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82" r:id="rId6"/>
    <p:sldId id="262" r:id="rId7"/>
    <p:sldId id="263" r:id="rId8"/>
    <p:sldId id="268" r:id="rId9"/>
    <p:sldId id="264" r:id="rId10"/>
    <p:sldId id="266" r:id="rId11"/>
    <p:sldId id="269" r:id="rId12"/>
    <p:sldId id="275" r:id="rId13"/>
    <p:sldId id="270" r:id="rId14"/>
    <p:sldId id="273" r:id="rId15"/>
    <p:sldId id="276" r:id="rId16"/>
    <p:sldId id="278" r:id="rId17"/>
    <p:sldId id="279" r:id="rId18"/>
    <p:sldId id="280" r:id="rId19"/>
    <p:sldId id="281" r:id="rId20"/>
  </p:sldIdLst>
  <p:sldSz cx="9144000" cy="6858000" type="screen4x3"/>
  <p:notesSz cx="6858000" cy="9144000"/>
  <p:embeddedFontLst>
    <p:embeddedFont>
      <p:font typeface="Cambria" panose="02040503050406030204" pitchFamily="18" charset="0"/>
      <p:regular r:id="rId23"/>
      <p:bold r:id="rId24"/>
      <p:italic r:id="rId25"/>
      <p:boldItalic r:id="rId26"/>
    </p:embeddedFont>
    <p:embeddedFont>
      <p:font typeface="Cambria Math" panose="02040503050406030204" pitchFamily="18" charset="0"/>
      <p:regular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F4FC35-A102-576D-448A-7CE4255DF9D3}" name="Appaji" initials="AY" userId="S::appaji@hawkeslearning.com::112912f9-bd31-4ce6-9a95-b126b739e04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hiteesha" initials="h" lastIdx="1" clrIdx="1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9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39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8288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4414" y="1052733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82880" y="60960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1.5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Polynomial</a:t>
            </a:r>
            <a:r>
              <a:rPr lang="en-US" dirty="0"/>
              <a:t>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Adding and Subtracting Polynomials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es four a times b cubed minus b cubed c close parentheses minus open parentheses four minus b cubed c close parentheses.&#10;&#10;Equals four a times b cubed minus b cubed c minus four plus b cubed c.&#10;Begin by distributing the minus sign over all the terms in the second polynomial.&#10;Equals four a times b cubed minus four plus open parentheses negative b cubed c plus b cubed c close parentheses.&#10;Combine like terms.&#10;Equals four a times b cubed minus four.">
                <a:extLst>
                  <a:ext uri="{FF2B5EF4-FFF2-40B4-BE49-F238E27FC236}">
                    <a16:creationId xmlns:a16="http://schemas.microsoft.com/office/drawing/2014/main" id="{4936AE26-B15B-41DC-A8F7-3C58CFBD10D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50773314"/>
                  </p:ext>
                </p:extLst>
              </p:nvPr>
            </p:nvGraphicFramePr>
            <p:xfrm>
              <a:off x="838200" y="1096977"/>
              <a:ext cx="7848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495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352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𝑎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</m:d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4−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dirty="0"/>
                            <a:t>Begin by distributing the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:r>
                            <a:rPr lang="en-US" sz="24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=4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𝑎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𝑐</m:t>
                              </m:r>
                              <m:r>
                                <a:rPr sz="2200">
                                  <a:latin typeface="Cambria Math"/>
                                </a:rPr>
                                <m:t>−4+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𝑐</m:t>
                              </m:r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minus sign over all the terms </a:t>
                          </a:r>
                          <a:endParaRPr sz="20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:r>
                            <a:rPr lang="en-US" sz="24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=4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𝑎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−4+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𝑐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IN" sz="2000" b="0" dirty="0"/>
                            <a:t>in the second polynomial.</a:t>
                          </a:r>
                          <a:endParaRPr sz="20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:r>
                            <a:rPr lang="en-US" sz="24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=4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𝑎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−4</m:t>
                              </m:r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2000" b="0" dirty="0"/>
                            <a:t>Combine like terms.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es four a times b cubed minus b cubed c close parentheses minus open parentheses four minus b cubed c close parentheses.&#10;&#10;Equals four a times b cubed minus b cubed c minus four plus b cubed c.&#10;Begin by distributing the minus sign over all the terms in the second polynomial.&#10;Equals four a times b cubed minus four plus open parentheses negative b cubed c plus b cubed c close parentheses.&#10;Combine like terms.&#10;Equals four a times b cubed minus four.">
                <a:extLst>
                  <a:ext uri="{FF2B5EF4-FFF2-40B4-BE49-F238E27FC236}">
                    <a16:creationId xmlns:a16="http://schemas.microsoft.com/office/drawing/2014/main" id="{4936AE26-B15B-41DC-A8F7-3C58CFBD10D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50773314"/>
                  </p:ext>
                </p:extLst>
              </p:nvPr>
            </p:nvGraphicFramePr>
            <p:xfrm>
              <a:off x="838200" y="1096977"/>
              <a:ext cx="7848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495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352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000" r="-74526" b="-3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dirty="0"/>
                            <a:t>Begin by distributing the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06579" r="-74526" b="-2223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minus sign over all the terms </a:t>
                          </a:r>
                          <a:endParaRPr sz="20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209333" r="-74526" b="-12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IN" sz="2000" b="0" dirty="0"/>
                            <a:t>in the second polynomial.</a:t>
                          </a:r>
                          <a:endParaRPr sz="20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09333" r="-74526" b="-2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2000" b="0" dirty="0"/>
                            <a:t>Combine like terms.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Multiplying Polynomials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Multiply the polynomials, as indicated.</a:t>
            </a:r>
            <a:endParaRPr dirty="0"/>
          </a:p>
        </p:txBody>
      </p:sp>
      <p:pic>
        <p:nvPicPr>
          <p:cNvPr id="8" name="Picture 7" descr="a: Open parentheses two times x squared times y minus z cubed close parentheses times open parentheses four plus three times z minus three times x times y close parentheses.&#10;&#10;b: Open parentheses three times a times b minus a squared close parentheses times open parentheses a times b plus a squared close parentheses.">
            <a:extLst>
              <a:ext uri="{FF2B5EF4-FFF2-40B4-BE49-F238E27FC236}">
                <a16:creationId xmlns:a16="http://schemas.microsoft.com/office/drawing/2014/main" id="{211BAFF9-6BAC-A202-C8D2-E6D4FD180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14" y="1600200"/>
            <a:ext cx="4200525" cy="1333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We use the distributive property first, and multiply each term of the first polynomial by each term of the second.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Multiplying Polynomials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a. Open parenthesis two times x squared times y minus z cubed close parenthesis, multiplied by open parenthesis four plus three times z minus three times x times y close parenthesis.&#10;&#10;By multiplying the second polynomial by each term of the first, the equation will be&#10;&#10;two times x squared times y, multiplied by open parenthesis four plus three times z minus three times x times y close parenthesis, minus z cubed, multiplied by open parenthesis four plus three times z minus three times x times y close parenthesis.&#10;&#10;Equals eight times x squared times y, plus six times x squared times y times z, minus six times x cubed times y squared, minus four times z cubed, minus three times z to the fourth power, plus three times x times y times z cubed.">
                <a:extLst>
                  <a:ext uri="{FF2B5EF4-FFF2-40B4-BE49-F238E27FC236}">
                    <a16:creationId xmlns:a16="http://schemas.microsoft.com/office/drawing/2014/main" id="{81EEC4DB-A49A-4DED-AC6D-635CD74CFA1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65722285"/>
                  </p:ext>
                </p:extLst>
              </p:nvPr>
            </p:nvGraphicFramePr>
            <p:xfrm>
              <a:off x="838200" y="1630680"/>
              <a:ext cx="8007604" cy="1813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1200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95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4+3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𝑥𝑦</m:t>
                                  </m:r>
                                </m:e>
                              </m:d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Multiply the second polynomial by each term of the first.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=2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4+3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𝑥𝑦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4+3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𝑥𝑦</m:t>
                                  </m:r>
                                </m:e>
                              </m:d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8232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=8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r>
                                <a:rPr sz="1800">
                                  <a:latin typeface="Cambria Math"/>
                                </a:rPr>
                                <m:t>+6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𝑦𝑧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−4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+3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𝑥𝑦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None of the resulting terms are similar, so the final answer is a polynomial of </a:t>
                          </a:r>
                          <a:r>
                            <a:rPr lang="en-US" sz="1600" b="0" dirty="0">
                              <a:latin typeface="Cambria Math"/>
                            </a:rPr>
                            <a:t>6</a:t>
                          </a:r>
                          <a:r>
                            <a:rPr lang="en-US" sz="1600" b="0" dirty="0"/>
                            <a:t> terms.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7259647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a. Open parenthesis two times x squared times y minus z cubed close parenthesis, multiplied by open parenthesis four plus three times z minus three times x times y close parenthesis.&#10;&#10;By multiplying the second polynomial by each term of the first, the equation will be&#10;&#10;two times x squared times y, multiplied by open parenthesis four plus three times z minus three times x times y close parenthesis, minus z cubed, multiplied by open parenthesis four plus three times z minus three times x times y close parenthesis.&#10;&#10;Equals eight times x squared times y, plus six times x squared times y times z, minus six times x cubed times y squared, minus four times z cubed, minus three times z to the fourth power, plus three times x times y times z cubed.">
                <a:extLst>
                  <a:ext uri="{FF2B5EF4-FFF2-40B4-BE49-F238E27FC236}">
                    <a16:creationId xmlns:a16="http://schemas.microsoft.com/office/drawing/2014/main" id="{81EEC4DB-A49A-4DED-AC6D-635CD74CFA1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65722285"/>
                  </p:ext>
                </p:extLst>
              </p:nvPr>
            </p:nvGraphicFramePr>
            <p:xfrm>
              <a:off x="838200" y="1630680"/>
              <a:ext cx="8007604" cy="1813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1200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95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5263" r="-56734" b="-2273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Multiply the second polynomial by each term of the first.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47059" r="-56734" b="-2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24444" r="-56734" b="-96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None of the resulting terms are similar, so the final answer is a polynomial of </a:t>
                          </a:r>
                          <a:r>
                            <a:rPr lang="en-US" sz="1600" b="0" dirty="0">
                              <a:latin typeface="Cambria Math"/>
                            </a:rPr>
                            <a:t>6</a:t>
                          </a:r>
                          <a:r>
                            <a:rPr lang="en-US" sz="1600" b="0" dirty="0"/>
                            <a:t> terms.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7259647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Multiplying Polynomials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is three times a times b minus a squared close parenthesis, multiplied by open parenthesis a times b plus a squared close parenthesis.&#10;&#10;Equals three times a times b, multiplied by open parenthesis a times b plus a squared close parenthesis, minus a squared, multiplied by open parenthesis a times b plus a squared close parenthesis.&#10;&#10;Equals three times a squared times b squared, plus three times a cubed times b, minus a cubed times b, minus a to the fourth power.&#10;&#10;Combine the two similar terms to obtain the final trinomial.&#10;&#10;three times a squared times b squared, plus two times a cubed times b, minus a to the fourth power.&#10;">
                <a:extLst>
                  <a:ext uri="{FF2B5EF4-FFF2-40B4-BE49-F238E27FC236}">
                    <a16:creationId xmlns:a16="http://schemas.microsoft.com/office/drawing/2014/main" id="{1F5187CC-0D64-477C-A168-95CE0E2DF14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89111293"/>
                  </p:ext>
                </p:extLst>
              </p:nvPr>
            </p:nvGraphicFramePr>
            <p:xfrm>
              <a:off x="914400" y="1105523"/>
              <a:ext cx="7772400" cy="2194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26291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i="0" dirty="0"/>
                            <a:t>Multiply the second polynomial by each term of the first.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:r>
                            <a:rPr lang="en-US" sz="20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𝑎𝑏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8639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:r>
                            <a:rPr lang="en-US" sz="20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i="0" dirty="0"/>
                            <a:t>We combine the two similar terms to obtain the final trinomial.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:r>
                            <a:rPr lang="en-US" sz="20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is three times a times b minus a squared close parenthesis, multiplied by open parenthesis a times b plus a squared close parenthesis.&#10;&#10;Equals three times a times b, multiplied by open parenthesis a times b plus a squared close parenthesis, minus a squared, multiplied by open parenthesis a times b plus a squared close parenthesis.&#10;&#10;Equals three times a squared times b squared, plus three times a cubed times b, minus a cubed times b, minus a to the fourth power.&#10;&#10;Combine the two similar terms to obtain the final trinomial.&#10;&#10;three times a squared times b squared, plus two times a cubed times b, minus a to the fourth power.&#10;">
                <a:extLst>
                  <a:ext uri="{FF2B5EF4-FFF2-40B4-BE49-F238E27FC236}">
                    <a16:creationId xmlns:a16="http://schemas.microsoft.com/office/drawing/2014/main" id="{1F5187CC-0D64-477C-A168-95CE0E2DF14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89111293"/>
                  </p:ext>
                </p:extLst>
              </p:nvPr>
            </p:nvGraphicFramePr>
            <p:xfrm>
              <a:off x="914400" y="1105523"/>
              <a:ext cx="7772400" cy="2194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4348" r="-99843" b="-22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i="0" dirty="0"/>
                            <a:t>Multiply the second polynomial by each term of the first.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81818" r="-99843" b="-2984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61739" r="-99843" b="-71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i="0" dirty="0"/>
                            <a:t>We combine the two similar terms to obtain the final trinomial.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463077" r="-99843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The FOIL Method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When a binomial is multiplied by another binomial, as in Example 3b, the acronym </a:t>
            </a:r>
            <a:r>
              <a:rPr sz="2800" b="1" dirty="0"/>
              <a:t>FOIL</a:t>
            </a:r>
            <a:r>
              <a:rPr sz="2800" dirty="0"/>
              <a:t> is commonly used as a reminder of the four necessary products. Again consider the product</a:t>
            </a:r>
          </a:p>
        </p:txBody>
      </p:sp>
      <p:pic>
        <p:nvPicPr>
          <p:cNvPr id="6" name="Picture 5" descr="Open parenthesis three times a times b minus a squared close parenthesis times open parenthesis a times b plus a squared close parenthesis.">
            <a:extLst>
              <a:ext uri="{FF2B5EF4-FFF2-40B4-BE49-F238E27FC236}">
                <a16:creationId xmlns:a16="http://schemas.microsoft.com/office/drawing/2014/main" id="{52759E6C-E005-9B8D-C83A-9258E6EE5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173" y="2361220"/>
            <a:ext cx="2775244" cy="540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3CF0757-EEDA-5795-1685-8818169FD3AC}"/>
              </a:ext>
            </a:extLst>
          </p:cNvPr>
          <p:cNvSpPr txBox="1"/>
          <p:nvPr/>
        </p:nvSpPr>
        <p:spPr>
          <a:xfrm>
            <a:off x="493335" y="2764760"/>
            <a:ext cx="7507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Each letter </a:t>
            </a:r>
            <a:r>
              <a:rPr lang="en-US" sz="2800" dirty="0"/>
              <a:t>represents a pair of terms to multiply:</a:t>
            </a:r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table demonstrates the FOIL (First, Outer, Inner, Last) method for multiplying the binomials Open parenthesis 3 times a times b minus a squared close parenthesis times open parenthesis a times b plus a squared close parenthesis.&#10;&#10;First: The product of three a times b and a times b equals three a squared b squared. &#10;Outer: The product of three a times b and a squared equals three a cubed b. &#10;Inner: The product of negative a squared and a times b equals negative a cubed b. &#10;Last: The product of negative a squared and a squared equals negative a to the fourth power.&#10;">
                <a:extLst>
                  <a:ext uri="{FF2B5EF4-FFF2-40B4-BE49-F238E27FC236}">
                    <a16:creationId xmlns:a16="http://schemas.microsoft.com/office/drawing/2014/main" id="{3BE43B65-9E45-47D4-BDD8-A31EF382D13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08298697"/>
                  </p:ext>
                </p:extLst>
              </p:nvPr>
            </p:nvGraphicFramePr>
            <p:xfrm>
              <a:off x="1295400" y="3657600"/>
              <a:ext cx="7250065" cy="170268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43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04815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5890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F</a:t>
                          </a:r>
                          <a:r>
                            <a:rPr sz="2000" b="0" dirty="0"/>
                            <a:t>irst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sz="2000" b="1" i="1">
                                      <a:latin typeface="Cambria Math"/>
                                    </a:rPr>
                                    <m:t>𝒂𝒃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 b="1" i="1">
                                      <a:latin typeface="Cambria Math"/>
                                    </a:rPr>
                                    <m:t>𝒂𝒃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sz="2000" b="1" i="1">
                                      <a:latin typeface="Cambria Math"/>
                                    </a:rPr>
                                    <m:t>𝒂𝒃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𝒂𝒃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O</a:t>
                          </a:r>
                          <a:r>
                            <a:rPr sz="2000" b="0" dirty="0"/>
                            <a:t>uter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smtClean="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lang="en-US" sz="2000" b="1" i="1">
                                      <a:latin typeface="Cambria Math"/>
                                    </a:rPr>
                                    <m:t>𝒂𝒃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smtClean="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lang="en-US" sz="2000" b="1" i="1">
                                      <a:latin typeface="Cambria Math"/>
                                    </a:rPr>
                                    <m:t>𝒂𝒃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I</a:t>
                          </a:r>
                          <a:r>
                            <a:rPr sz="2000" b="0" dirty="0"/>
                            <a:t>nner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𝒂𝒃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𝒂𝒃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L</a:t>
                          </a:r>
                          <a:r>
                            <a:rPr sz="2000" b="0" dirty="0"/>
                            <a:t>ast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table demonstrates the FOIL (First, Outer, Inner, Last) method for multiplying the binomials Open parenthesis 3 times a times b minus a squared close parenthesis times open parenthesis a times b plus a squared close parenthesis.&#10;&#10;First: The product of three a times b and a times b equals three a squared b squared. &#10;Outer: The product of three a times b and a squared equals three a cubed b. &#10;Inner: The product of negative a squared and a times b equals negative a cubed b. &#10;Last: The product of negative a squared and a squared equals negative a to the fourth power.&#10;">
                <a:extLst>
                  <a:ext uri="{FF2B5EF4-FFF2-40B4-BE49-F238E27FC236}">
                    <a16:creationId xmlns:a16="http://schemas.microsoft.com/office/drawing/2014/main" id="{3BE43B65-9E45-47D4-BDD8-A31EF382D13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08298697"/>
                  </p:ext>
                </p:extLst>
              </p:nvPr>
            </p:nvGraphicFramePr>
            <p:xfrm>
              <a:off x="1295400" y="3657600"/>
              <a:ext cx="7250065" cy="170268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43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04815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5890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F</a:t>
                          </a:r>
                          <a:r>
                            <a:rPr sz="2000" b="0" dirty="0"/>
                            <a:t>irst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600" t="-7692" r="-100400" b="-3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37052" t="-7692" b="-3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5483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O</a:t>
                          </a:r>
                          <a:r>
                            <a:rPr sz="2000" b="0" dirty="0"/>
                            <a:t>uter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600" t="-97222" r="-100400" b="-219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37052" t="-97222" b="-2194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5483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I</a:t>
                          </a:r>
                          <a:r>
                            <a:rPr sz="2000" b="0" dirty="0"/>
                            <a:t>nner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600" t="-200000" r="-100400" b="-1225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37052" t="-200000" b="-1225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35483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L</a:t>
                          </a:r>
                          <a:r>
                            <a:rPr sz="2000" b="0" dirty="0"/>
                            <a:t>ast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600" t="-295833" r="-100400" b="-2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37052" t="-295833" b="-20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The FOIL Metho</a:t>
            </a:r>
            <a:r>
              <a:rPr lang="en-IN" dirty="0"/>
              <a:t>d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Once again, we sum the resulting terms, combining like terms to find the same answer as before</a:t>
            </a:r>
            <a:r>
              <a:rPr lang="en-US" sz="2800" dirty="0"/>
              <a:t>:</a:t>
            </a:r>
            <a:endParaRPr sz="2800" dirty="0"/>
          </a:p>
        </p:txBody>
      </p:sp>
      <p:pic>
        <p:nvPicPr>
          <p:cNvPr id="4" name="Picture 3" descr="Open parenthesis three times a times b minus a squared close parenthesis times open parenthesis a times b plus a squared close parenthesis equals three times a squared times b squared plus two times a cubed times b minus a to the power of four.">
            <a:extLst>
              <a:ext uri="{FF2B5EF4-FFF2-40B4-BE49-F238E27FC236}">
                <a16:creationId xmlns:a16="http://schemas.microsoft.com/office/drawing/2014/main" id="{E02F9885-DB0F-9D98-E388-E10D998A1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599" y="2017553"/>
            <a:ext cx="5508000" cy="5969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192D14-0B62-F23B-1549-1031AA3FEAE0}"/>
              </a:ext>
            </a:extLst>
          </p:cNvPr>
          <p:cNvSpPr txBox="1"/>
          <p:nvPr/>
        </p:nvSpPr>
        <p:spPr>
          <a:xfrm>
            <a:off x="452378" y="2545626"/>
            <a:ext cx="82295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While the FOIL acronym </a:t>
            </a:r>
            <a:r>
              <a:rPr lang="en-US" sz="2800" dirty="0"/>
              <a:t>is a helpful tool, it is important to realize that it is nothing more than a special application of the distributive property.</a:t>
            </a:r>
            <a:endParaRPr lang="en-IN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Special Product Formulas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14276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In the following equations,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 represent algebraic expressions.</a:t>
            </a:r>
          </a:p>
        </p:txBody>
      </p:sp>
      <p:pic>
        <p:nvPicPr>
          <p:cNvPr id="5" name="Picture 4" descr="1. Open parentheses A minus B close parentheses times open parentheses A plus B close parentheses equals A squared minus B squared.&#10;&#10;2. Open parentheses A plus B close parentheses squared equals A squared plus two times  A times  B plus B squared.&#10;&#10;3. Open parentheses A minus B close parentheses squared equals A squared minus two times  A times  B plus B squared.">
            <a:extLst>
              <a:ext uri="{FF2B5EF4-FFF2-40B4-BE49-F238E27FC236}">
                <a16:creationId xmlns:a16="http://schemas.microsoft.com/office/drawing/2014/main" id="{83F419B6-B689-D90F-B1BA-49C69D374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133600"/>
            <a:ext cx="3897993" cy="1764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Using Special Product Formulas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Use a special product formula to perform the indicated operations.</a:t>
            </a:r>
            <a:endParaRPr lang="en-US" dirty="0"/>
          </a:p>
        </p:txBody>
      </p:sp>
      <p:pic>
        <p:nvPicPr>
          <p:cNvPr id="6" name="Picture 5" descr="a. Open parentheses two times x minus y close parentheses squared.&#10;b. Open parentheses square root of x minus square root of y close parentheses times open parentheses square root of x plus square root of y close parentheses.">
            <a:extLst>
              <a:ext uri="{FF2B5EF4-FFF2-40B4-BE49-F238E27FC236}">
                <a16:creationId xmlns:a16="http://schemas.microsoft.com/office/drawing/2014/main" id="{21FAF5B9-C61C-BE45-6FAB-401ADE9EE1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894" y="2000631"/>
            <a:ext cx="3705225" cy="141922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Using Special Product Formulas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 expression</a:t>
            </a:r>
          </a:p>
        </p:txBody>
      </p:sp>
      <p:pic>
        <p:nvPicPr>
          <p:cNvPr id="8" name="Picture 7" descr="Open parenthesis two times x minus y close parenthesis squared.">
            <a:extLst>
              <a:ext uri="{FF2B5EF4-FFF2-40B4-BE49-F238E27FC236}">
                <a16:creationId xmlns:a16="http://schemas.microsoft.com/office/drawing/2014/main" id="{22C2431B-D886-9870-CC5C-84099B4BB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214" y="1494505"/>
            <a:ext cx="1296000" cy="56085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9672AEC-5AD1-1D2C-A39B-2934AA31CF12}"/>
              </a:ext>
            </a:extLst>
          </p:cNvPr>
          <p:cNvSpPr txBox="1"/>
          <p:nvPr/>
        </p:nvSpPr>
        <p:spPr>
          <a:xfrm>
            <a:off x="4543486" y="1568580"/>
            <a:ext cx="2160000" cy="46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is of the form</a:t>
            </a:r>
          </a:p>
        </p:txBody>
      </p:sp>
      <p:pic>
        <p:nvPicPr>
          <p:cNvPr id="9" name="Picture 8" descr="Open parenthesis A minus B close parenthesis squared.">
            <a:extLst>
              <a:ext uri="{FF2B5EF4-FFF2-40B4-BE49-F238E27FC236}">
                <a16:creationId xmlns:a16="http://schemas.microsoft.com/office/drawing/2014/main" id="{6FE282B5-F27F-BDB2-18BE-C7E26EC9B6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017" y="1492896"/>
            <a:ext cx="1193308" cy="576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54546B2-E272-BC47-9229-3AFAB16FD316}"/>
              </a:ext>
            </a:extLst>
          </p:cNvPr>
          <p:cNvSpPr txBox="1"/>
          <p:nvPr/>
        </p:nvSpPr>
        <p:spPr>
          <a:xfrm>
            <a:off x="1009599" y="1993211"/>
            <a:ext cx="79637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with</a:t>
            </a:r>
            <a:r>
              <a:rPr lang="en-US" sz="2800" i="1" dirty="0"/>
              <a:t> A </a:t>
            </a:r>
            <a:r>
              <a:rPr lang="en-US" sz="2800" dirty="0"/>
              <a:t>= 2</a:t>
            </a:r>
            <a:r>
              <a:rPr lang="en-US" sz="2800" i="1" dirty="0"/>
              <a:t>x</a:t>
            </a:r>
            <a:r>
              <a:rPr lang="en-US" sz="2800" dirty="0"/>
              <a:t> and</a:t>
            </a:r>
            <a:r>
              <a:rPr lang="en-US" sz="2800" i="1" dirty="0"/>
              <a:t> B </a:t>
            </a:r>
            <a:r>
              <a:rPr lang="en-US" sz="2800" dirty="0"/>
              <a:t>= </a:t>
            </a:r>
            <a:r>
              <a:rPr lang="en-US" sz="28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y </a:t>
            </a:r>
            <a:r>
              <a:rPr lang="en-US" sz="2800" dirty="0"/>
              <a:t>, so we apply the third special product formula.</a:t>
            </a:r>
            <a:endParaRPr lang="en-IN" sz="2800" dirty="0"/>
          </a:p>
        </p:txBody>
      </p:sp>
      <p:pic>
        <p:nvPicPr>
          <p:cNvPr id="4" name="Picture 3" descr="Open parentheses two times x minus y close parentheses squared equals open parentheses two times x close parentheses squared minus two times open parentheses two times x close parentheses times open parentheses y close parentheses plus open parentheses y close parentheses squared equals four times x squared minus four times x times y plus y squared.">
            <a:extLst>
              <a:ext uri="{FF2B5EF4-FFF2-40B4-BE49-F238E27FC236}">
                <a16:creationId xmlns:a16="http://schemas.microsoft.com/office/drawing/2014/main" id="{75A7C33B-5094-6BAA-13E5-3F62D7950D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1" y="2819400"/>
            <a:ext cx="4579376" cy="100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81290D7-BA5E-4332-DA55-FB5FE6AAE85B}"/>
              </a:ext>
            </a:extLst>
          </p:cNvPr>
          <p:cNvSpPr txBox="1"/>
          <p:nvPr/>
        </p:nvSpPr>
        <p:spPr>
          <a:xfrm>
            <a:off x="457200" y="3816105"/>
            <a:ext cx="838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 startAt="2"/>
            </a:pPr>
            <a:r>
              <a:rPr lang="en-US" sz="2800" dirty="0"/>
              <a:t>Using the first special product formula, we have the</a:t>
            </a:r>
          </a:p>
          <a:p>
            <a:r>
              <a:rPr lang="en-US" sz="2800" dirty="0"/>
              <a:t>      following.</a:t>
            </a:r>
          </a:p>
          <a:p>
            <a:endParaRPr lang="en-IN" sz="2800" dirty="0"/>
          </a:p>
        </p:txBody>
      </p:sp>
      <p:pic>
        <p:nvPicPr>
          <p:cNvPr id="7" name="Picture 6" descr="Open parentheses square root of x minus square root of y close parentheses times open parentheses square root of x plus square root of y close parentheses equals open parentheses square root of x close parentheses squared minus open parentheses square root of y close parentheses squared equals x minus y.">
            <a:extLst>
              <a:ext uri="{FF2B5EF4-FFF2-40B4-BE49-F238E27FC236}">
                <a16:creationId xmlns:a16="http://schemas.microsoft.com/office/drawing/2014/main" id="{2C792BBF-FE2C-C177-0587-A60F862B4E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0" y="4643400"/>
            <a:ext cx="5270689" cy="1224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Polynomial Expressions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 expression</a:t>
            </a:r>
            <a:endParaRPr lang="en-US" sz="2800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</p:txBody>
      </p:sp>
      <p:pic>
        <p:nvPicPr>
          <p:cNvPr id="11" name="Picture 10" descr="Fourteen times x raised to the power of six.">
            <a:extLst>
              <a:ext uri="{FF2B5EF4-FFF2-40B4-BE49-F238E27FC236}">
                <a16:creationId xmlns:a16="http://schemas.microsoft.com/office/drawing/2014/main" id="{FC697C5A-993D-9FA2-66E8-FC4DDA9BA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4515" y="1101781"/>
            <a:ext cx="715717" cy="360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CDB09DB-1E75-50C9-F112-928B3A216CDB}"/>
              </a:ext>
            </a:extLst>
          </p:cNvPr>
          <p:cNvSpPr txBox="1"/>
          <p:nvPr/>
        </p:nvSpPr>
        <p:spPr>
          <a:xfrm>
            <a:off x="4051950" y="1041856"/>
            <a:ext cx="4677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 a monomial in the variable</a:t>
            </a:r>
            <a:endParaRPr lang="en-I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02AC45-6F19-9422-5B06-697E3809DAE0}"/>
              </a:ext>
            </a:extLst>
          </p:cNvPr>
          <p:cNvSpPr txBox="1"/>
          <p:nvPr/>
        </p:nvSpPr>
        <p:spPr>
          <a:xfrm>
            <a:off x="1023787" y="1449179"/>
            <a:ext cx="74856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x</a:t>
            </a:r>
            <a:r>
              <a:rPr lang="en-US" sz="2800" dirty="0"/>
              <a:t>. The coefficient of the term is </a:t>
            </a:r>
            <a:r>
              <a:rPr lang="en-US" sz="2800" dirty="0">
                <a:latin typeface="Cambria Math"/>
              </a:rPr>
              <a:t>14</a:t>
            </a:r>
            <a:r>
              <a:rPr lang="en-US" sz="2800" dirty="0"/>
              <a:t> and the degree of the term is </a:t>
            </a:r>
            <a:r>
              <a:rPr lang="en-US" sz="2800" dirty="0">
                <a:latin typeface="Cambria Math"/>
              </a:rPr>
              <a:t>6</a:t>
            </a:r>
            <a:r>
              <a:rPr lang="en-US" sz="2800" dirty="0"/>
              <a:t>, which is also the degree of the polynomial.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D44217-ADBB-95D5-0A27-76BD6FEAA3DC}"/>
              </a:ext>
            </a:extLst>
          </p:cNvPr>
          <p:cNvSpPr txBox="1"/>
          <p:nvPr/>
        </p:nvSpPr>
        <p:spPr>
          <a:xfrm>
            <a:off x="414784" y="3076235"/>
            <a:ext cx="2952000" cy="46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​b.   The polynomial</a:t>
            </a:r>
          </a:p>
          <a:p>
            <a:endParaRPr lang="en-IN" sz="2800" dirty="0"/>
          </a:p>
        </p:txBody>
      </p:sp>
      <p:pic>
        <p:nvPicPr>
          <p:cNvPr id="13" name="Picture 12" descr="Negative three times x raised to the power of four times y squared, plus five point four times x cubed times y to the power of four.">
            <a:extLst>
              <a:ext uri="{FF2B5EF4-FFF2-40B4-BE49-F238E27FC236}">
                <a16:creationId xmlns:a16="http://schemas.microsoft.com/office/drawing/2014/main" id="{5BA65168-2C61-2A40-2460-F0962881B8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387" y="3078715"/>
            <a:ext cx="2457587" cy="46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872E63A-A0FC-8BBE-89C4-7D9B9453FDF4}"/>
              </a:ext>
            </a:extLst>
          </p:cNvPr>
          <p:cNvSpPr txBox="1"/>
          <p:nvPr/>
        </p:nvSpPr>
        <p:spPr>
          <a:xfrm>
            <a:off x="5727931" y="3056567"/>
            <a:ext cx="2781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is a binomial 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48851-ED41-AED7-284F-9E00DBB55AFE}"/>
              </a:ext>
            </a:extLst>
          </p:cNvPr>
          <p:cNvSpPr txBox="1"/>
          <p:nvPr/>
        </p:nvSpPr>
        <p:spPr>
          <a:xfrm>
            <a:off x="910474" y="3525756"/>
            <a:ext cx="7776326" cy="2228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two variables </a:t>
            </a:r>
            <a:r>
              <a:rPr lang="en-US" sz="2800" i="1" dirty="0"/>
              <a:t>x</a:t>
            </a:r>
            <a:r>
              <a:rPr lang="en-US" sz="2800" dirty="0"/>
              <a:t> and </a:t>
            </a:r>
            <a:r>
              <a:rPr lang="en-US" sz="2800" i="1" dirty="0"/>
              <a:t>y</a:t>
            </a:r>
            <a:r>
              <a:rPr lang="en-US" sz="2800" dirty="0"/>
              <a:t>. The degree of the first term is </a:t>
            </a:r>
            <a:r>
              <a:rPr lang="en-US" sz="2800" dirty="0">
                <a:latin typeface="Cambria Math"/>
              </a:rPr>
              <a:t>6</a:t>
            </a:r>
            <a:r>
              <a:rPr lang="en-US" sz="2800" dirty="0"/>
              <a:t>, and the degree of the second term is </a:t>
            </a:r>
            <a:r>
              <a:rPr lang="en-US" sz="2800" dirty="0">
                <a:latin typeface="Cambria Math"/>
              </a:rPr>
              <a:t>7</a:t>
            </a:r>
            <a:r>
              <a:rPr lang="en-US" sz="2800" dirty="0"/>
              <a:t>, so the degree of the polynomial as a whole is </a:t>
            </a:r>
            <a:r>
              <a:rPr lang="en-US" sz="2800" dirty="0">
                <a:latin typeface="Cambria Math"/>
              </a:rPr>
              <a:t>7</a:t>
            </a:r>
            <a:r>
              <a:rPr lang="en-US" sz="2800" dirty="0"/>
              <a:t>. The coefficient of the first term is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800" dirty="0"/>
              <a:t>3 and the coefficient of the second term is </a:t>
            </a:r>
            <a:r>
              <a:rPr lang="en-US" sz="2800" dirty="0">
                <a:latin typeface="Cambria Math"/>
              </a:rPr>
              <a:t>5.4</a:t>
            </a:r>
            <a:r>
              <a:rPr lang="en-US" sz="2800" dirty="0"/>
              <a:t>.</a:t>
            </a:r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Polynomial Expression</a:t>
            </a:r>
            <a:r>
              <a:rPr lang="en-IN" dirty="0"/>
              <a:t>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The single number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can be considered a polynomial. In particular, it is a monomial of degree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. The rationale for assigning degree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 to nonzero constants such as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is that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can be thought of as</a:t>
            </a:r>
          </a:p>
        </p:txBody>
      </p:sp>
      <p:pic>
        <p:nvPicPr>
          <p:cNvPr id="8" name="Picture 7" descr="5 times x to the power of zero.">
            <a:extLst>
              <a:ext uri="{FF2B5EF4-FFF2-40B4-BE49-F238E27FC236}">
                <a16:creationId xmlns:a16="http://schemas.microsoft.com/office/drawing/2014/main" id="{56B5B233-EDA0-B293-1468-7CCBBC925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1025" y="2410406"/>
            <a:ext cx="485775" cy="3714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5194CD-1B8B-2612-7479-778D1FD2EF8B}"/>
              </a:ext>
            </a:extLst>
          </p:cNvPr>
          <p:cNvSpPr txBox="1"/>
          <p:nvPr/>
        </p:nvSpPr>
        <p:spPr>
          <a:xfrm>
            <a:off x="965824" y="2812616"/>
            <a:ext cx="77581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(or </a:t>
            </a:r>
            <a:r>
              <a:rPr lang="en-US" sz="2800" dirty="0">
                <a:latin typeface="Cambria Math"/>
              </a:rPr>
              <a:t>5</a:t>
            </a:r>
            <a:r>
              <a:rPr lang="en-US" sz="2800" dirty="0"/>
              <a:t> times </a:t>
            </a:r>
            <a:r>
              <a:rPr lang="en-US" sz="2800" i="1" dirty="0"/>
              <a:t>any</a:t>
            </a:r>
            <a:r>
              <a:rPr lang="en-US" sz="2800" dirty="0"/>
              <a:t> variable raised to the </a:t>
            </a:r>
            <a:r>
              <a:rPr lang="en-US" sz="2800" dirty="0">
                <a:latin typeface="Cambria Math"/>
              </a:rPr>
              <a:t>0</a:t>
            </a:r>
            <a:r>
              <a:rPr lang="en-US" sz="2800" dirty="0"/>
              <a:t> power). The coefficient of this monomial is itself: </a:t>
            </a:r>
            <a:r>
              <a:rPr lang="en-US" sz="2800" dirty="0">
                <a:latin typeface="Cambria Math"/>
              </a:rPr>
              <a:t>5</a:t>
            </a:r>
            <a:r>
              <a:rPr lang="en-US" sz="2800" dirty="0"/>
              <a:t>.</a:t>
            </a:r>
            <a:endParaRPr lang="en-IN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Polynomial Expressions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94414" y="1128933"/>
            <a:ext cx="8229600" cy="496706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4"/>
              <a:defRPr sz="2800"/>
            </a:pPr>
            <a:r>
              <a:rPr dirty="0"/>
              <a:t>​</a:t>
            </a:r>
            <a:r>
              <a:rPr sz="2800" dirty="0"/>
              <a:t>The polynomial</a:t>
            </a:r>
          </a:p>
        </p:txBody>
      </p:sp>
      <p:pic>
        <p:nvPicPr>
          <p:cNvPr id="8" name="Picture 7" descr="Two divided by three whole times x to the power of three times y to the power of five minus z plus y to the power of ten plus three.">
            <a:extLst>
              <a:ext uri="{FF2B5EF4-FFF2-40B4-BE49-F238E27FC236}">
                <a16:creationId xmlns:a16="http://schemas.microsoft.com/office/drawing/2014/main" id="{4C9B313C-11C0-B2DB-713B-A072FEFDB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000" y="1035562"/>
            <a:ext cx="2304000" cy="7673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4D6BCE3-4A52-7867-1C9C-653B5D411150}"/>
              </a:ext>
            </a:extLst>
          </p:cNvPr>
          <p:cNvSpPr txBox="1"/>
          <p:nvPr/>
        </p:nvSpPr>
        <p:spPr>
          <a:xfrm>
            <a:off x="5715000" y="1116957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has four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62B3CB-71D8-1EDB-FE01-7D11608BABE0}"/>
              </a:ext>
            </a:extLst>
          </p:cNvPr>
          <p:cNvSpPr txBox="1"/>
          <p:nvPr/>
        </p:nvSpPr>
        <p:spPr>
          <a:xfrm>
            <a:off x="971746" y="1637939"/>
            <a:ext cx="7696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terms and is a polynomial in three variables. If one of the terms of a polynomial consists only of a number, it is referred to as the constant term. The degree of this polynomial is </a:t>
            </a:r>
            <a:r>
              <a:rPr lang="en-US" sz="2800" dirty="0">
                <a:latin typeface="Cambria Math"/>
              </a:rPr>
              <a:t>10</a:t>
            </a:r>
            <a:r>
              <a:rPr lang="en-US" sz="2800" dirty="0"/>
              <a:t>, and the degrees of the individual terms are, from left to right, </a:t>
            </a:r>
            <a:r>
              <a:rPr lang="en-US" sz="2800" dirty="0">
                <a:latin typeface="Cambria Math"/>
              </a:rPr>
              <a:t>8</a:t>
            </a:r>
            <a:r>
              <a:rPr lang="en-US" sz="2800" dirty="0"/>
              <a:t>, </a:t>
            </a:r>
            <a:r>
              <a:rPr lang="en-US" sz="2800" dirty="0">
                <a:latin typeface="Cambria Math"/>
              </a:rPr>
              <a:t>1</a:t>
            </a:r>
            <a:r>
              <a:rPr lang="en-US" sz="2800" dirty="0"/>
              <a:t>, </a:t>
            </a:r>
            <a:r>
              <a:rPr lang="en-US" sz="2800" dirty="0">
                <a:latin typeface="Cambria Math"/>
              </a:rPr>
              <a:t>10</a:t>
            </a:r>
            <a:endParaRPr lang="en-IN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9A2992-2089-B93A-71C9-0E0212EF3AD0}"/>
              </a:ext>
            </a:extLst>
          </p:cNvPr>
          <p:cNvSpPr txBox="1"/>
          <p:nvPr/>
        </p:nvSpPr>
        <p:spPr>
          <a:xfrm>
            <a:off x="962319" y="3856427"/>
            <a:ext cx="4000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</a:t>
            </a:r>
            <a:r>
              <a:rPr lang="en-US" sz="2800" dirty="0">
                <a:latin typeface="Cambria Math"/>
              </a:rPr>
              <a:t>0</a:t>
            </a:r>
            <a:r>
              <a:rPr lang="en-US" sz="2800" dirty="0"/>
              <a:t>. The coefficients are</a:t>
            </a:r>
            <a:endParaRPr lang="en-IN" sz="2800" dirty="0"/>
          </a:p>
        </p:txBody>
      </p:sp>
      <p:pic>
        <p:nvPicPr>
          <p:cNvPr id="12" name="Picture 11" descr="two divided by three">
            <a:extLst>
              <a:ext uri="{FF2B5EF4-FFF2-40B4-BE49-F238E27FC236}">
                <a16:creationId xmlns:a16="http://schemas.microsoft.com/office/drawing/2014/main" id="{39DE10C5-8289-4F23-955F-D06617B21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4817" y="3760081"/>
            <a:ext cx="352425" cy="790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F1ED23-B305-5601-072C-6C994B78C5BE}"/>
              </a:ext>
            </a:extLst>
          </p:cNvPr>
          <p:cNvSpPr txBox="1"/>
          <p:nvPr/>
        </p:nvSpPr>
        <p:spPr>
          <a:xfrm>
            <a:off x="5187098" y="3861141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−1</a:t>
            </a:r>
            <a:r>
              <a:rPr lang="en-IN" sz="2800" dirty="0"/>
              <a:t>, </a:t>
            </a:r>
            <a:r>
              <a:rPr lang="en-IN" sz="2800" dirty="0">
                <a:latin typeface="Cambria Math"/>
              </a:rPr>
              <a:t>1</a:t>
            </a:r>
            <a:r>
              <a:rPr lang="en-IN" sz="2800" dirty="0"/>
              <a:t>, and </a:t>
            </a:r>
            <a:r>
              <a:rPr lang="en-IN" sz="2800" dirty="0">
                <a:latin typeface="Cambria Math"/>
              </a:rPr>
              <a:t>3</a:t>
            </a:r>
            <a:r>
              <a:rPr lang="en-IN"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FB1BB-FEBB-46D0-9E24-BF2491FA3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Example 1: Polynomial Expressions</a:t>
            </a:r>
            <a:r>
              <a:rPr lang="en-US" baseline="-25000" dirty="0"/>
              <a:t>4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B3FB0-049A-099F-481D-9057EE1568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5"/>
              <a:defRPr sz="2800"/>
            </a:pPr>
            <a:r>
              <a:rPr lang="en-IN" dirty="0"/>
              <a:t>​</a:t>
            </a:r>
            <a:r>
              <a:rPr lang="en-IN" sz="2800" dirty="0"/>
              <a:t>The expression</a:t>
            </a:r>
            <a:endParaRPr lang="en-IN" dirty="0"/>
          </a:p>
        </p:txBody>
      </p:sp>
      <p:pic>
        <p:nvPicPr>
          <p:cNvPr id="13" name="Picture 12" descr="x cubed plus 2 times x plus 7 times x to the power of negative 1.">
            <a:extLst>
              <a:ext uri="{FF2B5EF4-FFF2-40B4-BE49-F238E27FC236}">
                <a16:creationId xmlns:a16="http://schemas.microsoft.com/office/drawing/2014/main" id="{5EBAF5FB-7419-0A0C-DD74-235D141C7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3275" y="1109922"/>
            <a:ext cx="1762125" cy="3619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E2C05C-0CE2-5587-CE63-353A88E1FD31}"/>
              </a:ext>
            </a:extLst>
          </p:cNvPr>
          <p:cNvSpPr txBox="1"/>
          <p:nvPr/>
        </p:nvSpPr>
        <p:spPr>
          <a:xfrm>
            <a:off x="5105400" y="1054736"/>
            <a:ext cx="297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</a:t>
            </a:r>
            <a:r>
              <a:rPr lang="en-IN" sz="2800" b="1" dirty="0"/>
              <a:t>not</a:t>
            </a:r>
            <a:r>
              <a:rPr lang="en-IN" sz="2800" dirty="0"/>
              <a:t> a polynomial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B113C5-8A6F-D653-6340-022AE5CA0A2F}"/>
              </a:ext>
            </a:extLst>
          </p:cNvPr>
          <p:cNvSpPr txBox="1"/>
          <p:nvPr/>
        </p:nvSpPr>
        <p:spPr>
          <a:xfrm>
            <a:off x="1065804" y="1552507"/>
            <a:ext cx="739239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because it contains a term in which a variable is raised to a </a:t>
            </a:r>
            <a:r>
              <a:rPr lang="en-IN" sz="2800" i="1" dirty="0"/>
              <a:t>negative</a:t>
            </a:r>
            <a:r>
              <a:rPr lang="en-IN" sz="2800" dirty="0"/>
              <a:t> exponent.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95013B-60AF-563A-EED3-1028AA86C740}"/>
              </a:ext>
            </a:extLst>
          </p:cNvPr>
          <p:cNvSpPr txBox="1"/>
          <p:nvPr/>
        </p:nvSpPr>
        <p:spPr>
          <a:xfrm>
            <a:off x="414346" y="2501205"/>
            <a:ext cx="834478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6"/>
              <a:defRPr sz="2800"/>
            </a:pPr>
            <a:r>
              <a:rPr lang="en-IN" sz="2800" dirty="0"/>
              <a:t>​The expression </a:t>
            </a:r>
            <a:r>
              <a:rPr lang="en-IN" sz="2800" dirty="0">
                <a:latin typeface="Cambria" panose="02040503050406030204" pitchFamily="18" charset="0"/>
                <a:ea typeface="Cambria" panose="02040503050406030204" pitchFamily="18" charset="0"/>
              </a:rPr>
              <a:t>√</a:t>
            </a:r>
            <a:r>
              <a:rPr lang="en-IN" sz="2800" i="1" dirty="0"/>
              <a:t>x </a:t>
            </a:r>
            <a:r>
              <a:rPr lang="en-IN" sz="2800" dirty="0"/>
              <a:t>is also </a:t>
            </a:r>
            <a:r>
              <a:rPr lang="en-IN" sz="2800" b="1" dirty="0"/>
              <a:t>not</a:t>
            </a:r>
            <a:r>
              <a:rPr lang="en-IN" sz="2800" dirty="0"/>
              <a:t> a polynomial, because it is equivalent to an expression with a variable </a:t>
            </a:r>
          </a:p>
          <a:p>
            <a:pPr>
              <a:defRPr sz="2800"/>
            </a:pPr>
            <a:r>
              <a:rPr lang="en-IN" sz="2800" dirty="0"/>
              <a:t>      raised to a </a:t>
            </a:r>
            <a:r>
              <a:rPr lang="en-IN" sz="2800" i="1" dirty="0"/>
              <a:t>fractional</a:t>
            </a:r>
            <a:r>
              <a:rPr lang="en-IN" sz="2800" dirty="0"/>
              <a:t> exponent,</a:t>
            </a:r>
            <a:endParaRPr lang="ar-AE" sz="2800" dirty="0"/>
          </a:p>
        </p:txBody>
      </p:sp>
      <p:pic>
        <p:nvPicPr>
          <p:cNvPr id="4" name="Picture 3" descr="x raised to the power of one divided by two.">
            <a:extLst>
              <a:ext uri="{FF2B5EF4-FFF2-40B4-BE49-F238E27FC236}">
                <a16:creationId xmlns:a16="http://schemas.microsoft.com/office/drawing/2014/main" id="{9391F635-A0AF-3365-1B11-6A90F4E522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120" y="3297395"/>
            <a:ext cx="381000" cy="5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98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Definition: </a:t>
            </a:r>
            <a:r>
              <a:rPr dirty="0"/>
              <a:t>Polynomials of a Single Variable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 polynomial in the variable </a:t>
            </a:r>
            <a:r>
              <a:rPr lang="en-US" i="1" dirty="0"/>
              <a:t>x</a:t>
            </a:r>
            <a:r>
              <a:rPr lang="en-US" sz="2800" i="1" dirty="0"/>
              <a:t> </a:t>
            </a:r>
            <a:r>
              <a:rPr sz="2800" dirty="0"/>
              <a:t>of degree </a:t>
            </a:r>
            <a:r>
              <a:rPr lang="en-US" sz="2800" i="1" dirty="0"/>
              <a:t>n</a:t>
            </a:r>
            <a:r>
              <a:rPr lang="en-US" sz="2800" dirty="0"/>
              <a:t> </a:t>
            </a:r>
            <a:r>
              <a:rPr sz="2800" dirty="0"/>
              <a:t>can be written in the form</a:t>
            </a:r>
          </a:p>
        </p:txBody>
      </p:sp>
      <p:pic>
        <p:nvPicPr>
          <p:cNvPr id="18" name="Picture 17" descr="a subscript n times x to the power of n plus a subscript n minus one times x to the power of n minus one plus and so on plus a subscript one times x plus a subscript zero.">
            <a:extLst>
              <a:ext uri="{FF2B5EF4-FFF2-40B4-BE49-F238E27FC236}">
                <a16:creationId xmlns:a16="http://schemas.microsoft.com/office/drawing/2014/main" id="{B1942F58-90E9-CEE5-2B94-70555DBE1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2015213"/>
            <a:ext cx="3733800" cy="4572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D37018D-FF5A-2B03-4CDD-E7B9FF024608}"/>
              </a:ext>
            </a:extLst>
          </p:cNvPr>
          <p:cNvSpPr txBox="1"/>
          <p:nvPr/>
        </p:nvSpPr>
        <p:spPr>
          <a:xfrm>
            <a:off x="462699" y="2550686"/>
            <a:ext cx="1111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where</a:t>
            </a:r>
          </a:p>
        </p:txBody>
      </p:sp>
      <p:pic>
        <p:nvPicPr>
          <p:cNvPr id="9" name="Picture 8" descr="a subscript n, a subscript n minus one, and so on, a subscript one, a subscript zero.">
            <a:extLst>
              <a:ext uri="{FF2B5EF4-FFF2-40B4-BE49-F238E27FC236}">
                <a16:creationId xmlns:a16="http://schemas.microsoft.com/office/drawing/2014/main" id="{60B82A9C-7DAE-BF42-C285-0C7E58A07F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127" y="2628050"/>
            <a:ext cx="2057400" cy="419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D58BE0B-3560-73C7-196D-E53374796685}"/>
              </a:ext>
            </a:extLst>
          </p:cNvPr>
          <p:cNvSpPr txBox="1"/>
          <p:nvPr/>
        </p:nvSpPr>
        <p:spPr>
          <a:xfrm>
            <a:off x="3517726" y="2544254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are numbers,</a:t>
            </a:r>
          </a:p>
        </p:txBody>
      </p:sp>
      <p:pic>
        <p:nvPicPr>
          <p:cNvPr id="7" name="Picture 6" descr="a sub n is not equal to zero">
            <a:extLst>
              <a:ext uri="{FF2B5EF4-FFF2-40B4-BE49-F238E27FC236}">
                <a16:creationId xmlns:a16="http://schemas.microsoft.com/office/drawing/2014/main" id="{A14AF27B-E502-9BBA-7E90-31A269D243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4970" y="2615150"/>
            <a:ext cx="935650" cy="432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6CAABC5-A7C9-FC01-02A4-44DB670FBB84}"/>
              </a:ext>
            </a:extLst>
          </p:cNvPr>
          <p:cNvSpPr txBox="1"/>
          <p:nvPr/>
        </p:nvSpPr>
        <p:spPr>
          <a:xfrm>
            <a:off x="6536245" y="2550935"/>
            <a:ext cx="1765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and </a:t>
            </a:r>
            <a:r>
              <a:rPr lang="en-IN" sz="2800" i="1" dirty="0">
                <a:solidFill>
                  <a:srgbClr val="000000"/>
                </a:solidFill>
              </a:rPr>
              <a:t>n</a:t>
            </a:r>
            <a:r>
              <a:rPr lang="en-IN" sz="2800" dirty="0">
                <a:solidFill>
                  <a:srgbClr val="000000"/>
                </a:solidFill>
              </a:rPr>
              <a:t> is 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ECA844-062A-7D1D-69F8-7237542BF1E4}"/>
              </a:ext>
            </a:extLst>
          </p:cNvPr>
          <p:cNvSpPr txBox="1"/>
          <p:nvPr/>
        </p:nvSpPr>
        <p:spPr>
          <a:xfrm>
            <a:off x="457200" y="2971800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nonnegative integer. This form is called </a:t>
            </a:r>
            <a:r>
              <a:rPr lang="en-US" sz="2800" b="1" dirty="0">
                <a:solidFill>
                  <a:srgbClr val="000000"/>
                </a:solidFill>
              </a:rPr>
              <a:t>descending order</a:t>
            </a:r>
            <a:r>
              <a:rPr lang="en-US" sz="2800" dirty="0">
                <a:solidFill>
                  <a:srgbClr val="000000"/>
                </a:solidFill>
              </a:rPr>
              <a:t>, because the powers descend from left to right.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leading coefficient</a:t>
            </a:r>
            <a:r>
              <a:rPr lang="en-US" sz="2800" dirty="0">
                <a:solidFill>
                  <a:srgbClr val="000000"/>
                </a:solidFill>
              </a:rPr>
              <a:t> of this polynomial is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0" name="Picture 9" descr="a subscript n">
            <a:extLst>
              <a:ext uri="{FF2B5EF4-FFF2-40B4-BE49-F238E27FC236}">
                <a16:creationId xmlns:a16="http://schemas.microsoft.com/office/drawing/2014/main" id="{882B20A1-1341-427E-39BB-AFC261047B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3895640"/>
            <a:ext cx="419355" cy="432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Adding and Subtracting Polynomials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Add or subtract the polynomials, as indicated.</a:t>
            </a:r>
            <a:endParaRPr lang="en-US" sz="2800" dirty="0"/>
          </a:p>
          <a:p>
            <a:endParaRPr lang="en-IN" dirty="0"/>
          </a:p>
          <a:p>
            <a:pPr marL="514350" indent="-514350">
              <a:buAutoNum type="alphaLcPeriod"/>
            </a:pPr>
            <a:endParaRPr lang="es-ES" dirty="0"/>
          </a:p>
          <a:p>
            <a:endParaRPr sz="2800" dirty="0"/>
          </a:p>
        </p:txBody>
      </p:sp>
      <p:pic>
        <p:nvPicPr>
          <p:cNvPr id="5" name="Picture 4" descr="a: open parentheses 2 x cubed y minus 3 y plus z squared x close parentheses plus open parentheses 3 y plus z squared minus 3 times x times z squared plus 4 close parentheses.&#10;&#10;b: open parentheses 4 times a times b cubed minus b cubed c close parentheses minus open parentheses 4 minus b cubed c close parentheses.">
            <a:extLst>
              <a:ext uri="{FF2B5EF4-FFF2-40B4-BE49-F238E27FC236}">
                <a16:creationId xmlns:a16="http://schemas.microsoft.com/office/drawing/2014/main" id="{DF66EF41-3842-D2B8-A378-0585EF4FB2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846" y="1600200"/>
            <a:ext cx="6134100" cy="133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The first step is always to identify and group like terms. The like terms are then combined using the distributive property.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Adding and Subtracting Polynomials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a. Open parentheses two times x cubed times y, minus three times y, plus z squared times x close parentheses, plus open parentheses three times y, plus z squared, minus three times x times z squared, plus four close parentheses.&#10;Note that z squared x and negative 3 x z squared are similar, since multiplication is commutative.&#10;Equals two times x cubed times y, plus open parentheses negative three times y, plus three times y close parentheses, plus open parentheses x times z squared, minus three times x times z squared close parentheses, plus z squared, plus four.&#10;Combine like terms.&#10;Equals two times x cubed times y, plus y times open parentheses negative three plus three close parentheses, plus x times z squared times open parentheses one minus three close parentheses, plus z squared, plus four.&#10;&#10;Equals two times x cubed times y, minus two times x times z squared, plus z squared, plus four.">
                <a:extLst>
                  <a:ext uri="{FF2B5EF4-FFF2-40B4-BE49-F238E27FC236}">
                    <a16:creationId xmlns:a16="http://schemas.microsoft.com/office/drawing/2014/main" id="{63238A20-1246-4EDE-86D4-700EF4BFE7F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71925364"/>
                  </p:ext>
                </p:extLst>
              </p:nvPr>
            </p:nvGraphicFramePr>
            <p:xfrm>
              <a:off x="838200" y="1645271"/>
              <a:ext cx="7848981" cy="1483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057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+4</m:t>
                                  </m:r>
                                </m:e>
                              </m:d>
                            </m:oMath>
                          </a14:m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600" b="0" dirty="0"/>
                            <a:t>Note that the terms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1600" b="0" i="1" smtClean="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ar-AE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ar-AE" sz="1600" b="0" i="1" smtClean="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lang="ar-AE" sz="1600" b="0" dirty="0"/>
                            <a:t> 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4</m:t>
                              </m:r>
                            </m:oMath>
                          </a14:m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600" b="0" dirty="0"/>
                            <a:t>and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lang="ar-AE"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1600" b="0" i="1" smtClean="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ar-AE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ar-AE" sz="1600" b="0" dirty="0"/>
                            <a:t> </a:t>
                          </a:r>
                          <a:r>
                            <a:rPr lang="en-US" sz="1600" b="0" dirty="0"/>
                            <a:t>are similar, since 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4</m:t>
                              </m:r>
                            </m:oMath>
                          </a14:m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600" b="0" dirty="0"/>
                            <a:t>multiplication is commutative.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4</m:t>
                              </m:r>
                            </m:oMath>
                          </a14:m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1600" b="0" dirty="0"/>
                            <a:t>Combine like terms.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a. Open parentheses two times x cubed times y, minus three times y, plus z squared times x close parentheses, plus open parentheses three times y, plus z squared, minus three times x times z squared, plus four close parentheses.&#10;Note that z squared x and negative 3 x z squared are similar, since multiplication is commutative.&#10;Equals two times x cubed times y, plus open parentheses negative three times y, plus three times y close parentheses, plus open parentheses x times z squared, minus three times x times z squared close parentheses, plus z squared, plus four.&#10;Combine like terms.&#10;Equals two times x cubed times y, plus y times open parentheses negative three plus three close parentheses, plus x times z squared times open parentheses one minus three close parentheses, plus z squared, plus four.&#10;&#10;Equals two times x cubed times y, minus two times x times z squared, plus z squared, plus four.">
                <a:extLst>
                  <a:ext uri="{FF2B5EF4-FFF2-40B4-BE49-F238E27FC236}">
                    <a16:creationId xmlns:a16="http://schemas.microsoft.com/office/drawing/2014/main" id="{63238A20-1246-4EDE-86D4-700EF4BFE7F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71925364"/>
                  </p:ext>
                </p:extLst>
              </p:nvPr>
            </p:nvGraphicFramePr>
            <p:xfrm>
              <a:off x="838200" y="1645271"/>
              <a:ext cx="7848981" cy="1483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057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197" r="-53819" b="-3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5809" t="-8197" b="-3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06452" r="-53819" b="-2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5809" t="-106452" b="-2193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209836" r="-53819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600" b="0" dirty="0"/>
                            <a:t>multiplication is commutative.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09836" r="-53819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1600" b="0" dirty="0"/>
                            <a:t>Combine like terms.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2212</TotalTime>
  <Words>971</Words>
  <Application>Microsoft Office PowerPoint</Application>
  <PresentationFormat>On-screen Show (4:3)</PresentationFormat>
  <Paragraphs>108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Courier New</vt:lpstr>
      <vt:lpstr>Calibri</vt:lpstr>
      <vt:lpstr>Cambria</vt:lpstr>
      <vt:lpstr>Arial</vt:lpstr>
      <vt:lpstr>Cambria Math</vt:lpstr>
      <vt:lpstr>Office Theme</vt:lpstr>
      <vt:lpstr>Section 1.5</vt:lpstr>
      <vt:lpstr>Example 1: Polynomial Expressions1</vt:lpstr>
      <vt:lpstr>Example 1: Polynomial Expressions2</vt:lpstr>
      <vt:lpstr>Example 1: Polynomial Expressions3</vt:lpstr>
      <vt:lpstr>Example 1: Polynomial Expressions4</vt:lpstr>
      <vt:lpstr>Definition: Polynomials of a Single Variable</vt:lpstr>
      <vt:lpstr>Example 2: Adding and Subtracting Polynomials1</vt:lpstr>
      <vt:lpstr>Note1</vt:lpstr>
      <vt:lpstr>Example 2: Adding and Subtracting Polynomials2</vt:lpstr>
      <vt:lpstr>Example 2: Adding and Subtracting Polynomials3</vt:lpstr>
      <vt:lpstr>Example 3: Multiplying Polynomials1</vt:lpstr>
      <vt:lpstr>Note2</vt:lpstr>
      <vt:lpstr>Example 3: Multiplying Polynomials2</vt:lpstr>
      <vt:lpstr>Example 3: Multiplying Polynomials3</vt:lpstr>
      <vt:lpstr>Example 4: The FOIL Method1</vt:lpstr>
      <vt:lpstr>Example 4: The FOIL Method2</vt:lpstr>
      <vt:lpstr>Formula: Special Product Formulas</vt:lpstr>
      <vt:lpstr>Example 5: Using Special Product Formulas1</vt:lpstr>
      <vt:lpstr>Example 5: Using Special Product Formulas2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kanthi</cp:lastModifiedBy>
  <cp:revision>202</cp:revision>
  <dcterms:created xsi:type="dcterms:W3CDTF">2013-04-26T14:43:13Z</dcterms:created>
  <dcterms:modified xsi:type="dcterms:W3CDTF">2025-08-22T11:51:27Z</dcterms:modified>
</cp:coreProperties>
</file>