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257" r:id="rId3"/>
    <p:sldId id="328" r:id="rId4"/>
    <p:sldId id="258" r:id="rId5"/>
    <p:sldId id="259" r:id="rId6"/>
    <p:sldId id="262" r:id="rId7"/>
    <p:sldId id="265" r:id="rId8"/>
    <p:sldId id="269" r:id="rId9"/>
    <p:sldId id="270" r:id="rId10"/>
    <p:sldId id="331" r:id="rId11"/>
    <p:sldId id="271" r:id="rId12"/>
    <p:sldId id="272" r:id="rId13"/>
    <p:sldId id="273" r:id="rId14"/>
    <p:sldId id="274" r:id="rId15"/>
    <p:sldId id="276" r:id="rId16"/>
    <p:sldId id="277" r:id="rId17"/>
    <p:sldId id="278" r:id="rId18"/>
    <p:sldId id="279" r:id="rId19"/>
    <p:sldId id="291" r:id="rId20"/>
    <p:sldId id="292" r:id="rId21"/>
    <p:sldId id="293" r:id="rId22"/>
    <p:sldId id="330" r:id="rId23"/>
    <p:sldId id="296" r:id="rId24"/>
    <p:sldId id="297" r:id="rId25"/>
    <p:sldId id="332" r:id="rId26"/>
  </p:sldIdLst>
  <p:sldSz cx="9144000" cy="6858000" type="screen4x3"/>
  <p:notesSz cx="6858000" cy="9144000"/>
  <p:embeddedFontLst>
    <p:embeddedFont>
      <p:font typeface="Cambria" panose="02040503050406030204" pitchFamily="18" charset="0"/>
      <p:regular r:id="rId29"/>
      <p:bold r:id="rId30"/>
      <p:italic r:id="rId31"/>
      <p:boldItalic r:id="rId32"/>
    </p:embeddedFont>
    <p:embeddedFont>
      <p:font typeface="Cambria Math" panose="02040503050406030204"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F4FC35-A102-576D-448A-7CE4255DF9D3}" name="Appaji" initials="AY" userId="S::appaji@hawkeslearning.com::112912f9-bd31-4ce6-9a95-b126b739e04e" providerId="AD"/>
  <p188:author id="{692AE6C9-7111-ABDF-0657-B0737E170FA3}" name="Syamprasad" initials="B" userId="Syamprasad" providerId="None"/>
  <p188:author id="{1C89A0EA-17C2-1859-4D11-F6635B89012A}" name="Allison Conger" initials="AC" userId="S::aconger@hawkeslearning.com::ade6c5c3-e633-4050-96d1-34f11caf605e" providerId="AD"/>
  <p188:author id="{27C0B1F8-6BDF-50A1-85B6-BF9B6125B818}" name="Sankar" initials="RV" userId="S::sankar@hawkeslearning.com::a0b3de58-d1a3-4bd7-b3c6-bd494c5857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hiteesha" initials="h" lastIdx="2" clrIdx="1">
    <p:extLst>
      <p:ext uri="{19B8F6BF-5375-455C-9EA6-DF929625EA0E}">
        <p15:presenceInfo xmlns:p15="http://schemas.microsoft.com/office/powerpoint/2012/main" userId="S-1-5-21-1666015839-3846122634-945917319-1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4673" autoAdjust="0"/>
  </p:normalViewPr>
  <p:slideViewPr>
    <p:cSldViewPr>
      <p:cViewPr varScale="1">
        <p:scale>
          <a:sx n="101" d="100"/>
          <a:sy n="101" d="100"/>
        </p:scale>
        <p:origin x="1380"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2.emf"/><Relationship Id="rId7" Type="http://schemas.openxmlformats.org/officeDocument/2006/relationships/image" Target="../media/image24.emf"/><Relationship Id="rId2" Type="http://schemas.openxmlformats.org/officeDocument/2006/relationships/image" Target="../media/image21.emf"/><Relationship Id="rId1" Type="http://schemas.openxmlformats.org/officeDocument/2006/relationships/slideLayout" Target="../slideLayouts/slideLayout3.xml"/><Relationship Id="rId6" Type="http://schemas.openxmlformats.org/officeDocument/2006/relationships/oleObject" Target="../embeddings/oleObject6.bin"/><Relationship Id="rId5" Type="http://schemas.openxmlformats.org/officeDocument/2006/relationships/image" Target="../media/image23.emf"/><Relationship Id="rId4" Type="http://schemas.openxmlformats.org/officeDocument/2006/relationships/oleObject" Target="../embeddings/oleObject5.bin"/><Relationship Id="rId9"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9.emf"/><Relationship Id="rId7" Type="http://schemas.openxmlformats.org/officeDocument/2006/relationships/image" Target="../media/image31.emf"/><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28.png"/><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emf"/><Relationship Id="rId12" Type="http://schemas.openxmlformats.org/officeDocument/2006/relationships/image" Target="../media/image40.png"/><Relationship Id="rId2" Type="http://schemas.openxmlformats.org/officeDocument/2006/relationships/image" Target="../media/image33.emf"/><Relationship Id="rId1" Type="http://schemas.openxmlformats.org/officeDocument/2006/relationships/slideLayout" Target="../slideLayouts/slideLayout3.xml"/><Relationship Id="rId5" Type="http://schemas.openxmlformats.org/officeDocument/2006/relationships/image" Target="../media/image36.emf"/><Relationship Id="rId10" Type="http://schemas.openxmlformats.org/officeDocument/2006/relationships/image" Target="../media/image38.emf"/><Relationship Id="rId4" Type="http://schemas.openxmlformats.org/officeDocument/2006/relationships/image" Target="../media/image35.emf"/><Relationship Id="rId9" Type="http://schemas.openxmlformats.org/officeDocument/2006/relationships/image" Target="../media/image37.emf"/></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3.xml"/><Relationship Id="rId4" Type="http://schemas.openxmlformats.org/officeDocument/2006/relationships/image" Target="../media/image41.emf"/></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6.png"/><Relationship Id="rId9"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 Id="rId5" Type="http://schemas.openxmlformats.org/officeDocument/2006/relationships/image" Target="../media/image46.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8" Type="http://schemas.openxmlformats.org/officeDocument/2006/relationships/image" Target="../media/image49.emf"/><Relationship Id="rId7" Type="http://schemas.openxmlformats.org/officeDocument/2006/relationships/oleObject" Target="../embeddings/oleObject9.bin"/><Relationship Id="rId2" Type="http://schemas.openxmlformats.org/officeDocument/2006/relationships/image" Target="../media/image47.emf"/><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8.emf"/><Relationship Id="rId10" Type="http://schemas.openxmlformats.org/officeDocument/2006/relationships/image" Target="../media/image50.emf"/><Relationship Id="rId4" Type="http://schemas.openxmlformats.org/officeDocument/2006/relationships/image" Target="../media/image34.png"/><Relationship Id="rId9"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18" Type="http://schemas.openxmlformats.org/officeDocument/2006/relationships/image" Target="../media/image48.png"/><Relationship Id="rId21" Type="http://schemas.openxmlformats.org/officeDocument/2006/relationships/image" Target="../media/image55.png"/><Relationship Id="rId17" Type="http://schemas.openxmlformats.org/officeDocument/2006/relationships/image" Target="../media/image52.emf"/><Relationship Id="rId2" Type="http://schemas.openxmlformats.org/officeDocument/2006/relationships/image" Target="../media/image51.emf"/><Relationship Id="rId16" Type="http://schemas.openxmlformats.org/officeDocument/2006/relationships/image" Target="../media/image36.png"/><Relationship Id="rId20" Type="http://schemas.openxmlformats.org/officeDocument/2006/relationships/image" Target="../media/image54.emf"/><Relationship Id="rId1" Type="http://schemas.openxmlformats.org/officeDocument/2006/relationships/slideLayout" Target="../slideLayouts/slideLayout3.xml"/><Relationship Id="rId19" Type="http://schemas.openxmlformats.org/officeDocument/2006/relationships/image" Target="../media/image53.emf"/><Relationship Id="rId22" Type="http://schemas.openxmlformats.org/officeDocument/2006/relationships/image" Target="../media/image55.emf"/></Relationships>
</file>

<file path=ppt/slides/_rels/slide2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oleObject" Target="../embeddings/oleObject11.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3.xml"/><Relationship Id="rId5" Type="http://schemas.openxmlformats.org/officeDocument/2006/relationships/image" Target="../media/image60.emf"/><Relationship Id="rId4" Type="http://schemas.openxmlformats.org/officeDocument/2006/relationships/image" Target="../media/image59.emf"/></Relationships>
</file>

<file path=ppt/slides/_rels/slide2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3.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2.bin"/><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1" Type="http://schemas.openxmlformats.org/officeDocument/2006/relationships/image" Target="../media/image12.emf"/><Relationship Id="rId2" Type="http://schemas.openxmlformats.org/officeDocument/2006/relationships/image" Target="../media/image9.emf"/><Relationship Id="rId20" Type="http://schemas.openxmlformats.org/officeDocument/2006/relationships/oleObject" Target="../embeddings/oleObject3.bin"/><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image" Target="../media/image60.png"/><Relationship Id="rId19" Type="http://schemas.openxmlformats.org/officeDocument/2006/relationships/image" Target="../media/image17.png"/><Relationship Id="rId22"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4.bin"/><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50.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1.1</a:t>
            </a:r>
          </a:p>
        </p:txBody>
      </p:sp>
      <p:sp>
        <p:nvSpPr>
          <p:cNvPr id="2" name="Text Placeholder 1"/>
          <p:cNvSpPr>
            <a:spLocks noGrp="1"/>
          </p:cNvSpPr>
          <p:nvPr>
            <p:ph type="body" sz="quarter" idx="10"/>
          </p:nvPr>
        </p:nvSpPr>
        <p:spPr/>
        <p:txBody>
          <a:bodyPr/>
          <a:lstStyle/>
          <a:p>
            <a:pPr algn="ctr"/>
            <a:r>
              <a:rPr dirty="0"/>
              <a:t>Real Numbers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Working with Orde</a:t>
            </a:r>
            <a:r>
              <a:rPr lang="en-IN" dirty="0"/>
              <a:t>r</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5"/>
                  <a:defRPr sz="2800"/>
                </a:pPr>
                <a:r>
                  <a:rPr lang="en-US" dirty="0"/>
                  <a:t>​</a:t>
                </a:r>
                <a:r>
                  <a:rPr lang="en-US" sz="2800" dirty="0"/>
                  <a:t>The statement </a:t>
                </a:r>
                <a:r>
                  <a:rPr lang="en-US" dirty="0"/>
                  <a:t>“A</a:t>
                </a:r>
                <a:r>
                  <a:rPr lang="en-US" i="1" dirty="0"/>
                  <a:t> </a:t>
                </a:r>
                <a:r>
                  <a:rPr lang="en-US" sz="2800" dirty="0"/>
                  <a:t>is less than or equal to </a:t>
                </a:r>
                <a:r>
                  <a:rPr lang="en-US" i="1" dirty="0"/>
                  <a:t>b</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oMath>
                </a14:m>
                <a:r>
                  <a:rPr lang="en-US" i="1" dirty="0"/>
                  <a:t>c</a:t>
                </a:r>
                <a:r>
                  <a:rPr lang="en-US" dirty="0"/>
                  <a:t>”</a:t>
                </a:r>
                <a:r>
                  <a:rPr lang="en-US" sz="2800" dirty="0"/>
                  <a:t> can be written </a:t>
                </a:r>
                <a:r>
                  <a:rPr lang="en-US" dirty="0"/>
                  <a:t>A</a:t>
                </a:r>
                <a:r>
                  <a:rPr lang="en-US" i="1" dirty="0"/>
                  <a:t> </a:t>
                </a:r>
                <a14:m>
                  <m:oMath xmlns:m="http://schemas.openxmlformats.org/officeDocument/2006/math">
                    <m:r>
                      <a:rPr lang="en-US">
                        <a:latin typeface="Cambria Math" panose="02040503050406030204" pitchFamily="18" charset="0"/>
                      </a:rPr>
                      <m:t>≤</m:t>
                    </m:r>
                    <m:r>
                      <m:rPr>
                        <m:nor/>
                      </m:rPr>
                      <a:rPr lang="en-US" b="0" i="1" smtClean="0">
                        <a:latin typeface="Cambria Math" panose="02040503050406030204" pitchFamily="18" charset="0"/>
                      </a:rPr>
                      <m:t> </m:t>
                    </m:r>
                  </m:oMath>
                </a14:m>
                <a:r>
                  <a:rPr lang="en-US" i="1" dirty="0"/>
                  <a:t>b</a:t>
                </a:r>
                <a14:m>
                  <m:oMath xmlns:m="http://schemas.openxmlformats.org/officeDocument/2006/math">
                    <m:r>
                      <a:rPr lang="en-US" i="1">
                        <a:latin typeface="Cambria Math" panose="02040503050406030204" pitchFamily="18" charset="0"/>
                      </a:rPr>
                      <m:t> </m:t>
                    </m:r>
                    <m:r>
                      <a:rPr lang="en-US">
                        <a:latin typeface="Cambria Math" panose="02040503050406030204" pitchFamily="18" charset="0"/>
                      </a:rPr>
                      <m:t>+ </m:t>
                    </m:r>
                  </m:oMath>
                </a14:m>
                <a:r>
                  <a:rPr lang="en-US" i="1" dirty="0"/>
                  <a:t>c</a:t>
                </a:r>
                <a:r>
                  <a:rPr lang="en-US" sz="2800" dirty="0"/>
                  <a:t>. </a:t>
                </a:r>
                <a:br>
                  <a:rPr lang="en-US" sz="2800" dirty="0"/>
                </a:br>
                <a:endParaRPr lang="en-US" sz="2800" dirty="0"/>
              </a:p>
              <a:p>
                <a:pPr marL="514350" indent="-514350">
                  <a:buFont typeface="+mj-lt"/>
                  <a:buAutoNum type="alphaLcPeriod" startAt="6"/>
                  <a:defRPr sz="2800"/>
                </a:pPr>
                <a:r>
                  <a:rPr lang="en-US" dirty="0"/>
                  <a:t>​</a:t>
                </a:r>
                <a:r>
                  <a:rPr lang="en-US" sz="2800" dirty="0"/>
                  <a:t>The statement </a:t>
                </a:r>
                <a:r>
                  <a:rPr lang="en-US" dirty="0"/>
                  <a:t>“</a:t>
                </a:r>
                <a:r>
                  <a:rPr lang="en-US" i="1" dirty="0"/>
                  <a:t>x</a:t>
                </a:r>
                <a:r>
                  <a:rPr lang="en-US" sz="2800" dirty="0"/>
                  <a:t> is strictly less than </a:t>
                </a:r>
                <a:r>
                  <a:rPr lang="en-US" i="1" dirty="0"/>
                  <a:t>y</a:t>
                </a:r>
                <a:r>
                  <a:rPr lang="en-US" dirty="0"/>
                  <a:t>”</a:t>
                </a:r>
                <a:r>
                  <a:rPr lang="en-US" sz="2800" dirty="0"/>
                  <a:t> can be written </a:t>
                </a:r>
                <a:r>
                  <a:rPr lang="en-US" i="1" dirty="0"/>
                  <a:t>x</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&lt;</m:t>
                    </m:r>
                    <m:r>
                      <a:rPr lang="en-US" b="0" i="0" smtClean="0">
                        <a:latin typeface="Cambria Math" panose="02040503050406030204" pitchFamily="18" charset="0"/>
                      </a:rPr>
                      <m:t> </m:t>
                    </m:r>
                  </m:oMath>
                </a14:m>
                <a:r>
                  <a:rPr lang="en-US" i="1" dirty="0"/>
                  <a:t>y</a:t>
                </a:r>
                <a:r>
                  <a:rPr lang="en-US" sz="2800" dirty="0"/>
                  <a:t>.</a:t>
                </a:r>
                <a:br>
                  <a:rPr lang="en-US" sz="2800" dirty="0"/>
                </a:br>
                <a:endParaRPr lang="en-US" sz="2800" dirty="0"/>
              </a:p>
              <a:p>
                <a:pPr marL="514350" indent="-514350">
                  <a:buFont typeface="+mj-lt"/>
                  <a:buAutoNum type="alphaLcPeriod" startAt="7"/>
                  <a:defRPr sz="2800"/>
                </a:pPr>
                <a:r>
                  <a:rPr lang="en-US" dirty="0"/>
                  <a:t>​</a:t>
                </a:r>
                <a:r>
                  <a:rPr lang="en-US" sz="2800" dirty="0"/>
                  <a:t>The negation of the statement </a:t>
                </a:r>
                <a:r>
                  <a:rPr lang="en-US" i="1" dirty="0"/>
                  <a:t>a</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oMath>
                </a14:m>
                <a:r>
                  <a:rPr lang="en-US" i="1" dirty="0"/>
                  <a:t>b</a:t>
                </a:r>
                <a:r>
                  <a:rPr lang="en-US" sz="2800" dirty="0"/>
                  <a:t> is the statement </a:t>
                </a:r>
                <a:r>
                  <a:rPr lang="en-US" i="1" dirty="0"/>
                  <a:t>a </a:t>
                </a:r>
                <a14:m>
                  <m:oMath xmlns:m="http://schemas.openxmlformats.org/officeDocument/2006/math">
                    <m:r>
                      <a:rPr lang="en-US">
                        <a:latin typeface="Cambria Math" panose="02040503050406030204" pitchFamily="18" charset="0"/>
                      </a:rPr>
                      <m:t>&gt;</m:t>
                    </m:r>
                    <m:r>
                      <a:rPr lang="en-US" b="0" i="0" smtClean="0">
                        <a:latin typeface="Cambria Math" panose="02040503050406030204" pitchFamily="18" charset="0"/>
                      </a:rPr>
                      <m:t> </m:t>
                    </m:r>
                  </m:oMath>
                </a14:m>
                <a:r>
                  <a:rPr lang="en-US" i="1" dirty="0"/>
                  <a:t>b</a:t>
                </a:r>
                <a:r>
                  <a:rPr lang="en-US" sz="2800" dirty="0"/>
                  <a:t>.</a:t>
                </a:r>
                <a:br>
                  <a:rPr lang="en-US" sz="2800" dirty="0"/>
                </a:br>
                <a:endParaRPr lang="en-US" sz="2800" dirty="0"/>
              </a:p>
              <a:p>
                <a:pPr marL="514350" indent="-514350">
                  <a:buFont typeface="+mj-lt"/>
                  <a:buAutoNum type="alphaLcPeriod" startAt="8"/>
                  <a:defRPr sz="2800"/>
                </a:pPr>
                <a:r>
                  <a:rPr lang="en-US" dirty="0"/>
                  <a:t>​</a:t>
                </a:r>
                <a:r>
                  <a:rPr lang="en-US" sz="2800" dirty="0"/>
                  <a:t>If </a:t>
                </a:r>
                <a:r>
                  <a:rPr lang="en-US" i="1" dirty="0"/>
                  <a:t>a </a:t>
                </a:r>
                <a14:m>
                  <m:oMath xmlns:m="http://schemas.openxmlformats.org/officeDocument/2006/math">
                    <m:r>
                      <a:rPr lang="en-US">
                        <a:latin typeface="Cambria Math" panose="02040503050406030204" pitchFamily="18" charset="0"/>
                      </a:rPr>
                      <m:t>≤</m:t>
                    </m:r>
                  </m:oMath>
                </a14:m>
                <a:r>
                  <a:rPr lang="en-US" i="1" dirty="0"/>
                  <a:t> b </a:t>
                </a:r>
                <a:r>
                  <a:rPr lang="en-US" sz="2800" dirty="0"/>
                  <a:t>and </a:t>
                </a:r>
                <a:r>
                  <a:rPr lang="en-US" i="1" dirty="0"/>
                  <a:t>a</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oMath>
                </a14:m>
                <a:r>
                  <a:rPr lang="en-US" i="1" dirty="0"/>
                  <a:t>b</a:t>
                </a:r>
                <a:r>
                  <a:rPr lang="en-US" sz="2800" dirty="0"/>
                  <a:t>, then it must be the case that </a:t>
                </a:r>
                <a:br>
                  <a:rPr lang="en-US" sz="2800" dirty="0"/>
                </a:br>
                <a:r>
                  <a:rPr lang="en-US" i="1" dirty="0"/>
                  <a:t>a</a:t>
                </a:r>
                <a:r>
                  <a:rPr lang="en-US" sz="2800" dirty="0"/>
                  <a:t> </a:t>
                </a:r>
                <a14:m>
                  <m:oMath xmlns:m="http://schemas.openxmlformats.org/officeDocument/2006/math">
                    <m:r>
                      <a:rPr lang="en-US">
                        <a:latin typeface="Cambria Math" panose="02040503050406030204" pitchFamily="18" charset="0"/>
                      </a:rPr>
                      <m:t>=</m:t>
                    </m:r>
                  </m:oMath>
                </a14:m>
                <a:r>
                  <a:rPr lang="en-US" i="1" dirty="0"/>
                  <a:t> b</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2209" r="-667"/>
                </a:stretch>
              </a:blipFill>
            </p:spPr>
            <p:txBody>
              <a:bodyPr/>
              <a:lstStyle/>
              <a:p>
                <a:r>
                  <a:rPr lang="en-US">
                    <a:noFill/>
                  </a:rPr>
                  <a:t> </a:t>
                </a:r>
              </a:p>
            </p:txBody>
          </p:sp>
        </mc:Fallback>
      </mc:AlternateContent>
    </p:spTree>
    <p:extLst>
      <p:ext uri="{BB962C8B-B14F-4D97-AF65-F5344CB8AC3E}">
        <p14:creationId xmlns:p14="http://schemas.microsoft.com/office/powerpoint/2010/main" val="3436267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Set-Builder Notation</a:t>
            </a:r>
            <a:endParaRPr dirty="0"/>
          </a:p>
        </p:txBody>
      </p:sp>
      <p:sp>
        <p:nvSpPr>
          <p:cNvPr id="3" name="Text Placeholder 2"/>
          <p:cNvSpPr>
            <a:spLocks noGrp="1"/>
          </p:cNvSpPr>
          <p:nvPr>
            <p:ph type="body" sz="quarter" idx="10"/>
          </p:nvPr>
        </p:nvSpPr>
        <p:spPr>
          <a:xfrm>
            <a:off x="457200" y="1082078"/>
            <a:ext cx="8229600" cy="3185122"/>
          </a:xfrm>
        </p:spPr>
        <p:txBody>
          <a:bodyPr>
            <a:normAutofit/>
          </a:bodyPr>
          <a:lstStyle/>
          <a:p>
            <a:pPr>
              <a:defRPr sz="2800"/>
            </a:pPr>
            <a:r>
              <a:rPr lang="en-US" dirty="0"/>
              <a:t>The notation</a:t>
            </a:r>
            <a:br>
              <a:rPr lang="en-US" dirty="0"/>
            </a:br>
            <a:endParaRPr dirty="0"/>
          </a:p>
        </p:txBody>
      </p:sp>
      <p:pic>
        <p:nvPicPr>
          <p:cNvPr id="10" name="Picture 9" descr="The set of all x such that x has property P.">
            <a:extLst>
              <a:ext uri="{FF2B5EF4-FFF2-40B4-BE49-F238E27FC236}">
                <a16:creationId xmlns:a16="http://schemas.microsoft.com/office/drawing/2014/main" id="{7B2A5FD0-2876-92C7-8485-38172EC04F40}"/>
              </a:ext>
            </a:extLst>
          </p:cNvPr>
          <p:cNvPicPr>
            <a:picLocks noChangeAspect="1"/>
          </p:cNvPicPr>
          <p:nvPr/>
        </p:nvPicPr>
        <p:blipFill>
          <a:blip r:embed="rId2"/>
          <a:stretch>
            <a:fillRect/>
          </a:stretch>
        </p:blipFill>
        <p:spPr>
          <a:xfrm>
            <a:off x="2438400" y="1137020"/>
            <a:ext cx="2844000" cy="539380"/>
          </a:xfrm>
          <a:prstGeom prst="rect">
            <a:avLst/>
          </a:prstGeom>
        </p:spPr>
      </p:pic>
      <p:sp>
        <p:nvSpPr>
          <p:cNvPr id="5" name="TextBox 4">
            <a:extLst>
              <a:ext uri="{FF2B5EF4-FFF2-40B4-BE49-F238E27FC236}">
                <a16:creationId xmlns:a16="http://schemas.microsoft.com/office/drawing/2014/main" id="{3B5C295E-FB30-AF8C-68D7-EADE9FCFA884}"/>
              </a:ext>
            </a:extLst>
          </p:cNvPr>
          <p:cNvSpPr txBox="1"/>
          <p:nvPr/>
        </p:nvSpPr>
        <p:spPr>
          <a:xfrm>
            <a:off x="457200" y="1510605"/>
            <a:ext cx="8229600" cy="1384995"/>
          </a:xfrm>
          <a:prstGeom prst="rect">
            <a:avLst/>
          </a:prstGeom>
          <a:noFill/>
        </p:spPr>
        <p:txBody>
          <a:bodyPr wrap="square">
            <a:spAutoFit/>
          </a:bodyPr>
          <a:lstStyle/>
          <a:p>
            <a:r>
              <a:rPr lang="en-US" sz="2800" dirty="0">
                <a:solidFill>
                  <a:srgbClr val="000000"/>
                </a:solidFill>
              </a:rPr>
              <a:t>is used to describe a set of real numbers, all of which have the property </a:t>
            </a:r>
            <a:r>
              <a:rPr lang="en-US" sz="2800" i="1" dirty="0">
                <a:solidFill>
                  <a:srgbClr val="000000"/>
                </a:solidFill>
              </a:rPr>
              <a:t>P</a:t>
            </a:r>
            <a:r>
              <a:rPr lang="en-US" sz="2800" dirty="0">
                <a:solidFill>
                  <a:srgbClr val="000000"/>
                </a:solidFill>
              </a:rPr>
              <a:t>. This can be read “the set of all real numbers </a:t>
            </a:r>
            <a:r>
              <a:rPr lang="en-US" sz="2800" i="1" dirty="0">
                <a:solidFill>
                  <a:srgbClr val="000000"/>
                </a:solidFill>
              </a:rPr>
              <a:t>x</a:t>
            </a:r>
            <a:r>
              <a:rPr lang="en-US" sz="2800" dirty="0">
                <a:solidFill>
                  <a:srgbClr val="000000"/>
                </a:solidFill>
              </a:rPr>
              <a:t> having property </a:t>
            </a:r>
            <a:r>
              <a:rPr lang="en-US" sz="2800" i="1" dirty="0">
                <a:solidFill>
                  <a:srgbClr val="000000"/>
                </a:solidFill>
              </a:rPr>
              <a:t>P</a:t>
            </a:r>
            <a:r>
              <a:rPr lang="en-US" sz="2800" dirty="0">
                <a:solidFill>
                  <a:srgbClr val="000000"/>
                </a:solidFill>
              </a:rPr>
              <a:t>.”</a:t>
            </a:r>
            <a:endParaRPr lang="en-IN" sz="2800" dirty="0">
              <a:solidFill>
                <a:srgbClr val="000000"/>
              </a:solidFill>
            </a:endParaRPr>
          </a:p>
        </p:txBody>
      </p:sp>
      <p:sp>
        <p:nvSpPr>
          <p:cNvPr id="7" name="TextBox 6">
            <a:extLst>
              <a:ext uri="{FF2B5EF4-FFF2-40B4-BE49-F238E27FC236}">
                <a16:creationId xmlns:a16="http://schemas.microsoft.com/office/drawing/2014/main" id="{E641B500-B949-D416-ECD0-D363874C67F9}"/>
              </a:ext>
            </a:extLst>
          </p:cNvPr>
          <p:cNvSpPr txBox="1"/>
          <p:nvPr/>
        </p:nvSpPr>
        <p:spPr>
          <a:xfrm>
            <a:off x="457200" y="2839016"/>
            <a:ext cx="8229600" cy="1384995"/>
          </a:xfrm>
          <a:prstGeom prst="rect">
            <a:avLst/>
          </a:prstGeom>
          <a:noFill/>
        </p:spPr>
        <p:txBody>
          <a:bodyPr wrap="square">
            <a:spAutoFit/>
          </a:bodyPr>
          <a:lstStyle/>
          <a:p>
            <a:r>
              <a:rPr lang="en-US" sz="2800" dirty="0">
                <a:solidFill>
                  <a:srgbClr val="000000"/>
                </a:solidFill>
              </a:rPr>
              <a:t>The symbol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|(vertical bar)</a:t>
            </a:r>
            <a:r>
              <a:rPr lang="en-US" sz="2800" dirty="0">
                <a:solidFill>
                  <a:srgbClr val="000000"/>
                </a:solidFill>
              </a:rPr>
              <a:t> is also read as “such that,” so the above notation can also be read “the set of all real numbers </a:t>
            </a:r>
            <a:r>
              <a:rPr lang="en-US" sz="2800" i="1" dirty="0">
                <a:solidFill>
                  <a:srgbClr val="000000"/>
                </a:solidFill>
              </a:rPr>
              <a:t>x</a:t>
            </a:r>
            <a:r>
              <a:rPr lang="en-US" sz="2800" dirty="0">
                <a:solidFill>
                  <a:srgbClr val="000000"/>
                </a:solidFill>
              </a:rPr>
              <a:t>, </a:t>
            </a:r>
            <a:r>
              <a:rPr lang="en-US" sz="2800" i="1" dirty="0">
                <a:solidFill>
                  <a:srgbClr val="000000"/>
                </a:solidFill>
              </a:rPr>
              <a:t>such that</a:t>
            </a:r>
            <a:r>
              <a:rPr lang="en-US" sz="2800" dirty="0">
                <a:solidFill>
                  <a:srgbClr val="000000"/>
                </a:solidFill>
              </a:rPr>
              <a:t> </a:t>
            </a:r>
            <a:r>
              <a:rPr lang="en-US" sz="2800" i="1" dirty="0">
                <a:solidFill>
                  <a:srgbClr val="000000"/>
                </a:solidFill>
              </a:rPr>
              <a:t>x </a:t>
            </a:r>
            <a:r>
              <a:rPr lang="en-US" sz="2800" dirty="0">
                <a:solidFill>
                  <a:srgbClr val="000000"/>
                </a:solidFill>
              </a:rPr>
              <a:t>has property </a:t>
            </a:r>
            <a:r>
              <a:rPr lang="en-US" sz="2800" i="1" dirty="0">
                <a:solidFill>
                  <a:srgbClr val="000000"/>
                </a:solidFill>
              </a:rPr>
              <a:t>P</a:t>
            </a:r>
            <a:r>
              <a:rPr lang="en-US" sz="2800" dirty="0">
                <a:solidFill>
                  <a:srgbClr val="000000"/>
                </a:solidFill>
              </a:rPr>
              <a:t>.”</a:t>
            </a:r>
            <a:endParaRPr lang="en-IN" sz="28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Set-Builder Notation</a:t>
            </a:r>
          </a:p>
        </p:txBody>
      </p:sp>
      <p:pic>
        <p:nvPicPr>
          <p:cNvPr id="4" name="Picture 3" descr="a. The set of all x such that x is an even integer.">
            <a:extLst>
              <a:ext uri="{FF2B5EF4-FFF2-40B4-BE49-F238E27FC236}">
                <a16:creationId xmlns:a16="http://schemas.microsoft.com/office/drawing/2014/main" id="{550137EF-C3C4-7918-6B3C-B71F0BD8238C}"/>
              </a:ext>
            </a:extLst>
          </p:cNvPr>
          <p:cNvPicPr>
            <a:picLocks noChangeAspect="1"/>
          </p:cNvPicPr>
          <p:nvPr/>
        </p:nvPicPr>
        <p:blipFill>
          <a:blip r:embed="rId2"/>
          <a:stretch>
            <a:fillRect/>
          </a:stretch>
        </p:blipFill>
        <p:spPr>
          <a:xfrm>
            <a:off x="457200" y="1082622"/>
            <a:ext cx="3744000" cy="550588"/>
          </a:xfrm>
          <a:prstGeom prst="rect">
            <a:avLst/>
          </a:prstGeom>
        </p:spPr>
      </p:pic>
      <p:sp>
        <p:nvSpPr>
          <p:cNvPr id="5" name="TextBox 4">
            <a:extLst>
              <a:ext uri="{FF2B5EF4-FFF2-40B4-BE49-F238E27FC236}">
                <a16:creationId xmlns:a16="http://schemas.microsoft.com/office/drawing/2014/main" id="{A6805763-5E9F-72FB-62C0-E23DE0C07411}"/>
              </a:ext>
            </a:extLst>
          </p:cNvPr>
          <p:cNvSpPr txBox="1"/>
          <p:nvPr/>
        </p:nvSpPr>
        <p:spPr>
          <a:xfrm>
            <a:off x="762000" y="1548776"/>
            <a:ext cx="8382000" cy="523220"/>
          </a:xfrm>
          <a:prstGeom prst="rect">
            <a:avLst/>
          </a:prstGeom>
          <a:noFill/>
        </p:spPr>
        <p:txBody>
          <a:bodyPr wrap="square">
            <a:spAutoFit/>
          </a:bodyPr>
          <a:lstStyle/>
          <a:p>
            <a:r>
              <a:rPr lang="en-US" sz="2800" dirty="0"/>
              <a:t>is another way of describing the set</a:t>
            </a:r>
            <a:endParaRPr lang="en-IN" sz="2800" dirty="0"/>
          </a:p>
        </p:txBody>
      </p:sp>
      <p:pic>
        <p:nvPicPr>
          <p:cNvPr id="16" name="Picture 15" descr="The set of ellipsis, negative four, negative two, zero, two, four, ellipsis.">
            <a:extLst>
              <a:ext uri="{FF2B5EF4-FFF2-40B4-BE49-F238E27FC236}">
                <a16:creationId xmlns:a16="http://schemas.microsoft.com/office/drawing/2014/main" id="{0D85F14A-A741-D798-917A-4CFEB6C69642}"/>
              </a:ext>
            </a:extLst>
          </p:cNvPr>
          <p:cNvPicPr>
            <a:picLocks noChangeAspect="1"/>
          </p:cNvPicPr>
          <p:nvPr/>
        </p:nvPicPr>
        <p:blipFill>
          <a:blip r:embed="rId3"/>
          <a:stretch>
            <a:fillRect/>
          </a:stretch>
        </p:blipFill>
        <p:spPr>
          <a:xfrm>
            <a:off x="837675" y="1981296"/>
            <a:ext cx="3000375" cy="514350"/>
          </a:xfrm>
          <a:prstGeom prst="rect">
            <a:avLst/>
          </a:prstGeom>
        </p:spPr>
      </p:pic>
      <p:sp>
        <p:nvSpPr>
          <p:cNvPr id="12" name="TextBox 11">
            <a:extLst>
              <a:ext uri="{FF2B5EF4-FFF2-40B4-BE49-F238E27FC236}">
                <a16:creationId xmlns:a16="http://schemas.microsoft.com/office/drawing/2014/main" id="{D3F14C52-5EC9-767F-97DE-3970DD2DD722}"/>
              </a:ext>
            </a:extLst>
          </p:cNvPr>
          <p:cNvSpPr txBox="1"/>
          <p:nvPr/>
        </p:nvSpPr>
        <p:spPr>
          <a:xfrm>
            <a:off x="3913725" y="2005340"/>
            <a:ext cx="5112000" cy="523220"/>
          </a:xfrm>
          <a:prstGeom prst="rect">
            <a:avLst/>
          </a:prstGeom>
          <a:noFill/>
        </p:spPr>
        <p:txBody>
          <a:bodyPr wrap="square">
            <a:spAutoFit/>
          </a:bodyPr>
          <a:lstStyle/>
          <a:p>
            <a:r>
              <a:rPr lang="en-US" sz="2800" dirty="0"/>
              <a:t>We could also describe this set as</a:t>
            </a:r>
            <a:endParaRPr lang="en-IN" sz="2800" dirty="0"/>
          </a:p>
        </p:txBody>
      </p:sp>
      <p:graphicFrame>
        <p:nvGraphicFramePr>
          <p:cNvPr id="14" name="Object 13" descr="The set of all 2 times n such that n is an  integer.">
            <a:extLst>
              <a:ext uri="{FF2B5EF4-FFF2-40B4-BE49-F238E27FC236}">
                <a16:creationId xmlns:a16="http://schemas.microsoft.com/office/drawing/2014/main" id="{F416818B-E8DE-2A13-FA62-9D5C1CE82DF5}"/>
              </a:ext>
            </a:extLst>
          </p:cNvPr>
          <p:cNvGraphicFramePr>
            <a:graphicFrameLocks noChangeAspect="1"/>
          </p:cNvGraphicFramePr>
          <p:nvPr>
            <p:extLst>
              <p:ext uri="{D42A27DB-BD31-4B8C-83A1-F6EECF244321}">
                <p14:modId xmlns:p14="http://schemas.microsoft.com/office/powerpoint/2010/main" val="2871518606"/>
              </p:ext>
            </p:extLst>
          </p:nvPr>
        </p:nvGraphicFramePr>
        <p:xfrm>
          <a:off x="790575" y="2463327"/>
          <a:ext cx="3024000" cy="579751"/>
        </p:xfrm>
        <a:graphic>
          <a:graphicData uri="http://schemas.openxmlformats.org/presentationml/2006/ole">
            <mc:AlternateContent xmlns:mc="http://schemas.openxmlformats.org/markup-compatibility/2006">
              <mc:Choice xmlns:v="urn:schemas-microsoft-com:vml" Requires="v">
                <p:oleObj name="Equation" r:id="rId4" imgW="2683649" imgH="514350" progId="Equation.DSMT4">
                  <p:embed/>
                </p:oleObj>
              </mc:Choice>
              <mc:Fallback>
                <p:oleObj name="Equation" r:id="rId4" imgW="2683649" imgH="514350" progId="Equation.DSMT4">
                  <p:embed/>
                  <p:pic>
                    <p:nvPicPr>
                      <p:cNvPr id="0" name=""/>
                      <p:cNvPicPr/>
                      <p:nvPr/>
                    </p:nvPicPr>
                    <p:blipFill>
                      <a:blip r:embed="rId5"/>
                      <a:stretch>
                        <a:fillRect/>
                      </a:stretch>
                    </p:blipFill>
                    <p:spPr>
                      <a:xfrm>
                        <a:off x="790575" y="2463327"/>
                        <a:ext cx="3024000" cy="579751"/>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A2DC59F3-7E9E-FABA-7E3E-FC90B7B2C008}"/>
              </a:ext>
            </a:extLst>
          </p:cNvPr>
          <p:cNvSpPr txBox="1"/>
          <p:nvPr/>
        </p:nvSpPr>
        <p:spPr>
          <a:xfrm>
            <a:off x="762000" y="2905780"/>
            <a:ext cx="6324600" cy="523220"/>
          </a:xfrm>
          <a:prstGeom prst="rect">
            <a:avLst/>
          </a:prstGeom>
          <a:noFill/>
        </p:spPr>
        <p:txBody>
          <a:bodyPr wrap="square">
            <a:spAutoFit/>
          </a:bodyPr>
          <a:lstStyle/>
          <a:p>
            <a:r>
              <a:rPr lang="en-US" sz="2800" dirty="0"/>
              <a:t>since every even integer is a multiple of </a:t>
            </a:r>
            <a:r>
              <a:rPr lang="en-US" sz="2800" dirty="0">
                <a:latin typeface="Cambria Math"/>
              </a:rPr>
              <a:t>2</a:t>
            </a:r>
            <a:r>
              <a:rPr lang="en-US" sz="2800" dirty="0"/>
              <a:t>.</a:t>
            </a:r>
            <a:endParaRPr lang="en-IN" sz="2800" dirty="0"/>
          </a:p>
        </p:txBody>
      </p:sp>
      <p:graphicFrame>
        <p:nvGraphicFramePr>
          <p:cNvPr id="9" name="Object 8" descr="b. The set of all x such that x is an integer and negative three is less than or equal to x, and x is less than two.">
            <a:extLst>
              <a:ext uri="{FF2B5EF4-FFF2-40B4-BE49-F238E27FC236}">
                <a16:creationId xmlns:a16="http://schemas.microsoft.com/office/drawing/2014/main" id="{E4B438D6-FF95-A5A6-EB5B-19FD690EF4F7}"/>
              </a:ext>
            </a:extLst>
          </p:cNvPr>
          <p:cNvGraphicFramePr>
            <a:graphicFrameLocks noChangeAspect="1"/>
          </p:cNvGraphicFramePr>
          <p:nvPr>
            <p:extLst>
              <p:ext uri="{D42A27DB-BD31-4B8C-83A1-F6EECF244321}">
                <p14:modId xmlns:p14="http://schemas.microsoft.com/office/powerpoint/2010/main" val="459076742"/>
              </p:ext>
            </p:extLst>
          </p:nvPr>
        </p:nvGraphicFramePr>
        <p:xfrm>
          <a:off x="457200" y="3376027"/>
          <a:ext cx="5112000" cy="552650"/>
        </p:xfrm>
        <a:graphic>
          <a:graphicData uri="http://schemas.openxmlformats.org/presentationml/2006/ole">
            <mc:AlternateContent xmlns:mc="http://schemas.openxmlformats.org/markup-compatibility/2006">
              <mc:Choice xmlns:v="urn:schemas-microsoft-com:vml" Requires="v">
                <p:oleObj name="Equation" r:id="rId6" imgW="4757185" imgH="514350" progId="Equation.DSMT4">
                  <p:embed/>
                </p:oleObj>
              </mc:Choice>
              <mc:Fallback>
                <p:oleObj name="Equation" r:id="rId6" imgW="4757185" imgH="514350" progId="Equation.DSMT4">
                  <p:embed/>
                  <p:pic>
                    <p:nvPicPr>
                      <p:cNvPr id="0" name=""/>
                      <p:cNvPicPr/>
                      <p:nvPr/>
                    </p:nvPicPr>
                    <p:blipFill>
                      <a:blip r:embed="rId7"/>
                      <a:stretch>
                        <a:fillRect/>
                      </a:stretch>
                    </p:blipFill>
                    <p:spPr>
                      <a:xfrm>
                        <a:off x="457200" y="3376027"/>
                        <a:ext cx="5112000" cy="5526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6804D43-FEF8-4CB5-E4D9-66F4F6637DDE}"/>
              </a:ext>
            </a:extLst>
          </p:cNvPr>
          <p:cNvSpPr txBox="1"/>
          <p:nvPr/>
        </p:nvSpPr>
        <p:spPr>
          <a:xfrm>
            <a:off x="762000" y="3938202"/>
            <a:ext cx="2667000" cy="523220"/>
          </a:xfrm>
          <a:prstGeom prst="rect">
            <a:avLst/>
          </a:prstGeom>
          <a:noFill/>
        </p:spPr>
        <p:txBody>
          <a:bodyPr wrap="square">
            <a:spAutoFit/>
          </a:bodyPr>
          <a:lstStyle/>
          <a:p>
            <a:r>
              <a:rPr lang="en-US" sz="2800" dirty="0"/>
              <a:t>describes the set</a:t>
            </a:r>
            <a:endParaRPr lang="en-IN" sz="2800" dirty="0"/>
          </a:p>
        </p:txBody>
      </p:sp>
      <p:graphicFrame>
        <p:nvGraphicFramePr>
          <p:cNvPr id="15" name="Object 14" descr="The set of negative 3, negative 2, negative 1, zero, one.">
            <a:extLst>
              <a:ext uri="{FF2B5EF4-FFF2-40B4-BE49-F238E27FC236}">
                <a16:creationId xmlns:a16="http://schemas.microsoft.com/office/drawing/2014/main" id="{4146CAEB-7405-1CA7-78E5-5B8061BDA075}"/>
              </a:ext>
            </a:extLst>
          </p:cNvPr>
          <p:cNvGraphicFramePr>
            <a:graphicFrameLocks noChangeAspect="1"/>
          </p:cNvGraphicFramePr>
          <p:nvPr>
            <p:extLst>
              <p:ext uri="{D42A27DB-BD31-4B8C-83A1-F6EECF244321}">
                <p14:modId xmlns:p14="http://schemas.microsoft.com/office/powerpoint/2010/main" val="735710364"/>
              </p:ext>
            </p:extLst>
          </p:nvPr>
        </p:nvGraphicFramePr>
        <p:xfrm>
          <a:off x="3409950" y="4038600"/>
          <a:ext cx="2556000" cy="504934"/>
        </p:xfrm>
        <a:graphic>
          <a:graphicData uri="http://schemas.openxmlformats.org/presentationml/2006/ole">
            <mc:AlternateContent xmlns:mc="http://schemas.openxmlformats.org/markup-compatibility/2006">
              <mc:Choice xmlns:v="urn:schemas-microsoft-com:vml" Requires="v">
                <p:oleObj name="Equation" r:id="rId8" imgW="2330952" imgH="460228" progId="Equation.DSMT4">
                  <p:embed/>
                </p:oleObj>
              </mc:Choice>
              <mc:Fallback>
                <p:oleObj name="Equation" r:id="rId8" imgW="2330952" imgH="460228" progId="Equation.DSMT4">
                  <p:embed/>
                  <p:pic>
                    <p:nvPicPr>
                      <p:cNvPr id="0" name=""/>
                      <p:cNvPicPr/>
                      <p:nvPr/>
                    </p:nvPicPr>
                    <p:blipFill>
                      <a:blip r:embed="rId9"/>
                      <a:stretch>
                        <a:fillRect/>
                      </a:stretch>
                    </p:blipFill>
                    <p:spPr>
                      <a:xfrm>
                        <a:off x="3409950" y="4038600"/>
                        <a:ext cx="2556000" cy="504934"/>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The Empty Set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337522"/>
              </a:xfrm>
            </p:spPr>
            <p:txBody>
              <a:bodyPr>
                <a:noAutofit/>
              </a:bodyPr>
              <a:lstStyle/>
              <a:p>
                <a:pPr>
                  <a:defRPr sz="2800"/>
                </a:pPr>
                <a:r>
                  <a:rPr lang="en-US" dirty="0"/>
                  <a:t>A set with no elements is called the </a:t>
                </a:r>
                <a:r>
                  <a:rPr lang="en-US" b="1" dirty="0"/>
                  <a:t>empty set</a:t>
                </a:r>
                <a:r>
                  <a:rPr lang="en-US" dirty="0"/>
                  <a:t> or the </a:t>
                </a:r>
                <a:r>
                  <a:rPr lang="en-US" b="1" dirty="0"/>
                  <a:t>null set</a:t>
                </a:r>
                <a:r>
                  <a:rPr lang="en-US" dirty="0"/>
                  <a:t>, and is denoted by the symbol </a:t>
                </a:r>
                <a14:m>
                  <m:oMath xmlns:m="http://schemas.openxmlformats.org/officeDocument/2006/math">
                    <m:r>
                      <a:rPr lang="en-US">
                        <a:latin typeface="Cambria Math" panose="02040503050406030204" pitchFamily="18" charset="0"/>
                      </a:rPr>
                      <m:t>∅</m:t>
                    </m:r>
                  </m:oMath>
                </a14:m>
                <a:r>
                  <a:rPr lang="en-US" dirty="0"/>
                  <a:t> or</a:t>
                </a:r>
                <a:br>
                  <a:rPr lang="en-US" dirty="0"/>
                </a:br>
                <a:endParaRPr lang="en-US" dirty="0"/>
              </a:p>
              <a:p>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337522"/>
              </a:xfrm>
              <a:blipFill>
                <a:blip r:embed="rId3"/>
                <a:stretch>
                  <a:fillRect l="-1328" t="-1449"/>
                </a:stretch>
              </a:blipFill>
            </p:spPr>
            <p:txBody>
              <a:bodyPr/>
              <a:lstStyle/>
              <a:p>
                <a:r>
                  <a:rPr lang="en-IN">
                    <a:noFill/>
                  </a:rPr>
                  <a:t> </a:t>
                </a:r>
              </a:p>
            </p:txBody>
          </p:sp>
        </mc:Fallback>
      </mc:AlternateContent>
      <p:pic>
        <p:nvPicPr>
          <p:cNvPr id="5" name="Picture 4" descr="Open brace, close brace">
            <a:extLst>
              <a:ext uri="{FF2B5EF4-FFF2-40B4-BE49-F238E27FC236}">
                <a16:creationId xmlns:a16="http://schemas.microsoft.com/office/drawing/2014/main" id="{5F665A43-56D6-6C05-B4E0-F875DEA22A4F}"/>
              </a:ext>
            </a:extLst>
          </p:cNvPr>
          <p:cNvPicPr>
            <a:picLocks noChangeAspect="1"/>
          </p:cNvPicPr>
          <p:nvPr/>
        </p:nvPicPr>
        <p:blipFill>
          <a:blip r:embed="rId4"/>
          <a:stretch>
            <a:fillRect/>
          </a:stretch>
        </p:blipFill>
        <p:spPr>
          <a:xfrm>
            <a:off x="6858000" y="1596097"/>
            <a:ext cx="409575" cy="419100"/>
          </a:xfrm>
          <a:prstGeom prst="rect">
            <a:avLst/>
          </a:prstGeom>
        </p:spPr>
      </p:pic>
      <p:sp>
        <p:nvSpPr>
          <p:cNvPr id="8" name="TextBox 7">
            <a:extLst>
              <a:ext uri="{FF2B5EF4-FFF2-40B4-BE49-F238E27FC236}">
                <a16:creationId xmlns:a16="http://schemas.microsoft.com/office/drawing/2014/main" id="{DE8FBE70-8F02-A528-8E46-4591995FB27E}"/>
              </a:ext>
            </a:extLst>
          </p:cNvPr>
          <p:cNvSpPr txBox="1"/>
          <p:nvPr/>
        </p:nvSpPr>
        <p:spPr>
          <a:xfrm>
            <a:off x="461010" y="2026627"/>
            <a:ext cx="7277100" cy="954107"/>
          </a:xfrm>
          <a:prstGeom prst="rect">
            <a:avLst/>
          </a:prstGeom>
          <a:noFill/>
        </p:spPr>
        <p:txBody>
          <a:bodyPr wrap="square" rtlCol="0">
            <a:spAutoFit/>
          </a:bodyPr>
          <a:lstStyle/>
          <a:p>
            <a:r>
              <a:rPr lang="en-US" sz="2800" dirty="0">
                <a:solidFill>
                  <a:srgbClr val="000000"/>
                </a:solidFill>
              </a:rPr>
              <a:t>The empty set can arise from a set defined using </a:t>
            </a:r>
            <a:br>
              <a:rPr lang="en-US" sz="2800" dirty="0">
                <a:solidFill>
                  <a:srgbClr val="000000"/>
                </a:solidFill>
              </a:rPr>
            </a:br>
            <a:r>
              <a:rPr lang="en-US" sz="2800" dirty="0">
                <a:solidFill>
                  <a:srgbClr val="000000"/>
                </a:solidFill>
              </a:rPr>
              <a:t>set-builder notation; for example, the set</a:t>
            </a:r>
            <a:endParaRPr lang="en-IN" sz="2800" dirty="0">
              <a:solidFill>
                <a:srgbClr val="000000"/>
              </a:solidFill>
            </a:endParaRPr>
          </a:p>
        </p:txBody>
      </p:sp>
      <p:pic>
        <p:nvPicPr>
          <p:cNvPr id="7" name="Picture 6" descr="The set of all y such that y is greater than one and y is less than or equal to negative four.">
            <a:extLst>
              <a:ext uri="{FF2B5EF4-FFF2-40B4-BE49-F238E27FC236}">
                <a16:creationId xmlns:a16="http://schemas.microsoft.com/office/drawing/2014/main" id="{D56795C2-8A15-CC2E-06EE-A657C40C1C55}"/>
              </a:ext>
            </a:extLst>
          </p:cNvPr>
          <p:cNvPicPr>
            <a:picLocks noChangeAspect="1"/>
          </p:cNvPicPr>
          <p:nvPr/>
        </p:nvPicPr>
        <p:blipFill>
          <a:blip r:embed="rId5"/>
          <a:stretch>
            <a:fillRect/>
          </a:stretch>
        </p:blipFill>
        <p:spPr>
          <a:xfrm>
            <a:off x="495300" y="2953630"/>
            <a:ext cx="2808000" cy="551570"/>
          </a:xfrm>
          <a:prstGeom prst="rect">
            <a:avLst/>
          </a:prstGeom>
        </p:spPr>
      </p:pic>
      <p:sp>
        <p:nvSpPr>
          <p:cNvPr id="6" name="TextBox 5">
            <a:extLst>
              <a:ext uri="{FF2B5EF4-FFF2-40B4-BE49-F238E27FC236}">
                <a16:creationId xmlns:a16="http://schemas.microsoft.com/office/drawing/2014/main" id="{96904F0F-2891-F3F6-F533-89B3E361038F}"/>
              </a:ext>
            </a:extLst>
          </p:cNvPr>
          <p:cNvSpPr txBox="1"/>
          <p:nvPr/>
        </p:nvSpPr>
        <p:spPr>
          <a:xfrm>
            <a:off x="457200" y="3429000"/>
            <a:ext cx="8229600" cy="954107"/>
          </a:xfrm>
          <a:prstGeom prst="rect">
            <a:avLst/>
          </a:prstGeom>
          <a:noFill/>
        </p:spPr>
        <p:txBody>
          <a:bodyPr wrap="square">
            <a:spAutoFit/>
          </a:bodyPr>
          <a:lstStyle/>
          <a:p>
            <a:r>
              <a:rPr lang="en-US" sz="2800" dirty="0">
                <a:solidFill>
                  <a:srgbClr val="000000"/>
                </a:solidFill>
              </a:rPr>
              <a:t>is equivalent to the empty set, since no real number </a:t>
            </a:r>
            <a:r>
              <a:rPr lang="en-US" sz="2800" i="1" dirty="0">
                <a:solidFill>
                  <a:srgbClr val="000000"/>
                </a:solidFill>
              </a:rPr>
              <a:t>y</a:t>
            </a:r>
            <a:r>
              <a:rPr lang="en-US" sz="2800" dirty="0">
                <a:solidFill>
                  <a:srgbClr val="000000"/>
                </a:solidFill>
              </a:rPr>
              <a:t> satisfies the stated property.</a:t>
            </a:r>
            <a:endParaRPr lang="en-IN" sz="28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Interval Notation</a:t>
            </a:r>
            <a:r>
              <a:rPr lang="en-IN" baseline="-25000" dirty="0"/>
              <a:t>1</a:t>
            </a:r>
            <a:endParaRPr dirty="0"/>
          </a:p>
        </p:txBody>
      </p:sp>
      <p:sp>
        <p:nvSpPr>
          <p:cNvPr id="3" name="Text Placeholder 2">
            <a:extLst>
              <a:ext uri="{C183D7F6-B498-43B3-948B-1728B52AA6E4}">
                <adec:decorative xmlns:adec="http://schemas.microsoft.com/office/drawing/2017/decorative" val="1"/>
              </a:ext>
            </a:extLst>
          </p:cNvPr>
          <p:cNvSpPr>
            <a:spLocks noGrp="1"/>
          </p:cNvSpPr>
          <p:nvPr>
            <p:ph type="body" sz="quarter" idx="10"/>
          </p:nvPr>
        </p:nvSpPr>
        <p:spPr>
          <a:xfrm>
            <a:off x="457200" y="1082078"/>
            <a:ext cx="8229600" cy="3261322"/>
          </a:xfrm>
        </p:spPr>
        <p:txBody>
          <a:bodyPr>
            <a:normAutofit/>
          </a:bodyPr>
          <a:lstStyle/>
          <a:p>
            <a:r>
              <a:rPr lang="en-US" dirty="0"/>
              <a:t> </a:t>
            </a:r>
            <a:endParaRPr dirty="0"/>
          </a:p>
        </p:txBody>
      </p:sp>
      <mc:AlternateContent xmlns:mc="http://schemas.openxmlformats.org/markup-compatibility/2006" xmlns:a14="http://schemas.microsoft.com/office/drawing/2010/main">
        <mc:Choice Requires="a14">
          <p:graphicFrame>
            <p:nvGraphicFramePr>
              <p:cNvPr id="4" name="Table Placeholder 2" descr="Here the table displays three columns: Interval Notation, Set-Builder Notation, and its Meaning.&#10;1. In Interval Notation, open parenthesis a comma b close parenthesis. In Set-Builder Notation, the set of all x such that a is less than x and x is less than b. This represents all real numbers strictly between a and b.&#10;2. In Interval Notation, open bracket a comma b close bracket. In Set-Builder Notation, the set of all x such that a is less than or equal to x and x is less than or equal to b. This represents all real numbers between a and b, including both a and b.&#10;3. In Interval Notation, open parenthesis a comma b close bracket. In Set-Builder Notation, the set of all x such that a is less than x and x is less than or equal to b. This represents all real numbers between a and b, including b but not a&#10;4. In Interval Notation, open parenthesis negative infinity comma b close parenthesis. In Set-Builder Notation, the set of all x such that x is less than b. This represents all real numbers less than b.&#10;5. In Interval Notation, open bracket a comma infinity close parenthesis. In Set-Builder Notation, the set of all x such that x is greater than or equal to a. This represents all real numbers greater than or equal to a."/>
              <p:cNvGraphicFramePr>
                <a:graphicFrameLocks/>
              </p:cNvGraphicFramePr>
              <p:nvPr>
                <p:extLst>
                  <p:ext uri="{D42A27DB-BD31-4B8C-83A1-F6EECF244321}">
                    <p14:modId xmlns:p14="http://schemas.microsoft.com/office/powerpoint/2010/main" val="2265157276"/>
                  </p:ext>
                </p:extLst>
              </p:nvPr>
            </p:nvGraphicFramePr>
            <p:xfrm>
              <a:off x="457200" y="1371600"/>
              <a:ext cx="8229600" cy="2763520"/>
            </p:xfrm>
            <a:graphic>
              <a:graphicData uri="http://schemas.openxmlformats.org/drawingml/2006/table">
                <a:tbl>
                  <a:tblPr firstRow="1" bandRow="1">
                    <a:tableStyleId>{2D5ABB26-0587-4C30-8999-92F81FD0307C}</a:tableStyleId>
                  </a:tblPr>
                  <a:tblGrid>
                    <a:gridCol w="1905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370840">
                    <a:tc>
                      <a:txBody>
                        <a:bodyPr/>
                        <a:lstStyle/>
                        <a:p>
                          <a:pPr algn="ctr">
                            <a:defRPr sz="1800" b="1"/>
                          </a:pPr>
                          <a:r>
                            <a:rPr dirty="0">
                              <a:solidFill>
                                <a:srgbClr val="000000"/>
                              </a:solidFill>
                            </a:rPr>
                            <a:t>Interval Notation</a:t>
                          </a:r>
                        </a:p>
                      </a:txBody>
                      <a:tcPr/>
                    </a:tc>
                    <a:tc>
                      <a:txBody>
                        <a:bodyPr/>
                        <a:lstStyle/>
                        <a:p>
                          <a:pPr algn="ctr">
                            <a:defRPr sz="1800" b="1"/>
                          </a:pPr>
                          <a:r>
                            <a:rPr dirty="0">
                              <a:solidFill>
                                <a:srgbClr val="000000"/>
                              </a:solidFill>
                            </a:rPr>
                            <a:t>Set-Builder Notation</a:t>
                          </a:r>
                        </a:p>
                      </a:txBody>
                      <a:tcPr/>
                    </a:tc>
                    <a:tc>
                      <a:txBody>
                        <a:bodyPr/>
                        <a:lstStyle/>
                        <a:p>
                          <a:pPr algn="ctr">
                            <a:defRPr sz="1800" b="1"/>
                          </a:pPr>
                          <a:r>
                            <a:rPr dirty="0">
                              <a:solidFill>
                                <a:srgbClr val="000000"/>
                              </a:solidFill>
                            </a:rPr>
                            <a:t>Meaning</a:t>
                          </a: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𝑎</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𝑏</m:t>
                                </m:r>
                                <m:r>
                                  <a:rPr lang="en-US" sz="1800" smtClean="0">
                                    <a:solidFill>
                                      <a:srgbClr val="000000"/>
                                    </a:solidFill>
                                    <a:latin typeface="Cambria Math" panose="02040503050406030204" pitchFamily="18" charset="0"/>
                                  </a:rPr>
                                  <m:t>)</m:t>
                                </m:r>
                              </m:oMath>
                            </m:oMathPara>
                          </a14:m>
                          <a:endParaRPr lang="en-US"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1800" i="1" smtClean="0">
                                        <a:solidFill>
                                          <a:srgbClr val="000000"/>
                                        </a:solidFill>
                                        <a:latin typeface="Cambria Math" panose="02040503050406030204" pitchFamily="18" charset="0"/>
                                      </a:rPr>
                                    </m:ctrlPr>
                                  </m:dPr>
                                  <m:e>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𝑎</m:t>
                                    </m:r>
                                    <m:r>
                                      <a:rPr lang="ar-AE" sz="1800">
                                        <a:solidFill>
                                          <a:srgbClr val="000000"/>
                                        </a:solidFill>
                                        <a:latin typeface="Cambria Math" panose="02040503050406030204" pitchFamily="18" charset="0"/>
                                      </a:rPr>
                                      <m:t>&lt;</m:t>
                                    </m:r>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&lt;</m:t>
                                    </m:r>
                                    <m:r>
                                      <a:rPr lang="ar-AE" sz="1800">
                                        <a:solidFill>
                                          <a:srgbClr val="000000"/>
                                        </a:solidFill>
                                        <a:latin typeface="Cambria Math" panose="02040503050406030204" pitchFamily="18" charset="0"/>
                                      </a:rPr>
                                      <m:t>𝑏</m:t>
                                    </m:r>
                                  </m:e>
                                </m:d>
                              </m:oMath>
                            </m:oMathPara>
                          </a14:m>
                          <a:endParaRPr lang="ar-AE" dirty="0">
                            <a:solidFill>
                              <a:srgbClr val="000000"/>
                            </a:solidFill>
                          </a:endParaRPr>
                        </a:p>
                      </a:txBody>
                      <a:tcPr/>
                    </a:tc>
                    <a:tc>
                      <a:txBody>
                        <a:bodyPr/>
                        <a:lstStyle/>
                        <a:p>
                          <a:pPr algn="l">
                            <a:defRPr sz="1800"/>
                          </a:pPr>
                          <a:r>
                            <a:rPr lang="en-US" sz="1800" dirty="0">
                              <a:solidFill>
                                <a:srgbClr val="000000"/>
                              </a:solidFill>
                            </a:rPr>
                            <a:t>all real numbers strictly between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and </a:t>
                          </a:r>
                          <a14:m>
                            <m:oMath xmlns:m="http://schemas.openxmlformats.org/officeDocument/2006/math">
                              <m:r>
                                <a:rPr lang="en-US" sz="1800">
                                  <a:solidFill>
                                    <a:srgbClr val="000000"/>
                                  </a:solidFill>
                                  <a:latin typeface="Cambria Math" panose="02040503050406030204" pitchFamily="18" charset="0"/>
                                </a:rPr>
                                <m:t>𝑏</m:t>
                              </m:r>
                            </m:oMath>
                          </a14:m>
                          <a:endParaRPr lang="en-US" sz="1800" dirty="0">
                            <a:solidFill>
                              <a:srgbClr val="000000"/>
                            </a:solidFill>
                          </a:endParaRP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𝑎</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𝑏</m:t>
                                </m:r>
                                <m:r>
                                  <a:rPr lang="en-US" sz="1800" smtClean="0">
                                    <a:solidFill>
                                      <a:srgbClr val="000000"/>
                                    </a:solidFill>
                                    <a:latin typeface="Cambria Math" panose="02040503050406030204" pitchFamily="18" charset="0"/>
                                  </a:rPr>
                                  <m:t>]</m:t>
                                </m:r>
                              </m:oMath>
                            </m:oMathPara>
                          </a14:m>
                          <a:endParaRPr lang="en-US"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1800" i="1" smtClean="0">
                                        <a:solidFill>
                                          <a:srgbClr val="000000"/>
                                        </a:solidFill>
                                        <a:latin typeface="Cambria Math" panose="02040503050406030204" pitchFamily="18" charset="0"/>
                                      </a:rPr>
                                    </m:ctrlPr>
                                  </m:dPr>
                                  <m:e>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𝑎</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𝑏</m:t>
                                    </m:r>
                                  </m:e>
                                </m:d>
                              </m:oMath>
                            </m:oMathPara>
                          </a14:m>
                          <a:endParaRPr lang="ar-AE" dirty="0">
                            <a:solidFill>
                              <a:srgbClr val="000000"/>
                            </a:solidFill>
                          </a:endParaRPr>
                        </a:p>
                      </a:txBody>
                      <a:tcPr/>
                    </a:tc>
                    <a:tc>
                      <a:txBody>
                        <a:bodyPr/>
                        <a:lstStyle/>
                        <a:p>
                          <a:pPr algn="l">
                            <a:defRPr sz="1800"/>
                          </a:pPr>
                          <a:r>
                            <a:rPr lang="en-US" sz="1800" dirty="0">
                              <a:solidFill>
                                <a:srgbClr val="000000"/>
                              </a:solidFill>
                            </a:rPr>
                            <a:t>all real numbers between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and </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 including both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and </a:t>
                          </a:r>
                          <a14:m>
                            <m:oMath xmlns:m="http://schemas.openxmlformats.org/officeDocument/2006/math">
                              <m:r>
                                <a:rPr lang="en-US" sz="1800">
                                  <a:solidFill>
                                    <a:srgbClr val="000000"/>
                                  </a:solidFill>
                                  <a:latin typeface="Cambria Math" panose="02040503050406030204" pitchFamily="18" charset="0"/>
                                </a:rPr>
                                <m:t>𝑏</m:t>
                              </m:r>
                            </m:oMath>
                          </a14:m>
                          <a:endParaRPr lang="en-US" sz="1800" dirty="0">
                            <a:solidFill>
                              <a:srgbClr val="000000"/>
                            </a:solidFill>
                          </a:endParaRP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𝑎</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𝑏</m:t>
                                </m:r>
                                <m:r>
                                  <a:rPr lang="en-US" sz="1800" smtClean="0">
                                    <a:solidFill>
                                      <a:srgbClr val="000000"/>
                                    </a:solidFill>
                                    <a:latin typeface="Cambria Math" panose="02040503050406030204" pitchFamily="18" charset="0"/>
                                  </a:rPr>
                                  <m:t>]</m:t>
                                </m:r>
                              </m:oMath>
                            </m:oMathPara>
                          </a14:m>
                          <a:endParaRPr lang="en-US">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1800" i="1" smtClean="0">
                                        <a:solidFill>
                                          <a:srgbClr val="000000"/>
                                        </a:solidFill>
                                        <a:latin typeface="Cambria Math" panose="02040503050406030204" pitchFamily="18" charset="0"/>
                                      </a:rPr>
                                    </m:ctrlPr>
                                  </m:dPr>
                                  <m:e>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𝑎</m:t>
                                    </m:r>
                                    <m:r>
                                      <a:rPr lang="ar-AE" sz="1800">
                                        <a:solidFill>
                                          <a:srgbClr val="000000"/>
                                        </a:solidFill>
                                        <a:latin typeface="Cambria Math" panose="02040503050406030204" pitchFamily="18" charset="0"/>
                                      </a:rPr>
                                      <m:t>&lt;</m:t>
                                    </m:r>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𝑏</m:t>
                                    </m:r>
                                  </m:e>
                                </m:d>
                              </m:oMath>
                            </m:oMathPara>
                          </a14:m>
                          <a:endParaRPr lang="ar-AE" dirty="0">
                            <a:solidFill>
                              <a:srgbClr val="000000"/>
                            </a:solidFill>
                          </a:endParaRPr>
                        </a:p>
                      </a:txBody>
                      <a:tcPr/>
                    </a:tc>
                    <a:tc>
                      <a:txBody>
                        <a:bodyPr/>
                        <a:lstStyle/>
                        <a:p>
                          <a:pPr algn="l">
                            <a:defRPr sz="1800"/>
                          </a:pPr>
                          <a:r>
                            <a:rPr lang="en-US" sz="1800" dirty="0">
                              <a:solidFill>
                                <a:srgbClr val="000000"/>
                              </a:solidFill>
                            </a:rPr>
                            <a:t>all real numbers between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and </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 including </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 but not </a:t>
                          </a:r>
                          <a14:m>
                            <m:oMath xmlns:m="http://schemas.openxmlformats.org/officeDocument/2006/math">
                              <m:r>
                                <a:rPr lang="en-US" sz="1800">
                                  <a:solidFill>
                                    <a:srgbClr val="000000"/>
                                  </a:solidFill>
                                  <a:latin typeface="Cambria Math" panose="02040503050406030204" pitchFamily="18" charset="0"/>
                                </a:rPr>
                                <m:t>𝑎</m:t>
                              </m:r>
                            </m:oMath>
                          </a14:m>
                          <a:endParaRPr lang="en-US" sz="1800" dirty="0">
                            <a:solidFill>
                              <a:srgbClr val="000000"/>
                            </a:solidFill>
                          </a:endParaRP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𝑏</m:t>
                                </m:r>
                                <m:r>
                                  <a:rPr lang="en-US" sz="1800" smtClean="0">
                                    <a:solidFill>
                                      <a:srgbClr val="000000"/>
                                    </a:solidFill>
                                    <a:latin typeface="Cambria Math" panose="02040503050406030204" pitchFamily="18" charset="0"/>
                                  </a:rPr>
                                  <m:t>)</m:t>
                                </m:r>
                              </m:oMath>
                            </m:oMathPara>
                          </a14:m>
                          <a:endParaRPr lang="en-US">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1800" i="1" smtClean="0">
                                        <a:solidFill>
                                          <a:srgbClr val="000000"/>
                                        </a:solidFill>
                                        <a:latin typeface="Cambria Math" panose="02040503050406030204" pitchFamily="18" charset="0"/>
                                      </a:rPr>
                                    </m:ctrlPr>
                                  </m:dPr>
                                  <m:e>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&lt;</m:t>
                                    </m:r>
                                    <m:r>
                                      <a:rPr lang="ar-AE" sz="1800">
                                        <a:solidFill>
                                          <a:srgbClr val="000000"/>
                                        </a:solidFill>
                                        <a:latin typeface="Cambria Math" panose="02040503050406030204" pitchFamily="18" charset="0"/>
                                      </a:rPr>
                                      <m:t>𝑏</m:t>
                                    </m:r>
                                  </m:e>
                                </m:d>
                              </m:oMath>
                            </m:oMathPara>
                          </a14:m>
                          <a:endParaRPr lang="ar-AE">
                            <a:solidFill>
                              <a:srgbClr val="000000"/>
                            </a:solidFill>
                          </a:endParaRPr>
                        </a:p>
                      </a:txBody>
                      <a:tcPr/>
                    </a:tc>
                    <a:tc>
                      <a:txBody>
                        <a:bodyPr/>
                        <a:lstStyle/>
                        <a:p>
                          <a:pPr algn="l">
                            <a:defRPr sz="1800"/>
                          </a:pPr>
                          <a:r>
                            <a:rPr lang="en-US" sz="1800" dirty="0">
                              <a:solidFill>
                                <a:srgbClr val="000000"/>
                              </a:solidFill>
                            </a:rPr>
                            <a:t>all real numbers less than </a:t>
                          </a:r>
                          <a14:m>
                            <m:oMath xmlns:m="http://schemas.openxmlformats.org/officeDocument/2006/math">
                              <m:r>
                                <a:rPr lang="en-US" sz="1800">
                                  <a:solidFill>
                                    <a:srgbClr val="000000"/>
                                  </a:solidFill>
                                  <a:latin typeface="Cambria Math" panose="02040503050406030204" pitchFamily="18" charset="0"/>
                                </a:rPr>
                                <m:t>𝑏</m:t>
                              </m:r>
                            </m:oMath>
                          </a14:m>
                          <a:endParaRPr lang="en-US" sz="1800" dirty="0">
                            <a:solidFill>
                              <a:srgbClr val="000000"/>
                            </a:solidFill>
                          </a:endParaRP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𝑎</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m:t>
                                </m:r>
                              </m:oMath>
                            </m:oMathPara>
                          </a14:m>
                          <a:endParaRPr lang="en-US"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1800" i="1" smtClean="0">
                                        <a:solidFill>
                                          <a:srgbClr val="000000"/>
                                        </a:solidFill>
                                        <a:latin typeface="Cambria Math" panose="02040503050406030204" pitchFamily="18" charset="0"/>
                                      </a:rPr>
                                    </m:ctrlPr>
                                  </m:dPr>
                                  <m:e>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𝑎</m:t>
                                    </m:r>
                                  </m:e>
                                </m:d>
                              </m:oMath>
                            </m:oMathPara>
                          </a14:m>
                          <a:endParaRPr lang="ar-AE">
                            <a:solidFill>
                              <a:srgbClr val="000000"/>
                            </a:solidFill>
                          </a:endParaRPr>
                        </a:p>
                      </a:txBody>
                      <a:tcPr/>
                    </a:tc>
                    <a:tc>
                      <a:txBody>
                        <a:bodyPr/>
                        <a:lstStyle/>
                        <a:p>
                          <a:pPr algn="l">
                            <a:defRPr sz="1800"/>
                          </a:pPr>
                          <a:r>
                            <a:rPr lang="en-US" sz="1800" dirty="0">
                              <a:solidFill>
                                <a:srgbClr val="000000"/>
                              </a:solidFill>
                            </a:rPr>
                            <a:t>all real numbers greater than or equal to </a:t>
                          </a:r>
                          <a14:m>
                            <m:oMath xmlns:m="http://schemas.openxmlformats.org/officeDocument/2006/math">
                              <m:r>
                                <a:rPr lang="en-US" sz="1800">
                                  <a:solidFill>
                                    <a:srgbClr val="000000"/>
                                  </a:solidFill>
                                  <a:latin typeface="Cambria Math" panose="02040503050406030204" pitchFamily="18" charset="0"/>
                                </a:rPr>
                                <m:t>𝑎</m:t>
                              </m:r>
                            </m:oMath>
                          </a14:m>
                          <a:endParaRPr lang="en-US" sz="1800" dirty="0">
                            <a:solidFill>
                              <a:srgbClr val="000000"/>
                            </a:solidFill>
                          </a:endParaRPr>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descr="Here the table displays three columns: Interval Notation, Set-Builder Notation, and its Meaning.&#10;1. In Interval Notation, open parenthesis a comma b close parenthesis. In Set-Builder Notation, the set of all x such that a is less than x and x is less than b. This represents all real numbers strictly between a and b.&#10;2. In Interval Notation, open bracket a comma b close bracket. In Set-Builder Notation, the set of all x such that a is less than or equal to x and x is less than or equal to b. This represents all real numbers between a and b, including both a and b.&#10;3. In Interval Notation, open parenthesis a comma b close bracket. In Set-Builder Notation, the set of all x such that a is less than x and x is less than or equal to b. This represents all real numbers between a and b, including b but not a&#10;4. In Interval Notation, open parenthesis negative infinity comma b close parenthesis. In Set-Builder Notation, the set of all x such that x is less than b. This represents all real numbers less than b.&#10;5. In Interval Notation, open bracket a comma infinity close parenthesis. In Set-Builder Notation, the set of all x such that x is greater than or equal to a. This represents all real numbers greater than or equal to a."/>
              <p:cNvGraphicFramePr>
                <a:graphicFrameLocks/>
              </p:cNvGraphicFramePr>
              <p:nvPr>
                <p:extLst>
                  <p:ext uri="{D42A27DB-BD31-4B8C-83A1-F6EECF244321}">
                    <p14:modId xmlns:p14="http://schemas.microsoft.com/office/powerpoint/2010/main" val="2265157276"/>
                  </p:ext>
                </p:extLst>
              </p:nvPr>
            </p:nvGraphicFramePr>
            <p:xfrm>
              <a:off x="457200" y="1371600"/>
              <a:ext cx="8229600" cy="2763520"/>
            </p:xfrm>
            <a:graphic>
              <a:graphicData uri="http://schemas.openxmlformats.org/drawingml/2006/table">
                <a:tbl>
                  <a:tblPr firstRow="1" bandRow="1">
                    <a:tableStyleId>{2D5ABB26-0587-4C30-8999-92F81FD0307C}</a:tableStyleId>
                  </a:tblPr>
                  <a:tblGrid>
                    <a:gridCol w="1905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370840">
                    <a:tc>
                      <a:txBody>
                        <a:bodyPr/>
                        <a:lstStyle/>
                        <a:p>
                          <a:pPr algn="ctr">
                            <a:defRPr sz="1800" b="1"/>
                          </a:pPr>
                          <a:r>
                            <a:rPr dirty="0">
                              <a:solidFill>
                                <a:srgbClr val="000000"/>
                              </a:solidFill>
                            </a:rPr>
                            <a:t>Interval Notation</a:t>
                          </a:r>
                        </a:p>
                      </a:txBody>
                      <a:tcPr/>
                    </a:tc>
                    <a:tc>
                      <a:txBody>
                        <a:bodyPr/>
                        <a:lstStyle/>
                        <a:p>
                          <a:pPr algn="ctr">
                            <a:defRPr sz="1800" b="1"/>
                          </a:pPr>
                          <a:r>
                            <a:rPr dirty="0">
                              <a:solidFill>
                                <a:srgbClr val="000000"/>
                              </a:solidFill>
                            </a:rPr>
                            <a:t>Set-Builder Notation</a:t>
                          </a:r>
                        </a:p>
                      </a:txBody>
                      <a:tcPr/>
                    </a:tc>
                    <a:tc>
                      <a:txBody>
                        <a:bodyPr/>
                        <a:lstStyle/>
                        <a:p>
                          <a:pPr algn="ctr">
                            <a:defRPr sz="1800" b="1"/>
                          </a:pPr>
                          <a:r>
                            <a:rPr dirty="0">
                              <a:solidFill>
                                <a:srgbClr val="000000"/>
                              </a:solidFill>
                            </a:rPr>
                            <a:t>Meaning</a:t>
                          </a: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t="-108197" r="-331310" b="-567213"/>
                          </a:stretch>
                        </a:blipFill>
                      </a:tcPr>
                    </a:tc>
                    <a:tc>
                      <a:txBody>
                        <a:bodyPr/>
                        <a:lstStyle/>
                        <a:p>
                          <a:endParaRPr lang="en-US"/>
                        </a:p>
                      </a:txBody>
                      <a:tcPr>
                        <a:blipFill>
                          <a:blip r:embed="rId2"/>
                          <a:stretch>
                            <a:fillRect l="-89429" t="-108197" r="-196286" b="-567213"/>
                          </a:stretch>
                        </a:blipFill>
                      </a:tcPr>
                    </a:tc>
                    <a:tc>
                      <a:txBody>
                        <a:bodyPr/>
                        <a:lstStyle/>
                        <a:p>
                          <a:endParaRPr lang="en-US"/>
                        </a:p>
                      </a:txBody>
                      <a:tcPr>
                        <a:blipFill>
                          <a:blip r:embed="rId2"/>
                          <a:stretch>
                            <a:fillRect l="-96507" t="-108197" b="-567213"/>
                          </a:stretch>
                        </a:blipFill>
                      </a:tcPr>
                    </a:tc>
                    <a:extLst>
                      <a:ext uri="{0D108BD9-81ED-4DB2-BD59-A6C34878D82A}">
                        <a16:rowId xmlns:a16="http://schemas.microsoft.com/office/drawing/2014/main" val="10001"/>
                      </a:ext>
                    </a:extLst>
                  </a:tr>
                  <a:tr h="640080">
                    <a:tc>
                      <a:txBody>
                        <a:bodyPr/>
                        <a:lstStyle/>
                        <a:p>
                          <a:endParaRPr lang="en-US"/>
                        </a:p>
                      </a:txBody>
                      <a:tcPr>
                        <a:blipFill>
                          <a:blip r:embed="rId2"/>
                          <a:stretch>
                            <a:fillRect t="-120952" r="-331310" b="-229524"/>
                          </a:stretch>
                        </a:blipFill>
                      </a:tcPr>
                    </a:tc>
                    <a:tc>
                      <a:txBody>
                        <a:bodyPr/>
                        <a:lstStyle/>
                        <a:p>
                          <a:endParaRPr lang="en-US"/>
                        </a:p>
                      </a:txBody>
                      <a:tcPr>
                        <a:blipFill>
                          <a:blip r:embed="rId2"/>
                          <a:stretch>
                            <a:fillRect l="-89429" t="-120952" r="-196286" b="-229524"/>
                          </a:stretch>
                        </a:blipFill>
                      </a:tcPr>
                    </a:tc>
                    <a:tc>
                      <a:txBody>
                        <a:bodyPr/>
                        <a:lstStyle/>
                        <a:p>
                          <a:endParaRPr lang="en-US"/>
                        </a:p>
                      </a:txBody>
                      <a:tcPr>
                        <a:blipFill>
                          <a:blip r:embed="rId2"/>
                          <a:stretch>
                            <a:fillRect l="-96507" t="-120952" b="-229524"/>
                          </a:stretch>
                        </a:blipFill>
                      </a:tcPr>
                    </a:tc>
                    <a:extLst>
                      <a:ext uri="{0D108BD9-81ED-4DB2-BD59-A6C34878D82A}">
                        <a16:rowId xmlns:a16="http://schemas.microsoft.com/office/drawing/2014/main" val="10002"/>
                      </a:ext>
                    </a:extLst>
                  </a:tr>
                  <a:tr h="640080">
                    <a:tc>
                      <a:txBody>
                        <a:bodyPr/>
                        <a:lstStyle/>
                        <a:p>
                          <a:endParaRPr lang="en-US"/>
                        </a:p>
                      </a:txBody>
                      <a:tcPr>
                        <a:blipFill>
                          <a:blip r:embed="rId2"/>
                          <a:stretch>
                            <a:fillRect t="-220952" r="-331310" b="-129524"/>
                          </a:stretch>
                        </a:blipFill>
                      </a:tcPr>
                    </a:tc>
                    <a:tc>
                      <a:txBody>
                        <a:bodyPr/>
                        <a:lstStyle/>
                        <a:p>
                          <a:endParaRPr lang="en-US"/>
                        </a:p>
                      </a:txBody>
                      <a:tcPr>
                        <a:blipFill>
                          <a:blip r:embed="rId2"/>
                          <a:stretch>
                            <a:fillRect l="-89429" t="-220952" r="-196286" b="-129524"/>
                          </a:stretch>
                        </a:blipFill>
                      </a:tcPr>
                    </a:tc>
                    <a:tc>
                      <a:txBody>
                        <a:bodyPr/>
                        <a:lstStyle/>
                        <a:p>
                          <a:endParaRPr lang="en-US"/>
                        </a:p>
                      </a:txBody>
                      <a:tcPr>
                        <a:blipFill>
                          <a:blip r:embed="rId2"/>
                          <a:stretch>
                            <a:fillRect l="-96507" t="-220952" b="-129524"/>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t="-552459" r="-331310" b="-122951"/>
                          </a:stretch>
                        </a:blipFill>
                      </a:tcPr>
                    </a:tc>
                    <a:tc>
                      <a:txBody>
                        <a:bodyPr/>
                        <a:lstStyle/>
                        <a:p>
                          <a:endParaRPr lang="en-US"/>
                        </a:p>
                      </a:txBody>
                      <a:tcPr>
                        <a:blipFill>
                          <a:blip r:embed="rId2"/>
                          <a:stretch>
                            <a:fillRect l="-89429" t="-552459" r="-196286" b="-122951"/>
                          </a:stretch>
                        </a:blipFill>
                      </a:tcPr>
                    </a:tc>
                    <a:tc>
                      <a:txBody>
                        <a:bodyPr/>
                        <a:lstStyle/>
                        <a:p>
                          <a:endParaRPr lang="en-US"/>
                        </a:p>
                      </a:txBody>
                      <a:tcPr>
                        <a:blipFill>
                          <a:blip r:embed="rId2"/>
                          <a:stretch>
                            <a:fillRect l="-96507" t="-552459" b="-122951"/>
                          </a:stretch>
                        </a:blipFill>
                      </a:tcPr>
                    </a:tc>
                    <a:extLst>
                      <a:ext uri="{0D108BD9-81ED-4DB2-BD59-A6C34878D82A}">
                        <a16:rowId xmlns:a16="http://schemas.microsoft.com/office/drawing/2014/main" val="10004"/>
                      </a:ext>
                    </a:extLst>
                  </a:tr>
                  <a:tr h="370840">
                    <a:tc>
                      <a:txBody>
                        <a:bodyPr/>
                        <a:lstStyle/>
                        <a:p>
                          <a:endParaRPr lang="en-US"/>
                        </a:p>
                      </a:txBody>
                      <a:tcPr>
                        <a:blipFill>
                          <a:blip r:embed="rId2"/>
                          <a:stretch>
                            <a:fillRect t="-652459" r="-331310" b="-22951"/>
                          </a:stretch>
                        </a:blipFill>
                      </a:tcPr>
                    </a:tc>
                    <a:tc>
                      <a:txBody>
                        <a:bodyPr/>
                        <a:lstStyle/>
                        <a:p>
                          <a:endParaRPr lang="en-US"/>
                        </a:p>
                      </a:txBody>
                      <a:tcPr>
                        <a:blipFill>
                          <a:blip r:embed="rId2"/>
                          <a:stretch>
                            <a:fillRect l="-89429" t="-652459" r="-196286" b="-22951"/>
                          </a:stretch>
                        </a:blipFill>
                      </a:tcPr>
                    </a:tc>
                    <a:tc>
                      <a:txBody>
                        <a:bodyPr/>
                        <a:lstStyle/>
                        <a:p>
                          <a:endParaRPr lang="en-US"/>
                        </a:p>
                      </a:txBody>
                      <a:tcPr>
                        <a:blipFill>
                          <a:blip r:embed="rId2"/>
                          <a:stretch>
                            <a:fillRect l="-96507" t="-652459" b="-22951"/>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Interval Notation</a:t>
            </a:r>
            <a:r>
              <a:rPr lang="en-IN" baseline="-25000" dirty="0"/>
              <a:t>2</a:t>
            </a:r>
            <a:endParaRPr dirty="0"/>
          </a:p>
        </p:txBody>
      </p:sp>
      <p:sp>
        <p:nvSpPr>
          <p:cNvPr id="3" name="Text Placeholder 2"/>
          <p:cNvSpPr>
            <a:spLocks noGrp="1"/>
          </p:cNvSpPr>
          <p:nvPr>
            <p:ph type="body" sz="quarter" idx="10"/>
          </p:nvPr>
        </p:nvSpPr>
        <p:spPr>
          <a:xfrm>
            <a:off x="457200" y="1138054"/>
            <a:ext cx="8229600" cy="4201117"/>
          </a:xfrm>
        </p:spPr>
        <p:txBody>
          <a:bodyPr>
            <a:normAutofit/>
          </a:bodyPr>
          <a:lstStyle/>
          <a:p>
            <a:pPr>
              <a:defRPr sz="2800"/>
            </a:pPr>
            <a:r>
              <a:rPr sz="2800" dirty="0"/>
              <a:t>Intervals of the form</a:t>
            </a:r>
          </a:p>
        </p:txBody>
      </p:sp>
      <p:pic>
        <p:nvPicPr>
          <p:cNvPr id="5" name="Picture 4" descr="open parenthesis a comma b close parenthesis">
            <a:extLst>
              <a:ext uri="{FF2B5EF4-FFF2-40B4-BE49-F238E27FC236}">
                <a16:creationId xmlns:a16="http://schemas.microsoft.com/office/drawing/2014/main" id="{A953F6A9-8CE4-A367-644D-5927F5365377}"/>
              </a:ext>
            </a:extLst>
          </p:cNvPr>
          <p:cNvPicPr>
            <a:picLocks noChangeAspect="1"/>
          </p:cNvPicPr>
          <p:nvPr/>
        </p:nvPicPr>
        <p:blipFill>
          <a:blip r:embed="rId2"/>
          <a:stretch>
            <a:fillRect/>
          </a:stretch>
        </p:blipFill>
        <p:spPr>
          <a:xfrm>
            <a:off x="3553929" y="1138054"/>
            <a:ext cx="756000" cy="487421"/>
          </a:xfrm>
          <a:prstGeom prst="rect">
            <a:avLst/>
          </a:prstGeom>
        </p:spPr>
      </p:pic>
      <p:sp>
        <p:nvSpPr>
          <p:cNvPr id="16" name="TextBox 15">
            <a:extLst>
              <a:ext uri="{FF2B5EF4-FFF2-40B4-BE49-F238E27FC236}">
                <a16:creationId xmlns:a16="http://schemas.microsoft.com/office/drawing/2014/main" id="{59490639-061F-4EE8-3F9F-7FED0C868D83}"/>
              </a:ext>
            </a:extLst>
          </p:cNvPr>
          <p:cNvSpPr txBox="1"/>
          <p:nvPr/>
        </p:nvSpPr>
        <p:spPr>
          <a:xfrm>
            <a:off x="4343400" y="1080533"/>
            <a:ext cx="3857975" cy="523220"/>
          </a:xfrm>
          <a:prstGeom prst="rect">
            <a:avLst/>
          </a:prstGeom>
          <a:noFill/>
        </p:spPr>
        <p:txBody>
          <a:bodyPr wrap="square">
            <a:spAutoFit/>
          </a:bodyPr>
          <a:lstStyle/>
          <a:p>
            <a:r>
              <a:rPr lang="en-IN" sz="2800" dirty="0">
                <a:solidFill>
                  <a:srgbClr val="000000"/>
                </a:solidFill>
              </a:rPr>
              <a:t>are called </a:t>
            </a:r>
            <a:r>
              <a:rPr lang="en-IN" sz="2800" b="1" dirty="0">
                <a:solidFill>
                  <a:srgbClr val="000000"/>
                </a:solidFill>
              </a:rPr>
              <a:t>open</a:t>
            </a:r>
            <a:r>
              <a:rPr lang="en-IN" sz="2800" dirty="0">
                <a:solidFill>
                  <a:srgbClr val="000000"/>
                </a:solidFill>
              </a:rPr>
              <a:t> intervals,</a:t>
            </a:r>
          </a:p>
        </p:txBody>
      </p:sp>
      <p:sp>
        <p:nvSpPr>
          <p:cNvPr id="18" name="TextBox 17">
            <a:extLst>
              <a:ext uri="{FF2B5EF4-FFF2-40B4-BE49-F238E27FC236}">
                <a16:creationId xmlns:a16="http://schemas.microsoft.com/office/drawing/2014/main" id="{0CFC0D62-BB7D-262D-1262-F04A03DFDEC9}"/>
              </a:ext>
            </a:extLst>
          </p:cNvPr>
          <p:cNvSpPr txBox="1"/>
          <p:nvPr/>
        </p:nvSpPr>
        <p:spPr>
          <a:xfrm>
            <a:off x="457200" y="1534180"/>
            <a:ext cx="3574908" cy="523220"/>
          </a:xfrm>
          <a:prstGeom prst="rect">
            <a:avLst/>
          </a:prstGeom>
          <a:noFill/>
        </p:spPr>
        <p:txBody>
          <a:bodyPr wrap="square">
            <a:spAutoFit/>
          </a:bodyPr>
          <a:lstStyle/>
          <a:p>
            <a:r>
              <a:rPr lang="en-US" sz="2800" dirty="0">
                <a:solidFill>
                  <a:srgbClr val="000000"/>
                </a:solidFill>
              </a:rPr>
              <a:t>while those of the form</a:t>
            </a:r>
            <a:endParaRPr lang="en-IN" sz="2800" dirty="0">
              <a:solidFill>
                <a:srgbClr val="000000"/>
              </a:solidFill>
            </a:endParaRPr>
          </a:p>
        </p:txBody>
      </p:sp>
      <p:pic>
        <p:nvPicPr>
          <p:cNvPr id="7" name="Picture 6" descr="open bracket a comma b close bracket">
            <a:extLst>
              <a:ext uri="{FF2B5EF4-FFF2-40B4-BE49-F238E27FC236}">
                <a16:creationId xmlns:a16="http://schemas.microsoft.com/office/drawing/2014/main" id="{A00F1410-9246-24E2-6EAB-D50CEE1D5962}"/>
              </a:ext>
            </a:extLst>
          </p:cNvPr>
          <p:cNvPicPr>
            <a:picLocks noChangeAspect="1"/>
          </p:cNvPicPr>
          <p:nvPr/>
        </p:nvPicPr>
        <p:blipFill>
          <a:blip r:embed="rId3"/>
          <a:stretch>
            <a:fillRect/>
          </a:stretch>
        </p:blipFill>
        <p:spPr>
          <a:xfrm>
            <a:off x="4050076" y="1574805"/>
            <a:ext cx="720000" cy="490000"/>
          </a:xfrm>
          <a:prstGeom prst="rect">
            <a:avLst/>
          </a:prstGeom>
        </p:spPr>
      </p:pic>
      <p:sp>
        <p:nvSpPr>
          <p:cNvPr id="20" name="TextBox 19">
            <a:extLst>
              <a:ext uri="{FF2B5EF4-FFF2-40B4-BE49-F238E27FC236}">
                <a16:creationId xmlns:a16="http://schemas.microsoft.com/office/drawing/2014/main" id="{A10F14CC-C85B-5148-3700-FC6F95BF71BB}"/>
              </a:ext>
            </a:extLst>
          </p:cNvPr>
          <p:cNvSpPr txBox="1"/>
          <p:nvPr/>
        </p:nvSpPr>
        <p:spPr>
          <a:xfrm>
            <a:off x="4729946" y="1525786"/>
            <a:ext cx="3692453" cy="523220"/>
          </a:xfrm>
          <a:prstGeom prst="rect">
            <a:avLst/>
          </a:prstGeom>
          <a:noFill/>
        </p:spPr>
        <p:txBody>
          <a:bodyPr wrap="square">
            <a:spAutoFit/>
          </a:bodyPr>
          <a:lstStyle/>
          <a:p>
            <a:r>
              <a:rPr lang="en-IN" sz="2800" dirty="0">
                <a:solidFill>
                  <a:srgbClr val="000000"/>
                </a:solidFill>
              </a:rPr>
              <a:t>are </a:t>
            </a:r>
            <a:r>
              <a:rPr lang="en-IN" sz="2800" b="1" dirty="0">
                <a:solidFill>
                  <a:srgbClr val="000000"/>
                </a:solidFill>
              </a:rPr>
              <a:t>closed</a:t>
            </a:r>
            <a:r>
              <a:rPr lang="en-IN" sz="2800" dirty="0">
                <a:solidFill>
                  <a:srgbClr val="000000"/>
                </a:solidFill>
              </a:rPr>
              <a:t> intervals. The</a:t>
            </a:r>
          </a:p>
        </p:txBody>
      </p:sp>
      <p:sp>
        <p:nvSpPr>
          <p:cNvPr id="22" name="TextBox 21">
            <a:extLst>
              <a:ext uri="{FF2B5EF4-FFF2-40B4-BE49-F238E27FC236}">
                <a16:creationId xmlns:a16="http://schemas.microsoft.com/office/drawing/2014/main" id="{5F2325EE-6EF3-40AC-B935-66017F13B9EE}"/>
              </a:ext>
            </a:extLst>
          </p:cNvPr>
          <p:cNvSpPr txBox="1"/>
          <p:nvPr/>
        </p:nvSpPr>
        <p:spPr>
          <a:xfrm>
            <a:off x="457200" y="2030996"/>
            <a:ext cx="1371600" cy="523220"/>
          </a:xfrm>
          <a:prstGeom prst="rect">
            <a:avLst/>
          </a:prstGeom>
          <a:noFill/>
        </p:spPr>
        <p:txBody>
          <a:bodyPr wrap="square">
            <a:spAutoFit/>
          </a:bodyPr>
          <a:lstStyle/>
          <a:p>
            <a:r>
              <a:rPr lang="en-IN" sz="2800" dirty="0">
                <a:solidFill>
                  <a:srgbClr val="000000"/>
                </a:solidFill>
              </a:rPr>
              <a:t>interval </a:t>
            </a:r>
          </a:p>
        </p:txBody>
      </p:sp>
      <p:pic>
        <p:nvPicPr>
          <p:cNvPr id="9" name="Picture 8" descr="open parenthesis a comma b close bracket">
            <a:extLst>
              <a:ext uri="{FF2B5EF4-FFF2-40B4-BE49-F238E27FC236}">
                <a16:creationId xmlns:a16="http://schemas.microsoft.com/office/drawing/2014/main" id="{13276D71-E022-CADF-F086-C43D202BBA21}"/>
              </a:ext>
            </a:extLst>
          </p:cNvPr>
          <p:cNvPicPr>
            <a:picLocks noChangeAspect="1"/>
          </p:cNvPicPr>
          <p:nvPr/>
        </p:nvPicPr>
        <p:blipFill>
          <a:blip r:embed="rId4"/>
          <a:stretch>
            <a:fillRect/>
          </a:stretch>
        </p:blipFill>
        <p:spPr>
          <a:xfrm>
            <a:off x="1728160" y="2108843"/>
            <a:ext cx="720000" cy="470400"/>
          </a:xfrm>
          <a:prstGeom prst="rect">
            <a:avLst/>
          </a:prstGeom>
        </p:spPr>
      </p:pic>
      <p:sp>
        <p:nvSpPr>
          <p:cNvPr id="24" name="TextBox 23">
            <a:extLst>
              <a:ext uri="{FF2B5EF4-FFF2-40B4-BE49-F238E27FC236}">
                <a16:creationId xmlns:a16="http://schemas.microsoft.com/office/drawing/2014/main" id="{712B2B3A-CC58-2D8A-9954-601813017A03}"/>
              </a:ext>
            </a:extLst>
          </p:cNvPr>
          <p:cNvSpPr txBox="1"/>
          <p:nvPr/>
        </p:nvSpPr>
        <p:spPr>
          <a:xfrm>
            <a:off x="2448160" y="2049673"/>
            <a:ext cx="6086240" cy="523220"/>
          </a:xfrm>
          <a:prstGeom prst="rect">
            <a:avLst/>
          </a:prstGeom>
          <a:noFill/>
        </p:spPr>
        <p:txBody>
          <a:bodyPr wrap="square">
            <a:spAutoFit/>
          </a:bodyPr>
          <a:lstStyle/>
          <a:p>
            <a:r>
              <a:rPr lang="en-US" sz="2800" dirty="0">
                <a:solidFill>
                  <a:srgbClr val="000000"/>
                </a:solidFill>
              </a:rPr>
              <a:t>is </a:t>
            </a:r>
            <a:r>
              <a:rPr lang="en-US" sz="2800" b="1" dirty="0">
                <a:solidFill>
                  <a:srgbClr val="000000"/>
                </a:solidFill>
              </a:rPr>
              <a:t>half-open</a:t>
            </a:r>
            <a:r>
              <a:rPr lang="en-US" sz="2800" dirty="0">
                <a:solidFill>
                  <a:srgbClr val="000000"/>
                </a:solidFill>
              </a:rPr>
              <a:t> (or </a:t>
            </a:r>
            <a:r>
              <a:rPr lang="en-US" sz="2800" b="1" dirty="0">
                <a:solidFill>
                  <a:srgbClr val="000000"/>
                </a:solidFill>
              </a:rPr>
              <a:t>half-closed</a:t>
            </a:r>
            <a:r>
              <a:rPr lang="en-US" sz="2800" dirty="0">
                <a:solidFill>
                  <a:srgbClr val="000000"/>
                </a:solidFill>
              </a:rPr>
              <a:t>). A half-open</a:t>
            </a:r>
            <a:endParaRPr lang="en-IN" sz="2800" dirty="0">
              <a:solidFill>
                <a:srgbClr val="000000"/>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B8865AE-9287-8D5E-58E8-658F20723589}"/>
                  </a:ext>
                </a:extLst>
              </p:cNvPr>
              <p:cNvSpPr txBox="1"/>
              <p:nvPr/>
            </p:nvSpPr>
            <p:spPr>
              <a:xfrm>
                <a:off x="457200" y="2514600"/>
                <a:ext cx="8229600" cy="1815882"/>
              </a:xfrm>
              <a:prstGeom prst="rect">
                <a:avLst/>
              </a:prstGeom>
              <a:noFill/>
            </p:spPr>
            <p:txBody>
              <a:bodyPr wrap="square">
                <a:spAutoFit/>
              </a:bodyPr>
              <a:lstStyle/>
              <a:p>
                <a:r>
                  <a:rPr lang="en-US" sz="2800" dirty="0">
                    <a:solidFill>
                      <a:srgbClr val="000000"/>
                    </a:solidFill>
                  </a:rPr>
                  <a:t>interval may be open at either endpoint, as long as it is closed at the other. The symbols </a:t>
                </a:r>
                <a14:m>
                  <m:oMath xmlns:m="http://schemas.openxmlformats.org/officeDocument/2006/math">
                    <m:r>
                      <a:rPr lang="en-US" sz="2800">
                        <a:solidFill>
                          <a:srgbClr val="000000"/>
                        </a:solidFill>
                        <a:latin typeface="Cambria Math" panose="02040503050406030204" pitchFamily="18" charset="0"/>
                      </a:rPr>
                      <m:t>−∞</m:t>
                    </m:r>
                  </m:oMath>
                </a14:m>
                <a:r>
                  <a:rPr lang="en-US" sz="2800" dirty="0">
                    <a:solidFill>
                      <a:srgbClr val="000000"/>
                    </a:solidFill>
                  </a:rPr>
                  <a:t> and </a:t>
                </a:r>
                <a14:m>
                  <m:oMath xmlns:m="http://schemas.openxmlformats.org/officeDocument/2006/math">
                    <m:r>
                      <a:rPr lang="en-US" sz="2800">
                        <a:solidFill>
                          <a:srgbClr val="000000"/>
                        </a:solidFill>
                        <a:latin typeface="Cambria Math" panose="02040503050406030204" pitchFamily="18" charset="0"/>
                      </a:rPr>
                      <m:t>∞</m:t>
                    </m:r>
                  </m:oMath>
                </a14:m>
                <a:r>
                  <a:rPr lang="en-US" sz="2800" dirty="0">
                    <a:solidFill>
                      <a:srgbClr val="000000"/>
                    </a:solidFill>
                  </a:rPr>
                  <a:t> indicate that the interval extends indefinitely in the left and the right directions, respectively. Note that </a:t>
                </a:r>
                <a:endParaRPr lang="en-IN" sz="2800" dirty="0">
                  <a:solidFill>
                    <a:srgbClr val="000000"/>
                  </a:solidFill>
                </a:endParaRPr>
              </a:p>
            </p:txBody>
          </p:sp>
        </mc:Choice>
        <mc:Fallback xmlns="">
          <p:sp>
            <p:nvSpPr>
              <p:cNvPr id="26" name="TextBox 25">
                <a:extLst>
                  <a:ext uri="{FF2B5EF4-FFF2-40B4-BE49-F238E27FC236}">
                    <a16:creationId xmlns:a16="http://schemas.microsoft.com/office/drawing/2014/main" id="{6B8865AE-9287-8D5E-58E8-658F20723589}"/>
                  </a:ext>
                </a:extLst>
              </p:cNvPr>
              <p:cNvSpPr txBox="1">
                <a:spLocks noRot="1" noChangeAspect="1" noMove="1" noResize="1" noEditPoints="1" noAdjustHandles="1" noChangeArrowheads="1" noChangeShapeType="1" noTextEdit="1"/>
              </p:cNvSpPr>
              <p:nvPr/>
            </p:nvSpPr>
            <p:spPr>
              <a:xfrm>
                <a:off x="457200" y="2514600"/>
                <a:ext cx="8229600" cy="1815882"/>
              </a:xfrm>
              <a:prstGeom prst="rect">
                <a:avLst/>
              </a:prstGeom>
              <a:blipFill>
                <a:blip r:embed="rId6"/>
                <a:stretch>
                  <a:fillRect l="-1481" t="-3367" r="-741" b="-8754"/>
                </a:stretch>
              </a:blipFill>
            </p:spPr>
            <p:txBody>
              <a:bodyPr/>
              <a:lstStyle/>
              <a:p>
                <a:r>
                  <a:rPr lang="en-IN">
                    <a:noFill/>
                  </a:rPr>
                  <a:t> </a:t>
                </a:r>
              </a:p>
            </p:txBody>
          </p:sp>
        </mc:Fallback>
      </mc:AlternateContent>
      <p:pic>
        <p:nvPicPr>
          <p:cNvPr id="11" name="Picture 10" descr="open parenthesis negative infinity comma b close parenthesis">
            <a:extLst>
              <a:ext uri="{FF2B5EF4-FFF2-40B4-BE49-F238E27FC236}">
                <a16:creationId xmlns:a16="http://schemas.microsoft.com/office/drawing/2014/main" id="{88CCE3FC-BD25-44DD-B321-93708AD79AC6}"/>
              </a:ext>
            </a:extLst>
          </p:cNvPr>
          <p:cNvPicPr>
            <a:picLocks noChangeAspect="1"/>
          </p:cNvPicPr>
          <p:nvPr/>
        </p:nvPicPr>
        <p:blipFill>
          <a:blip r:embed="rId7"/>
          <a:stretch>
            <a:fillRect/>
          </a:stretch>
        </p:blipFill>
        <p:spPr>
          <a:xfrm>
            <a:off x="6253337" y="3876675"/>
            <a:ext cx="981075" cy="466725"/>
          </a:xfrm>
          <a:prstGeom prst="rect">
            <a:avLst/>
          </a:prstGeom>
        </p:spPr>
      </p:pic>
      <p:sp>
        <p:nvSpPr>
          <p:cNvPr id="28" name="TextBox 27">
            <a:extLst>
              <a:ext uri="{FF2B5EF4-FFF2-40B4-BE49-F238E27FC236}">
                <a16:creationId xmlns:a16="http://schemas.microsoft.com/office/drawing/2014/main" id="{77396338-8E28-E948-2786-B60B3DB903CE}"/>
              </a:ext>
            </a:extLst>
          </p:cNvPr>
          <p:cNvSpPr txBox="1"/>
          <p:nvPr/>
        </p:nvSpPr>
        <p:spPr>
          <a:xfrm>
            <a:off x="457200" y="4255348"/>
            <a:ext cx="4648200" cy="523220"/>
          </a:xfrm>
          <a:prstGeom prst="rect">
            <a:avLst/>
          </a:prstGeom>
          <a:noFill/>
        </p:spPr>
        <p:txBody>
          <a:bodyPr wrap="square">
            <a:spAutoFit/>
          </a:bodyPr>
          <a:lstStyle/>
          <a:p>
            <a:r>
              <a:rPr lang="en-US" sz="2800" dirty="0">
                <a:solidFill>
                  <a:srgbClr val="000000"/>
                </a:solidFill>
              </a:rPr>
              <a:t>excludes the endpoint </a:t>
            </a:r>
            <a:r>
              <a:rPr lang="en-US" sz="2800" i="1" dirty="0">
                <a:solidFill>
                  <a:srgbClr val="000000"/>
                </a:solidFill>
              </a:rPr>
              <a:t>b</a:t>
            </a:r>
            <a:r>
              <a:rPr lang="en-US" sz="2800" dirty="0">
                <a:solidFill>
                  <a:srgbClr val="000000"/>
                </a:solidFill>
              </a:rPr>
              <a:t>, while</a:t>
            </a:r>
            <a:endParaRPr lang="en-IN" sz="2800" dirty="0">
              <a:solidFill>
                <a:srgbClr val="000000"/>
              </a:solidFill>
            </a:endParaRPr>
          </a:p>
        </p:txBody>
      </p:sp>
      <p:pic>
        <p:nvPicPr>
          <p:cNvPr id="14" name="Picture 13" descr="open bracket a comma infinity close parenthesis ">
            <a:extLst>
              <a:ext uri="{FF2B5EF4-FFF2-40B4-BE49-F238E27FC236}">
                <a16:creationId xmlns:a16="http://schemas.microsoft.com/office/drawing/2014/main" id="{8E843F28-25CD-993C-500A-1BDEDA38F528}"/>
              </a:ext>
            </a:extLst>
          </p:cNvPr>
          <p:cNvPicPr>
            <a:picLocks noChangeAspect="1"/>
          </p:cNvPicPr>
          <p:nvPr/>
        </p:nvPicPr>
        <p:blipFill>
          <a:blip r:embed="rId8"/>
          <a:stretch>
            <a:fillRect/>
          </a:stretch>
        </p:blipFill>
        <p:spPr>
          <a:xfrm>
            <a:off x="5050544" y="4311843"/>
            <a:ext cx="781050" cy="466725"/>
          </a:xfrm>
          <a:prstGeom prst="rect">
            <a:avLst/>
          </a:prstGeom>
        </p:spPr>
      </p:pic>
      <p:sp>
        <p:nvSpPr>
          <p:cNvPr id="30" name="TextBox 29">
            <a:extLst>
              <a:ext uri="{FF2B5EF4-FFF2-40B4-BE49-F238E27FC236}">
                <a16:creationId xmlns:a16="http://schemas.microsoft.com/office/drawing/2014/main" id="{04DEEC37-E558-8A1A-A8F3-45CF986CEE9E}"/>
              </a:ext>
            </a:extLst>
          </p:cNvPr>
          <p:cNvSpPr txBox="1"/>
          <p:nvPr/>
        </p:nvSpPr>
        <p:spPr>
          <a:xfrm>
            <a:off x="5831594" y="4277380"/>
            <a:ext cx="1981200" cy="523220"/>
          </a:xfrm>
          <a:prstGeom prst="rect">
            <a:avLst/>
          </a:prstGeom>
          <a:noFill/>
        </p:spPr>
        <p:txBody>
          <a:bodyPr wrap="square">
            <a:spAutoFit/>
          </a:bodyPr>
          <a:lstStyle/>
          <a:p>
            <a:r>
              <a:rPr lang="en-IN" sz="2800" dirty="0">
                <a:solidFill>
                  <a:srgbClr val="000000"/>
                </a:solidFill>
              </a:rPr>
              <a:t>includes the</a:t>
            </a:r>
          </a:p>
        </p:txBody>
      </p:sp>
      <p:sp>
        <p:nvSpPr>
          <p:cNvPr id="32" name="TextBox 31">
            <a:extLst>
              <a:ext uri="{FF2B5EF4-FFF2-40B4-BE49-F238E27FC236}">
                <a16:creationId xmlns:a16="http://schemas.microsoft.com/office/drawing/2014/main" id="{BFCE4C7A-6FCD-7BBA-41E9-50DE8C59DB34}"/>
              </a:ext>
            </a:extLst>
          </p:cNvPr>
          <p:cNvSpPr txBox="1"/>
          <p:nvPr/>
        </p:nvSpPr>
        <p:spPr>
          <a:xfrm>
            <a:off x="457200" y="4681158"/>
            <a:ext cx="1905000" cy="523220"/>
          </a:xfrm>
          <a:prstGeom prst="rect">
            <a:avLst/>
          </a:prstGeom>
          <a:noFill/>
        </p:spPr>
        <p:txBody>
          <a:bodyPr wrap="square">
            <a:spAutoFit/>
          </a:bodyPr>
          <a:lstStyle/>
          <a:p>
            <a:r>
              <a:rPr lang="en-IN" sz="2800" dirty="0">
                <a:solidFill>
                  <a:srgbClr val="000000"/>
                </a:solidFill>
              </a:rPr>
              <a:t>endpoint </a:t>
            </a:r>
            <a:r>
              <a:rPr lang="en-IN" sz="2800" i="1" dirty="0">
                <a:solidFill>
                  <a:srgbClr val="000000"/>
                </a:solidFill>
              </a:rPr>
              <a:t>a</a:t>
            </a:r>
            <a:r>
              <a:rPr lang="en-IN" sz="2800" dirty="0">
                <a:solidFill>
                  <a:srgbClr val="000000"/>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185122"/>
              </a:xfrm>
            </p:spPr>
            <p:txBody>
              <a:bodyPr>
                <a:normAutofit/>
              </a:bodyPr>
              <a:lstStyle/>
              <a:p>
                <a:pPr>
                  <a:defRPr sz="2800"/>
                </a:pPr>
                <a:r>
                  <a:rPr sz="2800" dirty="0"/>
                  <a:t>The symbols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oMath>
                </a14:m>
                <a:r>
                  <a:rPr sz="2800" dirty="0"/>
                  <a:t> are just that: symbols! They are not real numbers, so they cannot be solutions to a given equation. The fact that they are symbols, and not numbers, means that they can never be included in a set of real numbers. For this reason, a parenthesis always appears next to either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sz="2800" dirty="0"/>
                  <a:t> or </a:t>
                </a:r>
                <a14:m>
                  <m:oMath xmlns:m="http://schemas.openxmlformats.org/officeDocument/2006/math">
                    <m:r>
                      <a:rPr>
                        <a:latin typeface="Cambria Math" panose="02040503050406030204" pitchFamily="18" charset="0"/>
                      </a:rPr>
                      <m:t>∞</m:t>
                    </m:r>
                  </m:oMath>
                </a14:m>
                <a:r>
                  <a:rPr sz="2800" dirty="0"/>
                  <a:t>; a bracket should never appear next to either infinity symbol.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185122"/>
              </a:xfrm>
              <a:blipFill>
                <a:blip r:embed="rId2"/>
                <a:stretch>
                  <a:fillRect l="-1328" t="-1518" r="-1107" b="-1708"/>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Intervals of Real Numbers</a:t>
            </a:r>
            <a:r>
              <a:rPr lang="en-US" baseline="-25000" dirty="0"/>
              <a:t>1</a:t>
            </a:r>
            <a:endParaRPr baseline="-25000" dirty="0"/>
          </a:p>
        </p:txBody>
      </p:sp>
      <p:sp>
        <p:nvSpPr>
          <p:cNvPr id="3" name="Text Placeholder 2"/>
          <p:cNvSpPr>
            <a:spLocks noGrp="1"/>
          </p:cNvSpPr>
          <p:nvPr>
            <p:ph type="body" sz="quarter" idx="10"/>
          </p:nvPr>
        </p:nvSpPr>
        <p:spPr>
          <a:xfrm>
            <a:off x="457200" y="990600"/>
            <a:ext cx="8229600" cy="4967067"/>
          </a:xfrm>
        </p:spPr>
        <p:txBody>
          <a:bodyPr>
            <a:noAutofit/>
          </a:bodyPr>
          <a:lstStyle/>
          <a:p>
            <a:pPr marL="514350" indent="-514350">
              <a:buFont typeface="+mj-lt"/>
              <a:buAutoNum type="alphaLcPeriod"/>
              <a:defRPr sz="2800"/>
            </a:pPr>
            <a:r>
              <a:rPr lang="en-US" dirty="0"/>
              <a:t>​The interval</a:t>
            </a:r>
            <a:br>
              <a:rPr lang="en-US" dirty="0"/>
            </a:br>
            <a:endParaRPr dirty="0"/>
          </a:p>
        </p:txBody>
      </p:sp>
      <p:pic>
        <p:nvPicPr>
          <p:cNvPr id="22" name="Picture 21" descr="open parenthesis 2 comma 8 close parenthesis">
            <a:extLst>
              <a:ext uri="{FF2B5EF4-FFF2-40B4-BE49-F238E27FC236}">
                <a16:creationId xmlns:a16="http://schemas.microsoft.com/office/drawing/2014/main" id="{3CDA03CB-3894-BA01-6601-B0D1EF060045}"/>
              </a:ext>
            </a:extLst>
          </p:cNvPr>
          <p:cNvPicPr>
            <a:picLocks noChangeAspect="1"/>
          </p:cNvPicPr>
          <p:nvPr/>
        </p:nvPicPr>
        <p:blipFill>
          <a:blip r:embed="rId2"/>
          <a:stretch>
            <a:fillRect/>
          </a:stretch>
        </p:blipFill>
        <p:spPr>
          <a:xfrm>
            <a:off x="2852348" y="1087100"/>
            <a:ext cx="792000" cy="517440"/>
          </a:xfrm>
          <a:prstGeom prst="rect">
            <a:avLst/>
          </a:prstGeom>
        </p:spPr>
      </p:pic>
      <p:sp>
        <p:nvSpPr>
          <p:cNvPr id="13" name="TextBox 12">
            <a:extLst>
              <a:ext uri="{FF2B5EF4-FFF2-40B4-BE49-F238E27FC236}">
                <a16:creationId xmlns:a16="http://schemas.microsoft.com/office/drawing/2014/main" id="{438328D8-E88E-A826-3C00-077774816E17}"/>
              </a:ext>
            </a:extLst>
          </p:cNvPr>
          <p:cNvSpPr txBox="1"/>
          <p:nvPr/>
        </p:nvSpPr>
        <p:spPr>
          <a:xfrm>
            <a:off x="3615130" y="1027701"/>
            <a:ext cx="2847227" cy="523220"/>
          </a:xfrm>
          <a:prstGeom prst="rect">
            <a:avLst/>
          </a:prstGeom>
          <a:noFill/>
        </p:spPr>
        <p:txBody>
          <a:bodyPr wrap="square">
            <a:spAutoFit/>
          </a:bodyPr>
          <a:lstStyle/>
          <a:p>
            <a:r>
              <a:rPr lang="en-US" sz="2800" dirty="0"/>
              <a:t>represents the set </a:t>
            </a:r>
            <a:endParaRPr lang="en-IN" sz="2800" dirty="0"/>
          </a:p>
        </p:txBody>
      </p:sp>
      <p:pic>
        <p:nvPicPr>
          <p:cNvPr id="24" name="Picture 23" descr="The set of all x such that 2 less than x and x less than 8.">
            <a:extLst>
              <a:ext uri="{FF2B5EF4-FFF2-40B4-BE49-F238E27FC236}">
                <a16:creationId xmlns:a16="http://schemas.microsoft.com/office/drawing/2014/main" id="{2F767706-8CFF-37CD-629D-B3BD67A42D5E}"/>
              </a:ext>
            </a:extLst>
          </p:cNvPr>
          <p:cNvPicPr>
            <a:picLocks noChangeAspect="1"/>
          </p:cNvPicPr>
          <p:nvPr/>
        </p:nvPicPr>
        <p:blipFill>
          <a:blip r:embed="rId3"/>
          <a:stretch>
            <a:fillRect/>
          </a:stretch>
        </p:blipFill>
        <p:spPr>
          <a:xfrm>
            <a:off x="6462357" y="1032693"/>
            <a:ext cx="1836000" cy="545838"/>
          </a:xfrm>
          <a:prstGeom prst="rect">
            <a:avLst/>
          </a:prstGeom>
        </p:spPr>
      </p:pic>
      <p:sp>
        <p:nvSpPr>
          <p:cNvPr id="6" name="TextBox 5">
            <a:extLst>
              <a:ext uri="{FF2B5EF4-FFF2-40B4-BE49-F238E27FC236}">
                <a16:creationId xmlns:a16="http://schemas.microsoft.com/office/drawing/2014/main" id="{6C12EE95-1F48-0010-DFE1-44F0F3C41453}"/>
              </a:ext>
            </a:extLst>
          </p:cNvPr>
          <p:cNvSpPr txBox="1"/>
          <p:nvPr/>
        </p:nvSpPr>
        <p:spPr>
          <a:xfrm>
            <a:off x="989100" y="1560493"/>
            <a:ext cx="7545299" cy="954107"/>
          </a:xfrm>
          <a:prstGeom prst="rect">
            <a:avLst/>
          </a:prstGeom>
          <a:noFill/>
        </p:spPr>
        <p:txBody>
          <a:bodyPr wrap="square">
            <a:spAutoFit/>
          </a:bodyPr>
          <a:lstStyle/>
          <a:p>
            <a:r>
              <a:rPr lang="en-US" sz="2800" dirty="0"/>
              <a:t>This interval is open at both endpoints, so neither </a:t>
            </a:r>
            <a:r>
              <a:rPr lang="en-US" sz="2800" dirty="0">
                <a:latin typeface="Cambria Math"/>
              </a:rPr>
              <a:t>2</a:t>
            </a:r>
            <a:r>
              <a:rPr lang="en-US" sz="2800" dirty="0"/>
              <a:t> nor </a:t>
            </a:r>
            <a:r>
              <a:rPr lang="en-US" sz="2800" dirty="0">
                <a:latin typeface="Cambria Math"/>
              </a:rPr>
              <a:t>8</a:t>
            </a:r>
            <a:r>
              <a:rPr lang="en-US" sz="2800" dirty="0"/>
              <a:t> is included in the set.</a:t>
            </a:r>
            <a:endParaRPr lang="en-IN" sz="2800" dirty="0"/>
          </a:p>
        </p:txBody>
      </p:sp>
      <p:sp>
        <p:nvSpPr>
          <p:cNvPr id="8" name="TextBox 7">
            <a:extLst>
              <a:ext uri="{FF2B5EF4-FFF2-40B4-BE49-F238E27FC236}">
                <a16:creationId xmlns:a16="http://schemas.microsoft.com/office/drawing/2014/main" id="{3D9B354C-5AD5-ADFC-1249-A795D1B5176E}"/>
              </a:ext>
            </a:extLst>
          </p:cNvPr>
          <p:cNvSpPr txBox="1"/>
          <p:nvPr/>
        </p:nvSpPr>
        <p:spPr>
          <a:xfrm>
            <a:off x="457200" y="2479818"/>
            <a:ext cx="2514600" cy="523220"/>
          </a:xfrm>
          <a:prstGeom prst="rect">
            <a:avLst/>
          </a:prstGeom>
          <a:noFill/>
        </p:spPr>
        <p:txBody>
          <a:bodyPr wrap="square">
            <a:spAutoFit/>
          </a:bodyPr>
          <a:lstStyle/>
          <a:p>
            <a:pPr>
              <a:tabLst>
                <a:tab pos="539750" algn="l"/>
              </a:tabLst>
            </a:pPr>
            <a:r>
              <a:rPr lang="en-US" sz="2800" dirty="0"/>
              <a:t>b.	The interval</a:t>
            </a:r>
            <a:endParaRPr lang="en-IN" sz="2800" dirty="0"/>
          </a:p>
        </p:txBody>
      </p:sp>
      <p:pic>
        <p:nvPicPr>
          <p:cNvPr id="26" name="Picture 25" descr="open bracket negative 5 comma negative 1 close bracket ">
            <a:extLst>
              <a:ext uri="{FF2B5EF4-FFF2-40B4-BE49-F238E27FC236}">
                <a16:creationId xmlns:a16="http://schemas.microsoft.com/office/drawing/2014/main" id="{677DF7DC-7906-FAAE-D4F9-8B52CF3157B1}"/>
              </a:ext>
            </a:extLst>
          </p:cNvPr>
          <p:cNvPicPr>
            <a:picLocks noChangeAspect="1"/>
          </p:cNvPicPr>
          <p:nvPr/>
        </p:nvPicPr>
        <p:blipFill>
          <a:blip r:embed="rId4"/>
          <a:stretch>
            <a:fillRect/>
          </a:stretch>
        </p:blipFill>
        <p:spPr>
          <a:xfrm>
            <a:off x="2880172" y="2533245"/>
            <a:ext cx="1080000" cy="485504"/>
          </a:xfrm>
          <a:prstGeom prst="rect">
            <a:avLst/>
          </a:prstGeom>
        </p:spPr>
      </p:pic>
      <p:sp>
        <p:nvSpPr>
          <p:cNvPr id="18" name="TextBox 17">
            <a:extLst>
              <a:ext uri="{FF2B5EF4-FFF2-40B4-BE49-F238E27FC236}">
                <a16:creationId xmlns:a16="http://schemas.microsoft.com/office/drawing/2014/main" id="{CF748644-C62B-4985-B85A-E9E29C200931}"/>
              </a:ext>
            </a:extLst>
          </p:cNvPr>
          <p:cNvSpPr txBox="1"/>
          <p:nvPr/>
        </p:nvSpPr>
        <p:spPr>
          <a:xfrm>
            <a:off x="3960764" y="2488650"/>
            <a:ext cx="4595814" cy="523220"/>
          </a:xfrm>
          <a:prstGeom prst="rect">
            <a:avLst/>
          </a:prstGeom>
          <a:noFill/>
        </p:spPr>
        <p:txBody>
          <a:bodyPr wrap="square">
            <a:spAutoFit/>
          </a:bodyPr>
          <a:lstStyle/>
          <a:p>
            <a:r>
              <a:rPr lang="en-US" sz="2800" dirty="0"/>
              <a:t>is another way to write the set </a:t>
            </a:r>
            <a:endParaRPr lang="en-IN" sz="2800" dirty="0"/>
          </a:p>
        </p:txBody>
      </p:sp>
      <p:pic>
        <p:nvPicPr>
          <p:cNvPr id="28" name="Picture 27" descr="The set of all x such that negative five is less than or equal to x and x is less than or equal to negative one.">
            <a:extLst>
              <a:ext uri="{FF2B5EF4-FFF2-40B4-BE49-F238E27FC236}">
                <a16:creationId xmlns:a16="http://schemas.microsoft.com/office/drawing/2014/main" id="{EDFF3458-40AD-9FE1-4E17-A5B79339C560}"/>
              </a:ext>
            </a:extLst>
          </p:cNvPr>
          <p:cNvPicPr>
            <a:picLocks noChangeAspect="1"/>
          </p:cNvPicPr>
          <p:nvPr/>
        </p:nvPicPr>
        <p:blipFill>
          <a:blip r:embed="rId5"/>
          <a:stretch>
            <a:fillRect/>
          </a:stretch>
        </p:blipFill>
        <p:spPr>
          <a:xfrm>
            <a:off x="1066800" y="3025099"/>
            <a:ext cx="2196000" cy="53207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8254CBD-7653-D326-C97F-ABD43A245786}"/>
                  </a:ext>
                </a:extLst>
              </p:cNvPr>
              <p:cNvSpPr txBox="1"/>
              <p:nvPr/>
            </p:nvSpPr>
            <p:spPr>
              <a:xfrm>
                <a:off x="999858" y="3599197"/>
                <a:ext cx="7686942" cy="954107"/>
              </a:xfrm>
              <a:prstGeom prst="rect">
                <a:avLst/>
              </a:prstGeom>
              <a:noFill/>
            </p:spPr>
            <p:txBody>
              <a:bodyPr wrap="square">
                <a:spAutoFit/>
              </a:bodyPr>
              <a:lstStyle/>
              <a:p>
                <a:r>
                  <a:rPr lang="en-US" sz="2800" dirty="0"/>
                  <a:t>This interval is closed at both endpoints, so both </a:t>
                </a:r>
                <a14:m>
                  <m:oMath xmlns:m="http://schemas.openxmlformats.org/officeDocument/2006/math">
                    <m:r>
                      <a:rPr lang="en-US" sz="2800">
                        <a:latin typeface="Cambria Math" panose="02040503050406030204" pitchFamily="18" charset="0"/>
                      </a:rPr>
                      <m:t>−</m:t>
                    </m:r>
                    <m:r>
                      <a:rPr lang="en-US" sz="2800">
                        <a:latin typeface="Cambria Math" panose="02040503050406030204" pitchFamily="18" charset="0"/>
                      </a:rPr>
                      <m:t>5</m:t>
                    </m:r>
                  </m:oMath>
                </a14:m>
                <a:r>
                  <a:rPr lang="en-US" sz="2800" dirty="0"/>
                  <a:t> and </a:t>
                </a:r>
                <a14:m>
                  <m:oMath xmlns:m="http://schemas.openxmlformats.org/officeDocument/2006/math">
                    <m:r>
                      <a:rPr lang="en-US" sz="2800">
                        <a:latin typeface="Cambria Math" panose="02040503050406030204" pitchFamily="18" charset="0"/>
                      </a:rPr>
                      <m:t>−</m:t>
                    </m:r>
                    <m:r>
                      <a:rPr lang="en-US" sz="2800">
                        <a:latin typeface="Cambria Math" panose="02040503050406030204" pitchFamily="18" charset="0"/>
                      </a:rPr>
                      <m:t>1</m:t>
                    </m:r>
                  </m:oMath>
                </a14:m>
                <a:r>
                  <a:rPr lang="en-US" sz="2800" dirty="0"/>
                  <a:t> are included in the set.</a:t>
                </a:r>
                <a:endParaRPr lang="en-IN" sz="2800" dirty="0"/>
              </a:p>
            </p:txBody>
          </p:sp>
        </mc:Choice>
        <mc:Fallback xmlns="">
          <p:sp>
            <p:nvSpPr>
              <p:cNvPr id="10" name="TextBox 9">
                <a:extLst>
                  <a:ext uri="{FF2B5EF4-FFF2-40B4-BE49-F238E27FC236}">
                    <a16:creationId xmlns:a16="http://schemas.microsoft.com/office/drawing/2014/main" id="{98254CBD-7653-D326-C97F-ABD43A245786}"/>
                  </a:ext>
                </a:extLst>
              </p:cNvPr>
              <p:cNvSpPr txBox="1">
                <a:spLocks noRot="1" noChangeAspect="1" noMove="1" noResize="1" noEditPoints="1" noAdjustHandles="1" noChangeArrowheads="1" noChangeShapeType="1" noTextEdit="1"/>
              </p:cNvSpPr>
              <p:nvPr/>
            </p:nvSpPr>
            <p:spPr>
              <a:xfrm>
                <a:off x="999858" y="3599197"/>
                <a:ext cx="7686942" cy="954107"/>
              </a:xfrm>
              <a:prstGeom prst="rect">
                <a:avLst/>
              </a:prstGeom>
              <a:blipFill>
                <a:blip r:embed="rId8"/>
                <a:stretch>
                  <a:fillRect l="-1586" t="-5732" b="-17197"/>
                </a:stretch>
              </a:blipFill>
            </p:spPr>
            <p:txBody>
              <a:bodyPr/>
              <a:lstStyle/>
              <a:p>
                <a:r>
                  <a:rPr lang="en-IN">
                    <a:noFill/>
                  </a:rPr>
                  <a:t> </a:t>
                </a:r>
              </a:p>
            </p:txBody>
          </p:sp>
        </mc:Fallback>
      </mc:AlternateContent>
      <p:sp>
        <p:nvSpPr>
          <p:cNvPr id="12" name="TextBox 11">
            <a:extLst>
              <a:ext uri="{FF2B5EF4-FFF2-40B4-BE49-F238E27FC236}">
                <a16:creationId xmlns:a16="http://schemas.microsoft.com/office/drawing/2014/main" id="{B49D0C06-0455-47F5-6049-6170D2363961}"/>
              </a:ext>
            </a:extLst>
          </p:cNvPr>
          <p:cNvSpPr txBox="1"/>
          <p:nvPr/>
        </p:nvSpPr>
        <p:spPr>
          <a:xfrm>
            <a:off x="421666" y="4553304"/>
            <a:ext cx="2514600" cy="523220"/>
          </a:xfrm>
          <a:prstGeom prst="rect">
            <a:avLst/>
          </a:prstGeom>
          <a:noFill/>
        </p:spPr>
        <p:txBody>
          <a:bodyPr wrap="square">
            <a:spAutoFit/>
          </a:bodyPr>
          <a:lstStyle/>
          <a:p>
            <a:pPr>
              <a:tabLst>
                <a:tab pos="539750" algn="l"/>
              </a:tabLst>
            </a:pPr>
            <a:r>
              <a:rPr lang="en-US" sz="2800" dirty="0"/>
              <a:t>c.	The interval</a:t>
            </a:r>
            <a:endParaRPr lang="en-IN" sz="2800" dirty="0"/>
          </a:p>
        </p:txBody>
      </p:sp>
      <p:pic>
        <p:nvPicPr>
          <p:cNvPr id="30" name="Picture 29" descr="open bracket negative 3 comma 10 close parenthesis">
            <a:extLst>
              <a:ext uri="{FF2B5EF4-FFF2-40B4-BE49-F238E27FC236}">
                <a16:creationId xmlns:a16="http://schemas.microsoft.com/office/drawing/2014/main" id="{753A93F7-8A88-D770-2D8F-B72C773DF965}"/>
              </a:ext>
            </a:extLst>
          </p:cNvPr>
          <p:cNvPicPr>
            <a:picLocks noChangeAspect="1"/>
          </p:cNvPicPr>
          <p:nvPr/>
        </p:nvPicPr>
        <p:blipFill>
          <a:blip r:embed="rId9"/>
          <a:stretch>
            <a:fillRect/>
          </a:stretch>
        </p:blipFill>
        <p:spPr>
          <a:xfrm>
            <a:off x="2817257" y="4613367"/>
            <a:ext cx="1044000" cy="473667"/>
          </a:xfrm>
          <a:prstGeom prst="rect">
            <a:avLst/>
          </a:prstGeom>
        </p:spPr>
      </p:pic>
      <p:sp>
        <p:nvSpPr>
          <p:cNvPr id="20" name="TextBox 19">
            <a:extLst>
              <a:ext uri="{FF2B5EF4-FFF2-40B4-BE49-F238E27FC236}">
                <a16:creationId xmlns:a16="http://schemas.microsoft.com/office/drawing/2014/main" id="{F65FA099-2227-984A-87ED-F03C40DD5AF5}"/>
              </a:ext>
            </a:extLst>
          </p:cNvPr>
          <p:cNvSpPr txBox="1"/>
          <p:nvPr/>
        </p:nvSpPr>
        <p:spPr>
          <a:xfrm>
            <a:off x="3886200" y="4570365"/>
            <a:ext cx="2707666" cy="523220"/>
          </a:xfrm>
          <a:prstGeom prst="rect">
            <a:avLst/>
          </a:prstGeom>
          <a:noFill/>
        </p:spPr>
        <p:txBody>
          <a:bodyPr wrap="square">
            <a:spAutoFit/>
          </a:bodyPr>
          <a:lstStyle/>
          <a:p>
            <a:r>
              <a:rPr lang="en-US" sz="2800" dirty="0"/>
              <a:t>stands for the set</a:t>
            </a:r>
            <a:endParaRPr lang="en-IN" sz="2800" dirty="0"/>
          </a:p>
        </p:txBody>
      </p:sp>
      <p:pic>
        <p:nvPicPr>
          <p:cNvPr id="32" name="Picture 31" descr="The set of all x such that negative three is less than or equal to x and x is less than 10.">
            <a:extLst>
              <a:ext uri="{FF2B5EF4-FFF2-40B4-BE49-F238E27FC236}">
                <a16:creationId xmlns:a16="http://schemas.microsoft.com/office/drawing/2014/main" id="{42F6D3D4-DE07-60DA-49E0-8524732C8B67}"/>
              </a:ext>
            </a:extLst>
          </p:cNvPr>
          <p:cNvPicPr>
            <a:picLocks noChangeAspect="1"/>
          </p:cNvPicPr>
          <p:nvPr/>
        </p:nvPicPr>
        <p:blipFill>
          <a:blip r:embed="rId10"/>
          <a:stretch>
            <a:fillRect/>
          </a:stretch>
        </p:blipFill>
        <p:spPr>
          <a:xfrm>
            <a:off x="6562800" y="4600533"/>
            <a:ext cx="2124000" cy="53100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FAD7BD8-9C97-6D91-4675-7705C0A26FF2}"/>
                  </a:ext>
                </a:extLst>
              </p:cNvPr>
              <p:cNvSpPr txBox="1"/>
              <p:nvPr/>
            </p:nvSpPr>
            <p:spPr>
              <a:xfrm>
                <a:off x="968383" y="5035213"/>
                <a:ext cx="7762774" cy="954107"/>
              </a:xfrm>
              <a:prstGeom prst="rect">
                <a:avLst/>
              </a:prstGeom>
              <a:noFill/>
            </p:spPr>
            <p:txBody>
              <a:bodyPr wrap="square">
                <a:spAutoFit/>
              </a:bodyPr>
              <a:lstStyle/>
              <a:p>
                <a:pPr>
                  <a:defRPr sz="2800"/>
                </a:pPr>
                <a:r>
                  <a:rPr lang="en-US" dirty="0"/>
                  <a:t>This interval is closed at the left endpoint,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oMath>
                </a14:m>
                <a:r>
                  <a:rPr lang="en-US" dirty="0"/>
                  <a:t>, and open at the right endpoint, </a:t>
                </a:r>
                <a:r>
                  <a:rPr lang="en-US" dirty="0">
                    <a:latin typeface="Cambria Math"/>
                  </a:rPr>
                  <a:t>10</a:t>
                </a:r>
                <a:r>
                  <a:rPr lang="en-US" dirty="0"/>
                  <a:t>.</a:t>
                </a:r>
              </a:p>
            </p:txBody>
          </p:sp>
        </mc:Choice>
        <mc:Fallback xmlns="">
          <p:sp>
            <p:nvSpPr>
              <p:cNvPr id="14" name="TextBox 13">
                <a:extLst>
                  <a:ext uri="{FF2B5EF4-FFF2-40B4-BE49-F238E27FC236}">
                    <a16:creationId xmlns:a16="http://schemas.microsoft.com/office/drawing/2014/main" id="{8FAD7BD8-9C97-6D91-4675-7705C0A26FF2}"/>
                  </a:ext>
                </a:extLst>
              </p:cNvPr>
              <p:cNvSpPr txBox="1">
                <a:spLocks noRot="1" noChangeAspect="1" noMove="1" noResize="1" noEditPoints="1" noAdjustHandles="1" noChangeArrowheads="1" noChangeShapeType="1" noTextEdit="1"/>
              </p:cNvSpPr>
              <p:nvPr/>
            </p:nvSpPr>
            <p:spPr>
              <a:xfrm>
                <a:off x="968383" y="5035213"/>
                <a:ext cx="7762774" cy="954107"/>
              </a:xfrm>
              <a:prstGeom prst="rect">
                <a:avLst/>
              </a:prstGeom>
              <a:blipFill>
                <a:blip r:embed="rId12"/>
                <a:stretch>
                  <a:fillRect l="-1650" t="-6369" b="-17197"/>
                </a:stretch>
              </a:blipFill>
            </p:spPr>
            <p:txBody>
              <a:bodyPr/>
              <a:lstStyle/>
              <a:p>
                <a:r>
                  <a:rPr lang="en-IN">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Intervals of Real Numbers</a:t>
            </a:r>
            <a:r>
              <a:rPr lang="en-US" baseline="-25000" dirty="0"/>
              <a:t>2</a:t>
            </a:r>
            <a:endParaRPr baseline="-25000"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dirty="0"/>
              <a:t>​</a:t>
            </a:r>
            <a:r>
              <a:rPr sz="2800" dirty="0"/>
              <a:t>The interval</a:t>
            </a:r>
          </a:p>
        </p:txBody>
      </p:sp>
      <p:pic>
        <p:nvPicPr>
          <p:cNvPr id="16" name="Picture 15" descr="open parenthesis 4 comma infinity close parenthesis">
            <a:extLst>
              <a:ext uri="{FF2B5EF4-FFF2-40B4-BE49-F238E27FC236}">
                <a16:creationId xmlns:a16="http://schemas.microsoft.com/office/drawing/2014/main" id="{BE4049A3-A8DB-35BB-FC41-F3621FE171F9}"/>
              </a:ext>
            </a:extLst>
          </p:cNvPr>
          <p:cNvPicPr>
            <a:picLocks noChangeAspect="1"/>
          </p:cNvPicPr>
          <p:nvPr/>
        </p:nvPicPr>
        <p:blipFill>
          <a:blip r:embed="rId2"/>
          <a:stretch>
            <a:fillRect/>
          </a:stretch>
        </p:blipFill>
        <p:spPr>
          <a:xfrm>
            <a:off x="2851800" y="1080066"/>
            <a:ext cx="864000" cy="498071"/>
          </a:xfrm>
          <a:prstGeom prst="rect">
            <a:avLst/>
          </a:prstGeom>
        </p:spPr>
      </p:pic>
      <p:sp>
        <p:nvSpPr>
          <p:cNvPr id="10" name="TextBox 9">
            <a:extLst>
              <a:ext uri="{FF2B5EF4-FFF2-40B4-BE49-F238E27FC236}">
                <a16:creationId xmlns:a16="http://schemas.microsoft.com/office/drawing/2014/main" id="{CDF09234-760B-9BF9-B47D-1ADE642A5E3F}"/>
              </a:ext>
            </a:extLst>
          </p:cNvPr>
          <p:cNvSpPr txBox="1"/>
          <p:nvPr/>
        </p:nvSpPr>
        <p:spPr>
          <a:xfrm>
            <a:off x="3733800" y="1019392"/>
            <a:ext cx="2743200" cy="523220"/>
          </a:xfrm>
          <a:prstGeom prst="rect">
            <a:avLst/>
          </a:prstGeom>
          <a:noFill/>
        </p:spPr>
        <p:txBody>
          <a:bodyPr wrap="square">
            <a:spAutoFit/>
          </a:bodyPr>
          <a:lstStyle/>
          <a:p>
            <a:r>
              <a:rPr lang="en-IN" sz="2800" dirty="0"/>
              <a:t>stands for the set</a:t>
            </a:r>
          </a:p>
        </p:txBody>
      </p:sp>
      <p:pic>
        <p:nvPicPr>
          <p:cNvPr id="18" name="Picture 17" descr="The set of all x such that x is greater than 4.">
            <a:extLst>
              <a:ext uri="{FF2B5EF4-FFF2-40B4-BE49-F238E27FC236}">
                <a16:creationId xmlns:a16="http://schemas.microsoft.com/office/drawing/2014/main" id="{F9E7B8BC-29C9-2319-4871-3F553D90AC24}"/>
              </a:ext>
            </a:extLst>
          </p:cNvPr>
          <p:cNvPicPr>
            <a:picLocks noChangeAspect="1"/>
          </p:cNvPicPr>
          <p:nvPr/>
        </p:nvPicPr>
        <p:blipFill>
          <a:blip r:embed="rId3"/>
          <a:stretch>
            <a:fillRect/>
          </a:stretch>
        </p:blipFill>
        <p:spPr>
          <a:xfrm>
            <a:off x="6477000" y="1043419"/>
            <a:ext cx="1404000" cy="555540"/>
          </a:xfrm>
          <a:prstGeom prst="rect">
            <a:avLst/>
          </a:prstGeom>
        </p:spPr>
      </p:pic>
      <p:sp>
        <p:nvSpPr>
          <p:cNvPr id="5" name="TextBox 4">
            <a:extLst>
              <a:ext uri="{FF2B5EF4-FFF2-40B4-BE49-F238E27FC236}">
                <a16:creationId xmlns:a16="http://schemas.microsoft.com/office/drawing/2014/main" id="{845391A6-C229-4326-6F9B-566AA1AA114D}"/>
              </a:ext>
            </a:extLst>
          </p:cNvPr>
          <p:cNvSpPr txBox="1"/>
          <p:nvPr/>
        </p:nvSpPr>
        <p:spPr>
          <a:xfrm>
            <a:off x="990600" y="1447800"/>
            <a:ext cx="7848600" cy="954107"/>
          </a:xfrm>
          <a:prstGeom prst="rect">
            <a:avLst/>
          </a:prstGeom>
          <a:noFill/>
        </p:spPr>
        <p:txBody>
          <a:bodyPr wrap="square">
            <a:spAutoFit/>
          </a:bodyPr>
          <a:lstStyle/>
          <a:p>
            <a:pPr>
              <a:defRPr sz="2800"/>
            </a:pPr>
            <a:r>
              <a:rPr lang="en-US" sz="2800" dirty="0"/>
              <a:t>Since the interval is open on the left endpoint, it is the set of numbers greater than (but not equal to) </a:t>
            </a:r>
            <a:r>
              <a:rPr lang="en-US" sz="2800" dirty="0">
                <a:latin typeface="Cambria Math"/>
              </a:rPr>
              <a:t>4</a:t>
            </a:r>
            <a:r>
              <a:rPr lang="en-US" sz="2800" dirty="0"/>
              <a:t>.</a:t>
            </a:r>
          </a:p>
        </p:txBody>
      </p:sp>
      <p:sp>
        <p:nvSpPr>
          <p:cNvPr id="7" name="TextBox 6">
            <a:extLst>
              <a:ext uri="{FF2B5EF4-FFF2-40B4-BE49-F238E27FC236}">
                <a16:creationId xmlns:a16="http://schemas.microsoft.com/office/drawing/2014/main" id="{5C6DB681-51C8-6900-2C5D-5DC845723C32}"/>
              </a:ext>
            </a:extLst>
          </p:cNvPr>
          <p:cNvSpPr txBox="1"/>
          <p:nvPr/>
        </p:nvSpPr>
        <p:spPr>
          <a:xfrm>
            <a:off x="457200" y="2514600"/>
            <a:ext cx="8534400" cy="523220"/>
          </a:xfrm>
          <a:prstGeom prst="rect">
            <a:avLst/>
          </a:prstGeom>
          <a:noFill/>
        </p:spPr>
        <p:txBody>
          <a:bodyPr wrap="square">
            <a:spAutoFit/>
          </a:bodyPr>
          <a:lstStyle/>
          <a:p>
            <a:pPr marL="542925" indent="-542925"/>
            <a:r>
              <a:rPr lang="en-US" sz="2800" dirty="0"/>
              <a:t>​e.	The interval</a:t>
            </a:r>
            <a:endParaRPr lang="en-IN" sz="2800" dirty="0"/>
          </a:p>
        </p:txBody>
      </p:sp>
      <p:pic>
        <p:nvPicPr>
          <p:cNvPr id="20" name="Picture 19" descr="open parenthesis negative infinity  comma positive infinity close parenthesis">
            <a:extLst>
              <a:ext uri="{FF2B5EF4-FFF2-40B4-BE49-F238E27FC236}">
                <a16:creationId xmlns:a16="http://schemas.microsoft.com/office/drawing/2014/main" id="{DFFB209D-398E-8A26-01FF-F02E6D31A974}"/>
              </a:ext>
            </a:extLst>
          </p:cNvPr>
          <p:cNvPicPr>
            <a:picLocks noChangeAspect="1"/>
          </p:cNvPicPr>
          <p:nvPr/>
        </p:nvPicPr>
        <p:blipFill>
          <a:blip r:embed="rId4"/>
          <a:stretch>
            <a:fillRect/>
          </a:stretch>
        </p:blipFill>
        <p:spPr>
          <a:xfrm>
            <a:off x="2900999" y="2596725"/>
            <a:ext cx="1057275" cy="466725"/>
          </a:xfrm>
          <a:prstGeom prst="rect">
            <a:avLst/>
          </a:prstGeom>
        </p:spPr>
      </p:pic>
      <p:sp>
        <p:nvSpPr>
          <p:cNvPr id="12" name="TextBox 11">
            <a:extLst>
              <a:ext uri="{FF2B5EF4-FFF2-40B4-BE49-F238E27FC236}">
                <a16:creationId xmlns:a16="http://schemas.microsoft.com/office/drawing/2014/main" id="{B6897F6E-C1FF-0F3B-E2A1-7A28AE981F1B}"/>
              </a:ext>
            </a:extLst>
          </p:cNvPr>
          <p:cNvSpPr txBox="1"/>
          <p:nvPr/>
        </p:nvSpPr>
        <p:spPr>
          <a:xfrm>
            <a:off x="3967800" y="2542924"/>
            <a:ext cx="3423600" cy="523220"/>
          </a:xfrm>
          <a:prstGeom prst="rect">
            <a:avLst/>
          </a:prstGeom>
          <a:noFill/>
        </p:spPr>
        <p:txBody>
          <a:bodyPr wrap="square">
            <a:spAutoFit/>
          </a:bodyPr>
          <a:lstStyle/>
          <a:p>
            <a:r>
              <a:rPr lang="en-US" sz="2800" dirty="0"/>
              <a:t>is just another way of</a:t>
            </a:r>
            <a:endParaRPr lang="en-IN" sz="2800" dirty="0"/>
          </a:p>
        </p:txBody>
      </p:sp>
      <p:sp>
        <p:nvSpPr>
          <p:cNvPr id="14" name="TextBox 13">
            <a:extLst>
              <a:ext uri="{FF2B5EF4-FFF2-40B4-BE49-F238E27FC236}">
                <a16:creationId xmlns:a16="http://schemas.microsoft.com/office/drawing/2014/main" id="{DE621E12-AD2F-B700-C0A5-74B7AA6D9F96}"/>
              </a:ext>
            </a:extLst>
          </p:cNvPr>
          <p:cNvSpPr txBox="1"/>
          <p:nvPr/>
        </p:nvSpPr>
        <p:spPr>
          <a:xfrm>
            <a:off x="1024988" y="2998113"/>
            <a:ext cx="6747412" cy="523220"/>
          </a:xfrm>
          <a:prstGeom prst="rect">
            <a:avLst/>
          </a:prstGeom>
          <a:noFill/>
        </p:spPr>
        <p:txBody>
          <a:bodyPr wrap="square">
            <a:spAutoFit/>
          </a:bodyPr>
          <a:lstStyle/>
          <a:p>
            <a:r>
              <a:rPr lang="en-US" sz="2800" dirty="0"/>
              <a:t>describing the entire set of real numbers.</a:t>
            </a:r>
            <a:endParaRPr lang="en-IN"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Absolute Value</a:t>
            </a:r>
            <a:endParaRPr dirty="0"/>
          </a:p>
        </p:txBody>
      </p:sp>
      <p:sp>
        <p:nvSpPr>
          <p:cNvPr id="3" name="Text Placeholder 2"/>
          <p:cNvSpPr>
            <a:spLocks noGrp="1"/>
          </p:cNvSpPr>
          <p:nvPr>
            <p:ph type="body" sz="quarter" idx="10"/>
          </p:nvPr>
        </p:nvSpPr>
        <p:spPr>
          <a:xfrm>
            <a:off x="457200" y="1082078"/>
            <a:ext cx="8229600" cy="3947122"/>
          </a:xfrm>
        </p:spPr>
        <p:txBody>
          <a:bodyPr>
            <a:normAutofit/>
          </a:bodyPr>
          <a:lstStyle/>
          <a:p>
            <a:pPr>
              <a:defRPr sz="2800"/>
            </a:pPr>
            <a:r>
              <a:rPr lang="en-US" sz="2800" dirty="0"/>
              <a:t>The </a:t>
            </a:r>
            <a:r>
              <a:rPr lang="en-US" sz="2800" b="1" dirty="0"/>
              <a:t>absolute value</a:t>
            </a:r>
            <a:r>
              <a:rPr lang="en-US" sz="2800" dirty="0"/>
              <a:t> of a real number </a:t>
            </a:r>
            <a:r>
              <a:rPr lang="en-US" sz="2800" i="1" dirty="0"/>
              <a:t>a</a:t>
            </a:r>
            <a:r>
              <a:rPr lang="en-US" sz="2800" dirty="0"/>
              <a:t>, denoted as</a:t>
            </a:r>
            <a:br>
              <a:rPr lang="en-US" sz="2800" dirty="0"/>
            </a:br>
            <a:endParaRPr lang="en-US" sz="2800" dirty="0"/>
          </a:p>
          <a:p>
            <a:pPr algn="ctr">
              <a:defRPr sz="2800"/>
            </a:pPr>
            <a:endParaRPr lang="ar-AE" sz="2800" dirty="0"/>
          </a:p>
          <a:p>
            <a:br>
              <a:rPr lang="en-US" sz="2800" dirty="0"/>
            </a:br>
            <a:endParaRPr sz="2800" dirty="0"/>
          </a:p>
        </p:txBody>
      </p:sp>
      <p:pic>
        <p:nvPicPr>
          <p:cNvPr id="16" name="Picture 15" descr="Modulus of a,">
            <a:extLst>
              <a:ext uri="{FF2B5EF4-FFF2-40B4-BE49-F238E27FC236}">
                <a16:creationId xmlns:a16="http://schemas.microsoft.com/office/drawing/2014/main" id="{3F3D2FD6-A426-6E6A-94F4-8D8E0CF9FE65}"/>
              </a:ext>
            </a:extLst>
          </p:cNvPr>
          <p:cNvPicPr>
            <a:picLocks noChangeAspect="1"/>
          </p:cNvPicPr>
          <p:nvPr/>
        </p:nvPicPr>
        <p:blipFill>
          <a:blip r:embed="rId2"/>
          <a:stretch>
            <a:fillRect/>
          </a:stretch>
        </p:blipFill>
        <p:spPr>
          <a:xfrm>
            <a:off x="7848600" y="1143000"/>
            <a:ext cx="438150" cy="485775"/>
          </a:xfrm>
          <a:prstGeom prst="rect">
            <a:avLst/>
          </a:prstGeom>
        </p:spPr>
      </p:pic>
      <p:sp>
        <p:nvSpPr>
          <p:cNvPr id="7" name="TextBox 6">
            <a:extLst>
              <a:ext uri="{FF2B5EF4-FFF2-40B4-BE49-F238E27FC236}">
                <a16:creationId xmlns:a16="http://schemas.microsoft.com/office/drawing/2014/main" id="{438EA158-28B2-8BD5-9909-96293B8E8461}"/>
              </a:ext>
            </a:extLst>
          </p:cNvPr>
          <p:cNvSpPr txBox="1"/>
          <p:nvPr/>
        </p:nvSpPr>
        <p:spPr>
          <a:xfrm>
            <a:off x="457200" y="1474775"/>
            <a:ext cx="4572000" cy="523220"/>
          </a:xfrm>
          <a:prstGeom prst="rect">
            <a:avLst/>
          </a:prstGeom>
          <a:noFill/>
        </p:spPr>
        <p:txBody>
          <a:bodyPr wrap="square">
            <a:spAutoFit/>
          </a:bodyPr>
          <a:lstStyle/>
          <a:p>
            <a:r>
              <a:rPr lang="en-US" sz="2800" dirty="0">
                <a:solidFill>
                  <a:srgbClr val="000000"/>
                </a:solidFill>
              </a:rPr>
              <a:t>is defined as follows.</a:t>
            </a:r>
            <a:endParaRPr lang="en-IN" sz="2800" dirty="0">
              <a:solidFill>
                <a:srgbClr val="000000"/>
              </a:solidFill>
            </a:endParaRPr>
          </a:p>
        </p:txBody>
      </p:sp>
      <p:pic>
        <p:nvPicPr>
          <p:cNvPr id="13" name="Picture 12" descr="The absolute value of a is equal to a if a is greater than or equal to zero, and negative a if a is less than zero.">
            <a:extLst>
              <a:ext uri="{FF2B5EF4-FFF2-40B4-BE49-F238E27FC236}">
                <a16:creationId xmlns:a16="http://schemas.microsoft.com/office/drawing/2014/main" id="{DCC2C390-47D4-0883-35A1-200F80295E7E}"/>
              </a:ext>
            </a:extLst>
          </p:cNvPr>
          <p:cNvPicPr>
            <a:picLocks noChangeAspect="1"/>
          </p:cNvPicPr>
          <p:nvPr/>
        </p:nvPicPr>
        <p:blipFill>
          <a:blip r:embed="rId3"/>
          <a:stretch>
            <a:fillRect/>
          </a:stretch>
        </p:blipFill>
        <p:spPr>
          <a:xfrm>
            <a:off x="3200400" y="2308920"/>
            <a:ext cx="2276475" cy="1028700"/>
          </a:xfrm>
          <a:prstGeom prst="rect">
            <a:avLst/>
          </a:prstGeom>
        </p:spPr>
      </p:pic>
      <p:sp>
        <p:nvSpPr>
          <p:cNvPr id="6" name="TextBox 5">
            <a:extLst>
              <a:ext uri="{FF2B5EF4-FFF2-40B4-BE49-F238E27FC236}">
                <a16:creationId xmlns:a16="http://schemas.microsoft.com/office/drawing/2014/main" id="{73CE1C5E-9C12-5EA7-E597-A58059121549}"/>
              </a:ext>
            </a:extLst>
          </p:cNvPr>
          <p:cNvSpPr txBox="1"/>
          <p:nvPr/>
        </p:nvSpPr>
        <p:spPr>
          <a:xfrm>
            <a:off x="457200" y="3505200"/>
            <a:ext cx="8229600" cy="1384995"/>
          </a:xfrm>
          <a:prstGeom prst="rect">
            <a:avLst/>
          </a:prstGeom>
          <a:noFill/>
        </p:spPr>
        <p:txBody>
          <a:bodyPr wrap="square">
            <a:spAutoFit/>
          </a:bodyPr>
          <a:lstStyle/>
          <a:p>
            <a:r>
              <a:rPr lang="en-US" sz="2800" dirty="0">
                <a:solidFill>
                  <a:srgbClr val="000000"/>
                </a:solidFill>
              </a:rPr>
              <a:t>The absolute value of a number is also referred to as its </a:t>
            </a:r>
            <a:r>
              <a:rPr lang="en-US" sz="2800" b="1" dirty="0">
                <a:solidFill>
                  <a:srgbClr val="000000"/>
                </a:solidFill>
              </a:rPr>
              <a:t>magnitude</a:t>
            </a:r>
            <a:r>
              <a:rPr lang="en-US" sz="2800" dirty="0">
                <a:solidFill>
                  <a:srgbClr val="000000"/>
                </a:solidFill>
              </a:rPr>
              <a:t>; it is the nonnegative number corresponding to its distance from the origin.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Types of Real Numbers</a:t>
            </a:r>
            <a:endParaRPr baseline="-25000" dirty="0"/>
          </a:p>
        </p:txBody>
      </p:sp>
      <p:sp>
        <p:nvSpPr>
          <p:cNvPr id="3" name="Text Placeholder 2"/>
          <p:cNvSpPr>
            <a:spLocks noGrp="1"/>
          </p:cNvSpPr>
          <p:nvPr>
            <p:ph type="body" sz="quarter" idx="10"/>
          </p:nvPr>
        </p:nvSpPr>
        <p:spPr>
          <a:xfrm>
            <a:off x="457200" y="1082078"/>
            <a:ext cx="8229600" cy="4335802"/>
          </a:xfrm>
        </p:spPr>
        <p:txBody>
          <a:bodyPr>
            <a:noAutofit/>
          </a:bodyPr>
          <a:lstStyle/>
          <a:p>
            <a:pPr>
              <a:defRPr sz="2800"/>
            </a:pPr>
            <a:r>
              <a:rPr sz="1850" b="1" dirty="0"/>
              <a:t>The Natural (or Counting) Numbers:</a:t>
            </a:r>
            <a:r>
              <a:rPr sz="1850" dirty="0"/>
              <a:t> This is the set of numbers</a:t>
            </a:r>
          </a:p>
          <a:p>
            <a:pPr>
              <a:defRPr sz="2800"/>
            </a:pPr>
            <a:endParaRPr sz="1850" dirty="0"/>
          </a:p>
          <a:p>
            <a:pPr>
              <a:defRPr sz="2800"/>
            </a:pPr>
            <a:r>
              <a:rPr lang="en-US" sz="1850" dirty="0"/>
              <a:t> </a:t>
            </a:r>
          </a:p>
        </p:txBody>
      </p:sp>
      <p:sp>
        <p:nvSpPr>
          <p:cNvPr id="30" name="TextBox 29">
            <a:extLst>
              <a:ext uri="{FF2B5EF4-FFF2-40B4-BE49-F238E27FC236}">
                <a16:creationId xmlns:a16="http://schemas.microsoft.com/office/drawing/2014/main" id="{019A5548-108C-2410-B67E-3E6212B2BBB6}"/>
              </a:ext>
            </a:extLst>
          </p:cNvPr>
          <p:cNvSpPr txBox="1"/>
          <p:nvPr/>
        </p:nvSpPr>
        <p:spPr>
          <a:xfrm>
            <a:off x="457200" y="1399050"/>
            <a:ext cx="6073140" cy="369332"/>
          </a:xfrm>
          <a:prstGeom prst="rect">
            <a:avLst/>
          </a:prstGeom>
          <a:noFill/>
        </p:spPr>
        <p:txBody>
          <a:bodyPr wrap="square">
            <a:spAutoFit/>
          </a:bodyPr>
          <a:lstStyle/>
          <a:p>
            <a:r>
              <a:rPr lang="en-US" sz="1800" b="1" dirty="0">
                <a:solidFill>
                  <a:srgbClr val="000000"/>
                </a:solidFill>
              </a:rPr>
              <a:t>The Whole Numbers:</a:t>
            </a:r>
            <a:r>
              <a:rPr lang="en-US" sz="1800" dirty="0">
                <a:solidFill>
                  <a:srgbClr val="000000"/>
                </a:solidFill>
              </a:rPr>
              <a:t> This is the set of natural numbers and </a:t>
            </a:r>
            <a:r>
              <a:rPr lang="en-US" sz="1800" dirty="0">
                <a:solidFill>
                  <a:srgbClr val="000000"/>
                </a:solidFill>
                <a:latin typeface="Cambria Math"/>
              </a:rPr>
              <a:t>0</a:t>
            </a:r>
            <a:r>
              <a:rPr lang="en-US" sz="1800" dirty="0">
                <a:solidFill>
                  <a:srgbClr val="000000"/>
                </a:solidFill>
              </a:rPr>
              <a:t>:</a:t>
            </a:r>
            <a:endParaRPr lang="en-IN" dirty="0">
              <a:solidFill>
                <a:srgbClr val="000000"/>
              </a:solidFill>
            </a:endParaRPr>
          </a:p>
        </p:txBody>
      </p:sp>
      <p:pic>
        <p:nvPicPr>
          <p:cNvPr id="25" name="Picture 24" descr="open brace, zero, one, two, three, four, five, ellipsis close brace.">
            <a:extLst>
              <a:ext uri="{FF2B5EF4-FFF2-40B4-BE49-F238E27FC236}">
                <a16:creationId xmlns:a16="http://schemas.microsoft.com/office/drawing/2014/main" id="{798503CB-4628-9989-36A3-F4109F547736}"/>
              </a:ext>
            </a:extLst>
          </p:cNvPr>
          <p:cNvPicPr>
            <a:picLocks noChangeAspect="1"/>
          </p:cNvPicPr>
          <p:nvPr/>
        </p:nvPicPr>
        <p:blipFill>
          <a:blip r:embed="rId2"/>
          <a:stretch>
            <a:fillRect/>
          </a:stretch>
        </p:blipFill>
        <p:spPr>
          <a:xfrm>
            <a:off x="6400800" y="1429040"/>
            <a:ext cx="1876425" cy="371475"/>
          </a:xfrm>
          <a:prstGeom prst="rect">
            <a:avLst/>
          </a:prstGeom>
        </p:spPr>
      </p:pic>
      <p:sp>
        <p:nvSpPr>
          <p:cNvPr id="32" name="TextBox 31">
            <a:extLst>
              <a:ext uri="{FF2B5EF4-FFF2-40B4-BE49-F238E27FC236}">
                <a16:creationId xmlns:a16="http://schemas.microsoft.com/office/drawing/2014/main" id="{F2257E3C-0DE1-DC3A-FEE4-6BA063288517}"/>
              </a:ext>
            </a:extLst>
          </p:cNvPr>
          <p:cNvSpPr txBox="1"/>
          <p:nvPr/>
        </p:nvSpPr>
        <p:spPr>
          <a:xfrm>
            <a:off x="476250" y="1713375"/>
            <a:ext cx="8092440" cy="369332"/>
          </a:xfrm>
          <a:prstGeom prst="rect">
            <a:avLst/>
          </a:prstGeom>
          <a:noFill/>
        </p:spPr>
        <p:txBody>
          <a:bodyPr wrap="square">
            <a:spAutoFit/>
          </a:bodyPr>
          <a:lstStyle/>
          <a:p>
            <a:pPr>
              <a:defRPr sz="2800"/>
            </a:pPr>
            <a:r>
              <a:rPr lang="en-US" sz="1800" b="1" dirty="0">
                <a:solidFill>
                  <a:srgbClr val="000000"/>
                </a:solidFill>
              </a:rPr>
              <a:t>The Integers:</a:t>
            </a:r>
            <a:r>
              <a:rPr lang="en-US" sz="1800" dirty="0">
                <a:solidFill>
                  <a:srgbClr val="000000"/>
                </a:solidFill>
              </a:rPr>
              <a:t> This is the set of natural numbers, their negatives, and </a:t>
            </a:r>
            <a:r>
              <a:rPr lang="en-US" sz="1800" dirty="0">
                <a:solidFill>
                  <a:srgbClr val="000000"/>
                </a:solidFill>
                <a:latin typeface="Cambria Math"/>
              </a:rPr>
              <a:t>0</a:t>
            </a:r>
            <a:r>
              <a:rPr lang="en-US" sz="1800" dirty="0">
                <a:solidFill>
                  <a:srgbClr val="000000"/>
                </a:solidFill>
              </a:rPr>
              <a:t>. As a list, this</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BDDD106-2C72-27CF-2C89-EDA7703BD075}"/>
                  </a:ext>
                </a:extLst>
              </p:cNvPr>
              <p:cNvSpPr txBox="1"/>
              <p:nvPr/>
            </p:nvSpPr>
            <p:spPr>
              <a:xfrm>
                <a:off x="491490" y="2383546"/>
                <a:ext cx="8042910" cy="369332"/>
              </a:xfrm>
              <a:prstGeom prst="rect">
                <a:avLst/>
              </a:prstGeom>
              <a:noFill/>
            </p:spPr>
            <p:txBody>
              <a:bodyPr wrap="square" rtlCol="0">
                <a:spAutoFit/>
              </a:bodyPr>
              <a:lstStyle/>
              <a:p>
                <a:r>
                  <a:rPr lang="en-US" sz="1800" b="1" dirty="0">
                    <a:solidFill>
                      <a:srgbClr val="000000"/>
                    </a:solidFill>
                  </a:rPr>
                  <a:t>The Rational Numbers:</a:t>
                </a:r>
                <a:r>
                  <a:rPr lang="en-US" sz="1800" dirty="0">
                    <a:solidFill>
                      <a:srgbClr val="000000"/>
                    </a:solidFill>
                  </a:rPr>
                  <a:t> This is the set, with symbol </a:t>
                </a:r>
                <a14:m>
                  <m:oMath xmlns:m="http://schemas.openxmlformats.org/officeDocument/2006/math">
                    <m:r>
                      <a:rPr lang="en-US">
                        <a:solidFill>
                          <a:srgbClr val="000000"/>
                        </a:solidFill>
                        <a:latin typeface="Cambria Math" panose="02040503050406030204" pitchFamily="18" charset="0"/>
                      </a:rPr>
                      <m:t>ℚ</m:t>
                    </m:r>
                  </m:oMath>
                </a14:m>
                <a:r>
                  <a:rPr lang="en-US" sz="1800" dirty="0">
                    <a:solidFill>
                      <a:srgbClr val="000000"/>
                    </a:solidFill>
                  </a:rPr>
                  <a:t> (for quotient), of ratios of</a:t>
                </a:r>
                <a:endParaRPr lang="en-IN" dirty="0">
                  <a:solidFill>
                    <a:srgbClr val="000000"/>
                  </a:solidFill>
                </a:endParaRPr>
              </a:p>
            </p:txBody>
          </p:sp>
        </mc:Choice>
        <mc:Fallback xmlns="">
          <p:sp>
            <p:nvSpPr>
              <p:cNvPr id="22" name="TextBox 21">
                <a:extLst>
                  <a:ext uri="{FF2B5EF4-FFF2-40B4-BE49-F238E27FC236}">
                    <a16:creationId xmlns:a16="http://schemas.microsoft.com/office/drawing/2014/main" id="{3BDDD106-2C72-27CF-2C89-EDA7703BD075}"/>
                  </a:ext>
                </a:extLst>
              </p:cNvPr>
              <p:cNvSpPr txBox="1">
                <a:spLocks noRot="1" noChangeAspect="1" noMove="1" noResize="1" noEditPoints="1" noAdjustHandles="1" noChangeArrowheads="1" noChangeShapeType="1" noTextEdit="1"/>
              </p:cNvSpPr>
              <p:nvPr/>
            </p:nvSpPr>
            <p:spPr>
              <a:xfrm>
                <a:off x="491490" y="2383546"/>
                <a:ext cx="8042910" cy="369332"/>
              </a:xfrm>
              <a:prstGeom prst="rect">
                <a:avLst/>
              </a:prstGeom>
              <a:blipFill>
                <a:blip r:embed="rId7"/>
                <a:stretch>
                  <a:fillRect l="-682" t="-8197" b="-24590"/>
                </a:stretch>
              </a:blipFill>
            </p:spPr>
            <p:txBody>
              <a:bodyPr/>
              <a:lstStyle/>
              <a:p>
                <a:r>
                  <a:rPr lang="en-IN">
                    <a:noFill/>
                  </a:rPr>
                  <a:t> </a:t>
                </a:r>
              </a:p>
            </p:txBody>
          </p:sp>
        </mc:Fallback>
      </mc:AlternateContent>
      <p:sp>
        <p:nvSpPr>
          <p:cNvPr id="23" name="TextBox 22">
            <a:extLst>
              <a:ext uri="{FF2B5EF4-FFF2-40B4-BE49-F238E27FC236}">
                <a16:creationId xmlns:a16="http://schemas.microsoft.com/office/drawing/2014/main" id="{7BBCCFBD-8F32-181B-75BD-73BF7074279D}"/>
              </a:ext>
            </a:extLst>
          </p:cNvPr>
          <p:cNvSpPr txBox="1"/>
          <p:nvPr/>
        </p:nvSpPr>
        <p:spPr>
          <a:xfrm>
            <a:off x="531495" y="2685269"/>
            <a:ext cx="7848600" cy="369332"/>
          </a:xfrm>
          <a:prstGeom prst="rect">
            <a:avLst/>
          </a:prstGeom>
          <a:noFill/>
        </p:spPr>
        <p:txBody>
          <a:bodyPr wrap="square" rtlCol="0">
            <a:spAutoFit/>
          </a:bodyPr>
          <a:lstStyle/>
          <a:p>
            <a:r>
              <a:rPr lang="en-US" sz="1800" dirty="0">
                <a:solidFill>
                  <a:srgbClr val="000000"/>
                </a:solidFill>
              </a:rPr>
              <a:t>integers (hence the name). That is, any rational number can be written in the form</a:t>
            </a:r>
            <a:endParaRPr lang="en-IN" dirty="0">
              <a:solidFill>
                <a:srgbClr val="000000"/>
              </a:solidFill>
            </a:endParaRPr>
          </a:p>
        </p:txBody>
      </p:sp>
      <p:graphicFrame>
        <p:nvGraphicFramePr>
          <p:cNvPr id="4" name="Object 3" descr="p divided by q">
            <a:extLst>
              <a:ext uri="{FF2B5EF4-FFF2-40B4-BE49-F238E27FC236}">
                <a16:creationId xmlns:a16="http://schemas.microsoft.com/office/drawing/2014/main" id="{A2851127-2CDC-7166-182D-2C150C0321D7}"/>
              </a:ext>
            </a:extLst>
          </p:cNvPr>
          <p:cNvGraphicFramePr>
            <a:graphicFrameLocks noChangeAspect="1"/>
          </p:cNvGraphicFramePr>
          <p:nvPr>
            <p:extLst>
              <p:ext uri="{D42A27DB-BD31-4B8C-83A1-F6EECF244321}">
                <p14:modId xmlns:p14="http://schemas.microsoft.com/office/powerpoint/2010/main" val="1085985624"/>
              </p:ext>
            </p:extLst>
          </p:nvPr>
        </p:nvGraphicFramePr>
        <p:xfrm>
          <a:off x="8352690" y="2621003"/>
          <a:ext cx="216000" cy="497864"/>
        </p:xfrm>
        <a:graphic>
          <a:graphicData uri="http://schemas.openxmlformats.org/presentationml/2006/ole">
            <mc:AlternateContent xmlns:mc="http://schemas.openxmlformats.org/markup-compatibility/2006">
              <mc:Choice xmlns:v="urn:schemas-microsoft-com:vml" Requires="v">
                <p:oleObj name="Equation" r:id="rId8" imgW="342720" imgH="787320" progId="Equation.DSMT4">
                  <p:embed/>
                </p:oleObj>
              </mc:Choice>
              <mc:Fallback>
                <p:oleObj name="Equation" r:id="rId8" imgW="342720" imgH="787320" progId="Equation.DSMT4">
                  <p:embed/>
                  <p:pic>
                    <p:nvPicPr>
                      <p:cNvPr id="4" name="Object 3" descr="p divided by q">
                        <a:extLst>
                          <a:ext uri="{FF2B5EF4-FFF2-40B4-BE49-F238E27FC236}">
                            <a16:creationId xmlns:a16="http://schemas.microsoft.com/office/drawing/2014/main" id="{A2851127-2CDC-7166-182D-2C150C0321D7}"/>
                          </a:ext>
                        </a:extLst>
                      </p:cNvPr>
                      <p:cNvPicPr/>
                      <p:nvPr/>
                    </p:nvPicPr>
                    <p:blipFill>
                      <a:blip r:embed="rId9"/>
                      <a:stretch>
                        <a:fillRect/>
                      </a:stretch>
                    </p:blipFill>
                    <p:spPr>
                      <a:xfrm>
                        <a:off x="8352690" y="2621003"/>
                        <a:ext cx="216000" cy="49786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7EF2DBE-998F-688F-584F-B464799351A2}"/>
                  </a:ext>
                </a:extLst>
              </p:cNvPr>
              <p:cNvSpPr txBox="1"/>
              <p:nvPr/>
            </p:nvSpPr>
            <p:spPr>
              <a:xfrm>
                <a:off x="457200" y="3048000"/>
                <a:ext cx="8229600" cy="2369880"/>
              </a:xfrm>
              <a:prstGeom prst="rect">
                <a:avLst/>
              </a:prstGeom>
              <a:noFill/>
            </p:spPr>
            <p:txBody>
              <a:bodyPr wrap="square">
                <a:spAutoFit/>
              </a:bodyPr>
              <a:lstStyle/>
              <a:p>
                <a:pPr>
                  <a:defRPr sz="2800"/>
                </a:pPr>
                <a:r>
                  <a:rPr lang="en-US" sz="1850" dirty="0">
                    <a:solidFill>
                      <a:srgbClr val="000000"/>
                    </a:solidFill>
                  </a:rPr>
                  <a:t>where </a:t>
                </a:r>
                <a:r>
                  <a:rPr lang="en-US" sz="1850" i="1" dirty="0">
                    <a:solidFill>
                      <a:srgbClr val="000000"/>
                    </a:solidFill>
                  </a:rPr>
                  <a:t>p</a:t>
                </a:r>
                <a:r>
                  <a:rPr lang="en-US" sz="1850" dirty="0">
                    <a:solidFill>
                      <a:srgbClr val="000000"/>
                    </a:solidFill>
                  </a:rPr>
                  <a:t> and </a:t>
                </a:r>
                <a:r>
                  <a:rPr lang="en-US" sz="1850" i="1" dirty="0">
                    <a:solidFill>
                      <a:srgbClr val="000000"/>
                    </a:solidFill>
                  </a:rPr>
                  <a:t>q</a:t>
                </a:r>
                <a:r>
                  <a:rPr lang="en-US" sz="1850" dirty="0">
                    <a:solidFill>
                      <a:srgbClr val="000000"/>
                    </a:solidFill>
                  </a:rPr>
                  <a:t> are both integers and </a:t>
                </a:r>
                <a:r>
                  <a:rPr lang="en-US" sz="1850" i="1" dirty="0">
                    <a:solidFill>
                      <a:srgbClr val="000000"/>
                    </a:solidFill>
                  </a:rPr>
                  <a:t>q</a:t>
                </a:r>
                <a:r>
                  <a:rPr lang="en-US" sz="1850" dirty="0">
                    <a:solidFill>
                      <a:srgbClr val="000000"/>
                    </a:solidFill>
                  </a:rPr>
                  <a:t> ≠ 0. When written in decimal form, rational numbers either terminate or have a repeating pattern of digits past some point.</a:t>
                </a:r>
              </a:p>
              <a:p>
                <a:r>
                  <a:rPr lang="en-US" sz="1850" b="1" dirty="0">
                    <a:solidFill>
                      <a:srgbClr val="000000"/>
                    </a:solidFill>
                  </a:rPr>
                  <a:t>The Irrational Numbers:</a:t>
                </a:r>
                <a:r>
                  <a:rPr lang="en-US" sz="1850" dirty="0">
                    <a:solidFill>
                      <a:srgbClr val="000000"/>
                    </a:solidFill>
                  </a:rPr>
                  <a:t> Every real number that is not rational is, by definition, irrational. In decimal form, irrational numbers are nonterminating and nonrepeating.</a:t>
                </a:r>
              </a:p>
              <a:p>
                <a:pPr>
                  <a:defRPr sz="2800"/>
                </a:pPr>
                <a:r>
                  <a:rPr lang="en-US" sz="1850" b="1" dirty="0">
                    <a:solidFill>
                      <a:srgbClr val="000000"/>
                    </a:solidFill>
                  </a:rPr>
                  <a:t>The Real Numbers:</a:t>
                </a:r>
                <a:r>
                  <a:rPr lang="en-US" sz="1850" dirty="0">
                    <a:solidFill>
                      <a:srgbClr val="000000"/>
                    </a:solidFill>
                  </a:rPr>
                  <a:t> Every set above is a subset of the set of real numbers, which is denoted </a:t>
                </a:r>
                <a14:m>
                  <m:oMath xmlns:m="http://schemas.openxmlformats.org/officeDocument/2006/math">
                    <m:r>
                      <a:rPr lang="en-US" sz="1850">
                        <a:solidFill>
                          <a:srgbClr val="000000"/>
                        </a:solidFill>
                        <a:latin typeface="Cambria Math" panose="02040503050406030204" pitchFamily="18" charset="0"/>
                      </a:rPr>
                      <m:t>ℝ</m:t>
                    </m:r>
                  </m:oMath>
                </a14:m>
                <a:r>
                  <a:rPr lang="en-US" sz="1850" dirty="0">
                    <a:solidFill>
                      <a:srgbClr val="000000"/>
                    </a:solidFill>
                  </a:rPr>
                  <a:t>. Every real number is either rational or irrational, and no real number is both.</a:t>
                </a:r>
              </a:p>
            </p:txBody>
          </p:sp>
        </mc:Choice>
        <mc:Fallback xmlns="">
          <p:sp>
            <p:nvSpPr>
              <p:cNvPr id="6" name="TextBox 5">
                <a:extLst>
                  <a:ext uri="{FF2B5EF4-FFF2-40B4-BE49-F238E27FC236}">
                    <a16:creationId xmlns:a16="http://schemas.microsoft.com/office/drawing/2014/main" id="{47EF2DBE-998F-688F-584F-B464799351A2}"/>
                  </a:ext>
                </a:extLst>
              </p:cNvPr>
              <p:cNvSpPr txBox="1">
                <a:spLocks noRot="1" noChangeAspect="1" noMove="1" noResize="1" noEditPoints="1" noAdjustHandles="1" noChangeArrowheads="1" noChangeShapeType="1" noTextEdit="1"/>
              </p:cNvSpPr>
              <p:nvPr/>
            </p:nvSpPr>
            <p:spPr>
              <a:xfrm>
                <a:off x="457200" y="3048000"/>
                <a:ext cx="8229600" cy="2369880"/>
              </a:xfrm>
              <a:prstGeom prst="rect">
                <a:avLst/>
              </a:prstGeom>
              <a:blipFill>
                <a:blip r:embed="rId5"/>
                <a:stretch>
                  <a:fillRect l="-667" t="-1542" b="-3085"/>
                </a:stretch>
              </a:blipFill>
            </p:spPr>
            <p:txBody>
              <a:bodyPr/>
              <a:lstStyle/>
              <a:p>
                <a:r>
                  <a:rPr lang="en-IN">
                    <a:noFill/>
                  </a:rPr>
                  <a:t> </a:t>
                </a:r>
              </a:p>
            </p:txBody>
          </p:sp>
        </mc:Fallback>
      </mc:AlternateContent>
      <p:pic>
        <p:nvPicPr>
          <p:cNvPr id="5" name="Picture 4" descr="Z which is equal to open brace, one, two, three, four, five, ellipsis close brace.">
            <a:extLst>
              <a:ext uri="{FF2B5EF4-FFF2-40B4-BE49-F238E27FC236}">
                <a16:creationId xmlns:a16="http://schemas.microsoft.com/office/drawing/2014/main" id="{99FE2FA3-17EE-CDEA-A4C8-D19857D76893}"/>
              </a:ext>
            </a:extLst>
          </p:cNvPr>
          <p:cNvPicPr>
            <a:picLocks noChangeAspect="1"/>
          </p:cNvPicPr>
          <p:nvPr/>
        </p:nvPicPr>
        <p:blipFill>
          <a:blip r:embed="rId10"/>
          <a:stretch>
            <a:fillRect/>
          </a:stretch>
        </p:blipFill>
        <p:spPr>
          <a:xfrm>
            <a:off x="6573919" y="1160873"/>
            <a:ext cx="1886771" cy="252000"/>
          </a:xfrm>
          <a:prstGeom prst="rect">
            <a:avLst/>
          </a:prstGeom>
        </p:spPr>
      </p:pic>
      <p:pic>
        <p:nvPicPr>
          <p:cNvPr id="7" name="Picture 6" descr=" is the set of integers Z, which is equal to open brace ellipsis, negative four, negative three, negative two, negative one, zero, one, two, three, four, ellipsis  close brace.">
            <a:extLst>
              <a:ext uri="{FF2B5EF4-FFF2-40B4-BE49-F238E27FC236}">
                <a16:creationId xmlns:a16="http://schemas.microsoft.com/office/drawing/2014/main" id="{A5391865-AC36-BDE3-19E2-1206C98A0B0A}"/>
              </a:ext>
            </a:extLst>
          </p:cNvPr>
          <p:cNvPicPr>
            <a:picLocks noChangeAspect="1"/>
          </p:cNvPicPr>
          <p:nvPr/>
        </p:nvPicPr>
        <p:blipFill>
          <a:blip r:embed="rId11"/>
          <a:stretch>
            <a:fillRect/>
          </a:stretch>
        </p:blipFill>
        <p:spPr>
          <a:xfrm>
            <a:off x="573206" y="2070105"/>
            <a:ext cx="5068798" cy="324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t>
            </a:r>
            <a:r>
              <a:rPr lang="en-US" dirty="0"/>
              <a:t>Distance on the Real Number Line</a:t>
            </a:r>
            <a:endParaRPr dirty="0"/>
          </a:p>
        </p:txBody>
      </p:sp>
      <p:sp>
        <p:nvSpPr>
          <p:cNvPr id="3" name="Text Placeholder 2"/>
          <p:cNvSpPr>
            <a:spLocks noGrp="1"/>
          </p:cNvSpPr>
          <p:nvPr>
            <p:ph type="body" sz="quarter" idx="10"/>
          </p:nvPr>
        </p:nvSpPr>
        <p:spPr>
          <a:xfrm>
            <a:off x="457200" y="1082078"/>
            <a:ext cx="8229600" cy="1889722"/>
          </a:xfrm>
        </p:spPr>
        <p:txBody>
          <a:bodyPr>
            <a:noAutofit/>
          </a:bodyPr>
          <a:lstStyle/>
          <a:p>
            <a:pPr>
              <a:defRPr sz="2800"/>
            </a:pPr>
            <a:r>
              <a:rPr lang="en-US" dirty="0"/>
              <a:t>Given two real numbers </a:t>
            </a:r>
            <a:r>
              <a:rPr lang="en-US" i="1" dirty="0"/>
              <a:t>a</a:t>
            </a:r>
            <a:r>
              <a:rPr lang="en-US" dirty="0"/>
              <a:t> and </a:t>
            </a:r>
            <a:r>
              <a:rPr lang="en-US" i="1" dirty="0"/>
              <a:t>b</a:t>
            </a:r>
            <a:r>
              <a:rPr lang="en-US" dirty="0"/>
              <a:t>, the </a:t>
            </a:r>
            <a:r>
              <a:rPr lang="en-US" b="1" dirty="0"/>
              <a:t>distance</a:t>
            </a:r>
            <a:r>
              <a:rPr lang="en-US" dirty="0"/>
              <a:t> between them is defined to be</a:t>
            </a:r>
            <a:br>
              <a:rPr lang="en-US" dirty="0"/>
            </a:br>
            <a:endParaRPr lang="en-US" dirty="0"/>
          </a:p>
        </p:txBody>
      </p:sp>
      <p:pic>
        <p:nvPicPr>
          <p:cNvPr id="8" name="Picture 7" descr="The absolute value of open parenthesis a minus b close parenthesis.">
            <a:extLst>
              <a:ext uri="{FF2B5EF4-FFF2-40B4-BE49-F238E27FC236}">
                <a16:creationId xmlns:a16="http://schemas.microsoft.com/office/drawing/2014/main" id="{092B2619-EE1A-6C4A-7C73-FB0F36C2AA17}"/>
              </a:ext>
            </a:extLst>
          </p:cNvPr>
          <p:cNvPicPr>
            <a:picLocks noChangeAspect="1"/>
          </p:cNvPicPr>
          <p:nvPr/>
        </p:nvPicPr>
        <p:blipFill>
          <a:blip r:embed="rId2"/>
          <a:stretch>
            <a:fillRect/>
          </a:stretch>
        </p:blipFill>
        <p:spPr>
          <a:xfrm>
            <a:off x="3672000" y="1554145"/>
            <a:ext cx="900000" cy="484615"/>
          </a:xfrm>
          <a:prstGeom prst="rect">
            <a:avLst/>
          </a:prstGeom>
        </p:spPr>
      </p:pic>
      <p:sp>
        <p:nvSpPr>
          <p:cNvPr id="7" name="TextBox 6">
            <a:extLst>
              <a:ext uri="{FF2B5EF4-FFF2-40B4-BE49-F238E27FC236}">
                <a16:creationId xmlns:a16="http://schemas.microsoft.com/office/drawing/2014/main" id="{52724818-4087-C85E-A02C-BB3D06738A72}"/>
              </a:ext>
            </a:extLst>
          </p:cNvPr>
          <p:cNvSpPr txBox="1"/>
          <p:nvPr/>
        </p:nvSpPr>
        <p:spPr>
          <a:xfrm>
            <a:off x="449248" y="1942343"/>
            <a:ext cx="6749995" cy="523220"/>
          </a:xfrm>
          <a:prstGeom prst="rect">
            <a:avLst/>
          </a:prstGeom>
          <a:noFill/>
        </p:spPr>
        <p:txBody>
          <a:bodyPr wrap="square">
            <a:spAutoFit/>
          </a:bodyPr>
          <a:lstStyle/>
          <a:p>
            <a:r>
              <a:rPr lang="en-US" sz="2800" dirty="0">
                <a:solidFill>
                  <a:srgbClr val="000000"/>
                </a:solidFill>
              </a:rPr>
              <a:t>In particular, the distance between </a:t>
            </a:r>
            <a:r>
              <a:rPr lang="en-US" sz="2800" i="1" dirty="0">
                <a:solidFill>
                  <a:srgbClr val="000000"/>
                </a:solidFill>
              </a:rPr>
              <a:t>a</a:t>
            </a:r>
            <a:r>
              <a:rPr lang="en-US" sz="2800" dirty="0">
                <a:solidFill>
                  <a:srgbClr val="000000"/>
                </a:solidFill>
              </a:rPr>
              <a:t> and </a:t>
            </a:r>
            <a:r>
              <a:rPr lang="en-US" sz="2800" dirty="0">
                <a:solidFill>
                  <a:srgbClr val="000000"/>
                </a:solidFill>
                <a:latin typeface="Cambria Math"/>
              </a:rPr>
              <a:t>0</a:t>
            </a:r>
            <a:r>
              <a:rPr lang="en-US" sz="2800" dirty="0">
                <a:solidFill>
                  <a:srgbClr val="000000"/>
                </a:solidFill>
              </a:rPr>
              <a:t> is</a:t>
            </a:r>
            <a:endParaRPr lang="en-IN" sz="2800" dirty="0">
              <a:solidFill>
                <a:srgbClr val="000000"/>
              </a:solidFill>
            </a:endParaRPr>
          </a:p>
        </p:txBody>
      </p:sp>
      <p:pic>
        <p:nvPicPr>
          <p:cNvPr id="12" name="Picture 11" descr="The absolute value of open parenthesis a minus 0 close parenthesis.">
            <a:extLst>
              <a:ext uri="{FF2B5EF4-FFF2-40B4-BE49-F238E27FC236}">
                <a16:creationId xmlns:a16="http://schemas.microsoft.com/office/drawing/2014/main" id="{0865B825-0E02-1F5A-AB37-C50A00521AFB}"/>
              </a:ext>
            </a:extLst>
          </p:cNvPr>
          <p:cNvPicPr>
            <a:picLocks noChangeAspect="1"/>
          </p:cNvPicPr>
          <p:nvPr/>
        </p:nvPicPr>
        <p:blipFill>
          <a:blip r:embed="rId3"/>
          <a:stretch>
            <a:fillRect/>
          </a:stretch>
        </p:blipFill>
        <p:spPr>
          <a:xfrm>
            <a:off x="7161971" y="2018593"/>
            <a:ext cx="828000" cy="494780"/>
          </a:xfrm>
          <a:prstGeom prst="rect">
            <a:avLst/>
          </a:prstGeom>
        </p:spPr>
      </p:pic>
      <p:sp>
        <p:nvSpPr>
          <p:cNvPr id="9" name="TextBox 8">
            <a:extLst>
              <a:ext uri="{FF2B5EF4-FFF2-40B4-BE49-F238E27FC236}">
                <a16:creationId xmlns:a16="http://schemas.microsoft.com/office/drawing/2014/main" id="{4E8D5D39-34C0-BB10-00DA-342724EEB43F}"/>
              </a:ext>
            </a:extLst>
          </p:cNvPr>
          <p:cNvSpPr txBox="1"/>
          <p:nvPr/>
        </p:nvSpPr>
        <p:spPr>
          <a:xfrm>
            <a:off x="473765" y="2400052"/>
            <a:ext cx="1143000" cy="523220"/>
          </a:xfrm>
          <a:prstGeom prst="rect">
            <a:avLst/>
          </a:prstGeom>
          <a:noFill/>
        </p:spPr>
        <p:txBody>
          <a:bodyPr wrap="square">
            <a:spAutoFit/>
          </a:bodyPr>
          <a:lstStyle/>
          <a:p>
            <a:r>
              <a:rPr lang="en-US" sz="2800" dirty="0">
                <a:solidFill>
                  <a:srgbClr val="000000"/>
                </a:solidFill>
              </a:rPr>
              <a:t>or just</a:t>
            </a:r>
            <a:endParaRPr lang="en-IN" sz="2800" dirty="0">
              <a:solidFill>
                <a:srgbClr val="000000"/>
              </a:solidFill>
            </a:endParaRPr>
          </a:p>
        </p:txBody>
      </p:sp>
      <p:graphicFrame>
        <p:nvGraphicFramePr>
          <p:cNvPr id="13" name="Object 12" descr="The absolute value of a.">
            <a:extLst>
              <a:ext uri="{FF2B5EF4-FFF2-40B4-BE49-F238E27FC236}">
                <a16:creationId xmlns:a16="http://schemas.microsoft.com/office/drawing/2014/main" id="{5DDBAE2D-4A78-4CE5-2B9A-14453DDF2716}"/>
              </a:ext>
            </a:extLst>
          </p:cNvPr>
          <p:cNvGraphicFramePr>
            <a:graphicFrameLocks noChangeAspect="1"/>
          </p:cNvGraphicFramePr>
          <p:nvPr>
            <p:extLst>
              <p:ext uri="{D42A27DB-BD31-4B8C-83A1-F6EECF244321}">
                <p14:modId xmlns:p14="http://schemas.microsoft.com/office/powerpoint/2010/main" val="3950490789"/>
              </p:ext>
            </p:extLst>
          </p:nvPr>
        </p:nvGraphicFramePr>
        <p:xfrm>
          <a:off x="1544492" y="2477334"/>
          <a:ext cx="420687" cy="460375"/>
        </p:xfrm>
        <a:graphic>
          <a:graphicData uri="http://schemas.openxmlformats.org/presentationml/2006/ole">
            <mc:AlternateContent xmlns:mc="http://schemas.openxmlformats.org/markup-compatibility/2006">
              <mc:Choice xmlns:v="urn:schemas-microsoft-com:vml" Requires="v">
                <p:oleObj name="Equation" r:id="rId4" imgW="419932" imgH="460228" progId="Equation.DSMT4">
                  <p:embed/>
                </p:oleObj>
              </mc:Choice>
              <mc:Fallback>
                <p:oleObj name="Equation" r:id="rId4" imgW="419932" imgH="460228" progId="Equation.DSMT4">
                  <p:embed/>
                  <p:pic>
                    <p:nvPicPr>
                      <p:cNvPr id="0" name=""/>
                      <p:cNvPicPr/>
                      <p:nvPr/>
                    </p:nvPicPr>
                    <p:blipFill>
                      <a:blip r:embed="rId5"/>
                      <a:stretch>
                        <a:fillRect/>
                      </a:stretch>
                    </p:blipFill>
                    <p:spPr>
                      <a:xfrm>
                        <a:off x="1544492" y="2477334"/>
                        <a:ext cx="420687" cy="460375"/>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6</a:t>
            </a:r>
            <a:r>
              <a:rPr dirty="0"/>
              <a:t>: Absolute Value</a:t>
            </a:r>
            <a:r>
              <a:rPr lang="en-US" baseline="-25000" dirty="0"/>
              <a:t>1</a:t>
            </a:r>
            <a:endParaRPr dirty="0"/>
          </a:p>
        </p:txBody>
      </p:sp>
      <p:pic>
        <p:nvPicPr>
          <p:cNvPr id="4" name="Picture 3" descr="a. The absolute value of open parenthesis 17 minus 3 close parenthesis is equal to the absolute value of open parenthesis 3 minus 17 close parenthesis, which is equal to 14.">
            <a:extLst>
              <a:ext uri="{FF2B5EF4-FFF2-40B4-BE49-F238E27FC236}">
                <a16:creationId xmlns:a16="http://schemas.microsoft.com/office/drawing/2014/main" id="{E6B29B23-F193-C324-9A8A-9750FCAA50E9}"/>
              </a:ext>
            </a:extLst>
          </p:cNvPr>
          <p:cNvPicPr>
            <a:picLocks noChangeAspect="1"/>
          </p:cNvPicPr>
          <p:nvPr/>
        </p:nvPicPr>
        <p:blipFill>
          <a:blip r:embed="rId2"/>
          <a:stretch>
            <a:fillRect/>
          </a:stretch>
        </p:blipFill>
        <p:spPr>
          <a:xfrm>
            <a:off x="490768" y="1150685"/>
            <a:ext cx="3240000" cy="48402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112927-15AE-4EEF-648D-522745D633A7}"/>
                  </a:ext>
                </a:extLst>
              </p:cNvPr>
              <p:cNvSpPr txBox="1"/>
              <p:nvPr/>
            </p:nvSpPr>
            <p:spPr>
              <a:xfrm>
                <a:off x="762000" y="1763734"/>
                <a:ext cx="4957555" cy="523220"/>
              </a:xfrm>
              <a:prstGeom prst="rect">
                <a:avLst/>
              </a:prstGeom>
              <a:noFill/>
            </p:spPr>
            <p:txBody>
              <a:bodyPr wrap="square">
                <a:spAutoFit/>
              </a:bodyPr>
              <a:lstStyle/>
              <a:p>
                <a14:m>
                  <m:oMath xmlns:m="http://schemas.openxmlformats.org/officeDocument/2006/math">
                    <m:r>
                      <a:rPr lang="en-US" sz="2800" b="0" i="1" smtClean="0">
                        <a:latin typeface="Cambria Math" panose="02040503050406030204" pitchFamily="18" charset="0"/>
                      </a:rPr>
                      <m:t>17</m:t>
                    </m:r>
                  </m:oMath>
                </a14:m>
                <a:r>
                  <a:rPr lang="en-US" sz="2800" dirty="0"/>
                  <a:t> and </a:t>
                </a:r>
                <a:r>
                  <a:rPr lang="en-US" sz="2800" dirty="0">
                    <a:latin typeface="Cambria Math"/>
                  </a:rPr>
                  <a:t>3</a:t>
                </a:r>
                <a:r>
                  <a:rPr lang="en-US" sz="2800" dirty="0"/>
                  <a:t> are </a:t>
                </a:r>
                <a:r>
                  <a:rPr lang="en-US" sz="2800" dirty="0">
                    <a:latin typeface="Cambria Math"/>
                  </a:rPr>
                  <a:t>14</a:t>
                </a:r>
                <a:r>
                  <a:rPr lang="en-US" sz="2800" dirty="0"/>
                  <a:t> units apart.</a:t>
                </a:r>
                <a:endParaRPr lang="en-IN" sz="2800" dirty="0"/>
              </a:p>
            </p:txBody>
          </p:sp>
        </mc:Choice>
        <mc:Fallback xmlns="">
          <p:sp>
            <p:nvSpPr>
              <p:cNvPr id="5" name="TextBox 4">
                <a:extLst>
                  <a:ext uri="{FF2B5EF4-FFF2-40B4-BE49-F238E27FC236}">
                    <a16:creationId xmlns:a16="http://schemas.microsoft.com/office/drawing/2014/main" id="{B7112927-15AE-4EEF-648D-522745D633A7}"/>
                  </a:ext>
                </a:extLst>
              </p:cNvPr>
              <p:cNvSpPr txBox="1">
                <a:spLocks noRot="1" noChangeAspect="1" noMove="1" noResize="1" noEditPoints="1" noAdjustHandles="1" noChangeArrowheads="1" noChangeShapeType="1" noTextEdit="1"/>
              </p:cNvSpPr>
              <p:nvPr/>
            </p:nvSpPr>
            <p:spPr>
              <a:xfrm>
                <a:off x="762000" y="1763734"/>
                <a:ext cx="4957555" cy="523220"/>
              </a:xfrm>
              <a:prstGeom prst="rect">
                <a:avLst/>
              </a:prstGeom>
              <a:blipFill>
                <a:blip r:embed="rId4"/>
                <a:stretch>
                  <a:fillRect t="-13953" b="-32558"/>
                </a:stretch>
              </a:blipFill>
            </p:spPr>
            <p:txBody>
              <a:bodyPr/>
              <a:lstStyle/>
              <a:p>
                <a:r>
                  <a:rPr lang="en-IN">
                    <a:noFill/>
                  </a:rPr>
                  <a:t> </a:t>
                </a:r>
              </a:p>
            </p:txBody>
          </p:sp>
        </mc:Fallback>
      </mc:AlternateContent>
      <p:pic>
        <p:nvPicPr>
          <p:cNvPr id="17" name="Picture 16" descr="b. The absolute value of negative pi is equal to the absolute value of pi, which is equal to pi.">
            <a:extLst>
              <a:ext uri="{FF2B5EF4-FFF2-40B4-BE49-F238E27FC236}">
                <a16:creationId xmlns:a16="http://schemas.microsoft.com/office/drawing/2014/main" id="{26439A9E-5DE1-4922-8C8A-E8E2E838E1FA}"/>
              </a:ext>
            </a:extLst>
          </p:cNvPr>
          <p:cNvPicPr>
            <a:picLocks noChangeAspect="1"/>
          </p:cNvPicPr>
          <p:nvPr/>
        </p:nvPicPr>
        <p:blipFill>
          <a:blip r:embed="rId5"/>
          <a:stretch>
            <a:fillRect/>
          </a:stretch>
        </p:blipFill>
        <p:spPr>
          <a:xfrm>
            <a:off x="545596" y="2498636"/>
            <a:ext cx="2276475" cy="48577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E0C89C1-0A33-EA89-9981-A71F7377194B}"/>
                  </a:ext>
                </a:extLst>
              </p:cNvPr>
              <p:cNvSpPr txBox="1"/>
              <p:nvPr/>
            </p:nvSpPr>
            <p:spPr>
              <a:xfrm>
                <a:off x="685800" y="3021401"/>
                <a:ext cx="5410200" cy="523220"/>
              </a:xfrm>
              <a:prstGeom prst="rect">
                <a:avLst/>
              </a:prstGeom>
              <a:noFill/>
            </p:spPr>
            <p:txBody>
              <a:bodyPr wrap="square">
                <a:spAutoFit/>
              </a:bodyPr>
              <a:lstStyle/>
              <a:p>
                <a:r>
                  <a:rPr lang="en-US" sz="2800" dirty="0"/>
                  <a:t>Both </a:t>
                </a:r>
                <a14:m>
                  <m:oMath xmlns:m="http://schemas.openxmlformats.org/officeDocument/2006/math">
                    <m:r>
                      <a:rPr lang="en-US" sz="2800">
                        <a:latin typeface="Cambria Math" panose="02040503050406030204" pitchFamily="18" charset="0"/>
                      </a:rPr>
                      <m:t>−</m:t>
                    </m:r>
                    <m:r>
                      <m:rPr>
                        <m:nor/>
                      </m:rPr>
                      <a:rPr lang="el-GR" sz="2800" dirty="0">
                        <a:latin typeface="Calibri" panose="020F0502020204030204" pitchFamily="34" charset="0"/>
                        <a:ea typeface="Calibri" panose="020F0502020204030204" pitchFamily="34" charset="0"/>
                        <a:cs typeface="Calibri" panose="020F0502020204030204" pitchFamily="34" charset="0"/>
                      </a:rPr>
                      <m:t>π</m:t>
                    </m:r>
                  </m:oMath>
                </a14:m>
                <a:r>
                  <a:rPr lang="en-US" sz="2800" dirty="0"/>
                  <a:t> and </a:t>
                </a:r>
                <a:r>
                  <a:rPr lang="el-GR" sz="2800" dirty="0">
                    <a:latin typeface="Calibri" panose="020F0502020204030204" pitchFamily="34" charset="0"/>
                    <a:ea typeface="Calibri" panose="020F0502020204030204" pitchFamily="34" charset="0"/>
                    <a:cs typeface="Calibri" panose="020F0502020204030204" pitchFamily="34" charset="0"/>
                  </a:rPr>
                  <a:t>π</a:t>
                </a:r>
                <a:r>
                  <a:rPr lang="en-US" sz="2800" dirty="0"/>
                  <a:t> are </a:t>
                </a:r>
                <a:r>
                  <a:rPr lang="el-GR" sz="2800" dirty="0">
                    <a:latin typeface="Calibri" panose="020F0502020204030204" pitchFamily="34" charset="0"/>
                    <a:ea typeface="Calibri" panose="020F0502020204030204" pitchFamily="34" charset="0"/>
                    <a:cs typeface="Calibri" panose="020F0502020204030204" pitchFamily="34" charset="0"/>
                  </a:rPr>
                  <a:t>π </a:t>
                </a:r>
                <a:r>
                  <a:rPr lang="en-US" sz="2800" dirty="0"/>
                  <a:t>units from </a:t>
                </a:r>
                <a:r>
                  <a:rPr lang="en-US" sz="2800" dirty="0">
                    <a:latin typeface="Cambria Math"/>
                  </a:rPr>
                  <a:t>0</a:t>
                </a:r>
                <a:r>
                  <a:rPr lang="en-US" sz="2800" dirty="0"/>
                  <a:t>.</a:t>
                </a:r>
                <a:endParaRPr lang="en-IN" sz="2800" dirty="0"/>
              </a:p>
            </p:txBody>
          </p:sp>
        </mc:Choice>
        <mc:Fallback xmlns="">
          <p:sp>
            <p:nvSpPr>
              <p:cNvPr id="7" name="TextBox 6">
                <a:extLst>
                  <a:ext uri="{FF2B5EF4-FFF2-40B4-BE49-F238E27FC236}">
                    <a16:creationId xmlns:a16="http://schemas.microsoft.com/office/drawing/2014/main" id="{CE0C89C1-0A33-EA89-9981-A71F7377194B}"/>
                  </a:ext>
                </a:extLst>
              </p:cNvPr>
              <p:cNvSpPr txBox="1">
                <a:spLocks noRot="1" noChangeAspect="1" noMove="1" noResize="1" noEditPoints="1" noAdjustHandles="1" noChangeArrowheads="1" noChangeShapeType="1" noTextEdit="1"/>
              </p:cNvSpPr>
              <p:nvPr/>
            </p:nvSpPr>
            <p:spPr>
              <a:xfrm>
                <a:off x="685800" y="3021401"/>
                <a:ext cx="5410200" cy="523220"/>
              </a:xfrm>
              <a:prstGeom prst="rect">
                <a:avLst/>
              </a:prstGeom>
              <a:blipFill>
                <a:blip r:embed="rId6"/>
                <a:stretch>
                  <a:fillRect l="-2368" t="-15294" b="-34118"/>
                </a:stretch>
              </a:blipFill>
            </p:spPr>
            <p:txBody>
              <a:bodyPr/>
              <a:lstStyle/>
              <a:p>
                <a:r>
                  <a:rPr lang="en-IN">
                    <a:noFill/>
                  </a:rPr>
                  <a:t> </a:t>
                </a:r>
              </a:p>
            </p:txBody>
          </p:sp>
        </mc:Fallback>
      </mc:AlternateContent>
      <p:graphicFrame>
        <p:nvGraphicFramePr>
          <p:cNvPr id="13" name="Object 12" descr="c. The absolute value of seven divided by seven is equal to seven divided by seven, which is equal to one.">
            <a:extLst>
              <a:ext uri="{FF2B5EF4-FFF2-40B4-BE49-F238E27FC236}">
                <a16:creationId xmlns:a16="http://schemas.microsoft.com/office/drawing/2014/main" id="{53CDA8F1-0E0B-5BDA-7957-1B0AC707BD35}"/>
              </a:ext>
            </a:extLst>
          </p:cNvPr>
          <p:cNvGraphicFramePr>
            <a:graphicFrameLocks noChangeAspect="1"/>
          </p:cNvGraphicFramePr>
          <p:nvPr>
            <p:extLst>
              <p:ext uri="{D42A27DB-BD31-4B8C-83A1-F6EECF244321}">
                <p14:modId xmlns:p14="http://schemas.microsoft.com/office/powerpoint/2010/main" val="1708087274"/>
              </p:ext>
            </p:extLst>
          </p:nvPr>
        </p:nvGraphicFramePr>
        <p:xfrm>
          <a:off x="528133" y="3701982"/>
          <a:ext cx="1764000" cy="859682"/>
        </p:xfrm>
        <a:graphic>
          <a:graphicData uri="http://schemas.openxmlformats.org/presentationml/2006/ole">
            <mc:AlternateContent xmlns:mc="http://schemas.openxmlformats.org/markup-compatibility/2006">
              <mc:Choice xmlns:v="urn:schemas-microsoft-com:vml" Requires="v">
                <p:oleObj name="Equation" r:id="rId7" imgW="1693945" imgH="825647" progId="Equation.DSMT4">
                  <p:embed/>
                </p:oleObj>
              </mc:Choice>
              <mc:Fallback>
                <p:oleObj name="Equation" r:id="rId7" imgW="1693945" imgH="825647" progId="Equation.DSMT4">
                  <p:embed/>
                  <p:pic>
                    <p:nvPicPr>
                      <p:cNvPr id="0" name=""/>
                      <p:cNvPicPr/>
                      <p:nvPr/>
                    </p:nvPicPr>
                    <p:blipFill>
                      <a:blip r:embed="rId8"/>
                      <a:stretch>
                        <a:fillRect/>
                      </a:stretch>
                    </p:blipFill>
                    <p:spPr>
                      <a:xfrm>
                        <a:off x="528133" y="3701982"/>
                        <a:ext cx="1764000" cy="859682"/>
                      </a:xfrm>
                      <a:prstGeom prst="rect">
                        <a:avLst/>
                      </a:prstGeom>
                    </p:spPr>
                  </p:pic>
                </p:oleObj>
              </mc:Fallback>
            </mc:AlternateContent>
          </a:graphicData>
        </a:graphic>
      </p:graphicFrame>
      <p:graphicFrame>
        <p:nvGraphicFramePr>
          <p:cNvPr id="14" name="Object 13" descr="d. The absolute value of negative seven divided by negative seven is equal to seven divided by negative seven, which is equal to negative one.">
            <a:extLst>
              <a:ext uri="{FF2B5EF4-FFF2-40B4-BE49-F238E27FC236}">
                <a16:creationId xmlns:a16="http://schemas.microsoft.com/office/drawing/2014/main" id="{0147E029-13BD-B74B-BC88-227F9EB41136}"/>
              </a:ext>
            </a:extLst>
          </p:cNvPr>
          <p:cNvGraphicFramePr>
            <a:graphicFrameLocks noChangeAspect="1"/>
          </p:cNvGraphicFramePr>
          <p:nvPr>
            <p:extLst>
              <p:ext uri="{D42A27DB-BD31-4B8C-83A1-F6EECF244321}">
                <p14:modId xmlns:p14="http://schemas.microsoft.com/office/powerpoint/2010/main" val="912909183"/>
              </p:ext>
            </p:extLst>
          </p:nvPr>
        </p:nvGraphicFramePr>
        <p:xfrm>
          <a:off x="537658" y="4800600"/>
          <a:ext cx="2303463" cy="825500"/>
        </p:xfrm>
        <a:graphic>
          <a:graphicData uri="http://schemas.openxmlformats.org/presentationml/2006/ole">
            <mc:AlternateContent xmlns:mc="http://schemas.openxmlformats.org/markup-compatibility/2006">
              <mc:Choice xmlns:v="urn:schemas-microsoft-com:vml" Requires="v">
                <p:oleObj name="Equation" r:id="rId9" imgW="2304057" imgH="825647" progId="Equation.DSMT4">
                  <p:embed/>
                </p:oleObj>
              </mc:Choice>
              <mc:Fallback>
                <p:oleObj name="Equation" r:id="rId9" imgW="2304057" imgH="825647" progId="Equation.DSMT4">
                  <p:embed/>
                  <p:pic>
                    <p:nvPicPr>
                      <p:cNvPr id="0" name=""/>
                      <p:cNvPicPr/>
                      <p:nvPr/>
                    </p:nvPicPr>
                    <p:blipFill>
                      <a:blip r:embed="rId10"/>
                      <a:stretch>
                        <a:fillRect/>
                      </a:stretch>
                    </p:blipFill>
                    <p:spPr>
                      <a:xfrm>
                        <a:off x="537658" y="4800600"/>
                        <a:ext cx="2303463" cy="825500"/>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6</a:t>
            </a:r>
            <a:r>
              <a:rPr dirty="0"/>
              <a:t>: Absolute Value</a:t>
            </a:r>
            <a:r>
              <a:rPr lang="en-US" baseline="-25000" dirty="0"/>
              <a:t>2</a:t>
            </a:r>
            <a:endParaRPr dirty="0"/>
          </a:p>
        </p:txBody>
      </p:sp>
      <p:pic>
        <p:nvPicPr>
          <p:cNvPr id="11" name="Picture 10" descr="e. Negative absolute value of negative five is equal to negative five.">
            <a:extLst>
              <a:ext uri="{FF2B5EF4-FFF2-40B4-BE49-F238E27FC236}">
                <a16:creationId xmlns:a16="http://schemas.microsoft.com/office/drawing/2014/main" id="{3C6F6196-9DEB-30C9-1A2D-94E26BD2EAA5}"/>
              </a:ext>
            </a:extLst>
          </p:cNvPr>
          <p:cNvPicPr>
            <a:picLocks noChangeAspect="1"/>
          </p:cNvPicPr>
          <p:nvPr/>
        </p:nvPicPr>
        <p:blipFill>
          <a:blip r:embed="rId2"/>
          <a:stretch>
            <a:fillRect/>
          </a:stretch>
        </p:blipFill>
        <p:spPr>
          <a:xfrm>
            <a:off x="489228" y="1104359"/>
            <a:ext cx="1847850" cy="466725"/>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20DCEA1-A36B-E82D-10C4-A82C6B11C35A}"/>
                  </a:ext>
                </a:extLst>
              </p:cNvPr>
              <p:cNvSpPr txBox="1"/>
              <p:nvPr/>
            </p:nvSpPr>
            <p:spPr>
              <a:xfrm>
                <a:off x="829367" y="1540033"/>
                <a:ext cx="7857433" cy="1200329"/>
              </a:xfrm>
              <a:prstGeom prst="rect">
                <a:avLst/>
              </a:prstGeom>
              <a:noFill/>
            </p:spPr>
            <p:txBody>
              <a:bodyPr wrap="square">
                <a:spAutoFit/>
              </a:bodyPr>
              <a:lstStyle/>
              <a:p>
                <a:r>
                  <a:rPr lang="en-IN" sz="2400" dirty="0"/>
                  <a:t>Note that the negative sign outside the absolute value symbol is not affected by the absolute value. Compare this with the fact that </a:t>
                </a:r>
                <a14:m>
                  <m:oMath xmlns:m="http://schemas.openxmlformats.org/officeDocument/2006/math">
                    <m:r>
                      <a:rPr lang="en-IN"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m:t>
                        </m:r>
                        <m:r>
                          <a:rPr lang="ar-AE" sz="2400">
                            <a:latin typeface="Cambria Math" panose="02040503050406030204" pitchFamily="18" charset="0"/>
                          </a:rPr>
                          <m:t>5</m:t>
                        </m:r>
                      </m:e>
                    </m:d>
                    <m:r>
                      <a:rPr lang="ar-AE" sz="2400">
                        <a:latin typeface="Cambria Math" panose="02040503050406030204" pitchFamily="18" charset="0"/>
                      </a:rPr>
                      <m:t>=</m:t>
                    </m:r>
                    <m:r>
                      <a:rPr lang="ar-AE" sz="2400">
                        <a:latin typeface="Cambria Math" panose="02040503050406030204" pitchFamily="18" charset="0"/>
                      </a:rPr>
                      <m:t>5</m:t>
                    </m:r>
                  </m:oMath>
                </a14:m>
                <a:r>
                  <a:rPr lang="ar-AE" sz="2400" dirty="0"/>
                  <a:t>.</a:t>
                </a:r>
                <a:endParaRPr lang="en-IN" sz="2400" dirty="0"/>
              </a:p>
            </p:txBody>
          </p:sp>
        </mc:Choice>
        <mc:Fallback xmlns="">
          <p:sp>
            <p:nvSpPr>
              <p:cNvPr id="12" name="TextBox 11">
                <a:extLst>
                  <a:ext uri="{FF2B5EF4-FFF2-40B4-BE49-F238E27FC236}">
                    <a16:creationId xmlns:a16="http://schemas.microsoft.com/office/drawing/2014/main" id="{020DCEA1-A36B-E82D-10C4-A82C6B11C35A}"/>
                  </a:ext>
                </a:extLst>
              </p:cNvPr>
              <p:cNvSpPr txBox="1">
                <a:spLocks noRot="1" noChangeAspect="1" noMove="1" noResize="1" noEditPoints="1" noAdjustHandles="1" noChangeArrowheads="1" noChangeShapeType="1" noTextEdit="1"/>
              </p:cNvSpPr>
              <p:nvPr/>
            </p:nvSpPr>
            <p:spPr>
              <a:xfrm>
                <a:off x="829367" y="1540033"/>
                <a:ext cx="7857433" cy="1200329"/>
              </a:xfrm>
              <a:prstGeom prst="rect">
                <a:avLst/>
              </a:prstGeom>
              <a:blipFill>
                <a:blip r:embed="rId16"/>
                <a:stretch>
                  <a:fillRect l="-1164" t="-4061" r="-1629" b="-10660"/>
                </a:stretch>
              </a:blipFill>
            </p:spPr>
            <p:txBody>
              <a:bodyPr/>
              <a:lstStyle/>
              <a:p>
                <a:r>
                  <a:rPr lang="en-IN">
                    <a:noFill/>
                  </a:rPr>
                  <a:t> </a:t>
                </a:r>
              </a:p>
            </p:txBody>
          </p:sp>
        </mc:Fallback>
      </mc:AlternateContent>
      <p:pic>
        <p:nvPicPr>
          <p:cNvPr id="15" name="Picture 14" descr="f. Absolute value of open parenthesis square root of seven minus two close parenthesis is equal to square root of seven minus two.">
            <a:extLst>
              <a:ext uri="{FF2B5EF4-FFF2-40B4-BE49-F238E27FC236}">
                <a16:creationId xmlns:a16="http://schemas.microsoft.com/office/drawing/2014/main" id="{3ABF4800-3AF5-B222-F5CB-05987A0D1011}"/>
              </a:ext>
            </a:extLst>
          </p:cNvPr>
          <p:cNvPicPr>
            <a:picLocks noChangeAspect="1"/>
          </p:cNvPicPr>
          <p:nvPr/>
        </p:nvPicPr>
        <p:blipFill>
          <a:blip r:embed="rId17"/>
          <a:stretch>
            <a:fillRect/>
          </a:stretch>
        </p:blipFill>
        <p:spPr>
          <a:xfrm>
            <a:off x="517613" y="2792632"/>
            <a:ext cx="2571750" cy="60960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8367D2A-67FA-7C23-4F8F-5871D1989A9C}"/>
                  </a:ext>
                </a:extLst>
              </p:cNvPr>
              <p:cNvSpPr txBox="1"/>
              <p:nvPr/>
            </p:nvSpPr>
            <p:spPr>
              <a:xfrm>
                <a:off x="833178" y="3356425"/>
                <a:ext cx="7853622" cy="858505"/>
              </a:xfrm>
              <a:prstGeom prst="rect">
                <a:avLst/>
              </a:prstGeom>
              <a:noFill/>
            </p:spPr>
            <p:txBody>
              <a:bodyPr wrap="square">
                <a:spAutoFit/>
              </a:bodyPr>
              <a:lstStyle/>
              <a:p>
                <a:r>
                  <a:rPr lang="en-IN" sz="2400" dirty="0"/>
                  <a:t>Even without a calculator, we know  </a:t>
                </a:r>
                <a:r>
                  <a:rPr lang="en-IN" sz="2400" dirty="0">
                    <a:latin typeface="Cambria" panose="02040503050406030204" pitchFamily="18" charset="0"/>
                    <a:ea typeface="Cambria" panose="02040503050406030204" pitchFamily="18" charset="0"/>
                  </a:rPr>
                  <a:t>√7 </a:t>
                </a:r>
                <a:r>
                  <a:rPr lang="en-IN" sz="2400" dirty="0"/>
                  <a:t>is larger than </a:t>
                </a:r>
                <a:r>
                  <a:rPr lang="en-IN" sz="2400" dirty="0">
                    <a:latin typeface="Cambria Math"/>
                  </a:rPr>
                  <a:t>2 </a:t>
                </a:r>
                <a:r>
                  <a:rPr lang="en-IN" sz="2400" dirty="0"/>
                  <a:t>(since  2 </a:t>
                </a:r>
                <a14:m>
                  <m:oMath xmlns:m="http://schemas.openxmlformats.org/officeDocument/2006/math">
                    <m:r>
                      <a:rPr lang="ar-AE" sz="2400" smtClean="0">
                        <a:latin typeface="Cambria Math" panose="02040503050406030204" pitchFamily="18" charset="0"/>
                      </a:rPr>
                      <m:t>=</m:t>
                    </m:r>
                    <m:r>
                      <m:rPr>
                        <m:nor/>
                      </m:rPr>
                      <a:rPr lang="en-IN" sz="2400" dirty="0">
                        <a:latin typeface="Cambria" panose="02040503050406030204" pitchFamily="18" charset="0"/>
                        <a:ea typeface="Cambria" panose="02040503050406030204" pitchFamily="18" charset="0"/>
                      </a:rPr>
                      <m:t>√</m:t>
                    </m:r>
                    <m:r>
                      <m:rPr>
                        <m:nor/>
                      </m:rPr>
                      <a:rPr lang="en-US" sz="2400" b="0" i="0" dirty="0" smtClean="0">
                        <a:latin typeface="Cambria" panose="02040503050406030204" pitchFamily="18" charset="0"/>
                        <a:ea typeface="Cambria" panose="02040503050406030204" pitchFamily="18" charset="0"/>
                      </a:rPr>
                      <m:t>4</m:t>
                    </m:r>
                  </m:oMath>
                </a14:m>
                <a:r>
                  <a:rPr lang="en-IN" sz="2400" dirty="0"/>
                  <a:t>), so </a:t>
                </a:r>
                <a:r>
                  <a:rPr lang="en-IN" sz="2400" dirty="0">
                    <a:latin typeface="Cambria" panose="02040503050406030204" pitchFamily="18" charset="0"/>
                    <a:ea typeface="Cambria" panose="02040503050406030204" pitchFamily="18" charset="0"/>
                  </a:rPr>
                  <a:t>√7 </a:t>
                </a:r>
                <a14:m>
                  <m:oMath xmlns:m="http://schemas.openxmlformats.org/officeDocument/2006/math">
                    <m:r>
                      <a:rPr lang="ar-AE" sz="2400">
                        <a:latin typeface="Cambria Math" panose="02040503050406030204" pitchFamily="18" charset="0"/>
                      </a:rPr>
                      <m:t>−</m:t>
                    </m:r>
                  </m:oMath>
                </a14:m>
                <a:r>
                  <a:rPr lang="en-IN" sz="2400" dirty="0">
                    <a:latin typeface="Cambria" panose="02040503050406030204" pitchFamily="18" charset="0"/>
                    <a:ea typeface="Cambria" panose="02040503050406030204" pitchFamily="18" charset="0"/>
                  </a:rPr>
                  <a:t> 2</a:t>
                </a:r>
                <a:r>
                  <a:rPr lang="en-IN" sz="2400" dirty="0"/>
                  <a:t> is positive and hence </a:t>
                </a:r>
              </a:p>
            </p:txBody>
          </p:sp>
        </mc:Choice>
        <mc:Fallback xmlns="">
          <p:sp>
            <p:nvSpPr>
              <p:cNvPr id="14" name="TextBox 13">
                <a:extLst>
                  <a:ext uri="{FF2B5EF4-FFF2-40B4-BE49-F238E27FC236}">
                    <a16:creationId xmlns:a16="http://schemas.microsoft.com/office/drawing/2014/main" id="{A8367D2A-67FA-7C23-4F8F-5871D1989A9C}"/>
                  </a:ext>
                </a:extLst>
              </p:cNvPr>
              <p:cNvSpPr txBox="1">
                <a:spLocks noRot="1" noChangeAspect="1" noMove="1" noResize="1" noEditPoints="1" noAdjustHandles="1" noChangeArrowheads="1" noChangeShapeType="1" noTextEdit="1"/>
              </p:cNvSpPr>
              <p:nvPr/>
            </p:nvSpPr>
            <p:spPr>
              <a:xfrm>
                <a:off x="833178" y="3356425"/>
                <a:ext cx="7853622" cy="858505"/>
              </a:xfrm>
              <a:prstGeom prst="rect">
                <a:avLst/>
              </a:prstGeom>
              <a:blipFill>
                <a:blip r:embed="rId18"/>
                <a:stretch>
                  <a:fillRect l="-1242" t="-7143" r="-1475" b="-16429"/>
                </a:stretch>
              </a:blipFill>
            </p:spPr>
            <p:txBody>
              <a:bodyPr/>
              <a:lstStyle/>
              <a:p>
                <a:r>
                  <a:rPr lang="en-IN">
                    <a:noFill/>
                  </a:rPr>
                  <a:t> </a:t>
                </a:r>
              </a:p>
            </p:txBody>
          </p:sp>
        </mc:Fallback>
      </mc:AlternateContent>
      <p:pic>
        <p:nvPicPr>
          <p:cNvPr id="18" name="Picture 17" descr="Absolute value of open parenthesis square root of seven minus two close parenthesis is equal to square root of seven minus two.">
            <a:extLst>
              <a:ext uri="{FF2B5EF4-FFF2-40B4-BE49-F238E27FC236}">
                <a16:creationId xmlns:a16="http://schemas.microsoft.com/office/drawing/2014/main" id="{DEC1CF78-5C0D-73C2-BA94-3EFE3788CE28}"/>
              </a:ext>
            </a:extLst>
          </p:cNvPr>
          <p:cNvPicPr>
            <a:picLocks noChangeAspect="1"/>
          </p:cNvPicPr>
          <p:nvPr/>
        </p:nvPicPr>
        <p:blipFill>
          <a:blip r:embed="rId19"/>
          <a:stretch>
            <a:fillRect/>
          </a:stretch>
        </p:blipFill>
        <p:spPr>
          <a:xfrm>
            <a:off x="6066609" y="3710919"/>
            <a:ext cx="2209800" cy="609600"/>
          </a:xfrm>
          <a:prstGeom prst="rect">
            <a:avLst/>
          </a:prstGeom>
        </p:spPr>
      </p:pic>
      <p:pic>
        <p:nvPicPr>
          <p:cNvPr id="21" name="Picture 20" descr="g. Absolute value of open parenthesis square root of seven minus nineteen close parenthesis is equal to nineteen minus square root of seven.">
            <a:extLst>
              <a:ext uri="{FF2B5EF4-FFF2-40B4-BE49-F238E27FC236}">
                <a16:creationId xmlns:a16="http://schemas.microsoft.com/office/drawing/2014/main" id="{0105F6E3-EB2E-3691-B5BA-9C3496358E3C}"/>
              </a:ext>
            </a:extLst>
          </p:cNvPr>
          <p:cNvPicPr>
            <a:picLocks noChangeAspect="1"/>
          </p:cNvPicPr>
          <p:nvPr/>
        </p:nvPicPr>
        <p:blipFill>
          <a:blip r:embed="rId20"/>
          <a:stretch>
            <a:fillRect/>
          </a:stretch>
        </p:blipFill>
        <p:spPr>
          <a:xfrm>
            <a:off x="543525" y="4320519"/>
            <a:ext cx="2886075" cy="6096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F95984A-7D34-69BF-272E-0FAD8FBA0AD6}"/>
                  </a:ext>
                </a:extLst>
              </p:cNvPr>
              <p:cNvSpPr txBox="1"/>
              <p:nvPr/>
            </p:nvSpPr>
            <p:spPr>
              <a:xfrm>
                <a:off x="763524" y="4876800"/>
                <a:ext cx="8075676" cy="830997"/>
              </a:xfrm>
              <a:prstGeom prst="rect">
                <a:avLst/>
              </a:prstGeom>
              <a:noFill/>
            </p:spPr>
            <p:txBody>
              <a:bodyPr wrap="square">
                <a:spAutoFit/>
              </a:bodyPr>
              <a:lstStyle/>
              <a:p>
                <a:r>
                  <a:rPr lang="en-IN" sz="2400" dirty="0"/>
                  <a:t>In contrast to part f., we know </a:t>
                </a:r>
                <a:r>
                  <a:rPr lang="en-IN" sz="2400" dirty="0">
                    <a:latin typeface="Cambria" panose="02040503050406030204" pitchFamily="18" charset="0"/>
                    <a:ea typeface="Cambria" panose="02040503050406030204" pitchFamily="18" charset="0"/>
                  </a:rPr>
                  <a:t>√7 </a:t>
                </a:r>
                <a14:m>
                  <m:oMath xmlns:m="http://schemas.openxmlformats.org/officeDocument/2006/math">
                    <m:r>
                      <a:rPr lang="ar-AE" sz="2400">
                        <a:latin typeface="Cambria Math" panose="02040503050406030204" pitchFamily="18" charset="0"/>
                      </a:rPr>
                      <m:t>−</m:t>
                    </m:r>
                  </m:oMath>
                </a14:m>
                <a:r>
                  <a:rPr lang="en-IN" sz="2400" dirty="0">
                    <a:latin typeface="Cambria" panose="02040503050406030204" pitchFamily="18" charset="0"/>
                    <a:ea typeface="Cambria" panose="02040503050406030204" pitchFamily="18" charset="0"/>
                  </a:rPr>
                  <a:t> 19</a:t>
                </a:r>
                <a:r>
                  <a:rPr lang="en-IN" sz="2400" dirty="0"/>
                  <a:t> is negative, so its absolute value is</a:t>
                </a:r>
              </a:p>
            </p:txBody>
          </p:sp>
        </mc:Choice>
        <mc:Fallback xmlns="">
          <p:sp>
            <p:nvSpPr>
              <p:cNvPr id="16" name="TextBox 15">
                <a:extLst>
                  <a:ext uri="{FF2B5EF4-FFF2-40B4-BE49-F238E27FC236}">
                    <a16:creationId xmlns:a16="http://schemas.microsoft.com/office/drawing/2014/main" id="{8F95984A-7D34-69BF-272E-0FAD8FBA0AD6}"/>
                  </a:ext>
                </a:extLst>
              </p:cNvPr>
              <p:cNvSpPr txBox="1">
                <a:spLocks noRot="1" noChangeAspect="1" noMove="1" noResize="1" noEditPoints="1" noAdjustHandles="1" noChangeArrowheads="1" noChangeShapeType="1" noTextEdit="1"/>
              </p:cNvSpPr>
              <p:nvPr/>
            </p:nvSpPr>
            <p:spPr>
              <a:xfrm>
                <a:off x="763524" y="4876800"/>
                <a:ext cx="8075676" cy="830997"/>
              </a:xfrm>
              <a:prstGeom prst="rect">
                <a:avLst/>
              </a:prstGeom>
              <a:blipFill>
                <a:blip r:embed="rId21"/>
                <a:stretch>
                  <a:fillRect l="-1132" t="-7353" b="-16176"/>
                </a:stretch>
              </a:blipFill>
            </p:spPr>
            <p:txBody>
              <a:bodyPr/>
              <a:lstStyle/>
              <a:p>
                <a:r>
                  <a:rPr lang="en-IN">
                    <a:noFill/>
                  </a:rPr>
                  <a:t> </a:t>
                </a:r>
              </a:p>
            </p:txBody>
          </p:sp>
        </mc:Fallback>
      </mc:AlternateContent>
      <p:pic>
        <p:nvPicPr>
          <p:cNvPr id="25" name="Picture 24" descr="Negative of open parenthesis square root of seven minus nineteen close parenthesis is equal to nineteen minus square root of seven.">
            <a:extLst>
              <a:ext uri="{FF2B5EF4-FFF2-40B4-BE49-F238E27FC236}">
                <a16:creationId xmlns:a16="http://schemas.microsoft.com/office/drawing/2014/main" id="{3F150BCE-BB40-B5BE-3111-3C9CC2FBC852}"/>
              </a:ext>
            </a:extLst>
          </p:cNvPr>
          <p:cNvPicPr>
            <a:picLocks noChangeAspect="1"/>
          </p:cNvPicPr>
          <p:nvPr/>
        </p:nvPicPr>
        <p:blipFill>
          <a:blip r:embed="rId22"/>
          <a:stretch>
            <a:fillRect/>
          </a:stretch>
        </p:blipFill>
        <p:spPr>
          <a:xfrm>
            <a:off x="2971800" y="5211511"/>
            <a:ext cx="2838450" cy="609600"/>
          </a:xfrm>
          <a:prstGeom prst="rect">
            <a:avLst/>
          </a:prstGeom>
        </p:spPr>
      </p:pic>
    </p:spTree>
    <p:extLst>
      <p:ext uri="{BB962C8B-B14F-4D97-AF65-F5344CB8AC3E}">
        <p14:creationId xmlns:p14="http://schemas.microsoft.com/office/powerpoint/2010/main" val="24666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lang="en-US" sz="3200" dirty="0"/>
              <a:t>Properties: </a:t>
            </a:r>
            <a:r>
              <a:rPr dirty="0"/>
              <a:t>Properties of Absolute Value</a:t>
            </a:r>
          </a:p>
        </p:txBody>
      </p:sp>
      <p:sp>
        <p:nvSpPr>
          <p:cNvPr id="3" name="Text Placeholder 2"/>
          <p:cNvSpPr>
            <a:spLocks noGrp="1"/>
          </p:cNvSpPr>
          <p:nvPr>
            <p:ph type="body" sz="quarter" idx="10"/>
          </p:nvPr>
        </p:nvSpPr>
        <p:spPr/>
        <p:txBody>
          <a:bodyPr>
            <a:noAutofit/>
          </a:bodyPr>
          <a:lstStyle/>
          <a:p>
            <a:pPr>
              <a:defRPr sz="2800"/>
            </a:pPr>
            <a:r>
              <a:rPr sz="2200" dirty="0"/>
              <a:t>In the following properties, </a:t>
            </a:r>
            <a:r>
              <a:rPr lang="en-US" sz="2200" i="1" dirty="0"/>
              <a:t>a</a:t>
            </a:r>
            <a:r>
              <a:rPr sz="2200" dirty="0"/>
              <a:t> and </a:t>
            </a:r>
            <a:r>
              <a:rPr lang="en-US" sz="2200" i="1" dirty="0"/>
              <a:t>b</a:t>
            </a:r>
            <a:r>
              <a:rPr sz="2200" dirty="0"/>
              <a:t> represent arbitrary real numbers.</a:t>
            </a:r>
          </a:p>
        </p:txBody>
      </p:sp>
      <p:graphicFrame>
        <p:nvGraphicFramePr>
          <p:cNvPr id="6" name="Object 5" descr="1. Absolute value of a is greater than or equal to zero.&#10;2. Absolute value of negative a is equal to absolute value of a.&#10;3. a is less than or equal to absolute value of a.&#10;4. Absolute value of a times b is equal to absolute value of a times absolute value of b.&#10;5. Absolute value of a divided by b is equal to absolute value of a divided by absolute value of b, where b is not equal to zero.&#10;6. Absolute value of open parenthesis a plus b close parenthesis is less than or equal to absolute value of a plus absolute value of b.">
            <a:extLst>
              <a:ext uri="{FF2B5EF4-FFF2-40B4-BE49-F238E27FC236}">
                <a16:creationId xmlns:a16="http://schemas.microsoft.com/office/drawing/2014/main" id="{40B497D9-52C7-75AB-63F4-77EB3DB84D83}"/>
              </a:ext>
            </a:extLst>
          </p:cNvPr>
          <p:cNvGraphicFramePr>
            <a:graphicFrameLocks noChangeAspect="1"/>
          </p:cNvGraphicFramePr>
          <p:nvPr>
            <p:extLst>
              <p:ext uri="{D42A27DB-BD31-4B8C-83A1-F6EECF244321}">
                <p14:modId xmlns:p14="http://schemas.microsoft.com/office/powerpoint/2010/main" val="1552169634"/>
              </p:ext>
            </p:extLst>
          </p:nvPr>
        </p:nvGraphicFramePr>
        <p:xfrm>
          <a:off x="685800" y="1600200"/>
          <a:ext cx="1944000" cy="3043826"/>
        </p:xfrm>
        <a:graphic>
          <a:graphicData uri="http://schemas.openxmlformats.org/presentationml/2006/ole">
            <mc:AlternateContent xmlns:mc="http://schemas.openxmlformats.org/markup-compatibility/2006">
              <mc:Choice xmlns:v="urn:schemas-microsoft-com:vml" Requires="v">
                <p:oleObj name="Equation" r:id="rId2" imgW="2317505" imgH="3628854" progId="Equation.DSMT4">
                  <p:embed/>
                </p:oleObj>
              </mc:Choice>
              <mc:Fallback>
                <p:oleObj name="Equation" r:id="rId2" imgW="2317505" imgH="3628854" progId="Equation.DSMT4">
                  <p:embed/>
                  <p:pic>
                    <p:nvPicPr>
                      <p:cNvPr id="0" name=""/>
                      <p:cNvPicPr/>
                      <p:nvPr/>
                    </p:nvPicPr>
                    <p:blipFill>
                      <a:blip r:embed="rId3"/>
                      <a:stretch>
                        <a:fillRect/>
                      </a:stretch>
                    </p:blipFill>
                    <p:spPr>
                      <a:xfrm>
                        <a:off x="685800" y="1600200"/>
                        <a:ext cx="1944000" cy="3043826"/>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7BC21A0-B5BE-AEAE-4F48-E3316006D64A}"/>
              </a:ext>
            </a:extLst>
          </p:cNvPr>
          <p:cNvSpPr txBox="1"/>
          <p:nvPr/>
        </p:nvSpPr>
        <p:spPr>
          <a:xfrm>
            <a:off x="457200" y="4792862"/>
            <a:ext cx="8229600" cy="1107996"/>
          </a:xfrm>
          <a:prstGeom prst="rect">
            <a:avLst/>
          </a:prstGeom>
          <a:noFill/>
        </p:spPr>
        <p:txBody>
          <a:bodyPr wrap="square">
            <a:spAutoFit/>
          </a:bodyPr>
          <a:lstStyle/>
          <a:p>
            <a:r>
              <a:rPr lang="en-US" sz="2200" dirty="0">
                <a:solidFill>
                  <a:srgbClr val="000000"/>
                </a:solidFill>
              </a:rPr>
              <a:t>(This is called the </a:t>
            </a:r>
            <a:r>
              <a:rPr lang="en-US" sz="2200" b="1" dirty="0">
                <a:solidFill>
                  <a:srgbClr val="000000"/>
                </a:solidFill>
              </a:rPr>
              <a:t>triangle inequality</a:t>
            </a:r>
            <a:r>
              <a:rPr lang="en-US" sz="2200" dirty="0">
                <a:solidFill>
                  <a:srgbClr val="000000"/>
                </a:solidFill>
              </a:rPr>
              <a:t>, as it is a reflection of the fact that one side of a triangle is never longer than the sum of the other two sides.)</a:t>
            </a:r>
            <a:endParaRPr lang="en-IN" sz="2200"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7</a:t>
            </a:r>
            <a:r>
              <a:rPr dirty="0"/>
              <a:t>: Using Absolute Value Properties</a:t>
            </a:r>
          </a:p>
        </p:txBody>
      </p:sp>
      <p:pic>
        <p:nvPicPr>
          <p:cNvPr id="8" name="Picture 7" descr="a. Absolute value of open parenthesis negative three times five close parenthesis is equal to absolute value of negative fifteen, which is equal to fifteen, which is equal to absolute value of negative three times absolute value of five.">
            <a:extLst>
              <a:ext uri="{FF2B5EF4-FFF2-40B4-BE49-F238E27FC236}">
                <a16:creationId xmlns:a16="http://schemas.microsoft.com/office/drawing/2014/main" id="{7E5B6384-98F2-E218-0A5E-8DB28E78BE6A}"/>
              </a:ext>
            </a:extLst>
          </p:cNvPr>
          <p:cNvPicPr>
            <a:picLocks noChangeAspect="1"/>
          </p:cNvPicPr>
          <p:nvPr/>
        </p:nvPicPr>
        <p:blipFill>
          <a:blip r:embed="rId2"/>
          <a:stretch>
            <a:fillRect/>
          </a:stretch>
        </p:blipFill>
        <p:spPr>
          <a:xfrm>
            <a:off x="609600" y="1233519"/>
            <a:ext cx="4284000" cy="528296"/>
          </a:xfrm>
          <a:prstGeom prst="rect">
            <a:avLst/>
          </a:prstGeom>
        </p:spPr>
      </p:pic>
      <p:pic>
        <p:nvPicPr>
          <p:cNvPr id="10" name="Picture 9" descr="b. One is equal to the absolute value of open parenthesis negative three plus four close parenthesis, which is less than or equal to the absolute value of negative three plus the absolute value of four, which is equal to seven.">
            <a:extLst>
              <a:ext uri="{FF2B5EF4-FFF2-40B4-BE49-F238E27FC236}">
                <a16:creationId xmlns:a16="http://schemas.microsoft.com/office/drawing/2014/main" id="{A71C4EA8-FB04-2822-B354-6C58E1A002D7}"/>
              </a:ext>
            </a:extLst>
          </p:cNvPr>
          <p:cNvPicPr>
            <a:picLocks noChangeAspect="1"/>
          </p:cNvPicPr>
          <p:nvPr/>
        </p:nvPicPr>
        <p:blipFill>
          <a:blip r:embed="rId3"/>
          <a:stretch>
            <a:fillRect/>
          </a:stretch>
        </p:blipFill>
        <p:spPr>
          <a:xfrm>
            <a:off x="609600" y="1982996"/>
            <a:ext cx="3708000" cy="473157"/>
          </a:xfrm>
          <a:prstGeom prst="rect">
            <a:avLst/>
          </a:prstGeom>
        </p:spPr>
      </p:pic>
      <p:pic>
        <p:nvPicPr>
          <p:cNvPr id="12" name="Picture 11" descr="c. Seven is equal to the absolute value of open parenthesis negative three minus four close parenthesis, which is less than or equal to the absolute value of negative three plus the absolute value of negative four, which is equal to seven.">
            <a:extLst>
              <a:ext uri="{FF2B5EF4-FFF2-40B4-BE49-F238E27FC236}">
                <a16:creationId xmlns:a16="http://schemas.microsoft.com/office/drawing/2014/main" id="{39C328C5-0F03-9175-F6FD-A8B7E85453CD}"/>
              </a:ext>
            </a:extLst>
          </p:cNvPr>
          <p:cNvPicPr>
            <a:picLocks noChangeAspect="1"/>
          </p:cNvPicPr>
          <p:nvPr/>
        </p:nvPicPr>
        <p:blipFill>
          <a:blip r:embed="rId4"/>
          <a:stretch>
            <a:fillRect/>
          </a:stretch>
        </p:blipFill>
        <p:spPr>
          <a:xfrm>
            <a:off x="590550" y="2743200"/>
            <a:ext cx="3960000" cy="475589"/>
          </a:xfrm>
          <a:prstGeom prst="rect">
            <a:avLst/>
          </a:prstGeom>
        </p:spPr>
      </p:pic>
      <p:pic>
        <p:nvPicPr>
          <p:cNvPr id="14" name="Picture 13" descr="d. The absolute value of negative three over seven is equal to the absolute value of negative three divided by the absolute value of seven, which is equal to three over seven.">
            <a:extLst>
              <a:ext uri="{FF2B5EF4-FFF2-40B4-BE49-F238E27FC236}">
                <a16:creationId xmlns:a16="http://schemas.microsoft.com/office/drawing/2014/main" id="{99F8B489-52AE-F057-C64D-0164980B9118}"/>
              </a:ext>
            </a:extLst>
          </p:cNvPr>
          <p:cNvPicPr>
            <a:picLocks noChangeAspect="1"/>
          </p:cNvPicPr>
          <p:nvPr/>
        </p:nvPicPr>
        <p:blipFill>
          <a:blip r:embed="rId5"/>
          <a:stretch>
            <a:fillRect/>
          </a:stretch>
        </p:blipFill>
        <p:spPr>
          <a:xfrm>
            <a:off x="619125" y="3444600"/>
            <a:ext cx="2340000" cy="975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Working With Repeating D</a:t>
            </a:r>
            <a:r>
              <a:rPr lang="en-US" dirty="0"/>
              <a:t>igit</a:t>
            </a:r>
            <a:r>
              <a:rPr dirty="0"/>
              <a:t>s</a:t>
            </a:r>
          </a:p>
        </p:txBody>
      </p:sp>
      <p:sp>
        <p:nvSpPr>
          <p:cNvPr id="3" name="Text Placeholder 2"/>
          <p:cNvSpPr>
            <a:spLocks noGrp="1"/>
          </p:cNvSpPr>
          <p:nvPr>
            <p:ph type="body" sz="quarter" idx="10"/>
          </p:nvPr>
        </p:nvSpPr>
        <p:spPr>
          <a:xfrm>
            <a:off x="457200" y="1219201"/>
            <a:ext cx="8229600" cy="4648200"/>
          </a:xfrm>
        </p:spPr>
        <p:txBody>
          <a:bodyPr>
            <a:noAutofit/>
          </a:bodyPr>
          <a:lstStyle/>
          <a:p>
            <a:pPr>
              <a:defRPr sz="2800"/>
            </a:pPr>
            <a:r>
              <a:rPr lang="en-US" sz="2400" dirty="0"/>
              <a:t>As a sum, the decimal number</a:t>
            </a:r>
          </a:p>
        </p:txBody>
      </p:sp>
      <p:pic>
        <p:nvPicPr>
          <p:cNvPr id="8" name="Picture 7" descr="One point eight seven repeating three five stands for one plus eighty-seven over one hundred plus zero point zero zero repeating three five.">
            <a:extLst>
              <a:ext uri="{FF2B5EF4-FFF2-40B4-BE49-F238E27FC236}">
                <a16:creationId xmlns:a16="http://schemas.microsoft.com/office/drawing/2014/main" id="{4B96F7DA-DE23-DB0D-F092-4F72B1F34397}"/>
              </a:ext>
            </a:extLst>
          </p:cNvPr>
          <p:cNvPicPr>
            <a:picLocks noChangeAspect="1"/>
          </p:cNvPicPr>
          <p:nvPr/>
        </p:nvPicPr>
        <p:blipFill>
          <a:blip r:embed="rId2"/>
          <a:stretch>
            <a:fillRect/>
          </a:stretch>
        </p:blipFill>
        <p:spPr>
          <a:xfrm>
            <a:off x="4343400" y="1077843"/>
            <a:ext cx="4581525" cy="790575"/>
          </a:xfrm>
          <a:prstGeom prst="rect">
            <a:avLst/>
          </a:prstGeom>
        </p:spPr>
      </p:pic>
      <p:sp>
        <p:nvSpPr>
          <p:cNvPr id="7" name="TextBox 6">
            <a:extLst>
              <a:ext uri="{FF2B5EF4-FFF2-40B4-BE49-F238E27FC236}">
                <a16:creationId xmlns:a16="http://schemas.microsoft.com/office/drawing/2014/main" id="{5935F2B0-BEBF-BE74-640E-C3477254BCA0}"/>
              </a:ext>
            </a:extLst>
          </p:cNvPr>
          <p:cNvSpPr txBox="1"/>
          <p:nvPr/>
        </p:nvSpPr>
        <p:spPr>
          <a:xfrm>
            <a:off x="457200" y="1800447"/>
            <a:ext cx="7239000" cy="830997"/>
          </a:xfrm>
          <a:prstGeom prst="rect">
            <a:avLst/>
          </a:prstGeom>
          <a:noFill/>
        </p:spPr>
        <p:txBody>
          <a:bodyPr wrap="square">
            <a:spAutoFit/>
          </a:bodyPr>
          <a:lstStyle/>
          <a:p>
            <a:r>
              <a:rPr lang="en-US" sz="2400" dirty="0"/>
              <a:t>The first two terms pose no problem, but we will have to work to write the third term as a ratio of integers.</a:t>
            </a:r>
            <a:endParaRPr lang="en-IN" sz="2400" dirty="0"/>
          </a:p>
        </p:txBody>
      </p:sp>
      <p:pic>
        <p:nvPicPr>
          <p:cNvPr id="16" name="Picture 15" descr="Let x equal zero point zero zero  repeating three five. Then one hundred x equals zero point repeating three five, so one hundred x equals open parenthesis zero point three five plus zero point zero zero repeating three five close parenthesis  or">
            <a:extLst>
              <a:ext uri="{FF2B5EF4-FFF2-40B4-BE49-F238E27FC236}">
                <a16:creationId xmlns:a16="http://schemas.microsoft.com/office/drawing/2014/main" id="{0C75F385-D0F4-D4A7-001D-ADBB94E933BD}"/>
              </a:ext>
            </a:extLst>
          </p:cNvPr>
          <p:cNvPicPr>
            <a:picLocks noChangeAspect="1"/>
          </p:cNvPicPr>
          <p:nvPr/>
        </p:nvPicPr>
        <p:blipFill>
          <a:blip r:embed="rId3"/>
          <a:stretch>
            <a:fillRect/>
          </a:stretch>
        </p:blipFill>
        <p:spPr>
          <a:xfrm>
            <a:off x="557950" y="2617326"/>
            <a:ext cx="7800975" cy="428625"/>
          </a:xfrm>
          <a:prstGeom prst="rect">
            <a:avLst/>
          </a:prstGeom>
        </p:spPr>
      </p:pic>
      <p:pic>
        <p:nvPicPr>
          <p:cNvPr id="18" name="Picture 17" descr="One hundred x equals open parenthesis  zero point three five plus x close parenthesis . Thus, ninety-nine x equals zero point three five or ninety-nine x equals thirty-five divided by one hundred.">
            <a:extLst>
              <a:ext uri="{FF2B5EF4-FFF2-40B4-BE49-F238E27FC236}">
                <a16:creationId xmlns:a16="http://schemas.microsoft.com/office/drawing/2014/main" id="{54E4E8CF-EF84-25DB-E6F6-579493FFBEF9}"/>
              </a:ext>
            </a:extLst>
          </p:cNvPr>
          <p:cNvPicPr>
            <a:picLocks noChangeAspect="1"/>
          </p:cNvPicPr>
          <p:nvPr/>
        </p:nvPicPr>
        <p:blipFill>
          <a:blip r:embed="rId4"/>
          <a:stretch>
            <a:fillRect/>
          </a:stretch>
        </p:blipFill>
        <p:spPr>
          <a:xfrm>
            <a:off x="552634" y="3017862"/>
            <a:ext cx="6191250" cy="790575"/>
          </a:xfrm>
          <a:prstGeom prst="rect">
            <a:avLst/>
          </a:prstGeom>
        </p:spPr>
      </p:pic>
      <p:sp>
        <p:nvSpPr>
          <p:cNvPr id="15" name="TextBox 14">
            <a:extLst>
              <a:ext uri="{FF2B5EF4-FFF2-40B4-BE49-F238E27FC236}">
                <a16:creationId xmlns:a16="http://schemas.microsoft.com/office/drawing/2014/main" id="{9EFEF936-B6CC-E596-1EF2-970275132CE9}"/>
              </a:ext>
            </a:extLst>
          </p:cNvPr>
          <p:cNvSpPr txBox="1"/>
          <p:nvPr/>
        </p:nvSpPr>
        <p:spPr>
          <a:xfrm>
            <a:off x="451884" y="3723210"/>
            <a:ext cx="2971800" cy="461665"/>
          </a:xfrm>
          <a:prstGeom prst="rect">
            <a:avLst/>
          </a:prstGeom>
          <a:noFill/>
        </p:spPr>
        <p:txBody>
          <a:bodyPr wrap="square">
            <a:spAutoFit/>
          </a:bodyPr>
          <a:lstStyle/>
          <a:p>
            <a:r>
              <a:rPr lang="en-US" sz="2400" dirty="0"/>
              <a:t>Solving for </a:t>
            </a:r>
            <a:r>
              <a:rPr lang="en-US" sz="2400" i="1" dirty="0"/>
              <a:t>x</a:t>
            </a:r>
            <a:r>
              <a:rPr lang="en-US" sz="2400" dirty="0"/>
              <a:t>, we have</a:t>
            </a:r>
            <a:endParaRPr lang="en-IN" sz="2400" dirty="0"/>
          </a:p>
        </p:txBody>
      </p:sp>
      <p:pic>
        <p:nvPicPr>
          <p:cNvPr id="21" name="Picture 20" descr="x equals thirty-five divided by nine thousand nine hundred.">
            <a:extLst>
              <a:ext uri="{FF2B5EF4-FFF2-40B4-BE49-F238E27FC236}">
                <a16:creationId xmlns:a16="http://schemas.microsoft.com/office/drawing/2014/main" id="{0E2B71CF-C35B-D794-4017-B1AAD2C1F9AE}"/>
              </a:ext>
            </a:extLst>
          </p:cNvPr>
          <p:cNvPicPr>
            <a:picLocks noChangeAspect="1"/>
          </p:cNvPicPr>
          <p:nvPr/>
        </p:nvPicPr>
        <p:blipFill>
          <a:blip r:embed="rId5"/>
          <a:stretch>
            <a:fillRect/>
          </a:stretch>
        </p:blipFill>
        <p:spPr>
          <a:xfrm>
            <a:off x="3276600" y="3585002"/>
            <a:ext cx="1295400" cy="790575"/>
          </a:xfrm>
          <a:prstGeom prst="rect">
            <a:avLst/>
          </a:prstGeom>
        </p:spPr>
      </p:pic>
      <p:sp>
        <p:nvSpPr>
          <p:cNvPr id="9" name="TextBox 8">
            <a:extLst>
              <a:ext uri="{FF2B5EF4-FFF2-40B4-BE49-F238E27FC236}">
                <a16:creationId xmlns:a16="http://schemas.microsoft.com/office/drawing/2014/main" id="{A4FEFDD3-5EBF-2C7E-6316-2087B9FF92B4}"/>
              </a:ext>
            </a:extLst>
          </p:cNvPr>
          <p:cNvSpPr txBox="1"/>
          <p:nvPr/>
        </p:nvSpPr>
        <p:spPr>
          <a:xfrm>
            <a:off x="451884" y="4274403"/>
            <a:ext cx="8240232" cy="830997"/>
          </a:xfrm>
          <a:prstGeom prst="rect">
            <a:avLst/>
          </a:prstGeom>
          <a:noFill/>
        </p:spPr>
        <p:txBody>
          <a:bodyPr wrap="square">
            <a:spAutoFit/>
          </a:bodyPr>
          <a:lstStyle/>
          <a:p>
            <a:r>
              <a:rPr lang="en-US" sz="2400" dirty="0"/>
              <a:t>(We have just solved a linear equation; we will study these in detail later.) Altogether, we have the following result.</a:t>
            </a:r>
            <a:endParaRPr lang="en-IN" sz="2400" dirty="0"/>
          </a:p>
        </p:txBody>
      </p:sp>
      <p:pic>
        <p:nvPicPr>
          <p:cNvPr id="23" name="Picture 22" descr="One point eight seven repeating three five is equal to one plus eighty-seven divided by one hundred plus thirty-five divided by nine thousand nine hundred, which is equal to eighteen thousand five hundred forty-eight divided by nine thousand nine hundred, which is equal to four thousand six hundred thirty-seven divided by two thousand four hundred seventy-five.">
            <a:extLst>
              <a:ext uri="{FF2B5EF4-FFF2-40B4-BE49-F238E27FC236}">
                <a16:creationId xmlns:a16="http://schemas.microsoft.com/office/drawing/2014/main" id="{3143DA4B-0B0F-D260-7768-76FAE86DEC0B}"/>
              </a:ext>
            </a:extLst>
          </p:cNvPr>
          <p:cNvPicPr>
            <a:picLocks noChangeAspect="1"/>
          </p:cNvPicPr>
          <p:nvPr/>
        </p:nvPicPr>
        <p:blipFill>
          <a:blip r:embed="rId6"/>
          <a:stretch>
            <a:fillRect/>
          </a:stretch>
        </p:blipFill>
        <p:spPr>
          <a:xfrm>
            <a:off x="1928259" y="5166354"/>
            <a:ext cx="5400675" cy="790575"/>
          </a:xfrm>
          <a:prstGeom prst="rect">
            <a:avLst/>
          </a:prstGeom>
        </p:spPr>
      </p:pic>
    </p:spTree>
    <p:extLst>
      <p:ext uri="{BB962C8B-B14F-4D97-AF65-F5344CB8AC3E}">
        <p14:creationId xmlns:p14="http://schemas.microsoft.com/office/powerpoint/2010/main" val="55698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a:t>
            </a:r>
            <a:endParaRPr dirty="0"/>
          </a:p>
        </p:txBody>
      </p:sp>
      <p:sp>
        <p:nvSpPr>
          <p:cNvPr id="3" name="Text Placeholder 2"/>
          <p:cNvSpPr>
            <a:spLocks noGrp="1"/>
          </p:cNvSpPr>
          <p:nvPr>
            <p:ph type="body" sz="quarter" idx="10"/>
          </p:nvPr>
        </p:nvSpPr>
        <p:spPr>
          <a:xfrm>
            <a:off x="457200" y="1082078"/>
            <a:ext cx="8229600" cy="1280122"/>
          </a:xfrm>
        </p:spPr>
        <p:txBody>
          <a:bodyPr>
            <a:normAutofit/>
          </a:bodyPr>
          <a:lstStyle/>
          <a:p>
            <a:r>
              <a:rPr lang="en-US" sz="2800" dirty="0"/>
              <a:t>Any integer </a:t>
            </a:r>
            <a:r>
              <a:rPr lang="en-US" sz="2800" i="1" dirty="0"/>
              <a:t>p</a:t>
            </a:r>
            <a:r>
              <a:rPr lang="en-US" sz="2800" dirty="0"/>
              <a:t> is also a rational number, since it can be written as</a:t>
            </a:r>
            <a:endParaRPr sz="2800" dirty="0"/>
          </a:p>
        </p:txBody>
      </p:sp>
      <p:graphicFrame>
        <p:nvGraphicFramePr>
          <p:cNvPr id="4" name="Object 3" descr="p divided by 1.">
            <a:extLst>
              <a:ext uri="{FF2B5EF4-FFF2-40B4-BE49-F238E27FC236}">
                <a16:creationId xmlns:a16="http://schemas.microsoft.com/office/drawing/2014/main" id="{D4FD0B39-45AA-BA87-B54D-6D67F836031C}"/>
              </a:ext>
            </a:extLst>
          </p:cNvPr>
          <p:cNvGraphicFramePr>
            <a:graphicFrameLocks noChangeAspect="1"/>
          </p:cNvGraphicFramePr>
          <p:nvPr>
            <p:extLst>
              <p:ext uri="{D42A27DB-BD31-4B8C-83A1-F6EECF244321}">
                <p14:modId xmlns:p14="http://schemas.microsoft.com/office/powerpoint/2010/main" val="3394224928"/>
              </p:ext>
            </p:extLst>
          </p:nvPr>
        </p:nvGraphicFramePr>
        <p:xfrm>
          <a:off x="2057400" y="1447799"/>
          <a:ext cx="360000" cy="788108"/>
        </p:xfrm>
        <a:graphic>
          <a:graphicData uri="http://schemas.openxmlformats.org/presentationml/2006/ole">
            <mc:AlternateContent xmlns:mc="http://schemas.openxmlformats.org/markup-compatibility/2006">
              <mc:Choice xmlns:v="urn:schemas-microsoft-com:vml" Requires="v">
                <p:oleObj name="Equation" r:id="rId2" imgW="352313" imgH="771525" progId="Equation.DSMT4">
                  <p:embed/>
                </p:oleObj>
              </mc:Choice>
              <mc:Fallback>
                <p:oleObj name="Equation" r:id="rId2" imgW="352313" imgH="771525" progId="Equation.DSMT4">
                  <p:embed/>
                  <p:pic>
                    <p:nvPicPr>
                      <p:cNvPr id="4" name="Object 3" descr="p divided by 1.">
                        <a:extLst>
                          <a:ext uri="{FF2B5EF4-FFF2-40B4-BE49-F238E27FC236}">
                            <a16:creationId xmlns:a16="http://schemas.microsoft.com/office/drawing/2014/main" id="{D4FD0B39-45AA-BA87-B54D-6D67F836031C}"/>
                          </a:ext>
                        </a:extLst>
                      </p:cNvPr>
                      <p:cNvPicPr/>
                      <p:nvPr/>
                    </p:nvPicPr>
                    <p:blipFill>
                      <a:blip r:embed="rId3"/>
                      <a:stretch>
                        <a:fillRect/>
                      </a:stretch>
                    </p:blipFill>
                    <p:spPr>
                      <a:xfrm>
                        <a:off x="2057400" y="1447799"/>
                        <a:ext cx="360000" cy="788108"/>
                      </a:xfrm>
                      <a:prstGeom prst="rect">
                        <a:avLst/>
                      </a:prstGeom>
                    </p:spPr>
                  </p:pic>
                </p:oleObj>
              </mc:Fallback>
            </mc:AlternateContent>
          </a:graphicData>
        </a:graphic>
      </p:graphicFrame>
    </p:spTree>
    <p:extLst>
      <p:ext uri="{BB962C8B-B14F-4D97-AF65-F5344CB8AC3E}">
        <p14:creationId xmlns:p14="http://schemas.microsoft.com/office/powerpoint/2010/main" val="56895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Types of Real Numbers</a:t>
            </a:r>
          </a:p>
        </p:txBody>
      </p:sp>
      <p:sp>
        <p:nvSpPr>
          <p:cNvPr id="3" name="Text Placeholder 2"/>
          <p:cNvSpPr>
            <a:spLocks noGrp="1"/>
          </p:cNvSpPr>
          <p:nvPr>
            <p:ph type="body" sz="quarter" idx="10"/>
          </p:nvPr>
        </p:nvSpPr>
        <p:spPr>
          <a:xfrm>
            <a:off x="457200" y="1128934"/>
            <a:ext cx="2286000" cy="496484"/>
          </a:xfrm>
        </p:spPr>
        <p:txBody>
          <a:bodyPr>
            <a:noAutofit/>
          </a:bodyPr>
          <a:lstStyle/>
          <a:p>
            <a:pPr>
              <a:defRPr sz="2800"/>
            </a:pPr>
            <a:r>
              <a:rPr lang="en-US" sz="2400" dirty="0"/>
              <a:t>Consider the set</a:t>
            </a:r>
            <a:endParaRPr lang="ar-AE" sz="2400" dirty="0"/>
          </a:p>
          <a:p>
            <a:pPr marL="514350" indent="-514350">
              <a:buFont typeface="+mj-lt"/>
              <a:buAutoNum type="alphaLcPeriod" startAt="4"/>
              <a:defRPr sz="2800"/>
            </a:pPr>
            <a:endParaRPr lang="en-US" sz="2400" dirty="0"/>
          </a:p>
          <a:p>
            <a:pPr marL="514350" indent="-514350">
              <a:buFont typeface="+mj-lt"/>
              <a:buAutoNum type="alphaLcPeriod" startAt="5"/>
              <a:defRPr sz="2800"/>
            </a:pPr>
            <a:endParaRPr sz="2400" dirty="0"/>
          </a:p>
        </p:txBody>
      </p:sp>
      <p:pic>
        <p:nvPicPr>
          <p:cNvPr id="9" name="Picture 8" descr="S is equal to the set containing negative 15, negative 7.5, negative seven-thirds, 0, square root of 2, 1. repeating 6, square root of 9, pi, and 10 to the power of 17.">
            <a:extLst>
              <a:ext uri="{FF2B5EF4-FFF2-40B4-BE49-F238E27FC236}">
                <a16:creationId xmlns:a16="http://schemas.microsoft.com/office/drawing/2014/main" id="{E6A0E5C6-AA48-B438-F3D1-C911BCE6599D}"/>
              </a:ext>
            </a:extLst>
          </p:cNvPr>
          <p:cNvPicPr>
            <a:picLocks noChangeAspect="1"/>
          </p:cNvPicPr>
          <p:nvPr/>
        </p:nvPicPr>
        <p:blipFill>
          <a:blip r:embed="rId2"/>
          <a:stretch>
            <a:fillRect/>
          </a:stretch>
        </p:blipFill>
        <p:spPr>
          <a:xfrm>
            <a:off x="2618919" y="995661"/>
            <a:ext cx="5334000" cy="809625"/>
          </a:xfrm>
          <a:prstGeom prst="rect">
            <a:avLst/>
          </a:prstGeom>
        </p:spPr>
      </p:pic>
      <p:sp>
        <p:nvSpPr>
          <p:cNvPr id="17" name="TextBox 16">
            <a:extLst>
              <a:ext uri="{FF2B5EF4-FFF2-40B4-BE49-F238E27FC236}">
                <a16:creationId xmlns:a16="http://schemas.microsoft.com/office/drawing/2014/main" id="{DF051A16-C117-225D-8B6C-3809B846037C}"/>
              </a:ext>
            </a:extLst>
          </p:cNvPr>
          <p:cNvSpPr txBox="1"/>
          <p:nvPr/>
        </p:nvSpPr>
        <p:spPr>
          <a:xfrm>
            <a:off x="479308" y="1761806"/>
            <a:ext cx="4092692" cy="461665"/>
          </a:xfrm>
          <a:prstGeom prst="rect">
            <a:avLst/>
          </a:prstGeom>
          <a:noFill/>
        </p:spPr>
        <p:txBody>
          <a:bodyPr wrap="square">
            <a:spAutoFit/>
          </a:bodyPr>
          <a:lstStyle/>
          <a:p>
            <a:r>
              <a:rPr lang="en-US" sz="2400" dirty="0"/>
              <a:t>a. The natural numbers in </a:t>
            </a:r>
            <a:r>
              <a:rPr lang="en-US" sz="2400" i="1" dirty="0"/>
              <a:t>S</a:t>
            </a:r>
            <a:r>
              <a:rPr lang="en-US" sz="2400" dirty="0"/>
              <a:t> are</a:t>
            </a:r>
            <a:endParaRPr lang="en-IN" sz="2400" dirty="0"/>
          </a:p>
        </p:txBody>
      </p:sp>
      <p:pic>
        <p:nvPicPr>
          <p:cNvPr id="15" name="Picture 14" descr=" square root of 9 and 10 to the power of 17.">
            <a:extLst>
              <a:ext uri="{FF2B5EF4-FFF2-40B4-BE49-F238E27FC236}">
                <a16:creationId xmlns:a16="http://schemas.microsoft.com/office/drawing/2014/main" id="{F32A9824-1819-050E-B248-99948F960643}"/>
              </a:ext>
            </a:extLst>
          </p:cNvPr>
          <p:cNvPicPr>
            <a:picLocks noChangeAspect="1"/>
          </p:cNvPicPr>
          <p:nvPr/>
        </p:nvPicPr>
        <p:blipFill>
          <a:blip r:embed="rId3"/>
          <a:stretch>
            <a:fillRect/>
          </a:stretch>
        </p:blipFill>
        <p:spPr>
          <a:xfrm>
            <a:off x="4466977" y="1769959"/>
            <a:ext cx="1620000" cy="407263"/>
          </a:xfrm>
          <a:prstGeom prst="rect">
            <a:avLst/>
          </a:prstGeom>
        </p:spPr>
      </p:pic>
      <p:sp>
        <p:nvSpPr>
          <p:cNvPr id="25" name="TextBox 24">
            <a:extLst>
              <a:ext uri="{FF2B5EF4-FFF2-40B4-BE49-F238E27FC236}">
                <a16:creationId xmlns:a16="http://schemas.microsoft.com/office/drawing/2014/main" id="{DC3ACC73-973C-B738-C39D-907196145C48}"/>
              </a:ext>
            </a:extLst>
          </p:cNvPr>
          <p:cNvSpPr txBox="1"/>
          <p:nvPr/>
        </p:nvSpPr>
        <p:spPr>
          <a:xfrm>
            <a:off x="6086977" y="1797303"/>
            <a:ext cx="1914024" cy="461665"/>
          </a:xfrm>
          <a:prstGeom prst="rect">
            <a:avLst/>
          </a:prstGeom>
          <a:noFill/>
        </p:spPr>
        <p:txBody>
          <a:bodyPr wrap="square">
            <a:spAutoFit/>
          </a:bodyPr>
          <a:lstStyle/>
          <a:p>
            <a:r>
              <a:rPr lang="en-US" sz="2400" dirty="0"/>
              <a:t>Note that </a:t>
            </a:r>
            <a:r>
              <a:rPr lang="en-US" sz="2400" dirty="0">
                <a:latin typeface="Cambria" panose="02040503050406030204" pitchFamily="18" charset="0"/>
                <a:ea typeface="Cambria" panose="02040503050406030204" pitchFamily="18" charset="0"/>
              </a:rPr>
              <a:t>√9</a:t>
            </a:r>
            <a:endParaRPr lang="en-IN" sz="2400" dirty="0"/>
          </a:p>
        </p:txBody>
      </p:sp>
      <p:sp>
        <p:nvSpPr>
          <p:cNvPr id="27" name="TextBox 26">
            <a:extLst>
              <a:ext uri="{FF2B5EF4-FFF2-40B4-BE49-F238E27FC236}">
                <a16:creationId xmlns:a16="http://schemas.microsoft.com/office/drawing/2014/main" id="{226F8A20-262C-FBB9-7CEE-81B41F068F2B}"/>
              </a:ext>
            </a:extLst>
          </p:cNvPr>
          <p:cNvSpPr txBox="1"/>
          <p:nvPr/>
        </p:nvSpPr>
        <p:spPr>
          <a:xfrm>
            <a:off x="811933" y="2187098"/>
            <a:ext cx="4473986" cy="461665"/>
          </a:xfrm>
          <a:prstGeom prst="rect">
            <a:avLst/>
          </a:prstGeom>
          <a:noFill/>
        </p:spPr>
        <p:txBody>
          <a:bodyPr wrap="square">
            <a:spAutoFit/>
          </a:bodyPr>
          <a:lstStyle/>
          <a:p>
            <a:r>
              <a:rPr lang="en-US" sz="2400" dirty="0"/>
              <a:t>is a natural number since </a:t>
            </a:r>
            <a:r>
              <a:rPr lang="en-US" sz="2400" dirty="0">
                <a:latin typeface="Cambria" panose="02040503050406030204" pitchFamily="18" charset="0"/>
                <a:ea typeface="Cambria" panose="02040503050406030204" pitchFamily="18" charset="0"/>
              </a:rPr>
              <a:t>√9 = </a:t>
            </a:r>
            <a:r>
              <a:rPr lang="en-US" sz="2400" dirty="0"/>
              <a:t>3. </a:t>
            </a:r>
            <a:endParaRPr lang="en-IN" sz="2400" dirty="0"/>
          </a:p>
        </p:txBody>
      </p:sp>
      <p:sp>
        <p:nvSpPr>
          <p:cNvPr id="23" name="TextBox 22">
            <a:extLst>
              <a:ext uri="{FF2B5EF4-FFF2-40B4-BE49-F238E27FC236}">
                <a16:creationId xmlns:a16="http://schemas.microsoft.com/office/drawing/2014/main" id="{3306F1F1-6F68-54D6-CB99-C130ECFAD02A}"/>
              </a:ext>
            </a:extLst>
          </p:cNvPr>
          <p:cNvSpPr txBox="1"/>
          <p:nvPr/>
        </p:nvSpPr>
        <p:spPr>
          <a:xfrm>
            <a:off x="479308" y="2626869"/>
            <a:ext cx="4321292" cy="461665"/>
          </a:xfrm>
          <a:prstGeom prst="rect">
            <a:avLst/>
          </a:prstGeom>
          <a:noFill/>
        </p:spPr>
        <p:txBody>
          <a:bodyPr wrap="square">
            <a:spAutoFit/>
          </a:bodyPr>
          <a:lstStyle/>
          <a:p>
            <a:r>
              <a:rPr lang="en-US" sz="2400" dirty="0"/>
              <a:t>b. The whole numbers in </a:t>
            </a:r>
            <a:r>
              <a:rPr lang="en-US" sz="2400" i="1" dirty="0"/>
              <a:t>S</a:t>
            </a:r>
            <a:r>
              <a:rPr lang="en-US" sz="2400" dirty="0"/>
              <a:t> are </a:t>
            </a:r>
            <a:r>
              <a:rPr lang="en-US" sz="2400" dirty="0">
                <a:latin typeface="Cambria Math"/>
              </a:rPr>
              <a:t>0</a:t>
            </a:r>
            <a:r>
              <a:rPr lang="en-US" sz="2400" dirty="0"/>
              <a:t>,</a:t>
            </a:r>
            <a:endParaRPr lang="en-IN" sz="2400" dirty="0"/>
          </a:p>
        </p:txBody>
      </p:sp>
      <p:pic>
        <p:nvPicPr>
          <p:cNvPr id="16" name="Picture 15" descr=" square root of 9 and 10 to the power of 17.">
            <a:extLst>
              <a:ext uri="{FF2B5EF4-FFF2-40B4-BE49-F238E27FC236}">
                <a16:creationId xmlns:a16="http://schemas.microsoft.com/office/drawing/2014/main" id="{663D00D3-8395-159E-D2FC-4F26DFDFC574}"/>
              </a:ext>
            </a:extLst>
          </p:cNvPr>
          <p:cNvPicPr>
            <a:picLocks noChangeAspect="1"/>
          </p:cNvPicPr>
          <p:nvPr/>
        </p:nvPicPr>
        <p:blipFill>
          <a:blip r:embed="rId3"/>
          <a:stretch>
            <a:fillRect/>
          </a:stretch>
        </p:blipFill>
        <p:spPr>
          <a:xfrm>
            <a:off x="4648200" y="2649639"/>
            <a:ext cx="1620000" cy="407263"/>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5928C75-B176-55FD-D6AE-F042D6829663}"/>
                  </a:ext>
                </a:extLst>
              </p:cNvPr>
              <p:cNvSpPr txBox="1"/>
              <p:nvPr/>
            </p:nvSpPr>
            <p:spPr>
              <a:xfrm>
                <a:off x="457200" y="3141853"/>
                <a:ext cx="4044393" cy="461665"/>
              </a:xfrm>
              <a:prstGeom prst="rect">
                <a:avLst/>
              </a:prstGeom>
              <a:noFill/>
            </p:spPr>
            <p:txBody>
              <a:bodyPr wrap="square">
                <a:spAutoFit/>
              </a:bodyPr>
              <a:lstStyle/>
              <a:p>
                <a:r>
                  <a:rPr lang="ar-AE" sz="2400" dirty="0"/>
                  <a:t>​</a:t>
                </a:r>
                <a:r>
                  <a:rPr lang="en-US" sz="2400" dirty="0"/>
                  <a:t>c. The integers in </a:t>
                </a:r>
                <a:r>
                  <a:rPr lang="en-US" sz="2400" i="1" dirty="0"/>
                  <a:t>S </a:t>
                </a:r>
                <a:r>
                  <a:rPr lang="en-US" sz="2400" dirty="0"/>
                  <a:t>are </a:t>
                </a:r>
                <a14:m>
                  <m:oMath xmlns:m="http://schemas.openxmlformats.org/officeDocument/2006/math">
                    <m:r>
                      <a:rPr lang="en-US" sz="2400">
                        <a:latin typeface="Cambria Math" panose="02040503050406030204" pitchFamily="18" charset="0"/>
                      </a:rPr>
                      <m:t>−</m:t>
                    </m:r>
                    <m:r>
                      <a:rPr lang="en-US" sz="2400">
                        <a:latin typeface="Cambria Math" panose="02040503050406030204" pitchFamily="18" charset="0"/>
                      </a:rPr>
                      <m:t>15</m:t>
                    </m:r>
                  </m:oMath>
                </a14:m>
                <a:r>
                  <a:rPr lang="en-US" sz="2400" dirty="0"/>
                  <a:t>, </a:t>
                </a:r>
                <a:r>
                  <a:rPr lang="en-US" sz="2400" dirty="0">
                    <a:latin typeface="Cambria Math"/>
                  </a:rPr>
                  <a:t>0</a:t>
                </a:r>
                <a:r>
                  <a:rPr lang="en-US" sz="2400" dirty="0"/>
                  <a:t>, </a:t>
                </a:r>
                <a:endParaRPr lang="en-IN" sz="2400" dirty="0"/>
              </a:p>
            </p:txBody>
          </p:sp>
        </mc:Choice>
        <mc:Fallback xmlns="">
          <p:sp>
            <p:nvSpPr>
              <p:cNvPr id="21" name="TextBox 20">
                <a:extLst>
                  <a:ext uri="{FF2B5EF4-FFF2-40B4-BE49-F238E27FC236}">
                    <a16:creationId xmlns:a16="http://schemas.microsoft.com/office/drawing/2014/main" id="{B5928C75-B176-55FD-D6AE-F042D6829663}"/>
                  </a:ext>
                </a:extLst>
              </p:cNvPr>
              <p:cNvSpPr txBox="1">
                <a:spLocks noRot="1" noChangeAspect="1" noMove="1" noResize="1" noEditPoints="1" noAdjustHandles="1" noChangeArrowheads="1" noChangeShapeType="1" noTextEdit="1"/>
              </p:cNvSpPr>
              <p:nvPr/>
            </p:nvSpPr>
            <p:spPr>
              <a:xfrm>
                <a:off x="457200" y="3141853"/>
                <a:ext cx="4044393" cy="461665"/>
              </a:xfrm>
              <a:prstGeom prst="rect">
                <a:avLst/>
              </a:prstGeom>
              <a:blipFill>
                <a:blip r:embed="rId5"/>
                <a:stretch>
                  <a:fillRect l="-2262" t="-13158" r="-2112" b="-28947"/>
                </a:stretch>
              </a:blipFill>
            </p:spPr>
            <p:txBody>
              <a:bodyPr/>
              <a:lstStyle/>
              <a:p>
                <a:r>
                  <a:rPr lang="en-IN">
                    <a:noFill/>
                  </a:rPr>
                  <a:t> </a:t>
                </a:r>
              </a:p>
            </p:txBody>
          </p:sp>
        </mc:Fallback>
      </mc:AlternateContent>
      <p:pic>
        <p:nvPicPr>
          <p:cNvPr id="18" name="Picture 17" descr=" square root of 9 and 10 to the power of 17.">
            <a:extLst>
              <a:ext uri="{FF2B5EF4-FFF2-40B4-BE49-F238E27FC236}">
                <a16:creationId xmlns:a16="http://schemas.microsoft.com/office/drawing/2014/main" id="{3B1FF301-A035-0F7D-C722-E071F747904B}"/>
              </a:ext>
            </a:extLst>
          </p:cNvPr>
          <p:cNvPicPr>
            <a:picLocks noChangeAspect="1"/>
          </p:cNvPicPr>
          <p:nvPr/>
        </p:nvPicPr>
        <p:blipFill>
          <a:blip r:embed="rId3"/>
          <a:stretch>
            <a:fillRect/>
          </a:stretch>
        </p:blipFill>
        <p:spPr>
          <a:xfrm>
            <a:off x="4343400" y="3154287"/>
            <a:ext cx="1620000" cy="407263"/>
          </a:xfrm>
          <a:prstGeom prst="rect">
            <a:avLst/>
          </a:prstGeom>
        </p:spPr>
      </p:pic>
      <p:sp>
        <p:nvSpPr>
          <p:cNvPr id="19" name="TextBox 18">
            <a:extLst>
              <a:ext uri="{FF2B5EF4-FFF2-40B4-BE49-F238E27FC236}">
                <a16:creationId xmlns:a16="http://schemas.microsoft.com/office/drawing/2014/main" id="{4EFAC096-DF47-4B1A-74A8-08C831490912}"/>
              </a:ext>
            </a:extLst>
          </p:cNvPr>
          <p:cNvSpPr txBox="1"/>
          <p:nvPr/>
        </p:nvSpPr>
        <p:spPr>
          <a:xfrm>
            <a:off x="432397" y="3602876"/>
            <a:ext cx="4139603" cy="461665"/>
          </a:xfrm>
          <a:prstGeom prst="rect">
            <a:avLst/>
          </a:prstGeom>
          <a:noFill/>
        </p:spPr>
        <p:txBody>
          <a:bodyPr wrap="square">
            <a:spAutoFit/>
          </a:bodyPr>
          <a:lstStyle/>
          <a:p>
            <a:r>
              <a:rPr lang="ar-AE" sz="2400" dirty="0"/>
              <a:t>​</a:t>
            </a:r>
            <a:r>
              <a:rPr lang="en-US" sz="2400" dirty="0"/>
              <a:t>d. The rational numbers in </a:t>
            </a:r>
            <a:r>
              <a:rPr lang="en-US" sz="2400" i="1" dirty="0"/>
              <a:t>S</a:t>
            </a:r>
            <a:r>
              <a:rPr lang="en-US" sz="2400" dirty="0"/>
              <a:t> are</a:t>
            </a:r>
            <a:endParaRPr lang="en-IN" sz="2400" dirty="0"/>
          </a:p>
        </p:txBody>
      </p:sp>
      <p:pic>
        <p:nvPicPr>
          <p:cNvPr id="22" name="Picture 21" descr="negative 15, negative 7.5, negative seven-thirds, 0, 1. repeating 6, square root of 9, and ten to the power of 17.">
            <a:extLst>
              <a:ext uri="{FF2B5EF4-FFF2-40B4-BE49-F238E27FC236}">
                <a16:creationId xmlns:a16="http://schemas.microsoft.com/office/drawing/2014/main" id="{E3DA4803-335C-7E77-C51F-060C6EA8F291}"/>
              </a:ext>
            </a:extLst>
          </p:cNvPr>
          <p:cNvPicPr>
            <a:picLocks noChangeAspect="1"/>
          </p:cNvPicPr>
          <p:nvPr/>
        </p:nvPicPr>
        <p:blipFill>
          <a:blip r:embed="rId6"/>
          <a:stretch>
            <a:fillRect/>
          </a:stretch>
        </p:blipFill>
        <p:spPr>
          <a:xfrm>
            <a:off x="4500646" y="3469830"/>
            <a:ext cx="4464000" cy="767107"/>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3523CC1-BD28-E034-AB63-A06A4B692406}"/>
                  </a:ext>
                </a:extLst>
              </p:cNvPr>
              <p:cNvSpPr txBox="1"/>
              <p:nvPr/>
            </p:nvSpPr>
            <p:spPr>
              <a:xfrm>
                <a:off x="752076" y="4056851"/>
                <a:ext cx="3057924" cy="461665"/>
              </a:xfrm>
              <a:prstGeom prst="rect">
                <a:avLst/>
              </a:prstGeom>
              <a:noFill/>
            </p:spPr>
            <p:txBody>
              <a:bodyPr wrap="square">
                <a:spAutoFit/>
              </a:bodyPr>
              <a:lstStyle/>
              <a:p>
                <a:r>
                  <a:rPr lang="en-US" sz="2400" dirty="0"/>
                  <a:t>The numbers </a:t>
                </a:r>
                <a14:m>
                  <m:oMath xmlns:m="http://schemas.openxmlformats.org/officeDocument/2006/math">
                    <m:r>
                      <a:rPr lang="en-US" sz="2400" smtClean="0">
                        <a:latin typeface="Cambria Math" panose="02040503050406030204" pitchFamily="18" charset="0"/>
                      </a:rPr>
                      <m:t>−</m:t>
                    </m:r>
                    <m:r>
                      <a:rPr lang="en-US" sz="2400" smtClean="0">
                        <a:latin typeface="Cambria Math" panose="02040503050406030204" pitchFamily="18" charset="0"/>
                      </a:rPr>
                      <m:t>7</m:t>
                    </m:r>
                    <m:r>
                      <a:rPr lang="en-US" sz="2400" smtClean="0">
                        <a:latin typeface="Cambria Math" panose="02040503050406030204" pitchFamily="18" charset="0"/>
                      </a:rPr>
                      <m:t>.</m:t>
                    </m:r>
                    <m:r>
                      <a:rPr lang="en-US" sz="2400" smtClean="0">
                        <a:latin typeface="Cambria Math" panose="02040503050406030204" pitchFamily="18" charset="0"/>
                      </a:rPr>
                      <m:t>5</m:t>
                    </m:r>
                  </m:oMath>
                </a14:m>
                <a:r>
                  <a:rPr lang="en-US" sz="2400" dirty="0"/>
                  <a:t> and </a:t>
                </a:r>
                <a:endParaRPr lang="en-IN" sz="2400" dirty="0"/>
              </a:p>
            </p:txBody>
          </p:sp>
        </mc:Choice>
        <mc:Fallback xmlns="">
          <p:sp>
            <p:nvSpPr>
              <p:cNvPr id="36" name="TextBox 35">
                <a:extLst>
                  <a:ext uri="{FF2B5EF4-FFF2-40B4-BE49-F238E27FC236}">
                    <a16:creationId xmlns:a16="http://schemas.microsoft.com/office/drawing/2014/main" id="{83523CC1-BD28-E034-AB63-A06A4B692406}"/>
                  </a:ext>
                </a:extLst>
              </p:cNvPr>
              <p:cNvSpPr txBox="1">
                <a:spLocks noRot="1" noChangeAspect="1" noMove="1" noResize="1" noEditPoints="1" noAdjustHandles="1" noChangeArrowheads="1" noChangeShapeType="1" noTextEdit="1"/>
              </p:cNvSpPr>
              <p:nvPr/>
            </p:nvSpPr>
            <p:spPr>
              <a:xfrm>
                <a:off x="752076" y="4056851"/>
                <a:ext cx="3057924" cy="461665"/>
              </a:xfrm>
              <a:prstGeom prst="rect">
                <a:avLst/>
              </a:prstGeom>
              <a:blipFill>
                <a:blip r:embed="rId19"/>
                <a:stretch>
                  <a:fillRect l="-2988" t="-10526" r="-4781" b="-28947"/>
                </a:stretch>
              </a:blipFill>
            </p:spPr>
            <p:txBody>
              <a:bodyPr/>
              <a:lstStyle/>
              <a:p>
                <a:r>
                  <a:rPr lang="en-IN">
                    <a:noFill/>
                  </a:rPr>
                  <a:t> </a:t>
                </a:r>
              </a:p>
            </p:txBody>
          </p:sp>
        </mc:Fallback>
      </mc:AlternateContent>
      <p:graphicFrame>
        <p:nvGraphicFramePr>
          <p:cNvPr id="24" name="Object 23" descr="One point six repeating.">
            <a:extLst>
              <a:ext uri="{FF2B5EF4-FFF2-40B4-BE49-F238E27FC236}">
                <a16:creationId xmlns:a16="http://schemas.microsoft.com/office/drawing/2014/main" id="{310DB879-38E3-37AF-B7FD-3D97C95DD35D}"/>
              </a:ext>
            </a:extLst>
          </p:cNvPr>
          <p:cNvGraphicFramePr>
            <a:graphicFrameLocks noChangeAspect="1"/>
          </p:cNvGraphicFramePr>
          <p:nvPr>
            <p:extLst>
              <p:ext uri="{D42A27DB-BD31-4B8C-83A1-F6EECF244321}">
                <p14:modId xmlns:p14="http://schemas.microsoft.com/office/powerpoint/2010/main" val="1407784689"/>
              </p:ext>
            </p:extLst>
          </p:nvPr>
        </p:nvGraphicFramePr>
        <p:xfrm>
          <a:off x="3780225" y="4061789"/>
          <a:ext cx="420687" cy="379413"/>
        </p:xfrm>
        <a:graphic>
          <a:graphicData uri="http://schemas.openxmlformats.org/presentationml/2006/ole">
            <mc:AlternateContent xmlns:mc="http://schemas.openxmlformats.org/markup-compatibility/2006">
              <mc:Choice xmlns:v="urn:schemas-microsoft-com:vml" Requires="v">
                <p:oleObj name="Equation" r:id="rId20" imgW="419932" imgH="378853" progId="Equation.DSMT4">
                  <p:embed/>
                </p:oleObj>
              </mc:Choice>
              <mc:Fallback>
                <p:oleObj name="Equation" r:id="rId20" imgW="419932" imgH="378853" progId="Equation.DSMT4">
                  <p:embed/>
                  <p:pic>
                    <p:nvPicPr>
                      <p:cNvPr id="0" name=""/>
                      <p:cNvPicPr/>
                      <p:nvPr/>
                    </p:nvPicPr>
                    <p:blipFill>
                      <a:blip r:embed="rId21"/>
                      <a:stretch>
                        <a:fillRect/>
                      </a:stretch>
                    </p:blipFill>
                    <p:spPr>
                      <a:xfrm>
                        <a:off x="3780225" y="4061789"/>
                        <a:ext cx="420687" cy="379413"/>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54D448FE-E9E4-78AF-56AB-F44A2A642732}"/>
              </a:ext>
            </a:extLst>
          </p:cNvPr>
          <p:cNvSpPr txBox="1"/>
          <p:nvPr/>
        </p:nvSpPr>
        <p:spPr>
          <a:xfrm>
            <a:off x="4191000" y="4050209"/>
            <a:ext cx="4321292" cy="461665"/>
          </a:xfrm>
          <a:prstGeom prst="rect">
            <a:avLst/>
          </a:prstGeom>
          <a:noFill/>
        </p:spPr>
        <p:txBody>
          <a:bodyPr wrap="square">
            <a:spAutoFit/>
          </a:bodyPr>
          <a:lstStyle/>
          <a:p>
            <a:r>
              <a:rPr lang="en-US" sz="2400" dirty="0"/>
              <a:t>are both rational numbers since </a:t>
            </a:r>
            <a:endParaRPr lang="en-IN" sz="2400" dirty="0"/>
          </a:p>
        </p:txBody>
      </p:sp>
      <p:pic>
        <p:nvPicPr>
          <p:cNvPr id="35" name="Picture 34" descr="negative 7.5 equals negative 15 divided by 2 and One point six repeating equals 5 divided by 3">
            <a:extLst>
              <a:ext uri="{FF2B5EF4-FFF2-40B4-BE49-F238E27FC236}">
                <a16:creationId xmlns:a16="http://schemas.microsoft.com/office/drawing/2014/main" id="{9BD3AEA7-9327-277A-C2A4-08A06AB9E2F9}"/>
              </a:ext>
            </a:extLst>
          </p:cNvPr>
          <p:cNvPicPr>
            <a:picLocks noChangeAspect="1"/>
          </p:cNvPicPr>
          <p:nvPr/>
        </p:nvPicPr>
        <p:blipFill>
          <a:blip r:embed="rId22"/>
          <a:stretch>
            <a:fillRect/>
          </a:stretch>
        </p:blipFill>
        <p:spPr>
          <a:xfrm>
            <a:off x="860308" y="4432288"/>
            <a:ext cx="2916000" cy="749312"/>
          </a:xfrm>
          <a:prstGeom prst="rect">
            <a:avLst/>
          </a:prstGeom>
        </p:spPr>
      </p:pic>
      <p:sp>
        <p:nvSpPr>
          <p:cNvPr id="40" name="TextBox 39">
            <a:extLst>
              <a:ext uri="{FF2B5EF4-FFF2-40B4-BE49-F238E27FC236}">
                <a16:creationId xmlns:a16="http://schemas.microsoft.com/office/drawing/2014/main" id="{0D334DE9-3E35-98AE-3E12-53E477CC91C9}"/>
              </a:ext>
            </a:extLst>
          </p:cNvPr>
          <p:cNvSpPr txBox="1"/>
          <p:nvPr/>
        </p:nvSpPr>
        <p:spPr>
          <a:xfrm>
            <a:off x="3681977" y="4556489"/>
            <a:ext cx="5233423" cy="461665"/>
          </a:xfrm>
          <a:prstGeom prst="rect">
            <a:avLst/>
          </a:prstGeom>
          <a:noFill/>
        </p:spPr>
        <p:txBody>
          <a:bodyPr wrap="square">
            <a:spAutoFit/>
          </a:bodyPr>
          <a:lstStyle/>
          <a:p>
            <a:r>
              <a:rPr lang="en-US" sz="2400" dirty="0"/>
              <a:t>(the bar over the last digit indicates that</a:t>
            </a:r>
            <a:endParaRPr lang="en-IN" sz="2400" dirty="0"/>
          </a:p>
        </p:txBody>
      </p:sp>
      <p:sp>
        <p:nvSpPr>
          <p:cNvPr id="42" name="TextBox 41">
            <a:extLst>
              <a:ext uri="{FF2B5EF4-FFF2-40B4-BE49-F238E27FC236}">
                <a16:creationId xmlns:a16="http://schemas.microsoft.com/office/drawing/2014/main" id="{43E49857-3B0A-F847-5B23-8C34A9C183E8}"/>
              </a:ext>
            </a:extLst>
          </p:cNvPr>
          <p:cNvSpPr txBox="1"/>
          <p:nvPr/>
        </p:nvSpPr>
        <p:spPr>
          <a:xfrm>
            <a:off x="752076" y="5053856"/>
            <a:ext cx="4572000" cy="461665"/>
          </a:xfrm>
          <a:prstGeom prst="rect">
            <a:avLst/>
          </a:prstGeom>
          <a:noFill/>
        </p:spPr>
        <p:txBody>
          <a:bodyPr wrap="square">
            <a:spAutoFit/>
          </a:bodyPr>
          <a:lstStyle/>
          <a:p>
            <a:r>
              <a:rPr lang="en-US" sz="2400" dirty="0"/>
              <a:t>the digit repeats indefinitely).</a:t>
            </a:r>
            <a:endParaRPr lang="en-IN" sz="2400" dirty="0"/>
          </a:p>
        </p:txBody>
      </p:sp>
      <p:sp>
        <p:nvSpPr>
          <p:cNvPr id="6" name="TextBox 5">
            <a:extLst>
              <a:ext uri="{FF2B5EF4-FFF2-40B4-BE49-F238E27FC236}">
                <a16:creationId xmlns:a16="http://schemas.microsoft.com/office/drawing/2014/main" id="{0FC2CA05-1CFC-07B8-2324-9503CA50904E}"/>
              </a:ext>
            </a:extLst>
          </p:cNvPr>
          <p:cNvSpPr txBox="1"/>
          <p:nvPr/>
        </p:nvSpPr>
        <p:spPr>
          <a:xfrm>
            <a:off x="442364" y="5522163"/>
            <a:ext cx="6339436" cy="461665"/>
          </a:xfrm>
          <a:prstGeom prst="rect">
            <a:avLst/>
          </a:prstGeom>
          <a:noFill/>
        </p:spPr>
        <p:txBody>
          <a:bodyPr wrap="square">
            <a:spAutoFit/>
          </a:bodyPr>
          <a:lstStyle/>
          <a:p>
            <a:r>
              <a:rPr lang="ar-AE" sz="2400" dirty="0"/>
              <a:t>​</a:t>
            </a:r>
            <a:r>
              <a:rPr lang="en-US" sz="2400" dirty="0"/>
              <a:t>e. The only irrational numbers in </a:t>
            </a:r>
            <a:r>
              <a:rPr lang="en-US" sz="2400" i="1" dirty="0"/>
              <a:t>S </a:t>
            </a:r>
            <a:r>
              <a:rPr lang="en-US" sz="2400" dirty="0"/>
              <a:t>are </a:t>
            </a:r>
            <a:r>
              <a:rPr lang="en-US" sz="2400" dirty="0">
                <a:latin typeface="Cambria" panose="02040503050406030204" pitchFamily="18" charset="0"/>
                <a:ea typeface="Cambria" panose="02040503050406030204" pitchFamily="18" charset="0"/>
              </a:rPr>
              <a:t>√2 </a:t>
            </a:r>
            <a:r>
              <a:rPr lang="en-US" sz="2400" dirty="0"/>
              <a:t>and </a:t>
            </a:r>
            <a:r>
              <a:rPr lang="el-GR" sz="2400" dirty="0">
                <a:latin typeface="Calibri" panose="020F0502020204030204" pitchFamily="34" charset="0"/>
                <a:ea typeface="Calibri" panose="020F0502020204030204" pitchFamily="34" charset="0"/>
                <a:cs typeface="Calibri" panose="020F0502020204030204" pitchFamily="34" charset="0"/>
              </a:rPr>
              <a:t>π</a:t>
            </a:r>
            <a:r>
              <a:rPr lang="en-US" sz="2400" dirty="0">
                <a:latin typeface="Calibri" panose="020F0502020204030204" pitchFamily="34" charset="0"/>
                <a:ea typeface="Calibri" panose="020F0502020204030204" pitchFamily="34" charset="0"/>
                <a:cs typeface="Calibri" panose="020F0502020204030204" pitchFamily="34" charset="0"/>
              </a:rPr>
              <a:t>.</a:t>
            </a:r>
            <a:endParaRPr lang="en-IN"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Drawing the Real Number Line</a:t>
            </a:r>
            <a:r>
              <a:rPr lang="en-US" baseline="-25000" dirty="0"/>
              <a:t>1</a:t>
            </a:r>
            <a:endParaRPr baseline="-25000" dirty="0"/>
          </a:p>
        </p:txBody>
      </p:sp>
      <p:sp>
        <p:nvSpPr>
          <p:cNvPr id="3" name="Text Placeholder 2"/>
          <p:cNvSpPr>
            <a:spLocks noGrp="1"/>
          </p:cNvSpPr>
          <p:nvPr>
            <p:ph type="body" sz="quarter" idx="10"/>
          </p:nvPr>
        </p:nvSpPr>
        <p:spPr/>
        <p:txBody>
          <a:bodyPr>
            <a:normAutofit/>
          </a:bodyPr>
          <a:lstStyle/>
          <a:p>
            <a:r>
              <a:rPr sz="2800" dirty="0"/>
              <a:t>We choose which portion of the real number line to show and the physical length that represents one unit based on the numbers that we wish to plot.</a:t>
            </a:r>
          </a:p>
          <a:p>
            <a:pPr marL="514350" indent="-514350">
              <a:buFont typeface="+mj-lt"/>
              <a:buAutoNum type="alphaLcPeriod"/>
              <a:defRPr sz="2800"/>
            </a:pPr>
            <a:r>
              <a:rPr dirty="0"/>
              <a:t>​</a:t>
            </a:r>
            <a:r>
              <a:rPr sz="2800" dirty="0"/>
              <a:t>If we want to plot the numbers </a:t>
            </a:r>
            <a:r>
              <a:rPr sz="2800" dirty="0">
                <a:latin typeface="Cambria Math"/>
              </a:rPr>
              <a:t>101</a:t>
            </a:r>
            <a:r>
              <a:rPr sz="2800" dirty="0"/>
              <a:t>, </a:t>
            </a:r>
            <a:r>
              <a:rPr sz="2800" dirty="0">
                <a:latin typeface="Cambria Math"/>
              </a:rPr>
              <a:t>106</a:t>
            </a:r>
            <a:r>
              <a:rPr sz="2800" dirty="0"/>
              <a:t>, and </a:t>
            </a:r>
            <a:r>
              <a:rPr sz="2800" dirty="0">
                <a:latin typeface="Cambria Math"/>
              </a:rPr>
              <a:t>107</a:t>
            </a:r>
            <a:r>
              <a:rPr sz="2800" dirty="0"/>
              <a:t>, we might construct the graph.</a:t>
            </a:r>
          </a:p>
          <a:p>
            <a:r>
              <a:rPr dirty="0"/>
              <a:t>​</a:t>
            </a:r>
            <a:r>
              <a:rPr lang="en-US" dirty="0"/>
              <a:t>		</a:t>
            </a:r>
            <a:endParaRPr dirty="0"/>
          </a:p>
        </p:txBody>
      </p:sp>
      <p:pic>
        <p:nvPicPr>
          <p:cNvPr id="4" name="Content Placeholder 4" descr="A number line is shown from ninety-eight to one hundred eight with an increment of one unit. Three points are labeled at one hundred one, one hundred six, and one hundred seven.">
            <a:extLst>
              <a:ext uri="{FF2B5EF4-FFF2-40B4-BE49-F238E27FC236}">
                <a16:creationId xmlns:a16="http://schemas.microsoft.com/office/drawing/2014/main" id="{284D85DD-8E3C-4589-AD31-2999B0FB510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1537" y="3581399"/>
            <a:ext cx="7000926" cy="666755"/>
          </a:xfrm>
          <a:prstGeom prst="rect">
            <a:avLst/>
          </a:prstGeom>
        </p:spPr>
      </p:pic>
      <p:sp>
        <p:nvSpPr>
          <p:cNvPr id="5" name="Text Placeholder 2"/>
          <p:cNvSpPr txBox="1">
            <a:spLocks/>
          </p:cNvSpPr>
          <p:nvPr/>
        </p:nvSpPr>
        <p:spPr>
          <a:xfrm>
            <a:off x="3886200" y="4267200"/>
            <a:ext cx="1371600" cy="494713"/>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Figure 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Drawing the Real Number Line</a:t>
            </a:r>
            <a:r>
              <a:rPr lang="en-US" baseline="-25000" dirty="0"/>
              <a:t>2</a:t>
            </a:r>
            <a:endParaRPr dirty="0"/>
          </a:p>
        </p:txBody>
      </p:sp>
      <p:sp>
        <p:nvSpPr>
          <p:cNvPr id="3" name="Text Placeholder 2"/>
          <p:cNvSpPr>
            <a:spLocks noGrp="1"/>
          </p:cNvSpPr>
          <p:nvPr>
            <p:ph type="body" sz="quarter" idx="10"/>
          </p:nvPr>
        </p:nvSpPr>
        <p:spPr>
          <a:xfrm>
            <a:off x="457200" y="1128933"/>
            <a:ext cx="8229600" cy="4967067"/>
          </a:xfrm>
        </p:spPr>
        <p:txBody>
          <a:bodyPr>
            <a:normAutofit/>
          </a:bodyPr>
          <a:lstStyle/>
          <a:p>
            <a:pPr marL="514350" indent="-514350">
              <a:buFont typeface="+mj-lt"/>
              <a:buAutoNum type="alphaLcPeriod" startAt="2"/>
              <a:defRPr sz="2800"/>
            </a:pPr>
            <a:r>
              <a:rPr dirty="0"/>
              <a:t>​</a:t>
            </a:r>
            <a:r>
              <a:rPr sz="2800" dirty="0"/>
              <a:t>If we want to plot the numbers</a:t>
            </a:r>
            <a:br>
              <a:rPr lang="en-US" sz="2800" dirty="0"/>
            </a:br>
            <a:endParaRPr sz="2800" dirty="0"/>
          </a:p>
          <a:p>
            <a:r>
              <a:rPr dirty="0"/>
              <a:t>​</a:t>
            </a:r>
          </a:p>
        </p:txBody>
      </p:sp>
      <p:graphicFrame>
        <p:nvGraphicFramePr>
          <p:cNvPr id="6" name="Object 5" descr="Negative three fourths, negative one half, and one fourth.">
            <a:extLst>
              <a:ext uri="{FF2B5EF4-FFF2-40B4-BE49-F238E27FC236}">
                <a16:creationId xmlns:a16="http://schemas.microsoft.com/office/drawing/2014/main" id="{158A6ACD-69C9-3399-F77B-FA2B70EB102A}"/>
              </a:ext>
            </a:extLst>
          </p:cNvPr>
          <p:cNvGraphicFramePr>
            <a:graphicFrameLocks noChangeAspect="1"/>
          </p:cNvGraphicFramePr>
          <p:nvPr>
            <p:extLst>
              <p:ext uri="{D42A27DB-BD31-4B8C-83A1-F6EECF244321}">
                <p14:modId xmlns:p14="http://schemas.microsoft.com/office/powerpoint/2010/main" val="2230094752"/>
              </p:ext>
            </p:extLst>
          </p:nvPr>
        </p:nvGraphicFramePr>
        <p:xfrm>
          <a:off x="5638800" y="1029287"/>
          <a:ext cx="2141537" cy="771525"/>
        </p:xfrm>
        <a:graphic>
          <a:graphicData uri="http://schemas.openxmlformats.org/presentationml/2006/ole">
            <mc:AlternateContent xmlns:mc="http://schemas.openxmlformats.org/markup-compatibility/2006">
              <mc:Choice xmlns:v="urn:schemas-microsoft-com:vml" Requires="v">
                <p:oleObj name="Equation" r:id="rId2" imgW="2141156" imgH="771525" progId="Equation.DSMT4">
                  <p:embed/>
                </p:oleObj>
              </mc:Choice>
              <mc:Fallback>
                <p:oleObj name="Equation" r:id="rId2" imgW="2141156" imgH="771525" progId="Equation.DSMT4">
                  <p:embed/>
                  <p:pic>
                    <p:nvPicPr>
                      <p:cNvPr id="0" name=""/>
                      <p:cNvPicPr/>
                      <p:nvPr/>
                    </p:nvPicPr>
                    <p:blipFill>
                      <a:blip r:embed="rId3"/>
                      <a:stretch>
                        <a:fillRect/>
                      </a:stretch>
                    </p:blipFill>
                    <p:spPr>
                      <a:xfrm>
                        <a:off x="5638800" y="1029287"/>
                        <a:ext cx="2141537" cy="77152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5F7F675-F860-A33F-4165-EFEE0FA92595}"/>
              </a:ext>
            </a:extLst>
          </p:cNvPr>
          <p:cNvSpPr txBox="1"/>
          <p:nvPr/>
        </p:nvSpPr>
        <p:spPr>
          <a:xfrm>
            <a:off x="914400" y="1762780"/>
            <a:ext cx="6477000" cy="523220"/>
          </a:xfrm>
          <a:prstGeom prst="rect">
            <a:avLst/>
          </a:prstGeom>
          <a:noFill/>
        </p:spPr>
        <p:txBody>
          <a:bodyPr wrap="square">
            <a:spAutoFit/>
          </a:bodyPr>
          <a:lstStyle/>
          <a:p>
            <a:r>
              <a:rPr lang="en-US" sz="2800" dirty="0"/>
              <a:t>we might make the unit interval longer.</a:t>
            </a:r>
            <a:endParaRPr lang="en-IN" sz="2800" dirty="0"/>
          </a:p>
        </p:txBody>
      </p:sp>
      <p:pic>
        <p:nvPicPr>
          <p:cNvPr id="4" name="Content Placeholder 4" descr="A number line is shown from negative one to one, with an increment of one-fourth. Three points are labeled at negative three-fourths, negative one-half, and one-fourth. Zero is marked at the center.">
            <a:extLst>
              <a:ext uri="{FF2B5EF4-FFF2-40B4-BE49-F238E27FC236}">
                <a16:creationId xmlns:a16="http://schemas.microsoft.com/office/drawing/2014/main" id="{7CA60380-BD3A-4C37-B252-5901B27455E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537" y="2553287"/>
            <a:ext cx="7000926" cy="1333511"/>
          </a:xfrm>
          <a:prstGeom prst="rect">
            <a:avLst/>
          </a:prstGeom>
        </p:spPr>
      </p:pic>
      <p:sp>
        <p:nvSpPr>
          <p:cNvPr id="5" name="Text Placeholder 2"/>
          <p:cNvSpPr txBox="1">
            <a:spLocks/>
          </p:cNvSpPr>
          <p:nvPr/>
        </p:nvSpPr>
        <p:spPr>
          <a:xfrm>
            <a:off x="3886200" y="3543887"/>
            <a:ext cx="1371600" cy="494713"/>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Figure 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Inequality Symbols (Order)</a:t>
            </a:r>
            <a:endParaRPr dirty="0"/>
          </a:p>
        </p:txBody>
      </p:sp>
      <p:sp>
        <p:nvSpPr>
          <p:cNvPr id="3" name="Text Placeholder 2">
            <a:extLst>
              <a:ext uri="{C183D7F6-B498-43B3-948B-1728B52AA6E4}">
                <adec:decorative xmlns:adec="http://schemas.microsoft.com/office/drawing/2017/decorative" val="1"/>
              </a:ext>
            </a:extLst>
          </p:cNvPr>
          <p:cNvSpPr>
            <a:spLocks noGrp="1"/>
          </p:cNvSpPr>
          <p:nvPr>
            <p:ph type="body" sz="quarter" idx="10"/>
          </p:nvPr>
        </p:nvSpPr>
        <p:spPr>
          <a:xfrm>
            <a:off x="457200" y="1082078"/>
            <a:ext cx="8229600" cy="4363682"/>
          </a:xfrm>
        </p:spPr>
        <p:txBody>
          <a:bodyPr>
            <a:normAutofit/>
          </a:bodyPr>
          <a:lstStyle/>
          <a:p>
            <a:pPr algn="ctr">
              <a:defRPr sz="2800" b="1"/>
            </a:pPr>
            <a:endParaRPr lang="en-IN" dirty="0"/>
          </a:p>
          <a:p>
            <a:endParaRPr lang="en-US" dirty="0"/>
          </a:p>
          <a:p>
            <a:endParaRPr lang="en-US" dirty="0"/>
          </a:p>
          <a:p>
            <a:endParaRPr lang="en-US" dirty="0"/>
          </a:p>
          <a:p>
            <a:endParaRPr lang="en-US" dirty="0"/>
          </a:p>
          <a:p>
            <a:endParaRPr lang="en-US" dirty="0"/>
          </a:p>
          <a:p>
            <a:endParaRPr lang="en-US" dirty="0"/>
          </a:p>
          <a:p>
            <a:endParaRPr lang="en-US" sz="2000" dirty="0"/>
          </a:p>
        </p:txBody>
      </p:sp>
      <mc:AlternateContent xmlns:mc="http://schemas.openxmlformats.org/markup-compatibility/2006" xmlns:a14="http://schemas.microsoft.com/office/drawing/2010/main">
        <mc:Choice Requires="a14">
          <p:graphicFrame>
            <p:nvGraphicFramePr>
              <p:cNvPr id="4" name="Table Placeholder 2" descr="This table is having 3 columns with the Symbol, Reading and its Meaning.&#10;1. a is less than b shown both symbol and reading format and it means a lies to the left of b on the number line&#10;2. a is less than or equal to b shown both symbol and reading format and it means a lies to the left of b or is equal to b&#10;3. b is greater than a shown both symbol and reading format and it means b lies to the right of a on the number line&#10;4. b is greater than or equal to a shown both symbol and reading format and it means b lies to the right of a or is equal to a"/>
              <p:cNvGraphicFramePr>
                <a:graphicFrameLocks/>
              </p:cNvGraphicFramePr>
              <p:nvPr>
                <p:extLst>
                  <p:ext uri="{D42A27DB-BD31-4B8C-83A1-F6EECF244321}">
                    <p14:modId xmlns:p14="http://schemas.microsoft.com/office/powerpoint/2010/main" val="1794238248"/>
                  </p:ext>
                </p:extLst>
              </p:nvPr>
            </p:nvGraphicFramePr>
            <p:xfrm>
              <a:off x="1009650" y="1412240"/>
              <a:ext cx="7124700" cy="2931160"/>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pPr algn="ctr">
                            <a:defRPr sz="1800" b="1"/>
                          </a:pPr>
                          <a:r>
                            <a:rPr dirty="0">
                              <a:solidFill>
                                <a:srgbClr val="000000"/>
                              </a:solidFill>
                            </a:rPr>
                            <a:t>Symbol</a:t>
                          </a:r>
                        </a:p>
                      </a:txBody>
                      <a:tcPr/>
                    </a:tc>
                    <a:tc>
                      <a:txBody>
                        <a:bodyPr/>
                        <a:lstStyle/>
                        <a:p>
                          <a:pPr algn="ctr">
                            <a:defRPr sz="1800" b="1"/>
                          </a:pPr>
                          <a:r>
                            <a:rPr dirty="0">
                              <a:solidFill>
                                <a:srgbClr val="000000"/>
                              </a:solidFill>
                            </a:rPr>
                            <a:t>Reading</a:t>
                          </a:r>
                        </a:p>
                      </a:txBody>
                      <a:tcPr/>
                    </a:tc>
                    <a:tc>
                      <a:txBody>
                        <a:bodyPr/>
                        <a:lstStyle/>
                        <a:p>
                          <a:pPr algn="ctr">
                            <a:defRPr sz="1800" b="1"/>
                          </a:pPr>
                          <a:r>
                            <a:rPr dirty="0">
                              <a:solidFill>
                                <a:srgbClr val="000000"/>
                              </a:solidFill>
                            </a:rPr>
                            <a:t>Meaning</a:t>
                          </a: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𝑎</m:t>
                                </m:r>
                                <m:r>
                                  <a:rPr lang="en-US" sz="1800" smtClean="0">
                                    <a:solidFill>
                                      <a:srgbClr val="000000"/>
                                    </a:solidFill>
                                    <a:latin typeface="Cambria Math" panose="02040503050406030204" pitchFamily="18" charset="0"/>
                                  </a:rPr>
                                  <m:t>&lt;</m:t>
                                </m:r>
                                <m:r>
                                  <a:rPr lang="en-US" sz="1800" smtClean="0">
                                    <a:solidFill>
                                      <a:srgbClr val="000000"/>
                                    </a:solidFill>
                                    <a:latin typeface="Cambria Math" panose="02040503050406030204" pitchFamily="18" charset="0"/>
                                  </a:rPr>
                                  <m:t>𝑏</m:t>
                                </m:r>
                              </m:oMath>
                            </m:oMathPara>
                          </a14:m>
                          <a:endParaRPr lang="en-US" dirty="0">
                            <a:solidFill>
                              <a:srgbClr val="000000"/>
                            </a:solidFill>
                          </a:endParaRPr>
                        </a:p>
                      </a:txBody>
                      <a:tcPr/>
                    </a:tc>
                    <a:tc>
                      <a:txBody>
                        <a:bodyPr/>
                        <a:lstStyle/>
                        <a:p>
                          <a:pPr algn="ctr">
                            <a:defRPr sz="1800"/>
                          </a:pPr>
                          <a:r>
                            <a:rPr lang="en-US" sz="1800" dirty="0">
                              <a:solidFill>
                                <a:srgbClr val="000000"/>
                              </a:solidFill>
                            </a:rPr>
                            <a:t>“</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is </a:t>
                          </a:r>
                          <a:r>
                            <a:rPr lang="en-US" sz="1800" b="1" dirty="0">
                              <a:solidFill>
                                <a:srgbClr val="000000"/>
                              </a:solidFill>
                            </a:rPr>
                            <a:t>less than</a:t>
                          </a:r>
                          <a:r>
                            <a:rPr lang="en-US" sz="1800" dirty="0">
                              <a:solidFill>
                                <a:srgbClr val="000000"/>
                              </a:solidFill>
                            </a:rPr>
                            <a:t> </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a:t>
                          </a:r>
                        </a:p>
                      </a:txBody>
                      <a:tcPr/>
                    </a:tc>
                    <a:tc>
                      <a:txBody>
                        <a:bodyPr/>
                        <a:lstStyle/>
                        <a:p>
                          <a:pPr algn="l">
                            <a:defRPr sz="1800"/>
                          </a:pPr>
                          <a14:m>
                            <m:oMath xmlns:m="http://schemas.openxmlformats.org/officeDocument/2006/math">
                              <m:r>
                                <a:rPr lang="en-US" sz="1800" smtClean="0">
                                  <a:solidFill>
                                    <a:srgbClr val="000000"/>
                                  </a:solidFill>
                                  <a:latin typeface="Cambria Math" panose="02040503050406030204" pitchFamily="18" charset="0"/>
                                </a:rPr>
                                <m:t>𝑎</m:t>
                              </m:r>
                            </m:oMath>
                          </a14:m>
                          <a:r>
                            <a:rPr lang="en-US" sz="1800" dirty="0">
                              <a:solidFill>
                                <a:srgbClr val="000000"/>
                              </a:solidFill>
                            </a:rPr>
                            <a:t> lies to the left of </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 on the number line</a:t>
                          </a: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𝑎</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𝑏</m:t>
                                </m:r>
                              </m:oMath>
                            </m:oMathPara>
                          </a14:m>
                          <a:endParaRPr lang="en-US" dirty="0">
                            <a:solidFill>
                              <a:srgbClr val="000000"/>
                            </a:solidFill>
                          </a:endParaRPr>
                        </a:p>
                      </a:txBody>
                      <a:tcPr/>
                    </a:tc>
                    <a:tc>
                      <a:txBody>
                        <a:bodyPr/>
                        <a:lstStyle/>
                        <a:p>
                          <a:pPr algn="ctr">
                            <a:defRPr sz="1800"/>
                          </a:pPr>
                          <a:r>
                            <a:rPr lang="en-US" sz="1800" dirty="0">
                              <a:solidFill>
                                <a:srgbClr val="000000"/>
                              </a:solidFill>
                            </a:rPr>
                            <a:t>“</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is </a:t>
                          </a:r>
                          <a:r>
                            <a:rPr lang="en-US" sz="1800" b="1" dirty="0">
                              <a:solidFill>
                                <a:srgbClr val="000000"/>
                              </a:solidFill>
                            </a:rPr>
                            <a:t>less than or equal to</a:t>
                          </a:r>
                          <a:r>
                            <a:rPr lang="en-US" sz="1800" dirty="0">
                              <a:solidFill>
                                <a:srgbClr val="000000"/>
                              </a:solidFill>
                            </a:rPr>
                            <a:t> </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a:t>
                          </a:r>
                        </a:p>
                      </a:txBody>
                      <a:tcPr/>
                    </a:tc>
                    <a:tc>
                      <a:txBody>
                        <a:bodyPr/>
                        <a:lstStyle/>
                        <a:p>
                          <a:pPr algn="l">
                            <a:defRPr sz="1800"/>
                          </a:pPr>
                          <a14:m>
                            <m:oMath xmlns:m="http://schemas.openxmlformats.org/officeDocument/2006/math">
                              <m:r>
                                <a:rPr lang="en-US" sz="1800" smtClean="0">
                                  <a:solidFill>
                                    <a:srgbClr val="000000"/>
                                  </a:solidFill>
                                  <a:latin typeface="Cambria Math" panose="02040503050406030204" pitchFamily="18" charset="0"/>
                                </a:rPr>
                                <m:t>𝑎</m:t>
                              </m:r>
                            </m:oMath>
                          </a14:m>
                          <a:r>
                            <a:rPr lang="en-US" sz="1800" dirty="0">
                              <a:solidFill>
                                <a:srgbClr val="000000"/>
                              </a:solidFill>
                            </a:rPr>
                            <a:t> lies to the left of </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 or is equal to </a:t>
                          </a:r>
                          <a14:m>
                            <m:oMath xmlns:m="http://schemas.openxmlformats.org/officeDocument/2006/math">
                              <m:r>
                                <a:rPr lang="en-US" sz="1800">
                                  <a:solidFill>
                                    <a:srgbClr val="000000"/>
                                  </a:solidFill>
                                  <a:latin typeface="Cambria Math" panose="02040503050406030204" pitchFamily="18" charset="0"/>
                                </a:rPr>
                                <m:t>𝑏</m:t>
                              </m:r>
                            </m:oMath>
                          </a14:m>
                          <a:endParaRPr lang="en-US" sz="1800" dirty="0">
                            <a:solidFill>
                              <a:srgbClr val="000000"/>
                            </a:solidFill>
                          </a:endParaRP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𝑏</m:t>
                                </m:r>
                                <m:r>
                                  <a:rPr lang="en-US" sz="1800" smtClean="0">
                                    <a:solidFill>
                                      <a:srgbClr val="000000"/>
                                    </a:solidFill>
                                    <a:latin typeface="Cambria Math" panose="02040503050406030204" pitchFamily="18" charset="0"/>
                                  </a:rPr>
                                  <m:t>&gt;</m:t>
                                </m:r>
                                <m:r>
                                  <a:rPr lang="en-US" sz="1800" smtClean="0">
                                    <a:solidFill>
                                      <a:srgbClr val="000000"/>
                                    </a:solidFill>
                                    <a:latin typeface="Cambria Math" panose="02040503050406030204" pitchFamily="18" charset="0"/>
                                  </a:rPr>
                                  <m:t>𝑎</m:t>
                                </m:r>
                              </m:oMath>
                            </m:oMathPara>
                          </a14:m>
                          <a:endParaRPr lang="en-US" dirty="0">
                            <a:solidFill>
                              <a:srgbClr val="000000"/>
                            </a:solidFill>
                          </a:endParaRPr>
                        </a:p>
                      </a:txBody>
                      <a:tcPr/>
                    </a:tc>
                    <a:tc>
                      <a:txBody>
                        <a:bodyPr/>
                        <a:lstStyle/>
                        <a:p>
                          <a:pPr algn="ctr">
                            <a:defRPr sz="1800"/>
                          </a:pPr>
                          <a:r>
                            <a:rPr lang="en-US" sz="1800" dirty="0">
                              <a:solidFill>
                                <a:srgbClr val="000000"/>
                              </a:solidFill>
                            </a:rPr>
                            <a:t>“</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 is </a:t>
                          </a:r>
                          <a:r>
                            <a:rPr lang="en-US" sz="1800" b="1" dirty="0">
                              <a:solidFill>
                                <a:srgbClr val="000000"/>
                              </a:solidFill>
                            </a:rPr>
                            <a:t>greater than</a:t>
                          </a:r>
                          <a:r>
                            <a:rPr lang="en-US" sz="1800" dirty="0">
                              <a:solidFill>
                                <a:srgbClr val="000000"/>
                              </a:solidFill>
                            </a:rPr>
                            <a:t>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a:t>
                          </a:r>
                        </a:p>
                      </a:txBody>
                      <a:tcPr/>
                    </a:tc>
                    <a:tc>
                      <a:txBody>
                        <a:bodyPr/>
                        <a:lstStyle/>
                        <a:p>
                          <a:pPr algn="l">
                            <a:defRPr sz="1800"/>
                          </a:pPr>
                          <a14:m>
                            <m:oMath xmlns:m="http://schemas.openxmlformats.org/officeDocument/2006/math">
                              <m:r>
                                <a:rPr lang="en-US" sz="1800" smtClean="0">
                                  <a:solidFill>
                                    <a:srgbClr val="000000"/>
                                  </a:solidFill>
                                  <a:latin typeface="Cambria Math" panose="02040503050406030204" pitchFamily="18" charset="0"/>
                                </a:rPr>
                                <m:t>𝑏</m:t>
                              </m:r>
                            </m:oMath>
                          </a14:m>
                          <a:r>
                            <a:rPr lang="en-US" sz="1800" dirty="0">
                              <a:solidFill>
                                <a:srgbClr val="000000"/>
                              </a:solidFill>
                            </a:rPr>
                            <a:t> lies to the right of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on the number line</a:t>
                          </a: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𝑏</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𝑎</m:t>
                                </m:r>
                              </m:oMath>
                            </m:oMathPara>
                          </a14:m>
                          <a:endParaRPr lang="en-US" dirty="0">
                            <a:solidFill>
                              <a:srgbClr val="000000"/>
                            </a:solidFill>
                          </a:endParaRPr>
                        </a:p>
                      </a:txBody>
                      <a:tcPr/>
                    </a:tc>
                    <a:tc>
                      <a:txBody>
                        <a:bodyPr/>
                        <a:lstStyle/>
                        <a:p>
                          <a:pPr algn="ctr">
                            <a:defRPr sz="1800"/>
                          </a:pPr>
                          <a:r>
                            <a:rPr lang="en-US" sz="1800" dirty="0">
                              <a:solidFill>
                                <a:srgbClr val="000000"/>
                              </a:solidFill>
                            </a:rPr>
                            <a:t>“</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 is </a:t>
                          </a:r>
                          <a:r>
                            <a:rPr lang="en-US" sz="1800" b="1" dirty="0">
                              <a:solidFill>
                                <a:srgbClr val="000000"/>
                              </a:solidFill>
                            </a:rPr>
                            <a:t>greater than or equal to</a:t>
                          </a:r>
                          <a:r>
                            <a:rPr lang="en-US" sz="1800" dirty="0">
                              <a:solidFill>
                                <a:srgbClr val="000000"/>
                              </a:solidFill>
                            </a:rPr>
                            <a:t>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a:t>
                          </a:r>
                        </a:p>
                      </a:txBody>
                      <a:tcPr/>
                    </a:tc>
                    <a:tc>
                      <a:txBody>
                        <a:bodyPr/>
                        <a:lstStyle/>
                        <a:p>
                          <a:pPr algn="l">
                            <a:defRPr sz="1800"/>
                          </a:pPr>
                          <a14:m>
                            <m:oMath xmlns:m="http://schemas.openxmlformats.org/officeDocument/2006/math">
                              <m:r>
                                <a:rPr lang="en-US" sz="1800" smtClean="0">
                                  <a:solidFill>
                                    <a:srgbClr val="000000"/>
                                  </a:solidFill>
                                  <a:latin typeface="Cambria Math" panose="02040503050406030204" pitchFamily="18" charset="0"/>
                                </a:rPr>
                                <m:t>𝑏</m:t>
                              </m:r>
                            </m:oMath>
                          </a14:m>
                          <a:r>
                            <a:rPr lang="en-US" sz="1800" dirty="0">
                              <a:solidFill>
                                <a:srgbClr val="000000"/>
                              </a:solidFill>
                            </a:rPr>
                            <a:t> lies to the right of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or is equal to </a:t>
                          </a:r>
                          <a14:m>
                            <m:oMath xmlns:m="http://schemas.openxmlformats.org/officeDocument/2006/math">
                              <m:r>
                                <a:rPr lang="en-US" sz="1800">
                                  <a:solidFill>
                                    <a:srgbClr val="000000"/>
                                  </a:solidFill>
                                  <a:latin typeface="Cambria Math" panose="02040503050406030204" pitchFamily="18" charset="0"/>
                                </a:rPr>
                                <m:t>𝑎</m:t>
                              </m:r>
                            </m:oMath>
                          </a14:m>
                          <a:endParaRPr lang="en-US" sz="1800" dirty="0">
                            <a:solidFill>
                              <a:srgbClr val="000000"/>
                            </a:solidFill>
                          </a:endParaRP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descr="This table is having 3 columns with the Symbol, Reading and its Meaning.&#10;1. a is less than b shown both symbol and reading format and it means a lies to the left of b on the number line&#10;2. a is less than or equal to b shown both symbol and reading format and it means a lies to the left of b or is equal to b&#10;3. b is greater than a shown both symbol and reading format and it means b lies to the right of a on the number line&#10;4. b is greater than or equal to a shown both symbol and reading format and it means b lies to the right of a or is equal to a"/>
              <p:cNvGraphicFramePr>
                <a:graphicFrameLocks/>
              </p:cNvGraphicFramePr>
              <p:nvPr>
                <p:extLst>
                  <p:ext uri="{D42A27DB-BD31-4B8C-83A1-F6EECF244321}">
                    <p14:modId xmlns:p14="http://schemas.microsoft.com/office/powerpoint/2010/main" val="1794238248"/>
                  </p:ext>
                </p:extLst>
              </p:nvPr>
            </p:nvGraphicFramePr>
            <p:xfrm>
              <a:off x="1009650" y="1412240"/>
              <a:ext cx="7124700" cy="2931160"/>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pPr algn="ctr">
                            <a:defRPr sz="1800" b="1"/>
                          </a:pPr>
                          <a:r>
                            <a:rPr dirty="0">
                              <a:solidFill>
                                <a:srgbClr val="000000"/>
                              </a:solidFill>
                            </a:rPr>
                            <a:t>Symbol</a:t>
                          </a:r>
                        </a:p>
                      </a:txBody>
                      <a:tcPr/>
                    </a:tc>
                    <a:tc>
                      <a:txBody>
                        <a:bodyPr/>
                        <a:lstStyle/>
                        <a:p>
                          <a:pPr algn="ctr">
                            <a:defRPr sz="1800" b="1"/>
                          </a:pPr>
                          <a:r>
                            <a:rPr dirty="0">
                              <a:solidFill>
                                <a:srgbClr val="000000"/>
                              </a:solidFill>
                            </a:rPr>
                            <a:t>Reading</a:t>
                          </a:r>
                        </a:p>
                      </a:txBody>
                      <a:tcPr/>
                    </a:tc>
                    <a:tc>
                      <a:txBody>
                        <a:bodyPr/>
                        <a:lstStyle/>
                        <a:p>
                          <a:pPr algn="ctr">
                            <a:defRPr sz="1800" b="1"/>
                          </a:pPr>
                          <a:r>
                            <a:rPr dirty="0">
                              <a:solidFill>
                                <a:srgbClr val="000000"/>
                              </a:solidFill>
                            </a:rPr>
                            <a:t>Meaning</a:t>
                          </a:r>
                        </a:p>
                      </a:txBody>
                      <a:tcPr/>
                    </a:tc>
                    <a:extLst>
                      <a:ext uri="{0D108BD9-81ED-4DB2-BD59-A6C34878D82A}">
                        <a16:rowId xmlns:a16="http://schemas.microsoft.com/office/drawing/2014/main" val="10000"/>
                      </a:ext>
                    </a:extLst>
                  </a:tr>
                  <a:tr h="640080">
                    <a:tc>
                      <a:txBody>
                        <a:bodyPr/>
                        <a:lstStyle/>
                        <a:p>
                          <a:endParaRPr lang="en-US"/>
                        </a:p>
                      </a:txBody>
                      <a:tcPr>
                        <a:blipFill>
                          <a:blip r:embed="rId3"/>
                          <a:stretch>
                            <a:fillRect t="-62857" r="-568571" b="-315238"/>
                          </a:stretch>
                        </a:blipFill>
                      </a:tcPr>
                    </a:tc>
                    <a:tc>
                      <a:txBody>
                        <a:bodyPr/>
                        <a:lstStyle/>
                        <a:p>
                          <a:endParaRPr lang="en-US"/>
                        </a:p>
                      </a:txBody>
                      <a:tcPr>
                        <a:blipFill>
                          <a:blip r:embed="rId3"/>
                          <a:stretch>
                            <a:fillRect l="-31083" t="-62857" r="-76732" b="-315238"/>
                          </a:stretch>
                        </a:blipFill>
                      </a:tcPr>
                    </a:tc>
                    <a:tc>
                      <a:txBody>
                        <a:bodyPr/>
                        <a:lstStyle/>
                        <a:p>
                          <a:endParaRPr lang="en-US"/>
                        </a:p>
                      </a:txBody>
                      <a:tcPr>
                        <a:blipFill>
                          <a:blip r:embed="rId3"/>
                          <a:stretch>
                            <a:fillRect l="-170833" t="-62857" b="-315238"/>
                          </a:stretch>
                        </a:blipFill>
                      </a:tcPr>
                    </a:tc>
                    <a:extLst>
                      <a:ext uri="{0D108BD9-81ED-4DB2-BD59-A6C34878D82A}">
                        <a16:rowId xmlns:a16="http://schemas.microsoft.com/office/drawing/2014/main" val="10001"/>
                      </a:ext>
                    </a:extLst>
                  </a:tr>
                  <a:tr h="640080">
                    <a:tc>
                      <a:txBody>
                        <a:bodyPr/>
                        <a:lstStyle/>
                        <a:p>
                          <a:endParaRPr lang="en-US"/>
                        </a:p>
                      </a:txBody>
                      <a:tcPr>
                        <a:blipFill>
                          <a:blip r:embed="rId3"/>
                          <a:stretch>
                            <a:fillRect t="-162857" r="-568571" b="-215238"/>
                          </a:stretch>
                        </a:blipFill>
                      </a:tcPr>
                    </a:tc>
                    <a:tc>
                      <a:txBody>
                        <a:bodyPr/>
                        <a:lstStyle/>
                        <a:p>
                          <a:endParaRPr lang="en-US"/>
                        </a:p>
                      </a:txBody>
                      <a:tcPr>
                        <a:blipFill>
                          <a:blip r:embed="rId3"/>
                          <a:stretch>
                            <a:fillRect l="-31083" t="-162857" r="-76732" b="-215238"/>
                          </a:stretch>
                        </a:blipFill>
                      </a:tcPr>
                    </a:tc>
                    <a:tc>
                      <a:txBody>
                        <a:bodyPr/>
                        <a:lstStyle/>
                        <a:p>
                          <a:endParaRPr lang="en-US"/>
                        </a:p>
                      </a:txBody>
                      <a:tcPr>
                        <a:blipFill>
                          <a:blip r:embed="rId3"/>
                          <a:stretch>
                            <a:fillRect l="-170833" t="-162857" b="-215238"/>
                          </a:stretch>
                        </a:blipFill>
                      </a:tcPr>
                    </a:tc>
                    <a:extLst>
                      <a:ext uri="{0D108BD9-81ED-4DB2-BD59-A6C34878D82A}">
                        <a16:rowId xmlns:a16="http://schemas.microsoft.com/office/drawing/2014/main" val="10002"/>
                      </a:ext>
                    </a:extLst>
                  </a:tr>
                  <a:tr h="640080">
                    <a:tc>
                      <a:txBody>
                        <a:bodyPr/>
                        <a:lstStyle/>
                        <a:p>
                          <a:endParaRPr lang="en-US"/>
                        </a:p>
                      </a:txBody>
                      <a:tcPr>
                        <a:blipFill>
                          <a:blip r:embed="rId3"/>
                          <a:stretch>
                            <a:fillRect t="-260377" r="-568571" b="-113208"/>
                          </a:stretch>
                        </a:blipFill>
                      </a:tcPr>
                    </a:tc>
                    <a:tc>
                      <a:txBody>
                        <a:bodyPr/>
                        <a:lstStyle/>
                        <a:p>
                          <a:endParaRPr lang="en-US"/>
                        </a:p>
                      </a:txBody>
                      <a:tcPr>
                        <a:blipFill>
                          <a:blip r:embed="rId3"/>
                          <a:stretch>
                            <a:fillRect l="-31083" t="-260377" r="-76732" b="-113208"/>
                          </a:stretch>
                        </a:blipFill>
                      </a:tcPr>
                    </a:tc>
                    <a:tc>
                      <a:txBody>
                        <a:bodyPr/>
                        <a:lstStyle/>
                        <a:p>
                          <a:endParaRPr lang="en-US"/>
                        </a:p>
                      </a:txBody>
                      <a:tcPr>
                        <a:blipFill>
                          <a:blip r:embed="rId3"/>
                          <a:stretch>
                            <a:fillRect l="-170833" t="-260377" b="-113208"/>
                          </a:stretch>
                        </a:blipFill>
                      </a:tcPr>
                    </a:tc>
                    <a:extLst>
                      <a:ext uri="{0D108BD9-81ED-4DB2-BD59-A6C34878D82A}">
                        <a16:rowId xmlns:a16="http://schemas.microsoft.com/office/drawing/2014/main" val="10003"/>
                      </a:ext>
                    </a:extLst>
                  </a:tr>
                  <a:tr h="640080">
                    <a:tc>
                      <a:txBody>
                        <a:bodyPr/>
                        <a:lstStyle/>
                        <a:p>
                          <a:endParaRPr lang="en-US"/>
                        </a:p>
                      </a:txBody>
                      <a:tcPr>
                        <a:blipFill>
                          <a:blip r:embed="rId3"/>
                          <a:stretch>
                            <a:fillRect t="-363810" r="-568571" b="-14286"/>
                          </a:stretch>
                        </a:blipFill>
                      </a:tcPr>
                    </a:tc>
                    <a:tc>
                      <a:txBody>
                        <a:bodyPr/>
                        <a:lstStyle/>
                        <a:p>
                          <a:endParaRPr lang="en-US"/>
                        </a:p>
                      </a:txBody>
                      <a:tcPr>
                        <a:blipFill>
                          <a:blip r:embed="rId3"/>
                          <a:stretch>
                            <a:fillRect l="-31083" t="-363810" r="-76732" b="-14286"/>
                          </a:stretch>
                        </a:blipFill>
                      </a:tcPr>
                    </a:tc>
                    <a:tc>
                      <a:txBody>
                        <a:bodyPr/>
                        <a:lstStyle/>
                        <a:p>
                          <a:endParaRPr lang="en-US"/>
                        </a:p>
                      </a:txBody>
                      <a:tcPr>
                        <a:blipFill>
                          <a:blip r:embed="rId3"/>
                          <a:stretch>
                            <a:fillRect l="-170833" t="-363810" b="-14286"/>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8D97343-B020-D569-EFDF-4BD23C57BFA1}"/>
                  </a:ext>
                </a:extLst>
              </p:cNvPr>
              <p:cNvSpPr txBox="1"/>
              <p:nvPr/>
            </p:nvSpPr>
            <p:spPr>
              <a:xfrm>
                <a:off x="457200" y="4549914"/>
                <a:ext cx="8229600" cy="707886"/>
              </a:xfrm>
              <a:prstGeom prst="rect">
                <a:avLst/>
              </a:prstGeom>
              <a:noFill/>
            </p:spPr>
            <p:txBody>
              <a:bodyPr wrap="square">
                <a:spAutoFit/>
              </a:bodyPr>
              <a:lstStyle/>
              <a:p>
                <a:r>
                  <a:rPr lang="en-US" sz="2000" dirty="0">
                    <a:solidFill>
                      <a:srgbClr val="000000"/>
                    </a:solidFill>
                  </a:rPr>
                  <a:t>The two symbols </a:t>
                </a:r>
                <a14:m>
                  <m:oMath xmlns:m="http://schemas.openxmlformats.org/officeDocument/2006/math">
                    <m:r>
                      <a:rPr lang="en-US" sz="2000" i="1" smtClean="0">
                        <a:solidFill>
                          <a:srgbClr val="000000"/>
                        </a:solidFill>
                        <a:latin typeface="Cambria Math" panose="02040503050406030204" pitchFamily="18" charset="0"/>
                        <a:ea typeface="Cambria Math" panose="02040503050406030204" pitchFamily="18" charset="0"/>
                      </a:rPr>
                      <m:t>&lt;</m:t>
                    </m:r>
                  </m:oMath>
                </a14:m>
                <a:r>
                  <a:rPr lang="en-US" sz="2000" dirty="0">
                    <a:solidFill>
                      <a:srgbClr val="000000"/>
                    </a:solidFill>
                  </a:rPr>
                  <a:t> and </a:t>
                </a:r>
                <a14:m>
                  <m:oMath xmlns:m="http://schemas.openxmlformats.org/officeDocument/2006/math">
                    <m:r>
                      <a:rPr lang="en-US" sz="2000" i="1" smtClean="0">
                        <a:solidFill>
                          <a:srgbClr val="000000"/>
                        </a:solidFill>
                        <a:latin typeface="Cambria Math" panose="02040503050406030204" pitchFamily="18" charset="0"/>
                        <a:ea typeface="Cambria Math" panose="02040503050406030204" pitchFamily="18" charset="0"/>
                      </a:rPr>
                      <m:t>&gt;</m:t>
                    </m:r>
                  </m:oMath>
                </a14:m>
                <a:r>
                  <a:rPr lang="en-US" sz="2000" dirty="0">
                    <a:solidFill>
                      <a:srgbClr val="000000"/>
                    </a:solidFill>
                  </a:rPr>
                  <a:t> are called </a:t>
                </a:r>
                <a:r>
                  <a:rPr lang="en-US" sz="2000" i="1" dirty="0">
                    <a:solidFill>
                      <a:srgbClr val="000000"/>
                    </a:solidFill>
                  </a:rPr>
                  <a:t>strict</a:t>
                </a:r>
                <a:r>
                  <a:rPr lang="en-US" sz="2000" dirty="0">
                    <a:solidFill>
                      <a:srgbClr val="000000"/>
                    </a:solidFill>
                  </a:rPr>
                  <a:t> inequality signs, while the symbols </a:t>
                </a:r>
                <a14:m>
                  <m:oMath xmlns:m="http://schemas.openxmlformats.org/officeDocument/2006/math">
                    <m:r>
                      <a:rPr lang="en-US" sz="2000" i="1" smtClean="0">
                        <a:solidFill>
                          <a:srgbClr val="000000"/>
                        </a:solidFill>
                        <a:latin typeface="Cambria Math" panose="02040503050406030204" pitchFamily="18" charset="0"/>
                        <a:ea typeface="Cambria Math" panose="02040503050406030204" pitchFamily="18" charset="0"/>
                      </a:rPr>
                      <m:t>≤</m:t>
                    </m:r>
                  </m:oMath>
                </a14:m>
                <a:r>
                  <a:rPr lang="en-US" sz="2000" dirty="0">
                    <a:solidFill>
                      <a:srgbClr val="000000"/>
                    </a:solidFill>
                  </a:rPr>
                  <a:t> and </a:t>
                </a:r>
                <a14:m>
                  <m:oMath xmlns:m="http://schemas.openxmlformats.org/officeDocument/2006/math">
                    <m:r>
                      <a:rPr lang="en-US" sz="2000" i="1" smtClean="0">
                        <a:solidFill>
                          <a:srgbClr val="000000"/>
                        </a:solidFill>
                        <a:latin typeface="Cambria Math" panose="02040503050406030204" pitchFamily="18" charset="0"/>
                        <a:ea typeface="Cambria Math" panose="02040503050406030204" pitchFamily="18" charset="0"/>
                      </a:rPr>
                      <m:t>≥</m:t>
                    </m:r>
                  </m:oMath>
                </a14:m>
                <a:r>
                  <a:rPr lang="en-US" sz="2000" dirty="0">
                    <a:solidFill>
                      <a:srgbClr val="000000"/>
                    </a:solidFill>
                  </a:rPr>
                  <a:t> are </a:t>
                </a:r>
                <a:r>
                  <a:rPr lang="en-US" sz="2000" i="1" dirty="0" err="1">
                    <a:solidFill>
                      <a:srgbClr val="000000"/>
                    </a:solidFill>
                  </a:rPr>
                  <a:t>nonstrict</a:t>
                </a:r>
                <a:r>
                  <a:rPr lang="en-US" sz="2000" dirty="0">
                    <a:solidFill>
                      <a:srgbClr val="000000"/>
                    </a:solidFill>
                  </a:rPr>
                  <a:t> inequality signs.</a:t>
                </a:r>
                <a:endParaRPr lang="en-IN" sz="2000" dirty="0">
                  <a:solidFill>
                    <a:srgbClr val="000000"/>
                  </a:solidFill>
                </a:endParaRPr>
              </a:p>
            </p:txBody>
          </p:sp>
        </mc:Choice>
        <mc:Fallback xmlns="">
          <p:sp>
            <p:nvSpPr>
              <p:cNvPr id="6" name="TextBox 5">
                <a:extLst>
                  <a:ext uri="{FF2B5EF4-FFF2-40B4-BE49-F238E27FC236}">
                    <a16:creationId xmlns:a16="http://schemas.microsoft.com/office/drawing/2014/main" id="{18D97343-B020-D569-EFDF-4BD23C57BFA1}"/>
                  </a:ext>
                </a:extLst>
              </p:cNvPr>
              <p:cNvSpPr txBox="1">
                <a:spLocks noRot="1" noChangeAspect="1" noMove="1" noResize="1" noEditPoints="1" noAdjustHandles="1" noChangeArrowheads="1" noChangeShapeType="1" noTextEdit="1"/>
              </p:cNvSpPr>
              <p:nvPr/>
            </p:nvSpPr>
            <p:spPr>
              <a:xfrm>
                <a:off x="457200" y="4549914"/>
                <a:ext cx="8229600" cy="707886"/>
              </a:xfrm>
              <a:prstGeom prst="rect">
                <a:avLst/>
              </a:prstGeom>
              <a:blipFill>
                <a:blip r:embed="rId4"/>
                <a:stretch>
                  <a:fillRect l="-741" t="-4274" r="-74" b="-13675"/>
                </a:stretch>
              </a:blipFill>
            </p:spPr>
            <p:txBody>
              <a:bodyPr/>
              <a:lstStyle/>
              <a:p>
                <a:r>
                  <a:rPr lang="en-IN">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889722"/>
              </a:xfrm>
            </p:spPr>
            <p:txBody>
              <a:bodyPr>
                <a:normAutofit/>
              </a:bodyPr>
              <a:lstStyle/>
              <a:p>
                <a:pPr>
                  <a:defRPr sz="2800"/>
                </a:pPr>
                <a:r>
                  <a:rPr sz="2800" dirty="0"/>
                  <a:t>Remember that order is defined by the placement of real numbers on the number line, </a:t>
                </a:r>
                <a:r>
                  <a:rPr sz="2800" i="1" dirty="0"/>
                  <a:t>not</a:t>
                </a:r>
                <a:r>
                  <a:rPr sz="2800" dirty="0"/>
                  <a:t> by magnitude (its distance from zero). For instance, </a:t>
                </a:r>
                <a14:m>
                  <m:oMath xmlns:m="http://schemas.openxmlformats.org/officeDocument/2006/math">
                    <m:r>
                      <a:rPr>
                        <a:latin typeface="Cambria Math" panose="02040503050406030204" pitchFamily="18" charset="0"/>
                      </a:rPr>
                      <m:t>−36&lt;5</m:t>
                    </m:r>
                  </m:oMath>
                </a14:m>
                <a:r>
                  <a:rPr sz="2800" dirty="0"/>
                  <a:t> because </a:t>
                </a:r>
                <a14:m>
                  <m:oMath xmlns:m="http://schemas.openxmlformats.org/officeDocument/2006/math">
                    <m:r>
                      <a:rPr>
                        <a:latin typeface="Cambria Math" panose="02040503050406030204" pitchFamily="18" charset="0"/>
                      </a:rPr>
                      <m:t>−36</m:t>
                    </m:r>
                  </m:oMath>
                </a14:m>
                <a:r>
                  <a:rPr sz="2800" dirty="0"/>
                  <a:t> lies to the left of </a:t>
                </a:r>
                <a:r>
                  <a:rPr sz="2800" dirty="0">
                    <a:latin typeface="Cambria Math"/>
                  </a:rPr>
                  <a:t>5</a:t>
                </a:r>
                <a:r>
                  <a:rPr sz="2800" dirty="0"/>
                  <a:t> on the number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889722"/>
              </a:xfrm>
              <a:blipFill>
                <a:blip r:embed="rId3"/>
                <a:stretch>
                  <a:fillRect l="-1328" t="-2540" r="-1771" b="-3492"/>
                </a:stretch>
              </a:blipFill>
            </p:spPr>
            <p:txBody>
              <a:bodyPr/>
              <a:lstStyle/>
              <a:p>
                <a:r>
                  <a:rPr lang="en-IN">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Working with Order</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lang="en-US" dirty="0"/>
                  <a:t>​</a:t>
                </a:r>
                <a14:m>
                  <m:oMath xmlns:m="http://schemas.openxmlformats.org/officeDocument/2006/math">
                    <m:r>
                      <a:rPr lang="en-US">
                        <a:latin typeface="Cambria Math" panose="02040503050406030204" pitchFamily="18" charset="0"/>
                      </a:rPr>
                      <m:t>5≤9</m:t>
                    </m:r>
                  </m:oMath>
                </a14:m>
                <a:r>
                  <a:rPr lang="en-US" sz="2800" dirty="0"/>
                  <a:t>, since </a:t>
                </a:r>
                <a:r>
                  <a:rPr lang="en-US" sz="2800" dirty="0">
                    <a:latin typeface="Cambria Math"/>
                  </a:rPr>
                  <a:t>5</a:t>
                </a:r>
                <a:r>
                  <a:rPr lang="en-US" sz="2800" dirty="0"/>
                  <a:t> lies to the left of </a:t>
                </a:r>
                <a:r>
                  <a:rPr lang="en-US" sz="2800" dirty="0">
                    <a:latin typeface="Cambria Math"/>
                  </a:rPr>
                  <a:t>9</a:t>
                </a:r>
                <a:r>
                  <a:rPr lang="en-US" sz="2800" dirty="0"/>
                  <a:t>.</a:t>
                </a:r>
                <a:br>
                  <a:rPr lang="en-US" sz="2800" dirty="0"/>
                </a:br>
                <a:endParaRPr lang="en-US" sz="2800" dirty="0"/>
              </a:p>
              <a:p>
                <a:pPr marL="514350" indent="-514350">
                  <a:buFont typeface="+mj-lt"/>
                  <a:buAutoNum type="alphaLcPeriod" startAt="2"/>
                  <a:defRPr sz="2800"/>
                </a:pPr>
                <a:r>
                  <a:rPr lang="en-US" dirty="0"/>
                  <a:t>​</a:t>
                </a:r>
                <a14:m>
                  <m:oMath xmlns:m="http://schemas.openxmlformats.org/officeDocument/2006/math">
                    <m:r>
                      <a:rPr lang="en-US">
                        <a:latin typeface="Cambria Math" panose="02040503050406030204" pitchFamily="18" charset="0"/>
                      </a:rPr>
                      <m:t>5≤5</m:t>
                    </m:r>
                  </m:oMath>
                </a14:m>
                <a:r>
                  <a:rPr lang="en-US" sz="2800" dirty="0"/>
                  <a:t>, since </a:t>
                </a:r>
                <a:r>
                  <a:rPr lang="en-US" sz="2800" dirty="0">
                    <a:latin typeface="Cambria Math"/>
                  </a:rPr>
                  <a:t>5</a:t>
                </a:r>
                <a:r>
                  <a:rPr lang="en-US" sz="2800" dirty="0"/>
                  <a:t> is equal to </a:t>
                </a:r>
                <a:r>
                  <a:rPr lang="en-US" sz="2800" dirty="0">
                    <a:latin typeface="Cambria Math"/>
                  </a:rPr>
                  <a:t>5</a:t>
                </a:r>
                <a:r>
                  <a:rPr lang="en-US" sz="2800" dirty="0"/>
                  <a:t>. Note that for every real number </a:t>
                </a:r>
                <a:r>
                  <a:rPr lang="en-US" sz="2800" i="1" dirty="0"/>
                  <a:t>a</a:t>
                </a:r>
                <a:r>
                  <a:rPr lang="en-US" sz="2800" dirty="0"/>
                  <a:t>, we have </a:t>
                </a:r>
                <a:r>
                  <a:rPr lang="en-US" i="1" dirty="0"/>
                  <a:t>a</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m:t>
                    </m:r>
                    <m:r>
                      <m:rPr>
                        <m:nor/>
                      </m:rPr>
                      <a:rPr lang="en-US" i="1" dirty="0"/>
                      <m:t>a</m:t>
                    </m:r>
                  </m:oMath>
                </a14:m>
                <a:r>
                  <a:rPr lang="en-US" sz="2800" dirty="0"/>
                  <a:t> and </a:t>
                </a:r>
                <a:r>
                  <a:rPr lang="en-US" i="1" dirty="0"/>
                  <a:t>a</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m:t>
                    </m:r>
                    <m:r>
                      <m:rPr>
                        <m:nor/>
                      </m:rPr>
                      <a:rPr lang="en-US" i="1" dirty="0"/>
                      <m:t>a</m:t>
                    </m:r>
                  </m:oMath>
                </a14:m>
                <a:r>
                  <a:rPr lang="en-US" sz="2800" dirty="0"/>
                  <a:t>.</a:t>
                </a:r>
                <a:br>
                  <a:rPr lang="en-US" sz="2800" dirty="0"/>
                </a:br>
                <a:endParaRPr lang="en-US" sz="2800" dirty="0"/>
              </a:p>
              <a:p>
                <a:pPr marL="514350" indent="-514350">
                  <a:buFont typeface="+mj-lt"/>
                  <a:buAutoNum type="alphaLcPeriod" startAt="3"/>
                  <a:defRPr sz="2800"/>
                </a:pPr>
                <a:r>
                  <a:rPr lang="en-US" dirty="0"/>
                  <a:t>​</a:t>
                </a:r>
                <a14:m>
                  <m:oMath xmlns:m="http://schemas.openxmlformats.org/officeDocument/2006/math">
                    <m:r>
                      <a:rPr lang="en-US">
                        <a:latin typeface="Cambria Math" panose="02040503050406030204" pitchFamily="18" charset="0"/>
                      </a:rPr>
                      <m:t>−7&gt;−163</m:t>
                    </m:r>
                  </m:oMath>
                </a14:m>
                <a:r>
                  <a:rPr lang="en-US" sz="2800" dirty="0"/>
                  <a:t>, since </a:t>
                </a:r>
                <a14:m>
                  <m:oMath xmlns:m="http://schemas.openxmlformats.org/officeDocument/2006/math">
                    <m:r>
                      <a:rPr lang="en-US">
                        <a:latin typeface="Cambria Math" panose="02040503050406030204" pitchFamily="18" charset="0"/>
                      </a:rPr>
                      <m:t>−7</m:t>
                    </m:r>
                  </m:oMath>
                </a14:m>
                <a:r>
                  <a:rPr lang="en-US" sz="2800" dirty="0"/>
                  <a:t> lies to the right of </a:t>
                </a:r>
                <a14:m>
                  <m:oMath xmlns:m="http://schemas.openxmlformats.org/officeDocument/2006/math">
                    <m:r>
                      <a:rPr lang="en-US">
                        <a:latin typeface="Cambria Math" panose="02040503050406030204" pitchFamily="18" charset="0"/>
                      </a:rPr>
                      <m:t>−163</m:t>
                    </m:r>
                  </m:oMath>
                </a14:m>
                <a:r>
                  <a:rPr lang="en-US" sz="2800" dirty="0"/>
                  <a:t>.</a:t>
                </a:r>
                <a:br>
                  <a:rPr lang="en-US" sz="2800" dirty="0"/>
                </a:br>
                <a:endParaRPr lang="en-US" sz="2800" dirty="0"/>
              </a:p>
              <a:p>
                <a:pPr marL="514350" indent="-514350">
                  <a:buFont typeface="+mj-lt"/>
                  <a:buAutoNum type="alphaLcPeriod" startAt="4"/>
                  <a:defRPr sz="2800"/>
                </a:pPr>
                <a:r>
                  <a:rPr lang="en-US" dirty="0"/>
                  <a:t>​</a:t>
                </a:r>
                <a:r>
                  <a:rPr lang="en-US" sz="2800" dirty="0"/>
                  <a:t>The statement “</a:t>
                </a:r>
                <a:r>
                  <a:rPr lang="en-US" sz="2800" dirty="0">
                    <a:latin typeface="Cambria Math"/>
                  </a:rPr>
                  <a:t>5</a:t>
                </a:r>
                <a:r>
                  <a:rPr lang="en-US" sz="2800" dirty="0"/>
                  <a:t> is greater than </a:t>
                </a:r>
                <a14:m>
                  <m:oMath xmlns:m="http://schemas.openxmlformats.org/officeDocument/2006/math">
                    <m:r>
                      <a:rPr lang="en-US">
                        <a:latin typeface="Cambria Math" panose="02040503050406030204" pitchFamily="18" charset="0"/>
                      </a:rPr>
                      <m:t>−2</m:t>
                    </m:r>
                  </m:oMath>
                </a14:m>
                <a:r>
                  <a:rPr lang="en-US" dirty="0"/>
                  <a:t>”</a:t>
                </a:r>
                <a:r>
                  <a:rPr lang="en-US" sz="2800" dirty="0"/>
                  <a:t> can be written </a:t>
                </a:r>
                <a14:m>
                  <m:oMath xmlns:m="http://schemas.openxmlformats.org/officeDocument/2006/math">
                    <m:r>
                      <a:rPr lang="en-US">
                        <a:latin typeface="Cambria Math" panose="02040503050406030204" pitchFamily="18" charset="0"/>
                      </a:rPr>
                      <m:t>5&gt;−2</m:t>
                    </m:r>
                  </m:oMath>
                </a14:m>
                <a:r>
                  <a:rPr lang="en-US" sz="2800" dirty="0"/>
                  <a:t>.</a:t>
                </a:r>
                <a:r>
                  <a:rPr lang="en-US"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595" r="-1259"/>
                </a:stretch>
              </a:blipFill>
            </p:spPr>
            <p:txBody>
              <a:bodyPr/>
              <a:lstStyle/>
              <a:p>
                <a:r>
                  <a:rPr lang="en-IN">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3504</TotalTime>
  <Words>1679</Words>
  <Application>Microsoft Office PowerPoint</Application>
  <PresentationFormat>On-screen Show (4:3)</PresentationFormat>
  <Paragraphs>162</Paragraphs>
  <Slides>25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Cambria Math</vt:lpstr>
      <vt:lpstr>Calibri</vt:lpstr>
      <vt:lpstr>Courier New</vt:lpstr>
      <vt:lpstr>Cambria</vt:lpstr>
      <vt:lpstr>Arial</vt:lpstr>
      <vt:lpstr>Office Theme</vt:lpstr>
      <vt:lpstr>Equation</vt:lpstr>
      <vt:lpstr>Section 1.1</vt:lpstr>
      <vt:lpstr>Definition: Types of Real Numbers</vt:lpstr>
      <vt:lpstr>Note:</vt:lpstr>
      <vt:lpstr>Example 1: Types of Real Numbers</vt:lpstr>
      <vt:lpstr>Example 2: Drawing the Real Number Line1</vt:lpstr>
      <vt:lpstr>Example 2: Drawing the Real Number Line2</vt:lpstr>
      <vt:lpstr>Definition: Inequality Symbols (Order)</vt:lpstr>
      <vt:lpstr>CAUTION!1</vt:lpstr>
      <vt:lpstr>Example 3: Working with Order1</vt:lpstr>
      <vt:lpstr>Example 3: Working with Order2</vt:lpstr>
      <vt:lpstr>Definition: Set-Builder Notation</vt:lpstr>
      <vt:lpstr>Example 4: Set-Builder Notation</vt:lpstr>
      <vt:lpstr>Definition: The Empty Set</vt:lpstr>
      <vt:lpstr>Definition: Interval Notation1</vt:lpstr>
      <vt:lpstr>Definition: Interval Notation2</vt:lpstr>
      <vt:lpstr>CAUTION!2</vt:lpstr>
      <vt:lpstr>Example 5: Intervals of Real Numbers1</vt:lpstr>
      <vt:lpstr>Example 5: Intervals of Real Numbers2</vt:lpstr>
      <vt:lpstr>Definition: Absolute Value</vt:lpstr>
      <vt:lpstr>Definition: Distance on the Real Number Line</vt:lpstr>
      <vt:lpstr>Example 6: Absolute Value1</vt:lpstr>
      <vt:lpstr>Example 6: Absolute Value2</vt:lpstr>
      <vt:lpstr>Properties: Properties of Absolute Value</vt:lpstr>
      <vt:lpstr>Example 7: Using Absolute Value Properties</vt:lpstr>
      <vt:lpstr>Example 8: Working With Repeating Digits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jeevan</cp:lastModifiedBy>
  <cp:revision>227</cp:revision>
  <dcterms:created xsi:type="dcterms:W3CDTF">2013-04-26T14:43:13Z</dcterms:created>
  <dcterms:modified xsi:type="dcterms:W3CDTF">2025-08-21T07:04:51Z</dcterms:modified>
</cp:coreProperties>
</file>