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ystems of Linear Equations: Solutions by Graphing"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4" autoAdjust="0"/>
    <p:restoredTop sz="94641" autoAdjust="0"/>
  </p:normalViewPr>
  <p:slideViewPr>
    <p:cSldViewPr>
      <p:cViewPr varScale="1">
        <p:scale>
          <a:sx n="102" d="100"/>
          <a:sy n="102" d="100"/>
        </p:scale>
        <p:origin x="1194" y="114"/>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6/26/2025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22.emf"/></Relationships>
</file>

<file path=ppt/slides/_rels/slide2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dirty="0">
                <a:solidFill>
                  <a:srgbClr val="1F497D"/>
                </a:solidFill>
              </a:rPr>
              <a:t>Systems of Linear Equations: Solutions by Graphing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r>
              <a:rPr lang="en-US" baseline="-25000" dirty="0"/>
              <a:t>1</a:t>
            </a:r>
            <a:endParaRPr lang="en-US" dirty="0"/>
          </a:p>
        </p:txBody>
      </p:sp>
      <p:sp>
        <p:nvSpPr>
          <p:cNvPr id="3" name="Content Placeholder 2"/>
          <p:cNvSpPr>
            <a:spLocks noGrp="1"/>
          </p:cNvSpPr>
          <p:nvPr>
            <p:ph idx="1"/>
          </p:nvPr>
        </p:nvSpPr>
        <p:spPr>
          <a:xfrm>
            <a:off x="457200" y="1066800"/>
            <a:ext cx="6553200" cy="523220"/>
          </a:xfrm>
        </p:spPr>
        <p:txBody>
          <a:bodyPr wrap="square">
            <a:spAutoFit/>
          </a:bodyPr>
          <a:lstStyle/>
          <a:p>
            <a:r>
              <a:rPr lang="en-US" dirty="0">
                <a:solidFill>
                  <a:schemeClr val="tx1"/>
                </a:solidFill>
              </a:rPr>
              <a:t>Solve the system of equations by graphing.</a:t>
            </a:r>
          </a:p>
        </p:txBody>
      </p:sp>
      <p:pic>
        <p:nvPicPr>
          <p:cNvPr id="4" name="Picture 3" descr="the set of equations y equals minus x plus 4 and y equals 2 x plus 1">
            <a:extLst>
              <a:ext uri="{FF2B5EF4-FFF2-40B4-BE49-F238E27FC236}">
                <a16:creationId xmlns:a16="http://schemas.microsoft.com/office/drawing/2014/main" id="{C1B24E24-3FD1-EF94-4E00-9B9C6E1B0091}"/>
              </a:ext>
            </a:extLst>
          </p:cNvPr>
          <p:cNvPicPr>
            <a:picLocks noChangeAspect="1"/>
          </p:cNvPicPr>
          <p:nvPr/>
        </p:nvPicPr>
        <p:blipFill>
          <a:blip r:embed="rId2"/>
          <a:stretch>
            <a:fillRect/>
          </a:stretch>
        </p:blipFill>
        <p:spPr>
          <a:xfrm>
            <a:off x="2514600" y="1600200"/>
            <a:ext cx="1714241" cy="1075813"/>
          </a:xfrm>
          <a:prstGeom prst="rect">
            <a:avLst/>
          </a:prstGeom>
        </p:spPr>
      </p:pic>
      <p:sp>
        <p:nvSpPr>
          <p:cNvPr id="7" name="TextBox 6">
            <a:extLst>
              <a:ext uri="{FF2B5EF4-FFF2-40B4-BE49-F238E27FC236}">
                <a16:creationId xmlns:a16="http://schemas.microsoft.com/office/drawing/2014/main" id="{6BA8E79E-0035-EDF8-16F3-DAAB1D5FAB09}"/>
              </a:ext>
            </a:extLst>
          </p:cNvPr>
          <p:cNvSpPr txBox="1"/>
          <p:nvPr/>
        </p:nvSpPr>
        <p:spPr>
          <a:xfrm>
            <a:off x="457200" y="2514600"/>
            <a:ext cx="4724400" cy="3539430"/>
          </a:xfrm>
          <a:prstGeom prst="rect">
            <a:avLst/>
          </a:prstGeom>
          <a:noFill/>
        </p:spPr>
        <p:txBody>
          <a:bodyPr wrap="square">
            <a:spAutoFit/>
          </a:bodyPr>
          <a:lstStyle/>
          <a:p>
            <a:r>
              <a:rPr lang="en-US" sz="2800" b="1" dirty="0">
                <a:solidFill>
                  <a:schemeClr val="tx1"/>
                </a:solidFill>
              </a:rPr>
              <a:t>Solution</a:t>
            </a:r>
            <a:endParaRPr lang="en-US" sz="2800" dirty="0"/>
          </a:p>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descr="Graph showing the system of linear equations y equals 2 x plus 1 and y equals minus x plus 4. The green line, representing y equals 2 x plus 1, slopes upward, while the blue line, representing y equals minus x plus 4, slopes downward. The lines intersect at the point open parenthesis 1 comma 3 close parenthesis, which is marked with a red dot and labeled with the coordinates open parenthesis 1 comma 3 close parenthesis. Additional labeled points include open parenthesis 0 comma 1 close parenthesis and open parenthesis 2 comma 5 close parenthesis on the green line, and  open parenthesis 0 comma 4 close parenthesis and open parenthesis 4 comma 0 close parenthesis on the blue line. The x axis and y axis are labeled with grid lines for reference. The intersection point represents the solution to the system of equations."/>
          <p:cNvPicPr>
            <a:picLocks noChangeAspect="1" noChangeArrowheads="1"/>
          </p:cNvPicPr>
          <p:nvPr/>
        </p:nvPicPr>
        <p:blipFill>
          <a:blip r:embed="rId3"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r>
              <a:rPr lang="en-US" baseline="-25000" dirty="0"/>
              <a:t>2</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pic>
        <p:nvPicPr>
          <p:cNvPr id="4" name="Picture 3" descr="y equals 2x plus 1.&#10;Then, 3 equals 2 times 1 plus 1.&#10;Simplified, 3 equals 3, which is a true statement.">
            <a:extLst>
              <a:ext uri="{FF2B5EF4-FFF2-40B4-BE49-F238E27FC236}">
                <a16:creationId xmlns:a16="http://schemas.microsoft.com/office/drawing/2014/main" id="{D6BB9DA1-1348-918D-573C-B475A93A02EF}"/>
              </a:ext>
            </a:extLst>
          </p:cNvPr>
          <p:cNvPicPr>
            <a:picLocks noChangeAspect="1"/>
          </p:cNvPicPr>
          <p:nvPr/>
        </p:nvPicPr>
        <p:blipFill>
          <a:blip r:embed="rId2"/>
          <a:stretch>
            <a:fillRect/>
          </a:stretch>
        </p:blipFill>
        <p:spPr>
          <a:xfrm>
            <a:off x="1905000" y="2387294"/>
            <a:ext cx="2007108" cy="1869948"/>
          </a:xfrm>
          <a:prstGeom prst="rect">
            <a:avLst/>
          </a:prstGeom>
        </p:spPr>
      </p:pic>
      <p:pic>
        <p:nvPicPr>
          <p:cNvPr id="5" name="Picture 4" descr="y equals minus x plus 4.&#10;Then, 3 equals minus 1 plus 4.&#10;Simplified, 3 equals 3, which is a true statement.">
            <a:extLst>
              <a:ext uri="{FF2B5EF4-FFF2-40B4-BE49-F238E27FC236}">
                <a16:creationId xmlns:a16="http://schemas.microsoft.com/office/drawing/2014/main" id="{B17A3CC9-AD6C-05C4-3E5E-85AC359CC445}"/>
              </a:ext>
            </a:extLst>
          </p:cNvPr>
          <p:cNvPicPr>
            <a:picLocks noChangeAspect="1"/>
          </p:cNvPicPr>
          <p:nvPr/>
        </p:nvPicPr>
        <p:blipFill>
          <a:blip r:embed="rId3"/>
          <a:stretch>
            <a:fillRect/>
          </a:stretch>
        </p:blipFill>
        <p:spPr>
          <a:xfrm>
            <a:off x="4800600" y="2381167"/>
            <a:ext cx="1961388" cy="1802892"/>
          </a:xfrm>
          <a:prstGeom prst="rect">
            <a:avLst/>
          </a:prstGeom>
        </p:spPr>
      </p:pic>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Grp="1"/>
          </p:cNvSpPr>
          <p:nvPr>
            <p:ph type="title" idx="4294967295"/>
          </p:nvPr>
        </p:nvSpPr>
        <p:spPr>
          <a:xfrm>
            <a:off x="609600" y="192024"/>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0" marR="0" lvl="0" indent="0" algn="ctr" defTabSz="914400" rtl="0" eaLnBrk="1" fontAlgn="auto" latinLnBrk="0" hangingPunct="1">
              <a:lnSpc>
                <a:spcPts val="3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accent1"/>
                </a:solidFill>
                <a:effectLst/>
                <a:uLnTx/>
                <a:uFillTx/>
                <a:latin typeface="+mj-lt"/>
                <a:ea typeface="+mj-ea"/>
                <a:cs typeface="+mj-cs"/>
              </a:rPr>
              <a:t>Notes: Solving Systems of Linear Equations by Graphing </a:t>
            </a:r>
          </a:p>
        </p:txBody>
      </p:sp>
      <p:sp>
        <p:nvSpPr>
          <p:cNvPr id="4" name="Content Placeholder 3"/>
          <p:cNvSpPr txBox="1">
            <a:spLocks/>
          </p:cNvSpPr>
          <p:nvPr/>
        </p:nvSpPr>
        <p:spPr>
          <a:xfrm>
            <a:off x="457200" y="106680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r>
              <a:rPr lang="en-US" baseline="-25000" dirty="0"/>
              <a:t>1</a:t>
            </a:r>
            <a:endParaRPr lang="en-US" sz="3200" dirty="0">
              <a:solidFill>
                <a:schemeClr val="accent1"/>
              </a:solidFill>
            </a:endParaRPr>
          </a:p>
        </p:txBody>
      </p:sp>
      <p:sp>
        <p:nvSpPr>
          <p:cNvPr id="6" name="Content Placeholder 2"/>
          <p:cNvSpPr txBox="1">
            <a:spLocks/>
          </p:cNvSpPr>
          <p:nvPr/>
        </p:nvSpPr>
        <p:spPr>
          <a:xfrm>
            <a:off x="457200" y="12192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p:txBody>
      </p:sp>
      <p:pic>
        <p:nvPicPr>
          <p:cNvPr id="2" name="Picture 1" descr="the set of equations y equals minus x plus 4 and x plus y equals 2">
            <a:extLst>
              <a:ext uri="{FF2B5EF4-FFF2-40B4-BE49-F238E27FC236}">
                <a16:creationId xmlns:a16="http://schemas.microsoft.com/office/drawing/2014/main" id="{56A88D48-2F82-4CD6-7121-0FDF6BAEBB5E}"/>
              </a:ext>
            </a:extLst>
          </p:cNvPr>
          <p:cNvPicPr>
            <a:picLocks noChangeAspect="1"/>
          </p:cNvPicPr>
          <p:nvPr/>
        </p:nvPicPr>
        <p:blipFill>
          <a:blip r:embed="rId2"/>
          <a:stretch>
            <a:fillRect/>
          </a:stretch>
        </p:blipFill>
        <p:spPr>
          <a:xfrm>
            <a:off x="2362200" y="1848612"/>
            <a:ext cx="2084832" cy="894588"/>
          </a:xfrm>
          <a:prstGeom prst="rect">
            <a:avLst/>
          </a:prstGeom>
        </p:spPr>
      </p:pic>
      <p:sp>
        <p:nvSpPr>
          <p:cNvPr id="4" name="TextBox 3">
            <a:extLst>
              <a:ext uri="{FF2B5EF4-FFF2-40B4-BE49-F238E27FC236}">
                <a16:creationId xmlns:a16="http://schemas.microsoft.com/office/drawing/2014/main" id="{2499D5F4-9B9F-D1D4-7105-58CCA11FEF8F}"/>
              </a:ext>
            </a:extLst>
          </p:cNvPr>
          <p:cNvSpPr txBox="1"/>
          <p:nvPr/>
        </p:nvSpPr>
        <p:spPr>
          <a:xfrm>
            <a:off x="457200" y="2944921"/>
            <a:ext cx="4724400" cy="1815882"/>
          </a:xfrm>
          <a:prstGeom prst="rect">
            <a:avLst/>
          </a:prstGeom>
          <a:noFill/>
        </p:spPr>
        <p:txBody>
          <a:bodyPr wrap="square">
            <a:spAutoFit/>
          </a:bodyPr>
          <a:lstStyle/>
          <a:p>
            <a:pPr eaLnBrk="0" hangingPunct="0"/>
            <a:r>
              <a:rPr lang="en-US" sz="2800" b="1" dirty="0">
                <a:latin typeface="Calibri" pitchFamily="34" charset="0"/>
              </a:rPr>
              <a:t>Solution</a:t>
            </a:r>
          </a:p>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descr="Graph showing the system of linear equations y equals minus x plus 4 and x plus y equals 2. The green line, representing x plus y equals 2, slopes downward, while the blue line, representing y equals minus x plus 4, slopes downward. The lines are parallel and do not intersect.&#10;Additional labeled points include open parenthesis 0 comma 2 close parenthesis on the green line, and open parenthesis 0 comma 4 close parenthesis on the blue line. The x axis and y axis are labeled with grid lines for reference. There is no solution to the system."/>
          <p:cNvPicPr>
            <a:picLocks noChangeAspect="1" noChangeArrowheads="1"/>
          </p:cNvPicPr>
          <p:nvPr/>
        </p:nvPicPr>
        <p:blipFill>
          <a:blip r:embed="rId3"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r>
              <a:rPr lang="en-US" baseline="-25000" dirty="0"/>
              <a:t>2</a:t>
            </a:r>
            <a:endParaRPr lang="en-US" sz="3200" dirty="0">
              <a:solidFill>
                <a:schemeClr val="accent1"/>
              </a:solidFill>
            </a:endParaRPr>
          </a:p>
        </p:txBody>
      </p:sp>
      <p:sp>
        <p:nvSpPr>
          <p:cNvPr id="5" name="TextBox 4">
            <a:extLst>
              <a:ext uri="{FF2B5EF4-FFF2-40B4-BE49-F238E27FC236}">
                <a16:creationId xmlns:a16="http://schemas.microsoft.com/office/drawing/2014/main" id="{807DB885-D719-3EE2-887F-0818DCD503A8}"/>
              </a:ext>
            </a:extLst>
          </p:cNvPr>
          <p:cNvSpPr txBox="1"/>
          <p:nvPr/>
        </p:nvSpPr>
        <p:spPr>
          <a:xfrm>
            <a:off x="457200" y="1066800"/>
            <a:ext cx="8305800" cy="4142673"/>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a:p>
            <a:pPr eaLnBrk="0" hangingPunct="0">
              <a:spcBef>
                <a:spcPct val="20000"/>
              </a:spcBef>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 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a:p>
            <a:pPr eaLnBrk="0" hangingPunct="0">
              <a:spcBef>
                <a:spcPct val="20000"/>
              </a:spcBef>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Grp="1"/>
          </p:cNvSpPr>
          <p:nvPr>
            <p:ph type="title" idx="4294967295"/>
          </p:nvPr>
        </p:nvSpPr>
        <p:spPr>
          <a:xfrm>
            <a:off x="457200" y="18288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marR="0" lvl="0" indent="-15875" algn="ctr" defTabSz="914400" rtl="0" eaLnBrk="1" fontAlgn="auto" latinLnBrk="0" hangingPunct="1">
              <a:lnSpc>
                <a:spcPts val="3000"/>
              </a:lnSpc>
              <a:spcBef>
                <a:spcPct val="0"/>
              </a:spcBef>
              <a:spcAft>
                <a:spcPts val="0"/>
              </a:spcAft>
              <a:buClrTx/>
              <a:buSzTx/>
              <a:buFontTx/>
              <a:buNone/>
              <a:tabLst>
                <a:tab pos="342900" algn="l"/>
                <a:tab pos="800100" algn="l"/>
                <a:tab pos="7150100" algn="l"/>
              </a:tabLst>
              <a:defRPr/>
            </a:pPr>
            <a:r>
              <a:rPr kumimoji="0" lang="en-US" sz="3200" b="0" i="0" u="none" strike="noStrike" kern="1200" cap="none" spc="0" normalizeH="0" baseline="0" noProof="0" dirty="0">
                <a:ln>
                  <a:noFill/>
                </a:ln>
                <a:solidFill>
                  <a:srgbClr val="1F497D"/>
                </a:solidFill>
                <a:effectLst/>
                <a:uLnTx/>
                <a:uFillTx/>
                <a:latin typeface="+mj-lt"/>
                <a:ea typeface="+mj-ea"/>
                <a:cs typeface="+mj-cs"/>
              </a:rPr>
              <a:t>Definition: Consistent and Inconsistent Systems of Linear Equations</a:t>
            </a:r>
            <a:r>
              <a:rPr kumimoji="0" lang="en-US" sz="3200" b="0" i="0" u="none" strike="noStrike" kern="1200" cap="none" spc="0" normalizeH="0" baseline="-25000" noProof="0" dirty="0">
                <a:ln>
                  <a:noFill/>
                </a:ln>
                <a:solidFill>
                  <a:srgbClr val="1F497D"/>
                </a:solidFill>
                <a:effectLst/>
                <a:uLnTx/>
                <a:uFillTx/>
                <a:latin typeface="+mj-lt"/>
                <a:ea typeface="+mj-ea"/>
                <a:cs typeface="+mj-cs"/>
              </a:rPr>
              <a:t>2</a:t>
            </a:r>
          </a:p>
        </p:txBody>
      </p:sp>
      <p:sp>
        <p:nvSpPr>
          <p:cNvPr id="9" name="TextBox 3"/>
          <p:cNvSpPr txBox="1">
            <a:spLocks noChangeArrowheads="1"/>
          </p:cNvSpPr>
          <p:nvPr/>
        </p:nvSpPr>
        <p:spPr>
          <a:xfrm>
            <a:off x="457200" y="106680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r>
              <a:rPr lang="en-US" baseline="-25000" dirty="0"/>
              <a:t>1</a:t>
            </a:r>
            <a:endParaRPr lang="en-US" sz="3200" dirty="0">
              <a:solidFill>
                <a:schemeClr val="accent1"/>
              </a:solidFill>
            </a:endParaRPr>
          </a:p>
        </p:txBody>
      </p:sp>
      <p:sp>
        <p:nvSpPr>
          <p:cNvPr id="5" name="TextBox 4">
            <a:extLst>
              <a:ext uri="{FF2B5EF4-FFF2-40B4-BE49-F238E27FC236}">
                <a16:creationId xmlns:a16="http://schemas.microsoft.com/office/drawing/2014/main" id="{50B9A036-4920-6F5C-6C01-F502F2A55107}"/>
              </a:ext>
            </a:extLst>
          </p:cNvPr>
          <p:cNvSpPr txBox="1"/>
          <p:nvPr/>
        </p:nvSpPr>
        <p:spPr>
          <a:xfrm>
            <a:off x="457200" y="1219200"/>
            <a:ext cx="6477000" cy="480131"/>
          </a:xfrm>
          <a:prstGeom prst="rect">
            <a:avLst/>
          </a:prstGeom>
          <a:noFill/>
        </p:spPr>
        <p:txBody>
          <a:bodyPr wrap="square">
            <a:spAutoFit/>
          </a:bodyPr>
          <a:lstStyle/>
          <a:p>
            <a:pPr>
              <a:lnSpc>
                <a:spcPct val="90000"/>
              </a:lnSpc>
            </a:pPr>
            <a:r>
              <a:rPr lang="en-US" sz="2800" dirty="0"/>
              <a:t>Solve the system of equations by graphing.</a:t>
            </a:r>
          </a:p>
        </p:txBody>
      </p:sp>
      <p:pic>
        <p:nvPicPr>
          <p:cNvPr id="2" name="Picture 1" descr="the set of equations y equals minus x plus 4 and 2 x plus 2 y equals 8">
            <a:extLst>
              <a:ext uri="{FF2B5EF4-FFF2-40B4-BE49-F238E27FC236}">
                <a16:creationId xmlns:a16="http://schemas.microsoft.com/office/drawing/2014/main" id="{3CF49FC7-2BC3-2753-47DC-19C7D84CD896}"/>
              </a:ext>
            </a:extLst>
          </p:cNvPr>
          <p:cNvPicPr>
            <a:picLocks noChangeAspect="1"/>
          </p:cNvPicPr>
          <p:nvPr/>
        </p:nvPicPr>
        <p:blipFill>
          <a:blip r:embed="rId2"/>
          <a:stretch>
            <a:fillRect/>
          </a:stretch>
        </p:blipFill>
        <p:spPr>
          <a:xfrm>
            <a:off x="2151888" y="1839468"/>
            <a:ext cx="2420112" cy="893064"/>
          </a:xfrm>
          <a:prstGeom prst="rect">
            <a:avLst/>
          </a:prstGeom>
        </p:spPr>
      </p:pic>
      <p:sp>
        <p:nvSpPr>
          <p:cNvPr id="3" name="TextBox 2">
            <a:extLst>
              <a:ext uri="{FF2B5EF4-FFF2-40B4-BE49-F238E27FC236}">
                <a16:creationId xmlns:a16="http://schemas.microsoft.com/office/drawing/2014/main" id="{7E17756C-1606-9F77-387E-55D9DA7B85FF}"/>
              </a:ext>
            </a:extLst>
          </p:cNvPr>
          <p:cNvSpPr txBox="1"/>
          <p:nvPr/>
        </p:nvSpPr>
        <p:spPr>
          <a:xfrm>
            <a:off x="457200" y="2674322"/>
            <a:ext cx="4953000" cy="3348609"/>
          </a:xfrm>
          <a:prstGeom prst="rect">
            <a:avLst/>
          </a:prstGeom>
          <a:noFill/>
        </p:spPr>
        <p:txBody>
          <a:bodyPr wrap="square">
            <a:spAutoFit/>
          </a:bodyPr>
          <a:lstStyle/>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pic>
        <p:nvPicPr>
          <p:cNvPr id="92263" name="Picture 103" descr="Graph showing the system of linear equations y equals minus x plus 4 and 2 x plus 2 y equals 8. Both equations represent the same line, so the green and blue lines completely overlap. The line slopes downward, indicating a negative slope. A red dot is placed at the point open parenthesis 0 comma 4 close parenthesis, which lies on the line and is labeled with its coordinates. The x axis and y axis are labeled, and grid lines are visible for reference. Since the lines are identical, every point on the line is a solution to the system of equations."/>
          <p:cNvPicPr>
            <a:picLocks noChangeAspect="1" noChangeArrowheads="1"/>
          </p:cNvPicPr>
          <p:nvPr/>
        </p:nvPicPr>
        <p:blipFill>
          <a:blip r:embed="rId3"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a:t>
            </a:r>
            <a:r>
              <a:rPr lang="en-US" baseline="-25000" dirty="0"/>
              <a:t>2</a:t>
            </a:r>
            <a:endParaRPr lang="en-US" sz="3200" dirty="0">
              <a:solidFill>
                <a:schemeClr val="accent1"/>
              </a:solidFill>
            </a:endParaRPr>
          </a:p>
        </p:txBody>
      </p:sp>
      <p:sp>
        <p:nvSpPr>
          <p:cNvPr id="4" name="TextBox 3">
            <a:extLst>
              <a:ext uri="{FF2B5EF4-FFF2-40B4-BE49-F238E27FC236}">
                <a16:creationId xmlns:a16="http://schemas.microsoft.com/office/drawing/2014/main" id="{0553EBF0-50E0-8654-4303-D33FF978BBB2}"/>
              </a:ext>
            </a:extLst>
          </p:cNvPr>
          <p:cNvSpPr txBox="1"/>
          <p:nvPr/>
        </p:nvSpPr>
        <p:spPr>
          <a:xfrm>
            <a:off x="381000" y="1097280"/>
            <a:ext cx="8305800" cy="2246769"/>
          </a:xfrm>
          <a:prstGeom prst="rect">
            <a:avLst/>
          </a:prstGeom>
          <a:noFill/>
        </p:spPr>
        <p:txBody>
          <a:bodyPr wrap="square">
            <a:spAutoFit/>
          </a:bodyPr>
          <a:lstStyle/>
          <a:p>
            <a:r>
              <a:rPr lang="en-US" sz="2800" dirty="0"/>
              <a:t>the other. The system has an infinite number of solutions and the equations are dependent. Putting both equations in the slope-intercept form shows that they are identical.</a:t>
            </a:r>
          </a:p>
          <a:p>
            <a:r>
              <a:rPr lang="en-US" sz="2800" dirty="0"/>
              <a:t>Solving 2y + 2x = 8 for y gives the following.</a:t>
            </a:r>
          </a:p>
        </p:txBody>
      </p:sp>
      <p:pic>
        <p:nvPicPr>
          <p:cNvPr id="2" name="Picture 1" descr="2 y plus 2 x equals 8,&#10;Then 2 y equals minus 2x plus 8,&#10;that is 2y over 2 equals minus 2 x over 2 plus 8 over 2,&#10;y equals minus x plus 4.">
            <a:extLst>
              <a:ext uri="{FF2B5EF4-FFF2-40B4-BE49-F238E27FC236}">
                <a16:creationId xmlns:a16="http://schemas.microsoft.com/office/drawing/2014/main" id="{70CA8D43-2466-9AC8-CD7D-B518DC72F83E}"/>
              </a:ext>
            </a:extLst>
          </p:cNvPr>
          <p:cNvPicPr>
            <a:picLocks noChangeAspect="1"/>
          </p:cNvPicPr>
          <p:nvPr/>
        </p:nvPicPr>
        <p:blipFill>
          <a:blip r:embed="rId2"/>
          <a:stretch>
            <a:fillRect/>
          </a:stretch>
        </p:blipFill>
        <p:spPr>
          <a:xfrm>
            <a:off x="3294126" y="3505200"/>
            <a:ext cx="2555748" cy="228752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a:t>
            </a:r>
            <a:r>
              <a:rPr lang="en-US" baseline="-25000" dirty="0"/>
              <a:t>3</a:t>
            </a:r>
            <a:endParaRPr lang="en-US" sz="3200" dirty="0">
              <a:solidFill>
                <a:schemeClr val="accent1"/>
              </a:solidFill>
            </a:endParaRPr>
          </a:p>
        </p:txBody>
      </p:sp>
      <p:sp>
        <p:nvSpPr>
          <p:cNvPr id="3" name="TextBox 2">
            <a:extLst>
              <a:ext uri="{FF2B5EF4-FFF2-40B4-BE49-F238E27FC236}">
                <a16:creationId xmlns:a16="http://schemas.microsoft.com/office/drawing/2014/main" id="{E63AA75B-784F-20AD-BEE5-04F5D80568A9}"/>
              </a:ext>
            </a:extLst>
          </p:cNvPr>
          <p:cNvSpPr txBox="1"/>
          <p:nvPr/>
        </p:nvSpPr>
        <p:spPr>
          <a:xfrm>
            <a:off x="457200" y="1143000"/>
            <a:ext cx="8001000" cy="1384995"/>
          </a:xfrm>
          <a:prstGeom prst="rect">
            <a:avLst/>
          </a:prstGeom>
          <a:noFill/>
        </p:spPr>
        <p:txBody>
          <a:bodyPr wrap="square">
            <a:spAutoFit/>
          </a:bodyPr>
          <a:lstStyle/>
          <a:p>
            <a:r>
              <a:rPr lang="en-US" sz="2800" dirty="0"/>
              <a:t>This is the same as the first equation: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a:t>
            </a:r>
            <a:r>
              <a:rPr lang="en-US" sz="2800" i="1" dirty="0">
                <a:solidFill>
                  <a:srgbClr val="0000FF"/>
                </a:solidFill>
              </a:rPr>
              <a:t>x</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4</a:t>
            </a:r>
            <a:r>
              <a:rPr lang="en-US" sz="2800" dirty="0">
                <a:solidFill>
                  <a:srgbClr val="2A7B9E"/>
                </a:solidFill>
              </a:rPr>
              <a:t>.</a:t>
            </a:r>
          </a:p>
          <a:p>
            <a:r>
              <a:rPr lang="en-US" sz="2800" dirty="0"/>
              <a:t>Since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 </a:t>
            </a:r>
            <a:r>
              <a:rPr lang="en-US" sz="2800" i="1" dirty="0">
                <a:solidFill>
                  <a:srgbClr val="0000FF"/>
                </a:solidFill>
              </a:rPr>
              <a:t>x</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4 </a:t>
            </a:r>
            <a:r>
              <a:rPr lang="en-US" sz="2800" dirty="0"/>
              <a:t>for all points on the line, we can write the set of all solutions in the form (</a:t>
            </a:r>
            <a:r>
              <a:rPr lang="en-US" sz="2800" i="1" dirty="0"/>
              <a:t>x</a:t>
            </a:r>
            <a:r>
              <a:rPr lang="en-US" sz="2800" dirty="0"/>
              <a:t>, −</a:t>
            </a:r>
            <a:r>
              <a:rPr lang="en-US" sz="2800" i="1" dirty="0"/>
              <a:t>x</a:t>
            </a:r>
            <a:r>
              <a:rPr lang="en-US" sz="2800" dirty="0"/>
              <a:t> + 4).</a:t>
            </a:r>
          </a:p>
        </p:txBody>
      </p:sp>
    </p:spTree>
    <p:extLst>
      <p:ext uri="{BB962C8B-B14F-4D97-AF65-F5344CB8AC3E}">
        <p14:creationId xmlns:p14="http://schemas.microsoft.com/office/powerpoint/2010/main" val="2442659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Grp="1"/>
          </p:cNvSpPr>
          <p:nvPr>
            <p:ph type="title" idx="4294967295"/>
          </p:nvPr>
        </p:nvSpPr>
        <p:spPr>
          <a:xfrm>
            <a:off x="457200" y="18288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0" marR="0" lvl="0" indent="0" algn="ctr" defTabSz="914400" rtl="0" eaLnBrk="1" fontAlgn="auto" latinLnBrk="0" hangingPunct="1">
              <a:lnSpc>
                <a:spcPts val="3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accent1"/>
                </a:solidFill>
                <a:effectLst/>
                <a:uLnTx/>
                <a:uFillTx/>
                <a:latin typeface="+mj-lt"/>
                <a:ea typeface="+mj-ea"/>
                <a:cs typeface="+mj-cs"/>
              </a:rPr>
              <a:t>Attention!: Solving Systems of Linear Equations by Graphing </a:t>
            </a:r>
          </a:p>
        </p:txBody>
      </p:sp>
      <p:sp>
        <p:nvSpPr>
          <p:cNvPr id="6" name="Content Placeholder 3"/>
          <p:cNvSpPr txBox="1">
            <a:spLocks/>
          </p:cNvSpPr>
          <p:nvPr/>
        </p:nvSpPr>
        <p:spPr>
          <a:xfrm>
            <a:off x="457200" y="106680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fractional estimates may not check exactly.)</a:t>
            </a:r>
            <a:endParaRPr lang="en-US" sz="2800" i="1" dirty="0">
              <a:solidFill>
                <a:srgbClr val="000000"/>
              </a:solidFill>
              <a:latin typeface="Calibri" pitchFamily="34" charset="0"/>
            </a:endParaRP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3" name="TextBox 2">
            <a:extLst>
              <a:ext uri="{FF2B5EF4-FFF2-40B4-BE49-F238E27FC236}">
                <a16:creationId xmlns:a16="http://schemas.microsoft.com/office/drawing/2014/main" id="{944761BA-69DC-CB6A-F8AF-998C18FC4310}"/>
              </a:ext>
            </a:extLst>
          </p:cNvPr>
          <p:cNvSpPr txBox="1"/>
          <p:nvPr/>
        </p:nvSpPr>
        <p:spPr>
          <a:xfrm>
            <a:off x="457200" y="1097280"/>
            <a:ext cx="8458200" cy="2677656"/>
          </a:xfrm>
          <a:prstGeom prst="rect">
            <a:avLst/>
          </a:prstGeom>
          <a:noFill/>
        </p:spPr>
        <p:txBody>
          <a:bodyPr wrap="square">
            <a:spAutoFit/>
          </a:bodyPr>
          <a:lstStyle/>
          <a:p>
            <a:pPr marL="339725" indent="-339725" defTabSz="406400">
              <a:spcBef>
                <a:spcPct val="50000"/>
              </a:spcBef>
              <a:buFont typeface="Courier New" pitchFamily="49" charset="0"/>
              <a:buChar char="o"/>
            </a:pPr>
            <a:r>
              <a:rPr lang="en-US" sz="2800"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sz="2800" dirty="0">
                <a:solidFill>
                  <a:schemeClr val="tx1"/>
                </a:solidFill>
              </a:rPr>
              <a:t>Solve systems of linear equations by graphing.</a:t>
            </a:r>
            <a:endParaRPr lang="en-US" sz="2800" i="0" dirty="0">
              <a:solidFill>
                <a:schemeClr val="tx1"/>
              </a:solidFill>
            </a:endParaRPr>
          </a:p>
          <a:p>
            <a:pPr marL="339725" indent="-339725" defTabSz="406400">
              <a:spcBef>
                <a:spcPct val="50000"/>
              </a:spcBef>
              <a:buFont typeface="Courier New" pitchFamily="49" charset="0"/>
              <a:buChar char="o"/>
            </a:pPr>
            <a:r>
              <a:rPr lang="en-US" sz="2800" dirty="0">
                <a:solidFill>
                  <a:schemeClr val="tx1"/>
                </a:solidFill>
              </a:rPr>
              <a:t>Use a graphing calculator to solve systems of linear equations.</a:t>
            </a:r>
            <a:endParaRPr lang="en-US" sz="2800"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r>
              <a:rPr lang="en-US" baseline="-25000" dirty="0"/>
              <a:t>1</a:t>
            </a:r>
            <a:endParaRPr lang="en-US" dirty="0"/>
          </a:p>
        </p:txBody>
      </p:sp>
      <p:sp>
        <p:nvSpPr>
          <p:cNvPr id="3" name="Content Placeholder 2"/>
          <p:cNvSpPr>
            <a:spLocks noGrp="1"/>
          </p:cNvSpPr>
          <p:nvPr>
            <p:ph idx="1"/>
          </p:nvPr>
        </p:nvSpPr>
        <p:spPr>
          <a:xfrm>
            <a:off x="457200" y="1280160"/>
            <a:ext cx="6477000" cy="574040"/>
          </a:xfrm>
        </p:spPr>
        <p:txBody>
          <a:bodyPr>
            <a:normAutofit/>
          </a:bodyPr>
          <a:lstStyle/>
          <a:p>
            <a:r>
              <a:rPr lang="en-US" dirty="0">
                <a:solidFill>
                  <a:schemeClr val="tx1"/>
                </a:solidFill>
              </a:rPr>
              <a:t>Solve the system of equations by graphing.</a:t>
            </a:r>
          </a:p>
        </p:txBody>
      </p:sp>
      <p:pic>
        <p:nvPicPr>
          <p:cNvPr id="5" name="Picture 4" descr="the set of equations x minus 3 y equals 4 and 2 x plus y equals 3">
            <a:extLst>
              <a:ext uri="{FF2B5EF4-FFF2-40B4-BE49-F238E27FC236}">
                <a16:creationId xmlns:a16="http://schemas.microsoft.com/office/drawing/2014/main" id="{83BDFBCE-4428-F98E-E0CF-35656843F0CF}"/>
              </a:ext>
            </a:extLst>
          </p:cNvPr>
          <p:cNvPicPr>
            <a:picLocks noChangeAspect="1"/>
          </p:cNvPicPr>
          <p:nvPr/>
        </p:nvPicPr>
        <p:blipFill>
          <a:blip r:embed="rId2"/>
          <a:stretch>
            <a:fillRect/>
          </a:stretch>
        </p:blipFill>
        <p:spPr>
          <a:xfrm>
            <a:off x="3751684" y="1854200"/>
            <a:ext cx="1615440" cy="1068324"/>
          </a:xfrm>
          <a:prstGeom prst="rect">
            <a:avLst/>
          </a:prstGeom>
        </p:spPr>
      </p:pic>
      <p:sp>
        <p:nvSpPr>
          <p:cNvPr id="6" name="TextBox 5">
            <a:extLst>
              <a:ext uri="{FF2B5EF4-FFF2-40B4-BE49-F238E27FC236}">
                <a16:creationId xmlns:a16="http://schemas.microsoft.com/office/drawing/2014/main" id="{8CFB9E7B-86E3-ED0F-A8C1-9311F575D5D8}"/>
              </a:ext>
            </a:extLst>
          </p:cNvPr>
          <p:cNvSpPr txBox="1"/>
          <p:nvPr/>
        </p:nvSpPr>
        <p:spPr>
          <a:xfrm>
            <a:off x="457200" y="2734885"/>
            <a:ext cx="7924800" cy="1578894"/>
          </a:xfrm>
          <a:prstGeom prst="rect">
            <a:avLst/>
          </a:prstGeom>
          <a:noFill/>
        </p:spPr>
        <p:txBody>
          <a:bodyPr wrap="square">
            <a:spAutoFit/>
          </a:bodyPr>
          <a:lstStyle/>
          <a:p>
            <a:pPr>
              <a:spcBef>
                <a:spcPts val="4272"/>
              </a:spcBef>
            </a:pPr>
            <a:r>
              <a:rPr lang="en-US" sz="2800" b="1" dirty="0">
                <a:solidFill>
                  <a:schemeClr val="tx1"/>
                </a:solidFill>
              </a:rPr>
              <a:t>Solution</a:t>
            </a:r>
          </a:p>
          <a:p>
            <a:r>
              <a:rPr lang="en-US" sz="2800" dirty="0">
                <a:solidFill>
                  <a:schemeClr val="tx1"/>
                </a:solidFill>
              </a:rPr>
              <a:t>The two lines intersect at one point. However, we can </a:t>
            </a:r>
          </a:p>
          <a:p>
            <a:pPr>
              <a:spcBef>
                <a:spcPct val="45000"/>
              </a:spcBef>
            </a:pPr>
            <a:r>
              <a:rPr lang="en-US" sz="2800" dirty="0">
                <a:solidFill>
                  <a:schemeClr val="tx1"/>
                </a:solidFill>
              </a:rPr>
              <a:t>only estimate the point of intersection as </a:t>
            </a:r>
          </a:p>
        </p:txBody>
      </p:sp>
      <p:pic>
        <p:nvPicPr>
          <p:cNvPr id="7" name="Picture 6" descr="open parenthesis 2 , minus 1 over 2 close parenthesis.">
            <a:extLst>
              <a:ext uri="{FF2B5EF4-FFF2-40B4-BE49-F238E27FC236}">
                <a16:creationId xmlns:a16="http://schemas.microsoft.com/office/drawing/2014/main" id="{1CF114AE-2109-6374-2DDE-7DAF639BB8A5}"/>
              </a:ext>
            </a:extLst>
          </p:cNvPr>
          <p:cNvPicPr>
            <a:picLocks noChangeAspect="1"/>
          </p:cNvPicPr>
          <p:nvPr/>
        </p:nvPicPr>
        <p:blipFill>
          <a:blip r:embed="rId3"/>
          <a:stretch>
            <a:fillRect/>
          </a:stretch>
        </p:blipFill>
        <p:spPr>
          <a:xfrm>
            <a:off x="6553200" y="3657600"/>
            <a:ext cx="1170432" cy="1042416"/>
          </a:xfrm>
          <a:prstGeom prst="rect">
            <a:avLst/>
          </a:prstGeom>
        </p:spPr>
      </p:pic>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baseline="-25000" dirty="0"/>
              <a:t>2</a:t>
            </a:r>
            <a:endParaRPr lang="en-US" sz="3200" dirty="0">
              <a:solidFill>
                <a:schemeClr val="accent1"/>
              </a:solidFill>
            </a:endParaRPr>
          </a:p>
        </p:txBody>
      </p:sp>
      <p:pic>
        <p:nvPicPr>
          <p:cNvPr id="103425" name="Picture 1" descr="Graph showing the system of linear equations 2 x plus y equals 3 and x minus 3 y equals 4. The green line, representing 2 x plus y equals 3, slopes downward, while the blue line, representing x minus 3 y equals 4, slopes upward. The lines intersect at the point estimate open parenthesis 2, minus 1 over 2 close parenthesis, which is marked with a red dot and labeled with the coordinates open parenthesis 2 comma minus 1 over 2 close parenthesis. Additional labeled points include open parenthesis 0 comma 3 close parenthesis and open parenthesis 1 comma 1 close parenthesis on the green line, and  open parenthesis minus 2 comma minus 2 close parenthesis and open parenthesis 4 comma 0 close parenthesis on the blue line. The x axis and y axis are labeled with grid lines for reference. The intersection point represents the solution to the system of equations."/>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baseline="-25000" dirty="0"/>
              <a:t>3</a:t>
            </a:r>
            <a:endParaRPr lang="en-US" sz="3200" dirty="0">
              <a:solidFill>
                <a:schemeClr val="accent1"/>
              </a:solidFill>
            </a:endParaRPr>
          </a:p>
        </p:txBody>
      </p:sp>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
        <p:nvSpPr>
          <p:cNvPr id="5" name="TextBox 4">
            <a:extLst>
              <a:ext uri="{FF2B5EF4-FFF2-40B4-BE49-F238E27FC236}">
                <a16:creationId xmlns:a16="http://schemas.microsoft.com/office/drawing/2014/main" id="{C65A95C3-8288-AF2C-A888-DE338EAA93D1}"/>
              </a:ext>
            </a:extLst>
          </p:cNvPr>
          <p:cNvSpPr txBox="1"/>
          <p:nvPr/>
        </p:nvSpPr>
        <p:spPr>
          <a:xfrm>
            <a:off x="533400" y="1752600"/>
            <a:ext cx="3200400" cy="523220"/>
          </a:xfrm>
          <a:prstGeom prst="rect">
            <a:avLst/>
          </a:prstGeom>
          <a:noFill/>
        </p:spPr>
        <p:txBody>
          <a:bodyPr wrap="square">
            <a:spAutoFit/>
          </a:bodyPr>
          <a:lstStyle/>
          <a:p>
            <a:r>
              <a:rPr lang="en-IN" sz="2800" dirty="0"/>
              <a:t>Substitute x = 2 and</a:t>
            </a:r>
          </a:p>
        </p:txBody>
      </p:sp>
      <p:pic>
        <p:nvPicPr>
          <p:cNvPr id="3" name="Picture 2" descr="y equals minus 1 over 2.">
            <a:extLst>
              <a:ext uri="{FF2B5EF4-FFF2-40B4-BE49-F238E27FC236}">
                <a16:creationId xmlns:a16="http://schemas.microsoft.com/office/drawing/2014/main" id="{24E423CE-786F-47C7-2D85-B9EB60D8E4F1}"/>
              </a:ext>
            </a:extLst>
          </p:cNvPr>
          <p:cNvPicPr>
            <a:picLocks noChangeAspect="1"/>
          </p:cNvPicPr>
          <p:nvPr/>
        </p:nvPicPr>
        <p:blipFill>
          <a:blip r:embed="rId2"/>
          <a:stretch>
            <a:fillRect/>
          </a:stretch>
        </p:blipFill>
        <p:spPr>
          <a:xfrm>
            <a:off x="3533648" y="1532538"/>
            <a:ext cx="1025652" cy="867156"/>
          </a:xfrm>
          <a:prstGeom prst="rect">
            <a:avLst/>
          </a:prstGeom>
        </p:spPr>
      </p:pic>
      <p:pic>
        <p:nvPicPr>
          <p:cNvPr id="6" name="Picture 5" descr="2 minus 3 times open parenthesis minus 1 over 2 close parenthesis equals 4.&#10;Then simplified to 7 over 2 not equals 4">
            <a:extLst>
              <a:ext uri="{FF2B5EF4-FFF2-40B4-BE49-F238E27FC236}">
                <a16:creationId xmlns:a16="http://schemas.microsoft.com/office/drawing/2014/main" id="{B2176466-6CE9-5449-DC8C-C4A0159E5F8C}"/>
              </a:ext>
            </a:extLst>
          </p:cNvPr>
          <p:cNvPicPr>
            <a:picLocks noChangeAspect="1"/>
          </p:cNvPicPr>
          <p:nvPr/>
        </p:nvPicPr>
        <p:blipFill>
          <a:blip r:embed="rId3"/>
          <a:stretch>
            <a:fillRect/>
          </a:stretch>
        </p:blipFill>
        <p:spPr>
          <a:xfrm>
            <a:off x="1828800" y="2818320"/>
            <a:ext cx="2051304" cy="2005584"/>
          </a:xfrm>
          <a:prstGeom prst="rect">
            <a:avLst/>
          </a:prstGeom>
        </p:spPr>
      </p:pic>
      <p:sp>
        <p:nvSpPr>
          <p:cNvPr id="10" name="TextBox 9">
            <a:extLst>
              <a:ext uri="{FF2B5EF4-FFF2-40B4-BE49-F238E27FC236}">
                <a16:creationId xmlns:a16="http://schemas.microsoft.com/office/drawing/2014/main" id="{E8453190-2FEE-0F1C-4B42-CCA5DE9E6882}"/>
              </a:ext>
            </a:extLst>
          </p:cNvPr>
          <p:cNvSpPr txBox="1"/>
          <p:nvPr/>
        </p:nvSpPr>
        <p:spPr>
          <a:xfrm>
            <a:off x="4114800" y="3429000"/>
            <a:ext cx="914400" cy="523220"/>
          </a:xfrm>
          <a:prstGeom prst="rect">
            <a:avLst/>
          </a:prstGeom>
          <a:noFill/>
        </p:spPr>
        <p:txBody>
          <a:bodyPr wrap="square">
            <a:spAutoFit/>
          </a:bodyPr>
          <a:lstStyle/>
          <a:p>
            <a:pPr algn="ctr"/>
            <a:r>
              <a:rPr lang="en-US" sz="2800" dirty="0"/>
              <a:t>and</a:t>
            </a:r>
          </a:p>
        </p:txBody>
      </p:sp>
      <p:pic>
        <p:nvPicPr>
          <p:cNvPr id="9" name="Picture 8" descr="2 times 2 plus open parenthesis minus 1 over 2 close parenthesis equals 3. &#10;Then simplified to 7 over 2 not equals 3.">
            <a:extLst>
              <a:ext uri="{FF2B5EF4-FFF2-40B4-BE49-F238E27FC236}">
                <a16:creationId xmlns:a16="http://schemas.microsoft.com/office/drawing/2014/main" id="{5B35494E-2D04-3416-1D0F-1BC765A70F72}"/>
              </a:ext>
            </a:extLst>
          </p:cNvPr>
          <p:cNvPicPr>
            <a:picLocks noChangeAspect="1"/>
          </p:cNvPicPr>
          <p:nvPr/>
        </p:nvPicPr>
        <p:blipFill>
          <a:blip r:embed="rId4"/>
          <a:stretch>
            <a:fillRect/>
          </a:stretch>
        </p:blipFill>
        <p:spPr>
          <a:xfrm>
            <a:off x="5181600" y="2823212"/>
            <a:ext cx="2264664" cy="2005584"/>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baseline="-25000" dirty="0"/>
              <a:t>4</a:t>
            </a:r>
            <a:endParaRPr lang="en-US" sz="3200" dirty="0">
              <a:solidFill>
                <a:schemeClr val="accent1"/>
              </a:solidFill>
            </a:endParaRPr>
          </a:p>
        </p:txBody>
      </p:sp>
      <p:sp>
        <p:nvSpPr>
          <p:cNvPr id="6" name="TextBox 5">
            <a:extLst>
              <a:ext uri="{FF2B5EF4-FFF2-40B4-BE49-F238E27FC236}">
                <a16:creationId xmlns:a16="http://schemas.microsoft.com/office/drawing/2014/main" id="{977A49A2-8244-4CD0-A95E-D87508506987}"/>
              </a:ext>
            </a:extLst>
          </p:cNvPr>
          <p:cNvSpPr txBox="1"/>
          <p:nvPr/>
        </p:nvSpPr>
        <p:spPr>
          <a:xfrm>
            <a:off x="457200" y="1305580"/>
            <a:ext cx="7315200" cy="523220"/>
          </a:xfrm>
          <a:prstGeom prst="rect">
            <a:avLst/>
          </a:prstGeom>
          <a:noFill/>
        </p:spPr>
        <p:txBody>
          <a:bodyPr wrap="square">
            <a:spAutoFit/>
          </a:bodyPr>
          <a:lstStyle/>
          <a:p>
            <a:pPr marL="0" indent="0">
              <a:spcBef>
                <a:spcPts val="0"/>
              </a:spcBef>
              <a:buFont typeface="Courier New" pitchFamily="49" charset="0"/>
              <a:buNone/>
            </a:pPr>
            <a:r>
              <a:rPr lang="en-US" sz="2800" i="0" dirty="0">
                <a:solidFill>
                  <a:schemeClr val="tx1"/>
                </a:solidFill>
              </a:rPr>
              <a:t>Thus checking shows that the estimated solution</a:t>
            </a:r>
          </a:p>
        </p:txBody>
      </p:sp>
      <p:pic>
        <p:nvPicPr>
          <p:cNvPr id="2" name="Picture 1" descr="open parenthesis 2 , minus 1 over 2 close parenthesis.">
            <a:extLst>
              <a:ext uri="{FF2B5EF4-FFF2-40B4-BE49-F238E27FC236}">
                <a16:creationId xmlns:a16="http://schemas.microsoft.com/office/drawing/2014/main" id="{56671EEE-C07A-5077-C6CD-195245E8E31B}"/>
              </a:ext>
            </a:extLst>
          </p:cNvPr>
          <p:cNvPicPr>
            <a:picLocks noChangeAspect="1"/>
          </p:cNvPicPr>
          <p:nvPr/>
        </p:nvPicPr>
        <p:blipFill>
          <a:blip r:embed="rId2"/>
          <a:stretch>
            <a:fillRect/>
          </a:stretch>
        </p:blipFill>
        <p:spPr>
          <a:xfrm>
            <a:off x="7620000" y="1097280"/>
            <a:ext cx="1030224" cy="1043940"/>
          </a:xfrm>
          <a:prstGeom prst="rect">
            <a:avLst/>
          </a:prstGeom>
        </p:spPr>
      </p:pic>
      <p:sp>
        <p:nvSpPr>
          <p:cNvPr id="3" name="TextBox 2">
            <a:extLst>
              <a:ext uri="{FF2B5EF4-FFF2-40B4-BE49-F238E27FC236}">
                <a16:creationId xmlns:a16="http://schemas.microsoft.com/office/drawing/2014/main" id="{0DC29A9C-3B08-0BCF-E4C2-629A5A697007}"/>
              </a:ext>
            </a:extLst>
          </p:cNvPr>
          <p:cNvSpPr txBox="1"/>
          <p:nvPr/>
        </p:nvSpPr>
        <p:spPr>
          <a:xfrm>
            <a:off x="464976" y="2122488"/>
            <a:ext cx="8526624" cy="2554545"/>
          </a:xfrm>
          <a:prstGeom prst="rect">
            <a:avLst/>
          </a:prstGeom>
          <a:noFill/>
        </p:spPr>
        <p:txBody>
          <a:bodyPr wrap="square">
            <a:spAutoFit/>
          </a:bodyPr>
          <a:lstStyle/>
          <a:p>
            <a:pPr marL="0" indent="0">
              <a:spcBef>
                <a:spcPts val="2400"/>
              </a:spcBef>
              <a:buFont typeface="Courier New" pitchFamily="49" charset="0"/>
              <a:buNone/>
            </a:pPr>
            <a:r>
              <a:rPr lang="en-US" sz="2800"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sz="2800" i="0" dirty="0">
                <a:solidFill>
                  <a:schemeClr val="tx1"/>
                </a:solidFill>
              </a:rPr>
              <a:t>as </a:t>
            </a:r>
          </a:p>
        </p:txBody>
      </p:sp>
      <p:pic>
        <p:nvPicPr>
          <p:cNvPr id="4" name="Picture 3" descr="open parenthesis 13 over 7 , minus 5 over 7 close parenthesis.">
            <a:extLst>
              <a:ext uri="{FF2B5EF4-FFF2-40B4-BE49-F238E27FC236}">
                <a16:creationId xmlns:a16="http://schemas.microsoft.com/office/drawing/2014/main" id="{D524311A-27A8-FA99-678D-170A0129C376}"/>
              </a:ext>
            </a:extLst>
          </p:cNvPr>
          <p:cNvPicPr>
            <a:picLocks noChangeAspect="1"/>
          </p:cNvPicPr>
          <p:nvPr/>
        </p:nvPicPr>
        <p:blipFill>
          <a:blip r:embed="rId3"/>
          <a:stretch>
            <a:fillRect/>
          </a:stretch>
        </p:blipFill>
        <p:spPr>
          <a:xfrm>
            <a:off x="990600" y="3928305"/>
            <a:ext cx="1360932" cy="1042416"/>
          </a:xfrm>
          <a:prstGeom prst="rect">
            <a:avLst/>
          </a:prstGeom>
        </p:spPr>
      </p:pic>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r>
              <a:rPr lang="en-US" baseline="-25000" dirty="0"/>
              <a:t>1</a:t>
            </a:r>
            <a:endParaRPr lang="en-US" sz="3200" dirty="0">
              <a:solidFill>
                <a:schemeClr val="accent1"/>
              </a:solidFill>
            </a:endParaRPr>
          </a:p>
        </p:txBody>
      </p:sp>
      <p:sp>
        <p:nvSpPr>
          <p:cNvPr id="8" name="Content Placeholder 2"/>
          <p:cNvSpPr txBox="1">
            <a:spLocks/>
          </p:cNvSpPr>
          <p:nvPr/>
        </p:nvSpPr>
        <p:spPr>
          <a:xfrm>
            <a:off x="457200" y="1280161"/>
            <a:ext cx="8229600" cy="925514"/>
          </a:xfrm>
          <a:prstGeom prst="rect">
            <a:avLst/>
          </a:prstGeom>
        </p:spPr>
        <p:txBody>
          <a:bodyPr>
            <a:normAutofit lnSpcReduction="10000"/>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2" name="Picture 1" descr="the set of equations 2 x plus y equals 8 and x minus y equals 1">
            <a:extLst>
              <a:ext uri="{FF2B5EF4-FFF2-40B4-BE49-F238E27FC236}">
                <a16:creationId xmlns:a16="http://schemas.microsoft.com/office/drawing/2014/main" id="{5AED87F1-3C3E-103C-02B9-CD10E1B84D7C}"/>
              </a:ext>
            </a:extLst>
          </p:cNvPr>
          <p:cNvPicPr>
            <a:picLocks noChangeAspect="1"/>
          </p:cNvPicPr>
          <p:nvPr/>
        </p:nvPicPr>
        <p:blipFill>
          <a:blip r:embed="rId2"/>
          <a:stretch>
            <a:fillRect/>
          </a:stretch>
        </p:blipFill>
        <p:spPr>
          <a:xfrm>
            <a:off x="3714329" y="2218116"/>
            <a:ext cx="1400556" cy="926592"/>
          </a:xfrm>
          <a:prstGeom prst="rect">
            <a:avLst/>
          </a:prstGeom>
        </p:spPr>
      </p:pic>
      <p:sp>
        <p:nvSpPr>
          <p:cNvPr id="3" name="TextBox 2">
            <a:extLst>
              <a:ext uri="{FF2B5EF4-FFF2-40B4-BE49-F238E27FC236}">
                <a16:creationId xmlns:a16="http://schemas.microsoft.com/office/drawing/2014/main" id="{23E16D8B-27AC-5567-F1BC-A50ADDC9803A}"/>
              </a:ext>
            </a:extLst>
          </p:cNvPr>
          <p:cNvSpPr txBox="1"/>
          <p:nvPr/>
        </p:nvSpPr>
        <p:spPr>
          <a:xfrm>
            <a:off x="455612" y="3081418"/>
            <a:ext cx="8307387" cy="1040285"/>
          </a:xfrm>
          <a:prstGeom prst="rect">
            <a:avLst/>
          </a:prstGeom>
          <a:noFill/>
        </p:spPr>
        <p:txBody>
          <a:bodyPr wrap="square">
            <a:spAutoFit/>
          </a:bodyPr>
          <a:lstStyle/>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pic>
        <p:nvPicPr>
          <p:cNvPr id="6" name="Picture 5" descr="the set of equations y equals minus 2 x plus 8 and y equals x minus 1">
            <a:extLst>
              <a:ext uri="{FF2B5EF4-FFF2-40B4-BE49-F238E27FC236}">
                <a16:creationId xmlns:a16="http://schemas.microsoft.com/office/drawing/2014/main" id="{300AE902-2844-592D-3B6A-CDDB2B8E396D}"/>
              </a:ext>
            </a:extLst>
          </p:cNvPr>
          <p:cNvPicPr>
            <a:picLocks noChangeAspect="1"/>
          </p:cNvPicPr>
          <p:nvPr/>
        </p:nvPicPr>
        <p:blipFill>
          <a:blip r:embed="rId3"/>
          <a:stretch>
            <a:fillRect/>
          </a:stretch>
        </p:blipFill>
        <p:spPr>
          <a:xfrm>
            <a:off x="3770376" y="4419600"/>
            <a:ext cx="1603248" cy="911352"/>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C183D7F6-B498-43B3-948B-1728B52AA6E4}">
                <adec:decorative xmlns:adec="http://schemas.microsoft.com/office/drawing/2017/decorative" val="0"/>
              </a:ext>
            </a:extLst>
          </p:cNvPr>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r>
              <a:rPr lang="en-US" baseline="-25000" dirty="0"/>
              <a:t>2</a:t>
            </a:r>
            <a:endParaRPr lang="en-US" sz="3200" dirty="0">
              <a:solidFill>
                <a:schemeClr val="accent1"/>
              </a:solidFill>
            </a:endParaRPr>
          </a:p>
        </p:txBody>
      </p:sp>
      <p:sp>
        <p:nvSpPr>
          <p:cNvPr id="8" name="Content Placeholder 2">
            <a:extLst>
              <a:ext uri="{C183D7F6-B498-43B3-948B-1728B52AA6E4}">
                <adec:decorative xmlns:adec="http://schemas.microsoft.com/office/drawing/2017/decorative" val="0"/>
              </a:ext>
            </a:extLst>
          </p:cNvPr>
          <p:cNvSpPr txBox="1">
            <a:spLocks/>
          </p:cNvSpPr>
          <p:nvPr/>
        </p:nvSpPr>
        <p:spPr>
          <a:xfrm>
            <a:off x="457200" y="1219200"/>
            <a:ext cx="1600200" cy="498645"/>
          </a:xfrm>
          <a:prstGeom prst="rect">
            <a:avLst/>
          </a:prstGeo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sp>
        <p:nvSpPr>
          <p:cNvPr id="17" name="TextBox 16">
            <a:extLst>
              <a:ext uri="{FF2B5EF4-FFF2-40B4-BE49-F238E27FC236}">
                <a16:creationId xmlns:a16="http://schemas.microsoft.com/office/drawing/2014/main" id="{B3C40E8B-F56D-0880-F9E1-80E8B9F950FA}"/>
              </a:ext>
              <a:ext uri="{C183D7F6-B498-43B3-948B-1728B52AA6E4}">
                <adec:decorative xmlns:adec="http://schemas.microsoft.com/office/drawing/2017/decorative" val="0"/>
              </a:ext>
            </a:extLst>
          </p:cNvPr>
          <p:cNvSpPr txBox="1"/>
          <p:nvPr/>
        </p:nvSpPr>
        <p:spPr>
          <a:xfrm>
            <a:off x="389865" y="1745303"/>
            <a:ext cx="2209800" cy="523220"/>
          </a:xfrm>
          <a:prstGeom prst="rect">
            <a:avLst/>
          </a:prstGeom>
          <a:noFill/>
        </p:spPr>
        <p:txBody>
          <a:bodyPr wrap="square">
            <a:sp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a:t>
            </a:r>
          </a:p>
        </p:txBody>
      </p:sp>
      <p:pic>
        <p:nvPicPr>
          <p:cNvPr id="25606" name="Picture 8" descr="y equals">
            <a:extLst>
              <a:ext uri="{C183D7F6-B498-43B3-948B-1728B52AA6E4}">
                <adec:decorative xmlns:adec="http://schemas.microsoft.com/office/drawing/2017/decorative" val="0"/>
              </a:ext>
            </a:extLst>
          </p:cNvPr>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sp>
        <p:nvSpPr>
          <p:cNvPr id="15" name="TextBox 14">
            <a:extLst>
              <a:ext uri="{FF2B5EF4-FFF2-40B4-BE49-F238E27FC236}">
                <a16:creationId xmlns:a16="http://schemas.microsoft.com/office/drawing/2014/main" id="{54876AD7-4838-8A26-D0F6-7CE8190D52B9}"/>
              </a:ext>
              <a:ext uri="{C183D7F6-B498-43B3-948B-1728B52AA6E4}">
                <adec:decorative xmlns:adec="http://schemas.microsoft.com/office/drawing/2017/decorative" val="0"/>
              </a:ext>
            </a:extLst>
          </p:cNvPr>
          <p:cNvSpPr txBox="1"/>
          <p:nvPr/>
        </p:nvSpPr>
        <p:spPr>
          <a:xfrm>
            <a:off x="3575491" y="1723073"/>
            <a:ext cx="5181600" cy="523220"/>
          </a:xfrm>
          <a:prstGeom prst="rect">
            <a:avLst/>
          </a:prstGeom>
          <a:noFill/>
        </p:spPr>
        <p:txBody>
          <a:bodyPr wrap="square">
            <a:spAutoFit/>
          </a:bodyPr>
          <a:lstStyle/>
          <a:p>
            <a:r>
              <a:rPr kumimoji="0" lang="en-US" sz="2800" b="0" i="0" u="none" strike="noStrike" kern="1200" cap="none" spc="0" normalizeH="0" baseline="0" noProof="0" dirty="0">
                <a:ln>
                  <a:noFill/>
                </a:ln>
                <a:solidFill>
                  <a:schemeClr val="tx1"/>
                </a:solidFill>
                <a:effectLst/>
                <a:uLnTx/>
                <a:uFillTx/>
                <a:latin typeface="+mn-lt"/>
                <a:ea typeface="+mn-ea"/>
                <a:cs typeface="+mn-cs"/>
              </a:rPr>
              <a:t>and enter the two expressions for</a:t>
            </a:r>
            <a:endParaRPr lang="en-IN" sz="2800" dirty="0"/>
          </a:p>
        </p:txBody>
      </p:sp>
      <p:sp>
        <p:nvSpPr>
          <p:cNvPr id="13" name="TextBox 12">
            <a:extLst>
              <a:ext uri="{FF2B5EF4-FFF2-40B4-BE49-F238E27FC236}">
                <a16:creationId xmlns:a16="http://schemas.microsoft.com/office/drawing/2014/main" id="{E500BED2-A348-F7B9-9DE3-C9CBF39C6CD3}"/>
              </a:ext>
              <a:ext uri="{C183D7F6-B498-43B3-948B-1728B52AA6E4}">
                <adec:decorative xmlns:adec="http://schemas.microsoft.com/office/drawing/2017/decorative" val="0"/>
              </a:ext>
            </a:extLst>
          </p:cNvPr>
          <p:cNvSpPr txBox="1"/>
          <p:nvPr/>
        </p:nvSpPr>
        <p:spPr>
          <a:xfrm>
            <a:off x="1623838" y="2152368"/>
            <a:ext cx="4572000" cy="523220"/>
          </a:xfrm>
          <a:prstGeom prst="rect">
            <a:avLst/>
          </a:prstGeom>
          <a:noFill/>
        </p:spPr>
        <p:txBody>
          <a:bodyPr wrap="square">
            <a:spAutoFit/>
          </a:bodyPr>
          <a:lstStyle/>
          <a:p>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a:t>
            </a:r>
            <a:endParaRPr lang="en-IN" sz="2800" dirty="0"/>
          </a:p>
        </p:txBody>
      </p:sp>
      <p:pic>
        <p:nvPicPr>
          <p:cNvPr id="25607" name="Picture 9" descr="X, T, theta, n">
            <a:extLst>
              <a:ext uri="{C183D7F6-B498-43B3-948B-1728B52AA6E4}">
                <adec:decorative xmlns:adec="http://schemas.microsoft.com/office/drawing/2017/decorative" val="0"/>
              </a:ext>
            </a:extLst>
          </p:cNvPr>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9" name="TextBox 8">
            <a:extLst>
              <a:ext uri="{FF2B5EF4-FFF2-40B4-BE49-F238E27FC236}">
                <a16:creationId xmlns:a16="http://schemas.microsoft.com/office/drawing/2014/main" id="{A8973BB3-6C2E-3446-B260-9ECF1837B860}"/>
              </a:ext>
              <a:ext uri="{C183D7F6-B498-43B3-948B-1728B52AA6E4}">
                <adec:decorative xmlns:adec="http://schemas.microsoft.com/office/drawing/2017/decorative" val="0"/>
              </a:ext>
            </a:extLst>
          </p:cNvPr>
          <p:cNvSpPr txBox="1"/>
          <p:nvPr/>
        </p:nvSpPr>
        <p:spPr>
          <a:xfrm>
            <a:off x="6786344" y="2181790"/>
            <a:ext cx="990600" cy="523220"/>
          </a:xfrm>
          <a:prstGeom prst="rect">
            <a:avLst/>
          </a:prstGeom>
          <a:noFill/>
        </p:spPr>
        <p:txBody>
          <a:bodyPr wrap="square">
            <a:spAutoFit/>
          </a:bodyPr>
          <a:lstStyle/>
          <a:p>
            <a:r>
              <a:rPr lang="en-US" sz="2800" dirty="0"/>
              <a:t>. The</a:t>
            </a:r>
            <a:endParaRPr lang="en-IN" sz="2800" dirty="0"/>
          </a:p>
        </p:txBody>
      </p:sp>
      <p:sp>
        <p:nvSpPr>
          <p:cNvPr id="6" name="TextBox 5">
            <a:extLst>
              <a:ext uri="{FF2B5EF4-FFF2-40B4-BE49-F238E27FC236}">
                <a16:creationId xmlns:a16="http://schemas.microsoft.com/office/drawing/2014/main" id="{CD6A3AEA-E08F-BC56-000B-667E0380260D}"/>
              </a:ext>
              <a:ext uri="{C183D7F6-B498-43B3-948B-1728B52AA6E4}">
                <adec:decorative xmlns:adec="http://schemas.microsoft.com/office/drawing/2017/decorative" val="0"/>
              </a:ext>
            </a:extLst>
          </p:cNvPr>
          <p:cNvSpPr txBox="1"/>
          <p:nvPr/>
        </p:nvSpPr>
        <p:spPr>
          <a:xfrm>
            <a:off x="1524000" y="2642377"/>
            <a:ext cx="5791200" cy="523220"/>
          </a:xfrm>
          <a:prstGeom prst="rect">
            <a:avLst/>
          </a:prstGeom>
          <a:noFill/>
        </p:spPr>
        <p:txBody>
          <a:bodyPr wrap="square">
            <a:spAutoFit/>
          </a:bodyPr>
          <a:lstStyle/>
          <a:p>
            <a:r>
              <a:rPr lang="en-US" sz="2800" dirty="0"/>
              <a:t>display screen will appear as follows:</a:t>
            </a:r>
            <a:endParaRPr lang="en-IN" sz="2800" dirty="0"/>
          </a:p>
        </p:txBody>
      </p:sp>
      <p:pic>
        <p:nvPicPr>
          <p:cNvPr id="107522" name="Picture 2" descr="Calculator screenshot showing the definition of the equations y 1 equals minus 2 x plus 8 and&#10;y 2 equals x minus 1.">
            <a:extLst>
              <a:ext uri="{C183D7F6-B498-43B3-948B-1728B52AA6E4}">
                <adec:decorative xmlns:adec="http://schemas.microsoft.com/office/drawing/2017/decorative" val="0"/>
              </a:ext>
            </a:extLst>
          </p:cNvPr>
          <p:cNvPicPr>
            <a:picLocks noChangeAspect="1" noChangeArrowheads="1"/>
          </p:cNvPicPr>
          <p:nvPr/>
        </p:nvPicPr>
        <p:blipFill>
          <a:blip r:embed="rId4" cstate="print"/>
          <a:srcRect/>
          <a:stretch>
            <a:fillRect/>
          </a:stretch>
        </p:blipFill>
        <p:spPr bwMode="auto">
          <a:xfrm>
            <a:off x="3200400" y="3124200"/>
            <a:ext cx="2940404" cy="2057400"/>
          </a:xfrm>
          <a:prstGeom prst="rect">
            <a:avLst/>
          </a:prstGeom>
          <a:noFill/>
          <a:ln w="9525">
            <a:noFill/>
            <a:miter lim="800000"/>
            <a:headEnd/>
            <a:tailEnd/>
          </a:ln>
        </p:spPr>
      </p:pic>
      <p:sp>
        <p:nvSpPr>
          <p:cNvPr id="4" name="TextBox 3">
            <a:extLst>
              <a:ext uri="{FF2B5EF4-FFF2-40B4-BE49-F238E27FC236}">
                <a16:creationId xmlns:a16="http://schemas.microsoft.com/office/drawing/2014/main" id="{88EC8ED5-F1D8-00D1-7A4C-6A3B94329BB1}"/>
              </a:ext>
            </a:extLst>
          </p:cNvPr>
          <p:cNvSpPr txBox="1"/>
          <p:nvPr/>
        </p:nvSpPr>
        <p:spPr>
          <a:xfrm>
            <a:off x="417544" y="5073162"/>
            <a:ext cx="2286000" cy="523220"/>
          </a:xfrm>
          <a:prstGeom prst="rect">
            <a:avLst/>
          </a:prstGeom>
          <a:noFill/>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a:t>
            </a:r>
          </a:p>
        </p:txBody>
      </p:sp>
      <p:pic>
        <p:nvPicPr>
          <p:cNvPr id="11" name="Picture 6" descr="graph">
            <a:extLst>
              <a:ext uri="{C183D7F6-B498-43B3-948B-1728B52AA6E4}">
                <adec:decorative xmlns:adec="http://schemas.microsoft.com/office/drawing/2017/decorative" val="0"/>
              </a:ext>
            </a:extLst>
          </p:cNvPr>
          <p:cNvPicPr>
            <a:picLocks noChangeAspect="1" noChangeArrowheads="1"/>
          </p:cNvPicPr>
          <p:nvPr/>
        </p:nvPicPr>
        <p:blipFill>
          <a:blip r:embed="rId5" cstate="print"/>
          <a:srcRect/>
          <a:stretch>
            <a:fillRect/>
          </a:stretch>
        </p:blipFill>
        <p:spPr bwMode="auto">
          <a:xfrm>
            <a:off x="2514600" y="5309010"/>
            <a:ext cx="1005840" cy="249929"/>
          </a:xfrm>
          <a:prstGeom prst="rect">
            <a:avLst/>
          </a:prstGeom>
          <a:noFill/>
          <a:ln w="9525">
            <a:noFill/>
            <a:miter lim="800000"/>
            <a:headEnd/>
            <a:tailEnd/>
          </a:ln>
        </p:spPr>
      </p:pic>
      <p:sp>
        <p:nvSpPr>
          <p:cNvPr id="23" name="TextBox 22">
            <a:extLst>
              <a:ext uri="{FF2B5EF4-FFF2-40B4-BE49-F238E27FC236}">
                <a16:creationId xmlns:a16="http://schemas.microsoft.com/office/drawing/2014/main" id="{7D482B03-8B97-2A9E-71BC-667CC18114DB}"/>
              </a:ext>
              <a:ext uri="{C183D7F6-B498-43B3-948B-1728B52AA6E4}">
                <adec:decorative xmlns:adec="http://schemas.microsoft.com/office/drawing/2017/decorative" val="0"/>
              </a:ext>
            </a:extLst>
          </p:cNvPr>
          <p:cNvSpPr txBox="1"/>
          <p:nvPr/>
        </p:nvSpPr>
        <p:spPr>
          <a:xfrm>
            <a:off x="3468656" y="5066161"/>
            <a:ext cx="5257800" cy="523220"/>
          </a:xfrm>
          <a:prstGeom prst="rect">
            <a:avLst/>
          </a:prstGeom>
          <a:noFill/>
        </p:spPr>
        <p:txBody>
          <a:bodyPr wrap="square">
            <a:spAutoFit/>
          </a:bodyPr>
          <a:lstStyle/>
          <a:p>
            <a:r>
              <a:rPr lang="en-US" sz="2800" dirty="0"/>
              <a:t>. (Both lines should appear.  If not, </a:t>
            </a:r>
            <a:endParaRPr lang="en-IN" sz="2800" dirty="0"/>
          </a:p>
        </p:txBody>
      </p:sp>
      <p:sp>
        <p:nvSpPr>
          <p:cNvPr id="21" name="TextBox 20">
            <a:extLst>
              <a:ext uri="{FF2B5EF4-FFF2-40B4-BE49-F238E27FC236}">
                <a16:creationId xmlns:a16="http://schemas.microsoft.com/office/drawing/2014/main" id="{DC33AD18-727A-8311-A1CF-33900107078A}"/>
              </a:ext>
              <a:ext uri="{C183D7F6-B498-43B3-948B-1728B52AA6E4}">
                <adec:decorative xmlns:adec="http://schemas.microsoft.com/office/drawing/2017/decorative" val="0"/>
              </a:ext>
            </a:extLst>
          </p:cNvPr>
          <p:cNvSpPr txBox="1"/>
          <p:nvPr/>
        </p:nvSpPr>
        <p:spPr>
          <a:xfrm>
            <a:off x="1623838" y="5530704"/>
            <a:ext cx="4572000" cy="523220"/>
          </a:xfrm>
          <a:prstGeom prst="rect">
            <a:avLst/>
          </a:prstGeom>
          <a:noFill/>
        </p:spPr>
        <p:txBody>
          <a:bodyPr wrap="square">
            <a:spAutoFit/>
          </a:bodyPr>
          <a:lstStyle/>
          <a:p>
            <a:r>
              <a:rPr lang="en-US" sz="2800" dirty="0"/>
              <a:t>you may need to adjust the</a:t>
            </a:r>
            <a:endParaRPr lang="en-IN" sz="2800" dirty="0"/>
          </a:p>
        </p:txBody>
      </p:sp>
      <p:pic>
        <p:nvPicPr>
          <p:cNvPr id="12" name="Picture 7" descr="window">
            <a:extLst>
              <a:ext uri="{C183D7F6-B498-43B3-948B-1728B52AA6E4}">
                <adec:decorative xmlns:adec="http://schemas.microsoft.com/office/drawing/2017/decorative" val="0"/>
              </a:ext>
            </a:extLst>
          </p:cNvPr>
          <p:cNvPicPr>
            <a:picLocks noChangeAspect="1" noChangeArrowheads="1"/>
          </p:cNvPicPr>
          <p:nvPr/>
        </p:nvPicPr>
        <p:blipFill>
          <a:blip r:embed="rId6" cstate="print"/>
          <a:srcRect/>
          <a:stretch>
            <a:fillRect/>
          </a:stretch>
        </p:blipFill>
        <p:spPr bwMode="auto">
          <a:xfrm>
            <a:off x="5684520" y="5711313"/>
            <a:ext cx="1097280" cy="272650"/>
          </a:xfrm>
          <a:prstGeom prst="rect">
            <a:avLst/>
          </a:prstGeom>
          <a:noFill/>
          <a:ln w="9525">
            <a:noFill/>
            <a:miter lim="800000"/>
            <a:headEnd/>
            <a:tailEnd/>
          </a:ln>
        </p:spPr>
      </p:pic>
      <p:sp>
        <p:nvSpPr>
          <p:cNvPr id="19" name="TextBox 18">
            <a:extLst>
              <a:ext uri="{FF2B5EF4-FFF2-40B4-BE49-F238E27FC236}">
                <a16:creationId xmlns:a16="http://schemas.microsoft.com/office/drawing/2014/main" id="{ECDCDD3C-A476-5183-55BA-2065B2B40229}"/>
              </a:ext>
              <a:ext uri="{C183D7F6-B498-43B3-948B-1728B52AA6E4}">
                <adec:decorative xmlns:adec="http://schemas.microsoft.com/office/drawing/2017/decorative" val="0"/>
              </a:ext>
            </a:extLst>
          </p:cNvPr>
          <p:cNvSpPr txBox="1"/>
          <p:nvPr/>
        </p:nvSpPr>
        <p:spPr>
          <a:xfrm>
            <a:off x="6638488" y="5529467"/>
            <a:ext cx="457200" cy="523220"/>
          </a:xfrm>
          <a:prstGeom prst="rect">
            <a:avLst/>
          </a:prstGeom>
          <a:noFill/>
        </p:spPr>
        <p:txBody>
          <a:bodyPr wrap="square">
            <a:spAutoFit/>
          </a:bodyPr>
          <a:lstStyle/>
          <a:p>
            <a:r>
              <a:rPr lang="en-US" sz="2800" dirty="0"/>
              <a:t>.)</a:t>
            </a:r>
            <a:endParaRPr lang="en-IN" sz="2800" dirty="0"/>
          </a:p>
        </p:txBody>
      </p:sp>
    </p:spTree>
    <p:extLst>
      <p:ext uri="{BB962C8B-B14F-4D97-AF65-F5344CB8AC3E}">
        <p14:creationId xmlns:p14="http://schemas.microsoft.com/office/powerpoint/2010/main" val="1430822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a:t>
            </a:r>
            <a:r>
              <a:rPr lang="en-US" baseline="-25000" dirty="0"/>
              <a:t>3</a:t>
            </a:r>
            <a:endParaRPr lang="en-US" sz="3200" dirty="0">
              <a:solidFill>
                <a:schemeClr val="accent1"/>
              </a:solidFill>
            </a:endParaRPr>
          </a:p>
        </p:txBody>
      </p:sp>
      <p:sp>
        <p:nvSpPr>
          <p:cNvPr id="15" name="TextBox 14">
            <a:extLst>
              <a:ext uri="{FF2B5EF4-FFF2-40B4-BE49-F238E27FC236}">
                <a16:creationId xmlns:a16="http://schemas.microsoft.com/office/drawing/2014/main" id="{1D49717D-ABCC-65DD-A2F8-AF722D4997F0}"/>
              </a:ext>
            </a:extLst>
          </p:cNvPr>
          <p:cNvSpPr txBox="1"/>
          <p:nvPr/>
        </p:nvSpPr>
        <p:spPr>
          <a:xfrm>
            <a:off x="452586" y="1160664"/>
            <a:ext cx="2209800" cy="480131"/>
          </a:xfrm>
          <a:prstGeom prst="rect">
            <a:avLst/>
          </a:prstGeom>
          <a:noFill/>
        </p:spPr>
        <p:txBody>
          <a:bodyPr wrap="square">
            <a:spAutoFit/>
          </a:bodyPr>
          <a:lstStyle/>
          <a:p>
            <a:pPr marL="1166813" indent="-1166813">
              <a:lnSpc>
                <a:spcPct val="90000"/>
              </a:lnSpc>
              <a:buFont typeface="Courier New" pitchFamily="49" charset="0"/>
              <a:buNone/>
            </a:pPr>
            <a:r>
              <a:rPr lang="en-US" sz="2800" b="1" i="0" dirty="0">
                <a:solidFill>
                  <a:schemeClr val="tx1"/>
                </a:solidFill>
              </a:rPr>
              <a:t>Step 4:</a:t>
            </a:r>
            <a:r>
              <a:rPr lang="en-US" sz="2800" dirty="0">
                <a:solidFill>
                  <a:schemeClr val="tx1"/>
                </a:solidFill>
              </a:rPr>
              <a:t>  </a:t>
            </a:r>
            <a:r>
              <a:rPr lang="en-US" sz="2800" i="0" dirty="0">
                <a:solidFill>
                  <a:schemeClr val="tx1"/>
                </a:solidFill>
              </a:rPr>
              <a:t>Press</a:t>
            </a:r>
          </a:p>
        </p:txBody>
      </p:sp>
      <p:pic>
        <p:nvPicPr>
          <p:cNvPr id="27652" name="Picture 4" descr="second"/>
          <p:cNvPicPr>
            <a:picLocks noChangeAspect="1" noChangeArrowheads="1"/>
          </p:cNvPicPr>
          <p:nvPr/>
        </p:nvPicPr>
        <p:blipFill>
          <a:blip r:embed="rId2" cstate="print"/>
          <a:srcRect/>
          <a:stretch>
            <a:fillRect/>
          </a:stretch>
        </p:blipFill>
        <p:spPr bwMode="auto">
          <a:xfrm>
            <a:off x="2561304" y="1219200"/>
            <a:ext cx="838200" cy="409575"/>
          </a:xfrm>
          <a:prstGeom prst="rect">
            <a:avLst/>
          </a:prstGeom>
          <a:noFill/>
          <a:ln w="9525">
            <a:noFill/>
            <a:miter lim="800000"/>
            <a:headEnd/>
            <a:tailEnd/>
          </a:ln>
        </p:spPr>
      </p:pic>
      <p:sp>
        <p:nvSpPr>
          <p:cNvPr id="13" name="TextBox 12">
            <a:extLst>
              <a:ext uri="{FF2B5EF4-FFF2-40B4-BE49-F238E27FC236}">
                <a16:creationId xmlns:a16="http://schemas.microsoft.com/office/drawing/2014/main" id="{899EA3D1-D988-50B3-92A6-B88951FA29F2}"/>
              </a:ext>
            </a:extLst>
          </p:cNvPr>
          <p:cNvSpPr txBox="1"/>
          <p:nvPr/>
        </p:nvSpPr>
        <p:spPr>
          <a:xfrm>
            <a:off x="3308941" y="1097280"/>
            <a:ext cx="5105400" cy="523220"/>
          </a:xfrm>
          <a:prstGeom prst="rect">
            <a:avLst/>
          </a:prstGeom>
          <a:noFill/>
        </p:spPr>
        <p:txBody>
          <a:bodyPr wrap="square">
            <a:spAutoFit/>
          </a:bodyPr>
          <a:lstStyle/>
          <a:p>
            <a:r>
              <a:rPr lang="en-US" sz="2800" i="0" dirty="0">
                <a:solidFill>
                  <a:schemeClr val="tx1"/>
                </a:solidFill>
              </a:rPr>
              <a:t>and CALC.  Select 5: intersect. The</a:t>
            </a:r>
            <a:endParaRPr lang="en-IN" sz="2800" dirty="0"/>
          </a:p>
        </p:txBody>
      </p:sp>
      <p:sp>
        <p:nvSpPr>
          <p:cNvPr id="11" name="TextBox 10">
            <a:extLst>
              <a:ext uri="{FF2B5EF4-FFF2-40B4-BE49-F238E27FC236}">
                <a16:creationId xmlns:a16="http://schemas.microsoft.com/office/drawing/2014/main" id="{872DB772-FC7D-89E5-E63E-57F33CC400F4}"/>
              </a:ext>
            </a:extLst>
          </p:cNvPr>
          <p:cNvSpPr txBox="1"/>
          <p:nvPr/>
        </p:nvSpPr>
        <p:spPr>
          <a:xfrm>
            <a:off x="1602080" y="1496229"/>
            <a:ext cx="6823787" cy="954107"/>
          </a:xfrm>
          <a:prstGeom prst="rect">
            <a:avLst/>
          </a:prstGeom>
          <a:noFill/>
        </p:spPr>
        <p:txBody>
          <a:bodyPr wrap="square">
            <a:spAutoFit/>
          </a:bodyPr>
          <a:lstStyle/>
          <a:p>
            <a:r>
              <a:rPr lang="en-US" sz="2800" i="0" dirty="0">
                <a:solidFill>
                  <a:schemeClr val="tx1"/>
                </a:solidFill>
              </a:rPr>
              <a:t>cursor will appear on one of the lines. Use the right or left arrow to get near the point of</a:t>
            </a:r>
            <a:endParaRPr lang="en-IN" sz="2800" dirty="0"/>
          </a:p>
        </p:txBody>
      </p:sp>
      <p:sp>
        <p:nvSpPr>
          <p:cNvPr id="9" name="TextBox 8">
            <a:extLst>
              <a:ext uri="{FF2B5EF4-FFF2-40B4-BE49-F238E27FC236}">
                <a16:creationId xmlns:a16="http://schemas.microsoft.com/office/drawing/2014/main" id="{E62E24A2-2A34-E1F0-2BC8-D6F278D6EFAF}"/>
              </a:ext>
            </a:extLst>
          </p:cNvPr>
          <p:cNvSpPr txBox="1"/>
          <p:nvPr/>
        </p:nvSpPr>
        <p:spPr>
          <a:xfrm>
            <a:off x="1604542" y="2338754"/>
            <a:ext cx="3657600" cy="523220"/>
          </a:xfrm>
          <a:prstGeom prst="rect">
            <a:avLst/>
          </a:prstGeom>
          <a:noFill/>
        </p:spPr>
        <p:txBody>
          <a:bodyPr wrap="square">
            <a:spAutoFit/>
          </a:bodyPr>
          <a:lstStyle/>
          <a:p>
            <a:r>
              <a:rPr lang="en-US" sz="2800" i="0" dirty="0">
                <a:solidFill>
                  <a:schemeClr val="tx1"/>
                </a:solidFill>
              </a:rPr>
              <a:t>intersection and press</a:t>
            </a:r>
            <a:endParaRPr lang="en-IN" sz="2800" dirty="0"/>
          </a:p>
        </p:txBody>
      </p:sp>
      <p:pic>
        <p:nvPicPr>
          <p:cNvPr id="27653" name="Picture 5" descr="Enter"/>
          <p:cNvPicPr>
            <a:picLocks noChangeAspect="1" noChangeArrowheads="1"/>
          </p:cNvPicPr>
          <p:nvPr/>
        </p:nvPicPr>
        <p:blipFill>
          <a:blip r:embed="rId3" cstate="print"/>
          <a:srcRect/>
          <a:stretch>
            <a:fillRect/>
          </a:stretch>
        </p:blipFill>
        <p:spPr bwMode="auto">
          <a:xfrm>
            <a:off x="4953000" y="2438400"/>
            <a:ext cx="854075" cy="414338"/>
          </a:xfrm>
          <a:prstGeom prst="rect">
            <a:avLst/>
          </a:prstGeom>
          <a:noFill/>
          <a:ln w="9525">
            <a:noFill/>
            <a:miter lim="800000"/>
            <a:headEnd/>
            <a:tailEnd/>
          </a:ln>
        </p:spPr>
      </p:pic>
      <p:sp>
        <p:nvSpPr>
          <p:cNvPr id="7" name="TextBox 6">
            <a:extLst>
              <a:ext uri="{FF2B5EF4-FFF2-40B4-BE49-F238E27FC236}">
                <a16:creationId xmlns:a16="http://schemas.microsoft.com/office/drawing/2014/main" id="{FD71FF60-0C42-E618-A17A-826723204EDF}"/>
              </a:ext>
            </a:extLst>
          </p:cNvPr>
          <p:cNvSpPr txBox="1"/>
          <p:nvPr/>
        </p:nvSpPr>
        <p:spPr>
          <a:xfrm>
            <a:off x="5780638" y="2345358"/>
            <a:ext cx="2667000" cy="523220"/>
          </a:xfrm>
          <a:prstGeom prst="rect">
            <a:avLst/>
          </a:prstGeom>
          <a:noFill/>
        </p:spPr>
        <p:txBody>
          <a:bodyPr wrap="square">
            <a:spAutoFit/>
          </a:bodyPr>
          <a:lstStyle/>
          <a:p>
            <a:r>
              <a:rPr lang="en-US" sz="2800" i="0" dirty="0">
                <a:solidFill>
                  <a:schemeClr val="tx1"/>
                </a:solidFill>
              </a:rPr>
              <a:t>. Then move the</a:t>
            </a:r>
            <a:endParaRPr lang="en-IN" sz="2800" dirty="0"/>
          </a:p>
        </p:txBody>
      </p:sp>
      <p:sp>
        <p:nvSpPr>
          <p:cNvPr id="5" name="TextBox 4">
            <a:extLst>
              <a:ext uri="{FF2B5EF4-FFF2-40B4-BE49-F238E27FC236}">
                <a16:creationId xmlns:a16="http://schemas.microsoft.com/office/drawing/2014/main" id="{D69FFD99-A1A6-B0DB-67D4-956665875B89}"/>
              </a:ext>
            </a:extLst>
          </p:cNvPr>
          <p:cNvSpPr txBox="1"/>
          <p:nvPr/>
        </p:nvSpPr>
        <p:spPr>
          <a:xfrm>
            <a:off x="1603881" y="2728888"/>
            <a:ext cx="7048707" cy="1384995"/>
          </a:xfrm>
          <a:prstGeom prst="rect">
            <a:avLst/>
          </a:prstGeom>
          <a:noFill/>
        </p:spPr>
        <p:txBody>
          <a:bodyPr wrap="square">
            <a:spAutoFit/>
          </a:bodyPr>
          <a:lstStyle/>
          <a:p>
            <a:r>
              <a:rPr lang="en-US" sz="2800" i="0" dirty="0">
                <a:solidFill>
                  <a:schemeClr val="tx1"/>
                </a:solidFill>
              </a:rPr>
              <a:t>up or down arrow to get to the other line. Now use the right or left arrow to move closer to the point of intersection on this line and press</a:t>
            </a:r>
            <a:endParaRPr lang="en-IN" sz="2800" dirty="0"/>
          </a:p>
        </p:txBody>
      </p:sp>
      <p:pic>
        <p:nvPicPr>
          <p:cNvPr id="27654" name="Picture 6" descr="Enter"/>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sp>
        <p:nvSpPr>
          <p:cNvPr id="3" name="TextBox 2">
            <a:extLst>
              <a:ext uri="{FF2B5EF4-FFF2-40B4-BE49-F238E27FC236}">
                <a16:creationId xmlns:a16="http://schemas.microsoft.com/office/drawing/2014/main" id="{FAD63729-0890-F50D-61DD-2C113C0821D1}"/>
              </a:ext>
            </a:extLst>
          </p:cNvPr>
          <p:cNvSpPr txBox="1"/>
          <p:nvPr/>
        </p:nvSpPr>
        <p:spPr>
          <a:xfrm>
            <a:off x="1676400" y="4025205"/>
            <a:ext cx="7086600" cy="1384995"/>
          </a:xfrm>
          <a:prstGeom prst="rect">
            <a:avLst/>
          </a:prstGeom>
          <a:noFill/>
        </p:spPr>
        <p:txBody>
          <a:bodyPr wrap="square">
            <a:spAutoFit/>
          </a:bodyPr>
          <a:lstStyle/>
          <a:p>
            <a:r>
              <a:rPr lang="en-US" sz="2800" i="0" dirty="0">
                <a:solidFill>
                  <a:schemeClr val="tx1"/>
                </a:solidFill>
              </a:rPr>
              <a:t>Follow the directions for </a:t>
            </a:r>
            <a:r>
              <a:rPr lang="en-US" sz="2800" i="0" dirty="0">
                <a:solidFill>
                  <a:srgbClr val="0000FF"/>
                </a:solidFill>
              </a:rPr>
              <a:t>Guess?</a:t>
            </a:r>
            <a:r>
              <a:rPr lang="en-US" sz="2800" i="0" dirty="0">
                <a:solidFill>
                  <a:schemeClr val="tx1"/>
                </a:solidFill>
              </a:rPr>
              <a:t> by moving the cursor to the point of intersection and pressing                                                </a:t>
            </a:r>
            <a:br>
              <a:rPr lang="en-US" sz="2800" i="0" dirty="0">
                <a:solidFill>
                  <a:schemeClr val="tx1"/>
                </a:solidFill>
              </a:rPr>
            </a:br>
            <a:r>
              <a:rPr lang="en-US" sz="2800" i="0" dirty="0">
                <a:solidFill>
                  <a:schemeClr val="tx1"/>
                </a:solidFill>
              </a:rPr>
              <a:t>           . </a:t>
            </a:r>
            <a:endParaRPr lang="en-IN" sz="2800" dirty="0"/>
          </a:p>
        </p:txBody>
      </p:sp>
      <p:pic>
        <p:nvPicPr>
          <p:cNvPr id="27655" name="Picture 7" descr="Enter"/>
          <p:cNvPicPr>
            <a:picLocks noChangeAspect="1" noChangeArrowheads="1"/>
          </p:cNvPicPr>
          <p:nvPr/>
        </p:nvPicPr>
        <p:blipFill>
          <a:blip r:embed="rId3" cstate="print"/>
          <a:srcRect/>
          <a:stretch>
            <a:fillRect/>
          </a:stretch>
        </p:blipFill>
        <p:spPr bwMode="auto">
          <a:xfrm>
            <a:off x="1812925" y="49418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a:t>
            </a:r>
            <a:r>
              <a:rPr lang="en-US" baseline="-25000" dirty="0"/>
              <a:t>4</a:t>
            </a:r>
            <a:endParaRPr lang="en-US" sz="3200" dirty="0">
              <a:solidFill>
                <a:schemeClr val="accent1"/>
              </a:solidFill>
            </a:endParaRPr>
          </a:p>
        </p:txBody>
      </p:sp>
      <p:sp>
        <p:nvSpPr>
          <p:cNvPr id="4" name="TextBox 3">
            <a:extLst>
              <a:ext uri="{FF2B5EF4-FFF2-40B4-BE49-F238E27FC236}">
                <a16:creationId xmlns:a16="http://schemas.microsoft.com/office/drawing/2014/main" id="{C3E5E3D3-4C8E-C030-EFBB-8BDF50550F86}"/>
              </a:ext>
            </a:extLst>
          </p:cNvPr>
          <p:cNvSpPr txBox="1"/>
          <p:nvPr/>
        </p:nvSpPr>
        <p:spPr>
          <a:xfrm>
            <a:off x="457200" y="1066800"/>
            <a:ext cx="8610600" cy="954107"/>
          </a:xfrm>
          <a:prstGeom prst="rect">
            <a:avLst/>
          </a:prstGeom>
          <a:noFill/>
        </p:spPr>
        <p:txBody>
          <a:bodyPr wrap="square">
            <a:spAutoFit/>
          </a:bodyPr>
          <a:lstStyle/>
          <a:p>
            <a:r>
              <a:rPr lang="en-US" sz="2800" b="1" dirty="0"/>
              <a:t>Step 5: </a:t>
            </a:r>
            <a:r>
              <a:rPr lang="en-US" sz="2800" dirty="0"/>
              <a:t>The answer </a:t>
            </a:r>
            <a:r>
              <a:rPr lang="en-US" sz="2800" i="1" dirty="0">
                <a:solidFill>
                  <a:srgbClr val="FF0000"/>
                </a:solidFill>
              </a:rPr>
              <a:t>x</a:t>
            </a:r>
            <a:r>
              <a:rPr lang="en-US" sz="2800" i="0" dirty="0">
                <a:solidFill>
                  <a:srgbClr val="FF0000"/>
                </a:solidFill>
              </a:rPr>
              <a:t> </a:t>
            </a:r>
            <a:r>
              <a:rPr lang="en-US" sz="2800" i="0" dirty="0">
                <a:solidFill>
                  <a:srgbClr val="FF0000"/>
                </a:solidFill>
                <a:latin typeface="Symbol" pitchFamily="18" charset="2"/>
              </a:rPr>
              <a:t>=</a:t>
            </a:r>
            <a:r>
              <a:rPr lang="en-US" sz="2800" i="0" dirty="0">
                <a:solidFill>
                  <a:srgbClr val="FF0000"/>
                </a:solidFill>
              </a:rPr>
              <a:t> 3 </a:t>
            </a:r>
            <a:r>
              <a:rPr lang="en-US" sz="2800" i="0" dirty="0">
                <a:solidFill>
                  <a:schemeClr val="tx1"/>
                </a:solidFill>
              </a:rPr>
              <a:t>and </a:t>
            </a:r>
            <a:r>
              <a:rPr lang="en-US" sz="2800" i="1" dirty="0">
                <a:solidFill>
                  <a:srgbClr val="FF0000"/>
                </a:solidFill>
              </a:rPr>
              <a:t>y</a:t>
            </a:r>
            <a:r>
              <a:rPr lang="en-US" sz="2800" i="0" dirty="0">
                <a:solidFill>
                  <a:srgbClr val="FF0000"/>
                </a:solidFill>
              </a:rPr>
              <a:t> </a:t>
            </a:r>
            <a:r>
              <a:rPr lang="en-US" sz="2800" i="0" dirty="0">
                <a:solidFill>
                  <a:srgbClr val="FF0000"/>
                </a:solidFill>
                <a:latin typeface="Symbol" pitchFamily="18" charset="2"/>
              </a:rPr>
              <a:t>=</a:t>
            </a:r>
            <a:r>
              <a:rPr lang="en-US" sz="2800" i="0" dirty="0">
                <a:solidFill>
                  <a:srgbClr val="FF0000"/>
                </a:solidFill>
              </a:rPr>
              <a:t> 2 </a:t>
            </a:r>
            <a:r>
              <a:rPr lang="en-US" sz="2800" dirty="0"/>
              <a:t>will appear at the</a:t>
            </a:r>
          </a:p>
          <a:p>
            <a:r>
              <a:rPr lang="en-US" sz="2800" dirty="0"/>
              <a:t>               bottom of the display screen.</a:t>
            </a:r>
          </a:p>
        </p:txBody>
      </p:sp>
      <p:pic>
        <p:nvPicPr>
          <p:cNvPr id="108546" name="Picture 2" descr="Calculator screenshot showing the graphs of the previous figure with the point of intersection identified as open parenthesis 3, 2  close parenthesis."/>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
        <p:nvSpPr>
          <p:cNvPr id="3" name="TextBox 2">
            <a:extLst>
              <a:ext uri="{FF2B5EF4-FFF2-40B4-BE49-F238E27FC236}">
                <a16:creationId xmlns:a16="http://schemas.microsoft.com/office/drawing/2014/main" id="{39626FAD-A795-31C0-11B4-FF60FF85F60A}"/>
              </a:ext>
            </a:extLst>
          </p:cNvPr>
          <p:cNvSpPr txBox="1"/>
          <p:nvPr/>
        </p:nvSpPr>
        <p:spPr>
          <a:xfrm>
            <a:off x="457200" y="4114800"/>
            <a:ext cx="8458200" cy="1815882"/>
          </a:xfrm>
          <a:prstGeom prst="rect">
            <a:avLst/>
          </a:prstGeom>
          <a:noFill/>
        </p:spPr>
        <p:txBody>
          <a:bodyPr wrap="square">
            <a:spAutoFit/>
          </a:bodyPr>
          <a:lstStyle/>
          <a:p>
            <a:pPr marL="0" indent="0">
              <a:spcBef>
                <a:spcPct val="50000"/>
              </a:spcBef>
              <a:buFont typeface="Courier New" pitchFamily="49" charset="0"/>
              <a:buNone/>
            </a:pPr>
            <a:r>
              <a:rPr lang="en-US" sz="2800" b="1" i="0" dirty="0">
                <a:solidFill>
                  <a:schemeClr val="tx1"/>
                </a:solidFill>
              </a:rPr>
              <a:t>Note:  Step 4 may seem somewhat complicated, but TRY IT.  It is fun and accurate!</a:t>
            </a:r>
            <a:r>
              <a:rPr lang="en-US" sz="2800" i="0" dirty="0">
                <a:solidFill>
                  <a:schemeClr val="tx1"/>
                </a:solidFill>
              </a:rPr>
              <a:t>  (If the lines are parallel (an inconsistent system) the calculator will give an error message.)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r>
              <a:rPr lang="en-US" baseline="-25000" dirty="0">
                <a:solidFill>
                  <a:schemeClr val="accent1"/>
                </a:solidFill>
              </a:rPr>
              <a:t>1</a:t>
            </a:r>
            <a:endParaRPr lang="en-US" baseline="-25000" dirty="0"/>
          </a:p>
        </p:txBody>
      </p:sp>
      <p:sp>
        <p:nvSpPr>
          <p:cNvPr id="3" name="Content Placeholder 2"/>
          <p:cNvSpPr>
            <a:spLocks noGrp="1"/>
          </p:cNvSpPr>
          <p:nvPr>
            <p:ph idx="1"/>
          </p:nvPr>
        </p:nvSpPr>
        <p:spPr>
          <a:xfrm>
            <a:off x="457200" y="1346200"/>
            <a:ext cx="6400800" cy="523220"/>
          </a:xfrm>
        </p:spPr>
        <p:txBody>
          <a:bodyPr wrap="square">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p:txBody>
      </p:sp>
      <p:pic>
        <p:nvPicPr>
          <p:cNvPr id="4" name="Picture 3" descr="set of equations  x minus 2 y equals 0 and 3 x plus y equals 7">
            <a:extLst>
              <a:ext uri="{FF2B5EF4-FFF2-40B4-BE49-F238E27FC236}">
                <a16:creationId xmlns:a16="http://schemas.microsoft.com/office/drawing/2014/main" id="{EE0AF709-9F0F-F237-F190-1AB70C4F738D}"/>
              </a:ext>
            </a:extLst>
          </p:cNvPr>
          <p:cNvPicPr>
            <a:picLocks noChangeAspect="1"/>
          </p:cNvPicPr>
          <p:nvPr/>
        </p:nvPicPr>
        <p:blipFill>
          <a:blip r:embed="rId2"/>
          <a:stretch>
            <a:fillRect/>
          </a:stretch>
        </p:blipFill>
        <p:spPr>
          <a:xfrm>
            <a:off x="6705600" y="1098234"/>
            <a:ext cx="1613916" cy="1068324"/>
          </a:xfrm>
          <a:prstGeom prst="rect">
            <a:avLst/>
          </a:prstGeom>
        </p:spPr>
      </p:pic>
      <p:sp>
        <p:nvSpPr>
          <p:cNvPr id="5" name="TextBox 4">
            <a:extLst>
              <a:ext uri="{FF2B5EF4-FFF2-40B4-BE49-F238E27FC236}">
                <a16:creationId xmlns:a16="http://schemas.microsoft.com/office/drawing/2014/main" id="{D09BFDB8-8052-50BF-D1BF-A08B93719DE8}"/>
              </a:ext>
            </a:extLst>
          </p:cNvPr>
          <p:cNvSpPr txBox="1"/>
          <p:nvPr/>
        </p:nvSpPr>
        <p:spPr>
          <a:xfrm>
            <a:off x="458754" y="2133600"/>
            <a:ext cx="7770845" cy="1384995"/>
          </a:xfrm>
          <a:prstGeom prst="rect">
            <a:avLst/>
          </a:prstGeom>
          <a:noFill/>
        </p:spPr>
        <p:txBody>
          <a:bodyPr wrap="square">
            <a:spAutoFit/>
          </a:bodyPr>
          <a:lstStyle/>
          <a:p>
            <a:pPr>
              <a:spcBef>
                <a:spcPts val="3072"/>
              </a:spcBef>
            </a:pPr>
            <a:r>
              <a:rPr lang="en-US" sz="2800" b="1" dirty="0">
                <a:solidFill>
                  <a:schemeClr val="tx1"/>
                </a:solidFill>
              </a:rPr>
              <a:t>Solution</a:t>
            </a:r>
          </a:p>
          <a:p>
            <a:r>
              <a:rPr lang="en-US" sz="2800" dirty="0">
                <a:solidFill>
                  <a:schemeClr val="tx1"/>
                </a:solidFill>
              </a:rPr>
              <a:t>Substitute </a:t>
            </a:r>
            <a:r>
              <a:rPr lang="en-US" sz="2800" i="1" dirty="0">
                <a:solidFill>
                  <a:schemeClr val="tx1"/>
                </a:solidFill>
              </a:rPr>
              <a:t>x</a:t>
            </a:r>
            <a:r>
              <a:rPr lang="en-US" sz="2800" dirty="0">
                <a:solidFill>
                  <a:schemeClr val="tx1"/>
                </a:solidFill>
              </a:rPr>
              <a:t> </a:t>
            </a:r>
            <a:r>
              <a:rPr lang="en-US" sz="2800" dirty="0">
                <a:solidFill>
                  <a:schemeClr val="tx1"/>
                </a:solidFill>
                <a:latin typeface="Symbol" pitchFamily="18" charset="2"/>
              </a:rPr>
              <a:t>=</a:t>
            </a:r>
            <a:r>
              <a:rPr lang="en-US" sz="2800" dirty="0">
                <a:solidFill>
                  <a:schemeClr val="tx1"/>
                </a:solidFill>
              </a:rPr>
              <a:t> </a:t>
            </a:r>
            <a:r>
              <a:rPr lang="en-US" sz="2800" dirty="0">
                <a:solidFill>
                  <a:srgbClr val="9900FF"/>
                </a:solidFill>
              </a:rPr>
              <a:t>2</a:t>
            </a:r>
            <a:r>
              <a:rPr lang="en-US" sz="2800" dirty="0">
                <a:solidFill>
                  <a:schemeClr val="tx1"/>
                </a:solidFill>
              </a:rPr>
              <a:t> and </a:t>
            </a:r>
            <a:r>
              <a:rPr lang="en-US" sz="2800" i="1" dirty="0">
                <a:solidFill>
                  <a:schemeClr val="tx1"/>
                </a:solidFill>
              </a:rPr>
              <a:t>y</a:t>
            </a:r>
            <a:r>
              <a:rPr lang="en-US" sz="2800" dirty="0">
                <a:solidFill>
                  <a:schemeClr val="tx1"/>
                </a:solidFill>
              </a:rPr>
              <a:t> </a:t>
            </a:r>
            <a:r>
              <a:rPr lang="en-US" sz="2800" dirty="0">
                <a:solidFill>
                  <a:schemeClr val="tx1"/>
                </a:solidFill>
                <a:latin typeface="Symbol" pitchFamily="18" charset="2"/>
              </a:rPr>
              <a:t>=</a:t>
            </a:r>
            <a:r>
              <a:rPr lang="en-US" sz="2800" dirty="0">
                <a:solidFill>
                  <a:schemeClr val="tx1"/>
                </a:solidFill>
              </a:rPr>
              <a:t> </a:t>
            </a:r>
            <a:r>
              <a:rPr lang="en-US" sz="2800" dirty="0">
                <a:solidFill>
                  <a:srgbClr val="FF00FF"/>
                </a:solidFill>
              </a:rPr>
              <a:t>1</a:t>
            </a:r>
            <a:r>
              <a:rPr lang="en-US" sz="2800" dirty="0">
                <a:solidFill>
                  <a:schemeClr val="tx1"/>
                </a:solidFill>
              </a:rPr>
              <a:t> into </a:t>
            </a:r>
            <a:r>
              <a:rPr lang="en-US" sz="2800" b="1" dirty="0">
                <a:solidFill>
                  <a:schemeClr val="tx1"/>
                </a:solidFill>
              </a:rPr>
              <a:t>both</a:t>
            </a:r>
            <a:r>
              <a:rPr lang="en-US" sz="2800" dirty="0">
                <a:solidFill>
                  <a:schemeClr val="tx1"/>
                </a:solidFill>
              </a:rPr>
              <a:t> equations. </a:t>
            </a:r>
          </a:p>
          <a:p>
            <a:r>
              <a:rPr lang="en-US" sz="2800" dirty="0">
                <a:solidFill>
                  <a:schemeClr val="tx1"/>
                </a:solidFill>
              </a:rPr>
              <a:t>In the first equation:</a:t>
            </a:r>
            <a:endParaRPr lang="en-US" sz="2800" dirty="0"/>
          </a:p>
        </p:txBody>
      </p:sp>
      <p:pic>
        <p:nvPicPr>
          <p:cNvPr id="6" name="Picture 5" descr="Two minus two times one equals zero. Then simplified as two minus two equals zero, which is a true statement.">
            <a:extLst>
              <a:ext uri="{FF2B5EF4-FFF2-40B4-BE49-F238E27FC236}">
                <a16:creationId xmlns:a16="http://schemas.microsoft.com/office/drawing/2014/main" id="{9837DDE6-C0AB-C6F0-9F0C-ACD23C215711}"/>
              </a:ext>
            </a:extLst>
          </p:cNvPr>
          <p:cNvPicPr>
            <a:picLocks noChangeAspect="1"/>
          </p:cNvPicPr>
          <p:nvPr/>
        </p:nvPicPr>
        <p:blipFill>
          <a:blip r:embed="rId3"/>
          <a:stretch>
            <a:fillRect/>
          </a:stretch>
        </p:blipFill>
        <p:spPr>
          <a:xfrm>
            <a:off x="2723388" y="3518595"/>
            <a:ext cx="3697224" cy="136398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a:t>
            </a:r>
            <a:r>
              <a:rPr lang="en-US" baseline="-25000" dirty="0">
                <a:solidFill>
                  <a:schemeClr val="accent1"/>
                </a:solidFill>
              </a:rPr>
              <a:t>2</a:t>
            </a:r>
            <a:endParaRPr lang="en-US" sz="3200" dirty="0">
              <a:solidFill>
                <a:schemeClr val="accent1"/>
              </a:solidFill>
            </a:endParaRPr>
          </a:p>
        </p:txBody>
      </p:sp>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pic>
        <p:nvPicPr>
          <p:cNvPr id="2" name="Picture 1" descr="3 times 2 plus 1 equals 7&#10;Then simplified as 6 plus 1 equals 7  &#10;which is a true statement.">
            <a:extLst>
              <a:ext uri="{FF2B5EF4-FFF2-40B4-BE49-F238E27FC236}">
                <a16:creationId xmlns:a16="http://schemas.microsoft.com/office/drawing/2014/main" id="{5204C5CB-0C6D-6566-B7EC-F89BD180E358}"/>
              </a:ext>
            </a:extLst>
          </p:cNvPr>
          <p:cNvPicPr>
            <a:picLocks noChangeAspect="1"/>
          </p:cNvPicPr>
          <p:nvPr/>
        </p:nvPicPr>
        <p:blipFill>
          <a:blip r:embed="rId2"/>
          <a:stretch>
            <a:fillRect/>
          </a:stretch>
        </p:blipFill>
        <p:spPr>
          <a:xfrm>
            <a:off x="2707386" y="1830324"/>
            <a:ext cx="3729228" cy="1370076"/>
          </a:xfrm>
          <a:prstGeom prst="rect">
            <a:avLst/>
          </a:prstGeom>
        </p:spPr>
      </p:pic>
      <p:sp>
        <p:nvSpPr>
          <p:cNvPr id="4" name="TextBox 3">
            <a:extLst>
              <a:ext uri="{FF2B5EF4-FFF2-40B4-BE49-F238E27FC236}">
                <a16:creationId xmlns:a16="http://schemas.microsoft.com/office/drawing/2014/main" id="{85D38B34-F303-C2DC-1CB8-24422244FB26}"/>
              </a:ext>
            </a:extLst>
          </p:cNvPr>
          <p:cNvSpPr txBox="1"/>
          <p:nvPr/>
        </p:nvSpPr>
        <p:spPr>
          <a:xfrm>
            <a:off x="457200" y="3352800"/>
            <a:ext cx="8153400" cy="954107"/>
          </a:xfrm>
          <a:prstGeom prst="rect">
            <a:avLst/>
          </a:prstGeom>
          <a:noFill/>
        </p:spPr>
        <p:txBody>
          <a:bodyPr wrap="square">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r>
              <a:rPr lang="en-US" baseline="-25000" dirty="0">
                <a:solidFill>
                  <a:schemeClr val="accent1"/>
                </a:solidFill>
              </a:rPr>
              <a:t>1</a:t>
            </a:r>
            <a:endParaRPr lang="en-US" sz="3200" dirty="0">
              <a:solidFill>
                <a:schemeClr val="accent1"/>
              </a:solidFill>
            </a:endParaRPr>
          </a:p>
        </p:txBody>
      </p:sp>
      <p:sp>
        <p:nvSpPr>
          <p:cNvPr id="6" name="Content Placeholder 2"/>
          <p:cNvSpPr txBox="1">
            <a:spLocks/>
          </p:cNvSpPr>
          <p:nvPr/>
        </p:nvSpPr>
        <p:spPr>
          <a:xfrm>
            <a:off x="457200" y="1333500"/>
            <a:ext cx="7010400" cy="523220"/>
          </a:xfrm>
          <a:prstGeom prst="rect">
            <a:avLst/>
          </a:prstGeom>
        </p:spPr>
        <p:txBody>
          <a:bodyPr wrap="square">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p:txBody>
      </p:sp>
      <p:pic>
        <p:nvPicPr>
          <p:cNvPr id="2" name="Picture 1" descr="the set of equations y equals minus x plus 4 and y equals 2 x plus 1">
            <a:extLst>
              <a:ext uri="{FF2B5EF4-FFF2-40B4-BE49-F238E27FC236}">
                <a16:creationId xmlns:a16="http://schemas.microsoft.com/office/drawing/2014/main" id="{01611807-32BE-DDBE-88F3-2182F3F2D72C}"/>
              </a:ext>
            </a:extLst>
          </p:cNvPr>
          <p:cNvPicPr>
            <a:picLocks noChangeAspect="1"/>
          </p:cNvPicPr>
          <p:nvPr/>
        </p:nvPicPr>
        <p:blipFill>
          <a:blip r:embed="rId2"/>
          <a:stretch>
            <a:fillRect/>
          </a:stretch>
        </p:blipFill>
        <p:spPr>
          <a:xfrm>
            <a:off x="7318746" y="1219200"/>
            <a:ext cx="1392936" cy="908304"/>
          </a:xfrm>
          <a:prstGeom prst="rect">
            <a:avLst/>
          </a:prstGeom>
        </p:spPr>
      </p:pic>
      <p:sp>
        <p:nvSpPr>
          <p:cNvPr id="3" name="TextBox 2">
            <a:extLst>
              <a:ext uri="{FF2B5EF4-FFF2-40B4-BE49-F238E27FC236}">
                <a16:creationId xmlns:a16="http://schemas.microsoft.com/office/drawing/2014/main" id="{31A43CAB-3A34-C2B1-AB4F-17406409026C}"/>
              </a:ext>
            </a:extLst>
          </p:cNvPr>
          <p:cNvSpPr txBox="1"/>
          <p:nvPr/>
        </p:nvSpPr>
        <p:spPr>
          <a:xfrm>
            <a:off x="489856" y="2158375"/>
            <a:ext cx="8044543" cy="1538883"/>
          </a:xfrm>
          <a:prstGeom prst="rect">
            <a:avLst/>
          </a:prstGeom>
          <a:noFill/>
        </p:spPr>
        <p:txBody>
          <a:bodyPr wrap="square">
            <a:spAutoFit/>
          </a:bodyPr>
          <a:lstStyle/>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pic>
        <p:nvPicPr>
          <p:cNvPr id="4" name="Picture 3" descr="4 equals minus 0 plus 4.&#10;Then simplified as 4 equals 0 plus 4  &#10;which is a true statement.">
            <a:extLst>
              <a:ext uri="{FF2B5EF4-FFF2-40B4-BE49-F238E27FC236}">
                <a16:creationId xmlns:a16="http://schemas.microsoft.com/office/drawing/2014/main" id="{91436AC9-9DBA-0F2E-2504-70022AE2A9A2}"/>
              </a:ext>
            </a:extLst>
          </p:cNvPr>
          <p:cNvPicPr>
            <a:picLocks noChangeAspect="1"/>
          </p:cNvPicPr>
          <p:nvPr/>
        </p:nvPicPr>
        <p:blipFill>
          <a:blip r:embed="rId3"/>
          <a:stretch>
            <a:fillRect/>
          </a:stretch>
        </p:blipFill>
        <p:spPr>
          <a:xfrm>
            <a:off x="2613985" y="3657600"/>
            <a:ext cx="3796284" cy="12877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a:t>
            </a:r>
            <a:r>
              <a:rPr lang="en-US" baseline="-25000" dirty="0">
                <a:solidFill>
                  <a:schemeClr val="accent1"/>
                </a:solidFill>
              </a:rPr>
              <a:t>2</a:t>
            </a:r>
            <a:endParaRPr lang="en-US" sz="3200" dirty="0">
              <a:solidFill>
                <a:schemeClr val="accent1"/>
              </a:solidFill>
            </a:endParaRPr>
          </a:p>
        </p:txBody>
      </p:sp>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pic>
        <p:nvPicPr>
          <p:cNvPr id="2" name="Picture 1" descr="4 equals 2 times 0 plus 1.&#10;Then simplified as 4 equals 0 plus 1 &#10;which is false statement.">
            <a:extLst>
              <a:ext uri="{FF2B5EF4-FFF2-40B4-BE49-F238E27FC236}">
                <a16:creationId xmlns:a16="http://schemas.microsoft.com/office/drawing/2014/main" id="{E1C23824-5541-43CD-F027-563339DA901C}"/>
              </a:ext>
            </a:extLst>
          </p:cNvPr>
          <p:cNvPicPr>
            <a:picLocks noChangeAspect="1"/>
          </p:cNvPicPr>
          <p:nvPr/>
        </p:nvPicPr>
        <p:blipFill>
          <a:blip r:embed="rId2"/>
          <a:stretch>
            <a:fillRect/>
          </a:stretch>
        </p:blipFill>
        <p:spPr>
          <a:xfrm>
            <a:off x="2666238" y="1803380"/>
            <a:ext cx="3811524" cy="1289304"/>
          </a:xfrm>
          <a:prstGeom prst="rect">
            <a:avLst/>
          </a:prstGeom>
        </p:spPr>
      </p:pic>
      <p:sp>
        <p:nvSpPr>
          <p:cNvPr id="4" name="TextBox 3">
            <a:extLst>
              <a:ext uri="{FF2B5EF4-FFF2-40B4-BE49-F238E27FC236}">
                <a16:creationId xmlns:a16="http://schemas.microsoft.com/office/drawing/2014/main" id="{729F8993-CC2F-50B5-9DCF-D97D92A5B8D1}"/>
              </a:ext>
            </a:extLst>
          </p:cNvPr>
          <p:cNvSpPr txBox="1"/>
          <p:nvPr/>
        </p:nvSpPr>
        <p:spPr>
          <a:xfrm>
            <a:off x="457200" y="3405260"/>
            <a:ext cx="8229600" cy="954107"/>
          </a:xfrm>
          <a:prstGeom prst="rect">
            <a:avLst/>
          </a:prstGeom>
          <a:noFill/>
        </p:spPr>
        <p:txBody>
          <a:bodyPr wrap="square">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Procedure: To Solve a System of Linear Equations by Graphing</a:t>
            </a:r>
            <a:r>
              <a:rPr lang="en-US" baseline="-25000" dirty="0"/>
              <a:t>1</a:t>
            </a:r>
            <a:endParaRPr lang="en-US" dirty="0"/>
          </a:p>
        </p:txBody>
      </p:sp>
      <p:sp>
        <p:nvSpPr>
          <p:cNvPr id="10243" name="TextBox 3"/>
          <p:cNvSpPr>
            <a:spLocks noGrp="1" noChangeArrowheads="1"/>
          </p:cNvSpPr>
          <p:nvPr>
            <p:ph idx="1"/>
          </p:nvPr>
        </p:nvSpPr>
        <p:spPr>
          <a:xfrm>
            <a:off x="457200" y="1066800"/>
            <a:ext cx="8229600" cy="4813625"/>
          </a:xfrm>
          <a:prstGeom prst="rect">
            <a:avLst/>
          </a:prstGeom>
          <a:solidFill>
            <a:srgbClr val="FFFFCC"/>
          </a:solidFill>
          <a:ln w="28575">
            <a:solidFill>
              <a:srgbClr val="000000"/>
            </a:solidFill>
          </a:ln>
        </p:spPr>
        <p:txBody>
          <a:bodyPr>
            <a:spAutoFit/>
          </a:bodyPr>
          <a:lstStyle/>
          <a:p>
            <a:pPr marL="514350" indent="-514350">
              <a:buFont typeface="+mj-lt"/>
              <a:buAutoNum type="arabicPeriod"/>
              <a:tabLst>
                <a:tab pos="7150100" algn="l"/>
              </a:tabLst>
            </a:pPr>
            <a:r>
              <a:rPr lang="en-US" sz="2600" i="0" dirty="0">
                <a:solidFill>
                  <a:srgbClr val="000000"/>
                </a:solidFill>
              </a:rPr>
              <a:t>Graph both linear equations on the same set of axes.</a:t>
            </a:r>
          </a:p>
          <a:p>
            <a:pPr marL="514350" indent="-514350">
              <a:buFont typeface="+mj-lt"/>
              <a:buAutoNum type="arabicPeriod" startAt="2"/>
              <a:tabLst>
                <a:tab pos="7150100" algn="l"/>
              </a:tabLst>
            </a:pPr>
            <a:r>
              <a:rPr lang="en-US" sz="2600" i="0" dirty="0">
                <a:solidFill>
                  <a:srgbClr val="000000"/>
                </a:solidFill>
              </a:rPr>
              <a:t>Observe the point of intersection (if there is one).</a:t>
            </a:r>
          </a:p>
          <a:p>
            <a:pPr marL="912813" indent="-450850">
              <a:buFont typeface="+mj-lt"/>
              <a:buAutoNum type="alphaLcPeriod"/>
              <a:tabLst>
                <a:tab pos="7150100" algn="l"/>
              </a:tabLst>
            </a:pPr>
            <a:r>
              <a:rPr lang="en-US" sz="2600" i="0" dirty="0">
                <a:solidFill>
                  <a:srgbClr val="000000"/>
                </a:solidFill>
              </a:rPr>
              <a:t>If the slopes of the two lines are different, then the lines intersect in one and only one point. The system has a single point as its solution. 	</a:t>
            </a:r>
          </a:p>
          <a:p>
            <a:pPr marL="912813" indent="-450850">
              <a:buFont typeface="+mj-lt"/>
              <a:buAutoNum type="alphaLcPeriod" startAt="2"/>
              <a:tabLst>
                <a:tab pos="7150100" algn="l"/>
              </a:tabLst>
            </a:pPr>
            <a:r>
              <a:rPr lang="en-US" sz="2600" i="0" dirty="0">
                <a:solidFill>
                  <a:srgbClr val="000000"/>
                </a:solidFill>
              </a:rPr>
              <a:t>If the lines have the same slope and different </a:t>
            </a:r>
            <a:br>
              <a:rPr lang="en-US" sz="2600" i="0" dirty="0">
                <a:solidFill>
                  <a:srgbClr val="000000"/>
                </a:solidFill>
              </a:rPr>
            </a:br>
            <a:r>
              <a:rPr lang="en-US" sz="2600" i="1" dirty="0">
                <a:solidFill>
                  <a:srgbClr val="000000"/>
                </a:solidFill>
              </a:rPr>
              <a:t>y-</a:t>
            </a:r>
            <a:r>
              <a:rPr lang="en-US" sz="2600" i="0" dirty="0">
                <a:solidFill>
                  <a:srgbClr val="000000"/>
                </a:solidFill>
              </a:rPr>
              <a:t>intercepts, then the lines are parallel.  The system has no solution.</a:t>
            </a:r>
          </a:p>
          <a:p>
            <a:pPr marL="912813" indent="-450850">
              <a:buFont typeface="+mj-lt"/>
              <a:buAutoNum type="alphaLcPeriod" startAt="2"/>
              <a:tabLst>
                <a:tab pos="7150100" algn="l"/>
              </a:tabLst>
            </a:pPr>
            <a:r>
              <a:rPr lang="en-US" sz="2600" i="0" dirty="0">
                <a:solidFill>
                  <a:srgbClr val="000000"/>
                </a:solidFill>
              </a:rPr>
              <a:t>If the lines are the same line, then all the points on the line constitute the solution. There are an infinite number of solutions.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Procedure: To Solve a System of Linear Equations by Graphing</a:t>
            </a:r>
            <a:r>
              <a:rPr lang="en-US" baseline="-25000" dirty="0"/>
              <a:t>2</a:t>
            </a:r>
            <a:endParaRPr lang="en-US" sz="3200" baseline="-25000" dirty="0">
              <a:solidFill>
                <a:schemeClr val="accent1"/>
              </a:solidFill>
            </a:endParaRPr>
          </a:p>
        </p:txBody>
      </p:sp>
      <p:sp>
        <p:nvSpPr>
          <p:cNvPr id="11267" name="TextBox 3"/>
          <p:cNvSpPr>
            <a:spLocks noGrp="1" noChangeArrowheads="1"/>
          </p:cNvSpPr>
          <p:nvPr>
            <p:ph idx="1"/>
          </p:nvPr>
        </p:nvSpPr>
        <p:spPr>
          <a:xfrm>
            <a:off x="457200" y="1066800"/>
            <a:ext cx="8229600" cy="954107"/>
          </a:xfrm>
          <a:prstGeom prst="rect">
            <a:avLst/>
          </a:prstGeom>
          <a:solidFill>
            <a:srgbClr val="FFFFCC"/>
          </a:solidFill>
          <a:ln w="28575">
            <a:solidFill>
              <a:srgbClr val="000000"/>
            </a:solidFill>
          </a:ln>
        </p:spPr>
        <p:txBody>
          <a:bodyPr>
            <a:spAutoFit/>
          </a:bodyPr>
          <a:lstStyle/>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marL="15875" indent="-15875">
              <a:tabLst>
                <a:tab pos="342900" algn="l"/>
                <a:tab pos="800100" algn="l"/>
                <a:tab pos="7150100" algn="l"/>
              </a:tabLst>
            </a:pPr>
            <a:r>
              <a:rPr lang="en-US" dirty="0"/>
              <a:t>Definition: Consistent and Inconsistent Systems of Linear Equations</a:t>
            </a:r>
            <a:r>
              <a:rPr kumimoji="0" lang="en-US" sz="3200" b="0" i="0" u="none" strike="noStrike" kern="1200" cap="none" spc="0" normalizeH="0" baseline="-25000" noProof="0" dirty="0">
                <a:ln>
                  <a:noFill/>
                </a:ln>
                <a:solidFill>
                  <a:srgbClr val="1F497D"/>
                </a:solidFill>
                <a:effectLst/>
                <a:uLnTx/>
                <a:uFillTx/>
                <a:latin typeface="+mj-lt"/>
                <a:ea typeface="+mj-ea"/>
                <a:cs typeface="+mj-cs"/>
              </a:rPr>
              <a:t>1</a:t>
            </a:r>
            <a:endParaRPr lang="en-US" dirty="0"/>
          </a:p>
        </p:txBody>
      </p:sp>
      <p:sp>
        <p:nvSpPr>
          <p:cNvPr id="11267" name="TextBox 3"/>
          <p:cNvSpPr>
            <a:spLocks noGrp="1" noChangeArrowheads="1"/>
          </p:cNvSpPr>
          <p:nvPr>
            <p:ph idx="1"/>
          </p:nvPr>
        </p:nvSpPr>
        <p:spPr>
          <a:xfrm>
            <a:off x="457200" y="1066800"/>
            <a:ext cx="8305800" cy="1384995"/>
          </a:xfrm>
          <a:prstGeom prst="rect">
            <a:avLst/>
          </a:prstGeom>
          <a:solidFill>
            <a:srgbClr val="FFFFCC"/>
          </a:solidFill>
          <a:ln w="28575">
            <a:solidFill>
              <a:srgbClr val="000000"/>
            </a:solidFill>
          </a:ln>
        </p:spPr>
        <p:txBody>
          <a:bodyPr wrap="square">
            <a:spAutoFit/>
          </a:bodyPr>
          <a:lstStyle/>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1272</TotalTime>
  <Words>1429</Words>
  <Application>Microsoft Office PowerPoint</Application>
  <PresentationFormat>On-screen Show (4:3)</PresentationFormat>
  <Paragraphs>113</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Courier New</vt:lpstr>
      <vt:lpstr>Symbol</vt:lpstr>
      <vt:lpstr>Office Theme</vt:lpstr>
      <vt:lpstr>Section 9.R.1</vt:lpstr>
      <vt:lpstr>Objectives</vt:lpstr>
      <vt:lpstr>Example 1: Checking Solutions to Systems (Solution)1</vt:lpstr>
      <vt:lpstr>Example 1: Checking Solutions to Systems (Solution)2</vt:lpstr>
      <vt:lpstr>Example 2: Checking Solutions to Systems  (Not a Solution)1</vt:lpstr>
      <vt:lpstr>Example 2: Checking Solutions to Systems  (Not a Solution)2</vt:lpstr>
      <vt:lpstr>Procedure: To Solve a System of Linear Equations by Graphing1</vt:lpstr>
      <vt:lpstr>Procedure: To Solve a System of Linear Equations by Graphing2</vt:lpstr>
      <vt:lpstr>Definition: Consistent and Inconsistent Systems of Linear Equations1</vt:lpstr>
      <vt:lpstr>Example 3: Solving Systems (One Solution/ A Consistent System)1</vt:lpstr>
      <vt:lpstr>Example 3: Solving Systems (One Solution/ A Consistent System)2</vt:lpstr>
      <vt:lpstr>Notes: Solving Systems of Linear Equations by Graphing </vt:lpstr>
      <vt:lpstr>Example 4: Solving Systems (No Solution/ An Inconsistent System)1</vt:lpstr>
      <vt:lpstr>Example 4: Solving Systems (No Solution/ An Inconsistent System)2</vt:lpstr>
      <vt:lpstr>Definition: Consistent and Inconsistent Systems of Linear Equations2</vt:lpstr>
      <vt:lpstr>Example 5: Solving Systems (Infinite Solutions/ A Dependent System)1</vt:lpstr>
      <vt:lpstr>Example 5: Solving Systems (Infinite Solutions/ A Dependent System)2</vt:lpstr>
      <vt:lpstr>Example 5: Solving Systems (Infinite Solutions/ A Dependent System)3</vt:lpstr>
      <vt:lpstr>Attention!: Solving Systems of Linear Equations by Graphing </vt:lpstr>
      <vt:lpstr>Example 6: Solving a System that Requires Estimation1</vt:lpstr>
      <vt:lpstr>Example 6: Solving a System that Requires Estimation2</vt:lpstr>
      <vt:lpstr>Example 6: Solving a System that Requires Estimation3</vt:lpstr>
      <vt:lpstr>Example 6: Solving a System that Requires Estimation4</vt:lpstr>
      <vt:lpstr>Example 7: Using a Graphing Calculator To Solve a System1</vt:lpstr>
      <vt:lpstr>Example 7: Using a Graphing Calculator To Solve a System2</vt:lpstr>
      <vt:lpstr>Example 7: Using a Graphing Calculator To Solve a System3</vt:lpstr>
      <vt:lpstr>Example 7: Using a Graphing Calculator To Solve a System4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Sindhusha</cp:lastModifiedBy>
  <cp:revision>330</cp:revision>
  <dcterms:created xsi:type="dcterms:W3CDTF">2013-04-26T14:43:13Z</dcterms:created>
  <dcterms:modified xsi:type="dcterms:W3CDTF">2025-06-26T10:04:01Z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2E1C02DC-D2DF-4860-BADF-8FCEA1FD4478</vt:lpwstr>
  </property>
  <property fmtid="{D5CDD505-2E9C-101B-9397-08002B2CF9AE}" pid="3" name="ArticulatePath">
    <vt:lpwstr>DEV2e_11_1</vt:lpwstr>
  </property>
</Properties>
</file>