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9900FF"/>
    <a:srgbClr val="C00000"/>
    <a:srgbClr val="2D7D9F"/>
    <a:srgbClr val="000099"/>
    <a:srgbClr val="0000FF"/>
    <a:srgbClr val="FF00FF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3" autoAdjust="0"/>
    <p:restoredTop sz="99613" autoAdjust="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8.R.2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8">
            <a:extLst>
              <a:ext uri="{FF2B5EF4-FFF2-40B4-BE49-F238E27FC236}">
                <a16:creationId xmlns:a16="http://schemas.microsoft.com/office/drawing/2014/main" id="{535EF3E2-547F-1881-90D6-6E1402D4F2E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Factoring Perfect Square Trinomials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C8EF3-C8AC-F5D6-8A0B-FA170D7DA9B1}"/>
              </a:ext>
            </a:extLst>
          </p:cNvPr>
          <p:cNvSpPr txBox="1"/>
          <p:nvPr/>
        </p:nvSpPr>
        <p:spPr>
          <a:xfrm>
            <a:off x="381000" y="102709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4"/>
            </a:pPr>
            <a:r>
              <a:rPr lang="en-US" sz="2800" i="0" dirty="0">
                <a:solidFill>
                  <a:schemeClr val="tx1"/>
                </a:solidFill>
              </a:rPr>
              <a:t>Treat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 + 6</a:t>
            </a:r>
            <a:r>
              <a:rPr 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</a:t>
            </a:r>
            <a:r>
              <a:rPr lang="en-US" sz="2800" i="0" dirty="0">
                <a:solidFill>
                  <a:schemeClr val="tx1"/>
                </a:solidFill>
              </a:rPr>
              <a:t>as a perfect square trinomial, then</a:t>
            </a:r>
            <a:r>
              <a:rPr lang="en-IN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factor the </a:t>
            </a:r>
            <a:r>
              <a:rPr lang="en-US" sz="2800" b="1" i="0" dirty="0">
                <a:solidFill>
                  <a:schemeClr val="tx1"/>
                </a:solidFill>
              </a:rPr>
              <a:t>difference of two squares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open parenthesis x squared plus 6 x plus 9 close parenthesis minus y squared equals open parenthesis x plus 3 close parenthesis squared minus y squared equals open parenthesis x plus 3 plus y close parenthesis times open parenthesis x plus 3 minus y close parenthesis.">
            <a:extLst>
              <a:ext uri="{FF2B5EF4-FFF2-40B4-BE49-F238E27FC236}">
                <a16:creationId xmlns:a16="http://schemas.microsoft.com/office/drawing/2014/main" id="{0FD73F7D-0124-F220-7C36-593D188AF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4998" y="2407920"/>
            <a:ext cx="5888736" cy="121615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9C225684-D298-29DF-5601-B5B48F23809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31025B-7DA7-A350-CA4F-6AFF8129459D}"/>
              </a:ext>
            </a:extLst>
          </p:cNvPr>
          <p:cNvSpPr txBox="1"/>
          <p:nvPr/>
        </p:nvSpPr>
        <p:spPr>
          <a:xfrm>
            <a:off x="457200" y="1066800"/>
            <a:ext cx="7315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Factor the difference of two squares.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Factor perfect square trinomials.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96CDEDC5-E787-F9C3-5CA5-85C8F2F1B4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1: Factoring the Difference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 Two Squares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DFFC2F-06C2-C6B9-EC88-F7DD333E4E85}"/>
              </a:ext>
            </a:extLst>
          </p:cNvPr>
          <p:cNvSpPr txBox="1"/>
          <p:nvPr/>
        </p:nvSpPr>
        <p:spPr>
          <a:xfrm>
            <a:off x="457200" y="11531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Factor completely.	</a:t>
            </a:r>
          </a:p>
        </p:txBody>
      </p:sp>
      <p:pic>
        <p:nvPicPr>
          <p:cNvPr id="3" name="Picture 2" descr="a. 3a squared b minus 3b&#10;b. x to the power of 6 minus 400">
            <a:extLst>
              <a:ext uri="{FF2B5EF4-FFF2-40B4-BE49-F238E27FC236}">
                <a16:creationId xmlns:a16="http://schemas.microsoft.com/office/drawing/2014/main" id="{BE3D22FE-AC71-CE12-225F-487D7CE11F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735" y="1738683"/>
            <a:ext cx="1766488" cy="10184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BF96C5-444C-2DFE-00A6-5FA4A1F2D486}"/>
              </a:ext>
            </a:extLst>
          </p:cNvPr>
          <p:cNvSpPr txBox="1"/>
          <p:nvPr/>
        </p:nvSpPr>
        <p:spPr>
          <a:xfrm>
            <a:off x="457200" y="2895600"/>
            <a:ext cx="24556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7" name="Picture 6" descr="a. 3a squared b minus 3b equals 3b times open parenthesis a squared minus 1 close parenthesis.&#10;which is factor out the GCF, 3b.&#10;equals 3b times open parenthesis a plus 1 close parenthesis times open parenthesis a minus 1 close parenthesis.&#10;which is Difference of two squares,&#10;Don't forget that 3b is a factor.">
            <a:extLst>
              <a:ext uri="{FF2B5EF4-FFF2-40B4-BE49-F238E27FC236}">
                <a16:creationId xmlns:a16="http://schemas.microsoft.com/office/drawing/2014/main" id="{223ED2D7-C688-467E-72E6-A760BFBB3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735" y="3557303"/>
            <a:ext cx="7729113" cy="1468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8">
            <a:extLst>
              <a:ext uri="{FF2B5EF4-FFF2-40B4-BE49-F238E27FC236}">
                <a16:creationId xmlns:a16="http://schemas.microsoft.com/office/drawing/2014/main" id="{56593C40-00D3-F2CA-1C71-3F621272689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1: Factoring the Difference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 Two Squares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4E79F4-6BB8-DF00-CA09-9132C1DBCE06}"/>
              </a:ext>
            </a:extLst>
          </p:cNvPr>
          <p:cNvSpPr txBox="1"/>
          <p:nvPr/>
        </p:nvSpPr>
        <p:spPr>
          <a:xfrm>
            <a:off x="533400" y="1273565"/>
            <a:ext cx="381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Even powers, such as</a:t>
            </a:r>
          </a:p>
        </p:txBody>
      </p:sp>
      <p:pic>
        <p:nvPicPr>
          <p:cNvPr id="4" name="Picture 3" descr="x to the power of 6">
            <a:extLst>
              <a:ext uri="{FF2B5EF4-FFF2-40B4-BE49-F238E27FC236}">
                <a16:creationId xmlns:a16="http://schemas.microsoft.com/office/drawing/2014/main" id="{FFF6050C-E928-EFC5-2E8E-C119A09D5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528" y="1293502"/>
            <a:ext cx="361950" cy="419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512BD5-91FB-5D75-AF81-8F3D69A842AF}"/>
              </a:ext>
            </a:extLst>
          </p:cNvPr>
          <p:cNvSpPr txBox="1"/>
          <p:nvPr/>
        </p:nvSpPr>
        <p:spPr>
          <a:xfrm>
            <a:off x="4572000" y="1278605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can always be treated as</a:t>
            </a:r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BE5A03-123F-0CF9-64B5-637CDB43FEC4}"/>
              </a:ext>
            </a:extLst>
          </p:cNvPr>
          <p:cNvSpPr txBox="1"/>
          <p:nvPr/>
        </p:nvSpPr>
        <p:spPr>
          <a:xfrm>
            <a:off x="990600" y="1712602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squares: </a:t>
            </a:r>
            <a:endParaRPr lang="en-IN" sz="2800" dirty="0"/>
          </a:p>
        </p:txBody>
      </p:sp>
      <p:pic>
        <p:nvPicPr>
          <p:cNvPr id="10" name="Picture 9" descr="x to the power of 6 equals open parenthesis x cubed close parenthesis squared.">
            <a:extLst>
              <a:ext uri="{FF2B5EF4-FFF2-40B4-BE49-F238E27FC236}">
                <a16:creationId xmlns:a16="http://schemas.microsoft.com/office/drawing/2014/main" id="{6BF0F8DB-90C3-8E08-42EE-18D928B12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444" y="1682598"/>
            <a:ext cx="1447800" cy="654127"/>
          </a:xfrm>
          <a:prstGeom prst="rect">
            <a:avLst/>
          </a:prstGeom>
        </p:spPr>
      </p:pic>
      <p:pic>
        <p:nvPicPr>
          <p:cNvPr id="13" name="Picture 12" descr="x to the power of 6 minus 400 equals open parenthesis x cubed close parenthesis squared minus 20 squared equals open parenthesis x cubed plus 20 close parenthesis times open parenthesis x cubed  minus 20 close parenthesis, which is Difference of two squares">
            <a:extLst>
              <a:ext uri="{FF2B5EF4-FFF2-40B4-BE49-F238E27FC236}">
                <a16:creationId xmlns:a16="http://schemas.microsoft.com/office/drawing/2014/main" id="{81B23A9A-2509-4CA1-6375-A6368170F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592967"/>
            <a:ext cx="7342188" cy="1406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F3C3D54D-C136-681D-A568-B0BC9B0A0F2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Definition: Sum of Two Squares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2A8025F-D238-AAAC-D725-97674D4A01FE}"/>
              </a:ext>
            </a:extLst>
          </p:cNvPr>
          <p:cNvSpPr txBox="1">
            <a:spLocks/>
          </p:cNvSpPr>
          <p:nvPr/>
        </p:nvSpPr>
        <p:spPr>
          <a:xfrm>
            <a:off x="457200" y="1082078"/>
            <a:ext cx="8229600" cy="402332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00"/>
                </a:solidFill>
              </a:rPr>
              <a:t>The </a:t>
            </a:r>
            <a:r>
              <a:rPr lang="en-US" sz="2800" b="1" i="0" dirty="0">
                <a:solidFill>
                  <a:srgbClr val="C00000"/>
                </a:solidFill>
              </a:rPr>
              <a:t>sum of two squares</a:t>
            </a:r>
            <a:r>
              <a:rPr lang="en-US" sz="2800" i="0" dirty="0">
                <a:solidFill>
                  <a:srgbClr val="000000"/>
                </a:solidFill>
              </a:rPr>
              <a:t> is an expression of the form </a:t>
            </a:r>
            <a:br>
              <a:rPr lang="en-US" sz="2800" i="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i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rgbClr val="000000"/>
                </a:solidFill>
              </a:rPr>
              <a:t> and is </a:t>
            </a:r>
            <a:r>
              <a:rPr lang="en-US" sz="2800" b="1" i="0" dirty="0">
                <a:solidFill>
                  <a:srgbClr val="C00000"/>
                </a:solidFill>
              </a:rPr>
              <a:t>not factorable</a:t>
            </a:r>
            <a:r>
              <a:rPr lang="en-US" sz="2800" i="0" dirty="0">
                <a:solidFill>
                  <a:srgbClr val="000000"/>
                </a:solidFill>
              </a:rPr>
              <a:t>.  For example,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i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rgbClr val="000000"/>
                </a:solidFill>
              </a:rPr>
              <a:t> </a:t>
            </a:r>
            <a:r>
              <a:rPr lang="en-US" sz="2800" i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i="0" dirty="0">
                <a:solidFill>
                  <a:srgbClr val="000000"/>
                </a:solidFill>
              </a:rPr>
              <a:t> 36 is the sum of two squares and is not factorable. There are no factors with integer coefficients whose product is </a:t>
            </a:r>
            <a:br>
              <a:rPr lang="en-US" sz="2800" i="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i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rgbClr val="000000"/>
                </a:solidFill>
              </a:rPr>
              <a:t> + 36. To understand this situation, write</a:t>
            </a:r>
          </a:p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b="1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+</a:t>
            </a:r>
            <a:r>
              <a:rPr lang="en-US" sz="2800" b="1" i="0" dirty="0">
                <a:solidFill>
                  <a:srgbClr val="0000FF"/>
                </a:solidFill>
              </a:rPr>
              <a:t> 36 </a:t>
            </a:r>
            <a:r>
              <a:rPr lang="en-US" sz="2800" i="0" dirty="0">
                <a:solidFill>
                  <a:srgbClr val="0000FF"/>
                </a:solidFill>
              </a:rPr>
              <a:t>=</a:t>
            </a:r>
            <a:r>
              <a:rPr lang="en-US" sz="2800" b="1" i="0" dirty="0">
                <a:solidFill>
                  <a:srgbClr val="0000FF"/>
                </a:solidFill>
              </a:rPr>
              <a:t>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b="1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+</a:t>
            </a:r>
            <a:r>
              <a:rPr lang="en-US" sz="2800" b="1" i="0" dirty="0">
                <a:solidFill>
                  <a:srgbClr val="0000FF"/>
                </a:solidFill>
              </a:rPr>
              <a:t> 0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+</a:t>
            </a:r>
            <a:r>
              <a:rPr lang="en-US" sz="2800" b="1" i="0" dirty="0">
                <a:solidFill>
                  <a:srgbClr val="0000FF"/>
                </a:solidFill>
              </a:rPr>
              <a:t>36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00"/>
                </a:solidFill>
              </a:rPr>
              <a:t>and note that there are no factors of +36 that will add to 0.</a:t>
            </a:r>
          </a:p>
        </p:txBody>
      </p:sp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E0D57303-A0C2-3BDB-774D-60119A326BD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2: Factoring the Sum of Two Squares (Not Factorable)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AA38ED-4466-E2F7-F0AA-80CE2596E809}"/>
              </a:ext>
            </a:extLst>
          </p:cNvPr>
          <p:cNvSpPr txBox="1"/>
          <p:nvPr/>
        </p:nvSpPr>
        <p:spPr>
          <a:xfrm>
            <a:off x="457200" y="1105352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Factor completely. </a:t>
            </a:r>
            <a:r>
              <a:rPr lang="en-US" sz="2800" dirty="0">
                <a:solidFill>
                  <a:schemeClr val="tx1"/>
                </a:solidFill>
              </a:rPr>
              <a:t>Be sure to begin by looking for the greatest common factor.</a:t>
            </a:r>
            <a:r>
              <a:rPr lang="en-US" sz="2800" i="0" dirty="0">
                <a:solidFill>
                  <a:schemeClr val="tx1"/>
                </a:solidFill>
              </a:rPr>
              <a:t>              </a:t>
            </a:r>
          </a:p>
        </p:txBody>
      </p:sp>
      <p:pic>
        <p:nvPicPr>
          <p:cNvPr id="4" name="Picture 3" descr="a. y squared plus 64,&#10;b. 4 x squared plus 100">
            <a:extLst>
              <a:ext uri="{FF2B5EF4-FFF2-40B4-BE49-F238E27FC236}">
                <a16:creationId xmlns:a16="http://schemas.microsoft.com/office/drawing/2014/main" id="{5958DADA-180B-938D-15A4-E2ED1ADD5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149562"/>
            <a:ext cx="1933575" cy="10763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196FED2-DA1E-F86E-0ECD-BC6840A25D1E}"/>
              </a:ext>
            </a:extLst>
          </p:cNvPr>
          <p:cNvSpPr txBox="1"/>
          <p:nvPr/>
        </p:nvSpPr>
        <p:spPr>
          <a:xfrm>
            <a:off x="478971" y="3429000"/>
            <a:ext cx="175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5" name="Picture 4" descr="a. y squared plus 64">
            <a:extLst>
              <a:ext uri="{FF2B5EF4-FFF2-40B4-BE49-F238E27FC236}">
                <a16:creationId xmlns:a16="http://schemas.microsoft.com/office/drawing/2014/main" id="{13F5F62E-CBA9-02B9-4735-E21027C9C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078182"/>
            <a:ext cx="1473708" cy="47396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A3B815-3477-A561-A932-FEF3D668A71E}"/>
              </a:ext>
            </a:extLst>
          </p:cNvPr>
          <p:cNvSpPr txBox="1"/>
          <p:nvPr/>
        </p:nvSpPr>
        <p:spPr>
          <a:xfrm>
            <a:off x="1981200" y="4075093"/>
            <a:ext cx="617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is the </a:t>
            </a:r>
            <a:r>
              <a:rPr lang="en-US" sz="2800" b="1" i="0" dirty="0">
                <a:solidFill>
                  <a:schemeClr val="tx1"/>
                </a:solidFill>
              </a:rPr>
              <a:t>sum of two squares </a:t>
            </a:r>
            <a:r>
              <a:rPr lang="en-US" sz="2800" i="0" dirty="0">
                <a:solidFill>
                  <a:schemeClr val="tx1"/>
                </a:solidFill>
              </a:rPr>
              <a:t>and is </a:t>
            </a:r>
            <a:r>
              <a:rPr lang="en-US" sz="2800" b="1" i="0" dirty="0">
                <a:solidFill>
                  <a:schemeClr val="tx1"/>
                </a:solidFill>
              </a:rPr>
              <a:t>not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2097DF-ED39-F0D5-8078-20DBDE37D1DA}"/>
              </a:ext>
            </a:extLst>
          </p:cNvPr>
          <p:cNvSpPr txBox="1"/>
          <p:nvPr/>
        </p:nvSpPr>
        <p:spPr>
          <a:xfrm>
            <a:off x="838200" y="4598313"/>
            <a:ext cx="182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factorable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>
            <a:extLst>
              <a:ext uri="{FF2B5EF4-FFF2-40B4-BE49-F238E27FC236}">
                <a16:creationId xmlns:a16="http://schemas.microsoft.com/office/drawing/2014/main" id="{2EB08C40-FFD0-810A-0996-F14217D72A5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 fontScale="90000"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2: Factoring the Sum of Two Squares (Not Factorable)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b. 4 x squared plus 100 equals 4 times open parenthesis x squared plus 25 close parenthesis. which is Factored completely.">
            <a:extLst>
              <a:ext uri="{FF2B5EF4-FFF2-40B4-BE49-F238E27FC236}">
                <a16:creationId xmlns:a16="http://schemas.microsoft.com/office/drawing/2014/main" id="{6977DC58-A4D9-44D4-5BA0-B298C484B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47" y="1143000"/>
            <a:ext cx="6224016" cy="5989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1AFE09-316C-7C49-61AE-D28A43A3985F}"/>
              </a:ext>
            </a:extLst>
          </p:cNvPr>
          <p:cNvSpPr txBox="1"/>
          <p:nvPr/>
        </p:nvSpPr>
        <p:spPr>
          <a:xfrm>
            <a:off x="609600" y="1828800"/>
            <a:ext cx="76915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We see that 4 is the greatest common monomial factor and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 + 25</a:t>
            </a:r>
            <a:r>
              <a:rPr lang="en-US" sz="2800" i="0" dirty="0">
                <a:solidFill>
                  <a:schemeClr val="tx1"/>
                </a:solidFill>
              </a:rPr>
              <a:t> is the </a:t>
            </a:r>
            <a:r>
              <a:rPr lang="en-US" sz="2800" b="1" i="0" dirty="0">
                <a:solidFill>
                  <a:schemeClr val="tx1"/>
                </a:solidFill>
              </a:rPr>
              <a:t>sum of two squares</a:t>
            </a:r>
            <a:r>
              <a:rPr lang="en-US" sz="2800" i="0" dirty="0">
                <a:solidFill>
                  <a:schemeClr val="tx1"/>
                </a:solidFill>
              </a:rPr>
              <a:t> and is </a:t>
            </a:r>
            <a:r>
              <a:rPr lang="en-US" sz="2800" b="1" i="0" dirty="0">
                <a:solidFill>
                  <a:schemeClr val="tx1"/>
                </a:solidFill>
              </a:rPr>
              <a:t>not factorable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>
            <a:extLst>
              <a:ext uri="{FF2B5EF4-FFF2-40B4-BE49-F238E27FC236}">
                <a16:creationId xmlns:a16="http://schemas.microsoft.com/office/drawing/2014/main" id="{D8F858B3-F7AB-2EE9-5C71-1D3E5718F9B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Factoring Perfect Square Trinomials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ED63D1-8234-5365-791E-EF396E57D417}"/>
              </a:ext>
            </a:extLst>
          </p:cNvPr>
          <p:cNvSpPr txBox="1"/>
          <p:nvPr/>
        </p:nvSpPr>
        <p:spPr>
          <a:xfrm>
            <a:off x="457200" y="1076980"/>
            <a:ext cx="320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Factor completely.</a:t>
            </a:r>
          </a:p>
        </p:txBody>
      </p:sp>
      <p:graphicFrame>
        <p:nvGraphicFramePr>
          <p:cNvPr id="8" name="Object 4" descr="a. z squared minus 12 z plus 36 &#10;b. 4 y squared plus 12 y plus 9.&#10;c. 2 x cubed minus 8 x squared y plus 8 x y squared.&#10;d. open parenthesis x squared plus 6x plus 9 close parenthesis minus y squared.">
            <a:extLst>
              <a:ext uri="{FF2B5EF4-FFF2-40B4-BE49-F238E27FC236}">
                <a16:creationId xmlns:a16="http://schemas.microsoft.com/office/drawing/2014/main" id="{85998C6D-EB02-B813-F37B-11B9121DAB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093050"/>
              </p:ext>
            </p:extLst>
          </p:nvPr>
        </p:nvGraphicFramePr>
        <p:xfrm>
          <a:off x="546424" y="1748118"/>
          <a:ext cx="6135688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08480" imgH="1168200" progId="Equation.DSMT4">
                  <p:embed/>
                </p:oleObj>
              </mc:Choice>
              <mc:Fallback>
                <p:oleObj name="Equation" r:id="rId2" imgW="6108480" imgH="1168200" progId="Equation.DSMT4">
                  <p:embed/>
                  <p:pic>
                    <p:nvPicPr>
                      <p:cNvPr id="9" name="Object 4" descr="a. z squared minus 12 z plus 36 &#10;b. 4 y squared plus 12 y plus 9.&#10;c. 2 x cubed minus 8 x squared y plus 8 x y squared.&#10;d. open parenthesis x squared plus 6x plus 9 close parenthesis minus y squared.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24" y="1748118"/>
                        <a:ext cx="6135688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E985C43-5D1D-B38F-46FA-16B768F57B20}"/>
              </a:ext>
            </a:extLst>
          </p:cNvPr>
          <p:cNvSpPr txBox="1"/>
          <p:nvPr/>
        </p:nvSpPr>
        <p:spPr>
          <a:xfrm>
            <a:off x="457200" y="3058180"/>
            <a:ext cx="2209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1287C8-6749-A514-474D-C579051E26AF}"/>
              </a:ext>
            </a:extLst>
          </p:cNvPr>
          <p:cNvSpPr txBox="1"/>
          <p:nvPr/>
        </p:nvSpPr>
        <p:spPr>
          <a:xfrm>
            <a:off x="457200" y="3733800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In the form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 − 2</a:t>
            </a:r>
            <a:r>
              <a:rPr 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i="0" dirty="0">
                <a:solidFill>
                  <a:srgbClr val="9900FF"/>
                </a:solidFill>
              </a:rPr>
              <a:t> = </a:t>
            </a:r>
            <a:r>
              <a:rPr lang="en-US" sz="2800" i="1" dirty="0">
                <a:solidFill>
                  <a:srgbClr val="9900FF"/>
                </a:solidFill>
              </a:rPr>
              <a:t>z</a:t>
            </a:r>
            <a:r>
              <a:rPr lang="en-US" sz="2800" i="0" dirty="0">
                <a:solidFill>
                  <a:srgbClr val="9900FF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9900FF"/>
                </a:solidFill>
              </a:rPr>
              <a:t>a</a:t>
            </a:r>
            <a:r>
              <a:rPr lang="en-US" sz="2800" i="0" dirty="0">
                <a:solidFill>
                  <a:srgbClr val="9900FF"/>
                </a:solidFill>
              </a:rPr>
              <a:t> =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IN" sz="2800" dirty="0"/>
          </a:p>
        </p:txBody>
      </p:sp>
      <p:pic>
        <p:nvPicPr>
          <p:cNvPr id="6" name="Picture 5" descr="z squared minus 12 z plus 36  equals z squared minus 2 times 6 z plus 6 squared&#10;equals open parenthesis z minus 6 close parenthesis squared.">
            <a:extLst>
              <a:ext uri="{FF2B5EF4-FFF2-40B4-BE49-F238E27FC236}">
                <a16:creationId xmlns:a16="http://schemas.microsoft.com/office/drawing/2014/main" id="{3D48E4B4-A892-5179-ABA9-C3443CC621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4426774"/>
            <a:ext cx="4212336" cy="11704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8">
            <a:extLst>
              <a:ext uri="{FF2B5EF4-FFF2-40B4-BE49-F238E27FC236}">
                <a16:creationId xmlns:a16="http://schemas.microsoft.com/office/drawing/2014/main" id="{623F132B-911A-EF08-02FE-A0BF07463EF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76200"/>
            <a:ext cx="82296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3: Factoring Perfect Square Trinomials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IN" sz="3200" b="0" i="0" u="none" strike="noStrike" kern="100" cap="none" spc="0" normalizeH="0" baseline="-2500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1A77BC-026C-6DBC-8656-CBC55BD88504}"/>
              </a:ext>
            </a:extLst>
          </p:cNvPr>
          <p:cNvSpPr txBox="1"/>
          <p:nvPr/>
        </p:nvSpPr>
        <p:spPr>
          <a:xfrm>
            <a:off x="457200" y="1267174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50000"/>
              </a:spcBef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In the form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 + 2</a:t>
            </a:r>
            <a:r>
              <a:rPr 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ax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28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²</a:t>
            </a:r>
            <a:r>
              <a:rPr lang="en-US" sz="2800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i="0" dirty="0">
                <a:solidFill>
                  <a:srgbClr val="9900FF"/>
                </a:solidFill>
              </a:rPr>
              <a:t> = 2</a:t>
            </a:r>
            <a:r>
              <a:rPr lang="en-US" sz="2800" i="1" dirty="0">
                <a:solidFill>
                  <a:srgbClr val="9900FF"/>
                </a:solidFill>
              </a:rPr>
              <a:t>y</a:t>
            </a:r>
            <a:r>
              <a:rPr lang="en-US" sz="2800" i="0" dirty="0">
                <a:solidFill>
                  <a:srgbClr val="9900FF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9900FF"/>
                </a:solidFill>
              </a:rPr>
              <a:t>a</a:t>
            </a:r>
            <a:r>
              <a:rPr lang="en-US" sz="2800" i="0" dirty="0">
                <a:solidFill>
                  <a:srgbClr val="9900FF"/>
                </a:solidFill>
              </a:rPr>
              <a:t> = 3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IN" sz="2800" dirty="0"/>
          </a:p>
        </p:txBody>
      </p:sp>
      <p:pic>
        <p:nvPicPr>
          <p:cNvPr id="4" name="Picture 3" descr="4 y squared plus 12 y plus 9 equals open parenthesis 2 y close parenthesis squared plus 2 times open parenthesis 3 times 2 y close parenthesis plus 3 squared equals open parenthesis 2 y plus 3 close parenthesis squared">
            <a:extLst>
              <a:ext uri="{FF2B5EF4-FFF2-40B4-BE49-F238E27FC236}">
                <a16:creationId xmlns:a16="http://schemas.microsoft.com/office/drawing/2014/main" id="{A6D6C3B9-CE28-99C2-A8D9-05ACF3732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923" y="1920893"/>
            <a:ext cx="4808220" cy="10774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3C4B95-979A-DE89-941B-AA7E9F015766}"/>
              </a:ext>
            </a:extLst>
          </p:cNvPr>
          <p:cNvSpPr txBox="1"/>
          <p:nvPr/>
        </p:nvSpPr>
        <p:spPr>
          <a:xfrm>
            <a:off x="457200" y="3049321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 startAt="3"/>
            </a:pPr>
            <a:r>
              <a:rPr lang="en-US" sz="2800" dirty="0">
                <a:solidFill>
                  <a:schemeClr val="tx1"/>
                </a:solidFill>
              </a:rPr>
              <a:t>Factor out the GCF first. Then factor the </a:t>
            </a:r>
            <a:r>
              <a:rPr lang="en-US" sz="2800" b="1" dirty="0">
                <a:solidFill>
                  <a:schemeClr val="tx1"/>
                </a:solidFill>
              </a:rPr>
              <a:t>perfect square trinomial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7" name="Picture 6" descr="2 x cubed minus 8 x squared y plus 8 x y squared equals 2 x times open parenthesis x squared minus 4 x y plus 4 y squared close parenthesis equals 2 x times open bracket  x squared minus 2 times open parenthesis 2 y times x close parenthesis plus open parenthesis 2 y close parenthesis squared close bracket equals 2 x open parenthesis x minus 2 y close parenthesis squared.">
            <a:extLst>
              <a:ext uri="{FF2B5EF4-FFF2-40B4-BE49-F238E27FC236}">
                <a16:creationId xmlns:a16="http://schemas.microsoft.com/office/drawing/2014/main" id="{1BC1235F-5A9C-951C-4E52-A333334B0E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003428"/>
            <a:ext cx="5734812" cy="182118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323</Words>
  <Application>Microsoft Office PowerPoint</Application>
  <PresentationFormat>On-screen Show (4:3)</PresentationFormat>
  <Paragraphs>33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Equation</vt:lpstr>
      <vt:lpstr>Section 8.R.2</vt:lpstr>
      <vt:lpstr>Objectives</vt:lpstr>
      <vt:lpstr>Example 1: Factoring the Difference  of Two Squares1</vt:lpstr>
      <vt:lpstr>Example 1: Factoring the Difference  of Two Squares2</vt:lpstr>
      <vt:lpstr>Definition: Sum of Two Squares</vt:lpstr>
      <vt:lpstr>Example 2: Factoring the Sum of Two Squares (Not Factorable)1</vt:lpstr>
      <vt:lpstr>Example 2: Factoring the Sum of Two Squares (Not Factorable)2</vt:lpstr>
      <vt:lpstr>Example 3: Factoring Perfect Square Trinomials1</vt:lpstr>
      <vt:lpstr>Example 3: Factoring Perfect Square Trinomials2</vt:lpstr>
      <vt:lpstr>Example 3: Factoring Perfect Square Trinomials3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289</cp:revision>
  <dcterms:created xsi:type="dcterms:W3CDTF">2013-04-26T14:43:13Z</dcterms:created>
  <dcterms:modified xsi:type="dcterms:W3CDTF">2025-06-26T06:11:27Z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CA6CFD32-7B3B-4684-9A76-EED784B501A4</vt:lpwstr>
  </property>
  <property fmtid="{D5CDD505-2E9C-101B-9397-08002B2CF9AE}" pid="3" name="ArticulatePath">
    <vt:lpwstr>DEV2e_13_4</vt:lpwstr>
  </property>
</Properties>
</file>