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60" r:id="rId4"/>
    <p:sldId id="259" r:id="rId5"/>
    <p:sldId id="262" r:id="rId6"/>
    <p:sldId id="263" r:id="rId7"/>
    <p:sldId id="264" r:id="rId8"/>
    <p:sldId id="280"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7E7E"/>
    <a:srgbClr val="0000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673" autoAdjust="0"/>
  </p:normalViewPr>
  <p:slideViewPr>
    <p:cSldViewPr>
      <p:cViewPr varScale="1">
        <p:scale>
          <a:sx n="101" d="100"/>
          <a:sy n="101" d="100"/>
        </p:scale>
        <p:origin x="1266" y="108"/>
      </p:cViewPr>
      <p:guideLst>
        <p:guide orient="horz" pos="2160"/>
        <p:guide pos="384"/>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309012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5168FA-6346-43F4-A10A-53405ED521A2}" type="datetimeFigureOut">
              <a:rPr lang="en-US" smtClean="0"/>
              <a:pPr/>
              <a:t>6/24/2025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5E674D-40D8-4B9A-AF70-081F53414BF7}" type="slidenum">
              <a:rPr lang="en-US" smtClean="0"/>
              <a:pPr/>
              <a:t>‹#›</a:t>
            </a:fld>
            <a:endParaRPr lang="en-US"/>
          </a:p>
        </p:txBody>
      </p:sp>
    </p:spTree>
    <p:extLst>
      <p:ext uri="{BB962C8B-B14F-4D97-AF65-F5344CB8AC3E}">
        <p14:creationId xmlns:p14="http://schemas.microsoft.com/office/powerpoint/2010/main" val="255823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2.xml"/><Relationship Id="rId4" Type="http://schemas.openxmlformats.org/officeDocument/2006/relationships/image" Target="../media/image35.emf"/></Relationships>
</file>

<file path=ppt/slides/_rels/slide11.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image" Target="../media/image38.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 Id="rId4" Type="http://schemas.openxmlformats.org/officeDocument/2006/relationships/image" Target="../media/image44.emf"/></Relationships>
</file>

<file path=ppt/slides/_rels/slide15.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emf"/><Relationship Id="rId1" Type="http://schemas.openxmlformats.org/officeDocument/2006/relationships/slideLayout" Target="../slideLayouts/slideLayout2.xml"/><Relationship Id="rId4" Type="http://schemas.openxmlformats.org/officeDocument/2006/relationships/image" Target="../media/image56.png"/></Relationships>
</file>

<file path=ppt/slides/_rels/slide21.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2.xml"/><Relationship Id="rId4" Type="http://schemas.openxmlformats.org/officeDocument/2006/relationships/image" Target="../media/image53.png"/></Relationships>
</file>

<file path=ppt/slides/_rels/slide22.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9.emf"/><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8.emf"/></Relationships>
</file>

<file path=ppt/slides/_rels/slide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 Id="rId5" Type="http://schemas.openxmlformats.org/officeDocument/2006/relationships/image" Target="../media/image24.emf"/><Relationship Id="rId4" Type="http://schemas.openxmlformats.org/officeDocument/2006/relationships/image" Target="../media/image23.emf"/></Relationships>
</file>

<file path=ppt/slides/_rels/slide8.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 Id="rId5" Type="http://schemas.openxmlformats.org/officeDocument/2006/relationships/image" Target="../media/image28.emf"/><Relationship Id="rId4" Type="http://schemas.openxmlformats.org/officeDocument/2006/relationships/image" Target="../media/image27.emf"/></Relationships>
</file>

<file path=ppt/slides/_rels/slide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 Id="rId5" Type="http://schemas.openxmlformats.org/officeDocument/2006/relationships/image" Target="../media/image32.emf"/><Relationship Id="rId4" Type="http://schemas.openxmlformats.org/officeDocument/2006/relationships/image" Target="../media/image3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7.R.3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Rational Exponents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Converting from Exponential Notation to Radical Notation</a:t>
            </a:r>
            <a:r>
              <a:rPr lang="en-US" baseline="-25000" dirty="0"/>
              <a:t>1</a:t>
            </a:r>
            <a:endParaRPr lang="en-US" dirty="0"/>
          </a:p>
        </p:txBody>
      </p:sp>
      <p:sp>
        <p:nvSpPr>
          <p:cNvPr id="2" name="Content Placeholder 1"/>
          <p:cNvSpPr>
            <a:spLocks noGrp="1"/>
          </p:cNvSpPr>
          <p:nvPr>
            <p:ph idx="1"/>
          </p:nvPr>
        </p:nvSpPr>
        <p:spPr/>
        <p:txBody>
          <a:bodyPr/>
          <a:lstStyle/>
          <a:p>
            <a:r>
              <a:rPr lang="en-US" dirty="0"/>
              <a:t>Assume that each variable represents a positive real number. Each expression is changed to an equivalent expression in either radical or exponential notation.</a:t>
            </a:r>
          </a:p>
        </p:txBody>
      </p:sp>
      <p:pic>
        <p:nvPicPr>
          <p:cNvPr id="8" name="Picture 7" descr="Example a, x raised to the power of open parenthesis two divided by three close parenthesis equals the cube root of x squared.">
            <a:extLst>
              <a:ext uri="{FF2B5EF4-FFF2-40B4-BE49-F238E27FC236}">
                <a16:creationId xmlns:a16="http://schemas.microsoft.com/office/drawing/2014/main" id="{A20A715E-A076-8732-D647-B40EC5BD0237}"/>
              </a:ext>
            </a:extLst>
          </p:cNvPr>
          <p:cNvPicPr>
            <a:picLocks noChangeAspect="1"/>
          </p:cNvPicPr>
          <p:nvPr/>
        </p:nvPicPr>
        <p:blipFill>
          <a:blip r:embed="rId2"/>
          <a:stretch>
            <a:fillRect/>
          </a:stretch>
        </p:blipFill>
        <p:spPr>
          <a:xfrm>
            <a:off x="494581" y="2652874"/>
            <a:ext cx="1924050" cy="695325"/>
          </a:xfrm>
          <a:prstGeom prst="rect">
            <a:avLst/>
          </a:prstGeom>
        </p:spPr>
      </p:pic>
      <p:sp>
        <p:nvSpPr>
          <p:cNvPr id="5" name="Rectangle 4"/>
          <p:cNvSpPr/>
          <p:nvPr/>
        </p:nvSpPr>
        <p:spPr>
          <a:xfrm>
            <a:off x="2870433" y="2952690"/>
            <a:ext cx="6248400" cy="400110"/>
          </a:xfrm>
          <a:prstGeom prst="rect">
            <a:avLst/>
          </a:prstGeom>
        </p:spPr>
        <p:txBody>
          <a:bodyPr wrap="square">
            <a:spAutoFit/>
          </a:bodyPr>
          <a:lstStyle/>
          <a:p>
            <a:r>
              <a:rPr lang="en-US" sz="2000" dirty="0">
                <a:solidFill>
                  <a:srgbClr val="007E7E"/>
                </a:solidFill>
              </a:rPr>
              <a:t>The index, 3, is the denominator in the rational exponent. </a:t>
            </a:r>
          </a:p>
        </p:txBody>
      </p:sp>
      <p:pic>
        <p:nvPicPr>
          <p:cNvPr id="12" name="Picture 11" descr="Example b, Three times x raised to the power of open parenthesis four divided by five close parenthesis equals three times the fifth root of x raised to the power of four.">
            <a:extLst>
              <a:ext uri="{FF2B5EF4-FFF2-40B4-BE49-F238E27FC236}">
                <a16:creationId xmlns:a16="http://schemas.microsoft.com/office/drawing/2014/main" id="{EC948B42-CDDC-8E29-1EC3-EF8A716D5DFE}"/>
              </a:ext>
            </a:extLst>
          </p:cNvPr>
          <p:cNvPicPr>
            <a:picLocks noChangeAspect="1"/>
          </p:cNvPicPr>
          <p:nvPr/>
        </p:nvPicPr>
        <p:blipFill>
          <a:blip r:embed="rId3"/>
          <a:stretch>
            <a:fillRect/>
          </a:stretch>
        </p:blipFill>
        <p:spPr>
          <a:xfrm>
            <a:off x="498475" y="3429000"/>
            <a:ext cx="2295525" cy="695325"/>
          </a:xfrm>
          <a:prstGeom prst="rect">
            <a:avLst/>
          </a:prstGeom>
        </p:spPr>
      </p:pic>
      <p:sp>
        <p:nvSpPr>
          <p:cNvPr id="7" name="Rectangle 6" descr="&#10;"/>
          <p:cNvSpPr/>
          <p:nvPr/>
        </p:nvSpPr>
        <p:spPr>
          <a:xfrm>
            <a:off x="2870433" y="3733800"/>
            <a:ext cx="5867400" cy="400110"/>
          </a:xfrm>
          <a:prstGeom prst="rect">
            <a:avLst/>
          </a:prstGeom>
        </p:spPr>
        <p:txBody>
          <a:bodyPr wrap="square">
            <a:spAutoFit/>
          </a:bodyPr>
          <a:lstStyle/>
          <a:p>
            <a:r>
              <a:rPr lang="en-US" sz="2000" dirty="0">
                <a:solidFill>
                  <a:srgbClr val="007E7E"/>
                </a:solidFill>
              </a:rPr>
              <a:t>The coefficient, 3, is not affected by the exponent. </a:t>
            </a:r>
          </a:p>
        </p:txBody>
      </p:sp>
      <p:pic>
        <p:nvPicPr>
          <p:cNvPr id="15" name="Picture 14" descr="Example c, Negative a raised to the power of open parenthesis 3 divided by 2 close parenthesis equals negative the square root of a cubed.">
            <a:extLst>
              <a:ext uri="{FF2B5EF4-FFF2-40B4-BE49-F238E27FC236}">
                <a16:creationId xmlns:a16="http://schemas.microsoft.com/office/drawing/2014/main" id="{12FB4105-9E0E-AA79-77D6-675934F4B11B}"/>
              </a:ext>
            </a:extLst>
          </p:cNvPr>
          <p:cNvPicPr>
            <a:picLocks noChangeAspect="1"/>
          </p:cNvPicPr>
          <p:nvPr/>
        </p:nvPicPr>
        <p:blipFill>
          <a:blip r:embed="rId4"/>
          <a:stretch>
            <a:fillRect/>
          </a:stretch>
        </p:blipFill>
        <p:spPr>
          <a:xfrm>
            <a:off x="525229" y="4228548"/>
            <a:ext cx="2352675" cy="695325"/>
          </a:xfrm>
          <a:prstGeom prst="rect">
            <a:avLst/>
          </a:prstGeom>
        </p:spPr>
      </p:pic>
      <p:sp>
        <p:nvSpPr>
          <p:cNvPr id="9" name="Rectangle 8" descr="&#10;"/>
          <p:cNvSpPr/>
          <p:nvPr/>
        </p:nvSpPr>
        <p:spPr>
          <a:xfrm>
            <a:off x="2870433" y="4552890"/>
            <a:ext cx="4572000" cy="400110"/>
          </a:xfrm>
          <a:prstGeom prst="rect">
            <a:avLst/>
          </a:prstGeom>
        </p:spPr>
        <p:txBody>
          <a:bodyPr>
            <a:spAutoFit/>
          </a:bodyPr>
          <a:lstStyle/>
          <a:p>
            <a:r>
              <a:rPr lang="en-US" sz="2000" dirty="0">
                <a:solidFill>
                  <a:srgbClr val="007E7E"/>
                </a:solidFill>
              </a:rPr>
              <a:t>−1 is the understood coefficient.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Example 2: Converting from Exponential Notation to Radical Notation</a:t>
            </a:r>
            <a:r>
              <a:rPr lang="en-US" baseline="-25000" dirty="0"/>
              <a:t>2</a:t>
            </a:r>
            <a:endParaRPr lang="en-US" dirty="0"/>
          </a:p>
        </p:txBody>
      </p:sp>
      <p:pic>
        <p:nvPicPr>
          <p:cNvPr id="6" name="Picture 5" descr="Example d, The sixth root of a to the fifth power equals a raised to the power of open parenthesis five divided by six close parenthesis.">
            <a:extLst>
              <a:ext uri="{FF2B5EF4-FFF2-40B4-BE49-F238E27FC236}">
                <a16:creationId xmlns:a16="http://schemas.microsoft.com/office/drawing/2014/main" id="{290934CE-5AAA-8B3E-18A6-40DAE6B98B31}"/>
              </a:ext>
            </a:extLst>
          </p:cNvPr>
          <p:cNvPicPr>
            <a:picLocks noChangeAspect="1"/>
          </p:cNvPicPr>
          <p:nvPr/>
        </p:nvPicPr>
        <p:blipFill>
          <a:blip r:embed="rId2"/>
          <a:stretch>
            <a:fillRect/>
          </a:stretch>
        </p:blipFill>
        <p:spPr>
          <a:xfrm>
            <a:off x="457200" y="1266024"/>
            <a:ext cx="1895475" cy="695325"/>
          </a:xfrm>
          <a:prstGeom prst="rect">
            <a:avLst/>
          </a:prstGeom>
        </p:spPr>
      </p:pic>
      <p:sp>
        <p:nvSpPr>
          <p:cNvPr id="5" name="Rectangle 4" descr="&#10;"/>
          <p:cNvSpPr/>
          <p:nvPr/>
        </p:nvSpPr>
        <p:spPr>
          <a:xfrm>
            <a:off x="2743200" y="1603514"/>
            <a:ext cx="6248400" cy="400110"/>
          </a:xfrm>
          <a:prstGeom prst="rect">
            <a:avLst/>
          </a:prstGeom>
        </p:spPr>
        <p:txBody>
          <a:bodyPr wrap="square">
            <a:spAutoFit/>
          </a:bodyPr>
          <a:lstStyle/>
          <a:p>
            <a:r>
              <a:rPr lang="en-US" sz="2000" dirty="0">
                <a:solidFill>
                  <a:srgbClr val="007E7E"/>
                </a:solidFill>
              </a:rPr>
              <a:t>The index, 6, is the denominator of the rational exponent. </a:t>
            </a:r>
          </a:p>
        </p:txBody>
      </p:sp>
      <p:pic>
        <p:nvPicPr>
          <p:cNvPr id="11" name="Picture 10" descr="Example e, Five times the square root of x equals five times x raised to the power of one half.">
            <a:extLst>
              <a:ext uri="{FF2B5EF4-FFF2-40B4-BE49-F238E27FC236}">
                <a16:creationId xmlns:a16="http://schemas.microsoft.com/office/drawing/2014/main" id="{49EA02D7-F00D-1663-A1D3-D374BB8CE819}"/>
              </a:ext>
            </a:extLst>
          </p:cNvPr>
          <p:cNvPicPr>
            <a:picLocks noChangeAspect="1"/>
          </p:cNvPicPr>
          <p:nvPr/>
        </p:nvPicPr>
        <p:blipFill>
          <a:blip r:embed="rId3"/>
          <a:stretch>
            <a:fillRect/>
          </a:stretch>
        </p:blipFill>
        <p:spPr>
          <a:xfrm>
            <a:off x="457200" y="2361297"/>
            <a:ext cx="2114550" cy="695325"/>
          </a:xfrm>
          <a:prstGeom prst="rect">
            <a:avLst/>
          </a:prstGeom>
        </p:spPr>
      </p:pic>
      <p:sp>
        <p:nvSpPr>
          <p:cNvPr id="7" name="Rectangle 6" descr="&#10;"/>
          <p:cNvSpPr/>
          <p:nvPr/>
        </p:nvSpPr>
        <p:spPr>
          <a:xfrm>
            <a:off x="2743200" y="2656512"/>
            <a:ext cx="5334000" cy="400110"/>
          </a:xfrm>
          <a:prstGeom prst="rect">
            <a:avLst/>
          </a:prstGeom>
        </p:spPr>
        <p:txBody>
          <a:bodyPr wrap="square">
            <a:spAutoFit/>
          </a:bodyPr>
          <a:lstStyle/>
          <a:p>
            <a:r>
              <a:rPr lang="en-US" sz="2000" dirty="0">
                <a:solidFill>
                  <a:srgbClr val="007E7E"/>
                </a:solidFill>
              </a:rPr>
              <a:t>In a square root, the index is understood to be 2. </a:t>
            </a:r>
          </a:p>
        </p:txBody>
      </p:sp>
      <p:pic>
        <p:nvPicPr>
          <p:cNvPr id="14" name="Picture 13" descr="Example f, Negative cube root of four equals negative four raised to the power of open parenthesis one divided by three close parenthesis.">
            <a:extLst>
              <a:ext uri="{FF2B5EF4-FFF2-40B4-BE49-F238E27FC236}">
                <a16:creationId xmlns:a16="http://schemas.microsoft.com/office/drawing/2014/main" id="{00820C11-5843-058C-19A0-BBC027631DD3}"/>
              </a:ext>
            </a:extLst>
          </p:cNvPr>
          <p:cNvPicPr>
            <a:picLocks noChangeAspect="1"/>
          </p:cNvPicPr>
          <p:nvPr/>
        </p:nvPicPr>
        <p:blipFill>
          <a:blip r:embed="rId4"/>
          <a:stretch>
            <a:fillRect/>
          </a:stretch>
        </p:blipFill>
        <p:spPr>
          <a:xfrm>
            <a:off x="457200" y="3429000"/>
            <a:ext cx="2066925" cy="695325"/>
          </a:xfrm>
          <a:prstGeom prst="rect">
            <a:avLst/>
          </a:prstGeom>
        </p:spPr>
      </p:pic>
      <p:sp>
        <p:nvSpPr>
          <p:cNvPr id="9" name="Rectangle 8" descr="&#10;"/>
          <p:cNvSpPr/>
          <p:nvPr/>
        </p:nvSpPr>
        <p:spPr>
          <a:xfrm>
            <a:off x="2743200" y="3742422"/>
            <a:ext cx="4114800" cy="707886"/>
          </a:xfrm>
          <a:prstGeom prst="rect">
            <a:avLst/>
          </a:prstGeom>
        </p:spPr>
        <p:txBody>
          <a:bodyPr wrap="square">
            <a:spAutoFit/>
          </a:bodyPr>
          <a:lstStyle/>
          <a:p>
            <a:r>
              <a:rPr lang="en-US" sz="2000" dirty="0">
                <a:solidFill>
                  <a:srgbClr val="007E7E"/>
                </a:solidFill>
              </a:rPr>
              <a:t>The coefficient, −1, is not affected by the exponent. We could also write </a:t>
            </a:r>
          </a:p>
        </p:txBody>
      </p:sp>
      <p:pic>
        <p:nvPicPr>
          <p:cNvPr id="17" name="Picture 16" descr="Negative four raised to the power of one over three equals negative one times four raised to the power of one over three.">
            <a:extLst>
              <a:ext uri="{FF2B5EF4-FFF2-40B4-BE49-F238E27FC236}">
                <a16:creationId xmlns:a16="http://schemas.microsoft.com/office/drawing/2014/main" id="{2EEE014C-B0A7-9D45-B951-6586183D2D9F}"/>
              </a:ext>
            </a:extLst>
          </p:cNvPr>
          <p:cNvPicPr>
            <a:picLocks noChangeAspect="1"/>
          </p:cNvPicPr>
          <p:nvPr/>
        </p:nvPicPr>
        <p:blipFill>
          <a:blip r:embed="rId5"/>
          <a:stretch>
            <a:fillRect/>
          </a:stretch>
        </p:blipFill>
        <p:spPr>
          <a:xfrm>
            <a:off x="6362700" y="3876675"/>
            <a:ext cx="1428750" cy="4953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Attention! Rational Exponents </a:t>
            </a:r>
          </a:p>
        </p:txBody>
      </p:sp>
      <p:sp>
        <p:nvSpPr>
          <p:cNvPr id="2" name="Content Placeholder 1"/>
          <p:cNvSpPr>
            <a:spLocks noGrp="1"/>
          </p:cNvSpPr>
          <p:nvPr>
            <p:ph idx="1"/>
          </p:nvPr>
        </p:nvSpPr>
        <p:spPr>
          <a:xfrm>
            <a:off x="457200" y="1280160"/>
            <a:ext cx="8229600" cy="1384995"/>
          </a:xfrm>
          <a:ln w="28575">
            <a:solidFill>
              <a:srgbClr val="FF0000"/>
            </a:solidFill>
          </a:ln>
        </p:spPr>
        <p:txBody>
          <a:bodyPr>
            <a:spAutoFit/>
          </a:bodyPr>
          <a:lstStyle/>
          <a:p>
            <a:r>
              <a:rPr lang="en-US" dirty="0">
                <a:solidFill>
                  <a:srgbClr val="000000"/>
                </a:solidFill>
                <a:latin typeface="Calibri" pitchFamily="34" charset="0"/>
              </a:rPr>
              <a:t>For the remainder of this chapter, we will assume that all variables represent positive real numbers, unless otherwise stated.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1</a:t>
            </a:r>
            <a:r>
              <a:rPr lang="en-US" dirty="0"/>
              <a:t> </a:t>
            </a:r>
          </a:p>
        </p:txBody>
      </p:sp>
      <p:sp>
        <p:nvSpPr>
          <p:cNvPr id="2" name="Content Placeholder 1"/>
          <p:cNvSpPr>
            <a:spLocks noGrp="1"/>
          </p:cNvSpPr>
          <p:nvPr>
            <p:ph idx="1"/>
          </p:nvPr>
        </p:nvSpPr>
        <p:spPr/>
        <p:txBody>
          <a:bodyPr/>
          <a:lstStyle/>
          <a:p>
            <a:r>
              <a:rPr lang="en-US" dirty="0"/>
              <a:t>Simplify each expression using one or more of the rules for exponents. </a:t>
            </a:r>
          </a:p>
          <a:p>
            <a:pPr>
              <a:lnSpc>
                <a:spcPct val="150000"/>
              </a:lnSpc>
            </a:pPr>
            <a:endParaRPr lang="en-US" dirty="0"/>
          </a:p>
        </p:txBody>
      </p:sp>
      <p:pic>
        <p:nvPicPr>
          <p:cNvPr id="8" name="Picture 7" descr="Example a, x raised to the power of open parenthesis two divided by three close parenthesis times x raised to the power of open parenthesis one divided by six close parenthesis, add the exponents, which equals x raised to the power of open parenthesis two divided by three plus one divided by six close parenthesis, which equals x raised to the power of open parenthesis four divided by six plus one divided by six close parenthesis, which equals x raised to the power of open parenthesis five divided by six close parenthesis .">
            <a:extLst>
              <a:ext uri="{FF2B5EF4-FFF2-40B4-BE49-F238E27FC236}">
                <a16:creationId xmlns:a16="http://schemas.microsoft.com/office/drawing/2014/main" id="{B5979C28-D39C-B67D-77DA-0FF2F47E7EA4}"/>
              </a:ext>
            </a:extLst>
          </p:cNvPr>
          <p:cNvPicPr>
            <a:picLocks noChangeAspect="1"/>
          </p:cNvPicPr>
          <p:nvPr/>
        </p:nvPicPr>
        <p:blipFill>
          <a:blip r:embed="rId2"/>
          <a:stretch>
            <a:fillRect/>
          </a:stretch>
        </p:blipFill>
        <p:spPr>
          <a:xfrm>
            <a:off x="528368" y="2209800"/>
            <a:ext cx="5486400" cy="1552575"/>
          </a:xfrm>
          <a:prstGeom prst="rect">
            <a:avLst/>
          </a:prstGeom>
        </p:spPr>
      </p:pic>
      <p:pic>
        <p:nvPicPr>
          <p:cNvPr id="13" name="Picture 12" descr="Example b, x raised to the power of open parenthesis three divided by four close parenthesis divided by x raised to the power of open parenthesis one divided by three close parenthesis ,&#10;subtract the exponents,&#10;which equals x raised to the power of open parenthesis three divided by four minus one divided by three close parenthesis, which equals x raised to the power of open parenthesis nine divided by twelve minus four divided by twelve close parenthesis, which equals x raised to the power of open parenthesis five divided by twelve close parenthesis .">
            <a:extLst>
              <a:ext uri="{FF2B5EF4-FFF2-40B4-BE49-F238E27FC236}">
                <a16:creationId xmlns:a16="http://schemas.microsoft.com/office/drawing/2014/main" id="{0966B5F7-60DA-A20F-633F-5CB6BBB23C0E}"/>
              </a:ext>
            </a:extLst>
          </p:cNvPr>
          <p:cNvPicPr>
            <a:picLocks noChangeAspect="1"/>
          </p:cNvPicPr>
          <p:nvPr/>
        </p:nvPicPr>
        <p:blipFill>
          <a:blip r:embed="rId3"/>
          <a:stretch>
            <a:fillRect/>
          </a:stretch>
        </p:blipFill>
        <p:spPr>
          <a:xfrm>
            <a:off x="528368" y="3732721"/>
            <a:ext cx="5648325" cy="22002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2</a:t>
            </a:r>
            <a:endParaRPr lang="en-US" dirty="0"/>
          </a:p>
        </p:txBody>
      </p:sp>
      <p:pic>
        <p:nvPicPr>
          <p:cNvPr id="5" name="Picture 4" descr="Example c, open parenthesis 2 times a raised to the power of one fourth close parenthesis raised to the power of three equals 2 cubed times a raised to the power of open parenthesis one divided by four times three close parenthesis, which equals 8 times a raised to the power of open parenthesis three divided by four close parenthesis.">
            <a:extLst>
              <a:ext uri="{FF2B5EF4-FFF2-40B4-BE49-F238E27FC236}">
                <a16:creationId xmlns:a16="http://schemas.microsoft.com/office/drawing/2014/main" id="{DCEAAFFE-962A-3337-2B31-2B56B4F80114}"/>
              </a:ext>
            </a:extLst>
          </p:cNvPr>
          <p:cNvPicPr>
            <a:picLocks noChangeAspect="1"/>
          </p:cNvPicPr>
          <p:nvPr/>
        </p:nvPicPr>
        <p:blipFill>
          <a:blip r:embed="rId2"/>
          <a:stretch>
            <a:fillRect/>
          </a:stretch>
        </p:blipFill>
        <p:spPr>
          <a:xfrm>
            <a:off x="533400" y="1233688"/>
            <a:ext cx="3943350" cy="809625"/>
          </a:xfrm>
          <a:prstGeom prst="rect">
            <a:avLst/>
          </a:prstGeom>
        </p:spPr>
      </p:pic>
      <p:pic>
        <p:nvPicPr>
          <p:cNvPr id="15" name="Picture 14" descr="Example d, open parenthesis 27 times y raised to the power of open parenthesis negative nine divided by ten close parenthesis close parenthesis raised to the power of negative one third, &#10;multiply the exponents of y and reduce.&#10;which equals 27 raised to the power of negative one third times y raised to the power of open parenthesis negative nine divided by ten times negative one third close parenthesis , which equals y raised to the power of open parenthesis three divided by ten close parenthesis divided by 27 raised to the power of one third, which equals y raised to the power of open parenthesis three divided by ten  close parenthesis divided by 3.">
            <a:extLst>
              <a:ext uri="{FF2B5EF4-FFF2-40B4-BE49-F238E27FC236}">
                <a16:creationId xmlns:a16="http://schemas.microsoft.com/office/drawing/2014/main" id="{8AA77827-AA09-AF14-88A1-39BA63AF953C}"/>
              </a:ext>
            </a:extLst>
          </p:cNvPr>
          <p:cNvPicPr>
            <a:picLocks noChangeAspect="1"/>
          </p:cNvPicPr>
          <p:nvPr/>
        </p:nvPicPr>
        <p:blipFill>
          <a:blip r:embed="rId3"/>
          <a:stretch>
            <a:fillRect/>
          </a:stretch>
        </p:blipFill>
        <p:spPr>
          <a:xfrm>
            <a:off x="533400" y="2460508"/>
            <a:ext cx="8458200" cy="2200275"/>
          </a:xfrm>
          <a:prstGeom prst="rect">
            <a:avLst/>
          </a:prstGeom>
        </p:spPr>
      </p:pic>
      <p:pic>
        <p:nvPicPr>
          <p:cNvPr id="20" name="Picture 19" descr="Example e, open parenthesis negative thirty six close parenthesis raised to the power of negative one half equals one divided by open parenthesis negative thirty six close parenthesis raised to the power of one half. This is not a real number. Open parenthesis negative thirty six close parenthesis raised to the power of one half equals square root of negative thirty six, which is not real.">
            <a:extLst>
              <a:ext uri="{FF2B5EF4-FFF2-40B4-BE49-F238E27FC236}">
                <a16:creationId xmlns:a16="http://schemas.microsoft.com/office/drawing/2014/main" id="{758AC58E-286C-90DC-ED34-A4583E190695}"/>
              </a:ext>
            </a:extLst>
          </p:cNvPr>
          <p:cNvPicPr>
            <a:picLocks noChangeAspect="1"/>
          </p:cNvPicPr>
          <p:nvPr/>
        </p:nvPicPr>
        <p:blipFill>
          <a:blip r:embed="rId4"/>
          <a:stretch>
            <a:fillRect/>
          </a:stretch>
        </p:blipFill>
        <p:spPr>
          <a:xfrm>
            <a:off x="533400" y="4876800"/>
            <a:ext cx="8191500" cy="1066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Simplifying Expressions with Rational Exponents</a:t>
            </a:r>
            <a:r>
              <a:rPr lang="en-US" baseline="-25000" dirty="0"/>
              <a:t>3</a:t>
            </a:r>
            <a:endParaRPr lang="en-US" dirty="0"/>
          </a:p>
        </p:txBody>
      </p:sp>
      <p:pic>
        <p:nvPicPr>
          <p:cNvPr id="5" name="Picture 4" descr="Example f, Nine raised to the power of open parenthesis two divided by four close parenthesis equals nine raised to the power of one half equals three.">
            <a:extLst>
              <a:ext uri="{FF2B5EF4-FFF2-40B4-BE49-F238E27FC236}">
                <a16:creationId xmlns:a16="http://schemas.microsoft.com/office/drawing/2014/main" id="{DE8B084E-3DD4-DDD7-0FCF-636BBC59C45D}"/>
              </a:ext>
            </a:extLst>
          </p:cNvPr>
          <p:cNvPicPr>
            <a:picLocks noChangeAspect="1"/>
          </p:cNvPicPr>
          <p:nvPr/>
        </p:nvPicPr>
        <p:blipFill>
          <a:blip r:embed="rId2"/>
          <a:stretch>
            <a:fillRect/>
          </a:stretch>
        </p:blipFill>
        <p:spPr>
          <a:xfrm>
            <a:off x="437072" y="1097280"/>
            <a:ext cx="2181225" cy="676275"/>
          </a:xfrm>
          <a:prstGeom prst="rect">
            <a:avLst/>
          </a:prstGeom>
        </p:spPr>
      </p:pic>
      <p:sp>
        <p:nvSpPr>
          <p:cNvPr id="6" name="Rectangle 5"/>
          <p:cNvSpPr/>
          <p:nvPr/>
        </p:nvSpPr>
        <p:spPr>
          <a:xfrm>
            <a:off x="3564622" y="1176556"/>
            <a:ext cx="4572000" cy="707886"/>
          </a:xfrm>
          <a:prstGeom prst="rect">
            <a:avLst/>
          </a:prstGeom>
        </p:spPr>
        <p:txBody>
          <a:bodyPr>
            <a:spAutoFit/>
          </a:bodyPr>
          <a:lstStyle/>
          <a:p>
            <a:r>
              <a:rPr lang="en-US" sz="2000" dirty="0">
                <a:solidFill>
                  <a:srgbClr val="007E7E"/>
                </a:solidFill>
              </a:rPr>
              <a:t>The exponent can be reduced as long as the expression is real. </a:t>
            </a:r>
          </a:p>
        </p:txBody>
      </p:sp>
      <p:pic>
        <p:nvPicPr>
          <p:cNvPr id="12" name="Picture 11" descr="Example g, Open parenthesis forty nine times x to the power of 6 times y to the power of negative two, all divided by z to the power of negative four, close parenthesis raised to the one half power,&#10;equals open parenthesis forty nine times x to the power of 6 times y to the power of negative two, close parenthesis raised to the power of one half , all divided by open parenthesis z to the power of negative four, close parenthesis raised to the power of one half,&#10;equals forty nine to the power of one half times x to the power of open parenthesis six times one half close parenthesis times y to the power of open parenthesis negative two times one half close parenthesis, all divided by z to the power of open parenthesis negative four times one half close parenthesis,&#10;equals seven times x cubed times y to the power of negative one, divided by z to the power of negative two,&#10;equals seven times x cubed times z squared all divided by y.">
            <a:extLst>
              <a:ext uri="{FF2B5EF4-FFF2-40B4-BE49-F238E27FC236}">
                <a16:creationId xmlns:a16="http://schemas.microsoft.com/office/drawing/2014/main" id="{45873C7C-B30E-4692-18B8-C0383D7FD530}"/>
              </a:ext>
            </a:extLst>
          </p:cNvPr>
          <p:cNvPicPr>
            <a:picLocks noChangeAspect="1"/>
          </p:cNvPicPr>
          <p:nvPr/>
        </p:nvPicPr>
        <p:blipFill>
          <a:blip r:embed="rId3"/>
          <a:stretch>
            <a:fillRect/>
          </a:stretch>
        </p:blipFill>
        <p:spPr>
          <a:xfrm>
            <a:off x="457200" y="2085975"/>
            <a:ext cx="8791575" cy="38576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1</a:t>
            </a:r>
            <a:endParaRPr lang="en-US" dirty="0"/>
          </a:p>
        </p:txBody>
      </p:sp>
      <p:sp>
        <p:nvSpPr>
          <p:cNvPr id="2" name="Content Placeholder 1"/>
          <p:cNvSpPr>
            <a:spLocks noGrp="1"/>
          </p:cNvSpPr>
          <p:nvPr>
            <p:ph idx="1"/>
          </p:nvPr>
        </p:nvSpPr>
        <p:spPr/>
        <p:txBody>
          <a:bodyPr/>
          <a:lstStyle/>
          <a:p>
            <a:r>
              <a:rPr lang="en-US" dirty="0"/>
              <a:t>Simplify each expression by first changing it into an equivalent expression with rational exponents. Then rewrite the answer in simplified radical form.</a:t>
            </a:r>
          </a:p>
        </p:txBody>
      </p:sp>
      <p:pic>
        <p:nvPicPr>
          <p:cNvPr id="6" name="Picture 5" descr="Example a, The fourth root of the cube root of x&#10;equals open parenthesis the cube root of x close parenthesis raised to the power of one fourth,&#10;equals open parenthesis x to the power of one third close parenthesis raised to the power of one fourth, &#10;equals x to the power of one twelfth,&#10;equals the twelfth root of x.&#10;note that one third times one fourth equals 1 over 12.">
            <a:extLst>
              <a:ext uri="{FF2B5EF4-FFF2-40B4-BE49-F238E27FC236}">
                <a16:creationId xmlns:a16="http://schemas.microsoft.com/office/drawing/2014/main" id="{84F95A36-3E94-15A4-83CB-E2D2D851D4E9}"/>
              </a:ext>
            </a:extLst>
          </p:cNvPr>
          <p:cNvPicPr>
            <a:picLocks noChangeAspect="1"/>
          </p:cNvPicPr>
          <p:nvPr/>
        </p:nvPicPr>
        <p:blipFill>
          <a:blip r:embed="rId2"/>
          <a:stretch>
            <a:fillRect/>
          </a:stretch>
        </p:blipFill>
        <p:spPr>
          <a:xfrm>
            <a:off x="762000" y="2715013"/>
            <a:ext cx="5781675" cy="30861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2</a:t>
            </a:r>
            <a:endParaRPr lang="en-US" dirty="0"/>
          </a:p>
        </p:txBody>
      </p:sp>
      <p:pic>
        <p:nvPicPr>
          <p:cNvPr id="5" name="Picture 4" descr="Example b, cube root of a times the square root of a&#10;equals a to the power of one third times a to the power of one half &#10;equals a to the power of open parenthesis one third plus one half  close parenthesis&#10;equals a to the power of open parenthesis two sixths plus three sixths close parenthesis&#10;equals a to the power of five sixths&#10;equals the sixth root of a to the power of 5.">
            <a:extLst>
              <a:ext uri="{FF2B5EF4-FFF2-40B4-BE49-F238E27FC236}">
                <a16:creationId xmlns:a16="http://schemas.microsoft.com/office/drawing/2014/main" id="{D904B20C-3596-7CC2-B12E-FAA1F433EA72}"/>
              </a:ext>
            </a:extLst>
          </p:cNvPr>
          <p:cNvPicPr>
            <a:picLocks noChangeAspect="1"/>
          </p:cNvPicPr>
          <p:nvPr/>
        </p:nvPicPr>
        <p:blipFill>
          <a:blip r:embed="rId2"/>
          <a:stretch>
            <a:fillRect/>
          </a:stretch>
        </p:blipFill>
        <p:spPr>
          <a:xfrm>
            <a:off x="533400" y="1295400"/>
            <a:ext cx="3238500" cy="33147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4: Simplifying Radical Notation by Changing to Exponential Notation</a:t>
            </a:r>
            <a:r>
              <a:rPr lang="en-US" baseline="-25000" dirty="0"/>
              <a:t>3</a:t>
            </a:r>
            <a:endParaRPr lang="en-US" dirty="0"/>
          </a:p>
        </p:txBody>
      </p:sp>
      <p:pic>
        <p:nvPicPr>
          <p:cNvPr id="6" name="Picture 5" descr="Example c, square root of x cubed times the cube root of x squared&#10;divided by the fifth root of x squared&#10;equals x to the power of three halves times x to the power of two thirds divided by x to the power of 2 over 5,&#10;equals x to the power of open parenthesis 3 over 2 plus 2 over 3 close parenthesis divided by x to the power of 2 over 5,&#10;equals x to the power of open parenthesis 9 over 6 plus 4 over 6 close parenthesis divided by x to the power of 2 over 5,&#10;equals x to the power of 13 over 6 divided by x to the power of 2 over 5,&#10;equals x to the power of open parenthesis 13 over 6 minus 2 over 5 close parenthesis,&#10;equals x to the power of open parenthesis 65 over 30 minus 12 over 30 close parenthesis,&#10;equals x to the power of 53 over 30,&#10;equals x to the power of 30 over 30 times x to the power 23 over 30,&#10;equals x times x to the power of 23 over 30,&#10;equals x times the thirtieth root of x to the power of 23.">
            <a:extLst>
              <a:ext uri="{FF2B5EF4-FFF2-40B4-BE49-F238E27FC236}">
                <a16:creationId xmlns:a16="http://schemas.microsoft.com/office/drawing/2014/main" id="{893AB44D-5710-0DBF-BD3D-32045518BB84}"/>
              </a:ext>
            </a:extLst>
          </p:cNvPr>
          <p:cNvPicPr>
            <a:picLocks noChangeAspect="1"/>
          </p:cNvPicPr>
          <p:nvPr/>
        </p:nvPicPr>
        <p:blipFill>
          <a:blip r:embed="rId2"/>
          <a:stretch>
            <a:fillRect/>
          </a:stretch>
        </p:blipFill>
        <p:spPr>
          <a:xfrm>
            <a:off x="467264" y="1219200"/>
            <a:ext cx="5934075" cy="3629025"/>
          </a:xfrm>
          <a:prstGeom prst="rect">
            <a:avLst/>
          </a:prstGeom>
        </p:spPr>
      </p:pic>
      <p:pic>
        <p:nvPicPr>
          <p:cNvPr id="9" name="Picture 8" descr="Note that fifty three divided by thirty&#10;equals thirty divided by thirty plus twenty three divided by thirty&#10;equals one plus twenty three divided by thirty.">
            <a:extLst>
              <a:ext uri="{FF2B5EF4-FFF2-40B4-BE49-F238E27FC236}">
                <a16:creationId xmlns:a16="http://schemas.microsoft.com/office/drawing/2014/main" id="{168F4F4D-8B79-E335-D731-9F0985205347}"/>
              </a:ext>
            </a:extLst>
          </p:cNvPr>
          <p:cNvPicPr>
            <a:picLocks noChangeAspect="1"/>
          </p:cNvPicPr>
          <p:nvPr/>
        </p:nvPicPr>
        <p:blipFill>
          <a:blip r:embed="rId3"/>
          <a:stretch>
            <a:fillRect/>
          </a:stretch>
        </p:blipFill>
        <p:spPr>
          <a:xfrm>
            <a:off x="5562600" y="3810000"/>
            <a:ext cx="2447925" cy="10382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1</a:t>
            </a:r>
            <a:r>
              <a:rPr lang="en-US" dirty="0"/>
              <a:t> </a:t>
            </a:r>
          </a:p>
        </p:txBody>
      </p:sp>
      <p:sp>
        <p:nvSpPr>
          <p:cNvPr id="2" name="Content Placeholder 1"/>
          <p:cNvSpPr>
            <a:spLocks noGrp="1"/>
          </p:cNvSpPr>
          <p:nvPr>
            <p:ph idx="1"/>
          </p:nvPr>
        </p:nvSpPr>
        <p:spPr/>
        <p:txBody>
          <a:bodyPr>
            <a:noAutofit/>
          </a:bodyPr>
          <a:lstStyle/>
          <a:p>
            <a:r>
              <a:rPr lang="en-US" dirty="0"/>
              <a:t>Evaluate the following expressions using a TI-84 Plus graphing calculator.</a:t>
            </a:r>
          </a:p>
          <a:p>
            <a:pPr>
              <a:lnSpc>
                <a:spcPct val="150000"/>
              </a:lnSpc>
              <a:spcBef>
                <a:spcPts val="600"/>
              </a:spcBef>
            </a:pPr>
            <a:r>
              <a:rPr lang="en-US" dirty="0"/>
              <a:t> </a:t>
            </a:r>
          </a:p>
          <a:p>
            <a:pPr>
              <a:lnSpc>
                <a:spcPct val="150000"/>
              </a:lnSpc>
            </a:pPr>
            <a:endParaRPr lang="en-US" dirty="0"/>
          </a:p>
          <a:p>
            <a:pPr>
              <a:lnSpc>
                <a:spcPct val="150000"/>
              </a:lnSpc>
            </a:pPr>
            <a:r>
              <a:rPr lang="en-US" dirty="0"/>
              <a:t>		</a:t>
            </a:r>
          </a:p>
          <a:p>
            <a:r>
              <a:rPr lang="en-US" dirty="0"/>
              <a:t> </a:t>
            </a:r>
          </a:p>
          <a:p>
            <a:pPr>
              <a:lnSpc>
                <a:spcPct val="150000"/>
              </a:lnSpc>
            </a:pPr>
            <a:endParaRPr lang="en-US" dirty="0"/>
          </a:p>
          <a:p>
            <a:pPr marL="514350" indent="-514350">
              <a:spcBef>
                <a:spcPts val="600"/>
              </a:spcBef>
            </a:pPr>
            <a:endParaRPr lang="en-US" dirty="0"/>
          </a:p>
          <a:p>
            <a:endParaRPr lang="en-US" dirty="0"/>
          </a:p>
        </p:txBody>
      </p:sp>
      <p:pic>
        <p:nvPicPr>
          <p:cNvPr id="6" name="Picture 5" descr="Example a, One hundred twenty five raised to the power of four thirds.">
            <a:extLst>
              <a:ext uri="{FF2B5EF4-FFF2-40B4-BE49-F238E27FC236}">
                <a16:creationId xmlns:a16="http://schemas.microsoft.com/office/drawing/2014/main" id="{980AC869-FE87-45F4-1332-89744F6C6AF4}"/>
              </a:ext>
            </a:extLst>
          </p:cNvPr>
          <p:cNvPicPr>
            <a:picLocks noChangeAspect="1"/>
          </p:cNvPicPr>
          <p:nvPr/>
        </p:nvPicPr>
        <p:blipFill>
          <a:blip r:embed="rId2"/>
          <a:stretch>
            <a:fillRect/>
          </a:stretch>
        </p:blipFill>
        <p:spPr>
          <a:xfrm>
            <a:off x="487155" y="2133600"/>
            <a:ext cx="1266825" cy="676275"/>
          </a:xfrm>
          <a:prstGeom prst="rect">
            <a:avLst/>
          </a:prstGeom>
        </p:spPr>
      </p:pic>
      <p:sp>
        <p:nvSpPr>
          <p:cNvPr id="8" name="TextBox 7">
            <a:extLst>
              <a:ext uri="{FF2B5EF4-FFF2-40B4-BE49-F238E27FC236}">
                <a16:creationId xmlns:a16="http://schemas.microsoft.com/office/drawing/2014/main" id="{5F966750-9141-739D-E43D-C5ED5FCC4ADE}"/>
              </a:ext>
            </a:extLst>
          </p:cNvPr>
          <p:cNvSpPr txBox="1"/>
          <p:nvPr/>
        </p:nvSpPr>
        <p:spPr>
          <a:xfrm>
            <a:off x="456960" y="3140095"/>
            <a:ext cx="1447800" cy="523220"/>
          </a:xfrm>
          <a:prstGeom prst="rect">
            <a:avLst/>
          </a:prstGeom>
          <a:noFill/>
        </p:spPr>
        <p:txBody>
          <a:bodyPr wrap="square">
            <a:spAutoFit/>
          </a:bodyPr>
          <a:lstStyle/>
          <a:p>
            <a:pPr marL="514350" indent="-514350">
              <a:spcBef>
                <a:spcPts val="600"/>
              </a:spcBef>
            </a:pPr>
            <a:r>
              <a:rPr lang="en-US" sz="2800" b="1" dirty="0"/>
              <a:t>Solution</a:t>
            </a:r>
          </a:p>
        </p:txBody>
      </p:sp>
      <p:sp>
        <p:nvSpPr>
          <p:cNvPr id="13" name="TextBox 12">
            <a:extLst>
              <a:ext uri="{FF2B5EF4-FFF2-40B4-BE49-F238E27FC236}">
                <a16:creationId xmlns:a16="http://schemas.microsoft.com/office/drawing/2014/main" id="{BC485054-56E7-9415-EA7D-9D88E0002FAA}"/>
              </a:ext>
            </a:extLst>
          </p:cNvPr>
          <p:cNvSpPr txBox="1"/>
          <p:nvPr/>
        </p:nvSpPr>
        <p:spPr>
          <a:xfrm>
            <a:off x="423863" y="3810000"/>
            <a:ext cx="1209675" cy="523220"/>
          </a:xfrm>
          <a:prstGeom prst="rect">
            <a:avLst/>
          </a:prstGeom>
          <a:noFill/>
        </p:spPr>
        <p:txBody>
          <a:bodyPr wrap="square">
            <a:spAutoFit/>
          </a:bodyPr>
          <a:lstStyle/>
          <a:p>
            <a:r>
              <a:rPr lang="en-US" sz="2800" dirty="0"/>
              <a:t>To find</a:t>
            </a:r>
            <a:endParaRPr lang="en-IN" sz="2800" dirty="0"/>
          </a:p>
        </p:txBody>
      </p:sp>
      <p:pic>
        <p:nvPicPr>
          <p:cNvPr id="11" name="Picture 10" descr="One hundred twenty five raised to the power of four thirds.">
            <a:extLst>
              <a:ext uri="{FF2B5EF4-FFF2-40B4-BE49-F238E27FC236}">
                <a16:creationId xmlns:a16="http://schemas.microsoft.com/office/drawing/2014/main" id="{C0F4389C-AB93-D765-30A4-FFF3B594801B}"/>
              </a:ext>
            </a:extLst>
          </p:cNvPr>
          <p:cNvPicPr>
            <a:picLocks noChangeAspect="1"/>
          </p:cNvPicPr>
          <p:nvPr/>
        </p:nvPicPr>
        <p:blipFill>
          <a:blip r:embed="rId3"/>
          <a:stretch>
            <a:fillRect/>
          </a:stretch>
        </p:blipFill>
        <p:spPr>
          <a:xfrm>
            <a:off x="1600200" y="3566160"/>
            <a:ext cx="752475" cy="676275"/>
          </a:xfrm>
          <a:prstGeom prst="rect">
            <a:avLst/>
          </a:prstGeom>
        </p:spPr>
      </p:pic>
      <p:sp>
        <p:nvSpPr>
          <p:cNvPr id="15" name="TextBox 14">
            <a:extLst>
              <a:ext uri="{FF2B5EF4-FFF2-40B4-BE49-F238E27FC236}">
                <a16:creationId xmlns:a16="http://schemas.microsoft.com/office/drawing/2014/main" id="{829D75A9-5397-CCB0-4A51-662B7AE6470D}"/>
              </a:ext>
            </a:extLst>
          </p:cNvPr>
          <p:cNvSpPr txBox="1"/>
          <p:nvPr/>
        </p:nvSpPr>
        <p:spPr>
          <a:xfrm>
            <a:off x="2319607" y="3793549"/>
            <a:ext cx="2971800" cy="523220"/>
          </a:xfrm>
          <a:prstGeom prst="rect">
            <a:avLst/>
          </a:prstGeom>
          <a:noFill/>
        </p:spPr>
        <p:txBody>
          <a:bodyPr wrap="square">
            <a:spAutoFit/>
          </a:bodyPr>
          <a:lstStyle/>
          <a:p>
            <a:r>
              <a:rPr lang="en-US" sz="2800" dirty="0"/>
              <a:t>proceed as follows.</a:t>
            </a:r>
            <a:endParaRPr lang="en-IN" sz="2800" dirty="0"/>
          </a:p>
        </p:txBody>
      </p:sp>
      <p:sp>
        <p:nvSpPr>
          <p:cNvPr id="17" name="TextBox 16">
            <a:extLst>
              <a:ext uri="{FF2B5EF4-FFF2-40B4-BE49-F238E27FC236}">
                <a16:creationId xmlns:a16="http://schemas.microsoft.com/office/drawing/2014/main" id="{03741609-714F-7A25-E74A-594392405945}"/>
              </a:ext>
            </a:extLst>
          </p:cNvPr>
          <p:cNvSpPr txBox="1"/>
          <p:nvPr/>
        </p:nvSpPr>
        <p:spPr>
          <a:xfrm>
            <a:off x="414607" y="4343400"/>
            <a:ext cx="4876800" cy="954107"/>
          </a:xfrm>
          <a:prstGeom prst="rect">
            <a:avLst/>
          </a:prstGeom>
          <a:noFill/>
        </p:spPr>
        <p:txBody>
          <a:bodyPr wrap="square">
            <a:spAutoFit/>
          </a:bodyPr>
          <a:lstStyle/>
          <a:p>
            <a:r>
              <a:rPr lang="en-US" sz="2800" b="1" dirty="0"/>
              <a:t>Step 1: </a:t>
            </a:r>
            <a:r>
              <a:rPr lang="en-US" sz="2800" dirty="0"/>
              <a:t>Enter the base, </a:t>
            </a:r>
            <a:r>
              <a:rPr lang="en-US" sz="2800" dirty="0">
                <a:solidFill>
                  <a:srgbClr val="0000FF"/>
                </a:solidFill>
              </a:rPr>
              <a:t>125</a:t>
            </a:r>
            <a:r>
              <a:rPr lang="en-US" sz="2800" dirty="0"/>
              <a:t>.</a:t>
            </a:r>
            <a:r>
              <a:rPr lang="en-US" sz="2800" b="1" dirty="0"/>
              <a:t> </a:t>
            </a:r>
          </a:p>
          <a:p>
            <a:r>
              <a:rPr lang="en-US" sz="2800" b="1" dirty="0"/>
              <a:t>Step 2: </a:t>
            </a:r>
            <a:r>
              <a:rPr lang="en-US" sz="2800" dirty="0"/>
              <a:t>Press the caret key      .</a:t>
            </a:r>
            <a:endParaRPr lang="en-IN" sz="2800" dirty="0"/>
          </a:p>
        </p:txBody>
      </p:sp>
      <p:pic>
        <p:nvPicPr>
          <p:cNvPr id="57348" name="Picture 4" descr="Caret."/>
          <p:cNvPicPr>
            <a:picLocks noChangeAspect="1" noChangeArrowheads="1"/>
          </p:cNvPicPr>
          <p:nvPr/>
        </p:nvPicPr>
        <p:blipFill>
          <a:blip r:embed="rId4" cstate="print"/>
          <a:srcRect/>
          <a:stretch>
            <a:fillRect/>
          </a:stretch>
        </p:blipFill>
        <p:spPr bwMode="auto">
          <a:xfrm>
            <a:off x="4343400" y="4892040"/>
            <a:ext cx="367607" cy="36576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61963" indent="-461963">
              <a:buFont typeface="Courier New" pitchFamily="49" charset="0"/>
              <a:buChar char="o"/>
            </a:pPr>
            <a:r>
              <a:rPr lang="en-US" dirty="0"/>
              <a:t>Evaluate </a:t>
            </a:r>
            <a:r>
              <a:rPr lang="en-US" i="1" dirty="0"/>
              <a:t>n</a:t>
            </a:r>
            <a:r>
              <a:rPr lang="en-US" baseline="30000" dirty="0"/>
              <a:t>th</a:t>
            </a:r>
            <a:r>
              <a:rPr lang="en-US" dirty="0"/>
              <a:t> roots. </a:t>
            </a:r>
          </a:p>
          <a:p>
            <a:pPr marL="461963" indent="-461963">
              <a:buFont typeface="Courier New" pitchFamily="49" charset="0"/>
              <a:buChar char="o"/>
            </a:pPr>
            <a:r>
              <a:rPr lang="en-US" dirty="0"/>
              <a:t>Translate between radical expressions and expressions with rational exponents. </a:t>
            </a:r>
          </a:p>
          <a:p>
            <a:pPr marL="461963" indent="-461963">
              <a:buFont typeface="Courier New" pitchFamily="49" charset="0"/>
              <a:buChar char="o"/>
            </a:pPr>
            <a:r>
              <a:rPr lang="en-US" dirty="0"/>
              <a:t>Use the properties of rational exponents to simplify expressions. </a:t>
            </a:r>
          </a:p>
          <a:p>
            <a:pPr marL="461963" indent="-461963">
              <a:buFont typeface="Courier New" pitchFamily="49" charset="0"/>
              <a:buChar char="o"/>
            </a:pPr>
            <a:r>
              <a:rPr lang="en-US" dirty="0"/>
              <a:t>Use a graphing calculator to evaluate expressions with rational exponents.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2</a:t>
            </a:r>
            <a:endParaRPr lang="en-US" dirty="0"/>
          </a:p>
        </p:txBody>
      </p:sp>
      <p:sp>
        <p:nvSpPr>
          <p:cNvPr id="2" name="Content Placeholder 1"/>
          <p:cNvSpPr>
            <a:spLocks noGrp="1"/>
          </p:cNvSpPr>
          <p:nvPr>
            <p:ph idx="1"/>
          </p:nvPr>
        </p:nvSpPr>
        <p:spPr/>
        <p:txBody>
          <a:bodyPr/>
          <a:lstStyle/>
          <a:p>
            <a:r>
              <a:rPr lang="en-US" b="1" dirty="0"/>
              <a:t>Step 3: </a:t>
            </a:r>
            <a:r>
              <a:rPr lang="en-US" dirty="0"/>
              <a:t>Enter the exponent in parentheses,</a:t>
            </a:r>
            <a:r>
              <a:rPr lang="en-US" b="1" dirty="0"/>
              <a:t> </a:t>
            </a:r>
          </a:p>
          <a:p>
            <a:r>
              <a:rPr lang="en-US" dirty="0"/>
              <a:t>			  .</a:t>
            </a:r>
            <a:r>
              <a:rPr lang="en-US" b="1" dirty="0"/>
              <a:t> </a:t>
            </a:r>
          </a:p>
          <a:p>
            <a:endParaRPr lang="en-US" b="1" dirty="0"/>
          </a:p>
          <a:p>
            <a:endParaRPr lang="en-US" dirty="0"/>
          </a:p>
        </p:txBody>
      </p:sp>
      <p:pic>
        <p:nvPicPr>
          <p:cNvPr id="7" name="Picture 6" descr="Four thirds.">
            <a:extLst>
              <a:ext uri="{FF2B5EF4-FFF2-40B4-BE49-F238E27FC236}">
                <a16:creationId xmlns:a16="http://schemas.microsoft.com/office/drawing/2014/main" id="{6BABC544-5ADF-CD43-7C5E-7650948772C8}"/>
              </a:ext>
            </a:extLst>
          </p:cNvPr>
          <p:cNvPicPr>
            <a:picLocks noChangeAspect="1"/>
          </p:cNvPicPr>
          <p:nvPr/>
        </p:nvPicPr>
        <p:blipFill>
          <a:blip r:embed="rId2"/>
          <a:stretch>
            <a:fillRect/>
          </a:stretch>
        </p:blipFill>
        <p:spPr>
          <a:xfrm>
            <a:off x="6781800" y="1147762"/>
            <a:ext cx="400050" cy="904875"/>
          </a:xfrm>
          <a:prstGeom prst="rect">
            <a:avLst/>
          </a:prstGeom>
        </p:spPr>
      </p:pic>
      <p:sp>
        <p:nvSpPr>
          <p:cNvPr id="9" name="TextBox 8">
            <a:extLst>
              <a:ext uri="{FF2B5EF4-FFF2-40B4-BE49-F238E27FC236}">
                <a16:creationId xmlns:a16="http://schemas.microsoft.com/office/drawing/2014/main" id="{49F1AB11-EEFA-3538-85B6-685D12D20248}"/>
              </a:ext>
            </a:extLst>
          </p:cNvPr>
          <p:cNvSpPr txBox="1"/>
          <p:nvPr/>
        </p:nvSpPr>
        <p:spPr>
          <a:xfrm>
            <a:off x="457200" y="1981200"/>
            <a:ext cx="2133600" cy="523220"/>
          </a:xfrm>
          <a:prstGeom prst="rect">
            <a:avLst/>
          </a:prstGeom>
          <a:noFill/>
        </p:spPr>
        <p:txBody>
          <a:bodyPr wrap="square">
            <a:spAutoFit/>
          </a:bodyPr>
          <a:lstStyle/>
          <a:p>
            <a:r>
              <a:rPr lang="en-US" sz="2800" b="1" dirty="0"/>
              <a:t>Step 4: </a:t>
            </a:r>
            <a:r>
              <a:rPr lang="en-US" sz="2800" dirty="0"/>
              <a:t>Press</a:t>
            </a:r>
            <a:endParaRPr lang="en-IN" sz="2800" dirty="0"/>
          </a:p>
        </p:txBody>
      </p:sp>
      <p:pic>
        <p:nvPicPr>
          <p:cNvPr id="4" name="Picture 5" descr="Enter."/>
          <p:cNvPicPr>
            <a:picLocks noChangeAspect="1" noChangeArrowheads="1"/>
          </p:cNvPicPr>
          <p:nvPr/>
        </p:nvPicPr>
        <p:blipFill>
          <a:blip r:embed="rId3" cstate="print"/>
          <a:srcRect/>
          <a:stretch>
            <a:fillRect/>
          </a:stretch>
        </p:blipFill>
        <p:spPr bwMode="auto">
          <a:xfrm>
            <a:off x="2464266" y="2089864"/>
            <a:ext cx="962477" cy="365760"/>
          </a:xfrm>
          <a:prstGeom prst="rect">
            <a:avLst/>
          </a:prstGeom>
          <a:noFill/>
          <a:ln w="9525">
            <a:noFill/>
            <a:miter lim="800000"/>
            <a:headEnd/>
            <a:tailEnd/>
          </a:ln>
        </p:spPr>
      </p:pic>
      <p:sp>
        <p:nvSpPr>
          <p:cNvPr id="11" name="TextBox 10">
            <a:extLst>
              <a:ext uri="{FF2B5EF4-FFF2-40B4-BE49-F238E27FC236}">
                <a16:creationId xmlns:a16="http://schemas.microsoft.com/office/drawing/2014/main" id="{E3574366-5C76-B0B0-7501-8903C9976DC5}"/>
              </a:ext>
            </a:extLst>
          </p:cNvPr>
          <p:cNvSpPr txBox="1"/>
          <p:nvPr/>
        </p:nvSpPr>
        <p:spPr>
          <a:xfrm>
            <a:off x="453246" y="2524780"/>
            <a:ext cx="5337954" cy="523220"/>
          </a:xfrm>
          <a:prstGeom prst="rect">
            <a:avLst/>
          </a:prstGeom>
          <a:noFill/>
        </p:spPr>
        <p:txBody>
          <a:bodyPr wrap="square">
            <a:spAutoFit/>
          </a:bodyPr>
          <a:lstStyle/>
          <a:p>
            <a:r>
              <a:rPr lang="en-US" sz="2800" dirty="0"/>
              <a:t>The display should read as follows.</a:t>
            </a:r>
            <a:endParaRPr lang="en-IN" sz="2800" dirty="0"/>
          </a:p>
        </p:txBody>
      </p:sp>
      <p:pic>
        <p:nvPicPr>
          <p:cNvPr id="58371" name="Picture 3" descr="125 to the power of 4 over 3 equals 625"/>
          <p:cNvPicPr>
            <a:picLocks noChangeAspect="1" noChangeArrowheads="1"/>
          </p:cNvPicPr>
          <p:nvPr/>
        </p:nvPicPr>
        <p:blipFill>
          <a:blip r:embed="rId4" cstate="print"/>
          <a:srcRect/>
          <a:stretch>
            <a:fillRect/>
          </a:stretch>
        </p:blipFill>
        <p:spPr bwMode="auto">
          <a:xfrm>
            <a:off x="5029200" y="3190220"/>
            <a:ext cx="3321685" cy="22860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3</a:t>
            </a:r>
            <a:endParaRPr lang="en-US" dirty="0"/>
          </a:p>
        </p:txBody>
      </p:sp>
      <p:pic>
        <p:nvPicPr>
          <p:cNvPr id="9" name="Picture 8" descr="Example b, Thirty six to the power of three fifths.">
            <a:extLst>
              <a:ext uri="{FF2B5EF4-FFF2-40B4-BE49-F238E27FC236}">
                <a16:creationId xmlns:a16="http://schemas.microsoft.com/office/drawing/2014/main" id="{F85EE001-DAE1-6419-3D1B-190CAE79DC93}"/>
              </a:ext>
            </a:extLst>
          </p:cNvPr>
          <p:cNvPicPr>
            <a:picLocks noChangeAspect="1"/>
          </p:cNvPicPr>
          <p:nvPr/>
        </p:nvPicPr>
        <p:blipFill>
          <a:blip r:embed="rId2"/>
          <a:stretch>
            <a:fillRect/>
          </a:stretch>
        </p:blipFill>
        <p:spPr>
          <a:xfrm>
            <a:off x="504825" y="1118846"/>
            <a:ext cx="1095375" cy="676275"/>
          </a:xfrm>
          <a:prstGeom prst="rect">
            <a:avLst/>
          </a:prstGeom>
        </p:spPr>
      </p:pic>
      <p:sp>
        <p:nvSpPr>
          <p:cNvPr id="20" name="TextBox 19">
            <a:extLst>
              <a:ext uri="{FF2B5EF4-FFF2-40B4-BE49-F238E27FC236}">
                <a16:creationId xmlns:a16="http://schemas.microsoft.com/office/drawing/2014/main" id="{BD4A811F-2191-AF6F-A49E-368D26A465A3}"/>
              </a:ext>
            </a:extLst>
          </p:cNvPr>
          <p:cNvSpPr txBox="1"/>
          <p:nvPr/>
        </p:nvSpPr>
        <p:spPr>
          <a:xfrm>
            <a:off x="442912" y="2045790"/>
            <a:ext cx="1600200" cy="523220"/>
          </a:xfrm>
          <a:prstGeom prst="rect">
            <a:avLst/>
          </a:prstGeom>
          <a:noFill/>
        </p:spPr>
        <p:txBody>
          <a:bodyPr wrap="square">
            <a:spAutoFit/>
          </a:bodyPr>
          <a:lstStyle/>
          <a:p>
            <a:r>
              <a:rPr lang="en-US" sz="2800" b="1" dirty="0"/>
              <a:t>Solution</a:t>
            </a:r>
            <a:endParaRPr lang="en-IN" sz="2800" dirty="0"/>
          </a:p>
        </p:txBody>
      </p:sp>
      <p:sp>
        <p:nvSpPr>
          <p:cNvPr id="14" name="TextBox 13">
            <a:extLst>
              <a:ext uri="{FF2B5EF4-FFF2-40B4-BE49-F238E27FC236}">
                <a16:creationId xmlns:a16="http://schemas.microsoft.com/office/drawing/2014/main" id="{085BDC49-E5CF-8648-91EC-502062F155E3}"/>
              </a:ext>
            </a:extLst>
          </p:cNvPr>
          <p:cNvSpPr txBox="1"/>
          <p:nvPr/>
        </p:nvSpPr>
        <p:spPr>
          <a:xfrm>
            <a:off x="442912" y="2691751"/>
            <a:ext cx="1219200" cy="523220"/>
          </a:xfrm>
          <a:prstGeom prst="rect">
            <a:avLst/>
          </a:prstGeom>
          <a:noFill/>
        </p:spPr>
        <p:txBody>
          <a:bodyPr wrap="square">
            <a:spAutoFit/>
          </a:bodyPr>
          <a:lstStyle/>
          <a:p>
            <a:r>
              <a:rPr lang="en-US" sz="2800" dirty="0"/>
              <a:t>To find</a:t>
            </a:r>
            <a:endParaRPr lang="en-IN" sz="2800" dirty="0"/>
          </a:p>
        </p:txBody>
      </p:sp>
      <p:pic>
        <p:nvPicPr>
          <p:cNvPr id="12" name="Picture 11" descr="Thirty six to the power of three fifths.">
            <a:extLst>
              <a:ext uri="{FF2B5EF4-FFF2-40B4-BE49-F238E27FC236}">
                <a16:creationId xmlns:a16="http://schemas.microsoft.com/office/drawing/2014/main" id="{BAE4F6D2-A7E6-1D4D-C49E-9E57410D8829}"/>
              </a:ext>
            </a:extLst>
          </p:cNvPr>
          <p:cNvPicPr>
            <a:picLocks noChangeAspect="1"/>
          </p:cNvPicPr>
          <p:nvPr/>
        </p:nvPicPr>
        <p:blipFill>
          <a:blip r:embed="rId3"/>
          <a:stretch>
            <a:fillRect/>
          </a:stretch>
        </p:blipFill>
        <p:spPr>
          <a:xfrm>
            <a:off x="1614113" y="2438400"/>
            <a:ext cx="581025" cy="676275"/>
          </a:xfrm>
          <a:prstGeom prst="rect">
            <a:avLst/>
          </a:prstGeom>
        </p:spPr>
      </p:pic>
      <p:sp>
        <p:nvSpPr>
          <p:cNvPr id="16" name="TextBox 15">
            <a:extLst>
              <a:ext uri="{FF2B5EF4-FFF2-40B4-BE49-F238E27FC236}">
                <a16:creationId xmlns:a16="http://schemas.microsoft.com/office/drawing/2014/main" id="{C16FA049-119D-DB8E-B0F9-E96833CF6243}"/>
              </a:ext>
            </a:extLst>
          </p:cNvPr>
          <p:cNvSpPr txBox="1"/>
          <p:nvPr/>
        </p:nvSpPr>
        <p:spPr>
          <a:xfrm>
            <a:off x="2195138" y="2667000"/>
            <a:ext cx="3048000" cy="523220"/>
          </a:xfrm>
          <a:prstGeom prst="rect">
            <a:avLst/>
          </a:prstGeom>
          <a:noFill/>
        </p:spPr>
        <p:txBody>
          <a:bodyPr wrap="square">
            <a:spAutoFit/>
          </a:bodyPr>
          <a:lstStyle/>
          <a:p>
            <a:r>
              <a:rPr lang="en-US" sz="2800" dirty="0"/>
              <a:t>proceed as follows.</a:t>
            </a:r>
            <a:endParaRPr lang="en-IN" sz="2800" dirty="0"/>
          </a:p>
        </p:txBody>
      </p:sp>
      <p:sp>
        <p:nvSpPr>
          <p:cNvPr id="18" name="TextBox 17">
            <a:extLst>
              <a:ext uri="{FF2B5EF4-FFF2-40B4-BE49-F238E27FC236}">
                <a16:creationId xmlns:a16="http://schemas.microsoft.com/office/drawing/2014/main" id="{A9870464-97EC-025B-CBE1-684F4E241E2A}"/>
              </a:ext>
            </a:extLst>
          </p:cNvPr>
          <p:cNvSpPr txBox="1"/>
          <p:nvPr/>
        </p:nvSpPr>
        <p:spPr>
          <a:xfrm>
            <a:off x="504825" y="3313093"/>
            <a:ext cx="4572000" cy="954107"/>
          </a:xfrm>
          <a:prstGeom prst="rect">
            <a:avLst/>
          </a:prstGeom>
          <a:noFill/>
        </p:spPr>
        <p:txBody>
          <a:bodyPr wrap="square">
            <a:spAutoFit/>
          </a:bodyPr>
          <a:lstStyle/>
          <a:p>
            <a:r>
              <a:rPr lang="en-US" sz="2800" b="1" dirty="0"/>
              <a:t>Step 1: </a:t>
            </a:r>
            <a:r>
              <a:rPr lang="en-US" sz="2800" dirty="0"/>
              <a:t>Enter the base, </a:t>
            </a:r>
            <a:r>
              <a:rPr lang="en-US" sz="2800" dirty="0">
                <a:solidFill>
                  <a:srgbClr val="0000FF"/>
                </a:solidFill>
              </a:rPr>
              <a:t>36</a:t>
            </a:r>
            <a:r>
              <a:rPr lang="en-US" sz="2800" dirty="0"/>
              <a:t>.</a:t>
            </a:r>
            <a:r>
              <a:rPr lang="en-US" sz="2800" b="1" dirty="0"/>
              <a:t> </a:t>
            </a:r>
          </a:p>
          <a:p>
            <a:r>
              <a:rPr lang="en-US" sz="2800" b="1" dirty="0"/>
              <a:t>Step 2: </a:t>
            </a:r>
            <a:r>
              <a:rPr lang="en-US" sz="2800" dirty="0"/>
              <a:t>Press the caret key      .</a:t>
            </a:r>
            <a:endParaRPr lang="en-IN" sz="2800" dirty="0"/>
          </a:p>
        </p:txBody>
      </p:sp>
      <p:pic>
        <p:nvPicPr>
          <p:cNvPr id="7" name="Picture 4" descr="Caret."/>
          <p:cNvPicPr>
            <a:picLocks noChangeAspect="1" noChangeArrowheads="1"/>
          </p:cNvPicPr>
          <p:nvPr/>
        </p:nvPicPr>
        <p:blipFill>
          <a:blip r:embed="rId4" cstate="print"/>
          <a:srcRect/>
          <a:stretch>
            <a:fillRect/>
          </a:stretch>
        </p:blipFill>
        <p:spPr bwMode="auto">
          <a:xfrm>
            <a:off x="4427989" y="3835167"/>
            <a:ext cx="367607" cy="36576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Evaluating Rational Exponents using a Calculator</a:t>
            </a:r>
            <a:r>
              <a:rPr lang="en-US" baseline="-25000" dirty="0"/>
              <a:t>4</a:t>
            </a:r>
            <a:endParaRPr lang="en-US" dirty="0"/>
          </a:p>
        </p:txBody>
      </p:sp>
      <p:sp>
        <p:nvSpPr>
          <p:cNvPr id="4" name="Content Placeholder 1"/>
          <p:cNvSpPr>
            <a:spLocks noGrp="1"/>
          </p:cNvSpPr>
          <p:nvPr>
            <p:ph idx="1"/>
          </p:nvPr>
        </p:nvSpPr>
        <p:spPr>
          <a:xfrm>
            <a:off x="457200" y="1280160"/>
            <a:ext cx="8229600" cy="4572000"/>
          </a:xfrm>
        </p:spPr>
        <p:txBody>
          <a:bodyPr/>
          <a:lstStyle/>
          <a:p>
            <a:r>
              <a:rPr lang="en-US" b="1" dirty="0"/>
              <a:t>Step 3: </a:t>
            </a:r>
            <a:r>
              <a:rPr lang="en-US" dirty="0"/>
              <a:t>Enter the exponent in parentheses,</a:t>
            </a:r>
            <a:r>
              <a:rPr lang="en-US" b="1" dirty="0"/>
              <a:t> </a:t>
            </a:r>
          </a:p>
          <a:p>
            <a:endParaRPr lang="en-US" b="1" dirty="0"/>
          </a:p>
          <a:p>
            <a:endParaRPr lang="en-US" dirty="0"/>
          </a:p>
        </p:txBody>
      </p:sp>
      <p:pic>
        <p:nvPicPr>
          <p:cNvPr id="8" name="Picture 7" descr="Three fifths.">
            <a:extLst>
              <a:ext uri="{FF2B5EF4-FFF2-40B4-BE49-F238E27FC236}">
                <a16:creationId xmlns:a16="http://schemas.microsoft.com/office/drawing/2014/main" id="{AD23FB29-63B5-87BA-E43B-AF8F98966B9E}"/>
              </a:ext>
            </a:extLst>
          </p:cNvPr>
          <p:cNvPicPr>
            <a:picLocks noChangeAspect="1"/>
          </p:cNvPicPr>
          <p:nvPr/>
        </p:nvPicPr>
        <p:blipFill>
          <a:blip r:embed="rId2"/>
          <a:stretch>
            <a:fillRect/>
          </a:stretch>
        </p:blipFill>
        <p:spPr>
          <a:xfrm>
            <a:off x="6823133" y="1147762"/>
            <a:ext cx="371475" cy="904875"/>
          </a:xfrm>
          <a:prstGeom prst="rect">
            <a:avLst/>
          </a:prstGeom>
        </p:spPr>
      </p:pic>
      <p:sp>
        <p:nvSpPr>
          <p:cNvPr id="10" name="TextBox 9">
            <a:extLst>
              <a:ext uri="{FF2B5EF4-FFF2-40B4-BE49-F238E27FC236}">
                <a16:creationId xmlns:a16="http://schemas.microsoft.com/office/drawing/2014/main" id="{966DEFD0-E3C4-C9FD-BE4B-11044BD2519A}"/>
              </a:ext>
            </a:extLst>
          </p:cNvPr>
          <p:cNvSpPr txBox="1"/>
          <p:nvPr/>
        </p:nvSpPr>
        <p:spPr>
          <a:xfrm>
            <a:off x="457200" y="1758463"/>
            <a:ext cx="8229600" cy="523220"/>
          </a:xfrm>
          <a:prstGeom prst="rect">
            <a:avLst/>
          </a:prstGeom>
          <a:noFill/>
        </p:spPr>
        <p:txBody>
          <a:bodyPr wrap="square">
            <a:spAutoFit/>
          </a:bodyPr>
          <a:lstStyle/>
          <a:p>
            <a:r>
              <a:rPr lang="en-US" sz="2800" b="1" dirty="0"/>
              <a:t>Step 4: </a:t>
            </a:r>
            <a:r>
              <a:rPr lang="en-US" sz="2800" dirty="0"/>
              <a:t>Press             .</a:t>
            </a:r>
            <a:r>
              <a:rPr lang="en-US" sz="2800" b="1" dirty="0"/>
              <a:t> </a:t>
            </a:r>
          </a:p>
        </p:txBody>
      </p:sp>
      <p:pic>
        <p:nvPicPr>
          <p:cNvPr id="5" name="Picture 5" descr="Enter."/>
          <p:cNvPicPr>
            <a:picLocks noChangeAspect="1" noChangeArrowheads="1"/>
          </p:cNvPicPr>
          <p:nvPr/>
        </p:nvPicPr>
        <p:blipFill>
          <a:blip r:embed="rId3" cstate="print"/>
          <a:srcRect/>
          <a:stretch>
            <a:fillRect/>
          </a:stretch>
        </p:blipFill>
        <p:spPr bwMode="auto">
          <a:xfrm>
            <a:off x="2464266" y="1871444"/>
            <a:ext cx="962477" cy="365760"/>
          </a:xfrm>
          <a:prstGeom prst="rect">
            <a:avLst/>
          </a:prstGeom>
          <a:noFill/>
          <a:ln w="9525">
            <a:noFill/>
            <a:miter lim="800000"/>
            <a:headEnd/>
            <a:tailEnd/>
          </a:ln>
        </p:spPr>
      </p:pic>
      <p:sp>
        <p:nvSpPr>
          <p:cNvPr id="12" name="TextBox 11">
            <a:extLst>
              <a:ext uri="{FF2B5EF4-FFF2-40B4-BE49-F238E27FC236}">
                <a16:creationId xmlns:a16="http://schemas.microsoft.com/office/drawing/2014/main" id="{0EAC1C03-26D3-1ECF-B1F4-0EE50C2FA474}"/>
              </a:ext>
            </a:extLst>
          </p:cNvPr>
          <p:cNvSpPr txBox="1"/>
          <p:nvPr/>
        </p:nvSpPr>
        <p:spPr>
          <a:xfrm>
            <a:off x="457200" y="2202953"/>
            <a:ext cx="6324600" cy="523220"/>
          </a:xfrm>
          <a:prstGeom prst="rect">
            <a:avLst/>
          </a:prstGeom>
          <a:noFill/>
        </p:spPr>
        <p:txBody>
          <a:bodyPr wrap="square">
            <a:spAutoFit/>
          </a:bodyPr>
          <a:lstStyle/>
          <a:p>
            <a:r>
              <a:rPr lang="en-US" sz="2800" dirty="0"/>
              <a:t>The display should read as follows.</a:t>
            </a:r>
            <a:endParaRPr lang="en-IN" sz="2800" dirty="0"/>
          </a:p>
        </p:txBody>
      </p:sp>
      <p:pic>
        <p:nvPicPr>
          <p:cNvPr id="60419" name="Picture 3" descr="36 to the 3 fifths power equals 8.585814487"/>
          <p:cNvPicPr>
            <a:picLocks noChangeAspect="1" noChangeArrowheads="1"/>
          </p:cNvPicPr>
          <p:nvPr/>
        </p:nvPicPr>
        <p:blipFill>
          <a:blip r:embed="rId4" cstate="print"/>
          <a:srcRect/>
          <a:stretch>
            <a:fillRect/>
          </a:stretch>
        </p:blipFill>
        <p:spPr bwMode="auto">
          <a:xfrm>
            <a:off x="5181600" y="2971800"/>
            <a:ext cx="3300318" cy="2286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a:t>n</a:t>
            </a:r>
            <a:r>
              <a:rPr lang="en-US" baseline="30000" dirty="0"/>
              <a:t>th</a:t>
            </a:r>
            <a:r>
              <a:rPr lang="en-US" dirty="0"/>
              <a:t> Roots </a:t>
            </a:r>
          </a:p>
        </p:txBody>
      </p:sp>
      <p:graphicFrame>
        <p:nvGraphicFramePr>
          <p:cNvPr id="4" name="Content Placeholder 3" descr="Here is the content of the math table in words:&#10;The table contains 3 columns and 5 rows with headers, those are type of root, radical notation and Exponential Notation, Example.&#10;In first row, for Type of Root: square roots,&#10;for Radical Notation and Exponential Notation: If b equals the square root of a, then b equals a raised to the one half.&#10;for Example: If 3 equals the square root of 9, then 3 equals 9 raised to the one half.&#10;In second row,&#10;For Type of Root: cube roots,&#10;For Radical Notation and Exponential Notation: If b equals the cube root of a, then b equals a raised to the one third.&#10;For Example: If 5 equals the cube root of 125, then 5 equals 125 raised to the one third.&#10;In third row,&#10;For Type of Root: fourth roots,&#10;For Radical Notation and Exponential Notation: If b equals the fourth root of a, then b equals a raised to the one fourth.&#10;For Example: If 2 equals the fourth root of 16, then 2 equals 16 raised to the one fourth.&#10;In fourth row,&#10;For Type of Root: nth roots,&#10;For Radical Notation and Exponential Notation: If b equals the nth root of a, then b equals a raised to the one over n.&#10;For Example: not given in the table."/>
          <p:cNvGraphicFramePr>
            <a:graphicFrameLocks noGrp="1"/>
          </p:cNvGraphicFramePr>
          <p:nvPr>
            <p:ph idx="1"/>
            <p:extLst>
              <p:ext uri="{D42A27DB-BD31-4B8C-83A1-F6EECF244321}">
                <p14:modId xmlns:p14="http://schemas.microsoft.com/office/powerpoint/2010/main" val="2149091201"/>
              </p:ext>
            </p:extLst>
          </p:nvPr>
        </p:nvGraphicFramePr>
        <p:xfrm>
          <a:off x="457200" y="1279525"/>
          <a:ext cx="8229600" cy="32613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Type of Root </a:t>
                      </a:r>
                      <a:endParaRPr lang="en-US" sz="2000" b="1" kern="1200" baseline="0" dirty="0">
                        <a:solidFill>
                          <a:schemeClr val="tx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Radical Notation and Exponential Notation</a:t>
                      </a:r>
                      <a:endParaRPr lang="en-US" sz="20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tx1"/>
                          </a:solidFill>
                        </a:rPr>
                        <a:t>Example</a:t>
                      </a:r>
                      <a:endParaRPr lang="en-US" sz="2000" dirty="0">
                        <a:solidFill>
                          <a:schemeClr val="tx1"/>
                        </a:solidFill>
                      </a:endParaRPr>
                    </a:p>
                  </a:txBody>
                  <a:tcPr anchor="ctr"/>
                </a:tc>
                <a:extLst>
                  <a:ext uri="{0D108BD9-81ED-4DB2-BD59-A6C34878D82A}">
                    <a16:rowId xmlns:a16="http://schemas.microsoft.com/office/drawing/2014/main" val="10000"/>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square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a:p>
                  </a:txBody>
                  <a:tcPr anchor="ctr"/>
                </a:tc>
                <a:extLst>
                  <a:ext uri="{0D108BD9-81ED-4DB2-BD59-A6C34878D82A}">
                    <a16:rowId xmlns:a16="http://schemas.microsoft.com/office/drawing/2014/main" val="10001"/>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cube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dirty="0"/>
                    </a:p>
                  </a:txBody>
                  <a:tcPr anchor="ctr"/>
                </a:tc>
                <a:extLst>
                  <a:ext uri="{0D108BD9-81ED-4DB2-BD59-A6C34878D82A}">
                    <a16:rowId xmlns:a16="http://schemas.microsoft.com/office/drawing/2014/main" val="10002"/>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fourth roots </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a:p>
                  </a:txBody>
                  <a:tcPr anchor="ctr"/>
                </a:tc>
                <a:extLst>
                  <a:ext uri="{0D108BD9-81ED-4DB2-BD59-A6C34878D82A}">
                    <a16:rowId xmlns:a16="http://schemas.microsoft.com/office/drawing/2014/main" val="10003"/>
                  </a:ext>
                </a:extLst>
              </a:tr>
              <a:tr h="64008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rPr>
                        <a:t>n</a:t>
                      </a:r>
                      <a:r>
                        <a:rPr lang="en-US" sz="2000" kern="1200" baseline="30000" dirty="0">
                          <a:solidFill>
                            <a:srgbClr val="000000"/>
                          </a:solidFill>
                        </a:rPr>
                        <a:t>th</a:t>
                      </a:r>
                      <a:r>
                        <a:rPr lang="en-US" sz="2000" kern="1200" baseline="0" dirty="0">
                          <a:solidFill>
                            <a:srgbClr val="000000"/>
                          </a:solidFill>
                        </a:rPr>
                        <a:t> roots</a:t>
                      </a:r>
                      <a:endParaRPr lang="en-US" sz="2000" dirty="0">
                        <a:solidFill>
                          <a:srgbClr val="000000"/>
                        </a:solidFill>
                      </a:endParaRPr>
                    </a:p>
                  </a:txBody>
                  <a:tcPr anchor="ctr"/>
                </a:tc>
                <a:tc>
                  <a:txBody>
                    <a:bodyPr/>
                    <a:lstStyle/>
                    <a:p>
                      <a:pPr algn="ctr"/>
                      <a:endParaRPr lang="en-US" sz="2000" dirty="0"/>
                    </a:p>
                  </a:txBody>
                  <a:tcPr anchor="ctr"/>
                </a:tc>
                <a:tc>
                  <a:txBody>
                    <a:bodyPr/>
                    <a:lstStyle/>
                    <a:p>
                      <a:pPr algn="ctr"/>
                      <a:endParaRPr lang="en-US" sz="2000" dirty="0"/>
                    </a:p>
                  </a:txBody>
                  <a:tcPr anchor="ctr"/>
                </a:tc>
                <a:extLst>
                  <a:ext uri="{0D108BD9-81ED-4DB2-BD59-A6C34878D82A}">
                    <a16:rowId xmlns:a16="http://schemas.microsoft.com/office/drawing/2014/main" val="10004"/>
                  </a:ext>
                </a:extLst>
              </a:tr>
            </a:tbl>
          </a:graphicData>
        </a:graphic>
      </p:graphicFrame>
      <p:graphicFrame>
        <p:nvGraphicFramePr>
          <p:cNvPr id="34818" name="Object 2">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781099700"/>
              </p:ext>
            </p:extLst>
          </p:nvPr>
        </p:nvGraphicFramePr>
        <p:xfrm>
          <a:off x="2895600" y="2049011"/>
          <a:ext cx="2247900" cy="533400"/>
        </p:xfrm>
        <a:graphic>
          <a:graphicData uri="http://schemas.openxmlformats.org/presentationml/2006/ole">
            <mc:AlternateContent xmlns:mc="http://schemas.openxmlformats.org/markup-compatibility/2006">
              <mc:Choice xmlns:v="urn:schemas-microsoft-com:vml" Requires="v">
                <p:oleObj name="Equation" r:id="rId2" imgW="2247840" imgH="533160" progId="Equation.DSMT4">
                  <p:embed/>
                </p:oleObj>
              </mc:Choice>
              <mc:Fallback>
                <p:oleObj name="Equation" r:id="rId2" imgW="2247840" imgH="533160" progId="Equation.DSMT4">
                  <p:embed/>
                  <p:pic>
                    <p:nvPicPr>
                      <p:cNvPr id="34818" name="Object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049011"/>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154580478"/>
              </p:ext>
            </p:extLst>
          </p:nvPr>
        </p:nvGraphicFramePr>
        <p:xfrm>
          <a:off x="2895600" y="2667000"/>
          <a:ext cx="2247900" cy="533400"/>
        </p:xfrm>
        <a:graphic>
          <a:graphicData uri="http://schemas.openxmlformats.org/presentationml/2006/ole">
            <mc:AlternateContent xmlns:mc="http://schemas.openxmlformats.org/markup-compatibility/2006">
              <mc:Choice xmlns:v="urn:schemas-microsoft-com:vml" Requires="v">
                <p:oleObj name="Equation" r:id="rId4" imgW="2247840" imgH="533160" progId="Equation.DSMT4">
                  <p:embed/>
                </p:oleObj>
              </mc:Choice>
              <mc:Fallback>
                <p:oleObj name="Equation" r:id="rId4" imgW="2247840" imgH="533160" progId="Equation.DSMT4">
                  <p:embed/>
                  <p:pic>
                    <p:nvPicPr>
                      <p:cNvPr id="34819" name="Object 3">
                        <a:extLs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667000"/>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833821553"/>
              </p:ext>
            </p:extLst>
          </p:nvPr>
        </p:nvGraphicFramePr>
        <p:xfrm>
          <a:off x="2882900" y="3302466"/>
          <a:ext cx="2260600" cy="533400"/>
        </p:xfrm>
        <a:graphic>
          <a:graphicData uri="http://schemas.openxmlformats.org/presentationml/2006/ole">
            <mc:AlternateContent xmlns:mc="http://schemas.openxmlformats.org/markup-compatibility/2006">
              <mc:Choice xmlns:v="urn:schemas-microsoft-com:vml" Requires="v">
                <p:oleObj name="Equation" r:id="rId6" imgW="2260440" imgH="533160" progId="Equation.DSMT4">
                  <p:embed/>
                </p:oleObj>
              </mc:Choice>
              <mc:Fallback>
                <p:oleObj name="Equation" r:id="rId6" imgW="2260440" imgH="533160" progId="Equation.DSMT4">
                  <p:embed/>
                  <p:pic>
                    <p:nvPicPr>
                      <p:cNvPr id="34820" name="Object 4">
                        <a:extLst>
                          <a:ext uri="{C183D7F6-B498-43B3-948B-1728B52AA6E4}">
                            <adec:decorative xmlns:adec="http://schemas.microsoft.com/office/drawing/2017/decorative" val="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2900" y="3302466"/>
                        <a:ext cx="2260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445204824"/>
              </p:ext>
            </p:extLst>
          </p:nvPr>
        </p:nvGraphicFramePr>
        <p:xfrm>
          <a:off x="2912378" y="3962400"/>
          <a:ext cx="2247900" cy="533400"/>
        </p:xfrm>
        <a:graphic>
          <a:graphicData uri="http://schemas.openxmlformats.org/presentationml/2006/ole">
            <mc:AlternateContent xmlns:mc="http://schemas.openxmlformats.org/markup-compatibility/2006">
              <mc:Choice xmlns:v="urn:schemas-microsoft-com:vml" Requires="v">
                <p:oleObj name="Equation" r:id="rId8" imgW="2247840" imgH="533160" progId="Equation.DSMT4">
                  <p:embed/>
                </p:oleObj>
              </mc:Choice>
              <mc:Fallback>
                <p:oleObj name="Equation" r:id="rId8" imgW="2247840" imgH="533160" progId="Equation.DSMT4">
                  <p:embed/>
                  <p:pic>
                    <p:nvPicPr>
                      <p:cNvPr id="34821" name="Object 5">
                        <a:extLs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2378" y="3962400"/>
                        <a:ext cx="2247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51120411"/>
              </p:ext>
            </p:extLst>
          </p:nvPr>
        </p:nvGraphicFramePr>
        <p:xfrm>
          <a:off x="5900956" y="2057400"/>
          <a:ext cx="2197100" cy="533400"/>
        </p:xfrm>
        <a:graphic>
          <a:graphicData uri="http://schemas.openxmlformats.org/presentationml/2006/ole">
            <mc:AlternateContent xmlns:mc="http://schemas.openxmlformats.org/markup-compatibility/2006">
              <mc:Choice xmlns:v="urn:schemas-microsoft-com:vml" Requires="v">
                <p:oleObj name="Equation" r:id="rId10" imgW="2197080" imgH="533160" progId="Equation.DSMT4">
                  <p:embed/>
                </p:oleObj>
              </mc:Choice>
              <mc:Fallback>
                <p:oleObj name="Equation" r:id="rId10" imgW="2197080" imgH="533160" progId="Equation.DSMT4">
                  <p:embed/>
                  <p:pic>
                    <p:nvPicPr>
                      <p:cNvPr id="34822" name="Object 6">
                        <a:extLst>
                          <a:ext uri="{C183D7F6-B498-43B3-948B-1728B52AA6E4}">
                            <adec:decorative xmlns:adec="http://schemas.microsoft.com/office/drawing/2017/decorative" val="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00956" y="2057400"/>
                        <a:ext cx="2197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529526406"/>
              </p:ext>
            </p:extLst>
          </p:nvPr>
        </p:nvGraphicFramePr>
        <p:xfrm>
          <a:off x="5791200" y="2709644"/>
          <a:ext cx="2679700" cy="533400"/>
        </p:xfrm>
        <a:graphic>
          <a:graphicData uri="http://schemas.openxmlformats.org/presentationml/2006/ole">
            <mc:AlternateContent xmlns:mc="http://schemas.openxmlformats.org/markup-compatibility/2006">
              <mc:Choice xmlns:v="urn:schemas-microsoft-com:vml" Requires="v">
                <p:oleObj name="Equation" r:id="rId12" imgW="2679480" imgH="533160" progId="Equation.DSMT4">
                  <p:embed/>
                </p:oleObj>
              </mc:Choice>
              <mc:Fallback>
                <p:oleObj name="Equation" r:id="rId12" imgW="2679480" imgH="533160" progId="Equation.DSMT4">
                  <p:embed/>
                  <p:pic>
                    <p:nvPicPr>
                      <p:cNvPr id="34823" name="Object 7">
                        <a:extLst>
                          <a:ext uri="{C183D7F6-B498-43B3-948B-1728B52AA6E4}">
                            <adec:decorative xmlns:adec="http://schemas.microsoft.com/office/drawing/2017/decorative" val="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1200" y="2709644"/>
                        <a:ext cx="2679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7990932"/>
              </p:ext>
            </p:extLst>
          </p:nvPr>
        </p:nvGraphicFramePr>
        <p:xfrm>
          <a:off x="5867400" y="3302466"/>
          <a:ext cx="2451100" cy="533400"/>
        </p:xfrm>
        <a:graphic>
          <a:graphicData uri="http://schemas.openxmlformats.org/presentationml/2006/ole">
            <mc:AlternateContent xmlns:mc="http://schemas.openxmlformats.org/markup-compatibility/2006">
              <mc:Choice xmlns:v="urn:schemas-microsoft-com:vml" Requires="v">
                <p:oleObj name="Equation" r:id="rId14" imgW="2450880" imgH="533160" progId="Equation.DSMT4">
                  <p:embed/>
                </p:oleObj>
              </mc:Choice>
              <mc:Fallback>
                <p:oleObj name="Equation" r:id="rId14" imgW="2450880" imgH="533160" progId="Equation.DSMT4">
                  <p:embed/>
                  <p:pic>
                    <p:nvPicPr>
                      <p:cNvPr id="34824" name="Object 8">
                        <a:extLst>
                          <a:ext uri="{C183D7F6-B498-43B3-948B-1728B52AA6E4}">
                            <adec:decorative xmlns:adec="http://schemas.microsoft.com/office/drawing/2017/decorative" val="1"/>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67400" y="3302466"/>
                        <a:ext cx="2451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Radical Notation </a:t>
            </a:r>
          </a:p>
        </p:txBody>
      </p:sp>
      <p:sp>
        <p:nvSpPr>
          <p:cNvPr id="5" name="Content Placeholder 4"/>
          <p:cNvSpPr>
            <a:spLocks noGrp="1"/>
          </p:cNvSpPr>
          <p:nvPr>
            <p:ph idx="1"/>
          </p:nvPr>
        </p:nvSpPr>
        <p:spPr>
          <a:xfrm>
            <a:off x="457200" y="1280160"/>
            <a:ext cx="8229600" cy="4573560"/>
          </a:xfrm>
          <a:solidFill>
            <a:schemeClr val="accent3"/>
          </a:solidFill>
          <a:ln w="28575">
            <a:solidFill>
              <a:srgbClr val="000000"/>
            </a:solidFill>
          </a:ln>
        </p:spPr>
        <p:txBody>
          <a:bodyPr wrap="square">
            <a:spAutoFit/>
          </a:bodyPr>
          <a:lstStyle/>
          <a:p>
            <a:pPr marL="457200" indent="-457200" algn="ctr">
              <a:tabLst>
                <a:tab pos="342900" algn="l"/>
                <a:tab pos="800100" algn="l"/>
                <a:tab pos="7150100" algn="l"/>
              </a:tabLst>
            </a:pPr>
            <a:endParaRPr lang="en-US" i="1" dirty="0">
              <a:solidFill>
                <a:srgbClr val="000000"/>
              </a:solidFill>
              <a:latin typeface="Calibri" pitchFamily="34" charset="0"/>
            </a:endParaRPr>
          </a:p>
          <a:p>
            <a:r>
              <a:rPr lang="en-US" dirty="0">
                <a:solidFill>
                  <a:srgbClr val="000000"/>
                </a:solidFill>
              </a:rPr>
              <a:t>If </a:t>
            </a:r>
            <a:r>
              <a:rPr lang="en-US" i="1" dirty="0">
                <a:solidFill>
                  <a:srgbClr val="000000"/>
                </a:solidFill>
              </a:rPr>
              <a:t>n</a:t>
            </a:r>
            <a:r>
              <a:rPr lang="en-US" dirty="0">
                <a:solidFill>
                  <a:srgbClr val="000000"/>
                </a:solidFill>
              </a:rPr>
              <a:t> is an integer greater than 1, then</a:t>
            </a:r>
            <a:br>
              <a:rPr lang="en-US" dirty="0">
                <a:solidFill>
                  <a:srgbClr val="000000"/>
                </a:solidFill>
              </a:rPr>
            </a:br>
            <a:r>
              <a:rPr lang="en-US" dirty="0">
                <a:solidFill>
                  <a:srgbClr val="000000"/>
                </a:solidFill>
              </a:rPr>
              <a:t>       </a:t>
            </a:r>
          </a:p>
          <a:p>
            <a:r>
              <a:rPr lang="en-US" dirty="0">
                <a:solidFill>
                  <a:srgbClr val="000000"/>
                </a:solidFill>
              </a:rPr>
              <a:t>			</a:t>
            </a:r>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endParaRPr>
          </a:p>
          <a:p>
            <a:r>
              <a:rPr lang="en-US" b="1" dirty="0">
                <a:solidFill>
                  <a:srgbClr val="000000"/>
                </a:solidFill>
              </a:rPr>
              <a:t> </a:t>
            </a:r>
          </a:p>
        </p:txBody>
      </p:sp>
      <p:pic>
        <p:nvPicPr>
          <p:cNvPr id="4" name="Picture 3" descr="nth root of a equals a raised to the power of open parenthesis one divided by n close parenthesis .">
            <a:extLst>
              <a:ext uri="{FF2B5EF4-FFF2-40B4-BE49-F238E27FC236}">
                <a16:creationId xmlns:a16="http://schemas.microsoft.com/office/drawing/2014/main" id="{95D68881-18E3-F35C-428B-164910F2E8B0}"/>
              </a:ext>
            </a:extLst>
          </p:cNvPr>
          <p:cNvPicPr>
            <a:picLocks noChangeAspect="1"/>
          </p:cNvPicPr>
          <p:nvPr/>
        </p:nvPicPr>
        <p:blipFill>
          <a:blip r:embed="rId2"/>
          <a:stretch>
            <a:fillRect/>
          </a:stretch>
        </p:blipFill>
        <p:spPr>
          <a:xfrm>
            <a:off x="5806117" y="1590675"/>
            <a:ext cx="1228725" cy="695325"/>
          </a:xfrm>
          <a:prstGeom prst="rect">
            <a:avLst/>
          </a:prstGeom>
        </p:spPr>
      </p:pic>
      <p:sp>
        <p:nvSpPr>
          <p:cNvPr id="10" name="TextBox 9">
            <a:extLst>
              <a:ext uri="{FF2B5EF4-FFF2-40B4-BE49-F238E27FC236}">
                <a16:creationId xmlns:a16="http://schemas.microsoft.com/office/drawing/2014/main" id="{5F1D4F1E-7336-B6B7-F8E0-CC3EF48599F6}"/>
              </a:ext>
            </a:extLst>
          </p:cNvPr>
          <p:cNvSpPr txBox="1"/>
          <p:nvPr/>
        </p:nvSpPr>
        <p:spPr>
          <a:xfrm>
            <a:off x="6964863" y="1797954"/>
            <a:ext cx="1721937" cy="523220"/>
          </a:xfrm>
          <a:prstGeom prst="rect">
            <a:avLst/>
          </a:prstGeom>
          <a:noFill/>
        </p:spPr>
        <p:txBody>
          <a:bodyPr wrap="square">
            <a:spAutoFit/>
          </a:bodyPr>
          <a:lstStyle/>
          <a:p>
            <a:r>
              <a:rPr lang="en-US" sz="2800" dirty="0">
                <a:solidFill>
                  <a:srgbClr val="000000"/>
                </a:solidFill>
              </a:rPr>
              <a:t>(assuming</a:t>
            </a:r>
            <a:endParaRPr lang="en-IN" sz="2800" dirty="0"/>
          </a:p>
        </p:txBody>
      </p:sp>
      <p:pic>
        <p:nvPicPr>
          <p:cNvPr id="8" name="Picture 7" descr=" nth root of a.">
            <a:extLst>
              <a:ext uri="{FF2B5EF4-FFF2-40B4-BE49-F238E27FC236}">
                <a16:creationId xmlns:a16="http://schemas.microsoft.com/office/drawing/2014/main" id="{7929751F-3B59-3FD7-59B1-684783D886EE}"/>
              </a:ext>
            </a:extLst>
          </p:cNvPr>
          <p:cNvPicPr>
            <a:picLocks noChangeAspect="1"/>
          </p:cNvPicPr>
          <p:nvPr/>
        </p:nvPicPr>
        <p:blipFill>
          <a:blip r:embed="rId3"/>
          <a:stretch>
            <a:fillRect/>
          </a:stretch>
        </p:blipFill>
        <p:spPr>
          <a:xfrm>
            <a:off x="457200" y="2181225"/>
            <a:ext cx="523875" cy="485775"/>
          </a:xfrm>
          <a:prstGeom prst="rect">
            <a:avLst/>
          </a:prstGeom>
        </p:spPr>
      </p:pic>
      <p:sp>
        <p:nvSpPr>
          <p:cNvPr id="12" name="TextBox 11">
            <a:extLst>
              <a:ext uri="{FF2B5EF4-FFF2-40B4-BE49-F238E27FC236}">
                <a16:creationId xmlns:a16="http://schemas.microsoft.com/office/drawing/2014/main" id="{CFA01A85-6A68-AE57-9DC6-B7578510AAEC}"/>
              </a:ext>
            </a:extLst>
          </p:cNvPr>
          <p:cNvSpPr txBox="1"/>
          <p:nvPr/>
        </p:nvSpPr>
        <p:spPr>
          <a:xfrm>
            <a:off x="939321" y="2183429"/>
            <a:ext cx="2895600" cy="523220"/>
          </a:xfrm>
          <a:prstGeom prst="rect">
            <a:avLst/>
          </a:prstGeom>
          <a:noFill/>
        </p:spPr>
        <p:txBody>
          <a:bodyPr wrap="square">
            <a:spAutoFit/>
          </a:bodyPr>
          <a:lstStyle/>
          <a:p>
            <a:r>
              <a:rPr lang="en-US" sz="2800" dirty="0">
                <a:solidFill>
                  <a:srgbClr val="000000"/>
                </a:solidFill>
              </a:rPr>
              <a:t>is a real number).</a:t>
            </a:r>
            <a:endParaRPr lang="en-IN" sz="2800" dirty="0"/>
          </a:p>
        </p:txBody>
      </p:sp>
      <p:sp>
        <p:nvSpPr>
          <p:cNvPr id="25" name="TextBox 24">
            <a:extLst>
              <a:ext uri="{FF2B5EF4-FFF2-40B4-BE49-F238E27FC236}">
                <a16:creationId xmlns:a16="http://schemas.microsoft.com/office/drawing/2014/main" id="{9510BB29-B512-4642-B0FA-5120BB0444CF}"/>
              </a:ext>
            </a:extLst>
          </p:cNvPr>
          <p:cNvSpPr txBox="1"/>
          <p:nvPr/>
        </p:nvSpPr>
        <p:spPr>
          <a:xfrm>
            <a:off x="423863" y="2708817"/>
            <a:ext cx="2362200" cy="523220"/>
          </a:xfrm>
          <a:prstGeom prst="rect">
            <a:avLst/>
          </a:prstGeom>
          <a:noFill/>
        </p:spPr>
        <p:txBody>
          <a:bodyPr wrap="square">
            <a:spAutoFit/>
          </a:bodyPr>
          <a:lstStyle/>
          <a:p>
            <a:r>
              <a:rPr lang="en-US" sz="2800" dirty="0">
                <a:solidFill>
                  <a:srgbClr val="000000"/>
                </a:solidFill>
              </a:rPr>
              <a:t>The expression</a:t>
            </a:r>
            <a:endParaRPr lang="en-IN" sz="2800" dirty="0"/>
          </a:p>
        </p:txBody>
      </p:sp>
      <p:pic>
        <p:nvPicPr>
          <p:cNvPr id="15" name="Picture 14" descr="nth root of a.">
            <a:extLst>
              <a:ext uri="{FF2B5EF4-FFF2-40B4-BE49-F238E27FC236}">
                <a16:creationId xmlns:a16="http://schemas.microsoft.com/office/drawing/2014/main" id="{CB6FF3FD-A4AE-28A2-C2ED-BB93F5063942}"/>
              </a:ext>
            </a:extLst>
          </p:cNvPr>
          <p:cNvPicPr>
            <a:picLocks noChangeAspect="1"/>
          </p:cNvPicPr>
          <p:nvPr/>
        </p:nvPicPr>
        <p:blipFill>
          <a:blip r:embed="rId4"/>
          <a:stretch>
            <a:fillRect/>
          </a:stretch>
        </p:blipFill>
        <p:spPr>
          <a:xfrm>
            <a:off x="2752725" y="2706649"/>
            <a:ext cx="523875" cy="485775"/>
          </a:xfrm>
          <a:prstGeom prst="rect">
            <a:avLst/>
          </a:prstGeom>
        </p:spPr>
      </p:pic>
      <p:sp>
        <p:nvSpPr>
          <p:cNvPr id="27" name="TextBox 26">
            <a:extLst>
              <a:ext uri="{FF2B5EF4-FFF2-40B4-BE49-F238E27FC236}">
                <a16:creationId xmlns:a16="http://schemas.microsoft.com/office/drawing/2014/main" id="{3B505BAC-8F5B-D01A-6F35-714EF071F749}"/>
              </a:ext>
            </a:extLst>
          </p:cNvPr>
          <p:cNvSpPr txBox="1"/>
          <p:nvPr/>
        </p:nvSpPr>
        <p:spPr>
          <a:xfrm>
            <a:off x="3276600" y="2698089"/>
            <a:ext cx="2796161" cy="523220"/>
          </a:xfrm>
          <a:prstGeom prst="rect">
            <a:avLst/>
          </a:prstGeom>
          <a:noFill/>
        </p:spPr>
        <p:txBody>
          <a:bodyPr wrap="square">
            <a:spAutoFit/>
          </a:bodyPr>
          <a:lstStyle/>
          <a:p>
            <a:r>
              <a:rPr lang="en-US" sz="2800" dirty="0">
                <a:solidFill>
                  <a:srgbClr val="000000"/>
                </a:solidFill>
              </a:rPr>
              <a:t>is called a </a:t>
            </a:r>
            <a:r>
              <a:rPr lang="en-US" sz="2800" b="1" dirty="0">
                <a:solidFill>
                  <a:srgbClr val="C00000"/>
                </a:solidFill>
              </a:rPr>
              <a:t>radical</a:t>
            </a:r>
            <a:r>
              <a:rPr lang="en-US" sz="2800" dirty="0">
                <a:solidFill>
                  <a:srgbClr val="000000"/>
                </a:solidFill>
              </a:rPr>
              <a:t>.</a:t>
            </a:r>
            <a:endParaRPr lang="en-IN" sz="2800" dirty="0"/>
          </a:p>
        </p:txBody>
      </p:sp>
      <p:sp>
        <p:nvSpPr>
          <p:cNvPr id="31" name="TextBox 30">
            <a:extLst>
              <a:ext uri="{FF2B5EF4-FFF2-40B4-BE49-F238E27FC236}">
                <a16:creationId xmlns:a16="http://schemas.microsoft.com/office/drawing/2014/main" id="{B5F7E39C-7DB7-5E96-B74C-ADB6A2F88D9F}"/>
              </a:ext>
            </a:extLst>
          </p:cNvPr>
          <p:cNvSpPr txBox="1"/>
          <p:nvPr/>
        </p:nvSpPr>
        <p:spPr>
          <a:xfrm>
            <a:off x="445698" y="3251497"/>
            <a:ext cx="1915099" cy="523220"/>
          </a:xfrm>
          <a:prstGeom prst="rect">
            <a:avLst/>
          </a:prstGeom>
          <a:noFill/>
        </p:spPr>
        <p:txBody>
          <a:bodyPr wrap="square">
            <a:spAutoFit/>
          </a:bodyPr>
          <a:lstStyle/>
          <a:p>
            <a:r>
              <a:rPr lang="en-US" sz="2800" dirty="0">
                <a:solidFill>
                  <a:srgbClr val="000000"/>
                </a:solidFill>
              </a:rPr>
              <a:t>The symbol</a:t>
            </a:r>
            <a:endParaRPr lang="en-IN" sz="2800" dirty="0"/>
          </a:p>
        </p:txBody>
      </p:sp>
      <p:pic>
        <p:nvPicPr>
          <p:cNvPr id="18" name="Picture 17" descr="nth root">
            <a:extLst>
              <a:ext uri="{FF2B5EF4-FFF2-40B4-BE49-F238E27FC236}">
                <a16:creationId xmlns:a16="http://schemas.microsoft.com/office/drawing/2014/main" id="{9B351A7C-CA99-EB82-E281-86D59453D305}"/>
              </a:ext>
            </a:extLst>
          </p:cNvPr>
          <p:cNvPicPr>
            <a:picLocks noChangeAspect="1"/>
          </p:cNvPicPr>
          <p:nvPr/>
        </p:nvPicPr>
        <p:blipFill>
          <a:blip r:embed="rId5"/>
          <a:stretch>
            <a:fillRect/>
          </a:stretch>
        </p:blipFill>
        <p:spPr>
          <a:xfrm>
            <a:off x="2257425" y="3274465"/>
            <a:ext cx="495300" cy="485775"/>
          </a:xfrm>
          <a:prstGeom prst="rect">
            <a:avLst/>
          </a:prstGeom>
        </p:spPr>
      </p:pic>
      <p:sp>
        <p:nvSpPr>
          <p:cNvPr id="29" name="TextBox 28">
            <a:extLst>
              <a:ext uri="{FF2B5EF4-FFF2-40B4-BE49-F238E27FC236}">
                <a16:creationId xmlns:a16="http://schemas.microsoft.com/office/drawing/2014/main" id="{9EADB676-0228-77AB-CDF8-4871C56A297C}"/>
              </a:ext>
            </a:extLst>
          </p:cNvPr>
          <p:cNvSpPr txBox="1"/>
          <p:nvPr/>
        </p:nvSpPr>
        <p:spPr>
          <a:xfrm>
            <a:off x="2643761" y="3242523"/>
            <a:ext cx="3429000" cy="523220"/>
          </a:xfrm>
          <a:prstGeom prst="rect">
            <a:avLst/>
          </a:prstGeom>
          <a:noFill/>
        </p:spPr>
        <p:txBody>
          <a:bodyPr wrap="square">
            <a:spAutoFit/>
          </a:bodyPr>
          <a:lstStyle/>
          <a:p>
            <a:r>
              <a:rPr lang="en-US" sz="2800" dirty="0">
                <a:solidFill>
                  <a:srgbClr val="000000"/>
                </a:solidFill>
              </a:rPr>
              <a:t>is called a </a:t>
            </a:r>
            <a:r>
              <a:rPr lang="en-US" sz="2800" b="1" dirty="0">
                <a:solidFill>
                  <a:srgbClr val="C00000"/>
                </a:solidFill>
              </a:rPr>
              <a:t>radical sign</a:t>
            </a:r>
            <a:r>
              <a:rPr lang="en-US" sz="2800" dirty="0">
                <a:solidFill>
                  <a:srgbClr val="000000"/>
                </a:solidFill>
              </a:rPr>
              <a:t>.</a:t>
            </a:r>
            <a:endParaRPr lang="en-IN" sz="2800" dirty="0"/>
          </a:p>
        </p:txBody>
      </p:sp>
      <p:sp>
        <p:nvSpPr>
          <p:cNvPr id="23" name="TextBox 22">
            <a:extLst>
              <a:ext uri="{FF2B5EF4-FFF2-40B4-BE49-F238E27FC236}">
                <a16:creationId xmlns:a16="http://schemas.microsoft.com/office/drawing/2014/main" id="{2EE3B421-23BF-145E-1A60-5D871876F200}"/>
              </a:ext>
            </a:extLst>
          </p:cNvPr>
          <p:cNvSpPr txBox="1"/>
          <p:nvPr/>
        </p:nvSpPr>
        <p:spPr>
          <a:xfrm>
            <a:off x="466724" y="3733800"/>
            <a:ext cx="8143875" cy="1815882"/>
          </a:xfrm>
          <a:prstGeom prst="rect">
            <a:avLst/>
          </a:prstGeom>
          <a:noFill/>
        </p:spPr>
        <p:txBody>
          <a:bodyPr wrap="square">
            <a:spAutoFit/>
          </a:bodyPr>
          <a:lstStyle/>
          <a:p>
            <a:r>
              <a:rPr lang="en-US" sz="2800" i="1" dirty="0">
                <a:solidFill>
                  <a:srgbClr val="000000"/>
                </a:solidFill>
              </a:rPr>
              <a:t>n</a:t>
            </a:r>
            <a:r>
              <a:rPr lang="en-US" sz="2800" dirty="0">
                <a:solidFill>
                  <a:srgbClr val="000000"/>
                </a:solidFill>
              </a:rPr>
              <a:t> is called the </a:t>
            </a:r>
            <a:r>
              <a:rPr lang="en-US" sz="2800" b="1" dirty="0">
                <a:solidFill>
                  <a:srgbClr val="C00000"/>
                </a:solidFill>
              </a:rPr>
              <a:t>index</a:t>
            </a:r>
            <a:r>
              <a:rPr lang="en-US" sz="2800" dirty="0">
                <a:solidFill>
                  <a:srgbClr val="000000"/>
                </a:solidFill>
              </a:rPr>
              <a:t>.</a:t>
            </a:r>
            <a:r>
              <a:rPr lang="en-US" sz="2800" b="1" dirty="0">
                <a:solidFill>
                  <a:srgbClr val="000000"/>
                </a:solidFill>
              </a:rPr>
              <a:t> </a:t>
            </a:r>
          </a:p>
          <a:p>
            <a:r>
              <a:rPr lang="en-US" sz="2800" i="1" dirty="0">
                <a:solidFill>
                  <a:srgbClr val="000000"/>
                </a:solidFill>
              </a:rPr>
              <a:t>a</a:t>
            </a:r>
            <a:r>
              <a:rPr lang="en-US" sz="2800" dirty="0">
                <a:solidFill>
                  <a:srgbClr val="000000"/>
                </a:solidFill>
              </a:rPr>
              <a:t> is called the </a:t>
            </a:r>
            <a:r>
              <a:rPr lang="en-US" sz="2800" b="1" dirty="0">
                <a:solidFill>
                  <a:srgbClr val="C00000"/>
                </a:solidFill>
              </a:rPr>
              <a:t>radicand</a:t>
            </a:r>
            <a:r>
              <a:rPr lang="en-US" sz="2800" dirty="0">
                <a:solidFill>
                  <a:srgbClr val="000000"/>
                </a:solidFill>
              </a:rPr>
              <a:t>.</a:t>
            </a:r>
            <a:r>
              <a:rPr lang="en-US" sz="2800" b="1" dirty="0">
                <a:solidFill>
                  <a:srgbClr val="000000"/>
                </a:solidFill>
              </a:rPr>
              <a:t> </a:t>
            </a:r>
          </a:p>
          <a:p>
            <a:r>
              <a:rPr lang="en-US" sz="2800" b="1" dirty="0">
                <a:solidFill>
                  <a:srgbClr val="000000"/>
                </a:solidFill>
              </a:rPr>
              <a:t>Note: </a:t>
            </a:r>
            <a:r>
              <a:rPr lang="en-US" sz="2800" dirty="0">
                <a:solidFill>
                  <a:srgbClr val="000000"/>
                </a:solidFill>
              </a:rPr>
              <a:t>If no index is given, it is understood to be 2. For </a:t>
            </a:r>
          </a:p>
          <a:p>
            <a:r>
              <a:rPr lang="en-US" sz="2800" dirty="0">
                <a:solidFill>
                  <a:srgbClr val="000000"/>
                </a:solidFill>
              </a:rPr>
              <a:t>example,</a:t>
            </a:r>
            <a:endParaRPr lang="en-IN" sz="2800" dirty="0"/>
          </a:p>
        </p:txBody>
      </p:sp>
      <p:pic>
        <p:nvPicPr>
          <p:cNvPr id="21" name="Picture 20" descr="The square root of three equals the square root of three equals three raised to the power of one half.">
            <a:extLst>
              <a:ext uri="{FF2B5EF4-FFF2-40B4-BE49-F238E27FC236}">
                <a16:creationId xmlns:a16="http://schemas.microsoft.com/office/drawing/2014/main" id="{A540AD9D-1E97-CF41-9CAB-ED72FAE1B1BA}"/>
              </a:ext>
            </a:extLst>
          </p:cNvPr>
          <p:cNvPicPr>
            <a:picLocks noChangeAspect="1"/>
          </p:cNvPicPr>
          <p:nvPr/>
        </p:nvPicPr>
        <p:blipFill>
          <a:blip r:embed="rId6"/>
          <a:stretch>
            <a:fillRect/>
          </a:stretch>
        </p:blipFill>
        <p:spPr>
          <a:xfrm>
            <a:off x="1905000" y="4867275"/>
            <a:ext cx="2057400" cy="6953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Special Notes about the Index n: Note </a:t>
            </a:r>
          </a:p>
        </p:txBody>
      </p:sp>
      <p:sp>
        <p:nvSpPr>
          <p:cNvPr id="2" name="Content Placeholder 1"/>
          <p:cNvSpPr>
            <a:spLocks noGrp="1"/>
          </p:cNvSpPr>
          <p:nvPr>
            <p:ph idx="1"/>
          </p:nvPr>
        </p:nvSpPr>
        <p:spPr>
          <a:xfrm>
            <a:off x="457200" y="1271771"/>
            <a:ext cx="8229600" cy="3157788"/>
          </a:xfrm>
          <a:ln w="28575">
            <a:solidFill>
              <a:srgbClr val="FF0000"/>
            </a:solidFill>
          </a:ln>
        </p:spPr>
        <p:txBody>
          <a:bodyPr>
            <a:spAutoFit/>
          </a:bodyPr>
          <a:lstStyle/>
          <a:p>
            <a:pPr>
              <a:spcBef>
                <a:spcPts val="1200"/>
              </a:spcBef>
            </a:pPr>
            <a:r>
              <a:rPr lang="en-US" dirty="0">
                <a:solidFill>
                  <a:srgbClr val="000000"/>
                </a:solidFill>
                <a:latin typeface="Calibri" pitchFamily="34" charset="0"/>
              </a:rPr>
              <a:t>For the expression     	</a:t>
            </a:r>
          </a:p>
          <a:p>
            <a:pPr>
              <a:spcBef>
                <a:spcPts val="1200"/>
              </a:spcBef>
            </a:pPr>
            <a:endParaRPr lang="en-US" dirty="0">
              <a:solidFill>
                <a:srgbClr val="000000"/>
              </a:solidFill>
              <a:latin typeface="Calibri" pitchFamily="34" charset="0"/>
            </a:endParaRPr>
          </a:p>
          <a:p>
            <a:pPr>
              <a:spcBef>
                <a:spcPts val="1200"/>
              </a:spcBef>
            </a:pPr>
            <a:r>
              <a:rPr lang="en-US" dirty="0">
                <a:solidFill>
                  <a:srgbClr val="000000"/>
                </a:solidFill>
                <a:latin typeface="Calibri" pitchFamily="34" charset="0"/>
              </a:rPr>
              <a:t> </a:t>
            </a:r>
          </a:p>
          <a:p>
            <a:r>
              <a:rPr lang="en-US" dirty="0">
                <a:solidFill>
                  <a:srgbClr val="000000"/>
                </a:solidFill>
                <a:latin typeface="Calibri" pitchFamily="34" charset="0"/>
              </a:rPr>
              <a:t> </a:t>
            </a:r>
            <a:br>
              <a:rPr lang="en-US" dirty="0">
                <a:solidFill>
                  <a:srgbClr val="000000"/>
                </a:solidFill>
                <a:latin typeface="Calibri" pitchFamily="34" charset="0"/>
              </a:rPr>
            </a:br>
            <a:r>
              <a:rPr lang="en-US" dirty="0">
                <a:solidFill>
                  <a:srgbClr val="000000"/>
                </a:solidFill>
                <a:latin typeface="Calibri" pitchFamily="34" charset="0"/>
              </a:rPr>
              <a:t>						</a:t>
            </a:r>
          </a:p>
          <a:p>
            <a:endParaRPr lang="en-US" dirty="0">
              <a:solidFill>
                <a:srgbClr val="000000"/>
              </a:solidFill>
              <a:latin typeface="Calibri" pitchFamily="34" charset="0"/>
            </a:endParaRPr>
          </a:p>
        </p:txBody>
      </p:sp>
      <p:pic>
        <p:nvPicPr>
          <p:cNvPr id="9" name="Picture 8" descr="nth root of a, or a raised to the power of open parenthesis one divided by n close parenthesis .">
            <a:extLst>
              <a:ext uri="{FF2B5EF4-FFF2-40B4-BE49-F238E27FC236}">
                <a16:creationId xmlns:a16="http://schemas.microsoft.com/office/drawing/2014/main" id="{6996132D-4494-7B1A-71F4-4F1C95DF7059}"/>
              </a:ext>
            </a:extLst>
          </p:cNvPr>
          <p:cNvPicPr>
            <a:picLocks noChangeAspect="1"/>
          </p:cNvPicPr>
          <p:nvPr/>
        </p:nvPicPr>
        <p:blipFill>
          <a:blip r:embed="rId2"/>
          <a:stretch>
            <a:fillRect/>
          </a:stretch>
        </p:blipFill>
        <p:spPr>
          <a:xfrm>
            <a:off x="3319462" y="1210406"/>
            <a:ext cx="1360907" cy="693292"/>
          </a:xfrm>
          <a:prstGeom prst="rect">
            <a:avLst/>
          </a:prstGeom>
        </p:spPr>
      </p:pic>
      <p:sp>
        <p:nvSpPr>
          <p:cNvPr id="11" name="TextBox 10">
            <a:extLst>
              <a:ext uri="{FF2B5EF4-FFF2-40B4-BE49-F238E27FC236}">
                <a16:creationId xmlns:a16="http://schemas.microsoft.com/office/drawing/2014/main" id="{ED3B8FBD-1012-2346-8C43-A3337EA10CAC}"/>
              </a:ext>
            </a:extLst>
          </p:cNvPr>
          <p:cNvSpPr txBox="1"/>
          <p:nvPr/>
        </p:nvSpPr>
        <p:spPr>
          <a:xfrm>
            <a:off x="4648200" y="1349135"/>
            <a:ext cx="4006431" cy="523220"/>
          </a:xfrm>
          <a:prstGeom prst="rect">
            <a:avLst/>
          </a:prstGeom>
          <a:noFill/>
        </p:spPr>
        <p:txBody>
          <a:bodyPr wrap="square">
            <a:spAutoFit/>
          </a:bodyPr>
          <a:lstStyle/>
          <a:p>
            <a:r>
              <a:rPr lang="en-US" sz="2800" dirty="0">
                <a:solidFill>
                  <a:srgbClr val="000000"/>
                </a:solidFill>
                <a:latin typeface="Calibri" pitchFamily="34" charset="0"/>
              </a:rPr>
              <a:t>to be a real number</a:t>
            </a:r>
            <a:endParaRPr lang="en-IN" sz="2800" dirty="0"/>
          </a:p>
        </p:txBody>
      </p:sp>
      <p:sp>
        <p:nvSpPr>
          <p:cNvPr id="13" name="TextBox 12">
            <a:extLst>
              <a:ext uri="{FF2B5EF4-FFF2-40B4-BE49-F238E27FC236}">
                <a16:creationId xmlns:a16="http://schemas.microsoft.com/office/drawing/2014/main" id="{47ECE678-1608-E176-EB13-58A1D334A9E3}"/>
              </a:ext>
            </a:extLst>
          </p:cNvPr>
          <p:cNvSpPr txBox="1"/>
          <p:nvPr/>
        </p:nvSpPr>
        <p:spPr>
          <a:xfrm>
            <a:off x="471397" y="1865358"/>
            <a:ext cx="7239000" cy="523220"/>
          </a:xfrm>
          <a:prstGeom prst="rect">
            <a:avLst/>
          </a:prstGeom>
          <a:noFill/>
        </p:spPr>
        <p:txBody>
          <a:bodyPr wrap="square">
            <a:spAutoFit/>
          </a:bodyPr>
          <a:lstStyle/>
          <a:p>
            <a:r>
              <a:rPr lang="en-US" sz="2800" dirty="0">
                <a:solidFill>
                  <a:srgbClr val="000000"/>
                </a:solidFill>
                <a:latin typeface="Calibri" pitchFamily="34" charset="0"/>
              </a:rPr>
              <a:t>(assuming </a:t>
            </a:r>
            <a:r>
              <a:rPr lang="en-US" sz="2800" i="1" dirty="0">
                <a:solidFill>
                  <a:srgbClr val="000000"/>
                </a:solidFill>
                <a:latin typeface="Calibri" pitchFamily="34" charset="0"/>
              </a:rPr>
              <a:t>n</a:t>
            </a:r>
            <a:r>
              <a:rPr lang="en-US" sz="2800" dirty="0">
                <a:solidFill>
                  <a:srgbClr val="000000"/>
                </a:solidFill>
                <a:latin typeface="Calibri" pitchFamily="34" charset="0"/>
              </a:rPr>
              <a:t> is an integer greater than 1):</a:t>
            </a:r>
            <a:endParaRPr lang="en-IN" sz="2800" dirty="0"/>
          </a:p>
        </p:txBody>
      </p:sp>
      <p:sp>
        <p:nvSpPr>
          <p:cNvPr id="18" name="TextBox 17">
            <a:extLst>
              <a:ext uri="{FF2B5EF4-FFF2-40B4-BE49-F238E27FC236}">
                <a16:creationId xmlns:a16="http://schemas.microsoft.com/office/drawing/2014/main" id="{A8C6BD79-ADB7-8DB7-522D-89898C855C95}"/>
              </a:ext>
            </a:extLst>
          </p:cNvPr>
          <p:cNvSpPr txBox="1"/>
          <p:nvPr/>
        </p:nvSpPr>
        <p:spPr>
          <a:xfrm>
            <a:off x="471397" y="2447785"/>
            <a:ext cx="8091577" cy="523220"/>
          </a:xfrm>
          <a:prstGeom prst="rect">
            <a:avLst/>
          </a:prstGeom>
          <a:noFill/>
        </p:spPr>
        <p:txBody>
          <a:bodyPr wrap="square">
            <a:spAutoFit/>
          </a:bodyPr>
          <a:lstStyle/>
          <a:p>
            <a:r>
              <a:rPr lang="en-US" sz="2800" dirty="0">
                <a:solidFill>
                  <a:srgbClr val="000000"/>
                </a:solidFill>
                <a:latin typeface="Calibri" pitchFamily="34" charset="0"/>
              </a:rPr>
              <a:t>1.   when </a:t>
            </a:r>
            <a:r>
              <a:rPr lang="en-US" sz="2800" i="1" dirty="0">
                <a:solidFill>
                  <a:srgbClr val="000000"/>
                </a:solidFill>
                <a:latin typeface="Calibri" pitchFamily="34" charset="0"/>
              </a:rPr>
              <a:t>a</a:t>
            </a:r>
            <a:r>
              <a:rPr lang="en-US" sz="2800" dirty="0">
                <a:solidFill>
                  <a:srgbClr val="000000"/>
                </a:solidFill>
                <a:latin typeface="Calibri" pitchFamily="34" charset="0"/>
              </a:rPr>
              <a:t> is nonnegative, </a:t>
            </a:r>
            <a:r>
              <a:rPr lang="en-US" sz="2800" i="1" dirty="0">
                <a:solidFill>
                  <a:srgbClr val="000000"/>
                </a:solidFill>
                <a:latin typeface="Calibri" pitchFamily="34" charset="0"/>
              </a:rPr>
              <a:t>n</a:t>
            </a:r>
            <a:r>
              <a:rPr lang="en-US" sz="2800" dirty="0">
                <a:solidFill>
                  <a:srgbClr val="000000"/>
                </a:solidFill>
                <a:latin typeface="Calibri" pitchFamily="34" charset="0"/>
              </a:rPr>
              <a:t> can be any index, and</a:t>
            </a:r>
            <a:endParaRPr lang="en-IN" sz="2800" dirty="0"/>
          </a:p>
        </p:txBody>
      </p:sp>
      <p:sp>
        <p:nvSpPr>
          <p:cNvPr id="20" name="TextBox 19">
            <a:extLst>
              <a:ext uri="{FF2B5EF4-FFF2-40B4-BE49-F238E27FC236}">
                <a16:creationId xmlns:a16="http://schemas.microsoft.com/office/drawing/2014/main" id="{3C544868-7E27-B66B-7E45-52723A9B2BFA}"/>
              </a:ext>
            </a:extLst>
          </p:cNvPr>
          <p:cNvSpPr txBox="1"/>
          <p:nvPr/>
        </p:nvSpPr>
        <p:spPr>
          <a:xfrm>
            <a:off x="479215" y="2905780"/>
            <a:ext cx="6172200" cy="523220"/>
          </a:xfrm>
          <a:prstGeom prst="rect">
            <a:avLst/>
          </a:prstGeom>
          <a:noFill/>
        </p:spPr>
        <p:txBody>
          <a:bodyPr wrap="square">
            <a:spAutoFit/>
          </a:bodyPr>
          <a:lstStyle/>
          <a:p>
            <a:r>
              <a:rPr lang="en-US" sz="2800" dirty="0">
                <a:solidFill>
                  <a:srgbClr val="000000"/>
                </a:solidFill>
                <a:latin typeface="Calibri" pitchFamily="34" charset="0"/>
              </a:rPr>
              <a:t>2.   when </a:t>
            </a:r>
            <a:r>
              <a:rPr lang="en-US" sz="2800" i="1" dirty="0">
                <a:solidFill>
                  <a:srgbClr val="000000"/>
                </a:solidFill>
                <a:latin typeface="Calibri" pitchFamily="34" charset="0"/>
              </a:rPr>
              <a:t>a</a:t>
            </a:r>
            <a:r>
              <a:rPr lang="en-US" sz="2800" dirty="0">
                <a:solidFill>
                  <a:srgbClr val="000000"/>
                </a:solidFill>
                <a:latin typeface="Calibri" pitchFamily="34" charset="0"/>
              </a:rPr>
              <a:t> is negative, </a:t>
            </a:r>
            <a:r>
              <a:rPr lang="en-US" sz="2800" i="1" dirty="0">
                <a:solidFill>
                  <a:srgbClr val="000000"/>
                </a:solidFill>
                <a:latin typeface="Calibri" pitchFamily="34" charset="0"/>
              </a:rPr>
              <a:t>n</a:t>
            </a:r>
            <a:r>
              <a:rPr lang="en-US" sz="2800" dirty="0">
                <a:solidFill>
                  <a:srgbClr val="000000"/>
                </a:solidFill>
                <a:latin typeface="Calibri" pitchFamily="34" charset="0"/>
              </a:rPr>
              <a:t> must be odd.</a:t>
            </a:r>
            <a:endParaRPr lang="en-IN" sz="2800" dirty="0"/>
          </a:p>
        </p:txBody>
      </p:sp>
      <p:sp>
        <p:nvSpPr>
          <p:cNvPr id="22" name="TextBox 21">
            <a:extLst>
              <a:ext uri="{FF2B5EF4-FFF2-40B4-BE49-F238E27FC236}">
                <a16:creationId xmlns:a16="http://schemas.microsoft.com/office/drawing/2014/main" id="{71CAA282-5407-5E12-E4E4-3DFDD6BE135A}"/>
              </a:ext>
            </a:extLst>
          </p:cNvPr>
          <p:cNvSpPr txBox="1"/>
          <p:nvPr/>
        </p:nvSpPr>
        <p:spPr>
          <a:xfrm>
            <a:off x="507790" y="3424712"/>
            <a:ext cx="5181600" cy="523220"/>
          </a:xfrm>
          <a:prstGeom prst="rect">
            <a:avLst/>
          </a:prstGeom>
          <a:noFill/>
        </p:spPr>
        <p:txBody>
          <a:bodyPr wrap="square">
            <a:spAutoFit/>
          </a:bodyPr>
          <a:lstStyle/>
          <a:p>
            <a:r>
              <a:rPr lang="en-US" sz="2800" dirty="0">
                <a:solidFill>
                  <a:srgbClr val="000000"/>
                </a:solidFill>
                <a:latin typeface="Calibri" pitchFamily="34" charset="0"/>
              </a:rPr>
              <a:t>(If </a:t>
            </a:r>
            <a:r>
              <a:rPr lang="en-US" sz="2800" i="1" dirty="0">
                <a:solidFill>
                  <a:srgbClr val="000000"/>
                </a:solidFill>
                <a:latin typeface="Calibri" pitchFamily="34" charset="0"/>
              </a:rPr>
              <a:t>a</a:t>
            </a:r>
            <a:r>
              <a:rPr lang="en-US" sz="2800" dirty="0">
                <a:solidFill>
                  <a:srgbClr val="000000"/>
                </a:solidFill>
                <a:latin typeface="Calibri" pitchFamily="34" charset="0"/>
              </a:rPr>
              <a:t> is negative and </a:t>
            </a:r>
            <a:r>
              <a:rPr lang="en-US" sz="2800" i="1" dirty="0">
                <a:solidFill>
                  <a:srgbClr val="000000"/>
                </a:solidFill>
                <a:latin typeface="Calibri" pitchFamily="34" charset="0"/>
              </a:rPr>
              <a:t>n</a:t>
            </a:r>
            <a:r>
              <a:rPr lang="en-US" sz="2800" dirty="0">
                <a:solidFill>
                  <a:srgbClr val="000000"/>
                </a:solidFill>
                <a:latin typeface="Calibri" pitchFamily="34" charset="0"/>
              </a:rPr>
              <a:t> is even, then</a:t>
            </a:r>
            <a:endParaRPr lang="en-IN" sz="2800" dirty="0"/>
          </a:p>
        </p:txBody>
      </p:sp>
      <p:pic>
        <p:nvPicPr>
          <p:cNvPr id="16" name="Picture 15" descr="nth root of a">
            <a:extLst>
              <a:ext uri="{FF2B5EF4-FFF2-40B4-BE49-F238E27FC236}">
                <a16:creationId xmlns:a16="http://schemas.microsoft.com/office/drawing/2014/main" id="{5EC86ABA-8512-FF81-52E8-26C614662F92}"/>
              </a:ext>
            </a:extLst>
          </p:cNvPr>
          <p:cNvPicPr>
            <a:picLocks noChangeAspect="1"/>
          </p:cNvPicPr>
          <p:nvPr/>
        </p:nvPicPr>
        <p:blipFill>
          <a:blip r:embed="rId3"/>
          <a:stretch>
            <a:fillRect/>
          </a:stretch>
        </p:blipFill>
        <p:spPr>
          <a:xfrm>
            <a:off x="5646527" y="3443434"/>
            <a:ext cx="523875" cy="485775"/>
          </a:xfrm>
          <a:prstGeom prst="rect">
            <a:avLst/>
          </a:prstGeom>
        </p:spPr>
      </p:pic>
      <p:sp>
        <p:nvSpPr>
          <p:cNvPr id="24" name="TextBox 23">
            <a:extLst>
              <a:ext uri="{FF2B5EF4-FFF2-40B4-BE49-F238E27FC236}">
                <a16:creationId xmlns:a16="http://schemas.microsoft.com/office/drawing/2014/main" id="{A949FBCB-20EE-C1DF-D2CD-05516E72009F}"/>
              </a:ext>
            </a:extLst>
          </p:cNvPr>
          <p:cNvSpPr txBox="1"/>
          <p:nvPr/>
        </p:nvSpPr>
        <p:spPr>
          <a:xfrm>
            <a:off x="554517" y="3922011"/>
            <a:ext cx="4572000" cy="523220"/>
          </a:xfrm>
          <a:prstGeom prst="rect">
            <a:avLst/>
          </a:prstGeom>
          <a:noFill/>
        </p:spPr>
        <p:txBody>
          <a:bodyPr wrap="square">
            <a:spAutoFit/>
          </a:bodyPr>
          <a:lstStyle/>
          <a:p>
            <a:r>
              <a:rPr lang="en-US" sz="2800" dirty="0">
                <a:solidFill>
                  <a:srgbClr val="000000"/>
                </a:solidFill>
                <a:latin typeface="Calibri" pitchFamily="34" charset="0"/>
              </a:rPr>
              <a:t>is not a real number.)</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Evaluating </a:t>
            </a:r>
            <a:r>
              <a:rPr lang="en-US" i="1" dirty="0"/>
              <a:t>n</a:t>
            </a:r>
            <a:r>
              <a:rPr lang="en-US" baseline="30000" dirty="0"/>
              <a:t>th</a:t>
            </a:r>
            <a:r>
              <a:rPr lang="en-US" dirty="0"/>
              <a:t> Roots </a:t>
            </a:r>
          </a:p>
        </p:txBody>
      </p:sp>
      <p:pic>
        <p:nvPicPr>
          <p:cNvPr id="6" name="Picture 5" descr="Example a, Forty nine raised to the one half equals the square root of forty nine, which equals seven, because seven squared equals forty nine.">
            <a:extLst>
              <a:ext uri="{FF2B5EF4-FFF2-40B4-BE49-F238E27FC236}">
                <a16:creationId xmlns:a16="http://schemas.microsoft.com/office/drawing/2014/main" id="{869CC4A5-E0BE-FDD3-4A16-2E8A7DD2D5E7}"/>
              </a:ext>
            </a:extLst>
          </p:cNvPr>
          <p:cNvPicPr>
            <a:picLocks noChangeAspect="1"/>
          </p:cNvPicPr>
          <p:nvPr/>
        </p:nvPicPr>
        <p:blipFill>
          <a:blip r:embed="rId2"/>
          <a:stretch>
            <a:fillRect/>
          </a:stretch>
        </p:blipFill>
        <p:spPr>
          <a:xfrm>
            <a:off x="504825" y="1046261"/>
            <a:ext cx="5210175" cy="771525"/>
          </a:xfrm>
          <a:prstGeom prst="rect">
            <a:avLst/>
          </a:prstGeom>
        </p:spPr>
      </p:pic>
      <p:pic>
        <p:nvPicPr>
          <p:cNvPr id="10" name="Picture 9" descr="Example b, Eighty one raised to the one fourth equals the fourth root of eighty one, which equals three, because three raised to the power of 4 equals eighty one.">
            <a:extLst>
              <a:ext uri="{FF2B5EF4-FFF2-40B4-BE49-F238E27FC236}">
                <a16:creationId xmlns:a16="http://schemas.microsoft.com/office/drawing/2014/main" id="{D4F9CC91-C79C-AE08-9AB0-EC8D4A2C566C}"/>
              </a:ext>
            </a:extLst>
          </p:cNvPr>
          <p:cNvPicPr>
            <a:picLocks noChangeAspect="1"/>
          </p:cNvPicPr>
          <p:nvPr/>
        </p:nvPicPr>
        <p:blipFill>
          <a:blip r:embed="rId3"/>
          <a:stretch>
            <a:fillRect/>
          </a:stretch>
        </p:blipFill>
        <p:spPr>
          <a:xfrm>
            <a:off x="533400" y="1973812"/>
            <a:ext cx="5095875" cy="771525"/>
          </a:xfrm>
          <a:prstGeom prst="rect">
            <a:avLst/>
          </a:prstGeom>
        </p:spPr>
      </p:pic>
      <p:pic>
        <p:nvPicPr>
          <p:cNvPr id="13" name="Picture 12" descr="Example c, open parenthesis Negative eight close parenthesis raised to the one third equals the cube root of negative eight, which equals negative two, because open parenthesis negative two close parenthesis raised to the power of 3 equals negative eight.">
            <a:extLst>
              <a:ext uri="{FF2B5EF4-FFF2-40B4-BE49-F238E27FC236}">
                <a16:creationId xmlns:a16="http://schemas.microsoft.com/office/drawing/2014/main" id="{EDE5B583-FAC2-ACFB-5A69-3AA0AE73803A}"/>
              </a:ext>
            </a:extLst>
          </p:cNvPr>
          <p:cNvPicPr>
            <a:picLocks noChangeAspect="1"/>
          </p:cNvPicPr>
          <p:nvPr/>
        </p:nvPicPr>
        <p:blipFill>
          <a:blip r:embed="rId4"/>
          <a:stretch>
            <a:fillRect/>
          </a:stretch>
        </p:blipFill>
        <p:spPr>
          <a:xfrm>
            <a:off x="546100" y="2874563"/>
            <a:ext cx="6381750" cy="742950"/>
          </a:xfrm>
          <a:prstGeom prst="rect">
            <a:avLst/>
          </a:prstGeom>
        </p:spPr>
      </p:pic>
      <p:pic>
        <p:nvPicPr>
          <p:cNvPr id="17" name="Picture 16" descr="Example d, Open parenthesis 0.00001 close parenthesis raised to the one fifth equals the 5th root of 0.00001 equals 0.1, because open parenthesis 0.1 close parenthesis raised to the power of 5 equals 0.00001">
            <a:extLst>
              <a:ext uri="{FF2B5EF4-FFF2-40B4-BE49-F238E27FC236}">
                <a16:creationId xmlns:a16="http://schemas.microsoft.com/office/drawing/2014/main" id="{8CB56AB3-A37D-2D32-B041-1FAB5C7DC483}"/>
              </a:ext>
            </a:extLst>
          </p:cNvPr>
          <p:cNvPicPr>
            <a:picLocks noChangeAspect="1"/>
          </p:cNvPicPr>
          <p:nvPr/>
        </p:nvPicPr>
        <p:blipFill>
          <a:blip r:embed="rId5"/>
          <a:stretch>
            <a:fillRect/>
          </a:stretch>
        </p:blipFill>
        <p:spPr>
          <a:xfrm>
            <a:off x="546100" y="3860684"/>
            <a:ext cx="7800975" cy="647700"/>
          </a:xfrm>
          <a:prstGeom prst="rect">
            <a:avLst/>
          </a:prstGeom>
        </p:spPr>
      </p:pic>
      <p:pic>
        <p:nvPicPr>
          <p:cNvPr id="20" name="Picture 19" descr="Example e, open parenthesis negative sixteen close parenthesis raised to the one half equals the square root of negative sixteen is not a real number.">
            <a:extLst>
              <a:ext uri="{FF2B5EF4-FFF2-40B4-BE49-F238E27FC236}">
                <a16:creationId xmlns:a16="http://schemas.microsoft.com/office/drawing/2014/main" id="{C9838FBF-B3F8-4073-F98E-0E6A9B110ADA}"/>
              </a:ext>
            </a:extLst>
          </p:cNvPr>
          <p:cNvPicPr>
            <a:picLocks noChangeAspect="1"/>
          </p:cNvPicPr>
          <p:nvPr/>
        </p:nvPicPr>
        <p:blipFill>
          <a:blip r:embed="rId6"/>
          <a:stretch>
            <a:fillRect/>
          </a:stretch>
        </p:blipFill>
        <p:spPr>
          <a:xfrm>
            <a:off x="546100" y="4583373"/>
            <a:ext cx="5943600" cy="742950"/>
          </a:xfrm>
          <a:prstGeom prst="rect">
            <a:avLst/>
          </a:prstGeom>
        </p:spPr>
      </p:pic>
      <p:sp>
        <p:nvSpPr>
          <p:cNvPr id="22" name="Rectangle 21" descr="Any even root of a negative number is not a real number. &#10;"/>
          <p:cNvSpPr/>
          <p:nvPr/>
        </p:nvSpPr>
        <p:spPr>
          <a:xfrm>
            <a:off x="5562600" y="5300444"/>
            <a:ext cx="3200400" cy="707886"/>
          </a:xfrm>
          <a:prstGeom prst="rect">
            <a:avLst/>
          </a:prstGeom>
        </p:spPr>
        <p:txBody>
          <a:bodyPr wrap="square">
            <a:spAutoFit/>
          </a:bodyPr>
          <a:lstStyle/>
          <a:p>
            <a:r>
              <a:rPr lang="en-US" sz="2000" dirty="0">
                <a:solidFill>
                  <a:srgbClr val="007E7E"/>
                </a:solidFill>
              </a:rPr>
              <a:t>Any even root of a negative number is not a real number.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Properties: Summary of the Rules for Exponents</a:t>
            </a:r>
            <a:r>
              <a:rPr lang="en-US" baseline="-25000" dirty="0"/>
              <a:t>1</a:t>
            </a:r>
            <a:endParaRPr lang="en-US" dirty="0"/>
          </a:p>
        </p:txBody>
      </p:sp>
      <p:sp>
        <p:nvSpPr>
          <p:cNvPr id="2" name="Content Placeholder 1"/>
          <p:cNvSpPr>
            <a:spLocks noGrp="1"/>
          </p:cNvSpPr>
          <p:nvPr>
            <p:ph idx="1"/>
          </p:nvPr>
        </p:nvSpPr>
        <p:spPr>
          <a:xfrm>
            <a:off x="457200" y="1280160"/>
            <a:ext cx="8229600" cy="4358640"/>
          </a:xfrm>
          <a:solidFill>
            <a:schemeClr val="accent3"/>
          </a:solidFill>
          <a:ln w="28575">
            <a:solidFill>
              <a:srgbClr val="000000"/>
            </a:solidFill>
          </a:ln>
        </p:spPr>
        <p:txBody>
          <a:bodyPr wrap="square">
            <a:noAutofit/>
          </a:bodyPr>
          <a:lstStyle/>
          <a:p>
            <a:r>
              <a:rPr lang="en-US" dirty="0">
                <a:solidFill>
                  <a:srgbClr val="000000"/>
                </a:solidFill>
              </a:rPr>
              <a:t>For nonzero real numbers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and rational numbers </a:t>
            </a:r>
            <a:r>
              <a:rPr lang="en-US" i="1" dirty="0">
                <a:solidFill>
                  <a:srgbClr val="000000"/>
                </a:solidFill>
              </a:rPr>
              <a:t>m</a:t>
            </a:r>
            <a:r>
              <a:rPr lang="en-US" dirty="0">
                <a:solidFill>
                  <a:srgbClr val="000000"/>
                </a:solidFill>
              </a:rPr>
              <a:t> and </a:t>
            </a:r>
            <a:r>
              <a:rPr lang="en-US" i="1" dirty="0">
                <a:solidFill>
                  <a:srgbClr val="000000"/>
                </a:solidFill>
              </a:rPr>
              <a:t>n</a:t>
            </a:r>
            <a:r>
              <a:rPr lang="en-US" dirty="0">
                <a:solidFill>
                  <a:srgbClr val="000000"/>
                </a:solidFill>
              </a:rPr>
              <a:t>,</a:t>
            </a:r>
          </a:p>
          <a:p>
            <a:pPr>
              <a:spcBef>
                <a:spcPts val="1200"/>
              </a:spcBef>
            </a:pPr>
            <a:r>
              <a:rPr lang="en-US" dirty="0">
                <a:solidFill>
                  <a:srgbClr val="000000"/>
                </a:solidFill>
              </a:rPr>
              <a:t>					</a:t>
            </a:r>
          </a:p>
          <a:p>
            <a:pPr>
              <a:spcBef>
                <a:spcPts val="1200"/>
              </a:spcBef>
            </a:pPr>
            <a:r>
              <a:rPr lang="en-US" dirty="0">
                <a:solidFill>
                  <a:srgbClr val="000000"/>
                </a:solidFill>
              </a:rPr>
              <a:t>				</a:t>
            </a:r>
            <a:r>
              <a:rPr lang="en-US" dirty="0">
                <a:solidFill>
                  <a:srgbClr val="0000FF"/>
                </a:solidFill>
              </a:rPr>
              <a:t> 	</a:t>
            </a:r>
            <a:endParaRPr lang="en-US" dirty="0">
              <a:solidFill>
                <a:srgbClr val="000000"/>
              </a:solidFill>
            </a:endParaRPr>
          </a:p>
          <a:p>
            <a:pPr>
              <a:spcBef>
                <a:spcPts val="1200"/>
              </a:spcBef>
            </a:pPr>
            <a:endParaRPr lang="en-US" dirty="0">
              <a:solidFill>
                <a:srgbClr val="0000FF"/>
              </a:solidFill>
            </a:endParaRPr>
          </a:p>
          <a:p>
            <a:pPr>
              <a:spcBef>
                <a:spcPts val="2400"/>
              </a:spcBef>
            </a:pPr>
            <a:r>
              <a:rPr lang="en-US" dirty="0">
                <a:solidFill>
                  <a:srgbClr val="000000"/>
                </a:solidFill>
              </a:rPr>
              <a:t>  </a:t>
            </a:r>
          </a:p>
        </p:txBody>
      </p:sp>
      <p:sp>
        <p:nvSpPr>
          <p:cNvPr id="17" name="TextBox 16">
            <a:extLst>
              <a:ext uri="{FF2B5EF4-FFF2-40B4-BE49-F238E27FC236}">
                <a16:creationId xmlns:a16="http://schemas.microsoft.com/office/drawing/2014/main" id="{35F4698F-4F77-5EAE-B034-75522CF849C9}"/>
              </a:ext>
            </a:extLst>
          </p:cNvPr>
          <p:cNvSpPr txBox="1"/>
          <p:nvPr/>
        </p:nvSpPr>
        <p:spPr>
          <a:xfrm>
            <a:off x="452887" y="2312634"/>
            <a:ext cx="3200400" cy="523220"/>
          </a:xfrm>
          <a:prstGeom prst="rect">
            <a:avLst/>
          </a:prstGeom>
          <a:noFill/>
        </p:spPr>
        <p:txBody>
          <a:bodyPr wrap="square">
            <a:spAutoFit/>
          </a:bodyPr>
          <a:lstStyle/>
          <a:p>
            <a:r>
              <a:rPr lang="en-US" sz="2800" dirty="0">
                <a:solidFill>
                  <a:srgbClr val="000000"/>
                </a:solidFill>
              </a:rPr>
              <a:t>1.   The exponent 1:</a:t>
            </a:r>
            <a:endParaRPr lang="en-IN" sz="2800" dirty="0"/>
          </a:p>
        </p:txBody>
      </p:sp>
      <p:pic>
        <p:nvPicPr>
          <p:cNvPr id="12" name="Picture 11" descr="a raised to the power of one equals a.">
            <a:extLst>
              <a:ext uri="{FF2B5EF4-FFF2-40B4-BE49-F238E27FC236}">
                <a16:creationId xmlns:a16="http://schemas.microsoft.com/office/drawing/2014/main" id="{337F4573-1E00-2FEF-507D-5EFBAEE3F41A}"/>
              </a:ext>
            </a:extLst>
          </p:cNvPr>
          <p:cNvPicPr>
            <a:picLocks noChangeAspect="1"/>
          </p:cNvPicPr>
          <p:nvPr/>
        </p:nvPicPr>
        <p:blipFill>
          <a:blip r:embed="rId2"/>
          <a:stretch>
            <a:fillRect/>
          </a:stretch>
        </p:blipFill>
        <p:spPr>
          <a:xfrm>
            <a:off x="3505200" y="2312634"/>
            <a:ext cx="962025" cy="419100"/>
          </a:xfrm>
          <a:prstGeom prst="rect">
            <a:avLst/>
          </a:prstGeom>
        </p:spPr>
      </p:pic>
      <p:sp>
        <p:nvSpPr>
          <p:cNvPr id="19" name="TextBox 18">
            <a:extLst>
              <a:ext uri="{FF2B5EF4-FFF2-40B4-BE49-F238E27FC236}">
                <a16:creationId xmlns:a16="http://schemas.microsoft.com/office/drawing/2014/main" id="{F20F9485-6579-0539-F324-8DD76809406F}"/>
              </a:ext>
            </a:extLst>
          </p:cNvPr>
          <p:cNvSpPr txBox="1"/>
          <p:nvPr/>
        </p:nvSpPr>
        <p:spPr>
          <a:xfrm>
            <a:off x="5029200" y="2302205"/>
            <a:ext cx="3505200" cy="523220"/>
          </a:xfrm>
          <a:prstGeom prst="rect">
            <a:avLst/>
          </a:prstGeom>
          <a:noFill/>
        </p:spPr>
        <p:txBody>
          <a:bodyPr wrap="square">
            <a:spAutoFit/>
          </a:bodyPr>
          <a:lstStyle/>
          <a:p>
            <a:r>
              <a:rPr lang="en-US" sz="2800" dirty="0">
                <a:solidFill>
                  <a:srgbClr val="000000"/>
                </a:solidFill>
              </a:rPr>
              <a:t>(</a:t>
            </a:r>
            <a:r>
              <a:rPr lang="en-US" sz="2800" i="1" dirty="0">
                <a:solidFill>
                  <a:srgbClr val="000000"/>
                </a:solidFill>
              </a:rPr>
              <a:t>a</a:t>
            </a:r>
            <a:r>
              <a:rPr lang="en-US" sz="2800" dirty="0">
                <a:solidFill>
                  <a:srgbClr val="000000"/>
                </a:solidFill>
              </a:rPr>
              <a:t> is any real number.)</a:t>
            </a:r>
            <a:endParaRPr lang="en-IN" sz="2800" dirty="0"/>
          </a:p>
        </p:txBody>
      </p:sp>
      <p:sp>
        <p:nvSpPr>
          <p:cNvPr id="21" name="TextBox 20">
            <a:extLst>
              <a:ext uri="{FF2B5EF4-FFF2-40B4-BE49-F238E27FC236}">
                <a16:creationId xmlns:a16="http://schemas.microsoft.com/office/drawing/2014/main" id="{C9C73F81-C1F3-EF01-7D58-9D520B9D1147}"/>
              </a:ext>
            </a:extLst>
          </p:cNvPr>
          <p:cNvSpPr txBox="1"/>
          <p:nvPr/>
        </p:nvSpPr>
        <p:spPr>
          <a:xfrm>
            <a:off x="452888" y="2867169"/>
            <a:ext cx="3200399" cy="523220"/>
          </a:xfrm>
          <a:prstGeom prst="rect">
            <a:avLst/>
          </a:prstGeom>
          <a:noFill/>
        </p:spPr>
        <p:txBody>
          <a:bodyPr wrap="square">
            <a:spAutoFit/>
          </a:bodyPr>
          <a:lstStyle/>
          <a:p>
            <a:r>
              <a:rPr lang="en-US" sz="2800" dirty="0">
                <a:solidFill>
                  <a:srgbClr val="000000"/>
                </a:solidFill>
              </a:rPr>
              <a:t>2.   The exponent 0:</a:t>
            </a:r>
            <a:endParaRPr lang="en-IN" sz="2800" dirty="0"/>
          </a:p>
        </p:txBody>
      </p:sp>
      <p:pic>
        <p:nvPicPr>
          <p:cNvPr id="15" name="Picture 14" descr="a raised to the power of zero equals one.">
            <a:extLst>
              <a:ext uri="{FF2B5EF4-FFF2-40B4-BE49-F238E27FC236}">
                <a16:creationId xmlns:a16="http://schemas.microsoft.com/office/drawing/2014/main" id="{896E2BFD-3C5B-81F9-A0F7-758D1F142985}"/>
              </a:ext>
            </a:extLst>
          </p:cNvPr>
          <p:cNvPicPr>
            <a:picLocks noChangeAspect="1"/>
          </p:cNvPicPr>
          <p:nvPr/>
        </p:nvPicPr>
        <p:blipFill>
          <a:blip r:embed="rId3"/>
          <a:stretch>
            <a:fillRect/>
          </a:stretch>
        </p:blipFill>
        <p:spPr>
          <a:xfrm>
            <a:off x="3485072" y="2867169"/>
            <a:ext cx="933450" cy="419100"/>
          </a:xfrm>
          <a:prstGeom prst="rect">
            <a:avLst/>
          </a:prstGeom>
        </p:spPr>
      </p:pic>
      <p:sp>
        <p:nvSpPr>
          <p:cNvPr id="23" name="TextBox 22">
            <a:extLst>
              <a:ext uri="{FF2B5EF4-FFF2-40B4-BE49-F238E27FC236}">
                <a16:creationId xmlns:a16="http://schemas.microsoft.com/office/drawing/2014/main" id="{D060E34B-D650-FAF2-2DDE-2B1F6CCC15E2}"/>
              </a:ext>
            </a:extLst>
          </p:cNvPr>
          <p:cNvSpPr txBox="1"/>
          <p:nvPr/>
        </p:nvSpPr>
        <p:spPr>
          <a:xfrm>
            <a:off x="5050766" y="2841082"/>
            <a:ext cx="1199072" cy="523220"/>
          </a:xfrm>
          <a:prstGeom prst="rect">
            <a:avLst/>
          </a:prstGeom>
          <a:noFill/>
        </p:spPr>
        <p:txBody>
          <a:bodyPr wrap="square">
            <a:spAutoFit/>
          </a:bodyPr>
          <a:lstStyle/>
          <a:p>
            <a:r>
              <a:rPr lang="en-US" sz="2800" dirty="0">
                <a:solidFill>
                  <a:srgbClr val="000000"/>
                </a:solidFill>
              </a:rPr>
              <a:t>(</a:t>
            </a:r>
            <a:r>
              <a:rPr lang="en-US" sz="2800" i="1" dirty="0">
                <a:solidFill>
                  <a:srgbClr val="000000"/>
                </a:solidFill>
              </a:rPr>
              <a:t>a</a:t>
            </a:r>
            <a:r>
              <a:rPr lang="en-US" sz="2800" dirty="0">
                <a:solidFill>
                  <a:srgbClr val="000000"/>
                </a:solidFill>
              </a:rPr>
              <a:t> ≠</a:t>
            </a:r>
            <a:r>
              <a:rPr lang="en-US" sz="2800" dirty="0">
                <a:solidFill>
                  <a:srgbClr val="000000"/>
                </a:solidFill>
                <a:sym typeface="Symbol"/>
              </a:rPr>
              <a:t> </a:t>
            </a:r>
            <a:r>
              <a:rPr lang="en-US" sz="2800" dirty="0">
                <a:solidFill>
                  <a:srgbClr val="000000"/>
                </a:solidFill>
              </a:rPr>
              <a:t>0)</a:t>
            </a:r>
            <a:endParaRPr lang="en-IN" sz="2800" dirty="0"/>
          </a:p>
        </p:txBody>
      </p:sp>
      <p:sp>
        <p:nvSpPr>
          <p:cNvPr id="25" name="TextBox 24">
            <a:extLst>
              <a:ext uri="{FF2B5EF4-FFF2-40B4-BE49-F238E27FC236}">
                <a16:creationId xmlns:a16="http://schemas.microsoft.com/office/drawing/2014/main" id="{21118947-FDC4-F9E5-C113-D85893B71229}"/>
              </a:ext>
            </a:extLst>
          </p:cNvPr>
          <p:cNvSpPr txBox="1"/>
          <p:nvPr/>
        </p:nvSpPr>
        <p:spPr>
          <a:xfrm>
            <a:off x="457200" y="3433296"/>
            <a:ext cx="3276600" cy="523220"/>
          </a:xfrm>
          <a:prstGeom prst="rect">
            <a:avLst/>
          </a:prstGeom>
          <a:noFill/>
        </p:spPr>
        <p:txBody>
          <a:bodyPr wrap="square">
            <a:spAutoFit/>
          </a:bodyPr>
          <a:lstStyle/>
          <a:p>
            <a:r>
              <a:rPr lang="en-US" sz="2800" dirty="0">
                <a:solidFill>
                  <a:srgbClr val="000000"/>
                </a:solidFill>
              </a:rPr>
              <a:t>3.   The product rule:</a:t>
            </a:r>
            <a:endParaRPr lang="en-IN" sz="2800" dirty="0"/>
          </a:p>
        </p:txBody>
      </p:sp>
      <p:pic>
        <p:nvPicPr>
          <p:cNvPr id="9" name="Picture 8" descr="a raised to the power of m times a raised to the power of n equals a raised to the open parenthesis m plus n close parenthesis.">
            <a:extLst>
              <a:ext uri="{FF2B5EF4-FFF2-40B4-BE49-F238E27FC236}">
                <a16:creationId xmlns:a16="http://schemas.microsoft.com/office/drawing/2014/main" id="{154DDD4A-B8DB-C0E3-00E8-50990C354A25}"/>
              </a:ext>
            </a:extLst>
          </p:cNvPr>
          <p:cNvPicPr>
            <a:picLocks noChangeAspect="1"/>
          </p:cNvPicPr>
          <p:nvPr/>
        </p:nvPicPr>
        <p:blipFill>
          <a:blip r:embed="rId4"/>
          <a:stretch>
            <a:fillRect/>
          </a:stretch>
        </p:blipFill>
        <p:spPr>
          <a:xfrm>
            <a:off x="3657600" y="3442335"/>
            <a:ext cx="2038350" cy="428625"/>
          </a:xfrm>
          <a:prstGeom prst="rect">
            <a:avLst/>
          </a:prstGeom>
        </p:spPr>
      </p:pic>
      <p:sp>
        <p:nvSpPr>
          <p:cNvPr id="27" name="TextBox 26">
            <a:extLst>
              <a:ext uri="{FF2B5EF4-FFF2-40B4-BE49-F238E27FC236}">
                <a16:creationId xmlns:a16="http://schemas.microsoft.com/office/drawing/2014/main" id="{53F541BD-F0A1-75C8-4B96-4FE82B7415F2}"/>
              </a:ext>
            </a:extLst>
          </p:cNvPr>
          <p:cNvSpPr txBox="1"/>
          <p:nvPr/>
        </p:nvSpPr>
        <p:spPr>
          <a:xfrm>
            <a:off x="452887" y="4142093"/>
            <a:ext cx="3581400" cy="523220"/>
          </a:xfrm>
          <a:prstGeom prst="rect">
            <a:avLst/>
          </a:prstGeom>
          <a:noFill/>
        </p:spPr>
        <p:txBody>
          <a:bodyPr wrap="square">
            <a:spAutoFit/>
          </a:bodyPr>
          <a:lstStyle/>
          <a:p>
            <a:r>
              <a:rPr lang="en-US" sz="2800" dirty="0">
                <a:solidFill>
                  <a:srgbClr val="000000"/>
                </a:solidFill>
              </a:rPr>
              <a:t>4.   The quotient rule:</a:t>
            </a:r>
            <a:endParaRPr lang="en-IN" sz="2800" dirty="0"/>
          </a:p>
        </p:txBody>
      </p:sp>
      <p:pic>
        <p:nvPicPr>
          <p:cNvPr id="6" name="Picture 5" descr="a raised to the power of m divided by a raised to the power of n equals a raised to the open parenthesis m minus n close parenthesis.">
            <a:extLst>
              <a:ext uri="{FF2B5EF4-FFF2-40B4-BE49-F238E27FC236}">
                <a16:creationId xmlns:a16="http://schemas.microsoft.com/office/drawing/2014/main" id="{0982D3D7-484E-CA87-3DE6-107618DD1F0B}"/>
              </a:ext>
            </a:extLst>
          </p:cNvPr>
          <p:cNvPicPr>
            <a:picLocks noChangeAspect="1"/>
          </p:cNvPicPr>
          <p:nvPr/>
        </p:nvPicPr>
        <p:blipFill>
          <a:blip r:embed="rId5"/>
          <a:stretch>
            <a:fillRect/>
          </a:stretch>
        </p:blipFill>
        <p:spPr>
          <a:xfrm>
            <a:off x="3733800" y="3962400"/>
            <a:ext cx="1552575" cy="952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Properties: Summary of the Rules for Exponents</a:t>
            </a:r>
            <a:r>
              <a:rPr lang="en-US" baseline="-25000" dirty="0"/>
              <a:t>2</a:t>
            </a: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a:xfrm>
            <a:off x="457200" y="1280160"/>
            <a:ext cx="8229600" cy="3368040"/>
          </a:xfrm>
          <a:solidFill>
            <a:schemeClr val="accent3"/>
          </a:solidFill>
          <a:ln w="28575">
            <a:solidFill>
              <a:srgbClr val="000000"/>
            </a:solidFill>
          </a:ln>
        </p:spPr>
        <p:txBody>
          <a:bodyPr wrap="square">
            <a:noAutofit/>
          </a:bodyPr>
          <a:lstStyle/>
          <a:p>
            <a:pPr algn="ctr"/>
            <a:r>
              <a:rPr lang="en-US" sz="1000" dirty="0">
                <a:solidFill>
                  <a:srgbClr val="000000"/>
                </a:solidFill>
              </a:rPr>
              <a:t> </a:t>
            </a:r>
            <a:endParaRPr lang="en-US" sz="1000" dirty="0"/>
          </a:p>
          <a:p>
            <a:endParaRPr lang="en-US" dirty="0">
              <a:solidFill>
                <a:srgbClr val="000000"/>
              </a:solidFill>
            </a:endParaRPr>
          </a:p>
          <a:p>
            <a:pPr marL="514350" indent="-514350">
              <a:buFont typeface="+mj-lt"/>
              <a:buAutoNum type="arabicPeriod" startAt="5"/>
            </a:pPr>
            <a:endParaRPr lang="en-US" dirty="0">
              <a:solidFill>
                <a:srgbClr val="000000"/>
              </a:solidFill>
            </a:endParaRPr>
          </a:p>
          <a:p>
            <a:r>
              <a:rPr lang="en-US" dirty="0">
                <a:solidFill>
                  <a:srgbClr val="000000"/>
                </a:solidFill>
              </a:rPr>
              <a:t> </a:t>
            </a:r>
          </a:p>
          <a:p>
            <a:pPr marL="514350" indent="-514350">
              <a:buFont typeface="+mj-lt"/>
              <a:buAutoNum type="arabicPeriod" startAt="5"/>
            </a:pPr>
            <a:endParaRPr lang="en-US" sz="1200" dirty="0">
              <a:solidFill>
                <a:srgbClr val="000000"/>
              </a:solidFill>
            </a:endParaRPr>
          </a:p>
          <a:p>
            <a:endParaRPr lang="en-US" dirty="0">
              <a:solidFill>
                <a:srgbClr val="000000"/>
              </a:solidFill>
            </a:endParaRPr>
          </a:p>
        </p:txBody>
      </p:sp>
      <p:sp>
        <p:nvSpPr>
          <p:cNvPr id="17" name="TextBox 16">
            <a:extLst>
              <a:ext uri="{FF2B5EF4-FFF2-40B4-BE49-F238E27FC236}">
                <a16:creationId xmlns:a16="http://schemas.microsoft.com/office/drawing/2014/main" id="{4D1941AC-A780-6D6F-802C-A3ABAA263E4F}"/>
              </a:ext>
            </a:extLst>
          </p:cNvPr>
          <p:cNvSpPr txBox="1"/>
          <p:nvPr/>
        </p:nvSpPr>
        <p:spPr>
          <a:xfrm>
            <a:off x="457200" y="1467507"/>
            <a:ext cx="3657600" cy="523220"/>
          </a:xfrm>
          <a:prstGeom prst="rect">
            <a:avLst/>
          </a:prstGeom>
          <a:noFill/>
        </p:spPr>
        <p:txBody>
          <a:bodyPr wrap="square">
            <a:spAutoFit/>
          </a:bodyPr>
          <a:lstStyle/>
          <a:p>
            <a:r>
              <a:rPr lang="en-US" sz="2800" dirty="0">
                <a:solidFill>
                  <a:srgbClr val="000000"/>
                </a:solidFill>
              </a:rPr>
              <a:t>5.   Negative exponents:</a:t>
            </a:r>
            <a:endParaRPr lang="en-IN" sz="2800" dirty="0"/>
          </a:p>
        </p:txBody>
      </p:sp>
      <p:pic>
        <p:nvPicPr>
          <p:cNvPr id="6" name="Picture 5" descr="a raised to the power of negative n equals one divided by a raised to the power of n, and one divided by a raised to the power of negative n equals a raised to the power of n.">
            <a:extLst>
              <a:ext uri="{FF2B5EF4-FFF2-40B4-BE49-F238E27FC236}">
                <a16:creationId xmlns:a16="http://schemas.microsoft.com/office/drawing/2014/main" id="{C5AB29E6-90D0-78A3-E03F-498503B17E5D}"/>
              </a:ext>
            </a:extLst>
          </p:cNvPr>
          <p:cNvPicPr>
            <a:picLocks noChangeAspect="1"/>
          </p:cNvPicPr>
          <p:nvPr/>
        </p:nvPicPr>
        <p:blipFill>
          <a:blip r:embed="rId2"/>
          <a:stretch>
            <a:fillRect/>
          </a:stretch>
        </p:blipFill>
        <p:spPr>
          <a:xfrm>
            <a:off x="4083409" y="1295400"/>
            <a:ext cx="2800350" cy="904875"/>
          </a:xfrm>
          <a:prstGeom prst="rect">
            <a:avLst/>
          </a:prstGeom>
        </p:spPr>
      </p:pic>
      <p:sp>
        <p:nvSpPr>
          <p:cNvPr id="19" name="TextBox 18">
            <a:extLst>
              <a:ext uri="{FF2B5EF4-FFF2-40B4-BE49-F238E27FC236}">
                <a16:creationId xmlns:a16="http://schemas.microsoft.com/office/drawing/2014/main" id="{1F0F5DCD-F6BC-4484-894B-ABC16903EF79}"/>
              </a:ext>
            </a:extLst>
          </p:cNvPr>
          <p:cNvSpPr txBox="1"/>
          <p:nvPr/>
        </p:nvSpPr>
        <p:spPr>
          <a:xfrm>
            <a:off x="457200" y="2016916"/>
            <a:ext cx="2438400" cy="523220"/>
          </a:xfrm>
          <a:prstGeom prst="rect">
            <a:avLst/>
          </a:prstGeom>
          <a:noFill/>
        </p:spPr>
        <p:txBody>
          <a:bodyPr wrap="square">
            <a:spAutoFit/>
          </a:bodyPr>
          <a:lstStyle/>
          <a:p>
            <a:r>
              <a:rPr lang="en-US" sz="2800" dirty="0">
                <a:solidFill>
                  <a:srgbClr val="000000"/>
                </a:solidFill>
              </a:rPr>
              <a:t>6.   Power rule:</a:t>
            </a:r>
            <a:endParaRPr lang="en-IN" sz="2800" dirty="0"/>
          </a:p>
        </p:txBody>
      </p:sp>
      <p:pic>
        <p:nvPicPr>
          <p:cNvPr id="9" name="Picture 8" descr="Open parenthesis a raised to the power of m close parenthesis raised to the power of n equals a raised to the power of m times n.">
            <a:extLst>
              <a:ext uri="{FF2B5EF4-FFF2-40B4-BE49-F238E27FC236}">
                <a16:creationId xmlns:a16="http://schemas.microsoft.com/office/drawing/2014/main" id="{A15B76EB-D2E7-E68B-4547-BA72F29D8C1A}"/>
              </a:ext>
            </a:extLst>
          </p:cNvPr>
          <p:cNvPicPr>
            <a:picLocks noChangeAspect="1"/>
          </p:cNvPicPr>
          <p:nvPr/>
        </p:nvPicPr>
        <p:blipFill>
          <a:blip r:embed="rId3"/>
          <a:stretch>
            <a:fillRect/>
          </a:stretch>
        </p:blipFill>
        <p:spPr>
          <a:xfrm>
            <a:off x="2771775" y="1949132"/>
            <a:ext cx="1800225" cy="695325"/>
          </a:xfrm>
          <a:prstGeom prst="rect">
            <a:avLst/>
          </a:prstGeom>
        </p:spPr>
      </p:pic>
      <p:sp>
        <p:nvSpPr>
          <p:cNvPr id="21" name="TextBox 20">
            <a:extLst>
              <a:ext uri="{FF2B5EF4-FFF2-40B4-BE49-F238E27FC236}">
                <a16:creationId xmlns:a16="http://schemas.microsoft.com/office/drawing/2014/main" id="{5BC05995-C781-B684-E635-83F8E465140E}"/>
              </a:ext>
            </a:extLst>
          </p:cNvPr>
          <p:cNvSpPr txBox="1"/>
          <p:nvPr/>
        </p:nvSpPr>
        <p:spPr>
          <a:xfrm>
            <a:off x="451688" y="2600980"/>
            <a:ext cx="3657600" cy="523220"/>
          </a:xfrm>
          <a:prstGeom prst="rect">
            <a:avLst/>
          </a:prstGeom>
          <a:noFill/>
        </p:spPr>
        <p:txBody>
          <a:bodyPr wrap="square">
            <a:spAutoFit/>
          </a:bodyPr>
          <a:lstStyle/>
          <a:p>
            <a:r>
              <a:rPr lang="en-US" sz="2800" dirty="0">
                <a:solidFill>
                  <a:srgbClr val="000000"/>
                </a:solidFill>
              </a:rPr>
              <a:t>7.   Power of a product:</a:t>
            </a:r>
            <a:endParaRPr lang="en-IN" sz="2800" dirty="0"/>
          </a:p>
        </p:txBody>
      </p:sp>
      <p:pic>
        <p:nvPicPr>
          <p:cNvPr id="12" name="Picture 11" descr="Open parenthesis a times b close parenthesis raised to the power of n equals a raised to the power of n times b raised to the power of n.">
            <a:extLst>
              <a:ext uri="{FF2B5EF4-FFF2-40B4-BE49-F238E27FC236}">
                <a16:creationId xmlns:a16="http://schemas.microsoft.com/office/drawing/2014/main" id="{6D6C1D60-8BF4-C83A-703B-20F2D28CC117}"/>
              </a:ext>
            </a:extLst>
          </p:cNvPr>
          <p:cNvPicPr>
            <a:picLocks noChangeAspect="1"/>
          </p:cNvPicPr>
          <p:nvPr/>
        </p:nvPicPr>
        <p:blipFill>
          <a:blip r:embed="rId4"/>
          <a:stretch>
            <a:fillRect/>
          </a:stretch>
        </p:blipFill>
        <p:spPr>
          <a:xfrm>
            <a:off x="3962400" y="2516482"/>
            <a:ext cx="1933575" cy="609600"/>
          </a:xfrm>
          <a:prstGeom prst="rect">
            <a:avLst/>
          </a:prstGeom>
        </p:spPr>
      </p:pic>
      <p:sp>
        <p:nvSpPr>
          <p:cNvPr id="23" name="TextBox 22">
            <a:extLst>
              <a:ext uri="{FF2B5EF4-FFF2-40B4-BE49-F238E27FC236}">
                <a16:creationId xmlns:a16="http://schemas.microsoft.com/office/drawing/2014/main" id="{D59DD9D3-7D96-B1F8-F9D4-B0A11646CAC9}"/>
              </a:ext>
            </a:extLst>
          </p:cNvPr>
          <p:cNvSpPr txBox="1"/>
          <p:nvPr/>
        </p:nvSpPr>
        <p:spPr>
          <a:xfrm>
            <a:off x="451688" y="3273800"/>
            <a:ext cx="3733800" cy="523220"/>
          </a:xfrm>
          <a:prstGeom prst="rect">
            <a:avLst/>
          </a:prstGeom>
          <a:noFill/>
        </p:spPr>
        <p:txBody>
          <a:bodyPr wrap="square">
            <a:spAutoFit/>
          </a:bodyPr>
          <a:lstStyle/>
          <a:p>
            <a:r>
              <a:rPr lang="en-US" sz="2800" dirty="0">
                <a:solidFill>
                  <a:srgbClr val="000000"/>
                </a:solidFill>
              </a:rPr>
              <a:t>8.   Power of a quotient:</a:t>
            </a:r>
            <a:endParaRPr lang="en-IN" sz="2800" dirty="0"/>
          </a:p>
        </p:txBody>
      </p:sp>
      <p:pic>
        <p:nvPicPr>
          <p:cNvPr id="15" name="Picture 14" descr="Open parenthesis a divided by b close parenthesis raised to the power of n equals a raised to the power of n divided by b raised to the power of n.">
            <a:extLst>
              <a:ext uri="{FF2B5EF4-FFF2-40B4-BE49-F238E27FC236}">
                <a16:creationId xmlns:a16="http://schemas.microsoft.com/office/drawing/2014/main" id="{5E44CEB8-1237-C589-AB05-36B42FA0EF87}"/>
              </a:ext>
            </a:extLst>
          </p:cNvPr>
          <p:cNvPicPr>
            <a:picLocks noChangeAspect="1"/>
          </p:cNvPicPr>
          <p:nvPr/>
        </p:nvPicPr>
        <p:blipFill>
          <a:blip r:embed="rId5"/>
          <a:stretch>
            <a:fillRect/>
          </a:stretch>
        </p:blipFill>
        <p:spPr>
          <a:xfrm>
            <a:off x="4083409" y="2997248"/>
            <a:ext cx="1638300" cy="10763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Definition: The General Form</a:t>
            </a:r>
          </a:p>
        </p:txBody>
      </p:sp>
      <p:pic>
        <p:nvPicPr>
          <p:cNvPr id="17" name="Picture 16" descr="a raised to the power of m divided by n.">
            <a:extLst>
              <a:ext uri="{FF2B5EF4-FFF2-40B4-BE49-F238E27FC236}">
                <a16:creationId xmlns:a16="http://schemas.microsoft.com/office/drawing/2014/main" id="{1C6D6AE4-E196-4ABD-71E9-2E2017E3DA71}"/>
              </a:ext>
            </a:extLst>
          </p:cNvPr>
          <p:cNvPicPr>
            <a:picLocks noChangeAspect="1"/>
          </p:cNvPicPr>
          <p:nvPr/>
        </p:nvPicPr>
        <p:blipFill>
          <a:blip r:embed="rId2"/>
          <a:stretch>
            <a:fillRect/>
          </a:stretch>
        </p:blipFill>
        <p:spPr>
          <a:xfrm>
            <a:off x="7086600" y="0"/>
            <a:ext cx="514350" cy="771525"/>
          </a:xfrm>
          <a:prstGeom prst="rect">
            <a:avLst/>
          </a:prstGeom>
        </p:spPr>
      </p:pic>
      <p:sp>
        <p:nvSpPr>
          <p:cNvPr id="2" name="Content Placeholder 1"/>
          <p:cNvSpPr>
            <a:spLocks noGrp="1"/>
          </p:cNvSpPr>
          <p:nvPr>
            <p:ph idx="1"/>
          </p:nvPr>
        </p:nvSpPr>
        <p:spPr>
          <a:xfrm>
            <a:off x="457200" y="1280160"/>
            <a:ext cx="8229600" cy="3291840"/>
          </a:xfrm>
          <a:solidFill>
            <a:schemeClr val="accent3"/>
          </a:solidFill>
          <a:ln w="28575">
            <a:solidFill>
              <a:srgbClr val="000000"/>
            </a:solidFill>
          </a:ln>
        </p:spPr>
        <p:txBody>
          <a:bodyPr wrap="square">
            <a:noAutofit/>
          </a:bodyPr>
          <a:lstStyle/>
          <a:p>
            <a:pPr algn="ctr"/>
            <a:endParaRPr lang="en-US" b="1" dirty="0">
              <a:solidFill>
                <a:srgbClr val="000000"/>
              </a:solidFill>
            </a:endParaRPr>
          </a:p>
          <a:p>
            <a:r>
              <a:rPr lang="en-US" dirty="0">
                <a:solidFill>
                  <a:srgbClr val="000000"/>
                </a:solidFill>
              </a:rPr>
              <a:t>If </a:t>
            </a:r>
            <a:r>
              <a:rPr lang="en-US" i="1" dirty="0">
                <a:solidFill>
                  <a:srgbClr val="000000"/>
                </a:solidFill>
              </a:rPr>
              <a:t>n</a:t>
            </a:r>
            <a:r>
              <a:rPr lang="en-US" dirty="0">
                <a:solidFill>
                  <a:srgbClr val="000000"/>
                </a:solidFill>
              </a:rPr>
              <a:t> is an integer greater than 1, </a:t>
            </a:r>
            <a:r>
              <a:rPr lang="en-US" i="1" dirty="0">
                <a:solidFill>
                  <a:srgbClr val="000000"/>
                </a:solidFill>
              </a:rPr>
              <a:t>m</a:t>
            </a:r>
            <a:r>
              <a:rPr lang="en-US" dirty="0">
                <a:solidFill>
                  <a:srgbClr val="000000"/>
                </a:solidFill>
              </a:rPr>
              <a:t> is any integer, and </a:t>
            </a:r>
            <a:br>
              <a:rPr lang="en-US" dirty="0">
                <a:solidFill>
                  <a:srgbClr val="000000"/>
                </a:solidFill>
              </a:rPr>
            </a:br>
            <a:endParaRPr lang="en-US" dirty="0">
              <a:solidFill>
                <a:srgbClr val="000000"/>
              </a:solidFill>
            </a:endParaRPr>
          </a:p>
          <a:p>
            <a:endParaRPr lang="en-US" dirty="0">
              <a:solidFill>
                <a:srgbClr val="000000"/>
              </a:solidFill>
            </a:endParaRPr>
          </a:p>
          <a:p>
            <a:endParaRPr lang="en-US" dirty="0">
              <a:solidFill>
                <a:srgbClr val="000000"/>
              </a:solidFill>
            </a:endParaRPr>
          </a:p>
          <a:p>
            <a:pPr>
              <a:spcBef>
                <a:spcPts val="1800"/>
              </a:spcBef>
            </a:pPr>
            <a:endParaRPr lang="en-US" dirty="0">
              <a:solidFill>
                <a:srgbClr val="000000"/>
              </a:solidFill>
            </a:endParaRPr>
          </a:p>
        </p:txBody>
      </p:sp>
      <p:pic>
        <p:nvPicPr>
          <p:cNvPr id="6" name="Picture 5" descr=" a raised to the power of open parenthesis 1 over n close parenthesis.">
            <a:extLst>
              <a:ext uri="{FF2B5EF4-FFF2-40B4-BE49-F238E27FC236}">
                <a16:creationId xmlns:a16="http://schemas.microsoft.com/office/drawing/2014/main" id="{FEC71FD3-C693-95C1-9CCB-624447D797A2}"/>
              </a:ext>
            </a:extLst>
          </p:cNvPr>
          <p:cNvPicPr>
            <a:picLocks noChangeAspect="1"/>
          </p:cNvPicPr>
          <p:nvPr/>
        </p:nvPicPr>
        <p:blipFill>
          <a:blip r:embed="rId3"/>
          <a:stretch>
            <a:fillRect/>
          </a:stretch>
        </p:blipFill>
        <p:spPr>
          <a:xfrm>
            <a:off x="8153400" y="1524000"/>
            <a:ext cx="400050" cy="676275"/>
          </a:xfrm>
          <a:prstGeom prst="rect">
            <a:avLst/>
          </a:prstGeom>
        </p:spPr>
      </p:pic>
      <p:sp>
        <p:nvSpPr>
          <p:cNvPr id="14" name="TextBox 13">
            <a:extLst>
              <a:ext uri="{FF2B5EF4-FFF2-40B4-BE49-F238E27FC236}">
                <a16:creationId xmlns:a16="http://schemas.microsoft.com/office/drawing/2014/main" id="{023E3A76-29C4-666C-54AA-4243F8719EEE}"/>
              </a:ext>
            </a:extLst>
          </p:cNvPr>
          <p:cNvSpPr txBox="1"/>
          <p:nvPr/>
        </p:nvSpPr>
        <p:spPr>
          <a:xfrm>
            <a:off x="468702" y="2219980"/>
            <a:ext cx="3950898" cy="523220"/>
          </a:xfrm>
          <a:prstGeom prst="rect">
            <a:avLst/>
          </a:prstGeom>
          <a:noFill/>
        </p:spPr>
        <p:txBody>
          <a:bodyPr wrap="square">
            <a:spAutoFit/>
          </a:bodyPr>
          <a:lstStyle/>
          <a:p>
            <a:r>
              <a:rPr lang="en-US" sz="2800" dirty="0">
                <a:solidFill>
                  <a:srgbClr val="000000"/>
                </a:solidFill>
              </a:rPr>
              <a:t>is a real number, then</a:t>
            </a:r>
            <a:endParaRPr lang="en-IN" sz="2800" dirty="0"/>
          </a:p>
        </p:txBody>
      </p:sp>
      <p:pic>
        <p:nvPicPr>
          <p:cNvPr id="9" name="Picture 8" descr="a raised to the power of open parenthesis m divided by n close parenthesis equals the open parenthesis a raised to the power of open parenthesis one divided by n close parenthesis close parenthesis, all raised to the power of m, which equals the open parenthesis a raised to the power of m close parenthesis, all raised to the power of open parenthesis one divided by n close parenthesis.">
            <a:extLst>
              <a:ext uri="{FF2B5EF4-FFF2-40B4-BE49-F238E27FC236}">
                <a16:creationId xmlns:a16="http://schemas.microsoft.com/office/drawing/2014/main" id="{9ECD9FD6-1911-B11C-9301-2AE3E2248FD4}"/>
              </a:ext>
            </a:extLst>
          </p:cNvPr>
          <p:cNvPicPr>
            <a:picLocks noChangeAspect="1"/>
          </p:cNvPicPr>
          <p:nvPr/>
        </p:nvPicPr>
        <p:blipFill>
          <a:blip r:embed="rId4"/>
          <a:stretch>
            <a:fillRect/>
          </a:stretch>
        </p:blipFill>
        <p:spPr>
          <a:xfrm>
            <a:off x="3000375" y="2751261"/>
            <a:ext cx="3143250" cy="809625"/>
          </a:xfrm>
          <a:prstGeom prst="rect">
            <a:avLst/>
          </a:prstGeom>
        </p:spPr>
      </p:pic>
      <p:sp>
        <p:nvSpPr>
          <p:cNvPr id="19" name="TextBox 18">
            <a:extLst>
              <a:ext uri="{FF2B5EF4-FFF2-40B4-BE49-F238E27FC236}">
                <a16:creationId xmlns:a16="http://schemas.microsoft.com/office/drawing/2014/main" id="{0D04028C-C435-186C-ED69-CE194DA36FE7}"/>
              </a:ext>
            </a:extLst>
          </p:cNvPr>
          <p:cNvSpPr txBox="1"/>
          <p:nvPr/>
        </p:nvSpPr>
        <p:spPr>
          <a:xfrm>
            <a:off x="484517" y="3853191"/>
            <a:ext cx="3143250" cy="523220"/>
          </a:xfrm>
          <a:prstGeom prst="rect">
            <a:avLst/>
          </a:prstGeom>
          <a:noFill/>
        </p:spPr>
        <p:txBody>
          <a:bodyPr wrap="square">
            <a:spAutoFit/>
          </a:bodyPr>
          <a:lstStyle/>
          <a:p>
            <a:r>
              <a:rPr lang="en-US" sz="2800" dirty="0">
                <a:solidFill>
                  <a:srgbClr val="000000"/>
                </a:solidFill>
              </a:rPr>
              <a:t>In radical notation:</a:t>
            </a:r>
            <a:endParaRPr lang="en-IN" sz="2800" dirty="0"/>
          </a:p>
        </p:txBody>
      </p:sp>
      <p:pic>
        <p:nvPicPr>
          <p:cNvPr id="12" name="Picture 11" descr="a raised to the power of open parenthesis m divided by n close parenthesis equals the open parenthesis the nth root of a close parenthesis, all raised to the power of m, which equals the nth root of a raised to the power of m.">
            <a:extLst>
              <a:ext uri="{FF2B5EF4-FFF2-40B4-BE49-F238E27FC236}">
                <a16:creationId xmlns:a16="http://schemas.microsoft.com/office/drawing/2014/main" id="{795F4F94-316E-5C97-BC77-38AE4085428A}"/>
              </a:ext>
            </a:extLst>
          </p:cNvPr>
          <p:cNvPicPr>
            <a:picLocks noChangeAspect="1"/>
          </p:cNvPicPr>
          <p:nvPr/>
        </p:nvPicPr>
        <p:blipFill>
          <a:blip r:embed="rId5"/>
          <a:stretch>
            <a:fillRect/>
          </a:stretch>
        </p:blipFill>
        <p:spPr>
          <a:xfrm>
            <a:off x="3352800" y="3652326"/>
            <a:ext cx="2933700" cy="80962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1693</TotalTime>
  <Words>766</Words>
  <Application>Microsoft Office PowerPoint</Application>
  <PresentationFormat>On-screen Show (4:3)</PresentationFormat>
  <Paragraphs>121</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9" baseType="lpstr">
      <vt:lpstr>Arial</vt:lpstr>
      <vt:lpstr>Calibri</vt:lpstr>
      <vt:lpstr>Courier New</vt:lpstr>
      <vt:lpstr>Symbol</vt:lpstr>
      <vt:lpstr>Office Theme</vt:lpstr>
      <vt:lpstr>MathType 6.0 Equation</vt:lpstr>
      <vt:lpstr>Equation</vt:lpstr>
      <vt:lpstr>Section 7.R.3</vt:lpstr>
      <vt:lpstr>Objectives</vt:lpstr>
      <vt:lpstr>nth Roots </vt:lpstr>
      <vt:lpstr>Definition: Radical Notation </vt:lpstr>
      <vt:lpstr>Special Notes about the Index n: Note </vt:lpstr>
      <vt:lpstr>Example 1: Evaluating nth Roots </vt:lpstr>
      <vt:lpstr>Properties: Summary of the Rules for Exponents1</vt:lpstr>
      <vt:lpstr>Properties: Summary of the Rules for Exponents2</vt:lpstr>
      <vt:lpstr>Definition: The General Form</vt:lpstr>
      <vt:lpstr>Example 2: Converting from Exponential Notation to Radical Notation1</vt:lpstr>
      <vt:lpstr>Example 2: Converting from Exponential Notation to Radical Notation2</vt:lpstr>
      <vt:lpstr>Attention! Rational Exponents </vt:lpstr>
      <vt:lpstr>Example 3: Simplifying Expressions with Rational Exponents1 </vt:lpstr>
      <vt:lpstr>Example 3: Simplifying Expressions with Rational Exponents2</vt:lpstr>
      <vt:lpstr>Example 3: Simplifying Expressions with Rational Exponents3</vt:lpstr>
      <vt:lpstr>Example 4: Simplifying Radical Notation by Changing to Exponential Notation1</vt:lpstr>
      <vt:lpstr>Example 4: Simplifying Radical Notation by Changing to Exponential Notation2</vt:lpstr>
      <vt:lpstr>Example 4: Simplifying Radical Notation by Changing to Exponential Notation3</vt:lpstr>
      <vt:lpstr>Example 5: Evaluating Rational Exponents using a Calculator1 </vt:lpstr>
      <vt:lpstr>Example 5: Evaluating Rational Exponents using a Calculator2</vt:lpstr>
      <vt:lpstr>Example 5: Evaluating Rational Exponents using a Calculator3</vt:lpstr>
      <vt:lpstr>Example 5: Evaluating Rational Exponents using a Calculator4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Sangeetha Pallikala</cp:lastModifiedBy>
  <cp:revision>159</cp:revision>
  <dcterms:created xsi:type="dcterms:W3CDTF">2013-04-26T14:43:13Z</dcterms:created>
  <dcterms:modified xsi:type="dcterms:W3CDTF">2025-06-24T11:05:02Z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4BAEFF20-2134-4CA7-B09C-E7698E591FAD</vt:lpwstr>
  </property>
  <property fmtid="{D5CDD505-2E9C-101B-9397-08002B2CF9AE}" pid="3" name="ArticulatePath">
    <vt:lpwstr>DEV2e_15_3</vt:lpwstr>
  </property>
</Properties>
</file>