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6" r:id="rId4"/>
    <p:sldId id="277" r:id="rId5"/>
    <p:sldId id="278" r:id="rId6"/>
    <p:sldId id="279" r:id="rId7"/>
    <p:sldId id="292" r:id="rId8"/>
    <p:sldId id="280" r:id="rId9"/>
    <p:sldId id="281" r:id="rId10"/>
    <p:sldId id="282" r:id="rId11"/>
    <p:sldId id="283" r:id="rId12"/>
    <p:sldId id="284" r:id="rId13"/>
    <p:sldId id="293" r:id="rId14"/>
    <p:sldId id="294" r:id="rId15"/>
    <p:sldId id="286" r:id="rId16"/>
    <p:sldId id="295" r:id="rId17"/>
    <p:sldId id="288"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hiteesha" initials="h" lastIdx="1" clrIdx="3">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33" autoAdjust="0"/>
    <p:restoredTop sz="94673" autoAdjust="0"/>
  </p:normalViewPr>
  <p:slideViewPr>
    <p:cSldViewPr>
      <p:cViewPr varScale="1">
        <p:scale>
          <a:sx n="105" d="100"/>
          <a:sy n="105" d="100"/>
        </p:scale>
        <p:origin x="126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5: Multiplication with Rational Expressions</a:t>
            </a:r>
          </a:p>
        </p:txBody>
      </p:sp>
      <p:sp>
        <p:nvSpPr>
          <p:cNvPr id="29699" name="Rectangle 3"/>
          <p:cNvSpPr>
            <a:spLocks noGrp="1"/>
          </p:cNvSpPr>
          <p:nvPr>
            <p:ph idx="4294967295"/>
          </p:nvPr>
        </p:nvSpPr>
        <p:spPr>
          <a:xfrm>
            <a:off x="457200" y="1280160"/>
            <a:ext cx="8229600" cy="954107"/>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p:txBody>
      </p:sp>
      <p:sp>
        <p:nvSpPr>
          <p:cNvPr id="2" name="TextBox 1">
            <a:extLst>
              <a:ext uri="{FF2B5EF4-FFF2-40B4-BE49-F238E27FC236}">
                <a16:creationId xmlns:a16="http://schemas.microsoft.com/office/drawing/2014/main" id="{8D05CB41-4B70-2887-D93D-866DF3BCEBD5}"/>
              </a:ext>
            </a:extLst>
          </p:cNvPr>
          <p:cNvSpPr txBox="1"/>
          <p:nvPr/>
        </p:nvSpPr>
        <p:spPr>
          <a:xfrm>
            <a:off x="457200" y="2743701"/>
            <a:ext cx="1487877" cy="523220"/>
          </a:xfrm>
          <a:prstGeom prst="rect">
            <a:avLst/>
          </a:prstGeom>
          <a:noFill/>
        </p:spPr>
        <p:txBody>
          <a:bodyPr wrap="square">
            <a:spAutoFit/>
          </a:bodyPr>
          <a:lstStyle/>
          <a:p>
            <a:r>
              <a:rPr lang="en-US" sz="2800" b="1" dirty="0"/>
              <a:t>Solution</a:t>
            </a:r>
            <a:endParaRPr lang="en-IN" sz="2800" dirty="0"/>
          </a:p>
        </p:txBody>
      </p:sp>
      <p:pic>
        <p:nvPicPr>
          <p:cNvPr id="5" name="Picture 4" descr="Open parenthesis x to the power of 2 minus 36 close parenthesis over x to the power of 4 times x over open parenthesis x minus 6 close parenthesis.">
            <a:extLst>
              <a:ext uri="{FF2B5EF4-FFF2-40B4-BE49-F238E27FC236}">
                <a16:creationId xmlns:a16="http://schemas.microsoft.com/office/drawing/2014/main" id="{F68D14E1-5133-D8A5-4A54-337E82172B28}"/>
              </a:ext>
            </a:extLst>
          </p:cNvPr>
          <p:cNvPicPr>
            <a:picLocks noChangeAspect="1"/>
          </p:cNvPicPr>
          <p:nvPr/>
        </p:nvPicPr>
        <p:blipFill>
          <a:blip r:embed="rId2"/>
          <a:stretch>
            <a:fillRect/>
          </a:stretch>
        </p:blipFill>
        <p:spPr>
          <a:xfrm>
            <a:off x="3371804" y="2099548"/>
            <a:ext cx="2066925" cy="952500"/>
          </a:xfrm>
          <a:prstGeom prst="rect">
            <a:avLst/>
          </a:prstGeom>
        </p:spPr>
      </p:pic>
      <p:pic>
        <p:nvPicPr>
          <p:cNvPr id="6" name="Picture 5" descr="x is not equal to 0 or 6.&#10;&#10;Open parenthesis x to the power of 2 minus 36 close parenthesis over x to the power of 4 times x over open parenthesis x minus 6 close parenthesis.&#10;&#10;Now factor the numerator:&#10;&#10;Open parenthesis x plus 6 close parenthesis times open parenthesis x minus 6 close parenthesis over x to the power of 4 times x over open parenthesis x minus 6 close parenthesis.&#10;&#10;Now simplify:&#10;&#10;The open parenthesis x plus 6 close parenthesis and x terms cancel.&#10;&#10;Final result: open parenthesis x plus 6 close parenthesis over x to the power of 3.">
            <a:extLst>
              <a:ext uri="{FF2B5EF4-FFF2-40B4-BE49-F238E27FC236}">
                <a16:creationId xmlns:a16="http://schemas.microsoft.com/office/drawing/2014/main" id="{23AA54F8-6CDB-BC8F-EED4-DCBCB044CB17}"/>
              </a:ext>
            </a:extLst>
          </p:cNvPr>
          <p:cNvPicPr>
            <a:picLocks noChangeAspect="1"/>
          </p:cNvPicPr>
          <p:nvPr/>
        </p:nvPicPr>
        <p:blipFill>
          <a:blip r:embed="rId3"/>
          <a:stretch>
            <a:fillRect/>
          </a:stretch>
        </p:blipFill>
        <p:spPr>
          <a:xfrm>
            <a:off x="1524000" y="3318809"/>
            <a:ext cx="5495925" cy="26098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Dividing Rational Expressions</a:t>
            </a:r>
          </a:p>
        </p:txBody>
      </p:sp>
      <p:sp>
        <p:nvSpPr>
          <p:cNvPr id="6" name="Rectangle 3"/>
          <p:cNvSpPr txBox="1">
            <a:spLocks/>
          </p:cNvSpPr>
          <p:nvPr/>
        </p:nvSpPr>
        <p:spPr>
          <a:xfrm>
            <a:off x="457200" y="1280160"/>
            <a:ext cx="8229600" cy="35966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pic>
        <p:nvPicPr>
          <p:cNvPr id="4" name="Picture 3" descr="P divided by Q, divided by R divided by S, equals P divided by Q, multiplied by S divided by R.">
            <a:extLst>
              <a:ext uri="{FF2B5EF4-FFF2-40B4-BE49-F238E27FC236}">
                <a16:creationId xmlns:a16="http://schemas.microsoft.com/office/drawing/2014/main" id="{963EC337-67CE-6814-F9E1-533A8D6C270D}"/>
              </a:ext>
            </a:extLst>
          </p:cNvPr>
          <p:cNvPicPr>
            <a:picLocks noChangeAspect="1"/>
          </p:cNvPicPr>
          <p:nvPr/>
        </p:nvPicPr>
        <p:blipFill>
          <a:blip r:embed="rId2"/>
          <a:stretch>
            <a:fillRect/>
          </a:stretch>
        </p:blipFill>
        <p:spPr>
          <a:xfrm>
            <a:off x="3048000" y="1998345"/>
            <a:ext cx="2181225" cy="942975"/>
          </a:xfrm>
          <a:prstGeom prst="rect">
            <a:avLst/>
          </a:prstGeom>
        </p:spPr>
      </p:pic>
      <p:pic>
        <p:nvPicPr>
          <p:cNvPr id="8" name="Picture 7" descr="Note that S divided by R is the reciprocal of R divided by S.">
            <a:extLst>
              <a:ext uri="{FF2B5EF4-FFF2-40B4-BE49-F238E27FC236}">
                <a16:creationId xmlns:a16="http://schemas.microsoft.com/office/drawing/2014/main" id="{E3C58FC0-802A-7461-9CA4-850DCE645D34}"/>
              </a:ext>
            </a:extLst>
          </p:cNvPr>
          <p:cNvPicPr>
            <a:picLocks noChangeAspect="1"/>
          </p:cNvPicPr>
          <p:nvPr/>
        </p:nvPicPr>
        <p:blipFill>
          <a:blip r:embed="rId3"/>
          <a:stretch>
            <a:fillRect/>
          </a:stretch>
        </p:blipFill>
        <p:spPr>
          <a:xfrm>
            <a:off x="533400" y="3207067"/>
            <a:ext cx="5391150" cy="9048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r>
              <a:rPr lang="en-US" sz="3200" baseline="-25000" dirty="0">
                <a:solidFill>
                  <a:schemeClr val="accent1"/>
                </a:solidFill>
              </a:rPr>
              <a:t>1</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endParaRPr lang="en-US" sz="2800" b="1" dirty="0">
              <a:solidFill>
                <a:schemeClr val="tx1"/>
              </a:solidFill>
            </a:endParaRPr>
          </a:p>
        </p:txBody>
      </p:sp>
      <p:pic>
        <p:nvPicPr>
          <p:cNvPr id="4" name="Picture 3" descr="12 x squared y divided by 10 x y squared, divided by 3 x to the power of 4 y divided by x y cubed.">
            <a:extLst>
              <a:ext uri="{FF2B5EF4-FFF2-40B4-BE49-F238E27FC236}">
                <a16:creationId xmlns:a16="http://schemas.microsoft.com/office/drawing/2014/main" id="{BD47AAD5-1610-36AD-B9A4-457C3499FB77}"/>
              </a:ext>
            </a:extLst>
          </p:cNvPr>
          <p:cNvPicPr>
            <a:picLocks noChangeAspect="1"/>
          </p:cNvPicPr>
          <p:nvPr/>
        </p:nvPicPr>
        <p:blipFill>
          <a:blip r:embed="rId2"/>
          <a:stretch>
            <a:fillRect/>
          </a:stretch>
        </p:blipFill>
        <p:spPr>
          <a:xfrm>
            <a:off x="504825" y="2215515"/>
            <a:ext cx="2085975" cy="1009650"/>
          </a:xfrm>
          <a:prstGeom prst="rect">
            <a:avLst/>
          </a:prstGeom>
        </p:spPr>
      </p:pic>
      <p:sp>
        <p:nvSpPr>
          <p:cNvPr id="8" name="TextBox 7">
            <a:extLst>
              <a:ext uri="{FF2B5EF4-FFF2-40B4-BE49-F238E27FC236}">
                <a16:creationId xmlns:a16="http://schemas.microsoft.com/office/drawing/2014/main" id="{2E782878-43AD-5828-7BDC-A2A946FEE8A3}"/>
              </a:ext>
            </a:extLst>
          </p:cNvPr>
          <p:cNvSpPr txBox="1"/>
          <p:nvPr/>
        </p:nvSpPr>
        <p:spPr>
          <a:xfrm>
            <a:off x="442823" y="3223155"/>
            <a:ext cx="1487877" cy="523220"/>
          </a:xfrm>
          <a:prstGeom prst="rect">
            <a:avLst/>
          </a:prstGeom>
          <a:noFill/>
        </p:spPr>
        <p:txBody>
          <a:bodyPr wrap="square">
            <a:spAutoFit/>
          </a:bodyPr>
          <a:lstStyle/>
          <a:p>
            <a:r>
              <a:rPr lang="en-US" sz="2800" b="1" dirty="0"/>
              <a:t>Solution</a:t>
            </a:r>
            <a:endParaRPr lang="en-IN" sz="2800" dirty="0"/>
          </a:p>
        </p:txBody>
      </p:sp>
      <p:pic>
        <p:nvPicPr>
          <p:cNvPr id="7" name="Picture 6" descr="Open parenthesis twelve times x squared times y close parenthesis divided by open parenthesis ten times x times y squared close parenthesis, divided by open parenthesis three times x to the power of four times y close parenthesis divided by open parenthesis x times y cubed close parenthesis. This equals open parenthesis twelve times x squared times y close parenthesis divided by open parenthesis ten times x times y squared close parenthesis times x y cubed divided by 3 x to the power of 4 times y&#10;">
            <a:extLst>
              <a:ext uri="{FF2B5EF4-FFF2-40B4-BE49-F238E27FC236}">
                <a16:creationId xmlns:a16="http://schemas.microsoft.com/office/drawing/2014/main" id="{C8FDC6A2-9FB9-4117-C62F-AA7D9080B01D}"/>
              </a:ext>
            </a:extLst>
          </p:cNvPr>
          <p:cNvPicPr>
            <a:picLocks noChangeAspect="1"/>
          </p:cNvPicPr>
          <p:nvPr/>
        </p:nvPicPr>
        <p:blipFill>
          <a:blip r:embed="rId3"/>
          <a:stretch>
            <a:fillRect/>
          </a:stretch>
        </p:blipFill>
        <p:spPr>
          <a:xfrm>
            <a:off x="457200" y="3781995"/>
            <a:ext cx="4200525" cy="1009650"/>
          </a:xfrm>
          <a:prstGeom prst="rect">
            <a:avLst/>
          </a:prstGeom>
        </p:spPr>
      </p:pic>
      <p:sp>
        <p:nvSpPr>
          <p:cNvPr id="31750" name="Text Box 6" descr="The first step is to multiply by the reciprocal of the divisor. &#10;"/>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r>
              <a:rPr lang="en-US" sz="3200" baseline="-25000" dirty="0">
                <a:solidFill>
                  <a:schemeClr val="accent1"/>
                </a:solidFill>
              </a:rPr>
              <a:t>2</a:t>
            </a:r>
            <a:endParaRPr lang="en-US" sz="3200" dirty="0">
              <a:solidFill>
                <a:schemeClr val="accent1"/>
              </a:solidFill>
            </a:endParaRPr>
          </a:p>
        </p:txBody>
      </p:sp>
      <p:pic>
        <p:nvPicPr>
          <p:cNvPr id="4" name="Picture 3" descr="12 x squared y divided by 10 x y squared, multiplied by x y cubed divided by 3 x to the power of 4 y, &#10;now factor and multiply.&#10;&#10;equals 2 times 2 times 3 times x cubed times y to the power of 4 all divided by 2 times 5 times 3 times x to the power of 5 times y cubed, &#10;&#10;use the quotient rule for exponents to simplify.&#10;&#10;equals 2 x to the power of open parenthesis 3 minus 5 close parenthesis  y to the power of open parenthesis 4 minus 3  close parenthesis all divided by 5, &#10;&#10;equals 2 x to the power of open parenthesis negative 2 close parenthesis  times y divided by 5, &#10;&#10;equals 2 y divided by 5 x squared.">
            <a:extLst>
              <a:ext uri="{FF2B5EF4-FFF2-40B4-BE49-F238E27FC236}">
                <a16:creationId xmlns:a16="http://schemas.microsoft.com/office/drawing/2014/main" id="{243AF2ED-FF24-A424-2672-595E54E9094A}"/>
              </a:ext>
            </a:extLst>
          </p:cNvPr>
          <p:cNvPicPr>
            <a:picLocks noChangeAspect="1"/>
          </p:cNvPicPr>
          <p:nvPr/>
        </p:nvPicPr>
        <p:blipFill>
          <a:blip r:embed="rId2"/>
          <a:stretch>
            <a:fillRect/>
          </a:stretch>
        </p:blipFill>
        <p:spPr>
          <a:xfrm>
            <a:off x="904156" y="1295400"/>
            <a:ext cx="7820025" cy="36957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endParaRPr lang="en-US" sz="2800" b="1" dirty="0">
              <a:solidFill>
                <a:schemeClr val="tx1"/>
              </a:solidFill>
            </a:endParaRPr>
          </a:p>
        </p:txBody>
      </p:sp>
      <p:pic>
        <p:nvPicPr>
          <p:cNvPr id="4" name="Picture 3" descr="open parenthesis x squared minus y squared close parenthesis over  x cubed, divided by  open parenthesis y minus x close parenthesis divided by x y.">
            <a:extLst>
              <a:ext uri="{FF2B5EF4-FFF2-40B4-BE49-F238E27FC236}">
                <a16:creationId xmlns:a16="http://schemas.microsoft.com/office/drawing/2014/main" id="{A45397F0-EC6F-086C-1DEF-3924C018CA43}"/>
              </a:ext>
            </a:extLst>
          </p:cNvPr>
          <p:cNvPicPr>
            <a:picLocks noChangeAspect="1"/>
          </p:cNvPicPr>
          <p:nvPr/>
        </p:nvPicPr>
        <p:blipFill>
          <a:blip r:embed="rId2"/>
          <a:stretch>
            <a:fillRect/>
          </a:stretch>
        </p:blipFill>
        <p:spPr>
          <a:xfrm>
            <a:off x="573539" y="2209800"/>
            <a:ext cx="2057400" cy="952500"/>
          </a:xfrm>
          <a:prstGeom prst="rect">
            <a:avLst/>
          </a:prstGeom>
        </p:spPr>
      </p:pic>
      <p:sp>
        <p:nvSpPr>
          <p:cNvPr id="12" name="TextBox 11">
            <a:extLst>
              <a:ext uri="{FF2B5EF4-FFF2-40B4-BE49-F238E27FC236}">
                <a16:creationId xmlns:a16="http://schemas.microsoft.com/office/drawing/2014/main" id="{C7659D6F-E4BB-28D6-B75E-D9219EE095AA}"/>
              </a:ext>
            </a:extLst>
          </p:cNvPr>
          <p:cNvSpPr txBox="1"/>
          <p:nvPr/>
        </p:nvSpPr>
        <p:spPr>
          <a:xfrm>
            <a:off x="442823" y="3124200"/>
            <a:ext cx="1487877" cy="523220"/>
          </a:xfrm>
          <a:prstGeom prst="rect">
            <a:avLst/>
          </a:prstGeom>
          <a:noFill/>
        </p:spPr>
        <p:txBody>
          <a:bodyPr wrap="square">
            <a:spAutoFit/>
          </a:bodyPr>
          <a:lstStyle/>
          <a:p>
            <a:r>
              <a:rPr lang="en-US" sz="2800" b="1" dirty="0"/>
              <a:t>Solution</a:t>
            </a:r>
            <a:endParaRPr lang="en-IN" sz="2800" dirty="0"/>
          </a:p>
        </p:txBody>
      </p:sp>
      <p:pic>
        <p:nvPicPr>
          <p:cNvPr id="11" name="Picture 10" descr="Open parenthesis x squared minus y squared close parenthesis over x cubed,&#10;divided by open parenthesis y minus x close parenthesis over x y,&#10;&#10;Rewriting as multiplication:&#10;&#10;equals open parenthesis x squared minus y squared close parenthesis divided by x cubed,&#10;multiplied by x y divided by open parenthesis y minus x close parenthesis,&#10;&#10;Factor x squared minus y squared and simplify:&#10;&#10;equals open parenthesis x minus y close parenthesis times open parenthesis x plus y close parenthesis times x y&#10;divided by x cubed times open parenthesis y minus x close parenthesis,&#10;&#10;Note that open parenthesis x minus y close parenthesis divided by open parenthesis y minus x close parenthesis equals negative 1:&#10;&#10;cancel out open parenthesis x minus y close parenthesis and open parenthesis y minus x close parenthesis,&#10;equals negative y times open parenthesis x plus y close parenthesis divided by x squared,&#10;&#10;Final simplification:&#10;&#10;equals open parenthesis negative x y minus y squared close parenthesis divided by x squared.">
            <a:extLst>
              <a:ext uri="{FF2B5EF4-FFF2-40B4-BE49-F238E27FC236}">
                <a16:creationId xmlns:a16="http://schemas.microsoft.com/office/drawing/2014/main" id="{7905588C-A123-5FE5-6B47-E9D91DB95755}"/>
              </a:ext>
            </a:extLst>
          </p:cNvPr>
          <p:cNvPicPr>
            <a:picLocks noChangeAspect="1"/>
          </p:cNvPicPr>
          <p:nvPr/>
        </p:nvPicPr>
        <p:blipFill>
          <a:blip r:embed="rId3"/>
          <a:stretch>
            <a:fillRect/>
          </a:stretch>
        </p:blipFill>
        <p:spPr>
          <a:xfrm>
            <a:off x="2628900" y="2901315"/>
            <a:ext cx="6362700" cy="31337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r>
              <a:rPr lang="en-US" sz="3200" baseline="-25000" dirty="0">
                <a:solidFill>
                  <a:schemeClr val="accent1"/>
                </a:solidFill>
              </a:rPr>
              <a:t>1</a:t>
            </a:r>
            <a:endParaRPr lang="en-US" sz="3200" dirty="0">
              <a:solidFill>
                <a:schemeClr val="accent1"/>
              </a:solidFill>
            </a:endParaRPr>
          </a:p>
        </p:txBody>
      </p:sp>
      <p:sp>
        <p:nvSpPr>
          <p:cNvPr id="16" name="Rectangle 3"/>
          <p:cNvSpPr>
            <a:spLocks noGrp="1"/>
          </p:cNvSpPr>
          <p:nvPr>
            <p:ph idx="4294967295"/>
          </p:nvPr>
        </p:nvSpPr>
        <p:spPr>
          <a:xfrm>
            <a:off x="457200" y="1143000"/>
            <a:ext cx="8229600" cy="4572000"/>
          </a:xfrm>
          <a:prstGeom prst="rect">
            <a:avLst/>
          </a:prstGeom>
        </p:spPr>
        <p:txBody>
          <a:bodyPr/>
          <a:lstStyle/>
          <a:p>
            <a:pPr marL="0" indent="0">
              <a:buNone/>
            </a:pPr>
            <a:r>
              <a:rPr lang="en-US" sz="2800" dirty="0"/>
              <a:t>Divide and reduce, if possible. Assume that no denominator has a value of 0.</a:t>
            </a:r>
          </a:p>
        </p:txBody>
      </p:sp>
      <p:pic>
        <p:nvPicPr>
          <p:cNvPr id="4" name="Picture 3" descr="Open parenthesis x squared minus 8 x plus 15 close parenthesis divided by open parenthesis 2 x squared plus 11 x plus 5 close parenthesis, divided by open parenthesis 2 x squared minus 5 x minus 3 close parenthesis divided by open parenthesis 4 x squared minus 1 close parenthesis.">
            <a:extLst>
              <a:ext uri="{FF2B5EF4-FFF2-40B4-BE49-F238E27FC236}">
                <a16:creationId xmlns:a16="http://schemas.microsoft.com/office/drawing/2014/main" id="{B4C70A22-88C5-9E7D-1D59-9DBEED7BC4C7}"/>
              </a:ext>
            </a:extLst>
          </p:cNvPr>
          <p:cNvPicPr>
            <a:picLocks noChangeAspect="1"/>
          </p:cNvPicPr>
          <p:nvPr/>
        </p:nvPicPr>
        <p:blipFill>
          <a:blip r:embed="rId2"/>
          <a:stretch>
            <a:fillRect/>
          </a:stretch>
        </p:blipFill>
        <p:spPr>
          <a:xfrm>
            <a:off x="530525" y="1993900"/>
            <a:ext cx="4038600" cy="952500"/>
          </a:xfrm>
          <a:prstGeom prst="rect">
            <a:avLst/>
          </a:prstGeom>
        </p:spPr>
      </p:pic>
      <p:sp>
        <p:nvSpPr>
          <p:cNvPr id="8" name="TextBox 7">
            <a:extLst>
              <a:ext uri="{FF2B5EF4-FFF2-40B4-BE49-F238E27FC236}">
                <a16:creationId xmlns:a16="http://schemas.microsoft.com/office/drawing/2014/main" id="{44CF7A36-9BE8-033D-9C6E-E3FF2D811DB3}"/>
              </a:ext>
            </a:extLst>
          </p:cNvPr>
          <p:cNvSpPr txBox="1"/>
          <p:nvPr/>
        </p:nvSpPr>
        <p:spPr>
          <a:xfrm>
            <a:off x="442823" y="3223155"/>
            <a:ext cx="1487877" cy="523220"/>
          </a:xfrm>
          <a:prstGeom prst="rect">
            <a:avLst/>
          </a:prstGeom>
          <a:noFill/>
        </p:spPr>
        <p:txBody>
          <a:bodyPr wrap="square">
            <a:spAutoFit/>
          </a:bodyPr>
          <a:lstStyle/>
          <a:p>
            <a:r>
              <a:rPr lang="en-US" sz="2800" b="1" dirty="0"/>
              <a:t>Solution</a:t>
            </a:r>
            <a:endParaRPr lang="en-IN" sz="2800" dirty="0"/>
          </a:p>
        </p:txBody>
      </p:sp>
      <p:pic>
        <p:nvPicPr>
          <p:cNvPr id="7" name="Picture 6" descr="Open parenthesis x squared minus 8 x plus 15 close parenthesis&#10;divided by open parenthesis 2 x squared plus 11 x plus 5 close parenthesis,&#10;divided by open parenthesis 2 x squared minus 5 x minus 3 close parenthesis&#10;divided by open parenthesis 4 x squared minus 1 close parenthesis,&#10;&#10;equals open parenthesis x squared minus 8 x plus 15 close parenthesis&#10;divided by open parenthesis 2 x squared plus 11 x plus 5 close parenthesis,&#10;multiplied by open parenthesis 4 x squared minus 1 close parenthesis&#10;divided by open parenthesis 2 x squared minus 5 x minus 3 close parenthesis.">
            <a:extLst>
              <a:ext uri="{FF2B5EF4-FFF2-40B4-BE49-F238E27FC236}">
                <a16:creationId xmlns:a16="http://schemas.microsoft.com/office/drawing/2014/main" id="{CA5106CB-1233-0FBF-5F43-DE8D2E28A9EB}"/>
              </a:ext>
            </a:extLst>
          </p:cNvPr>
          <p:cNvPicPr>
            <a:picLocks noChangeAspect="1"/>
          </p:cNvPicPr>
          <p:nvPr/>
        </p:nvPicPr>
        <p:blipFill>
          <a:blip r:embed="rId3"/>
          <a:stretch>
            <a:fillRect/>
          </a:stretch>
        </p:blipFill>
        <p:spPr>
          <a:xfrm>
            <a:off x="2362200" y="3223155"/>
            <a:ext cx="5324475" cy="2286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a:t>
            </a:r>
            <a:r>
              <a:rPr lang="en-US" sz="3200" baseline="-25000" dirty="0">
                <a:solidFill>
                  <a:schemeClr val="accent1"/>
                </a:solidFill>
              </a:rPr>
              <a:t>2</a:t>
            </a:r>
            <a:endParaRPr lang="en-US" sz="3200" dirty="0">
              <a:solidFill>
                <a:schemeClr val="accent1"/>
              </a:solidFill>
            </a:endParaRPr>
          </a:p>
        </p:txBody>
      </p:sp>
      <p:pic>
        <p:nvPicPr>
          <p:cNvPr id="5" name="Picture 4" descr="Open parenthesis x squared minus 8 x plus 15 close parenthesis divided by open parenthesis 2 x squared plus 11 x plus 5 close parenthesis,&#10;multiplied by open parenthesis 4 x squared minus 1 close parenthesis divided by open parenthesis 2 x squared minus 5 x minus 3 close parenthesis,&#10;equals open parenthesis x minus 3 close parenthesis times open parenthesis x minus 5 close parenthesis times open parenthesis 2 x minus 1 close parenthesis times open parenthesis 2 x plus 1 close parenthesis,&#10;divided by open parenthesis 2 x plus 1 close parenthesis times open parenthesis x plus 5 close parenthesis times open parenthesis x minus 3 close parenthesis times open parenthesis 2 x plus 1 close parenthesis,&#10;cancel out open parenthesis x minus 3 close parenthesis and open parenthesis 2 x plus 1 close parenthesis,&#10;equals open parenthesis x minus 5 close parenthesis times open parenthesis 2 x minus 1 close parenthesis divided by open parenthesis x plus 5 close parenthesis times open parenthesis 2 x plus 1 close parenthesis,&#10;equals open parenthesis 2 x squared minus 11 x plus 5 close parenthesis divided by open parenthesis 2 x plus 1 close parenthesis times open parenthesis x plus 5 close parenthesis.">
            <a:extLst>
              <a:ext uri="{FF2B5EF4-FFF2-40B4-BE49-F238E27FC236}">
                <a16:creationId xmlns:a16="http://schemas.microsoft.com/office/drawing/2014/main" id="{A64173D8-E672-E878-CF1D-BF0E927C7869}"/>
              </a:ext>
            </a:extLst>
          </p:cNvPr>
          <p:cNvPicPr>
            <a:picLocks noChangeAspect="1"/>
          </p:cNvPicPr>
          <p:nvPr/>
        </p:nvPicPr>
        <p:blipFill>
          <a:blip r:embed="rId2"/>
          <a:stretch>
            <a:fillRect/>
          </a:stretch>
        </p:blipFill>
        <p:spPr>
          <a:xfrm>
            <a:off x="762000" y="1097280"/>
            <a:ext cx="4048125" cy="4819650"/>
          </a:xfrm>
          <a:prstGeom prst="rect">
            <a:avLst/>
          </a:prstGeom>
        </p:spPr>
      </p:pic>
      <p:sp>
        <p:nvSpPr>
          <p:cNvPr id="33798" name="Text Box 7" descr="Remember that you have the option of leaving the numerator and/or denominator in factored form."/>
          <p:cNvSpPr txBox="1">
            <a:spLocks noChangeArrowheads="1"/>
          </p:cNvSpPr>
          <p:nvPr/>
        </p:nvSpPr>
        <p:spPr bwMode="auto">
          <a:xfrm>
            <a:off x="4114800" y="4553793"/>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9: Division with </a:t>
            </a:r>
            <a:br>
              <a:rPr lang="en-US" sz="3200" dirty="0">
                <a:solidFill>
                  <a:schemeClr val="accent1"/>
                </a:solidFill>
              </a:rPr>
            </a:br>
            <a:r>
              <a:rPr lang="en-US" sz="3200" dirty="0">
                <a:solidFill>
                  <a:schemeClr val="accent1"/>
                </a:solidFill>
              </a:rPr>
              <a:t>Rational Expressions</a:t>
            </a:r>
          </a:p>
        </p:txBody>
      </p:sp>
      <p:sp>
        <p:nvSpPr>
          <p:cNvPr id="21" name="Rectangle 3"/>
          <p:cNvSpPr>
            <a:spLocks noGrp="1"/>
          </p:cNvSpPr>
          <p:nvPr>
            <p:ph idx="4294967295"/>
          </p:nvPr>
        </p:nvSpPr>
        <p:spPr>
          <a:xfrm>
            <a:off x="457200" y="106680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endParaRPr lang="en-US" sz="2600" b="1" dirty="0"/>
          </a:p>
          <a:p>
            <a:pPr marL="0" indent="0">
              <a:buNone/>
            </a:pPr>
            <a:endParaRPr lang="en-US" sz="2600" b="1" dirty="0"/>
          </a:p>
        </p:txBody>
      </p:sp>
      <p:pic>
        <p:nvPicPr>
          <p:cNvPr id="4" name="Picture 3" descr="Open parenthesis x squared minus 4 close parenthesis divided by open parenthesis 2 x minus 1 close parenthesis, divided by open parenthesis x squared minus 2 x close parenthesis divided by open parenthesis 2 x squared plus x minus 1 close parenthesis.">
            <a:extLst>
              <a:ext uri="{FF2B5EF4-FFF2-40B4-BE49-F238E27FC236}">
                <a16:creationId xmlns:a16="http://schemas.microsoft.com/office/drawing/2014/main" id="{290E6C4E-AE99-9F61-41BE-CB7AD5BA013F}"/>
              </a:ext>
            </a:extLst>
          </p:cNvPr>
          <p:cNvPicPr>
            <a:picLocks noChangeAspect="1"/>
          </p:cNvPicPr>
          <p:nvPr/>
        </p:nvPicPr>
        <p:blipFill>
          <a:blip r:embed="rId2"/>
          <a:stretch>
            <a:fillRect/>
          </a:stretch>
        </p:blipFill>
        <p:spPr>
          <a:xfrm>
            <a:off x="533400" y="1828802"/>
            <a:ext cx="2484000" cy="825044"/>
          </a:xfrm>
          <a:prstGeom prst="rect">
            <a:avLst/>
          </a:prstGeom>
        </p:spPr>
      </p:pic>
      <p:sp>
        <p:nvSpPr>
          <p:cNvPr id="9" name="TextBox 8">
            <a:extLst>
              <a:ext uri="{FF2B5EF4-FFF2-40B4-BE49-F238E27FC236}">
                <a16:creationId xmlns:a16="http://schemas.microsoft.com/office/drawing/2014/main" id="{F8952BE6-FEA7-0279-09D6-0C3580D88D31}"/>
              </a:ext>
            </a:extLst>
          </p:cNvPr>
          <p:cNvSpPr txBox="1"/>
          <p:nvPr/>
        </p:nvSpPr>
        <p:spPr>
          <a:xfrm>
            <a:off x="457200" y="2667000"/>
            <a:ext cx="1487877" cy="523220"/>
          </a:xfrm>
          <a:prstGeom prst="rect">
            <a:avLst/>
          </a:prstGeom>
          <a:noFill/>
        </p:spPr>
        <p:txBody>
          <a:bodyPr wrap="square">
            <a:spAutoFit/>
          </a:bodyPr>
          <a:lstStyle/>
          <a:p>
            <a:r>
              <a:rPr lang="en-US" sz="2800" b="1" dirty="0"/>
              <a:t>Solution</a:t>
            </a:r>
            <a:endParaRPr lang="en-IN" sz="2800" dirty="0"/>
          </a:p>
        </p:txBody>
      </p:sp>
      <p:pic>
        <p:nvPicPr>
          <p:cNvPr id="5" name="Picture 4" descr="Open parenthesis x squared minus 4 close parenthesis divided by open parenthesis 2 x minus 1 close parenthesis, divided by open parenthesis x squared minus 2 x close parenthesis divided by open parenthesis 2 x squared plus x minus 1 close parenthesis,&#10;equals open parenthesis x squared minus 4 close parenthesis divided by open parenthesis 2 x minus 1 close parenthesis, multiplied by open parenthesis 2 x squared plus x minus 1 close parenthesis divided by open parenthesis x squared minus 2 x close parenthesis,&#10;equals open parenthesis x plus 2 close parenthesis times open parenthesis x minus 2 close parenthesis divided by open parenthesis 2 x minus 1 close parenthesis, multiplied by open parenthesis 2 x minus 1 close parenthesis times open parenthesis x plus 1 close parenthesis divided by x times open parenthesis x minus 2 close parenthesis,&#10;cancel out open parenthesis 2 x minus 1 close parenthesis and open parenthesis x minus 2 close parenthesis,&#10;equals open parenthesis x plus 2 close parenthesis times open parenthesis x plus 1 close parenthesis divided by x,&#10;equals open parenthesis x squared plus 3 x plus 2 close parenthesis divided by x.">
            <a:extLst>
              <a:ext uri="{FF2B5EF4-FFF2-40B4-BE49-F238E27FC236}">
                <a16:creationId xmlns:a16="http://schemas.microsoft.com/office/drawing/2014/main" id="{AF6B0703-8385-4080-D15D-66D12F629BF1}"/>
              </a:ext>
            </a:extLst>
          </p:cNvPr>
          <p:cNvPicPr>
            <a:picLocks noChangeAspect="1"/>
          </p:cNvPicPr>
          <p:nvPr/>
        </p:nvPicPr>
        <p:blipFill>
          <a:blip r:embed="rId3"/>
          <a:stretch>
            <a:fillRect/>
          </a:stretch>
        </p:blipFill>
        <p:spPr>
          <a:xfrm>
            <a:off x="1429800" y="3124201"/>
            <a:ext cx="6876000" cy="276144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1175706"/>
          </a:xfrm>
          <a:prstGeom prst="rect">
            <a:avLst/>
          </a:prstGeom>
          <a:noFill/>
        </p:spPr>
        <p:txBody>
          <a:bodyPr>
            <a:spAutoFit/>
          </a:bodyPr>
          <a:lstStyle/>
          <a:p>
            <a:pPr marL="461963" indent="-461963">
              <a:buFont typeface="Courier New" pitchFamily="49" charset="0"/>
              <a:buChar char="o"/>
            </a:pPr>
            <a:r>
              <a:rPr lang="en-US" dirty="0"/>
              <a:t>Multiply rational expressions. </a:t>
            </a:r>
          </a:p>
          <a:p>
            <a:pPr marL="461963" indent="-461963">
              <a:buFont typeface="Courier New" pitchFamily="49" charset="0"/>
              <a:buChar char="o"/>
            </a:pPr>
            <a:r>
              <a:rPr lang="en-US" dirty="0"/>
              <a:t>Divide rational expressions.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To Multiply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sp>
        <p:nvSpPr>
          <p:cNvPr id="5" name="Rectangle 3"/>
          <p:cNvSpPr txBox="1">
            <a:spLocks/>
          </p:cNvSpPr>
          <p:nvPr/>
        </p:nvSpPr>
        <p:spPr>
          <a:xfrm>
            <a:off x="457200" y="1280160"/>
            <a:ext cx="8229600" cy="23012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pic>
        <p:nvPicPr>
          <p:cNvPr id="4" name="Picture 3" descr="P over Q times R over S equals P times R over Q times S.">
            <a:extLst>
              <a:ext uri="{FF2B5EF4-FFF2-40B4-BE49-F238E27FC236}">
                <a16:creationId xmlns:a16="http://schemas.microsoft.com/office/drawing/2014/main" id="{CD8D7282-B648-2B25-A2FC-30E5A589B7A8}"/>
              </a:ext>
            </a:extLst>
          </p:cNvPr>
          <p:cNvPicPr>
            <a:picLocks noChangeAspect="1"/>
          </p:cNvPicPr>
          <p:nvPr/>
        </p:nvPicPr>
        <p:blipFill>
          <a:blip r:embed="rId2"/>
          <a:stretch>
            <a:fillRect/>
          </a:stretch>
        </p:blipFill>
        <p:spPr>
          <a:xfrm>
            <a:off x="3505200" y="1959292"/>
            <a:ext cx="1943100" cy="9429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954107"/>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p:txBody>
      </p:sp>
      <p:pic>
        <p:nvPicPr>
          <p:cNvPr id="4" name="Picture 3" descr="Five x squared y over nine x y cubed multiplied by six x cubed y squared over fifteen x y to the power of 4.">
            <a:extLst>
              <a:ext uri="{FF2B5EF4-FFF2-40B4-BE49-F238E27FC236}">
                <a16:creationId xmlns:a16="http://schemas.microsoft.com/office/drawing/2014/main" id="{A26E4F51-34D4-04F9-4249-D4F08C4E2B81}"/>
              </a:ext>
            </a:extLst>
          </p:cNvPr>
          <p:cNvPicPr>
            <a:picLocks noChangeAspect="1"/>
          </p:cNvPicPr>
          <p:nvPr/>
        </p:nvPicPr>
        <p:blipFill>
          <a:blip r:embed="rId2"/>
          <a:stretch>
            <a:fillRect/>
          </a:stretch>
        </p:blipFill>
        <p:spPr>
          <a:xfrm>
            <a:off x="516630" y="2133600"/>
            <a:ext cx="1933575" cy="1009650"/>
          </a:xfrm>
          <a:prstGeom prst="rect">
            <a:avLst/>
          </a:prstGeom>
        </p:spPr>
      </p:pic>
      <p:sp>
        <p:nvSpPr>
          <p:cNvPr id="19" name="TextBox 18">
            <a:extLst>
              <a:ext uri="{FF2B5EF4-FFF2-40B4-BE49-F238E27FC236}">
                <a16:creationId xmlns:a16="http://schemas.microsoft.com/office/drawing/2014/main" id="{96D8A813-870A-2B7B-E387-7FA51B4F328F}"/>
              </a:ext>
            </a:extLst>
          </p:cNvPr>
          <p:cNvSpPr txBox="1"/>
          <p:nvPr/>
        </p:nvSpPr>
        <p:spPr>
          <a:xfrm>
            <a:off x="457200" y="3167390"/>
            <a:ext cx="1487877" cy="523220"/>
          </a:xfrm>
          <a:prstGeom prst="rect">
            <a:avLst/>
          </a:prstGeom>
          <a:noFill/>
        </p:spPr>
        <p:txBody>
          <a:bodyPr wrap="square">
            <a:spAutoFit/>
          </a:bodyPr>
          <a:lstStyle/>
          <a:p>
            <a:r>
              <a:rPr lang="en-US" sz="2800" b="1" dirty="0"/>
              <a:t>Solution</a:t>
            </a:r>
            <a:endParaRPr lang="en-IN" sz="2800" dirty="0"/>
          </a:p>
        </p:txBody>
      </p:sp>
      <p:pic>
        <p:nvPicPr>
          <p:cNvPr id="16" name="Picture 15" descr="open parentheses Five x squared y close parentheses over open parentheses nine times x y cubed close parentheses times open parentheses six x cubed y squared close parentheses over open parentheses fifteen x y to the power of four close parentheses. That equals open parentheses five times two times three times x to the power of five times y cubed close parentheses over open parentheses three times three times three times five times x squared times y to the power of seven close parentheses. The 3's and 5's cancel out. &#10;That equals open parentheses two times x raised to the power of open parenthesis 5 minus 2 close parenthesis times y raised to the power of open parenthesis 3 minus 7 close parenthesis close parentheses all divided by 9.&#10;That simplifies to open parentheses two times x cubed times y to the power of negative four close parentheses over nine. Finally equals open parentheses two times x cubed close parentheses over open parentheses nine times y to the power of four close parentheses where x is not equal to zero and y is not equal to zero.">
            <a:extLst>
              <a:ext uri="{FF2B5EF4-FFF2-40B4-BE49-F238E27FC236}">
                <a16:creationId xmlns:a16="http://schemas.microsoft.com/office/drawing/2014/main" id="{739BBC93-7AEE-F3B6-7E0A-0377677C8E09}"/>
              </a:ext>
            </a:extLst>
          </p:cNvPr>
          <p:cNvPicPr>
            <a:picLocks noChangeAspect="1"/>
          </p:cNvPicPr>
          <p:nvPr/>
        </p:nvPicPr>
        <p:blipFill>
          <a:blip r:embed="rId3"/>
          <a:stretch>
            <a:fillRect/>
          </a:stretch>
        </p:blipFill>
        <p:spPr>
          <a:xfrm>
            <a:off x="2362200" y="2971800"/>
            <a:ext cx="5772150" cy="30003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sp>
        <p:nvSpPr>
          <p:cNvPr id="27" name="Rectangle 3"/>
          <p:cNvSpPr>
            <a:spLocks noGrp="1"/>
          </p:cNvSpPr>
          <p:nvPr>
            <p:ph idx="4294967295"/>
          </p:nvPr>
        </p:nvSpPr>
        <p:spPr>
          <a:xfrm>
            <a:off x="457200" y="1280160"/>
            <a:ext cx="8229600" cy="954107"/>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p:txBody>
      </p:sp>
      <p:pic>
        <p:nvPicPr>
          <p:cNvPr id="4" name="Picture 3" descr="x divided by open parenthesis x minus 2 close parenthesis, multiplied by open parenthesis x squared minus 4 close parenthesis divided by x squared.">
            <a:extLst>
              <a:ext uri="{FF2B5EF4-FFF2-40B4-BE49-F238E27FC236}">
                <a16:creationId xmlns:a16="http://schemas.microsoft.com/office/drawing/2014/main" id="{4E0303A3-4906-8DCF-9FFD-005EB9C49461}"/>
              </a:ext>
            </a:extLst>
          </p:cNvPr>
          <p:cNvPicPr>
            <a:picLocks noChangeAspect="1"/>
          </p:cNvPicPr>
          <p:nvPr/>
        </p:nvPicPr>
        <p:blipFill>
          <a:blip r:embed="rId2"/>
          <a:stretch>
            <a:fillRect/>
          </a:stretch>
        </p:blipFill>
        <p:spPr>
          <a:xfrm>
            <a:off x="533400" y="2209800"/>
            <a:ext cx="1876425" cy="942975"/>
          </a:xfrm>
          <a:prstGeom prst="rect">
            <a:avLst/>
          </a:prstGeom>
        </p:spPr>
      </p:pic>
      <p:sp>
        <p:nvSpPr>
          <p:cNvPr id="10" name="TextBox 9">
            <a:extLst>
              <a:ext uri="{FF2B5EF4-FFF2-40B4-BE49-F238E27FC236}">
                <a16:creationId xmlns:a16="http://schemas.microsoft.com/office/drawing/2014/main" id="{2B5CA1FE-2CCE-D51D-72BF-77913DEAC634}"/>
              </a:ext>
            </a:extLst>
          </p:cNvPr>
          <p:cNvSpPr txBox="1"/>
          <p:nvPr/>
        </p:nvSpPr>
        <p:spPr>
          <a:xfrm>
            <a:off x="457200" y="3210580"/>
            <a:ext cx="1487877" cy="523220"/>
          </a:xfrm>
          <a:prstGeom prst="rect">
            <a:avLst/>
          </a:prstGeom>
          <a:noFill/>
        </p:spPr>
        <p:txBody>
          <a:bodyPr wrap="square">
            <a:spAutoFit/>
          </a:bodyPr>
          <a:lstStyle/>
          <a:p>
            <a:r>
              <a:rPr lang="en-US" sz="2800" b="1" dirty="0"/>
              <a:t>Solution</a:t>
            </a:r>
            <a:endParaRPr lang="en-IN" sz="2800" dirty="0"/>
          </a:p>
        </p:txBody>
      </p:sp>
      <p:pic>
        <p:nvPicPr>
          <p:cNvPr id="9" name="Picture 8" descr="x divided by open parenthesis x minus 2 close parenthesis multiplied by open parenthesis x squared minus 4 close parenthesis divided by x squared&#10;equals open parenthesis x times open parenthesis x plus 2 close parenthesis times open parenthesis x minus 2 close parenthesis close parentheses divided by open parenthesis x minus 2 close parenthesis times x squared,&#10;cancel out open parenthesis x minus 2 close parenthesis and x squared,&#10;That simplifies to: open parenthesis x plus 2 close parenthesis divided by x,&#10;where x is not equal to zero and x is not equal to two.">
            <a:extLst>
              <a:ext uri="{FF2B5EF4-FFF2-40B4-BE49-F238E27FC236}">
                <a16:creationId xmlns:a16="http://schemas.microsoft.com/office/drawing/2014/main" id="{D3596A3B-6A30-29E7-CB04-F4F32C873093}"/>
              </a:ext>
            </a:extLst>
          </p:cNvPr>
          <p:cNvPicPr>
            <a:picLocks noChangeAspect="1"/>
          </p:cNvPicPr>
          <p:nvPr/>
        </p:nvPicPr>
        <p:blipFill>
          <a:blip r:embed="rId3"/>
          <a:stretch>
            <a:fillRect/>
          </a:stretch>
        </p:blipFill>
        <p:spPr>
          <a:xfrm>
            <a:off x="2055594" y="2872740"/>
            <a:ext cx="4762500" cy="24193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sp>
        <p:nvSpPr>
          <p:cNvPr id="27" name="Rectangle 3"/>
          <p:cNvSpPr>
            <a:spLocks noGrp="1"/>
          </p:cNvSpPr>
          <p:nvPr>
            <p:ph idx="4294967295"/>
          </p:nvPr>
        </p:nvSpPr>
        <p:spPr>
          <a:xfrm>
            <a:off x="457200" y="1280160"/>
            <a:ext cx="8229600" cy="954107"/>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p:txBody>
      </p:sp>
      <p:pic>
        <p:nvPicPr>
          <p:cNvPr id="4" name="Picture 3" descr="open parenthesis 3x minus 3 close parenthesis  divided by open parenthesis x squared plus x close parenthesis , multiplied by  open parenthesis x squared plus 2x plus 1 close parenthesis divided by open parenthesis 3x squared minus 6x plus 3 close parenthesis.">
            <a:extLst>
              <a:ext uri="{FF2B5EF4-FFF2-40B4-BE49-F238E27FC236}">
                <a16:creationId xmlns:a16="http://schemas.microsoft.com/office/drawing/2014/main" id="{DC953C94-9D50-77EB-174D-453A3C4CFC7F}"/>
              </a:ext>
            </a:extLst>
          </p:cNvPr>
          <p:cNvPicPr>
            <a:picLocks noChangeAspect="1"/>
          </p:cNvPicPr>
          <p:nvPr/>
        </p:nvPicPr>
        <p:blipFill>
          <a:blip r:embed="rId2"/>
          <a:stretch>
            <a:fillRect/>
          </a:stretch>
        </p:blipFill>
        <p:spPr>
          <a:xfrm>
            <a:off x="533400" y="2173701"/>
            <a:ext cx="2700000" cy="879481"/>
          </a:xfrm>
          <a:prstGeom prst="rect">
            <a:avLst/>
          </a:prstGeom>
        </p:spPr>
      </p:pic>
      <p:sp>
        <p:nvSpPr>
          <p:cNvPr id="8" name="TextBox 7">
            <a:extLst>
              <a:ext uri="{FF2B5EF4-FFF2-40B4-BE49-F238E27FC236}">
                <a16:creationId xmlns:a16="http://schemas.microsoft.com/office/drawing/2014/main" id="{72B35543-F7B1-4BC5-5993-BDDDA626A158}"/>
              </a:ext>
            </a:extLst>
          </p:cNvPr>
          <p:cNvSpPr txBox="1"/>
          <p:nvPr/>
        </p:nvSpPr>
        <p:spPr>
          <a:xfrm>
            <a:off x="457200" y="3286780"/>
            <a:ext cx="1487877" cy="523220"/>
          </a:xfrm>
          <a:prstGeom prst="rect">
            <a:avLst/>
          </a:prstGeom>
          <a:noFill/>
        </p:spPr>
        <p:txBody>
          <a:bodyPr wrap="square">
            <a:spAutoFit/>
          </a:bodyPr>
          <a:lstStyle/>
          <a:p>
            <a:r>
              <a:rPr lang="en-US" sz="2800" b="1" dirty="0"/>
              <a:t>Solution</a:t>
            </a:r>
            <a:endParaRPr lang="en-IN" sz="2800" dirty="0"/>
          </a:p>
        </p:txBody>
      </p:sp>
      <p:pic>
        <p:nvPicPr>
          <p:cNvPr id="6" name="Picture 5" descr="Open parenthesis 3 x minus 3 close parenthesis divided by open parenthesis x squared plus x close parenthesis multiplied by open parenthesis x squared plus 2 x plus 1 close parenthesis divided by open parenthesis 3 x squared minus 6 x plus 3 close parenthesis. &#10;&#10;This simplifies by factoring and canceling common terms: 3 x minus 3 becomes 3 times open parenthesis x minus 1 close parenthesis, x squared plus x becomes x times open parenthesis x plus 1 close parenthesis, x squared plus 2 x plus 1 becomes open parenthesis x plus 1 close parenthesis squared, and 3 x squared minus 6 x plus 3 becomes 3 times open parenthesis x minus 1 close parenthesis squared. &#10;&#10;Canceling common terms from numerator and denominator, we cancel 3, cancel open parenthesis x minus 1 close parenthesis, cancel open parenthesis x plus 1 close parenthesis, and cancel both squared expressions. The final simplified result is open parenthesis x plus 1 close parenthesis divided by x times open parenthesis x minus 1 close parenthesis, or alternatively, x plus 1 over open parenthesis x squared minus x close parenthesis.  when x is not equals to negative 1, 0, or 1.">
            <a:extLst>
              <a:ext uri="{FF2B5EF4-FFF2-40B4-BE49-F238E27FC236}">
                <a16:creationId xmlns:a16="http://schemas.microsoft.com/office/drawing/2014/main" id="{3BC357F5-7B07-1992-D369-409442D5ABE0}"/>
              </a:ext>
            </a:extLst>
          </p:cNvPr>
          <p:cNvPicPr>
            <a:picLocks noChangeAspect="1"/>
          </p:cNvPicPr>
          <p:nvPr/>
        </p:nvPicPr>
        <p:blipFill>
          <a:blip r:embed="rId3"/>
          <a:stretch>
            <a:fillRect/>
          </a:stretch>
        </p:blipFill>
        <p:spPr>
          <a:xfrm>
            <a:off x="1908000" y="2819400"/>
            <a:ext cx="7236000" cy="292574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sp>
        <p:nvSpPr>
          <p:cNvPr id="16" name="Rectangle 3"/>
          <p:cNvSpPr>
            <a:spLocks noGrp="1"/>
          </p:cNvSpPr>
          <p:nvPr>
            <p:ph idx="4294967295"/>
          </p:nvPr>
        </p:nvSpPr>
        <p:spPr>
          <a:xfrm>
            <a:off x="457200" y="1280160"/>
            <a:ext cx="8229600" cy="954107"/>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p:txBody>
      </p:sp>
      <p:pic>
        <p:nvPicPr>
          <p:cNvPr id="4" name="Picture 3" descr="Open parenthesis x squared minus 7 x plus 12 close parenthesis divided by open parenthesis 2 x plus 6 close parenthesis multiplied by open parenthesis x squared minus 4 close parenthesis divided by open parenthesis x squared minus 2 x minus 8 close parenthesis.">
            <a:extLst>
              <a:ext uri="{FF2B5EF4-FFF2-40B4-BE49-F238E27FC236}">
                <a16:creationId xmlns:a16="http://schemas.microsoft.com/office/drawing/2014/main" id="{E2532A76-1C1C-AFDF-AC90-19354C9B3678}"/>
              </a:ext>
            </a:extLst>
          </p:cNvPr>
          <p:cNvPicPr>
            <a:picLocks noChangeAspect="1"/>
          </p:cNvPicPr>
          <p:nvPr/>
        </p:nvPicPr>
        <p:blipFill>
          <a:blip r:embed="rId2"/>
          <a:stretch>
            <a:fillRect/>
          </a:stretch>
        </p:blipFill>
        <p:spPr>
          <a:xfrm>
            <a:off x="609600" y="2171613"/>
            <a:ext cx="3448050" cy="952500"/>
          </a:xfrm>
          <a:prstGeom prst="rect">
            <a:avLst/>
          </a:prstGeom>
        </p:spPr>
      </p:pic>
      <p:sp>
        <p:nvSpPr>
          <p:cNvPr id="5" name="TextBox 4">
            <a:extLst>
              <a:ext uri="{FF2B5EF4-FFF2-40B4-BE49-F238E27FC236}">
                <a16:creationId xmlns:a16="http://schemas.microsoft.com/office/drawing/2014/main" id="{3615308B-8D9A-DE8C-7A69-50892411D82E}"/>
              </a:ext>
            </a:extLst>
          </p:cNvPr>
          <p:cNvSpPr txBox="1"/>
          <p:nvPr/>
        </p:nvSpPr>
        <p:spPr>
          <a:xfrm>
            <a:off x="457200" y="3058180"/>
            <a:ext cx="1487877" cy="523220"/>
          </a:xfrm>
          <a:prstGeom prst="rect">
            <a:avLst/>
          </a:prstGeom>
          <a:noFill/>
        </p:spPr>
        <p:txBody>
          <a:bodyPr wrap="square">
            <a:spAutoFit/>
          </a:bodyPr>
          <a:lstStyle/>
          <a:p>
            <a:r>
              <a:rPr lang="en-US" sz="2800" b="1" dirty="0"/>
              <a:t>Solution</a:t>
            </a:r>
            <a:endParaRPr lang="en-IN" sz="2800" dirty="0"/>
          </a:p>
        </p:txBody>
      </p:sp>
      <p:pic>
        <p:nvPicPr>
          <p:cNvPr id="17" name="Picture 16" descr="Open parenthesis x squared minus 7 x plus 12 close parenthesis over open parenthesis 2 x plus 6 close parenthesis times open parenthesis x squared minus 4 close parenthesis over open parenthesis x squared minus 2 x minus 8 close parenthesis equals: open parenthesis x minus 4 close parenthesis   times open parenthesis x minus 3 close parenthesis times open parenthesis x plus 2 close parenthesis   times open parenthesis x minus 2 close parenthesis all over 2 times open parenthesis x plus 3 close parenthesis times open parenthesis x minus 4 close parenthesis   times open parenthesis x plus 2 close parenthesis &#10;cancel  common factors:&#10;open parenthesis x minus 4 close  parenthesis &#10;open parenthesis x plus 2 close parenthesis&#10;This simplifies to: open parenthesis x minus 3 close parenthesis times open parenthesis x minus 2 close parenthesis over 2 times open parenthesis x plus 3 close parenthesis. &#10;Or: Open parenthesis x squared minus 5 x plus 6 close parenthesis over 2 times open parenthesis x plus 3 close parenthesis. &#10;Or: Open parenthesis x squared minus 5 x plus 6 close parenthesis over open parenthesis2 x plus 6 close parenthesis. x cannot be equal to negative 3 negative 2 or 4.">
            <a:extLst>
              <a:ext uri="{FF2B5EF4-FFF2-40B4-BE49-F238E27FC236}">
                <a16:creationId xmlns:a16="http://schemas.microsoft.com/office/drawing/2014/main" id="{466CB7A8-E840-AD80-DB1A-C14FA4F5677E}"/>
              </a:ext>
            </a:extLst>
          </p:cNvPr>
          <p:cNvPicPr>
            <a:picLocks noChangeAspect="1"/>
          </p:cNvPicPr>
          <p:nvPr/>
        </p:nvPicPr>
        <p:blipFill>
          <a:blip r:embed="rId3"/>
          <a:stretch>
            <a:fillRect/>
          </a:stretch>
        </p:blipFill>
        <p:spPr>
          <a:xfrm>
            <a:off x="671512" y="3581400"/>
            <a:ext cx="7800975" cy="23526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Multiplication with Rational Expressions</a:t>
            </a:r>
          </a:p>
        </p:txBody>
      </p:sp>
      <p:sp>
        <p:nvSpPr>
          <p:cNvPr id="8" name="Rectangle 3"/>
          <p:cNvSpPr>
            <a:spLocks noGrp="1"/>
          </p:cNvSpPr>
          <p:nvPr>
            <p:ph idx="4294967295"/>
          </p:nvPr>
        </p:nvSpPr>
        <p:spPr>
          <a:xfrm>
            <a:off x="457200" y="1280160"/>
            <a:ext cx="8229600" cy="4124206"/>
          </a:xfrm>
          <a:prstGeom prst="rect">
            <a:avLst/>
          </a:prstGeom>
          <a:noFill/>
          <a:ln w="28575">
            <a:solidFill>
              <a:srgbClr val="FF0008"/>
            </a:solidFill>
          </a:ln>
        </p:spPr>
        <p:txBody>
          <a:bodyPr>
            <a:spAutoFit/>
          </a:bodyPr>
          <a:lstStyle/>
          <a:p>
            <a:pPr algn="ctr">
              <a:buNone/>
            </a:pPr>
            <a:r>
              <a:rPr lang="en-US" sz="2800" b="1" dirty="0">
                <a:solidFill>
                  <a:srgbClr val="000000"/>
                </a:solidFill>
              </a:rPr>
              <a:t>Attention!</a:t>
            </a:r>
          </a:p>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the next section, this form makes the results easier to add and subtract.  However, be aware that this form is just an option, and multiplying out the denominator is not an error.</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2404</TotalTime>
  <Words>496</Words>
  <Application>Microsoft Office PowerPoint</Application>
  <PresentationFormat>On-screen Show (4:3)</PresentationFormat>
  <Paragraphs>49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Courier New</vt:lpstr>
      <vt:lpstr>Office Theme</vt:lpstr>
      <vt:lpstr>Section 5.R.6</vt:lpstr>
      <vt:lpstr>Objectives</vt:lpstr>
      <vt:lpstr>Procedure: To Multiply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Multiplication with Rational Expressions</vt:lpstr>
      <vt:lpstr>Example 5: Multiplication with Rational Expressions</vt:lpstr>
      <vt:lpstr>Definition: Dividing Rational Expressions</vt:lpstr>
      <vt:lpstr>Example 6: Dividing with Rational Expressions1</vt:lpstr>
      <vt:lpstr>Example 6: Dividing with Rational Expressions2</vt:lpstr>
      <vt:lpstr>Example 7: Dividing with Rational Expressions</vt:lpstr>
      <vt:lpstr>Example 8: Division with Rational Expressions1</vt:lpstr>
      <vt:lpstr>Example 8: Division with Rational Expressions2</vt:lpstr>
      <vt:lpstr>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179</cp:revision>
  <dcterms:created xsi:type="dcterms:W3CDTF">2013-04-26T14:43:13Z</dcterms:created>
  <dcterms:modified xsi:type="dcterms:W3CDTF">2025-06-25T06:12:18Z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49A99EBA-DDAF-4021-BB8D-AA9105523FA5</vt:lpwstr>
  </property>
  <property fmtid="{D5CDD505-2E9C-101B-9397-08002B2CF9AE}" pid="3" name="ArticulatePath">
    <vt:lpwstr>DEV2e_14_2</vt:lpwstr>
  </property>
</Properties>
</file>