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8" r:id="rId3"/>
    <p:sldId id="259" r:id="rId4"/>
    <p:sldId id="260" r:id="rId5"/>
    <p:sldId id="261" r:id="rId6"/>
    <p:sldId id="262" r:id="rId7"/>
    <p:sldId id="263" r:id="rId8"/>
    <p:sldId id="264" r:id="rId9"/>
    <p:sldId id="265" r:id="rId10"/>
    <p:sldId id="292" r:id="rId11"/>
    <p:sldId id="293" r:id="rId12"/>
    <p:sldId id="266" r:id="rId13"/>
    <p:sldId id="268" r:id="rId14"/>
    <p:sldId id="269" r:id="rId15"/>
    <p:sldId id="270" r:id="rId16"/>
    <p:sldId id="271" r:id="rId17"/>
    <p:sldId id="294" r:id="rId18"/>
    <p:sldId id="272" r:id="rId19"/>
    <p:sldId id="273" r:id="rId20"/>
    <p:sldId id="274" r:id="rId21"/>
  </p:sldIdLst>
  <p:sldSz cx="9144000" cy="6858000" type="screen4x3"/>
  <p:notesSz cx="6858000" cy="9144000"/>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000000"/>
    <a:srgbClr val="1F497D"/>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135" autoAdjust="0"/>
    <p:restoredTop sz="94724" autoAdjust="0"/>
  </p:normalViewPr>
  <p:slideViewPr>
    <p:cSldViewPr>
      <p:cViewPr varScale="1">
        <p:scale>
          <a:sx n="105" d="100"/>
          <a:sy n="105" d="100"/>
        </p:scale>
        <p:origin x="115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6/25/2025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6/25/2025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7"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8" name="Straight Connector 17"/>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20" name="Straight Connector 19"/>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21" name="Picture 2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 Id="rId4" Type="http://schemas.openxmlformats.org/officeDocument/2006/relationships/image" Target="../media/image14.wmf"/></Relationships>
</file>

<file path=ppt/slides/_rels/slide11.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 Id="rId4" Type="http://schemas.openxmlformats.org/officeDocument/2006/relationships/image" Target="../media/image19.emf"/></Relationships>
</file>

<file path=ppt/slides/_rels/slide13.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5" Type="http://schemas.openxmlformats.org/officeDocument/2006/relationships/image" Target="../media/image23.emf"/><Relationship Id="rId4" Type="http://schemas.openxmlformats.org/officeDocument/2006/relationships/image" Target="../media/image22.emf"/></Relationships>
</file>

<file path=ppt/slides/_rels/slide14.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7.emf"/><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9.emf"/><Relationship Id="rId2" Type="http://schemas.openxmlformats.org/officeDocument/2006/relationships/image" Target="../media/image28.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1.emf"/><Relationship Id="rId2" Type="http://schemas.openxmlformats.org/officeDocument/2006/relationships/image" Target="../media/image30.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emf"/><Relationship Id="rId1" Type="http://schemas.openxmlformats.org/officeDocument/2006/relationships/slideLayout" Target="../slideLayouts/slideLayout2.xml"/><Relationship Id="rId5" Type="http://schemas.openxmlformats.org/officeDocument/2006/relationships/image" Target="../media/image37.png"/><Relationship Id="rId4" Type="http://schemas.openxmlformats.org/officeDocument/2006/relationships/image" Target="../media/image36.emf"/></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7.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5.R.5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Introduction to Rational Expressions </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a:t>
            </a:r>
            <a:r>
              <a:rPr lang="en-US" sz="3200" baseline="-25000" dirty="0">
                <a:solidFill>
                  <a:schemeClr val="accent1"/>
                </a:solidFill>
              </a:rPr>
              <a:t>1</a:t>
            </a:r>
            <a:r>
              <a:rPr lang="en-US" dirty="0"/>
              <a:t> </a:t>
            </a:r>
          </a:p>
        </p:txBody>
      </p:sp>
      <p:sp>
        <p:nvSpPr>
          <p:cNvPr id="3" name="Content Placeholder 2"/>
          <p:cNvSpPr>
            <a:spLocks noGrp="1"/>
          </p:cNvSpPr>
          <p:nvPr>
            <p:ph idx="1"/>
          </p:nvPr>
        </p:nvSpPr>
        <p:spPr/>
        <p:txBody>
          <a:bodyPr/>
          <a:lstStyle/>
          <a:p>
            <a:r>
              <a:rPr lang="en-US" dirty="0"/>
              <a:t>Find the value of each rational expression for the given value of the variable.</a:t>
            </a:r>
          </a:p>
        </p:txBody>
      </p:sp>
      <p:pic>
        <p:nvPicPr>
          <p:cNvPr id="8" name="Picture 7" descr="a.&#10;&#10;Two x divided by x squared plus one; x equals two.">
            <a:extLst>
              <a:ext uri="{FF2B5EF4-FFF2-40B4-BE49-F238E27FC236}">
                <a16:creationId xmlns:a16="http://schemas.microsoft.com/office/drawing/2014/main" id="{7D93E0A6-E762-5515-FA9D-A36859E649D7}"/>
              </a:ext>
            </a:extLst>
          </p:cNvPr>
          <p:cNvPicPr>
            <a:picLocks noChangeAspect="1"/>
          </p:cNvPicPr>
          <p:nvPr/>
        </p:nvPicPr>
        <p:blipFill>
          <a:blip r:embed="rId2"/>
          <a:stretch>
            <a:fillRect/>
          </a:stretch>
        </p:blipFill>
        <p:spPr>
          <a:xfrm>
            <a:off x="508957" y="2175913"/>
            <a:ext cx="2352675" cy="885825"/>
          </a:xfrm>
          <a:prstGeom prst="rect">
            <a:avLst/>
          </a:prstGeom>
        </p:spPr>
      </p:pic>
      <p:sp>
        <p:nvSpPr>
          <p:cNvPr id="9" name="Rectangle 3">
            <a:extLst>
              <a:ext uri="{FF2B5EF4-FFF2-40B4-BE49-F238E27FC236}">
                <a16:creationId xmlns:a16="http://schemas.microsoft.com/office/drawing/2014/main" id="{68A60427-46B5-6EC2-97E0-67BE5DAD8D15}"/>
              </a:ext>
            </a:extLst>
          </p:cNvPr>
          <p:cNvSpPr txBox="1">
            <a:spLocks/>
          </p:cNvSpPr>
          <p:nvPr/>
        </p:nvSpPr>
        <p:spPr>
          <a:xfrm>
            <a:off x="423178" y="3110748"/>
            <a:ext cx="8229600" cy="523220"/>
          </a:xfrm>
          <a:prstGeom prst="rect">
            <a:avLst/>
          </a:prstGeom>
          <a:noFill/>
        </p:spPr>
        <p:txBody>
          <a:bodyPr>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90000"/>
              </a:spcBef>
              <a:buFont typeface="Courier New" pitchFamily="49" charset="0"/>
              <a:buNone/>
            </a:pPr>
            <a:r>
              <a:rPr lang="en-US" sz="2800" b="1" dirty="0"/>
              <a:t>Solution</a:t>
            </a:r>
          </a:p>
        </p:txBody>
      </p:sp>
      <p:pic>
        <p:nvPicPr>
          <p:cNvPr id="12" name="Picture 11" descr="Two x divided by x squared plus one equals two times open parenthesis two close parenthesis divided by open parenthesis two close parenthesis squared plus one equals four divided by four plus one equals four divided by five.">
            <a:extLst>
              <a:ext uri="{FF2B5EF4-FFF2-40B4-BE49-F238E27FC236}">
                <a16:creationId xmlns:a16="http://schemas.microsoft.com/office/drawing/2014/main" id="{239C9C9E-620C-1251-45D9-C11F2B1BE7A4}"/>
              </a:ext>
            </a:extLst>
          </p:cNvPr>
          <p:cNvPicPr>
            <a:picLocks noChangeAspect="1"/>
          </p:cNvPicPr>
          <p:nvPr/>
        </p:nvPicPr>
        <p:blipFill>
          <a:blip r:embed="rId3"/>
          <a:stretch>
            <a:fillRect/>
          </a:stretch>
        </p:blipFill>
        <p:spPr>
          <a:xfrm>
            <a:off x="1626736" y="3616085"/>
            <a:ext cx="4133850" cy="1143000"/>
          </a:xfrm>
          <a:prstGeom prst="rect">
            <a:avLst/>
          </a:prstGeom>
        </p:spPr>
      </p:pic>
      <p:sp>
        <p:nvSpPr>
          <p:cNvPr id="13" name="Rectangle 3">
            <a:extLst>
              <a:ext uri="{FF2B5EF4-FFF2-40B4-BE49-F238E27FC236}">
                <a16:creationId xmlns:a16="http://schemas.microsoft.com/office/drawing/2014/main" id="{8B69F463-821C-27EB-E0CC-800A865B3E67}"/>
              </a:ext>
            </a:extLst>
          </p:cNvPr>
          <p:cNvSpPr txBox="1">
            <a:spLocks/>
          </p:cNvSpPr>
          <p:nvPr/>
        </p:nvSpPr>
        <p:spPr>
          <a:xfrm>
            <a:off x="470376" y="4837167"/>
            <a:ext cx="8229600"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Note that any real number may be substituted for </a:t>
            </a:r>
          </a:p>
        </p:txBody>
      </p:sp>
      <p:pic>
        <p:nvPicPr>
          <p:cNvPr id="5" name="Picture 4" descr="Two x divided by x squared plus one.">
            <a:extLst>
              <a:ext uri="{FF2B5EF4-FFF2-40B4-BE49-F238E27FC236}">
                <a16:creationId xmlns:a16="http://schemas.microsoft.com/office/drawing/2014/main" id="{6FA4ED16-CE20-4F26-8058-B7E5D9FEB2E7}"/>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837333" y="4691464"/>
            <a:ext cx="876300" cy="838200"/>
          </a:xfrm>
          <a:prstGeom prst="rect">
            <a:avLst/>
          </a:prstGeom>
        </p:spPr>
      </p:pic>
      <p:sp>
        <p:nvSpPr>
          <p:cNvPr id="17" name="Rectangle 3">
            <a:extLst>
              <a:ext uri="{FF2B5EF4-FFF2-40B4-BE49-F238E27FC236}">
                <a16:creationId xmlns:a16="http://schemas.microsoft.com/office/drawing/2014/main" id="{D92CEE8F-F55F-A4E1-BD98-B72C69D8C72E}"/>
              </a:ext>
            </a:extLst>
          </p:cNvPr>
          <p:cNvSpPr txBox="1">
            <a:spLocks/>
          </p:cNvSpPr>
          <p:nvPr/>
        </p:nvSpPr>
        <p:spPr>
          <a:xfrm>
            <a:off x="491222" y="5381339"/>
            <a:ext cx="8229600"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dirty="0"/>
              <a:t>since the denominator is never 0 for any real number.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Evaluating Rational Expressions</a:t>
            </a:r>
            <a:r>
              <a:rPr lang="en-US" sz="3200" baseline="-25000" dirty="0">
                <a:solidFill>
                  <a:schemeClr val="accent1"/>
                </a:solidFill>
              </a:rPr>
              <a:t>2</a:t>
            </a:r>
            <a:r>
              <a:rPr lang="en-US" dirty="0"/>
              <a:t> </a:t>
            </a:r>
          </a:p>
        </p:txBody>
      </p:sp>
      <p:pic>
        <p:nvPicPr>
          <p:cNvPr id="7" name="Picture 6" descr="d.&#10;A minus 3 divided by a squared minus 5; a equals 3.">
            <a:extLst>
              <a:ext uri="{FF2B5EF4-FFF2-40B4-BE49-F238E27FC236}">
                <a16:creationId xmlns:a16="http://schemas.microsoft.com/office/drawing/2014/main" id="{30DD7889-5007-8F26-1F56-7FAB8E4D547C}"/>
              </a:ext>
            </a:extLst>
          </p:cNvPr>
          <p:cNvPicPr>
            <a:picLocks noChangeAspect="1"/>
          </p:cNvPicPr>
          <p:nvPr/>
        </p:nvPicPr>
        <p:blipFill>
          <a:blip r:embed="rId2"/>
          <a:stretch>
            <a:fillRect/>
          </a:stretch>
        </p:blipFill>
        <p:spPr>
          <a:xfrm>
            <a:off x="533400" y="1097280"/>
            <a:ext cx="2352675" cy="904875"/>
          </a:xfrm>
          <a:prstGeom prst="rect">
            <a:avLst/>
          </a:prstGeom>
        </p:spPr>
      </p:pic>
      <p:sp>
        <p:nvSpPr>
          <p:cNvPr id="8" name="Rectangle 3">
            <a:extLst>
              <a:ext uri="{FF2B5EF4-FFF2-40B4-BE49-F238E27FC236}">
                <a16:creationId xmlns:a16="http://schemas.microsoft.com/office/drawing/2014/main" id="{16058B72-7E63-4480-BAE5-2CC9922696A9}"/>
              </a:ext>
            </a:extLst>
          </p:cNvPr>
          <p:cNvSpPr txBox="1">
            <a:spLocks/>
          </p:cNvSpPr>
          <p:nvPr/>
        </p:nvSpPr>
        <p:spPr>
          <a:xfrm>
            <a:off x="457200" y="2125990"/>
            <a:ext cx="8229600" cy="523220"/>
          </a:xfrm>
          <a:prstGeom prst="rect">
            <a:avLst/>
          </a:prstGeom>
          <a:noFill/>
        </p:spPr>
        <p:txBody>
          <a:bodyPr>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90000"/>
              </a:spcBef>
              <a:buFont typeface="Courier New" pitchFamily="49" charset="0"/>
              <a:buNone/>
            </a:pPr>
            <a:r>
              <a:rPr lang="en-US" sz="2800" b="1" dirty="0"/>
              <a:t>Solution</a:t>
            </a:r>
          </a:p>
        </p:txBody>
      </p:sp>
      <p:pic>
        <p:nvPicPr>
          <p:cNvPr id="11" name="Picture 10" descr="a minus 3 divided by a squared minus 5 equals open parenthesis 3 close parenthesis minus 3 divided by open parenthesis 3 close parenthesis squared minus 5 equals 0 divided by 9 minus 5 equals 0 divided by 4 equals 0.">
            <a:extLst>
              <a:ext uri="{FF2B5EF4-FFF2-40B4-BE49-F238E27FC236}">
                <a16:creationId xmlns:a16="http://schemas.microsoft.com/office/drawing/2014/main" id="{274E5FF5-E187-2016-F8E3-D0D7E3DA043A}"/>
              </a:ext>
            </a:extLst>
          </p:cNvPr>
          <p:cNvPicPr>
            <a:picLocks noChangeAspect="1"/>
          </p:cNvPicPr>
          <p:nvPr/>
        </p:nvPicPr>
        <p:blipFill>
          <a:blip r:embed="rId3"/>
          <a:stretch>
            <a:fillRect/>
          </a:stretch>
        </p:blipFill>
        <p:spPr>
          <a:xfrm>
            <a:off x="1895475" y="2590800"/>
            <a:ext cx="3590925" cy="2152650"/>
          </a:xfrm>
          <a:prstGeom prst="rect">
            <a:avLst/>
          </a:prstGeom>
        </p:spPr>
      </p:pic>
      <p:sp>
        <p:nvSpPr>
          <p:cNvPr id="6" name="Rectangle 5"/>
          <p:cNvSpPr/>
          <p:nvPr/>
        </p:nvSpPr>
        <p:spPr>
          <a:xfrm>
            <a:off x="457200" y="4810780"/>
            <a:ext cx="8229600" cy="523220"/>
          </a:xfrm>
          <a:prstGeom prst="rect">
            <a:avLst/>
          </a:prstGeom>
        </p:spPr>
        <p:txBody>
          <a:bodyPr>
            <a:spAutoFit/>
          </a:bodyPr>
          <a:lstStyle/>
          <a:p>
            <a:r>
              <a:rPr lang="en-US" sz="2800" dirty="0"/>
              <a:t>Note that a numerator may be 0.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52400"/>
            <a:ext cx="8229600" cy="914400"/>
          </a:xfrm>
          <a:prstGeom prst="rect">
            <a:avLst/>
          </a:prstGeom>
        </p:spPr>
        <p:txBody>
          <a:bodyPr/>
          <a:lstStyle/>
          <a:p>
            <a:r>
              <a:rPr lang="en-US" dirty="0"/>
              <a:t>Properties: Summary of Arithmetic Rules for Rational Numbers (or Fractions)</a:t>
            </a:r>
            <a:r>
              <a:rPr lang="en-US" sz="3200" baseline="-25000" dirty="0">
                <a:solidFill>
                  <a:schemeClr val="accent1"/>
                </a:solidFill>
              </a:rPr>
              <a:t>1</a:t>
            </a:r>
            <a:endParaRPr lang="en-US" dirty="0"/>
          </a:p>
        </p:txBody>
      </p:sp>
      <p:sp>
        <p:nvSpPr>
          <p:cNvPr id="6" name="Rectangle 3"/>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spcBef>
                <a:spcPct val="50000"/>
              </a:spcBef>
            </a:pPr>
            <a:r>
              <a:rPr lang="en-US" sz="2800" dirty="0">
                <a:solidFill>
                  <a:srgbClr val="000000"/>
                </a:solidFill>
              </a:rPr>
              <a:t>A </a:t>
            </a:r>
            <a:r>
              <a:rPr lang="en-US" sz="2800" b="1" dirty="0">
                <a:solidFill>
                  <a:srgbClr val="C00000"/>
                </a:solidFill>
              </a:rPr>
              <a:t>fraction</a:t>
            </a:r>
            <a:r>
              <a:rPr lang="en-US" sz="2800" dirty="0">
                <a:solidFill>
                  <a:srgbClr val="000000"/>
                </a:solidFill>
              </a:rPr>
              <a:t> (or </a:t>
            </a:r>
            <a:r>
              <a:rPr lang="en-US" sz="2800" b="1" dirty="0">
                <a:solidFill>
                  <a:srgbClr val="C00000"/>
                </a:solidFill>
              </a:rPr>
              <a:t>rational number</a:t>
            </a:r>
            <a:r>
              <a:rPr lang="en-US" sz="2800" dirty="0">
                <a:solidFill>
                  <a:srgbClr val="000000"/>
                </a:solidFill>
              </a:rPr>
              <a:t>) is a number that can </a:t>
            </a:r>
          </a:p>
          <a:p>
            <a:pPr>
              <a:spcBef>
                <a:spcPct val="40000"/>
              </a:spcBef>
            </a:pPr>
            <a:r>
              <a:rPr lang="en-US" sz="2800" dirty="0">
                <a:solidFill>
                  <a:srgbClr val="000000"/>
                </a:solidFill>
              </a:rPr>
              <a:t>be written in the form</a:t>
            </a:r>
          </a:p>
          <a:p>
            <a:pPr>
              <a:spcBef>
                <a:spcPct val="75000"/>
              </a:spcBef>
            </a:pPr>
            <a:endParaRPr lang="en-US" sz="2800" b="1" dirty="0">
              <a:solidFill>
                <a:srgbClr val="000000"/>
              </a:solidFill>
            </a:endParaRPr>
          </a:p>
          <a:p>
            <a:pPr>
              <a:spcBef>
                <a:spcPct val="75000"/>
              </a:spcBef>
            </a:pPr>
            <a:r>
              <a:rPr lang="en-US" sz="2800" dirty="0">
                <a:solidFill>
                  <a:srgbClr val="000000"/>
                </a:solidFill>
              </a:rPr>
              <a:t>						</a:t>
            </a:r>
          </a:p>
          <a:p>
            <a:pPr>
              <a:spcBef>
                <a:spcPts val="3800"/>
              </a:spcBef>
            </a:pPr>
            <a:r>
              <a:rPr lang="en-US" sz="2800" dirty="0">
                <a:solidFill>
                  <a:srgbClr val="000000"/>
                </a:solidFill>
              </a:rPr>
              <a:t>						</a:t>
            </a:r>
          </a:p>
        </p:txBody>
      </p:sp>
      <p:pic>
        <p:nvPicPr>
          <p:cNvPr id="4" name="Picture 3" descr="a divided by b.">
            <a:extLst>
              <a:ext uri="{FF2B5EF4-FFF2-40B4-BE49-F238E27FC236}">
                <a16:creationId xmlns:a16="http://schemas.microsoft.com/office/drawing/2014/main" id="{90C1D021-60FC-A3EC-FAA1-E22E87316EAF}"/>
              </a:ext>
            </a:extLst>
          </p:cNvPr>
          <p:cNvPicPr>
            <a:picLocks noChangeAspect="1"/>
          </p:cNvPicPr>
          <p:nvPr/>
        </p:nvPicPr>
        <p:blipFill>
          <a:blip r:embed="rId2"/>
          <a:stretch>
            <a:fillRect/>
          </a:stretch>
        </p:blipFill>
        <p:spPr>
          <a:xfrm>
            <a:off x="3810000" y="1676400"/>
            <a:ext cx="428625" cy="904875"/>
          </a:xfrm>
          <a:prstGeom prst="rect">
            <a:avLst/>
          </a:prstGeom>
        </p:spPr>
      </p:pic>
      <p:sp>
        <p:nvSpPr>
          <p:cNvPr id="14" name="Rectangle 13">
            <a:extLst>
              <a:ext uri="{FF2B5EF4-FFF2-40B4-BE49-F238E27FC236}">
                <a16:creationId xmlns:a16="http://schemas.microsoft.com/office/drawing/2014/main" id="{A096C95A-0C82-1A76-421B-464B29C61146}"/>
              </a:ext>
            </a:extLst>
          </p:cNvPr>
          <p:cNvSpPr/>
          <p:nvPr/>
        </p:nvSpPr>
        <p:spPr>
          <a:xfrm>
            <a:off x="4238625" y="1867227"/>
            <a:ext cx="4247671" cy="523220"/>
          </a:xfrm>
          <a:prstGeom prst="rect">
            <a:avLst/>
          </a:prstGeom>
        </p:spPr>
        <p:txBody>
          <a:bodyPr wrap="square">
            <a:spAutoFit/>
          </a:bodyPr>
          <a:lstStyle/>
          <a:p>
            <a:r>
              <a:rPr lang="en-US" sz="2800" dirty="0">
                <a:solidFill>
                  <a:srgbClr val="000000"/>
                </a:solidFill>
              </a:rPr>
              <a:t>where </a:t>
            </a:r>
            <a:r>
              <a:rPr lang="en-US" sz="2800" i="1" dirty="0">
                <a:solidFill>
                  <a:srgbClr val="000000"/>
                </a:solidFill>
              </a:rPr>
              <a:t>a</a:t>
            </a:r>
            <a:r>
              <a:rPr lang="en-US" sz="2800" dirty="0">
                <a:solidFill>
                  <a:srgbClr val="000000"/>
                </a:solidFill>
              </a:rPr>
              <a:t> and </a:t>
            </a:r>
            <a:r>
              <a:rPr lang="en-US" sz="2800" i="1" dirty="0">
                <a:solidFill>
                  <a:srgbClr val="000000"/>
                </a:solidFill>
              </a:rPr>
              <a:t>b</a:t>
            </a:r>
            <a:r>
              <a:rPr lang="en-US" sz="2800" dirty="0">
                <a:solidFill>
                  <a:srgbClr val="000000"/>
                </a:solidFill>
              </a:rPr>
              <a:t> are integers</a:t>
            </a:r>
            <a:endParaRPr lang="en-IN" sz="2800" dirty="0"/>
          </a:p>
        </p:txBody>
      </p:sp>
      <p:sp>
        <p:nvSpPr>
          <p:cNvPr id="15" name="Rectangle 14">
            <a:extLst>
              <a:ext uri="{FF2B5EF4-FFF2-40B4-BE49-F238E27FC236}">
                <a16:creationId xmlns:a16="http://schemas.microsoft.com/office/drawing/2014/main" id="{5A497304-450F-1250-5497-F9DBB57D4717}"/>
              </a:ext>
            </a:extLst>
          </p:cNvPr>
          <p:cNvSpPr/>
          <p:nvPr/>
        </p:nvSpPr>
        <p:spPr>
          <a:xfrm>
            <a:off x="458495" y="2471180"/>
            <a:ext cx="7467600" cy="523220"/>
          </a:xfrm>
          <a:prstGeom prst="rect">
            <a:avLst/>
          </a:prstGeom>
        </p:spPr>
        <p:txBody>
          <a:bodyPr wrap="square">
            <a:spAutoFit/>
          </a:bodyPr>
          <a:lstStyle/>
          <a:p>
            <a:pPr>
              <a:spcBef>
                <a:spcPct val="40000"/>
              </a:spcBef>
            </a:pPr>
            <a:r>
              <a:rPr lang="en-US" sz="2800" dirty="0">
                <a:solidFill>
                  <a:srgbClr val="000000"/>
                </a:solidFill>
              </a:rPr>
              <a:t>and </a:t>
            </a:r>
            <a:r>
              <a:rPr lang="en-US" sz="2800" i="1" dirty="0">
                <a:solidFill>
                  <a:srgbClr val="000000"/>
                </a:solidFill>
              </a:rPr>
              <a:t>b</a:t>
            </a:r>
            <a:r>
              <a:rPr lang="en-US" sz="2800" dirty="0">
                <a:solidFill>
                  <a:srgbClr val="000000"/>
                </a:solidFill>
              </a:rPr>
              <a:t> ≠ 0.  (Remember, no denominator can be 0.)</a:t>
            </a:r>
          </a:p>
        </p:txBody>
      </p:sp>
      <p:sp>
        <p:nvSpPr>
          <p:cNvPr id="16" name="Rectangle 15">
            <a:extLst>
              <a:ext uri="{FF2B5EF4-FFF2-40B4-BE49-F238E27FC236}">
                <a16:creationId xmlns:a16="http://schemas.microsoft.com/office/drawing/2014/main" id="{8552AA42-771D-A041-DE9A-8C2E64E852A0}"/>
              </a:ext>
            </a:extLst>
          </p:cNvPr>
          <p:cNvSpPr/>
          <p:nvPr/>
        </p:nvSpPr>
        <p:spPr>
          <a:xfrm>
            <a:off x="457200" y="3249075"/>
            <a:ext cx="4309369" cy="523220"/>
          </a:xfrm>
          <a:prstGeom prst="rect">
            <a:avLst/>
          </a:prstGeom>
        </p:spPr>
        <p:txBody>
          <a:bodyPr wrap="square">
            <a:spAutoFit/>
          </a:bodyPr>
          <a:lstStyle/>
          <a:p>
            <a:pPr>
              <a:spcBef>
                <a:spcPct val="40000"/>
              </a:spcBef>
            </a:pPr>
            <a:r>
              <a:rPr lang="en-US" sz="2800" b="1" dirty="0">
                <a:solidFill>
                  <a:srgbClr val="000000"/>
                </a:solidFill>
              </a:rPr>
              <a:t>The Fundamental Principle:</a:t>
            </a:r>
            <a:endParaRPr lang="en-US" sz="2800" dirty="0">
              <a:solidFill>
                <a:srgbClr val="000000"/>
              </a:solidFill>
            </a:endParaRPr>
          </a:p>
        </p:txBody>
      </p:sp>
      <p:pic>
        <p:nvPicPr>
          <p:cNvPr id="8" name="Picture 7" descr="a divided by b equals a times k divided by b times k.">
            <a:extLst>
              <a:ext uri="{FF2B5EF4-FFF2-40B4-BE49-F238E27FC236}">
                <a16:creationId xmlns:a16="http://schemas.microsoft.com/office/drawing/2014/main" id="{2E09D782-BF50-5455-C33F-840A480347D9}"/>
              </a:ext>
            </a:extLst>
          </p:cNvPr>
          <p:cNvPicPr>
            <a:picLocks noChangeAspect="1"/>
          </p:cNvPicPr>
          <p:nvPr/>
        </p:nvPicPr>
        <p:blipFill>
          <a:blip r:embed="rId3"/>
          <a:stretch>
            <a:fillRect/>
          </a:stretch>
        </p:blipFill>
        <p:spPr>
          <a:xfrm>
            <a:off x="4704871" y="3042285"/>
            <a:ext cx="1314450" cy="904875"/>
          </a:xfrm>
          <a:prstGeom prst="rect">
            <a:avLst/>
          </a:prstGeom>
        </p:spPr>
      </p:pic>
      <p:sp>
        <p:nvSpPr>
          <p:cNvPr id="17" name="Rectangle 16">
            <a:extLst>
              <a:ext uri="{FF2B5EF4-FFF2-40B4-BE49-F238E27FC236}">
                <a16:creationId xmlns:a16="http://schemas.microsoft.com/office/drawing/2014/main" id="{F8747F8D-09CA-C012-60FF-198BB0400604}"/>
              </a:ext>
            </a:extLst>
          </p:cNvPr>
          <p:cNvSpPr/>
          <p:nvPr/>
        </p:nvSpPr>
        <p:spPr>
          <a:xfrm>
            <a:off x="6019321" y="3199778"/>
            <a:ext cx="2280082" cy="523220"/>
          </a:xfrm>
          <a:prstGeom prst="rect">
            <a:avLst/>
          </a:prstGeom>
        </p:spPr>
        <p:txBody>
          <a:bodyPr wrap="square">
            <a:spAutoFit/>
          </a:bodyPr>
          <a:lstStyle/>
          <a:p>
            <a:pPr>
              <a:spcBef>
                <a:spcPct val="40000"/>
              </a:spcBef>
            </a:pPr>
            <a:r>
              <a:rPr lang="en-US" sz="2800" dirty="0">
                <a:solidFill>
                  <a:srgbClr val="000000"/>
                </a:solidFill>
              </a:rPr>
              <a:t>where </a:t>
            </a:r>
            <a:r>
              <a:rPr lang="en-US" sz="2800" i="1" dirty="0">
                <a:solidFill>
                  <a:srgbClr val="000000"/>
                </a:solidFill>
              </a:rPr>
              <a:t>b</a:t>
            </a:r>
            <a:r>
              <a:rPr lang="en-US" sz="2800" dirty="0">
                <a:solidFill>
                  <a:srgbClr val="000000"/>
                </a:solidFill>
              </a:rPr>
              <a:t>,</a:t>
            </a:r>
            <a:r>
              <a:rPr lang="en-US" sz="2800" b="1" dirty="0">
                <a:solidFill>
                  <a:srgbClr val="000000"/>
                </a:solidFill>
              </a:rPr>
              <a:t> </a:t>
            </a:r>
            <a:r>
              <a:rPr lang="en-US" sz="2800" i="1" dirty="0">
                <a:solidFill>
                  <a:srgbClr val="000000"/>
                </a:solidFill>
              </a:rPr>
              <a:t>k</a:t>
            </a:r>
            <a:r>
              <a:rPr lang="en-US" sz="2800" dirty="0">
                <a:solidFill>
                  <a:srgbClr val="000000"/>
                </a:solidFill>
              </a:rPr>
              <a:t> ≠ 0</a:t>
            </a:r>
          </a:p>
        </p:txBody>
      </p:sp>
      <p:sp>
        <p:nvSpPr>
          <p:cNvPr id="18" name="Rectangle 17">
            <a:extLst>
              <a:ext uri="{FF2B5EF4-FFF2-40B4-BE49-F238E27FC236}">
                <a16:creationId xmlns:a16="http://schemas.microsoft.com/office/drawing/2014/main" id="{5E006A09-5B9E-66DF-5394-E8090F17A281}"/>
              </a:ext>
            </a:extLst>
          </p:cNvPr>
          <p:cNvSpPr/>
          <p:nvPr/>
        </p:nvSpPr>
        <p:spPr>
          <a:xfrm>
            <a:off x="457200" y="4144227"/>
            <a:ext cx="2737282" cy="523220"/>
          </a:xfrm>
          <a:prstGeom prst="rect">
            <a:avLst/>
          </a:prstGeom>
        </p:spPr>
        <p:txBody>
          <a:bodyPr wrap="square">
            <a:spAutoFit/>
          </a:bodyPr>
          <a:lstStyle/>
          <a:p>
            <a:pPr>
              <a:spcBef>
                <a:spcPct val="40000"/>
              </a:spcBef>
            </a:pPr>
            <a:r>
              <a:rPr lang="en-US" sz="2800" dirty="0">
                <a:solidFill>
                  <a:srgbClr val="000000"/>
                </a:solidFill>
              </a:rPr>
              <a:t>The </a:t>
            </a:r>
            <a:r>
              <a:rPr lang="en-US" sz="2800" b="1" dirty="0">
                <a:solidFill>
                  <a:srgbClr val="000000"/>
                </a:solidFill>
              </a:rPr>
              <a:t>reciprocal</a:t>
            </a:r>
            <a:r>
              <a:rPr lang="en-US" sz="2800" dirty="0">
                <a:solidFill>
                  <a:srgbClr val="C00000"/>
                </a:solidFill>
              </a:rPr>
              <a:t> </a:t>
            </a:r>
            <a:r>
              <a:rPr lang="en-US" sz="2800" dirty="0">
                <a:solidFill>
                  <a:srgbClr val="000000"/>
                </a:solidFill>
              </a:rPr>
              <a:t>of</a:t>
            </a:r>
          </a:p>
        </p:txBody>
      </p:sp>
      <p:pic>
        <p:nvPicPr>
          <p:cNvPr id="11" name="Picture 10" descr="a divided by b is b divided by a, and a divided by b times b divided by a equals 1.">
            <a:extLst>
              <a:ext uri="{FF2B5EF4-FFF2-40B4-BE49-F238E27FC236}">
                <a16:creationId xmlns:a16="http://schemas.microsoft.com/office/drawing/2014/main" id="{6C39BD25-56E7-68A8-878E-340BEB5BA3BD}"/>
              </a:ext>
            </a:extLst>
          </p:cNvPr>
          <p:cNvPicPr>
            <a:picLocks noChangeAspect="1"/>
          </p:cNvPicPr>
          <p:nvPr/>
        </p:nvPicPr>
        <p:blipFill>
          <a:blip r:embed="rId4"/>
          <a:stretch>
            <a:fillRect/>
          </a:stretch>
        </p:blipFill>
        <p:spPr>
          <a:xfrm>
            <a:off x="3048000" y="3973039"/>
            <a:ext cx="3143250" cy="904875"/>
          </a:xfrm>
          <a:prstGeom prst="rect">
            <a:avLst/>
          </a:prstGeom>
        </p:spPr>
      </p:pic>
      <p:sp>
        <p:nvSpPr>
          <p:cNvPr id="19" name="Rectangle 18">
            <a:extLst>
              <a:ext uri="{FF2B5EF4-FFF2-40B4-BE49-F238E27FC236}">
                <a16:creationId xmlns:a16="http://schemas.microsoft.com/office/drawing/2014/main" id="{35987272-B570-056A-E72A-867480605A6F}"/>
              </a:ext>
            </a:extLst>
          </p:cNvPr>
          <p:cNvSpPr/>
          <p:nvPr/>
        </p:nvSpPr>
        <p:spPr>
          <a:xfrm>
            <a:off x="6191250" y="4144227"/>
            <a:ext cx="2338157" cy="523220"/>
          </a:xfrm>
          <a:prstGeom prst="rect">
            <a:avLst/>
          </a:prstGeom>
        </p:spPr>
        <p:txBody>
          <a:bodyPr wrap="square">
            <a:spAutoFit/>
          </a:bodyPr>
          <a:lstStyle/>
          <a:p>
            <a:pPr>
              <a:spcBef>
                <a:spcPct val="40000"/>
              </a:spcBef>
            </a:pPr>
            <a:r>
              <a:rPr lang="en-US" sz="2800" dirty="0">
                <a:solidFill>
                  <a:srgbClr val="000000"/>
                </a:solidFill>
              </a:rPr>
              <a:t>where </a:t>
            </a:r>
            <a:r>
              <a:rPr lang="en-US" sz="2800" i="1" dirty="0">
                <a:solidFill>
                  <a:srgbClr val="000000"/>
                </a:solidFill>
              </a:rPr>
              <a:t>a</a:t>
            </a:r>
            <a:r>
              <a:rPr lang="en-US" sz="2800" dirty="0">
                <a:solidFill>
                  <a:srgbClr val="000000"/>
                </a:solidFill>
              </a:rPr>
              <a:t>, </a:t>
            </a:r>
            <a:r>
              <a:rPr lang="en-US" sz="2800" i="1" dirty="0">
                <a:solidFill>
                  <a:srgbClr val="000000"/>
                </a:solidFill>
              </a:rPr>
              <a:t>b</a:t>
            </a:r>
            <a:r>
              <a:rPr lang="en-US" sz="2800" dirty="0">
                <a:solidFill>
                  <a:srgbClr val="000000"/>
                </a:solidFill>
              </a:rPr>
              <a:t> ≠ 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76200"/>
            <a:ext cx="8229600" cy="914400"/>
          </a:xfrm>
          <a:prstGeom prst="rect">
            <a:avLst/>
          </a:prstGeom>
        </p:spPr>
        <p:txBody>
          <a:bodyPr/>
          <a:lstStyle/>
          <a:p>
            <a:r>
              <a:rPr lang="en-US" dirty="0"/>
              <a:t>Properties: Summary of Arithmetic Rules for Rational Numbers (or Fractions)</a:t>
            </a:r>
            <a:r>
              <a:rPr lang="en-US" sz="3200" baseline="-25000" dirty="0">
                <a:solidFill>
                  <a:schemeClr val="accent1"/>
                </a:solidFill>
              </a:rPr>
              <a:t>2</a:t>
            </a:r>
            <a:endParaRPr lang="en-US" sz="3200" dirty="0">
              <a:solidFill>
                <a:schemeClr val="accent1"/>
              </a:solidFill>
            </a:endParaRPr>
          </a:p>
        </p:txBody>
      </p:sp>
      <p:sp>
        <p:nvSpPr>
          <p:cNvPr id="6" name="Rectangle 3">
            <a:extLst>
              <a:ext uri="{C183D7F6-B498-43B3-948B-1728B52AA6E4}">
                <adec:decorative xmlns:adec="http://schemas.microsoft.com/office/drawing/2017/decorative" val="1"/>
              </a:ext>
            </a:extLst>
          </p:cNvPr>
          <p:cNvSpPr txBox="1">
            <a:spLocks/>
          </p:cNvSpPr>
          <p:nvPr/>
        </p:nvSpPr>
        <p:spPr>
          <a:xfrm>
            <a:off x="457200" y="1280160"/>
            <a:ext cx="8229600" cy="4282440"/>
          </a:xfrm>
          <a:prstGeom prst="rect">
            <a:avLst/>
          </a:prstGeom>
          <a:solidFill>
            <a:schemeClr val="accent3"/>
          </a:solidFill>
          <a:ln w="28575">
            <a:solidFill>
              <a:srgbClr val="000000"/>
            </a:solidFill>
          </a:ln>
        </p:spPr>
        <p:txBody>
          <a:bodyPr wrap="square">
            <a:noAutofit/>
          </a:bodyPr>
          <a:lstStyle/>
          <a:p>
            <a:pPr>
              <a:spcBef>
                <a:spcPct val="85000"/>
              </a:spcBef>
            </a:pPr>
            <a:endParaRPr lang="en-US" sz="2800" b="1" dirty="0">
              <a:solidFill>
                <a:srgbClr val="000000"/>
              </a:solidFill>
            </a:endParaRPr>
          </a:p>
          <a:p>
            <a:pPr>
              <a:spcBef>
                <a:spcPct val="85000"/>
              </a:spcBef>
            </a:pPr>
            <a:r>
              <a:rPr lang="en-US" sz="2800" b="1" dirty="0">
                <a:solidFill>
                  <a:srgbClr val="000000"/>
                </a:solidFill>
              </a:rPr>
              <a:t>        </a:t>
            </a:r>
            <a:r>
              <a:rPr lang="en-US" sz="2800" dirty="0">
                <a:solidFill>
                  <a:srgbClr val="000000"/>
                </a:solidFill>
              </a:rPr>
              <a:t>  </a:t>
            </a:r>
          </a:p>
          <a:p>
            <a:pPr>
              <a:spcBef>
                <a:spcPct val="85000"/>
              </a:spcBef>
            </a:pPr>
            <a:r>
              <a:rPr lang="en-US" sz="2800" b="1" dirty="0">
                <a:solidFill>
                  <a:srgbClr val="000000"/>
                </a:solidFill>
              </a:rPr>
              <a:t>                         </a:t>
            </a:r>
            <a:r>
              <a:rPr lang="en-US" sz="2800" dirty="0">
                <a:solidFill>
                  <a:srgbClr val="000000"/>
                </a:solidFill>
              </a:rPr>
              <a:t>  </a:t>
            </a:r>
          </a:p>
          <a:p>
            <a:pPr>
              <a:spcBef>
                <a:spcPts val="4200"/>
              </a:spcBef>
            </a:pPr>
            <a:r>
              <a:rPr lang="en-US" sz="2800" dirty="0">
                <a:solidFill>
                  <a:srgbClr val="000000"/>
                </a:solidFill>
              </a:rPr>
              <a:t>                          </a:t>
            </a:r>
          </a:p>
          <a:p>
            <a:endParaRPr lang="en-US" sz="2800" dirty="0">
              <a:solidFill>
                <a:srgbClr val="000000"/>
              </a:solidFill>
            </a:endParaRPr>
          </a:p>
          <a:p>
            <a:r>
              <a:rPr lang="en-US" sz="2800" b="1" dirty="0">
                <a:solidFill>
                  <a:srgbClr val="000000"/>
                </a:solidFill>
              </a:rPr>
              <a:t>                        </a:t>
            </a:r>
            <a:r>
              <a:rPr lang="en-US" sz="2800" dirty="0">
                <a:solidFill>
                  <a:srgbClr val="000000"/>
                </a:solidFill>
              </a:rPr>
              <a:t> </a:t>
            </a:r>
          </a:p>
        </p:txBody>
      </p:sp>
      <p:pic>
        <p:nvPicPr>
          <p:cNvPr id="28" name="Picture 27" descr="Multiplication: &#10;a divided by b times c divided by d equals a times c divided by b times d, where b and d are not equal to zero.">
            <a:extLst>
              <a:ext uri="{FF2B5EF4-FFF2-40B4-BE49-F238E27FC236}">
                <a16:creationId xmlns:a16="http://schemas.microsoft.com/office/drawing/2014/main" id="{7FBFC4C2-0008-CC0F-EAF8-9CE01CF58D53}"/>
              </a:ext>
            </a:extLst>
          </p:cNvPr>
          <p:cNvPicPr>
            <a:picLocks noChangeAspect="1"/>
          </p:cNvPicPr>
          <p:nvPr/>
        </p:nvPicPr>
        <p:blipFill>
          <a:blip r:embed="rId2"/>
          <a:stretch>
            <a:fillRect/>
          </a:stretch>
        </p:blipFill>
        <p:spPr>
          <a:xfrm>
            <a:off x="528637" y="1432491"/>
            <a:ext cx="6448425" cy="904875"/>
          </a:xfrm>
          <a:prstGeom prst="rect">
            <a:avLst/>
          </a:prstGeom>
        </p:spPr>
      </p:pic>
      <p:pic>
        <p:nvPicPr>
          <p:cNvPr id="25" name="Picture 24" descr="Division: &#10;a divided by b divided by c divided by d equals a divided by b times d divided by c, where b, c, and d are not equal to zero.">
            <a:extLst>
              <a:ext uri="{FF2B5EF4-FFF2-40B4-BE49-F238E27FC236}">
                <a16:creationId xmlns:a16="http://schemas.microsoft.com/office/drawing/2014/main" id="{8BA837D5-0AD7-6586-8B79-3DCC1C1901A2}"/>
              </a:ext>
            </a:extLst>
          </p:cNvPr>
          <p:cNvPicPr>
            <a:picLocks noChangeAspect="1"/>
          </p:cNvPicPr>
          <p:nvPr/>
        </p:nvPicPr>
        <p:blipFill>
          <a:blip r:embed="rId3"/>
          <a:stretch>
            <a:fillRect/>
          </a:stretch>
        </p:blipFill>
        <p:spPr>
          <a:xfrm>
            <a:off x="528637" y="2514600"/>
            <a:ext cx="5943600" cy="904875"/>
          </a:xfrm>
          <a:prstGeom prst="rect">
            <a:avLst/>
          </a:prstGeom>
        </p:spPr>
      </p:pic>
      <p:pic>
        <p:nvPicPr>
          <p:cNvPr id="22" name="Picture 21" descr="Addition:&#10;a divided by b plus c divided by b equals a plus c divided by b, where b is not equal to zero.">
            <a:extLst>
              <a:ext uri="{FF2B5EF4-FFF2-40B4-BE49-F238E27FC236}">
                <a16:creationId xmlns:a16="http://schemas.microsoft.com/office/drawing/2014/main" id="{4281CF5C-2501-6A86-147F-DBE116416E60}"/>
              </a:ext>
            </a:extLst>
          </p:cNvPr>
          <p:cNvPicPr>
            <a:picLocks noChangeAspect="1"/>
          </p:cNvPicPr>
          <p:nvPr/>
        </p:nvPicPr>
        <p:blipFill>
          <a:blip r:embed="rId4"/>
          <a:stretch>
            <a:fillRect/>
          </a:stretch>
        </p:blipFill>
        <p:spPr>
          <a:xfrm>
            <a:off x="533400" y="3514725"/>
            <a:ext cx="5486400" cy="904875"/>
          </a:xfrm>
          <a:prstGeom prst="rect">
            <a:avLst/>
          </a:prstGeom>
        </p:spPr>
      </p:pic>
      <p:pic>
        <p:nvPicPr>
          <p:cNvPr id="19" name="Picture 18" descr="Subtraction: a divided by b minus c divided by b equals a minus c divided by b, where b is not equal to zero.">
            <a:extLst>
              <a:ext uri="{FF2B5EF4-FFF2-40B4-BE49-F238E27FC236}">
                <a16:creationId xmlns:a16="http://schemas.microsoft.com/office/drawing/2014/main" id="{1CB21854-9B66-21AF-633E-31BD2ECBDBF1}"/>
              </a:ext>
            </a:extLst>
          </p:cNvPr>
          <p:cNvPicPr>
            <a:picLocks noChangeAspect="1"/>
          </p:cNvPicPr>
          <p:nvPr/>
        </p:nvPicPr>
        <p:blipFill>
          <a:blip r:embed="rId5"/>
          <a:stretch>
            <a:fillRect/>
          </a:stretch>
        </p:blipFill>
        <p:spPr>
          <a:xfrm>
            <a:off x="533400" y="4599554"/>
            <a:ext cx="5934075" cy="904875"/>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98120"/>
            <a:ext cx="8229600" cy="914400"/>
          </a:xfrm>
          <a:prstGeom prst="rect">
            <a:avLst/>
          </a:prstGeom>
        </p:spPr>
        <p:txBody>
          <a:bodyPr/>
          <a:lstStyle/>
          <a:p>
            <a:r>
              <a:rPr lang="en-US" dirty="0"/>
              <a:t>Definition: The Fundamental Principle of Rational Expressions</a:t>
            </a:r>
          </a:p>
        </p:txBody>
      </p:sp>
      <p:sp>
        <p:nvSpPr>
          <p:cNvPr id="6" name="Rectangle 3">
            <a:extLst>
              <a:ext uri="{C183D7F6-B498-43B3-948B-1728B52AA6E4}">
                <adec:decorative xmlns:adec="http://schemas.microsoft.com/office/drawing/2017/decorative" val="1"/>
              </a:ext>
            </a:extLst>
          </p:cNvPr>
          <p:cNvSpPr txBox="1">
            <a:spLocks/>
          </p:cNvSpPr>
          <p:nvPr/>
        </p:nvSpPr>
        <p:spPr>
          <a:xfrm>
            <a:off x="457200" y="1295400"/>
            <a:ext cx="8229600" cy="3352800"/>
          </a:xfrm>
          <a:prstGeom prst="rect">
            <a:avLst/>
          </a:prstGeom>
          <a:solidFill>
            <a:schemeClr val="accent3"/>
          </a:solidFill>
          <a:ln w="28575">
            <a:solidFill>
              <a:srgbClr val="000000"/>
            </a:solidFill>
          </a:ln>
        </p:spPr>
        <p:txBody>
          <a:bodyPr wrap="square">
            <a:normAutofit/>
          </a:bodyPr>
          <a:lstStyle/>
          <a:p>
            <a:pPr>
              <a:spcBef>
                <a:spcPct val="90000"/>
              </a:spcBef>
            </a:pPr>
            <a:endParaRPr lang="en-US" sz="2800" dirty="0">
              <a:solidFill>
                <a:srgbClr val="000000"/>
              </a:solidFill>
            </a:endParaRPr>
          </a:p>
          <a:p>
            <a:endParaRPr lang="en-US" sz="2800" dirty="0">
              <a:solidFill>
                <a:srgbClr val="000000"/>
              </a:solidFill>
            </a:endParaRPr>
          </a:p>
          <a:p>
            <a:pPr>
              <a:spcBef>
                <a:spcPct val="0"/>
              </a:spcBef>
            </a:pPr>
            <a:endParaRPr lang="en-US" sz="2800" b="1" dirty="0">
              <a:solidFill>
                <a:srgbClr val="000000"/>
              </a:solidFill>
            </a:endParaRPr>
          </a:p>
        </p:txBody>
      </p:sp>
      <p:pic>
        <p:nvPicPr>
          <p:cNvPr id="3" name="Picture 2" descr="If P divided by Q is a rational expression and P, Q, and K are polynomials where Q, K, not equals to 0, then">
            <a:extLst>
              <a:ext uri="{FF2B5EF4-FFF2-40B4-BE49-F238E27FC236}">
                <a16:creationId xmlns:a16="http://schemas.microsoft.com/office/drawing/2014/main" id="{72FDAFDA-FFEF-C5A7-18E0-80F25F18E177}"/>
              </a:ext>
            </a:extLst>
          </p:cNvPr>
          <p:cNvPicPr>
            <a:picLocks noChangeAspect="1"/>
          </p:cNvPicPr>
          <p:nvPr/>
        </p:nvPicPr>
        <p:blipFill>
          <a:blip r:embed="rId2"/>
          <a:stretch>
            <a:fillRect/>
          </a:stretch>
        </p:blipFill>
        <p:spPr>
          <a:xfrm>
            <a:off x="551688" y="1371600"/>
            <a:ext cx="6947199" cy="1404000"/>
          </a:xfrm>
          <a:prstGeom prst="rect">
            <a:avLst/>
          </a:prstGeom>
        </p:spPr>
      </p:pic>
      <p:pic>
        <p:nvPicPr>
          <p:cNvPr id="12" name="Picture 11" descr="P divided by Q equals P times K divided by Q times K.">
            <a:extLst>
              <a:ext uri="{FF2B5EF4-FFF2-40B4-BE49-F238E27FC236}">
                <a16:creationId xmlns:a16="http://schemas.microsoft.com/office/drawing/2014/main" id="{2A50C8D1-3A0D-EB8B-2401-6DEBA3174258}"/>
              </a:ext>
            </a:extLst>
          </p:cNvPr>
          <p:cNvPicPr>
            <a:picLocks noChangeAspect="1"/>
          </p:cNvPicPr>
          <p:nvPr/>
        </p:nvPicPr>
        <p:blipFill>
          <a:blip r:embed="rId3"/>
          <a:stretch>
            <a:fillRect/>
          </a:stretch>
        </p:blipFill>
        <p:spPr>
          <a:xfrm>
            <a:off x="3810000" y="2958480"/>
            <a:ext cx="1524000" cy="942975"/>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r>
              <a:rPr lang="en-US" sz="3200" baseline="-25000" dirty="0">
                <a:solidFill>
                  <a:schemeClr val="accent1"/>
                </a:solidFill>
              </a:rPr>
              <a:t>1</a:t>
            </a:r>
            <a:endParaRPr lang="en-US" sz="3200" dirty="0">
              <a:solidFill>
                <a:schemeClr val="accent1"/>
              </a:solidFill>
            </a:endParaRPr>
          </a:p>
        </p:txBody>
      </p:sp>
      <p:sp>
        <p:nvSpPr>
          <p:cNvPr id="17411" name="Rectangle 3"/>
          <p:cNvSpPr>
            <a:spLocks noGrp="1"/>
          </p:cNvSpPr>
          <p:nvPr>
            <p:ph idx="4294967295"/>
          </p:nvPr>
        </p:nvSpPr>
        <p:spPr>
          <a:xfrm>
            <a:off x="457200" y="1280160"/>
            <a:ext cx="8229600" cy="2246769"/>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Use the fundamental principle to reduce each expression to lowest terms.  State any restrictions on the variable by using the fact that no denominator can be 0.  This restriction applies to denominators </a:t>
            </a:r>
            <a:r>
              <a:rPr lang="en-US" sz="2800" b="1" i="0" dirty="0">
                <a:solidFill>
                  <a:schemeClr val="tx1"/>
                </a:solidFill>
              </a:rPr>
              <a:t>before and after</a:t>
            </a:r>
            <a:r>
              <a:rPr lang="en-US" sz="2800" i="0" dirty="0">
                <a:solidFill>
                  <a:srgbClr val="C00000"/>
                </a:solidFill>
              </a:rPr>
              <a:t> </a:t>
            </a:r>
            <a:r>
              <a:rPr lang="en-US" sz="2800" i="0" dirty="0">
                <a:solidFill>
                  <a:schemeClr val="tx1"/>
                </a:solidFill>
              </a:rPr>
              <a:t>a rational expression is reduced.</a:t>
            </a:r>
          </a:p>
        </p:txBody>
      </p:sp>
      <p:pic>
        <p:nvPicPr>
          <p:cNvPr id="4" name="Picture 3" descr="a.&#10;Two x minus ten divided by three x minus fifteen.">
            <a:extLst>
              <a:ext uri="{FF2B5EF4-FFF2-40B4-BE49-F238E27FC236}">
                <a16:creationId xmlns:a16="http://schemas.microsoft.com/office/drawing/2014/main" id="{39D2F956-EA08-2549-9DB1-ABFFF8DBF162}"/>
              </a:ext>
            </a:extLst>
          </p:cNvPr>
          <p:cNvPicPr>
            <a:picLocks noChangeAspect="1"/>
          </p:cNvPicPr>
          <p:nvPr/>
        </p:nvPicPr>
        <p:blipFill>
          <a:blip r:embed="rId2"/>
          <a:stretch>
            <a:fillRect/>
          </a:stretch>
        </p:blipFill>
        <p:spPr>
          <a:xfrm>
            <a:off x="561355" y="3429000"/>
            <a:ext cx="1676400" cy="904875"/>
          </a:xfrm>
          <a:prstGeom prst="rect">
            <a:avLst/>
          </a:prstGeom>
        </p:spPr>
      </p:pic>
      <p:sp>
        <p:nvSpPr>
          <p:cNvPr id="7" name="Rectangle 3">
            <a:extLst>
              <a:ext uri="{FF2B5EF4-FFF2-40B4-BE49-F238E27FC236}">
                <a16:creationId xmlns:a16="http://schemas.microsoft.com/office/drawing/2014/main" id="{88A28EB4-9ED0-5B9F-6351-29B8FE381A06}"/>
              </a:ext>
            </a:extLst>
          </p:cNvPr>
          <p:cNvSpPr txBox="1">
            <a:spLocks/>
          </p:cNvSpPr>
          <p:nvPr/>
        </p:nvSpPr>
        <p:spPr>
          <a:xfrm>
            <a:off x="457200" y="4340919"/>
            <a:ext cx="8229600" cy="523220"/>
          </a:xfrm>
          <a:prstGeom prst="rect">
            <a:avLst/>
          </a:prstGeom>
          <a:noFill/>
        </p:spPr>
        <p:txBody>
          <a:bodyPr>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90000"/>
              </a:spcBef>
              <a:buFont typeface="Courier New" pitchFamily="49" charset="0"/>
              <a:buNone/>
            </a:pPr>
            <a:r>
              <a:rPr lang="en-US" sz="2800" b="1" dirty="0"/>
              <a:t>Solution</a:t>
            </a:r>
          </a:p>
        </p:txBody>
      </p:sp>
      <p:pic>
        <p:nvPicPr>
          <p:cNvPr id="10" name="Picture 9" descr="Two x minus ten divided by three x minus fifteen equals two times open parenthesis x minus five close parenthesis divided by three times open parenthesis x minus five close parenthesis. The common factors x minus 5 crossed in both numerator and denominator which is equals to two divided by three, where x is not equal to five.">
            <a:extLst>
              <a:ext uri="{FF2B5EF4-FFF2-40B4-BE49-F238E27FC236}">
                <a16:creationId xmlns:a16="http://schemas.microsoft.com/office/drawing/2014/main" id="{2E4D9FA8-227E-BC56-DB06-7CBDC2E864C0}"/>
              </a:ext>
            </a:extLst>
          </p:cNvPr>
          <p:cNvPicPr>
            <a:picLocks noChangeAspect="1"/>
          </p:cNvPicPr>
          <p:nvPr/>
        </p:nvPicPr>
        <p:blipFill>
          <a:blip r:embed="rId3"/>
          <a:stretch>
            <a:fillRect/>
          </a:stretch>
        </p:blipFill>
        <p:spPr>
          <a:xfrm>
            <a:off x="1066800" y="4769018"/>
            <a:ext cx="4143375" cy="1333500"/>
          </a:xfrm>
          <a:prstGeom prst="rect">
            <a:avLst/>
          </a:prstGeom>
        </p:spPr>
      </p:pic>
      <p:sp>
        <p:nvSpPr>
          <p:cNvPr id="17414" name="Text Box 6"/>
          <p:cNvSpPr txBox="1">
            <a:spLocks noChangeArrowheads="1"/>
          </p:cNvSpPr>
          <p:nvPr/>
        </p:nvSpPr>
        <p:spPr bwMode="auto">
          <a:xfrm>
            <a:off x="5304972" y="4927937"/>
            <a:ext cx="3840480" cy="1015663"/>
          </a:xfrm>
          <a:prstGeom prst="rect">
            <a:avLst/>
          </a:prstGeom>
          <a:noFill/>
          <a:ln w="9525" algn="ctr">
            <a:noFill/>
            <a:miter lim="800000"/>
            <a:headEnd/>
            <a:tailEnd/>
          </a:ln>
          <a:effectLst/>
        </p:spPr>
        <p:txBody>
          <a:bodyPr wrap="square">
            <a:spAutoFit/>
          </a:bodyPr>
          <a:lstStyle/>
          <a:p>
            <a:r>
              <a:rPr lang="en-US" sz="2000" dirty="0">
                <a:solidFill>
                  <a:srgbClr val="008080"/>
                </a:solidFill>
              </a:rPr>
              <a:t>Note that </a:t>
            </a:r>
            <a:r>
              <a:rPr lang="en-US" sz="2000" i="1" dirty="0">
                <a:solidFill>
                  <a:srgbClr val="008080"/>
                </a:solidFill>
              </a:rPr>
              <a:t>x</a:t>
            </a:r>
            <a:r>
              <a:rPr lang="en-US" sz="2000" dirty="0">
                <a:solidFill>
                  <a:srgbClr val="008080"/>
                </a:solidFill>
              </a:rPr>
              <a:t> </a:t>
            </a:r>
            <a:r>
              <a:rPr lang="en-US" sz="2000" dirty="0">
                <a:solidFill>
                  <a:srgbClr val="008080"/>
                </a:solidFill>
                <a:latin typeface="Calibri" panose="020F0502020204030204" pitchFamily="34" charset="0"/>
                <a:ea typeface="Calibri" panose="020F0502020204030204" pitchFamily="34" charset="0"/>
                <a:cs typeface="Calibri" panose="020F0502020204030204" pitchFamily="34" charset="0"/>
              </a:rPr>
              <a:t>−</a:t>
            </a:r>
            <a:r>
              <a:rPr lang="en-US" sz="2000" dirty="0">
                <a:solidFill>
                  <a:srgbClr val="008080"/>
                </a:solidFill>
              </a:rPr>
              <a:t> 5 is a common factor.  The key word here is factor.  We reduce using factors only.</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r>
              <a:rPr lang="en-US" sz="3200" baseline="-25000" dirty="0">
                <a:solidFill>
                  <a:schemeClr val="accent1"/>
                </a:solidFill>
              </a:rPr>
              <a:t>2</a:t>
            </a:r>
            <a:endParaRPr lang="en-US" sz="3200" dirty="0">
              <a:solidFill>
                <a:schemeClr val="accent1"/>
              </a:solidFill>
            </a:endParaRPr>
          </a:p>
        </p:txBody>
      </p:sp>
      <p:pic>
        <p:nvPicPr>
          <p:cNvPr id="4" name="Picture 3" descr="b.&#10;&#10;x squared minus three x minus four divided by x squared minus sixteen.">
            <a:extLst>
              <a:ext uri="{FF2B5EF4-FFF2-40B4-BE49-F238E27FC236}">
                <a16:creationId xmlns:a16="http://schemas.microsoft.com/office/drawing/2014/main" id="{94F52235-D897-A384-F8E0-6B49A2B38FAD}"/>
              </a:ext>
            </a:extLst>
          </p:cNvPr>
          <p:cNvPicPr>
            <a:picLocks noChangeAspect="1"/>
          </p:cNvPicPr>
          <p:nvPr/>
        </p:nvPicPr>
        <p:blipFill>
          <a:blip r:embed="rId2"/>
          <a:stretch>
            <a:fillRect/>
          </a:stretch>
        </p:blipFill>
        <p:spPr>
          <a:xfrm>
            <a:off x="520700" y="1097280"/>
            <a:ext cx="2133600" cy="952500"/>
          </a:xfrm>
          <a:prstGeom prst="rect">
            <a:avLst/>
          </a:prstGeom>
        </p:spPr>
      </p:pic>
      <p:sp>
        <p:nvSpPr>
          <p:cNvPr id="5" name="Rectangle 3">
            <a:extLst>
              <a:ext uri="{FF2B5EF4-FFF2-40B4-BE49-F238E27FC236}">
                <a16:creationId xmlns:a16="http://schemas.microsoft.com/office/drawing/2014/main" id="{59392C2D-FE62-1B52-9FC3-1DF951EC2E22}"/>
              </a:ext>
            </a:extLst>
          </p:cNvPr>
          <p:cNvSpPr txBox="1">
            <a:spLocks/>
          </p:cNvSpPr>
          <p:nvPr/>
        </p:nvSpPr>
        <p:spPr>
          <a:xfrm>
            <a:off x="457200" y="2168034"/>
            <a:ext cx="8229600" cy="523220"/>
          </a:xfrm>
          <a:prstGeom prst="rect">
            <a:avLst/>
          </a:prstGeom>
          <a:noFill/>
        </p:spPr>
        <p:txBody>
          <a:bodyPr>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90000"/>
              </a:spcBef>
              <a:buFont typeface="Courier New" pitchFamily="49" charset="0"/>
              <a:buNone/>
            </a:pPr>
            <a:r>
              <a:rPr lang="en-US" sz="2800" b="1" dirty="0"/>
              <a:t>Solution</a:t>
            </a:r>
          </a:p>
        </p:txBody>
      </p:sp>
      <p:pic>
        <p:nvPicPr>
          <p:cNvPr id="13" name="Picture 12" descr="x squared minus 3 x minus 4 divided by x squared minus 16 equals open parenthesis x minus 4 close parenthesis times open parenthesis x plus 1 close parenthesis divided by open parenthesis x plus 4 close parenthesis times open parenthesis x minus 4 close parenthesis. Reduce. The common factor is x minus 4. The common factor x minus 4 is cancelled in both numerator and denominator which is equals to x plus 1 divided by x plus 4, where x is not equal to minus 4 or 4.">
            <a:extLst>
              <a:ext uri="{FF2B5EF4-FFF2-40B4-BE49-F238E27FC236}">
                <a16:creationId xmlns:a16="http://schemas.microsoft.com/office/drawing/2014/main" id="{C26B84B3-7C06-5C44-E746-23BC5611C1B1}"/>
              </a:ext>
            </a:extLst>
          </p:cNvPr>
          <p:cNvPicPr>
            <a:picLocks noChangeAspect="1"/>
          </p:cNvPicPr>
          <p:nvPr/>
        </p:nvPicPr>
        <p:blipFill>
          <a:blip r:embed="rId3"/>
          <a:stretch>
            <a:fillRect/>
          </a:stretch>
        </p:blipFill>
        <p:spPr>
          <a:xfrm>
            <a:off x="381000" y="2774339"/>
            <a:ext cx="8534400" cy="2333625"/>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Note</a:t>
            </a:r>
            <a:r>
              <a:rPr lang="en-US" baseline="-25000" dirty="0">
                <a:solidFill>
                  <a:schemeClr val="accent1"/>
                </a:solidFill>
              </a:rPr>
              <a:t>2</a:t>
            </a:r>
            <a:endParaRPr lang="en-US" baseline="-25000" dirty="0"/>
          </a:p>
        </p:txBody>
      </p:sp>
      <p:sp>
        <p:nvSpPr>
          <p:cNvPr id="3" name="Content Placeholder 2"/>
          <p:cNvSpPr>
            <a:spLocks noGrp="1"/>
          </p:cNvSpPr>
          <p:nvPr>
            <p:ph idx="1"/>
          </p:nvPr>
        </p:nvSpPr>
        <p:spPr>
          <a:xfrm>
            <a:off x="457200" y="1280160"/>
            <a:ext cx="8229600" cy="1463040"/>
          </a:xfrm>
          <a:ln w="28575">
            <a:solidFill>
              <a:srgbClr val="FF0000"/>
            </a:solidFill>
          </a:ln>
        </p:spPr>
        <p:txBody>
          <a:bodyPr/>
          <a:lstStyle/>
          <a:p>
            <a:r>
              <a:rPr lang="en-US" dirty="0">
                <a:solidFill>
                  <a:srgbClr val="000000"/>
                </a:solidFill>
              </a:rPr>
              <a:t>Note that the restrictions on the variable are determined before reducing.</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3: Reducing Rational Expressions</a:t>
            </a:r>
            <a:r>
              <a:rPr lang="en-US" sz="3200" baseline="-25000" dirty="0">
                <a:solidFill>
                  <a:schemeClr val="accent1"/>
                </a:solidFill>
              </a:rPr>
              <a:t>3</a:t>
            </a:r>
            <a:endParaRPr lang="en-US" sz="3200" dirty="0">
              <a:solidFill>
                <a:schemeClr val="accent1"/>
              </a:solidFill>
            </a:endParaRPr>
          </a:p>
        </p:txBody>
      </p:sp>
      <p:pic>
        <p:nvPicPr>
          <p:cNvPr id="4" name="Picture 3" descr="c.&#10;&#10;y minus 10 divided by 10 minus y.">
            <a:extLst>
              <a:ext uri="{FF2B5EF4-FFF2-40B4-BE49-F238E27FC236}">
                <a16:creationId xmlns:a16="http://schemas.microsoft.com/office/drawing/2014/main" id="{275C78CA-DF7E-2BC6-93F4-01CDE4C722FA}"/>
              </a:ext>
            </a:extLst>
          </p:cNvPr>
          <p:cNvPicPr>
            <a:picLocks noChangeAspect="1"/>
          </p:cNvPicPr>
          <p:nvPr/>
        </p:nvPicPr>
        <p:blipFill>
          <a:blip r:embed="rId2"/>
          <a:stretch>
            <a:fillRect/>
          </a:stretch>
        </p:blipFill>
        <p:spPr>
          <a:xfrm>
            <a:off x="509361" y="1175542"/>
            <a:ext cx="1457325" cy="952500"/>
          </a:xfrm>
          <a:prstGeom prst="rect">
            <a:avLst/>
          </a:prstGeom>
        </p:spPr>
      </p:pic>
      <p:sp>
        <p:nvSpPr>
          <p:cNvPr id="19459" name="Rectangle 3"/>
          <p:cNvSpPr>
            <a:spLocks noGrp="1"/>
          </p:cNvSpPr>
          <p:nvPr>
            <p:ph idx="4294967295"/>
          </p:nvPr>
        </p:nvSpPr>
        <p:spPr>
          <a:xfrm>
            <a:off x="457200" y="2143780"/>
            <a:ext cx="8229600" cy="523220"/>
          </a:xfrm>
          <a:prstGeom prst="rect">
            <a:avLst/>
          </a:prstGeom>
          <a:noFill/>
        </p:spPr>
        <p:txBody>
          <a:bodyPr>
            <a:spAutoFit/>
          </a:bodyPr>
          <a:lstStyle/>
          <a:p>
            <a:pPr marL="0" indent="0">
              <a:spcBef>
                <a:spcPts val="3000"/>
              </a:spcBef>
              <a:buFont typeface="Courier New" pitchFamily="49" charset="0"/>
              <a:buNone/>
            </a:pPr>
            <a:r>
              <a:rPr lang="en-US" sz="2800" b="1" i="0" dirty="0">
                <a:solidFill>
                  <a:schemeClr val="tx1"/>
                </a:solidFill>
              </a:rPr>
              <a:t>Solution</a:t>
            </a:r>
            <a:endParaRPr lang="en-US" sz="2800" dirty="0">
              <a:solidFill>
                <a:schemeClr val="tx1"/>
              </a:solidFill>
            </a:endParaRPr>
          </a:p>
        </p:txBody>
      </p:sp>
      <p:pic>
        <p:nvPicPr>
          <p:cNvPr id="10" name="Picture 9" descr="y minus 10 divided by 10 minus y equals y minus 10 divided by minus y plus 10,&#10;equals 1 times open parenthesis y minus 10 close parenthesis divided by minus 1 times open parenthesis y minus 10 close parenthesis, The common factor y minus 10 is cancelled in both numerator and denominator which is equals to 1 divided by minus 1,&#10;equals minus 1, where y is not equal to 10.">
            <a:extLst>
              <a:ext uri="{FF2B5EF4-FFF2-40B4-BE49-F238E27FC236}">
                <a16:creationId xmlns:a16="http://schemas.microsoft.com/office/drawing/2014/main" id="{C99357C4-5724-AA0D-F7EB-DAAE2D8FB588}"/>
              </a:ext>
            </a:extLst>
          </p:cNvPr>
          <p:cNvPicPr>
            <a:picLocks noChangeAspect="1"/>
          </p:cNvPicPr>
          <p:nvPr/>
        </p:nvPicPr>
        <p:blipFill>
          <a:blip r:embed="rId3"/>
          <a:stretch>
            <a:fillRect/>
          </a:stretch>
        </p:blipFill>
        <p:spPr>
          <a:xfrm>
            <a:off x="685800" y="2748758"/>
            <a:ext cx="3409950" cy="2933700"/>
          </a:xfrm>
          <a:prstGeom prst="rect">
            <a:avLst/>
          </a:prstGeom>
        </p:spPr>
      </p:pic>
      <p:sp>
        <p:nvSpPr>
          <p:cNvPr id="19462" name="Text Box 8" descr="Note that the expression 10 - y is the opposite of y - 10.  When nonzero opposites are divided, the quotient is always -1."/>
          <p:cNvSpPr txBox="1">
            <a:spLocks noChangeArrowheads="1"/>
          </p:cNvSpPr>
          <p:nvPr/>
        </p:nvSpPr>
        <p:spPr bwMode="auto">
          <a:xfrm>
            <a:off x="4191000" y="2700006"/>
            <a:ext cx="4114800" cy="1311275"/>
          </a:xfrm>
          <a:prstGeom prst="rect">
            <a:avLst/>
          </a:prstGeom>
          <a:noFill/>
          <a:ln w="9525" algn="ctr">
            <a:noFill/>
            <a:miter lim="800000"/>
            <a:headEnd/>
            <a:tailEnd/>
          </a:ln>
          <a:effectLst/>
        </p:spPr>
        <p:txBody>
          <a:bodyPr>
            <a:spAutoFit/>
          </a:bodyPr>
          <a:lstStyle/>
          <a:p>
            <a:r>
              <a:rPr lang="en-US" sz="2000" dirty="0">
                <a:solidFill>
                  <a:srgbClr val="008080"/>
                </a:solidFill>
              </a:rPr>
              <a:t>Note that the expression 10 </a:t>
            </a:r>
            <a:r>
              <a:rPr lang="en-US" sz="2000" dirty="0">
                <a:solidFill>
                  <a:srgbClr val="008080"/>
                </a:solidFill>
                <a:latin typeface="Calibri" panose="020F0502020204030204" pitchFamily="34" charset="0"/>
                <a:ea typeface="Calibri" panose="020F0502020204030204" pitchFamily="34" charset="0"/>
                <a:cs typeface="Calibri" panose="020F0502020204030204" pitchFamily="34" charset="0"/>
              </a:rPr>
              <a:t>−</a:t>
            </a:r>
            <a:r>
              <a:rPr lang="en-US" sz="2000" dirty="0">
                <a:solidFill>
                  <a:srgbClr val="008080"/>
                </a:solidFill>
              </a:rPr>
              <a:t> </a:t>
            </a:r>
            <a:r>
              <a:rPr lang="en-US" sz="2000" i="1" dirty="0">
                <a:solidFill>
                  <a:srgbClr val="008080"/>
                </a:solidFill>
              </a:rPr>
              <a:t>y</a:t>
            </a:r>
            <a:r>
              <a:rPr lang="en-US" sz="2000" dirty="0">
                <a:solidFill>
                  <a:srgbClr val="008080"/>
                </a:solidFill>
              </a:rPr>
              <a:t> is the opposite of </a:t>
            </a:r>
            <a:r>
              <a:rPr lang="en-US" sz="2000" i="1" dirty="0">
                <a:solidFill>
                  <a:srgbClr val="008080"/>
                </a:solidFill>
              </a:rPr>
              <a:t>y</a:t>
            </a:r>
            <a:r>
              <a:rPr lang="en-US" sz="2000" dirty="0">
                <a:solidFill>
                  <a:srgbClr val="008080"/>
                </a:solidFill>
              </a:rPr>
              <a:t> </a:t>
            </a:r>
            <a:r>
              <a:rPr lang="en-US" sz="2000" dirty="0">
                <a:solidFill>
                  <a:srgbClr val="008080"/>
                </a:solidFill>
                <a:latin typeface="Calibri" panose="020F0502020204030204" pitchFamily="34" charset="0"/>
                <a:ea typeface="Calibri" panose="020F0502020204030204" pitchFamily="34" charset="0"/>
                <a:cs typeface="Calibri" panose="020F0502020204030204" pitchFamily="34" charset="0"/>
              </a:rPr>
              <a:t>−</a:t>
            </a:r>
            <a:r>
              <a:rPr lang="en-US" sz="2000" dirty="0">
                <a:solidFill>
                  <a:srgbClr val="008080"/>
                </a:solidFill>
              </a:rPr>
              <a:t> 10.  When nonzero</a:t>
            </a:r>
            <a:r>
              <a:rPr lang="en-US" sz="2000" b="1" dirty="0">
                <a:solidFill>
                  <a:srgbClr val="008080"/>
                </a:solidFill>
              </a:rPr>
              <a:t> </a:t>
            </a:r>
            <a:r>
              <a:rPr lang="en-US" sz="2000" dirty="0">
                <a:solidFill>
                  <a:srgbClr val="008080"/>
                </a:solidFill>
              </a:rPr>
              <a:t>opposites are divided, the quotient is always </a:t>
            </a:r>
            <a:r>
              <a:rPr lang="en-US" sz="2000" dirty="0">
                <a:solidFill>
                  <a:srgbClr val="008080"/>
                </a:solidFill>
                <a:latin typeface="Calibri" panose="020F0502020204030204" pitchFamily="34" charset="0"/>
                <a:ea typeface="Calibri" panose="020F0502020204030204" pitchFamily="34" charset="0"/>
                <a:cs typeface="Calibri" panose="020F0502020204030204" pitchFamily="34" charset="0"/>
              </a:rPr>
              <a:t>−</a:t>
            </a:r>
            <a:r>
              <a:rPr lang="en-US" sz="2000" dirty="0">
                <a:solidFill>
                  <a:srgbClr val="008080"/>
                </a:solidFill>
              </a:rPr>
              <a:t>1.</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Reducing (or Simplifying) Rational Expressions</a:t>
            </a:r>
          </a:p>
        </p:txBody>
      </p:sp>
      <p:sp>
        <p:nvSpPr>
          <p:cNvPr id="6" name="Rectangle 3"/>
          <p:cNvSpPr txBox="1">
            <a:spLocks/>
          </p:cNvSpPr>
          <p:nvPr/>
        </p:nvSpPr>
        <p:spPr>
          <a:xfrm>
            <a:off x="457200" y="1280161"/>
            <a:ext cx="8229600" cy="2682240"/>
          </a:xfrm>
          <a:prstGeom prst="rect">
            <a:avLst/>
          </a:prstGeom>
          <a:solidFill>
            <a:schemeClr val="accent3"/>
          </a:solidFill>
          <a:ln w="28575">
            <a:solidFill>
              <a:srgbClr val="000000"/>
            </a:solidFill>
          </a:ln>
        </p:spPr>
        <p:txBody>
          <a:bodyPr wrap="square">
            <a:normAutofit/>
          </a:bodyPr>
          <a:lstStyle/>
          <a:p>
            <a:pPr algn="ctr">
              <a:spcBef>
                <a:spcPct val="0"/>
              </a:spcBef>
            </a:pPr>
            <a:r>
              <a:rPr lang="en-US" sz="2800" b="1" dirty="0">
                <a:solidFill>
                  <a:srgbClr val="000000"/>
                </a:solidFill>
              </a:rPr>
              <a:t>Opposites in Rational Expressions</a:t>
            </a:r>
          </a:p>
          <a:p>
            <a:pPr>
              <a:spcBef>
                <a:spcPct val="95000"/>
              </a:spcBef>
            </a:pPr>
            <a:r>
              <a:rPr lang="en-US" sz="2800" dirty="0">
                <a:solidFill>
                  <a:srgbClr val="000000"/>
                </a:solidFill>
              </a:rPr>
              <a:t>For a polynomial </a:t>
            </a:r>
            <a:r>
              <a:rPr lang="en-US" sz="2800" i="1" dirty="0">
                <a:solidFill>
                  <a:srgbClr val="000000"/>
                </a:solidFill>
              </a:rPr>
              <a:t>P</a:t>
            </a:r>
            <a:r>
              <a:rPr lang="en-US" sz="2800" dirty="0">
                <a:solidFill>
                  <a:srgbClr val="000000"/>
                </a:solidFill>
              </a:rPr>
              <a:t>,                 </a:t>
            </a:r>
          </a:p>
          <a:p>
            <a:endParaRPr lang="en-US" sz="2800" dirty="0">
              <a:solidFill>
                <a:srgbClr val="000000"/>
              </a:solidFill>
            </a:endParaRPr>
          </a:p>
          <a:p>
            <a:r>
              <a:rPr lang="en-US" sz="2800" dirty="0">
                <a:solidFill>
                  <a:srgbClr val="000000"/>
                </a:solidFill>
              </a:rPr>
              <a:t>					</a:t>
            </a:r>
          </a:p>
        </p:txBody>
      </p:sp>
      <p:pic>
        <p:nvPicPr>
          <p:cNvPr id="4" name="Picture 3" descr="Minus P divided by P equals minus 1.">
            <a:extLst>
              <a:ext uri="{FF2B5EF4-FFF2-40B4-BE49-F238E27FC236}">
                <a16:creationId xmlns:a16="http://schemas.microsoft.com/office/drawing/2014/main" id="{5F0DD6E4-7216-1CBD-C2DC-E455F81B01AB}"/>
              </a:ext>
            </a:extLst>
          </p:cNvPr>
          <p:cNvPicPr>
            <a:picLocks noChangeAspect="1"/>
          </p:cNvPicPr>
          <p:nvPr/>
        </p:nvPicPr>
        <p:blipFill>
          <a:blip r:embed="rId2"/>
          <a:stretch>
            <a:fillRect/>
          </a:stretch>
        </p:blipFill>
        <p:spPr>
          <a:xfrm>
            <a:off x="3327400" y="1934308"/>
            <a:ext cx="1295400" cy="885825"/>
          </a:xfrm>
          <a:prstGeom prst="rect">
            <a:avLst/>
          </a:prstGeom>
        </p:spPr>
      </p:pic>
      <p:sp>
        <p:nvSpPr>
          <p:cNvPr id="11" name="Rectangle 10">
            <a:extLst>
              <a:ext uri="{FF2B5EF4-FFF2-40B4-BE49-F238E27FC236}">
                <a16:creationId xmlns:a16="http://schemas.microsoft.com/office/drawing/2014/main" id="{45F402E5-4F6D-9837-552D-2A6B74131A8C}"/>
              </a:ext>
            </a:extLst>
          </p:cNvPr>
          <p:cNvSpPr/>
          <p:nvPr/>
        </p:nvSpPr>
        <p:spPr>
          <a:xfrm>
            <a:off x="4607169" y="2098061"/>
            <a:ext cx="2209800" cy="523220"/>
          </a:xfrm>
          <a:prstGeom prst="rect">
            <a:avLst/>
          </a:prstGeom>
        </p:spPr>
        <p:txBody>
          <a:bodyPr wrap="square">
            <a:spAutoFit/>
          </a:bodyPr>
          <a:lstStyle/>
          <a:p>
            <a:pPr>
              <a:spcBef>
                <a:spcPct val="60000"/>
              </a:spcBef>
            </a:pPr>
            <a:r>
              <a:rPr lang="en-US" sz="2800" dirty="0">
                <a:solidFill>
                  <a:srgbClr val="000000"/>
                </a:solidFill>
              </a:rPr>
              <a:t>where </a:t>
            </a:r>
            <a:r>
              <a:rPr lang="en-US" sz="2800" i="1" dirty="0">
                <a:solidFill>
                  <a:srgbClr val="000000"/>
                </a:solidFill>
              </a:rPr>
              <a:t>P</a:t>
            </a:r>
            <a:r>
              <a:rPr lang="en-US" sz="2800" dirty="0">
                <a:solidFill>
                  <a:srgbClr val="000000"/>
                </a:solidFill>
              </a:rPr>
              <a:t> ≠ 0.</a:t>
            </a:r>
          </a:p>
        </p:txBody>
      </p:sp>
      <p:sp>
        <p:nvSpPr>
          <p:cNvPr id="14" name="Rectangle 13">
            <a:extLst>
              <a:ext uri="{FF2B5EF4-FFF2-40B4-BE49-F238E27FC236}">
                <a16:creationId xmlns:a16="http://schemas.microsoft.com/office/drawing/2014/main" id="{7511B979-F797-FE4E-8129-E268C4B9456B}"/>
              </a:ext>
            </a:extLst>
          </p:cNvPr>
          <p:cNvSpPr/>
          <p:nvPr/>
        </p:nvSpPr>
        <p:spPr>
          <a:xfrm>
            <a:off x="457200" y="2967365"/>
            <a:ext cx="2120900" cy="523220"/>
          </a:xfrm>
          <a:prstGeom prst="rect">
            <a:avLst/>
          </a:prstGeom>
        </p:spPr>
        <p:txBody>
          <a:bodyPr wrap="square">
            <a:spAutoFit/>
          </a:bodyPr>
          <a:lstStyle/>
          <a:p>
            <a:pPr>
              <a:spcBef>
                <a:spcPct val="60000"/>
              </a:spcBef>
            </a:pPr>
            <a:r>
              <a:rPr lang="en-US" sz="2800" dirty="0">
                <a:solidFill>
                  <a:srgbClr val="000000"/>
                </a:solidFill>
              </a:rPr>
              <a:t>In particular,</a:t>
            </a:r>
          </a:p>
        </p:txBody>
      </p:sp>
      <p:pic>
        <p:nvPicPr>
          <p:cNvPr id="8" name="Picture 7" descr="a minus x divided by x minus a equals minus open parenthesis x minus a close parenthesis divided by x minus a equals minus 1.">
            <a:extLst>
              <a:ext uri="{FF2B5EF4-FFF2-40B4-BE49-F238E27FC236}">
                <a16:creationId xmlns:a16="http://schemas.microsoft.com/office/drawing/2014/main" id="{57D67B27-DC0C-A6B3-A2AC-34840D6450AB}"/>
              </a:ext>
            </a:extLst>
          </p:cNvPr>
          <p:cNvPicPr>
            <a:picLocks noChangeAspect="1"/>
          </p:cNvPicPr>
          <p:nvPr/>
        </p:nvPicPr>
        <p:blipFill>
          <a:blip r:embed="rId3"/>
          <a:stretch>
            <a:fillRect/>
          </a:stretch>
        </p:blipFill>
        <p:spPr>
          <a:xfrm>
            <a:off x="2346325" y="2743200"/>
            <a:ext cx="3257550" cy="971550"/>
          </a:xfrm>
          <a:prstGeom prst="rect">
            <a:avLst/>
          </a:prstGeom>
        </p:spPr>
      </p:pic>
      <p:sp>
        <p:nvSpPr>
          <p:cNvPr id="15" name="Rectangle 14">
            <a:extLst>
              <a:ext uri="{FF2B5EF4-FFF2-40B4-BE49-F238E27FC236}">
                <a16:creationId xmlns:a16="http://schemas.microsoft.com/office/drawing/2014/main" id="{B494A00F-756C-35B0-8DDF-04923664DA60}"/>
              </a:ext>
            </a:extLst>
          </p:cNvPr>
          <p:cNvSpPr/>
          <p:nvPr/>
        </p:nvSpPr>
        <p:spPr>
          <a:xfrm>
            <a:off x="5603875" y="2967365"/>
            <a:ext cx="2120900" cy="523220"/>
          </a:xfrm>
          <a:prstGeom prst="rect">
            <a:avLst/>
          </a:prstGeom>
        </p:spPr>
        <p:txBody>
          <a:bodyPr wrap="square">
            <a:spAutoFit/>
          </a:bodyPr>
          <a:lstStyle/>
          <a:p>
            <a:pPr>
              <a:spcBef>
                <a:spcPct val="60000"/>
              </a:spcBef>
            </a:pPr>
            <a:r>
              <a:rPr lang="en-US" sz="2800" dirty="0">
                <a:solidFill>
                  <a:srgbClr val="000000"/>
                </a:solidFill>
              </a:rPr>
              <a:t>where </a:t>
            </a:r>
            <a:r>
              <a:rPr lang="en-US" sz="2800" i="1" dirty="0">
                <a:solidFill>
                  <a:srgbClr val="000000"/>
                </a:solidFill>
              </a:rPr>
              <a:t>x</a:t>
            </a:r>
            <a:r>
              <a:rPr lang="en-US" sz="2800" dirty="0">
                <a:solidFill>
                  <a:srgbClr val="000000"/>
                </a:solidFill>
              </a:rPr>
              <a:t> ≠ </a:t>
            </a:r>
            <a:r>
              <a:rPr lang="en-US" sz="2800" i="1" dirty="0">
                <a:solidFill>
                  <a:srgbClr val="000000"/>
                </a:solidFill>
              </a:rPr>
              <a:t>a</a:t>
            </a:r>
            <a:r>
              <a:rPr lang="en-US" sz="2800" dirty="0">
                <a:solidFill>
                  <a:srgbClr val="000000"/>
                </a:solidFill>
              </a:rPr>
              <a:t>.</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Objectives</a:t>
            </a:r>
          </a:p>
        </p:txBody>
      </p:sp>
      <p:sp>
        <p:nvSpPr>
          <p:cNvPr id="5123" name="Rectangle 3"/>
          <p:cNvSpPr>
            <a:spLocks noGrp="1"/>
          </p:cNvSpPr>
          <p:nvPr>
            <p:ph idx="4294967295"/>
          </p:nvPr>
        </p:nvSpPr>
        <p:spPr>
          <a:xfrm>
            <a:off x="457200" y="1280160"/>
            <a:ext cx="8229600" cy="2751522"/>
          </a:xfrm>
          <a:prstGeom prst="rect">
            <a:avLst/>
          </a:prstGeom>
          <a:noFill/>
        </p:spPr>
        <p:txBody>
          <a:bodyPr>
            <a:spAutoFit/>
          </a:bodyPr>
          <a:lstStyle/>
          <a:p>
            <a:pPr marL="461963" indent="-461963">
              <a:buFont typeface="Courier New" pitchFamily="49" charset="0"/>
              <a:buChar char="o"/>
            </a:pPr>
            <a:r>
              <a:rPr lang="en-US" dirty="0"/>
              <a:t>Determine any restrictions on the variable in a rational expression. </a:t>
            </a:r>
          </a:p>
          <a:p>
            <a:pPr marL="461963" indent="-461963">
              <a:buFont typeface="Courier New" pitchFamily="49" charset="0"/>
              <a:buChar char="o"/>
            </a:pPr>
            <a:r>
              <a:rPr lang="en-US" dirty="0"/>
              <a:t>Evaluate rational expressions for given values of the variable. </a:t>
            </a:r>
          </a:p>
          <a:p>
            <a:pPr marL="461963" indent="-461963">
              <a:buFont typeface="Courier New" pitchFamily="49" charset="0"/>
              <a:buChar char="o"/>
            </a:pPr>
            <a:r>
              <a:rPr lang="en-US" dirty="0"/>
              <a:t>Reduce rational expressions to lowest terms.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9"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Caution!</a:t>
            </a:r>
          </a:p>
        </p:txBody>
      </p:sp>
      <p:sp>
        <p:nvSpPr>
          <p:cNvPr id="21510" name="Rectangle 3"/>
          <p:cNvSpPr>
            <a:spLocks noGrp="1"/>
          </p:cNvSpPr>
          <p:nvPr>
            <p:ph idx="4294967295"/>
          </p:nvPr>
        </p:nvSpPr>
        <p:spPr>
          <a:xfrm>
            <a:off x="457200" y="1280160"/>
            <a:ext cx="8229600" cy="4572000"/>
          </a:xfrm>
          <a:prstGeom prst="rect">
            <a:avLst/>
          </a:prstGeom>
          <a:noFill/>
          <a:ln w="28575">
            <a:solidFill>
              <a:srgbClr val="FF0008"/>
            </a:solidFill>
          </a:ln>
        </p:spPr>
        <p:txBody>
          <a:bodyPr/>
          <a:lstStyle/>
          <a:p>
            <a:pPr algn="just">
              <a:spcBef>
                <a:spcPts val="600"/>
              </a:spcBef>
              <a:buFont typeface="Courier New" pitchFamily="49" charset="0"/>
              <a:buNone/>
            </a:pPr>
            <a:r>
              <a:rPr lang="en-US" sz="2600" b="1" i="0" dirty="0">
                <a:solidFill>
                  <a:srgbClr val="000000"/>
                </a:solidFill>
              </a:rPr>
              <a:t>“Divide out” only common factors.</a:t>
            </a:r>
          </a:p>
          <a:p>
            <a:pPr algn="ctr">
              <a:spcBef>
                <a:spcPct val="25000"/>
              </a:spcBef>
              <a:buFont typeface="Courier New" pitchFamily="49" charset="0"/>
              <a:buNone/>
            </a:pPr>
            <a:r>
              <a:rPr lang="en-US" sz="2600" b="1" dirty="0">
                <a:solidFill>
                  <a:srgbClr val="C00000"/>
                </a:solidFill>
                <a:latin typeface="Calibri" pitchFamily="34" charset="0"/>
              </a:rPr>
              <a:t>			 </a:t>
            </a:r>
            <a:r>
              <a:rPr lang="en-US" sz="2600" b="1" i="0" dirty="0">
                <a:solidFill>
                  <a:srgbClr val="000000"/>
                </a:solidFill>
              </a:rPr>
              <a:t>		</a:t>
            </a:r>
            <a:r>
              <a:rPr lang="en-US" sz="2600" b="1" dirty="0">
                <a:solidFill>
                  <a:srgbClr val="006600"/>
                </a:solidFill>
                <a:latin typeface="Calibri" pitchFamily="34" charset="0"/>
              </a:rPr>
              <a:t> </a:t>
            </a:r>
            <a:endParaRPr lang="en-US" sz="2600" i="0" dirty="0">
              <a:solidFill>
                <a:srgbClr val="000000"/>
              </a:solidFill>
            </a:endParaRPr>
          </a:p>
        </p:txBody>
      </p:sp>
      <p:pic>
        <p:nvPicPr>
          <p:cNvPr id="5" name="Picture 4" descr="4 x plus 8 divided by 8 by cancelling only 8's.&#10;8 is not a common factor, so this is the wrong solution.">
            <a:extLst>
              <a:ext uri="{FF2B5EF4-FFF2-40B4-BE49-F238E27FC236}">
                <a16:creationId xmlns:a16="http://schemas.microsoft.com/office/drawing/2014/main" id="{5D5EC2D8-9817-81C3-AD50-0E29B3DABD8E}"/>
              </a:ext>
            </a:extLst>
          </p:cNvPr>
          <p:cNvPicPr>
            <a:picLocks noChangeAspect="1"/>
          </p:cNvPicPr>
          <p:nvPr/>
        </p:nvPicPr>
        <p:blipFill>
          <a:blip r:embed="rId2"/>
          <a:stretch>
            <a:fillRect/>
          </a:stretch>
        </p:blipFill>
        <p:spPr>
          <a:xfrm>
            <a:off x="639114" y="1828800"/>
            <a:ext cx="4086225" cy="2124075"/>
          </a:xfrm>
          <a:prstGeom prst="rect">
            <a:avLst/>
          </a:prstGeom>
        </p:spPr>
      </p:pic>
      <p:pic>
        <p:nvPicPr>
          <p:cNvPr id="2" name="Picture 1" descr="4 x plus 8 divided by 8 equals 4 times open parenthesis x plus 2 close parenthesis divided by 8 equals x plus 2 divided by 2.&#10;4 is a common factor. This is the Correct solution.&#10;">
            <a:extLst>
              <a:ext uri="{FF2B5EF4-FFF2-40B4-BE49-F238E27FC236}">
                <a16:creationId xmlns:a16="http://schemas.microsoft.com/office/drawing/2014/main" id="{94FC162E-8F87-A185-80D6-4BD2629E0778}"/>
              </a:ext>
            </a:extLst>
          </p:cNvPr>
          <p:cNvPicPr>
            <a:picLocks noChangeAspect="1"/>
          </p:cNvPicPr>
          <p:nvPr/>
        </p:nvPicPr>
        <p:blipFill>
          <a:blip r:embed="rId3"/>
          <a:stretch>
            <a:fillRect/>
          </a:stretch>
        </p:blipFill>
        <p:spPr>
          <a:xfrm>
            <a:off x="5105400" y="2286000"/>
            <a:ext cx="3458058" cy="1581371"/>
          </a:xfrm>
          <a:prstGeom prst="rect">
            <a:avLst/>
          </a:prstGeom>
        </p:spPr>
      </p:pic>
      <p:pic>
        <p:nvPicPr>
          <p:cNvPr id="8" name="Picture 7" descr="x squared minus 9 divided by x minus 3 by cancelling the x from the x squared and 3 from the 9.&#10;3 and x are not common factors, so this is the wrong solution.">
            <a:extLst>
              <a:ext uri="{FF2B5EF4-FFF2-40B4-BE49-F238E27FC236}">
                <a16:creationId xmlns:a16="http://schemas.microsoft.com/office/drawing/2014/main" id="{71CE7F83-5DE5-7502-0160-D440FEADF10E}"/>
              </a:ext>
            </a:extLst>
          </p:cNvPr>
          <p:cNvPicPr>
            <a:picLocks noChangeAspect="1"/>
          </p:cNvPicPr>
          <p:nvPr/>
        </p:nvPicPr>
        <p:blipFill>
          <a:blip r:embed="rId4"/>
          <a:stretch>
            <a:fillRect/>
          </a:stretch>
        </p:blipFill>
        <p:spPr>
          <a:xfrm>
            <a:off x="609600" y="4038600"/>
            <a:ext cx="4414859" cy="1600200"/>
          </a:xfrm>
          <a:prstGeom prst="rect">
            <a:avLst/>
          </a:prstGeom>
        </p:spPr>
      </p:pic>
      <p:pic>
        <p:nvPicPr>
          <p:cNvPr id="3" name="Picture 2" descr="x squared minus 9 divided by x minus 3 equals open parenthesis x plus 3 close parenthesis times open parenthesis x minus 3 close parenthesis divided by open parenthesis x minus 3 close parenthesis.&#10;x minus 3 is a common factor. This is the correct solution.&#10;">
            <a:extLst>
              <a:ext uri="{FF2B5EF4-FFF2-40B4-BE49-F238E27FC236}">
                <a16:creationId xmlns:a16="http://schemas.microsoft.com/office/drawing/2014/main" id="{34A7DF4B-EA7D-E76A-B01C-098EB200BBFB}"/>
              </a:ext>
            </a:extLst>
          </p:cNvPr>
          <p:cNvPicPr>
            <a:picLocks noChangeAspect="1"/>
          </p:cNvPicPr>
          <p:nvPr/>
        </p:nvPicPr>
        <p:blipFill>
          <a:blip r:embed="rId5"/>
          <a:stretch>
            <a:fillRect/>
          </a:stretch>
        </p:blipFill>
        <p:spPr>
          <a:xfrm>
            <a:off x="5152542" y="3967885"/>
            <a:ext cx="3458058" cy="164805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Rational Expressions : Introduction to Rational Expressions</a:t>
            </a:r>
          </a:p>
        </p:txBody>
      </p:sp>
      <p:sp>
        <p:nvSpPr>
          <p:cNvPr id="5" name="Rectangle 3"/>
          <p:cNvSpPr txBox="1">
            <a:spLocks/>
          </p:cNvSpPr>
          <p:nvPr/>
        </p:nvSpPr>
        <p:spPr>
          <a:xfrm>
            <a:off x="457200" y="1280160"/>
            <a:ext cx="8229600" cy="2052870"/>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A </a:t>
            </a:r>
            <a:r>
              <a:rPr lang="en-US" sz="2800" b="1" dirty="0">
                <a:solidFill>
                  <a:srgbClr val="C00000"/>
                </a:solidFill>
              </a:rPr>
              <a:t>rational expression</a:t>
            </a:r>
            <a:r>
              <a:rPr lang="en-US" sz="2800" dirty="0">
                <a:solidFill>
                  <a:srgbClr val="C00000"/>
                </a:solidFill>
              </a:rPr>
              <a:t> </a:t>
            </a:r>
            <a:r>
              <a:rPr lang="en-US" sz="2800" dirty="0">
                <a:solidFill>
                  <a:srgbClr val="000000"/>
                </a:solidFill>
              </a:rPr>
              <a:t>is an algebraic expression that can be written in the form</a:t>
            </a:r>
          </a:p>
          <a:p>
            <a:pPr algn="ctr">
              <a:spcBef>
                <a:spcPct val="55000"/>
              </a:spcBef>
            </a:pPr>
            <a:r>
              <a:rPr lang="en-US" sz="2800" dirty="0">
                <a:solidFill>
                  <a:srgbClr val="000000"/>
                </a:solidFill>
              </a:rPr>
              <a:t> </a:t>
            </a:r>
          </a:p>
          <a:p>
            <a:endParaRPr lang="en-US" sz="2800" dirty="0">
              <a:solidFill>
                <a:srgbClr val="000000"/>
              </a:solidFill>
            </a:endParaRPr>
          </a:p>
        </p:txBody>
      </p:sp>
      <p:pic>
        <p:nvPicPr>
          <p:cNvPr id="4" name="Picture 3" descr="P divided by Q.">
            <a:extLst>
              <a:ext uri="{FF2B5EF4-FFF2-40B4-BE49-F238E27FC236}">
                <a16:creationId xmlns:a16="http://schemas.microsoft.com/office/drawing/2014/main" id="{5E954322-949F-1061-DFAC-233EF86B9EED}"/>
              </a:ext>
            </a:extLst>
          </p:cNvPr>
          <p:cNvPicPr>
            <a:picLocks noChangeAspect="1"/>
          </p:cNvPicPr>
          <p:nvPr/>
        </p:nvPicPr>
        <p:blipFill>
          <a:blip r:embed="rId2"/>
          <a:stretch>
            <a:fillRect/>
          </a:stretch>
        </p:blipFill>
        <p:spPr>
          <a:xfrm>
            <a:off x="1371600" y="2257425"/>
            <a:ext cx="361950" cy="942975"/>
          </a:xfrm>
          <a:prstGeom prst="rect">
            <a:avLst/>
          </a:prstGeom>
        </p:spPr>
      </p:pic>
      <p:sp>
        <p:nvSpPr>
          <p:cNvPr id="9" name="TextBox 8">
            <a:extLst>
              <a:ext uri="{FF2B5EF4-FFF2-40B4-BE49-F238E27FC236}">
                <a16:creationId xmlns:a16="http://schemas.microsoft.com/office/drawing/2014/main" id="{E939E466-C3BC-F205-5F40-9E17DF4D031E}"/>
              </a:ext>
            </a:extLst>
          </p:cNvPr>
          <p:cNvSpPr txBox="1"/>
          <p:nvPr/>
        </p:nvSpPr>
        <p:spPr>
          <a:xfrm>
            <a:off x="1781354" y="2409825"/>
            <a:ext cx="6524445" cy="523220"/>
          </a:xfrm>
          <a:prstGeom prst="rect">
            <a:avLst/>
          </a:prstGeom>
          <a:noFill/>
          <a:ln w="28575">
            <a:noFill/>
          </a:ln>
        </p:spPr>
        <p:txBody>
          <a:bodyPr wrap="square">
            <a:spAutoFit/>
          </a:bodyPr>
          <a:lstStyle/>
          <a:p>
            <a:r>
              <a:rPr lang="en-US" sz="2800" dirty="0">
                <a:solidFill>
                  <a:srgbClr val="000000"/>
                </a:solidFill>
              </a:rPr>
              <a:t>where </a:t>
            </a:r>
            <a:r>
              <a:rPr lang="en-US" sz="2800" i="1" dirty="0">
                <a:solidFill>
                  <a:srgbClr val="000000"/>
                </a:solidFill>
              </a:rPr>
              <a:t>P</a:t>
            </a:r>
            <a:r>
              <a:rPr lang="en-US" sz="2800" dirty="0">
                <a:solidFill>
                  <a:srgbClr val="000000"/>
                </a:solidFill>
              </a:rPr>
              <a:t> and </a:t>
            </a:r>
            <a:r>
              <a:rPr lang="en-US" sz="2800" i="1" dirty="0">
                <a:solidFill>
                  <a:srgbClr val="000000"/>
                </a:solidFill>
              </a:rPr>
              <a:t>Q</a:t>
            </a:r>
            <a:r>
              <a:rPr lang="en-US" sz="2800" dirty="0">
                <a:solidFill>
                  <a:srgbClr val="000000"/>
                </a:solidFill>
              </a:rPr>
              <a:t> are polynomials and </a:t>
            </a:r>
            <a:r>
              <a:rPr lang="en-US" sz="2800" b="1" i="1" dirty="0">
                <a:solidFill>
                  <a:srgbClr val="000000"/>
                </a:solidFill>
              </a:rPr>
              <a:t>Q</a:t>
            </a:r>
            <a:r>
              <a:rPr lang="en-US" sz="2800" dirty="0">
                <a:solidFill>
                  <a:srgbClr val="000000"/>
                </a:solidFill>
              </a:rPr>
              <a:t> ≠ </a:t>
            </a:r>
            <a:r>
              <a:rPr lang="en-US" sz="2800" b="1" dirty="0">
                <a:solidFill>
                  <a:srgbClr val="000000"/>
                </a:solidFill>
              </a:rPr>
              <a:t>0</a:t>
            </a:r>
            <a:r>
              <a:rPr lang="en-US" sz="2800" dirty="0">
                <a:solidFill>
                  <a:srgbClr val="000000"/>
                </a:solidFill>
              </a:rPr>
              <a:t>.</a:t>
            </a:r>
            <a:endParaRPr lang="en-IN"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Note</a:t>
            </a:r>
            <a:r>
              <a:rPr lang="en-US" sz="3200" baseline="-25000" dirty="0">
                <a:solidFill>
                  <a:schemeClr val="accent1"/>
                </a:solidFill>
              </a:rPr>
              <a:t>1</a:t>
            </a:r>
          </a:p>
        </p:txBody>
      </p:sp>
      <p:sp>
        <p:nvSpPr>
          <p:cNvPr id="4" name="Rectangle 3"/>
          <p:cNvSpPr txBox="1">
            <a:spLocks/>
          </p:cNvSpPr>
          <p:nvPr/>
        </p:nvSpPr>
        <p:spPr>
          <a:xfrm>
            <a:off x="457200" y="1280160"/>
            <a:ext cx="8229600" cy="954107"/>
          </a:xfrm>
          <a:prstGeom prst="rect">
            <a:avLst/>
          </a:prstGeom>
          <a:noFill/>
          <a:ln w="28575">
            <a:solidFill>
              <a:srgbClr val="FF0000"/>
            </a:solidFill>
          </a:ln>
        </p:spPr>
        <p:txBody>
          <a:bodyPr>
            <a:spAutoFit/>
          </a:bodyPr>
          <a:lstStyle/>
          <a:p>
            <a:pPr algn="just">
              <a:spcBef>
                <a:spcPct val="50000"/>
              </a:spcBef>
            </a:pPr>
            <a:r>
              <a:rPr lang="en-US" sz="2800" b="1" dirty="0">
                <a:solidFill>
                  <a:srgbClr val="C00000"/>
                </a:solidFill>
              </a:rPr>
              <a:t>Remember, the denominator of a rational expression can never be 0.</a:t>
            </a:r>
            <a:r>
              <a:rPr lang="en-US" sz="2800" b="1" dirty="0">
                <a:solidFill>
                  <a:srgbClr val="000000"/>
                </a:solidFill>
              </a:rPr>
              <a:t>  </a:t>
            </a:r>
            <a:r>
              <a:rPr lang="en-US" sz="2800" dirty="0">
                <a:solidFill>
                  <a:srgbClr val="000000"/>
                </a:solidFill>
              </a:rPr>
              <a:t>Division by 0 is undefined.</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Example 1: Finding Restrictions on the Variable</a:t>
            </a:r>
            <a:r>
              <a:rPr lang="en-US" sz="3200" baseline="-25000" dirty="0">
                <a:solidFill>
                  <a:schemeClr val="accent1"/>
                </a:solidFill>
              </a:rPr>
              <a:t>1</a:t>
            </a:r>
          </a:p>
        </p:txBody>
      </p:sp>
      <p:sp>
        <p:nvSpPr>
          <p:cNvPr id="8195" name="Rectangle 3"/>
          <p:cNvSpPr>
            <a:spLocks noGrp="1"/>
          </p:cNvSpPr>
          <p:nvPr>
            <p:ph idx="4294967295"/>
          </p:nvPr>
        </p:nvSpPr>
        <p:spPr>
          <a:xfrm>
            <a:off x="457200" y="1280160"/>
            <a:ext cx="8229600" cy="954107"/>
          </a:xfrm>
          <a:prstGeom prst="rect">
            <a:avLst/>
          </a:prstGeom>
          <a:noFill/>
        </p:spPr>
        <p:txBody>
          <a:bodyPr>
            <a:spAutoFit/>
          </a:bodyPr>
          <a:lstStyle/>
          <a:p>
            <a:pPr marL="0" indent="0">
              <a:buFont typeface="Courier New" pitchFamily="49" charset="0"/>
              <a:buNone/>
            </a:pPr>
            <a:r>
              <a:rPr lang="en-US" sz="2800" i="0" dirty="0">
                <a:solidFill>
                  <a:schemeClr val="tx1"/>
                </a:solidFill>
              </a:rPr>
              <a:t>Determine what values of the variable, if any, will make the rational expression undefined.  </a:t>
            </a:r>
          </a:p>
        </p:txBody>
      </p:sp>
      <p:pic>
        <p:nvPicPr>
          <p:cNvPr id="4" name="Picture 3" descr="a.&#10;&#10;Five divided by three x minus one.">
            <a:extLst>
              <a:ext uri="{FF2B5EF4-FFF2-40B4-BE49-F238E27FC236}">
                <a16:creationId xmlns:a16="http://schemas.microsoft.com/office/drawing/2014/main" id="{100E8483-B7B6-7497-8ED3-5AFDD8426837}"/>
              </a:ext>
            </a:extLst>
          </p:cNvPr>
          <p:cNvPicPr>
            <a:picLocks noChangeAspect="1"/>
          </p:cNvPicPr>
          <p:nvPr/>
        </p:nvPicPr>
        <p:blipFill>
          <a:blip r:embed="rId2"/>
          <a:stretch>
            <a:fillRect/>
          </a:stretch>
        </p:blipFill>
        <p:spPr>
          <a:xfrm>
            <a:off x="533400" y="2201648"/>
            <a:ext cx="1476375" cy="904875"/>
          </a:xfrm>
          <a:prstGeom prst="rect">
            <a:avLst/>
          </a:prstGeom>
        </p:spPr>
      </p:pic>
      <p:sp>
        <p:nvSpPr>
          <p:cNvPr id="11" name="TextBox 10">
            <a:extLst>
              <a:ext uri="{FF2B5EF4-FFF2-40B4-BE49-F238E27FC236}">
                <a16:creationId xmlns:a16="http://schemas.microsoft.com/office/drawing/2014/main" id="{E956981F-2D94-7460-850E-0A8260913B96}"/>
              </a:ext>
            </a:extLst>
          </p:cNvPr>
          <p:cNvSpPr txBox="1"/>
          <p:nvPr/>
        </p:nvSpPr>
        <p:spPr>
          <a:xfrm>
            <a:off x="457200" y="3155755"/>
            <a:ext cx="1447800" cy="523220"/>
          </a:xfrm>
          <a:prstGeom prst="rect">
            <a:avLst/>
          </a:prstGeom>
          <a:solidFill>
            <a:schemeClr val="bg1"/>
          </a:solidFill>
          <a:ln w="28575">
            <a:solidFill>
              <a:schemeClr val="bg2"/>
            </a:solidFill>
          </a:ln>
        </p:spPr>
        <p:txBody>
          <a:bodyPr wrap="square">
            <a:spAutoFit/>
          </a:bodyPr>
          <a:lstStyle/>
          <a:p>
            <a:r>
              <a:rPr lang="en-US" sz="2800" b="1" i="0" dirty="0">
                <a:solidFill>
                  <a:schemeClr val="tx1"/>
                </a:solidFill>
              </a:rPr>
              <a:t>Solution</a:t>
            </a:r>
            <a:endParaRPr lang="en-IN" sz="2800" b="1" dirty="0"/>
          </a:p>
        </p:txBody>
      </p:sp>
      <p:pic>
        <p:nvPicPr>
          <p:cNvPr id="7" name="Picture 6" descr="Three x minus one equals zero. Set the denominator equal to 0.&#10;&#10;Three x equals one. Solve the equation.&#10;&#10;x equals one-third.">
            <a:extLst>
              <a:ext uri="{FF2B5EF4-FFF2-40B4-BE49-F238E27FC236}">
                <a16:creationId xmlns:a16="http://schemas.microsoft.com/office/drawing/2014/main" id="{7F8349DA-802D-87C5-35E7-BDDE5BC50EF2}"/>
              </a:ext>
            </a:extLst>
          </p:cNvPr>
          <p:cNvPicPr>
            <a:picLocks noChangeAspect="1"/>
          </p:cNvPicPr>
          <p:nvPr/>
        </p:nvPicPr>
        <p:blipFill>
          <a:blip r:embed="rId3"/>
          <a:stretch>
            <a:fillRect/>
          </a:stretch>
        </p:blipFill>
        <p:spPr>
          <a:xfrm>
            <a:off x="1447800" y="3866327"/>
            <a:ext cx="5543550" cy="199072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Finding Restrictions on </a:t>
            </a:r>
            <a:br>
              <a:rPr lang="en-US" sz="3200" dirty="0">
                <a:solidFill>
                  <a:schemeClr val="accent1"/>
                </a:solidFill>
              </a:rPr>
            </a:br>
            <a:r>
              <a:rPr lang="en-US" sz="3200" dirty="0">
                <a:solidFill>
                  <a:schemeClr val="accent1"/>
                </a:solidFill>
              </a:rPr>
              <a:t>the Variable</a:t>
            </a:r>
            <a:r>
              <a:rPr lang="en-US" sz="3200" baseline="-25000" dirty="0">
                <a:solidFill>
                  <a:schemeClr val="accent1"/>
                </a:solidFill>
              </a:rPr>
              <a:t>2</a:t>
            </a:r>
            <a:endParaRPr lang="en-US" sz="3200" dirty="0">
              <a:solidFill>
                <a:schemeClr val="accent1"/>
              </a:solidFill>
            </a:endParaRPr>
          </a:p>
        </p:txBody>
      </p:sp>
      <p:sp>
        <p:nvSpPr>
          <p:cNvPr id="9219" name="Rectangle 3"/>
          <p:cNvSpPr>
            <a:spLocks noGrp="1"/>
          </p:cNvSpPr>
          <p:nvPr>
            <p:ph idx="4294967295"/>
          </p:nvPr>
        </p:nvSpPr>
        <p:spPr>
          <a:xfrm>
            <a:off x="457200" y="1280160"/>
            <a:ext cx="8229600" cy="1815882"/>
          </a:xfrm>
          <a:prstGeom prst="rect">
            <a:avLst/>
          </a:prstGeom>
          <a:noFill/>
        </p:spPr>
        <p:txBody>
          <a:bodyPr>
            <a:spAutoFit/>
          </a:bodyPr>
          <a:lstStyle/>
          <a:p>
            <a:pPr marL="0" indent="0">
              <a:spcBef>
                <a:spcPct val="0"/>
              </a:spcBef>
              <a:buFont typeface="Courier New" pitchFamily="49" charset="0"/>
              <a:buNone/>
            </a:pPr>
            <a:r>
              <a:rPr lang="en-US" sz="2800" i="0" dirty="0">
                <a:solidFill>
                  <a:schemeClr val="tx1"/>
                </a:solidFill>
              </a:rPr>
              <a:t>Thus the expression</a:t>
            </a:r>
          </a:p>
          <a:p>
            <a:pPr marL="0" indent="0">
              <a:spcBef>
                <a:spcPct val="50000"/>
              </a:spcBef>
              <a:buFont typeface="Courier New" pitchFamily="49" charset="0"/>
              <a:buNone/>
            </a:pPr>
            <a:r>
              <a:rPr lang="en-US" sz="2800" i="0" dirty="0">
                <a:solidFill>
                  <a:schemeClr val="tx1"/>
                </a:solidFill>
              </a:rPr>
              <a:t> </a:t>
            </a:r>
          </a:p>
          <a:p>
            <a:pPr marL="0" indent="0">
              <a:spcBef>
                <a:spcPct val="50000"/>
              </a:spcBef>
              <a:buFont typeface="Courier New" pitchFamily="49" charset="0"/>
              <a:buNone/>
            </a:pPr>
            <a:r>
              <a:rPr lang="en-US" sz="2800" i="0" dirty="0">
                <a:solidFill>
                  <a:schemeClr val="tx1"/>
                </a:solidFill>
              </a:rPr>
              <a:t>				 </a:t>
            </a:r>
          </a:p>
        </p:txBody>
      </p:sp>
      <p:pic>
        <p:nvPicPr>
          <p:cNvPr id="4" name="Picture 3" descr="Five divided by three x minus one.">
            <a:extLst>
              <a:ext uri="{FF2B5EF4-FFF2-40B4-BE49-F238E27FC236}">
                <a16:creationId xmlns:a16="http://schemas.microsoft.com/office/drawing/2014/main" id="{00C9971A-886B-2969-ECA8-CF1538618F56}"/>
              </a:ext>
            </a:extLst>
          </p:cNvPr>
          <p:cNvPicPr>
            <a:picLocks noChangeAspect="1"/>
          </p:cNvPicPr>
          <p:nvPr/>
        </p:nvPicPr>
        <p:blipFill>
          <a:blip r:embed="rId2"/>
          <a:stretch>
            <a:fillRect/>
          </a:stretch>
        </p:blipFill>
        <p:spPr>
          <a:xfrm>
            <a:off x="3506926" y="1097280"/>
            <a:ext cx="962025" cy="904875"/>
          </a:xfrm>
          <a:prstGeom prst="rect">
            <a:avLst/>
          </a:prstGeom>
        </p:spPr>
      </p:pic>
      <p:sp>
        <p:nvSpPr>
          <p:cNvPr id="14" name="Rectangle 3">
            <a:extLst>
              <a:ext uri="{FF2B5EF4-FFF2-40B4-BE49-F238E27FC236}">
                <a16:creationId xmlns:a16="http://schemas.microsoft.com/office/drawing/2014/main" id="{F2A0E7E3-6B6C-5C47-95CF-731B64B84547}"/>
              </a:ext>
            </a:extLst>
          </p:cNvPr>
          <p:cNvSpPr txBox="1">
            <a:spLocks/>
          </p:cNvSpPr>
          <p:nvPr/>
        </p:nvSpPr>
        <p:spPr>
          <a:xfrm>
            <a:off x="4379327" y="1280160"/>
            <a:ext cx="2541449"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0"/>
              </a:spcBef>
              <a:buFont typeface="Courier New" pitchFamily="49" charset="0"/>
              <a:buNone/>
            </a:pPr>
            <a:r>
              <a:rPr lang="en-US" sz="2800" dirty="0"/>
              <a:t>is undefined for</a:t>
            </a:r>
          </a:p>
        </p:txBody>
      </p:sp>
      <p:pic>
        <p:nvPicPr>
          <p:cNvPr id="7" name="Picture 6" descr="x equals one-third.">
            <a:extLst>
              <a:ext uri="{FF2B5EF4-FFF2-40B4-BE49-F238E27FC236}">
                <a16:creationId xmlns:a16="http://schemas.microsoft.com/office/drawing/2014/main" id="{DD945423-ECDC-EBCB-41E6-2E25C646EC1D}"/>
              </a:ext>
            </a:extLst>
          </p:cNvPr>
          <p:cNvPicPr>
            <a:picLocks noChangeAspect="1"/>
          </p:cNvPicPr>
          <p:nvPr/>
        </p:nvPicPr>
        <p:blipFill>
          <a:blip r:embed="rId3"/>
          <a:stretch>
            <a:fillRect/>
          </a:stretch>
        </p:blipFill>
        <p:spPr>
          <a:xfrm>
            <a:off x="6781800" y="1097280"/>
            <a:ext cx="914400" cy="904875"/>
          </a:xfrm>
          <a:prstGeom prst="rect">
            <a:avLst/>
          </a:prstGeom>
        </p:spPr>
      </p:pic>
      <p:sp>
        <p:nvSpPr>
          <p:cNvPr id="19" name="Rectangle 3">
            <a:extLst>
              <a:ext uri="{FF2B5EF4-FFF2-40B4-BE49-F238E27FC236}">
                <a16:creationId xmlns:a16="http://schemas.microsoft.com/office/drawing/2014/main" id="{AAB413C4-BF25-5AA9-D7A2-1A925867B996}"/>
              </a:ext>
            </a:extLst>
          </p:cNvPr>
          <p:cNvSpPr txBox="1">
            <a:spLocks/>
          </p:cNvSpPr>
          <p:nvPr/>
        </p:nvSpPr>
        <p:spPr>
          <a:xfrm>
            <a:off x="457200" y="1943159"/>
            <a:ext cx="8229600"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i="0" dirty="0">
                <a:solidFill>
                  <a:schemeClr val="tx1"/>
                </a:solidFill>
              </a:rPr>
              <a:t>Any other real number may be substituted for </a:t>
            </a:r>
            <a:r>
              <a:rPr lang="en-US" sz="2800" i="1" dirty="0">
                <a:solidFill>
                  <a:schemeClr val="tx1"/>
                </a:solidFill>
              </a:rPr>
              <a:t>x</a:t>
            </a:r>
            <a:r>
              <a:rPr lang="en-US" sz="2800" i="0" dirty="0">
                <a:solidFill>
                  <a:schemeClr val="tx1"/>
                </a:solidFill>
              </a:rPr>
              <a:t> in the</a:t>
            </a:r>
            <a:endParaRPr lang="en-IN" sz="2800" dirty="0"/>
          </a:p>
        </p:txBody>
      </p:sp>
      <p:sp>
        <p:nvSpPr>
          <p:cNvPr id="20" name="Rectangle 3">
            <a:extLst>
              <a:ext uri="{FF2B5EF4-FFF2-40B4-BE49-F238E27FC236}">
                <a16:creationId xmlns:a16="http://schemas.microsoft.com/office/drawing/2014/main" id="{F3B0C5AD-1580-9C20-E95F-A87957A7D5BB}"/>
              </a:ext>
            </a:extLst>
          </p:cNvPr>
          <p:cNvSpPr txBox="1">
            <a:spLocks/>
          </p:cNvSpPr>
          <p:nvPr/>
        </p:nvSpPr>
        <p:spPr>
          <a:xfrm>
            <a:off x="457200" y="2590800"/>
            <a:ext cx="3421811"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i="0" dirty="0">
                <a:solidFill>
                  <a:schemeClr val="tx1"/>
                </a:solidFill>
              </a:rPr>
              <a:t>expression.  We write</a:t>
            </a:r>
            <a:endParaRPr lang="en-IN" sz="2800" dirty="0"/>
          </a:p>
        </p:txBody>
      </p:sp>
      <p:pic>
        <p:nvPicPr>
          <p:cNvPr id="10" name="Picture 9" descr="x is not equal to one-third.">
            <a:extLst>
              <a:ext uri="{FF2B5EF4-FFF2-40B4-BE49-F238E27FC236}">
                <a16:creationId xmlns:a16="http://schemas.microsoft.com/office/drawing/2014/main" id="{447B1EB4-2786-4B63-F8D1-4AAF9CCC607E}"/>
              </a:ext>
            </a:extLst>
          </p:cNvPr>
          <p:cNvPicPr>
            <a:picLocks noChangeAspect="1"/>
          </p:cNvPicPr>
          <p:nvPr/>
        </p:nvPicPr>
        <p:blipFill>
          <a:blip r:embed="rId4"/>
          <a:stretch>
            <a:fillRect/>
          </a:stretch>
        </p:blipFill>
        <p:spPr>
          <a:xfrm>
            <a:off x="3729846" y="2403544"/>
            <a:ext cx="819150" cy="904875"/>
          </a:xfrm>
          <a:prstGeom prst="rect">
            <a:avLst/>
          </a:prstGeom>
        </p:spPr>
      </p:pic>
      <p:sp>
        <p:nvSpPr>
          <p:cNvPr id="23" name="Rectangle 3">
            <a:extLst>
              <a:ext uri="{FF2B5EF4-FFF2-40B4-BE49-F238E27FC236}">
                <a16:creationId xmlns:a16="http://schemas.microsoft.com/office/drawing/2014/main" id="{8018E38F-9D7D-1C7F-A2F7-85AC70C872B5}"/>
              </a:ext>
            </a:extLst>
          </p:cNvPr>
          <p:cNvSpPr txBox="1">
            <a:spLocks/>
          </p:cNvSpPr>
          <p:nvPr/>
        </p:nvSpPr>
        <p:spPr>
          <a:xfrm>
            <a:off x="4499143" y="2559170"/>
            <a:ext cx="3917830"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i="0" dirty="0">
                <a:solidFill>
                  <a:schemeClr val="tx1"/>
                </a:solidFill>
              </a:rPr>
              <a:t>to indicate the restriction</a:t>
            </a:r>
            <a:endParaRPr lang="en-IN" sz="2800" dirty="0"/>
          </a:p>
        </p:txBody>
      </p:sp>
      <p:sp>
        <p:nvSpPr>
          <p:cNvPr id="26" name="Rectangle 3">
            <a:extLst>
              <a:ext uri="{FF2B5EF4-FFF2-40B4-BE49-F238E27FC236}">
                <a16:creationId xmlns:a16="http://schemas.microsoft.com/office/drawing/2014/main" id="{E39E5D84-1DBC-5F69-FFE1-E585324D59E7}"/>
              </a:ext>
            </a:extLst>
          </p:cNvPr>
          <p:cNvSpPr txBox="1">
            <a:spLocks/>
          </p:cNvSpPr>
          <p:nvPr/>
        </p:nvSpPr>
        <p:spPr>
          <a:xfrm>
            <a:off x="456410" y="3120269"/>
            <a:ext cx="2589074" cy="523220"/>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en-US" sz="2800" i="0" dirty="0">
                <a:solidFill>
                  <a:schemeClr val="tx1"/>
                </a:solidFill>
              </a:rPr>
              <a:t>on the variable.</a:t>
            </a:r>
            <a:endParaRPr lang="en-IN" sz="1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Finding Restrictions on </a:t>
            </a:r>
            <a:br>
              <a:rPr lang="en-US" sz="3200" dirty="0">
                <a:solidFill>
                  <a:schemeClr val="accent1"/>
                </a:solidFill>
              </a:rPr>
            </a:br>
            <a:r>
              <a:rPr lang="en-US" sz="3200" dirty="0">
                <a:solidFill>
                  <a:schemeClr val="accent1"/>
                </a:solidFill>
              </a:rPr>
              <a:t>the Variable</a:t>
            </a:r>
            <a:r>
              <a:rPr lang="en-US" sz="3200" baseline="-25000" dirty="0">
                <a:solidFill>
                  <a:schemeClr val="accent1"/>
                </a:solidFill>
              </a:rPr>
              <a:t>3</a:t>
            </a:r>
            <a:endParaRPr lang="en-US" sz="3200" dirty="0">
              <a:solidFill>
                <a:schemeClr val="accent1"/>
              </a:solidFill>
            </a:endParaRPr>
          </a:p>
        </p:txBody>
      </p:sp>
      <p:pic>
        <p:nvPicPr>
          <p:cNvPr id="4" name="Picture 3" descr="b.&#10;&#10;Open fraction x squared minus 4 divided by x squared minus 5 x minus 6 close fraction.">
            <a:extLst>
              <a:ext uri="{FF2B5EF4-FFF2-40B4-BE49-F238E27FC236}">
                <a16:creationId xmlns:a16="http://schemas.microsoft.com/office/drawing/2014/main" id="{21AB82B2-2F51-9994-915F-EB7A881FD589}"/>
              </a:ext>
            </a:extLst>
          </p:cNvPr>
          <p:cNvPicPr>
            <a:picLocks noChangeAspect="1"/>
          </p:cNvPicPr>
          <p:nvPr/>
        </p:nvPicPr>
        <p:blipFill>
          <a:blip r:embed="rId2"/>
          <a:stretch>
            <a:fillRect/>
          </a:stretch>
        </p:blipFill>
        <p:spPr>
          <a:xfrm>
            <a:off x="493013" y="1097280"/>
            <a:ext cx="2228850" cy="952500"/>
          </a:xfrm>
          <a:prstGeom prst="rect">
            <a:avLst/>
          </a:prstGeom>
        </p:spPr>
      </p:pic>
      <p:sp>
        <p:nvSpPr>
          <p:cNvPr id="10243" name="Rectangle 3"/>
          <p:cNvSpPr>
            <a:spLocks noGrp="1"/>
          </p:cNvSpPr>
          <p:nvPr>
            <p:ph idx="4294967295"/>
          </p:nvPr>
        </p:nvSpPr>
        <p:spPr>
          <a:xfrm>
            <a:off x="457200" y="2067580"/>
            <a:ext cx="8229600" cy="523220"/>
          </a:xfrm>
          <a:prstGeom prst="rect">
            <a:avLst/>
          </a:prstGeom>
          <a:noFill/>
        </p:spPr>
        <p:txBody>
          <a:bodyPr>
            <a:spAutoFit/>
          </a:bodyPr>
          <a:lstStyle/>
          <a:p>
            <a:pPr marL="0" indent="0">
              <a:spcBef>
                <a:spcPct val="90000"/>
              </a:spcBef>
              <a:buFont typeface="Courier New" pitchFamily="49" charset="0"/>
              <a:buNone/>
            </a:pPr>
            <a:r>
              <a:rPr lang="en-US" sz="2800" b="1" i="0" dirty="0">
                <a:solidFill>
                  <a:schemeClr val="tx1"/>
                </a:solidFill>
              </a:rPr>
              <a:t>Solution</a:t>
            </a:r>
          </a:p>
        </p:txBody>
      </p:sp>
      <p:pic>
        <p:nvPicPr>
          <p:cNvPr id="7" name="Picture 6" descr="x squared minus 5 x minus 6 equals 0. Set the denominator equal to 0.&#10;&#10;Open parenthesis x minus 6 close parenthesis times open parenthesis x plus 1 close parenthesis equals 0.&#10;&#10;Solve the equation by factoring.&#10;&#10;x minus 6 equals 0 or x plus 1 equals 0.&#10;x equals 6, x equals minus 1.">
            <a:extLst>
              <a:ext uri="{FF2B5EF4-FFF2-40B4-BE49-F238E27FC236}">
                <a16:creationId xmlns:a16="http://schemas.microsoft.com/office/drawing/2014/main" id="{4B05A03A-BF4B-96EA-44B9-709797FF9FF0}"/>
              </a:ext>
            </a:extLst>
          </p:cNvPr>
          <p:cNvPicPr>
            <a:picLocks noChangeAspect="1"/>
          </p:cNvPicPr>
          <p:nvPr/>
        </p:nvPicPr>
        <p:blipFill>
          <a:blip r:embed="rId3"/>
          <a:stretch>
            <a:fillRect/>
          </a:stretch>
        </p:blipFill>
        <p:spPr>
          <a:xfrm>
            <a:off x="1618940" y="2514600"/>
            <a:ext cx="6515100" cy="2200275"/>
          </a:xfrm>
          <a:prstGeom prst="rect">
            <a:avLst/>
          </a:prstGeom>
        </p:spPr>
      </p:pic>
      <p:sp>
        <p:nvSpPr>
          <p:cNvPr id="10" name="Rectangle 3">
            <a:extLst>
              <a:ext uri="{FF2B5EF4-FFF2-40B4-BE49-F238E27FC236}">
                <a16:creationId xmlns:a16="http://schemas.microsoft.com/office/drawing/2014/main" id="{08627EE0-9471-1EB3-F76D-F66B819756B5}"/>
              </a:ext>
            </a:extLst>
          </p:cNvPr>
          <p:cNvSpPr txBox="1">
            <a:spLocks/>
          </p:cNvSpPr>
          <p:nvPr/>
        </p:nvSpPr>
        <p:spPr>
          <a:xfrm>
            <a:off x="457200" y="4903315"/>
            <a:ext cx="8229600" cy="1040285"/>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Courier New" pitchFamily="49" charset="0"/>
              <a:buNone/>
            </a:pPr>
            <a:r>
              <a:rPr lang="en-US" sz="2800" i="0" dirty="0">
                <a:solidFill>
                  <a:schemeClr val="tx1"/>
                </a:solidFill>
              </a:rPr>
              <a:t>Thus there are two restrictions on the variable:     </a:t>
            </a:r>
          </a:p>
          <a:p>
            <a:pPr marL="0" indent="0">
              <a:buFont typeface="Courier New" pitchFamily="49" charset="0"/>
              <a:buNone/>
            </a:pPr>
            <a:r>
              <a:rPr lang="en-US" sz="2800" i="0" dirty="0">
                <a:solidFill>
                  <a:srgbClr val="FF00FF"/>
                </a:solidFill>
              </a:rPr>
              <a:t>6</a:t>
            </a:r>
            <a:r>
              <a:rPr lang="en-US" sz="2800" i="0" dirty="0">
                <a:solidFill>
                  <a:srgbClr val="FF0008"/>
                </a:solidFill>
              </a:rPr>
              <a:t> </a:t>
            </a:r>
            <a:r>
              <a:rPr lang="en-US" sz="2800" i="0" dirty="0">
                <a:solidFill>
                  <a:schemeClr val="tx1"/>
                </a:solidFill>
              </a:rPr>
              <a:t>and</a:t>
            </a:r>
            <a:r>
              <a:rPr lang="en-US" sz="2800" i="0" dirty="0">
                <a:solidFill>
                  <a:srgbClr val="FF0008"/>
                </a:solidFill>
              </a:rPr>
              <a:t> </a:t>
            </a:r>
            <a:r>
              <a:rPr lang="en-US" sz="2800" i="0" dirty="0">
                <a:solidFill>
                  <a:srgbClr val="FF00FF"/>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FF00FF"/>
                </a:solidFill>
              </a:rPr>
              <a:t>1</a:t>
            </a:r>
            <a:r>
              <a:rPr lang="en-US" sz="2800" i="0" dirty="0">
                <a:solidFill>
                  <a:schemeClr val="tx1"/>
                </a:solidFill>
              </a:rPr>
              <a:t>. We write </a:t>
            </a:r>
            <a:r>
              <a:rPr lang="en-US" sz="2800" i="1" dirty="0">
                <a:solidFill>
                  <a:srgbClr val="FF0000"/>
                </a:solidFill>
              </a:rPr>
              <a:t>x</a:t>
            </a:r>
            <a:r>
              <a:rPr lang="en-US" sz="2800" i="0" dirty="0">
                <a:solidFill>
                  <a:srgbClr val="FF0000"/>
                </a:solidFill>
              </a:rPr>
              <a:t> ≠</a:t>
            </a:r>
            <a:r>
              <a:rPr lang="en-US" sz="2800" i="0" dirty="0">
                <a:solidFill>
                  <a:schemeClr val="tx1"/>
                </a:solidFill>
              </a:rPr>
              <a:t> </a:t>
            </a:r>
            <a:r>
              <a:rPr lang="en-US" sz="2800" i="0" dirty="0">
                <a:solidFill>
                  <a:srgbClr val="FF0000"/>
                </a:solidFill>
                <a:latin typeface="Calibri" panose="020F0502020204030204" pitchFamily="34" charset="0"/>
                <a:ea typeface="Calibri" panose="020F0502020204030204" pitchFamily="34" charset="0"/>
                <a:cs typeface="Calibri" panose="020F0502020204030204" pitchFamily="34" charset="0"/>
              </a:rPr>
              <a:t>−</a:t>
            </a:r>
            <a:r>
              <a:rPr lang="en-US" sz="2800" i="0" dirty="0">
                <a:solidFill>
                  <a:srgbClr val="FF0008"/>
                </a:solidFill>
              </a:rPr>
              <a:t>1, 6</a:t>
            </a:r>
            <a:r>
              <a:rPr lang="en-US" sz="2800" i="0" dirty="0">
                <a:solidFill>
                  <a:schemeClr val="tx1"/>
                </a:solidFill>
              </a:rPr>
              <a:t>.</a:t>
            </a:r>
            <a:endParaRPr lang="en-IN"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76200"/>
            <a:ext cx="8229600" cy="914400"/>
          </a:xfrm>
          <a:prstGeom prst="rect">
            <a:avLst/>
          </a:prstGeom>
        </p:spPr>
        <p:txBody>
          <a:bodyPr/>
          <a:lstStyle/>
          <a:p>
            <a:r>
              <a:rPr lang="en-US" sz="3200" dirty="0">
                <a:solidFill>
                  <a:schemeClr val="accent1"/>
                </a:solidFill>
              </a:rPr>
              <a:t>Example 1: Finding Restrictions on </a:t>
            </a:r>
            <a:br>
              <a:rPr lang="en-US" sz="3200" dirty="0">
                <a:solidFill>
                  <a:schemeClr val="accent1"/>
                </a:solidFill>
              </a:rPr>
            </a:br>
            <a:r>
              <a:rPr lang="en-US" sz="3200" dirty="0">
                <a:solidFill>
                  <a:schemeClr val="accent1"/>
                </a:solidFill>
              </a:rPr>
              <a:t>the Variable</a:t>
            </a:r>
            <a:r>
              <a:rPr lang="en-US" sz="3200" baseline="-25000" dirty="0">
                <a:solidFill>
                  <a:schemeClr val="accent1"/>
                </a:solidFill>
              </a:rPr>
              <a:t>4</a:t>
            </a:r>
            <a:endParaRPr lang="en-US" sz="3200" dirty="0">
              <a:solidFill>
                <a:schemeClr val="accent1"/>
              </a:solidFill>
            </a:endParaRPr>
          </a:p>
        </p:txBody>
      </p:sp>
      <p:pic>
        <p:nvPicPr>
          <p:cNvPr id="4" name="Picture 3" descr="c.&#10;&#10;Open fraction x plus 3 divided by x squared plus 36 close fraction.">
            <a:extLst>
              <a:ext uri="{FF2B5EF4-FFF2-40B4-BE49-F238E27FC236}">
                <a16:creationId xmlns:a16="http://schemas.microsoft.com/office/drawing/2014/main" id="{9F5A07AB-B340-7595-ABFC-9E77525A012C}"/>
              </a:ext>
            </a:extLst>
          </p:cNvPr>
          <p:cNvPicPr>
            <a:picLocks noChangeAspect="1"/>
          </p:cNvPicPr>
          <p:nvPr/>
        </p:nvPicPr>
        <p:blipFill>
          <a:blip r:embed="rId2"/>
          <a:stretch>
            <a:fillRect/>
          </a:stretch>
        </p:blipFill>
        <p:spPr>
          <a:xfrm>
            <a:off x="533400" y="1097280"/>
            <a:ext cx="1666875" cy="904875"/>
          </a:xfrm>
          <a:prstGeom prst="rect">
            <a:avLst/>
          </a:prstGeom>
        </p:spPr>
      </p:pic>
      <p:sp>
        <p:nvSpPr>
          <p:cNvPr id="7" name="Rectangle 3">
            <a:extLst>
              <a:ext uri="{FF2B5EF4-FFF2-40B4-BE49-F238E27FC236}">
                <a16:creationId xmlns:a16="http://schemas.microsoft.com/office/drawing/2014/main" id="{7F1F1060-2D87-FA8F-7AAE-3EB310D2F289}"/>
              </a:ext>
            </a:extLst>
          </p:cNvPr>
          <p:cNvSpPr txBox="1">
            <a:spLocks/>
          </p:cNvSpPr>
          <p:nvPr/>
        </p:nvSpPr>
        <p:spPr>
          <a:xfrm>
            <a:off x="457200" y="2067580"/>
            <a:ext cx="8229600" cy="523220"/>
          </a:xfrm>
          <a:prstGeom prst="rect">
            <a:avLst/>
          </a:prstGeom>
          <a:noFill/>
        </p:spPr>
        <p:txBody>
          <a:bodyPr>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90000"/>
              </a:spcBef>
              <a:buFont typeface="Courier New" pitchFamily="49" charset="0"/>
              <a:buNone/>
            </a:pPr>
            <a:r>
              <a:rPr lang="en-US" sz="2800" b="1" dirty="0"/>
              <a:t>Solution</a:t>
            </a:r>
          </a:p>
        </p:txBody>
      </p:sp>
      <p:pic>
        <p:nvPicPr>
          <p:cNvPr id="10" name="Picture 9" descr="x squared plus 36 equals 0. Set the denominator equal to 0.&#10;&#10;x squared equals minus 36.&#10;&#10;Solve the equation.">
            <a:extLst>
              <a:ext uri="{FF2B5EF4-FFF2-40B4-BE49-F238E27FC236}">
                <a16:creationId xmlns:a16="http://schemas.microsoft.com/office/drawing/2014/main" id="{940C2E77-F19C-547F-47B6-06E2C5B7FC8F}"/>
              </a:ext>
            </a:extLst>
          </p:cNvPr>
          <p:cNvPicPr>
            <a:picLocks noChangeAspect="1"/>
          </p:cNvPicPr>
          <p:nvPr/>
        </p:nvPicPr>
        <p:blipFill>
          <a:blip r:embed="rId3"/>
          <a:stretch>
            <a:fillRect/>
          </a:stretch>
        </p:blipFill>
        <p:spPr>
          <a:xfrm>
            <a:off x="1219200" y="2724352"/>
            <a:ext cx="6515100" cy="1143000"/>
          </a:xfrm>
          <a:prstGeom prst="rect">
            <a:avLst/>
          </a:prstGeom>
        </p:spPr>
      </p:pic>
      <p:sp>
        <p:nvSpPr>
          <p:cNvPr id="14" name="Rectangle 3">
            <a:extLst>
              <a:ext uri="{FF2B5EF4-FFF2-40B4-BE49-F238E27FC236}">
                <a16:creationId xmlns:a16="http://schemas.microsoft.com/office/drawing/2014/main" id="{93455D7B-ECB9-87BD-CC13-FC81A3464437}"/>
              </a:ext>
            </a:extLst>
          </p:cNvPr>
          <p:cNvSpPr txBox="1">
            <a:spLocks/>
          </p:cNvSpPr>
          <p:nvPr/>
        </p:nvSpPr>
        <p:spPr>
          <a:xfrm>
            <a:off x="457200" y="4151293"/>
            <a:ext cx="8229600" cy="954107"/>
          </a:xfrm>
          <a:prstGeom prst="rect">
            <a:avLst/>
          </a:prstGeom>
          <a:noFill/>
        </p:spPr>
        <p:txBody>
          <a:bodyPr wrap="square">
            <a:sp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a:spcBef>
                <a:spcPts val="600"/>
              </a:spcBef>
              <a:buFont typeface="Courier New" pitchFamily="49" charset="0"/>
              <a:buNone/>
            </a:pPr>
            <a:r>
              <a:rPr lang="en-US" sz="2800" i="0" dirty="0">
                <a:solidFill>
                  <a:schemeClr val="tx1"/>
                </a:solidFill>
              </a:rPr>
              <a:t>However there is no real number whose square is </a:t>
            </a:r>
            <a:r>
              <a:rPr lang="en-US" sz="2800" i="0" dirty="0">
                <a:solidFill>
                  <a:srgbClr val="FF00FF"/>
                </a:solidFill>
                <a:latin typeface="Symbol" pitchFamily="18" charset="2"/>
              </a:rPr>
              <a:t>-</a:t>
            </a:r>
            <a:r>
              <a:rPr lang="en-US" sz="2800" i="0" dirty="0">
                <a:solidFill>
                  <a:srgbClr val="FF00FF"/>
                </a:solidFill>
              </a:rPr>
              <a:t>36</a:t>
            </a:r>
            <a:r>
              <a:rPr lang="en-US" sz="2800" i="0" dirty="0">
                <a:solidFill>
                  <a:schemeClr val="tx1"/>
                </a:solidFill>
              </a:rPr>
              <a:t>.  </a:t>
            </a:r>
            <a:r>
              <a:rPr lang="en-US" sz="2800" i="0" dirty="0"/>
              <a:t>Thus there are </a:t>
            </a:r>
            <a:r>
              <a:rPr lang="en-US" sz="2800" i="0" dirty="0">
                <a:solidFill>
                  <a:srgbClr val="FF0000"/>
                </a:solidFill>
              </a:rPr>
              <a:t>no restrictions</a:t>
            </a:r>
            <a:r>
              <a:rPr lang="en-US" sz="2800" i="0" dirty="0"/>
              <a:t> on the variable.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Attention!</a:t>
            </a:r>
          </a:p>
        </p:txBody>
      </p:sp>
      <p:sp>
        <p:nvSpPr>
          <p:cNvPr id="4" name="Rectangle 3"/>
          <p:cNvSpPr txBox="1">
            <a:spLocks/>
          </p:cNvSpPr>
          <p:nvPr/>
        </p:nvSpPr>
        <p:spPr>
          <a:xfrm>
            <a:off x="457200" y="1280160"/>
            <a:ext cx="8229600" cy="3262432"/>
          </a:xfrm>
          <a:prstGeom prst="rect">
            <a:avLst/>
          </a:prstGeom>
          <a:noFill/>
          <a:ln w="28575">
            <a:solidFill>
              <a:srgbClr val="FF0000"/>
            </a:solidFill>
          </a:ln>
        </p:spPr>
        <p:txBody>
          <a:bodyPr>
            <a:spAutoFit/>
          </a:bodyPr>
          <a:lstStyle/>
          <a:p>
            <a:r>
              <a:rPr lang="en-US" sz="2800" b="1" dirty="0">
                <a:solidFill>
                  <a:srgbClr val="000000"/>
                </a:solidFill>
              </a:rPr>
              <a:t>When the Numerator is 0 </a:t>
            </a:r>
          </a:p>
          <a:p>
            <a:pPr>
              <a:spcBef>
                <a:spcPts val="1200"/>
              </a:spcBef>
            </a:pPr>
            <a:r>
              <a:rPr lang="en-US" sz="2800" b="1" dirty="0">
                <a:solidFill>
                  <a:srgbClr val="C00000"/>
                </a:solidFill>
              </a:rPr>
              <a:t>If the numerator of a rational expression has a value of 0 and the denominator is not 0 for that value of the variable, then the expression is defined and has a value of 0.</a:t>
            </a:r>
            <a:r>
              <a:rPr lang="en-US" sz="2800" b="1" dirty="0">
                <a:solidFill>
                  <a:srgbClr val="000000"/>
                </a:solidFill>
              </a:rPr>
              <a:t>  </a:t>
            </a:r>
            <a:r>
              <a:rPr lang="en-US" sz="2800" dirty="0">
                <a:solidFill>
                  <a:srgbClr val="000000"/>
                </a:solidFill>
              </a:rPr>
              <a:t>If both numerator and denominator are 0, then the expression is </a:t>
            </a:r>
            <a:r>
              <a:rPr lang="en-US" sz="2800" b="1" dirty="0">
                <a:solidFill>
                  <a:srgbClr val="C00000"/>
                </a:solidFill>
              </a:rPr>
              <a:t>undefined</a:t>
            </a:r>
            <a:r>
              <a:rPr lang="en-US" sz="2800" dirty="0">
                <a:solidFill>
                  <a:srgbClr val="000000"/>
                </a:solidFill>
              </a:rPr>
              <a:t> just as in the case where only the denominator is 0.</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0"/>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1768</TotalTime>
  <Words>640</Words>
  <Application>Microsoft Office PowerPoint</Application>
  <PresentationFormat>On-screen Show (4:3)</PresentationFormat>
  <Paragraphs>85</Paragraphs>
  <Slides>20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Courier New</vt:lpstr>
      <vt:lpstr>Symbol</vt:lpstr>
      <vt:lpstr>Office Theme</vt:lpstr>
      <vt:lpstr>Section 5.R.5</vt:lpstr>
      <vt:lpstr>Objectives</vt:lpstr>
      <vt:lpstr>Rational Expressions : Introduction to Rational Expressions</vt:lpstr>
      <vt:lpstr>Note1</vt:lpstr>
      <vt:lpstr>Example 1: Finding Restrictions on the Variable1</vt:lpstr>
      <vt:lpstr>Example 1: Finding Restrictions on  the Variable2</vt:lpstr>
      <vt:lpstr>Example 1: Finding Restrictions on  the Variable3</vt:lpstr>
      <vt:lpstr>Example 1: Finding Restrictions on  the Variable4</vt:lpstr>
      <vt:lpstr>Attention!</vt:lpstr>
      <vt:lpstr>Example 2: Evaluating Rational Expressions1 </vt:lpstr>
      <vt:lpstr>Example 2: Evaluating Rational Expressions2 </vt:lpstr>
      <vt:lpstr>Properties: Summary of Arithmetic Rules for Rational Numbers (or Fractions)1</vt:lpstr>
      <vt:lpstr>Properties: Summary of Arithmetic Rules for Rational Numbers (or Fractions)2</vt:lpstr>
      <vt:lpstr>Definition: The Fundamental Principle of Rational Expressions</vt:lpstr>
      <vt:lpstr>Example 3: Reducing Rational Expressions1</vt:lpstr>
      <vt:lpstr>Example 3: Reducing Rational Expressions2</vt:lpstr>
      <vt:lpstr>Note2</vt:lpstr>
      <vt:lpstr>Example 3: Reducing Rational Expressions3</vt:lpstr>
      <vt:lpstr>Reducing (or Simplifying) Rational Expressions</vt:lpstr>
      <vt:lpstr>Caution!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Sankar</cp:lastModifiedBy>
  <cp:revision>181</cp:revision>
  <dcterms:created xsi:type="dcterms:W3CDTF">2013-04-26T14:43:13Z</dcterms:created>
  <dcterms:modified xsi:type="dcterms:W3CDTF">2025-06-25T05:23:27Z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9B0689B2-719E-4897-8AA6-5D6C61E91B93</vt:lpwstr>
  </property>
  <property fmtid="{D5CDD505-2E9C-101B-9397-08002B2CF9AE}" pid="3" name="ArticulatePath">
    <vt:lpwstr>DEV2e_14_1</vt:lpwstr>
  </property>
</Properties>
</file>