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0" r:id="rId4"/>
    <p:sldId id="283" r:id="rId5"/>
    <p:sldId id="261" r:id="rId6"/>
    <p:sldId id="262" r:id="rId7"/>
    <p:sldId id="263" r:id="rId8"/>
    <p:sldId id="266" r:id="rId9"/>
    <p:sldId id="284" r:id="rId10"/>
    <p:sldId id="267" r:id="rId11"/>
    <p:sldId id="268" r:id="rId12"/>
    <p:sldId id="269" r:id="rId13"/>
    <p:sldId id="270" r:id="rId14"/>
    <p:sldId id="271" r:id="rId15"/>
    <p:sldId id="282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hiteesha" initials="h" lastIdx="7" clrIdx="4">
    <p:extLst>
      <p:ext uri="{19B8F6BF-5375-455C-9EA6-DF929625EA0E}">
        <p15:presenceInfo xmlns:p15="http://schemas.microsoft.com/office/powerpoint/2012/main" userId="S-1-5-21-1666015839-3846122634-945917319-14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6608C"/>
    <a:srgbClr val="C00000"/>
    <a:srgbClr val="2D7D9F"/>
    <a:srgbClr val="0000FF"/>
    <a:srgbClr val="000099"/>
    <a:srgbClr val="9900FF"/>
    <a:srgbClr val="FF00FF"/>
    <a:srgbClr val="FFFFCC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20" autoAdjust="0"/>
    <p:restoredTop sz="94660"/>
  </p:normalViewPr>
  <p:slideViewPr>
    <p:cSldViewPr>
      <p:cViewPr varScale="1">
        <p:scale>
          <a:sx n="111" d="100"/>
          <a:sy n="111" d="100"/>
        </p:scale>
        <p:origin x="88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5" d="100"/>
        <a:sy n="95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19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A06C8C-854D-4A7C-A3FE-3DBBAFE00FA9}" type="datetimeFigureOut">
              <a:rPr lang="en-US" smtClean="0"/>
              <a:pPr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0441D-D731-4991-A4A8-BAD1DA5356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9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828800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200400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Polynomials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  <a:r>
              <a:rPr lang="en-US" sz="3200" baseline="-25000" dirty="0">
                <a:solidFill>
                  <a:schemeClr val="accent1"/>
                </a:solidFill>
              </a:rPr>
              <a:t>5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tep 8 shows the subtraction of the expression negative 4x minus 2 and negative open parentheses 4x plus 2 close parentheses. Changing the signs gives plus 4x and negative 2, which when added to negative 4x minus 2 results in negative 4.">
            <a:extLst>
              <a:ext uri="{FF2B5EF4-FFF2-40B4-BE49-F238E27FC236}">
                <a16:creationId xmlns:a16="http://schemas.microsoft.com/office/drawing/2014/main" id="{1196BB84-47DB-9C44-8349-E5A9BE659C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371600"/>
            <a:ext cx="7249537" cy="3134162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57200" y="4989493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 the quotient is </a:t>
            </a:r>
            <a:r>
              <a:rPr lang="en-US" sz="2800" dirty="0">
                <a:solidFill>
                  <a:srgbClr val="FF0008"/>
                </a:solidFill>
              </a:rPr>
              <a:t>3</a:t>
            </a:r>
            <a:r>
              <a:rPr lang="en-US" sz="2800" i="1" dirty="0">
                <a:solidFill>
                  <a:srgbClr val="FF0008"/>
                </a:solidFill>
              </a:rPr>
              <a:t>x </a:t>
            </a:r>
            <a:r>
              <a:rPr lang="en-US" sz="2800" i="1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sz="2800" dirty="0">
                <a:solidFill>
                  <a:srgbClr val="FF0008"/>
                </a:solidFill>
              </a:rPr>
              <a:t>2</a:t>
            </a:r>
            <a:r>
              <a:rPr lang="en-US" sz="2800" dirty="0"/>
              <a:t> and the remainder is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4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  <a:r>
              <a:rPr lang="en-US" sz="3200" baseline="-25000" dirty="0">
                <a:solidFill>
                  <a:schemeClr val="accent1"/>
                </a:solidFill>
              </a:rPr>
              <a:t>6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form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4" descr="Q plus R divided by D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72827"/>
              </p:ext>
            </p:extLst>
          </p:nvPr>
        </p:nvGraphicFramePr>
        <p:xfrm>
          <a:off x="2314575" y="1201738"/>
          <a:ext cx="7366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723600" progId="Equation.DSMT4">
                  <p:embed/>
                </p:oleObj>
              </mc:Choice>
              <mc:Fallback>
                <p:oleObj name="Equation" r:id="rId2" imgW="736560" imgH="723600" progId="Equation.DSMT4">
                  <p:embed/>
                  <p:pic>
                    <p:nvPicPr>
                      <p:cNvPr id="0" name="Picture 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575" y="1201738"/>
                        <a:ext cx="7366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5F64405-C860-A9C6-3B7D-FF038A063924}"/>
              </a:ext>
            </a:extLst>
          </p:cNvPr>
          <p:cNvSpPr txBox="1"/>
          <p:nvPr/>
        </p:nvSpPr>
        <p:spPr>
          <a:xfrm>
            <a:off x="3119826" y="1276056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we can write</a:t>
            </a:r>
            <a:endParaRPr lang="en-IN" sz="2800" dirty="0"/>
          </a:p>
        </p:txBody>
      </p:sp>
      <p:pic>
        <p:nvPicPr>
          <p:cNvPr id="2" name="Picture 1" descr="The fraction with numerator six x squared minus seven x minus two, and denominator two x minus one, equals three x minus two minus the fraction four over two x minus one.">
            <a:extLst>
              <a:ext uri="{FF2B5EF4-FFF2-40B4-BE49-F238E27FC236}">
                <a16:creationId xmlns:a16="http://schemas.microsoft.com/office/drawing/2014/main" id="{B80CDE18-1EB4-30FC-0037-4DDB55F57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2600" y="2167039"/>
            <a:ext cx="4024884" cy="86563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04B5686-BACB-EF63-394E-3D95877A927C}"/>
              </a:ext>
            </a:extLst>
          </p:cNvPr>
          <p:cNvSpPr txBox="1"/>
          <p:nvPr/>
        </p:nvSpPr>
        <p:spPr>
          <a:xfrm>
            <a:off x="449398" y="3284433"/>
            <a:ext cx="1662684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Check:</a:t>
            </a:r>
          </a:p>
          <a:p>
            <a:endParaRPr lang="en-IN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748995-4CF4-9697-B164-062BDA43BE27}"/>
              </a:ext>
            </a:extLst>
          </p:cNvPr>
          <p:cNvSpPr txBox="1"/>
          <p:nvPr/>
        </p:nvSpPr>
        <p:spPr>
          <a:xfrm flipH="1">
            <a:off x="458993" y="3793205"/>
            <a:ext cx="1008000" cy="5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Show</a:t>
            </a:r>
            <a:endParaRPr lang="en-IN" sz="2800" dirty="0"/>
          </a:p>
        </p:txBody>
      </p:sp>
      <p:pic>
        <p:nvPicPr>
          <p:cNvPr id="6" name="Picture 5" descr="Q times D plus R equals P.">
            <a:extLst>
              <a:ext uri="{FF2B5EF4-FFF2-40B4-BE49-F238E27FC236}">
                <a16:creationId xmlns:a16="http://schemas.microsoft.com/office/drawing/2014/main" id="{DA1AC59A-034E-7581-FE9B-D3E0440AE8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4871" y="3972263"/>
            <a:ext cx="1525524" cy="307848"/>
          </a:xfrm>
          <a:prstGeom prst="rect">
            <a:avLst/>
          </a:prstGeom>
        </p:spPr>
      </p:pic>
      <p:pic>
        <p:nvPicPr>
          <p:cNvPr id="4" name="Picture 3" descr="Open parenthesis 3 x minus 2 close parenthesis times open parenthesis 2 x minus 1 close parenthesis minus 4 equals 6 x squared minus 3 x minus 4 x plus 2 minus 4 equals 6 x squared minus 7 x minus 2.">
            <a:extLst>
              <a:ext uri="{FF2B5EF4-FFF2-40B4-BE49-F238E27FC236}">
                <a16:creationId xmlns:a16="http://schemas.microsoft.com/office/drawing/2014/main" id="{B15F3D1C-2EDA-4065-70CD-6287D3F349D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4194" y="4463942"/>
            <a:ext cx="5783580" cy="101041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Using Long Division (Remainder 0)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326696" y="1219200"/>
            <a:ext cx="86868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</a:t>
            </a:r>
          </a:p>
          <a:p>
            <a:pPr marL="0" indent="0">
              <a:spcBef>
                <a:spcPct val="4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 descr="Open parenthesis twenty five x cubed minus five x squared plus three x plus one close parenthesis divided by open parenthesis five x plus one close parenthesis.">
            <a:extLst>
              <a:ext uri="{FF2B5EF4-FFF2-40B4-BE49-F238E27FC236}">
                <a16:creationId xmlns:a16="http://schemas.microsoft.com/office/drawing/2014/main" id="{465DBA5A-27B2-3FF6-0E99-B7F0ABAB0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9314" y="1258113"/>
            <a:ext cx="3715512" cy="51816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E0112C2F-E2B1-6B78-AC34-270E224ACF62}"/>
              </a:ext>
            </a:extLst>
          </p:cNvPr>
          <p:cNvSpPr txBox="1"/>
          <p:nvPr/>
        </p:nvSpPr>
        <p:spPr>
          <a:xfrm>
            <a:off x="5184826" y="1204884"/>
            <a:ext cx="35019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by using long division.</a:t>
            </a:r>
          </a:p>
          <a:p>
            <a:endParaRPr lang="en-IN" sz="28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AF8F9FE-7136-A408-6DF4-9DBB7B8FFCD2}"/>
              </a:ext>
            </a:extLst>
          </p:cNvPr>
          <p:cNvSpPr txBox="1"/>
          <p:nvPr/>
        </p:nvSpPr>
        <p:spPr>
          <a:xfrm>
            <a:off x="311353" y="1866914"/>
            <a:ext cx="22453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endParaRPr lang="en-IN" sz="2800" dirty="0"/>
          </a:p>
        </p:txBody>
      </p:sp>
      <p:pic>
        <p:nvPicPr>
          <p:cNvPr id="2" name="Picture 1" descr="five x plus one divides into Twenty five x cubed minus five x squared plus three x plus one&#10;&#10;First, Divide 25 x cubed by 5x equals 5 x squared then multiply five x squared by five x plus one to get twenty-five x cubed plus five x squared, and subtract this from the original polynomial.&#10;&#10;Next, bring down negative ten x squared plus three x.&#10;&#10;Now divide negative 10 x squared by 5x which equals negative 2x. Then multiply negative two x by five x plus one to get negative ten x squared minus two x, and subtract.&#10;&#10;Then bring down five x plus one.&#10;&#10;Divide 5x by 5x which equals 1. multiply one by five x plus one to get five x plus one, and subtract.&#10;&#10;The remainder is zero, confirming that the division is exact.">
            <a:extLst>
              <a:ext uri="{FF2B5EF4-FFF2-40B4-BE49-F238E27FC236}">
                <a16:creationId xmlns:a16="http://schemas.microsoft.com/office/drawing/2014/main" id="{F6C8376A-0B72-3E01-6197-975C387C6A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8688" y="1885188"/>
            <a:ext cx="2736000" cy="371989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52400" y="5486400"/>
            <a:ext cx="886109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700" dirty="0"/>
              <a:t>There is no remainder, thus the quotient is simply 5</a:t>
            </a:r>
            <a:r>
              <a:rPr lang="en-US" sz="2700" i="1" dirty="0"/>
              <a:t>x</a:t>
            </a:r>
            <a:r>
              <a:rPr lang="en-US" sz="1050" i="1" dirty="0"/>
              <a:t> </a:t>
            </a:r>
            <a:r>
              <a:rPr lang="en-US" sz="2700" dirty="0"/>
              <a:t>² </a:t>
            </a:r>
            <a:r>
              <a:rPr lang="en-US" sz="2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− 2x + 1.</a:t>
            </a:r>
            <a:r>
              <a:rPr lang="en-US" sz="2700" dirty="0"/>
              <a:t>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Using Long </a:t>
            </a:r>
            <a:r>
              <a:rPr lang="en-US" sz="3200" dirty="0">
                <a:solidFill>
                  <a:schemeClr val="accent1"/>
                </a:solidFill>
              </a:rPr>
              <a:t>Division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</a:t>
            </a:r>
          </a:p>
        </p:txBody>
      </p:sp>
      <p:pic>
        <p:nvPicPr>
          <p:cNvPr id="8" name="Picture 7" descr="The fraction with numerator x to the fourth power plus nine x squared minus three x plus five, and denominator x squared minus x plus two.">
            <a:extLst>
              <a:ext uri="{FF2B5EF4-FFF2-40B4-BE49-F238E27FC236}">
                <a16:creationId xmlns:a16="http://schemas.microsoft.com/office/drawing/2014/main" id="{FC0BADB0-17BE-592B-87A3-E3C0163209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58612"/>
            <a:ext cx="2066723" cy="7742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52E808B-97E5-AA6D-0157-095B5268301D}"/>
              </a:ext>
            </a:extLst>
          </p:cNvPr>
          <p:cNvSpPr txBox="1"/>
          <p:nvPr/>
        </p:nvSpPr>
        <p:spPr>
          <a:xfrm>
            <a:off x="4058681" y="1259546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by using long division.</a:t>
            </a:r>
          </a:p>
          <a:p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1E9289-83A9-3312-0BD6-53B093C150AE}"/>
              </a:ext>
            </a:extLst>
          </p:cNvPr>
          <p:cNvSpPr txBox="1"/>
          <p:nvPr/>
        </p:nvSpPr>
        <p:spPr>
          <a:xfrm>
            <a:off x="446442" y="2319168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5EF15D-C209-07D2-D461-F6D2B2F212B1}"/>
              </a:ext>
            </a:extLst>
          </p:cNvPr>
          <p:cNvSpPr txBox="1"/>
          <p:nvPr/>
        </p:nvSpPr>
        <p:spPr>
          <a:xfrm>
            <a:off x="457200" y="2842389"/>
            <a:ext cx="822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Note that 0 is written as a placeholder for any missing powers of the variable.  In this way, like terms are easily aligned vertically.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Long Division (Terms Missing)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x squared minus x plus 2 divides into the polynomial x power 4 plus 0 x cubed plus 9x squared minus 3x plus 5.&#10;&#10;First, divide x power 4 by x squared, which gives x square. Multiply x square by the divisor x squared minus x plus 2 to get x power 4 minus x cubed plus 2x squared, and subtract this from the original polynomial.&#10;&#10;Now we get x cubed plus 7x squared minus 3x. Divide x cubed by x square, which gives x. Multiply x by the divisor to get x cubed minus x squared plus 2x, and subtract.&#10;&#10;This leaves us with 8x square minus 5x plus 5. Divide 8x square by x square to get 8. Multiply 8 by x square minus x plus 2 to get 8x squared minus 8x plus 16, and subtract.&#10;&#10;The final remainder is 3x minus 11, which is of smaller degree than the divisor, so we stop here.">
            <a:extLst>
              <a:ext uri="{FF2B5EF4-FFF2-40B4-BE49-F238E27FC236}">
                <a16:creationId xmlns:a16="http://schemas.microsoft.com/office/drawing/2014/main" id="{C44E9080-5E12-563C-9F99-6AB2F08A6E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060109"/>
            <a:ext cx="7850124" cy="45735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Using Long Division (Terms Missing)</a:t>
            </a:r>
            <a:r>
              <a:rPr lang="en-US" baseline="-25000" dirty="0"/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Thus, the quotient is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sz="1050" i="1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8"/>
                </a:solidFill>
              </a:rPr>
              <a:t>²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i="1" dirty="0">
                <a:solidFill>
                  <a:srgbClr val="FF0008"/>
                </a:solidFill>
              </a:rPr>
              <a:t>x</a:t>
            </a:r>
            <a:r>
              <a:rPr lang="en-US" i="0" dirty="0">
                <a:solidFill>
                  <a:srgbClr val="FF0008"/>
                </a:solidFill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i="0" dirty="0">
                <a:solidFill>
                  <a:srgbClr val="FF0008"/>
                </a:solidFill>
              </a:rPr>
              <a:t> 8</a:t>
            </a:r>
            <a:r>
              <a:rPr lang="en-US" i="0" dirty="0">
                <a:solidFill>
                  <a:schemeClr val="tx1"/>
                </a:solidFill>
              </a:rPr>
              <a:t> and the remainder is     </a:t>
            </a:r>
            <a:r>
              <a:rPr lang="en-US" i="0" dirty="0">
                <a:solidFill>
                  <a:srgbClr val="FF0008"/>
                </a:solidFill>
              </a:rPr>
              <a:t>3</a:t>
            </a:r>
            <a:r>
              <a:rPr lang="en-US" i="1" dirty="0">
                <a:solidFill>
                  <a:srgbClr val="FF0008"/>
                </a:solidFill>
              </a:rPr>
              <a:t>x </a:t>
            </a:r>
            <a:r>
              <a:rPr lang="en-US" i="0" dirty="0">
                <a:solidFill>
                  <a:srgbClr val="FF0008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 </a:t>
            </a:r>
            <a:r>
              <a:rPr lang="en-US" i="0" dirty="0">
                <a:solidFill>
                  <a:srgbClr val="FF0008"/>
                </a:solidFill>
              </a:rPr>
              <a:t>11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spcBef>
                <a:spcPct val="45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form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 descr="Q plus R divided by D.">
            <a:extLst>
              <a:ext uri="{FF2B5EF4-FFF2-40B4-BE49-F238E27FC236}">
                <a16:creationId xmlns:a16="http://schemas.microsoft.com/office/drawing/2014/main" id="{E12E3D03-32D1-CE75-A640-37E8AFE80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3769" y="2207429"/>
            <a:ext cx="839724" cy="82753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1B26B8-5E9A-27DA-CC01-DA43BE83C030}"/>
              </a:ext>
            </a:extLst>
          </p:cNvPr>
          <p:cNvSpPr txBox="1"/>
          <p:nvPr/>
        </p:nvSpPr>
        <p:spPr>
          <a:xfrm>
            <a:off x="3200400" y="2338362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chemeClr val="tx1"/>
                </a:solidFill>
              </a:rPr>
              <a:t>we can write</a:t>
            </a:r>
            <a:endParaRPr lang="en-IN" sz="2800" dirty="0"/>
          </a:p>
        </p:txBody>
      </p:sp>
      <p:pic>
        <p:nvPicPr>
          <p:cNvPr id="3" name="Picture 2" descr="x squared plus x plus eight plus the fraction with numerator three x minus eleven, and denominator x squared minus x plus two.">
            <a:extLst>
              <a:ext uri="{FF2B5EF4-FFF2-40B4-BE49-F238E27FC236}">
                <a16:creationId xmlns:a16="http://schemas.microsoft.com/office/drawing/2014/main" id="{FB8182CF-6035-E633-4900-EEC6B9340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3208340"/>
            <a:ext cx="3363468" cy="862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a polynomial by a monomial.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polynomials by using the division algorithm.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by a Monomial</a:t>
            </a:r>
            <a:r>
              <a:rPr lang="en-US" sz="3200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" name="Rectangle 3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01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 each polynomial by the </a:t>
            </a:r>
            <a:r>
              <a:rPr lang="en-US" b="1" i="0" dirty="0">
                <a:solidFill>
                  <a:schemeClr val="tx1"/>
                </a:solidFill>
              </a:rPr>
              <a:t>monomial denominator</a:t>
            </a:r>
            <a:r>
              <a:rPr lang="en-US" i="0" dirty="0">
                <a:solidFill>
                  <a:schemeClr val="tx1"/>
                </a:solidFill>
              </a:rPr>
              <a:t> by writing each fraction as the sum (or difference) of fractions.  Simplify each fraction, if possible.</a:t>
            </a: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br>
              <a:rPr lang="en-US" i="0" dirty="0">
                <a:solidFill>
                  <a:schemeClr val="tx1"/>
                </a:solidFill>
              </a:rPr>
            </a:b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" name="Picture 1" descr="a. Open parenthesis x cubed minus six x squared plus two x close parenthesis divided by three x.&#10;&#10;b. Fifteen times y raised to the power of 4 minus twenty times y cubed plus five times y squared, all divided by five times y squared.">
            <a:extLst>
              <a:ext uri="{FF2B5EF4-FFF2-40B4-BE49-F238E27FC236}">
                <a16:creationId xmlns:a16="http://schemas.microsoft.com/office/drawing/2014/main" id="{CE79C77A-7856-1274-F71C-A5CC95A3A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3200"/>
            <a:ext cx="6199632" cy="93726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02D22A-BBCE-BF0F-EE4D-94CFB489F81F}"/>
              </a:ext>
            </a:extLst>
          </p:cNvPr>
          <p:cNvSpPr txBox="1"/>
          <p:nvPr/>
        </p:nvSpPr>
        <p:spPr>
          <a:xfrm>
            <a:off x="457200" y="3678729"/>
            <a:ext cx="1447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endParaRPr lang="en-IN" sz="2800" dirty="0"/>
          </a:p>
        </p:txBody>
      </p:sp>
      <p:pic>
        <p:nvPicPr>
          <p:cNvPr id="3" name="Picture 2" descr="a. Open parenthesis x cubed minus six x squared plus two x close parenthesis divided by three x, equals x cubed divided by 3x minus 6x squared divided by 3x plus 2x divided by 3x, which simplifies to open parenthesis x squared divided by 3 close parenthesis minus 2 times x plus Two thirds..">
            <a:extLst>
              <a:ext uri="{FF2B5EF4-FFF2-40B4-BE49-F238E27FC236}">
                <a16:creationId xmlns:a16="http://schemas.microsoft.com/office/drawing/2014/main" id="{4E495E00-1FBE-0C0D-BB24-768914E048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29" y="4217903"/>
            <a:ext cx="6697980" cy="9022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Dividing by a Monomial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2" name="Picture 1" descr="b. Fifteen times y raised to the power of 4 minus twenty times y cubed plus five times y squared, all divided by five times y squared, equals fifteen times y raised to the power of 4 divided by five times y squared minus twenty times y cubed divided by five times y squared plus five times y squared divided by five times y squared, which simplifies to three times y squared minus four times y plus one.">
            <a:extLst>
              <a:ext uri="{FF2B5EF4-FFF2-40B4-BE49-F238E27FC236}">
                <a16:creationId xmlns:a16="http://schemas.microsoft.com/office/drawing/2014/main" id="{F886A7B3-4682-1711-C8F9-395907C39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80160"/>
            <a:ext cx="6071616" cy="151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99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Theorem: The Division Algorithm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For polynomials </a:t>
            </a: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i="0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i="0" dirty="0">
                <a:solidFill>
                  <a:srgbClr val="000000"/>
                </a:solidFill>
              </a:rPr>
              <a:t>, the division algorithm gives</a:t>
            </a:r>
            <a:br>
              <a:rPr lang="en-US" i="0" dirty="0">
                <a:solidFill>
                  <a:srgbClr val="000000"/>
                </a:solidFill>
              </a:rPr>
            </a:br>
            <a:br>
              <a:rPr lang="en-US" i="0" dirty="0">
                <a:solidFill>
                  <a:srgbClr val="000000"/>
                </a:solidFill>
              </a:rPr>
            </a:br>
            <a:br>
              <a:rPr lang="en-US" i="0" dirty="0">
                <a:solidFill>
                  <a:srgbClr val="000000"/>
                </a:solidFill>
              </a:rPr>
            </a:br>
            <a:br>
              <a:rPr lang="en-US" i="0" dirty="0">
                <a:solidFill>
                  <a:srgbClr val="000000"/>
                </a:solidFill>
              </a:rPr>
            </a:br>
            <a:br>
              <a:rPr lang="en-US" i="0" dirty="0">
                <a:solidFill>
                  <a:srgbClr val="000000"/>
                </a:solidFill>
              </a:rPr>
            </a:b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4" name="Picture 3" descr="P divided by D equals Q plus R divided by D, where D is not equal to zero.">
            <a:extLst>
              <a:ext uri="{FF2B5EF4-FFF2-40B4-BE49-F238E27FC236}">
                <a16:creationId xmlns:a16="http://schemas.microsoft.com/office/drawing/2014/main" id="{84132B3C-05BF-77A9-2DB3-58357F574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993747"/>
            <a:ext cx="2321052" cy="73761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60CF55C-4CB2-2518-43F3-5BC95DB19C0D}"/>
              </a:ext>
            </a:extLst>
          </p:cNvPr>
          <p:cNvSpPr txBox="1"/>
          <p:nvPr/>
        </p:nvSpPr>
        <p:spPr>
          <a:xfrm>
            <a:off x="443433" y="2914243"/>
            <a:ext cx="6012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0" dirty="0">
                <a:solidFill>
                  <a:srgbClr val="000000"/>
                </a:solidFill>
              </a:rPr>
              <a:t>where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i="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i="0" dirty="0">
                <a:solidFill>
                  <a:srgbClr val="000000"/>
                </a:solidFill>
              </a:rPr>
              <a:t> are polynomials and the </a:t>
            </a:r>
          </a:p>
          <a:p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1E6B9-8575-4332-558D-53301E6BE22A}"/>
              </a:ext>
            </a:extLst>
          </p:cNvPr>
          <p:cNvSpPr txBox="1"/>
          <p:nvPr/>
        </p:nvSpPr>
        <p:spPr>
          <a:xfrm>
            <a:off x="457200" y="3431864"/>
            <a:ext cx="472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0" dirty="0">
                <a:solidFill>
                  <a:srgbClr val="C00000"/>
                </a:solidFill>
              </a:rPr>
              <a:t>degree of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b="1" i="1" dirty="0">
                <a:solidFill>
                  <a:srgbClr val="C00000"/>
                </a:solidFill>
              </a:rPr>
              <a:t>R</a:t>
            </a:r>
            <a:r>
              <a:rPr lang="en-US" sz="2800" i="0" dirty="0">
                <a:solidFill>
                  <a:srgbClr val="C00000"/>
                </a:solidFill>
              </a:rPr>
              <a:t> &lt; </a:t>
            </a:r>
            <a:r>
              <a:rPr lang="en-US" sz="2800" b="1" i="0" dirty="0">
                <a:solidFill>
                  <a:srgbClr val="C00000"/>
                </a:solidFill>
              </a:rPr>
              <a:t>degree of</a:t>
            </a:r>
            <a:r>
              <a:rPr lang="en-US" sz="2800" i="0" dirty="0">
                <a:solidFill>
                  <a:srgbClr val="C00000"/>
                </a:solidFill>
              </a:rPr>
              <a:t> </a:t>
            </a:r>
            <a:r>
              <a:rPr lang="en-US" sz="2800" b="1" i="1" dirty="0">
                <a:solidFill>
                  <a:srgbClr val="C00000"/>
                </a:solidFill>
              </a:rPr>
              <a:t>D</a:t>
            </a:r>
            <a:r>
              <a:rPr lang="en-US" sz="2800" i="0" dirty="0">
                <a:solidFill>
                  <a:srgbClr val="000000"/>
                </a:solidFill>
              </a:rPr>
              <a:t>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Using The Division Algorithm</a:t>
            </a:r>
            <a:r>
              <a:rPr lang="en-US" baseline="-25000" dirty="0">
                <a:solidFill>
                  <a:schemeClr val="accent1"/>
                </a:solidFill>
              </a:rPr>
              <a:t>1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Simplify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Picture 3" descr="Open parenthesis six times x squared minus seven times x minus two close parenthesis divided by open parenthesis two times x minus one close parenthesis.">
            <a:extLst>
              <a:ext uri="{FF2B5EF4-FFF2-40B4-BE49-F238E27FC236}">
                <a16:creationId xmlns:a16="http://schemas.microsoft.com/office/drawing/2014/main" id="{C46B6DCA-57D1-72D6-CFDD-D73937E26F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8575" y="1176717"/>
            <a:ext cx="1508760" cy="7726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F7F39E8-1634-0A07-AB25-08BEA58C3289}"/>
              </a:ext>
            </a:extLst>
          </p:cNvPr>
          <p:cNvSpPr txBox="1"/>
          <p:nvPr/>
        </p:nvSpPr>
        <p:spPr>
          <a:xfrm>
            <a:off x="3547184" y="128055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by using long division.</a:t>
            </a:r>
          </a:p>
          <a:p>
            <a:endParaRPr lang="en-IN" sz="2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A9A202-9EB6-279C-40D7-7E8D7E63ADB7}"/>
              </a:ext>
            </a:extLst>
          </p:cNvPr>
          <p:cNvSpPr txBox="1"/>
          <p:nvPr/>
        </p:nvSpPr>
        <p:spPr>
          <a:xfrm>
            <a:off x="468131" y="2125943"/>
            <a:ext cx="14820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endParaRPr lang="en-IN" sz="2800" dirty="0"/>
          </a:p>
        </p:txBody>
      </p:sp>
      <p:pic>
        <p:nvPicPr>
          <p:cNvPr id="6" name="Picture 5" descr="Step 1:&#10; two x minus one divides into Six x squared minus seven x minus two close parenthesis.&#10;Write both polynomials in descending order of powers. If any powers are missing, fill in with zeros.">
            <a:extLst>
              <a:ext uri="{FF2B5EF4-FFF2-40B4-BE49-F238E27FC236}">
                <a16:creationId xmlns:a16="http://schemas.microsoft.com/office/drawing/2014/main" id="{107F1423-379E-2771-228F-5C4713365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25" y="2795168"/>
            <a:ext cx="7421011" cy="229584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tep 2: Mentally divide six x squared by two x to get three x. Write 3x above negative 7x.&#10;Step 3: Multiply three x by the binomial two x minus one to get six x squared minus three x. Subtract six x squared minus three x from the original expression six x squared minus seven x minus two.">
            <a:extLst>
              <a:ext uri="{FF2B5EF4-FFF2-40B4-BE49-F238E27FC236}">
                <a16:creationId xmlns:a16="http://schemas.microsoft.com/office/drawing/2014/main" id="{B4E891BB-8EB4-2AC0-FB7B-BD4A7569F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021" y="1357023"/>
            <a:ext cx="7401958" cy="414395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  <a:r>
              <a:rPr lang="en-US" baseline="-25000" dirty="0">
                <a:solidFill>
                  <a:schemeClr val="accent1"/>
                </a:solidFill>
              </a:rPr>
              <a:t>3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tep 4: Subtract 6x squared minus 3x by changing the signs to negative 6x squared plus 3x, and combine with the dividend to get negative 4x.&#10;Step 5: Bring down the negative 2 from the original expression to get the new expression: negative 4x minus 2.">
            <a:extLst>
              <a:ext uri="{FF2B5EF4-FFF2-40B4-BE49-F238E27FC236}">
                <a16:creationId xmlns:a16="http://schemas.microsoft.com/office/drawing/2014/main" id="{297BE11D-4BDE-E3D9-E988-C3F22039F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679" y="1280812"/>
            <a:ext cx="7468642" cy="42963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The Division Algorithm</a:t>
            </a:r>
            <a:r>
              <a:rPr lang="en-US" sz="3200" baseline="-25000" dirty="0">
                <a:solidFill>
                  <a:schemeClr val="accent1"/>
                </a:solidFill>
              </a:rPr>
              <a:t>4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 descr="Step 6: Mentally divide negative 4x by 2x to get negative 2, and write negative 2 in the quotient next to 3x.&#10;Step 7: Multiply negative 2 by open parentheses 2x minus 1 close parentheses to get negative 4x plus 2. Write this under the expression negative 4x minus 2, and subtract it by changing the signs.">
            <a:extLst>
              <a:ext uri="{FF2B5EF4-FFF2-40B4-BE49-F238E27FC236}">
                <a16:creationId xmlns:a16="http://schemas.microsoft.com/office/drawing/2014/main" id="{2ED80A45-107D-4E33-B348-7B32EDF0A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705" y="1242707"/>
            <a:ext cx="7630590" cy="4372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5839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299</Words>
  <Application>Microsoft Office PowerPoint</Application>
  <PresentationFormat>On-screen Show (4:3)</PresentationFormat>
  <Paragraphs>43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Office Theme</vt:lpstr>
      <vt:lpstr>Equation</vt:lpstr>
      <vt:lpstr>Section 5.R.4</vt:lpstr>
      <vt:lpstr>Objectives</vt:lpstr>
      <vt:lpstr>Example 1: Dividing by a Monomial1</vt:lpstr>
      <vt:lpstr>Example 1: Dividing by a Monomial2</vt:lpstr>
      <vt:lpstr>Theorem: The Division Algorithm</vt:lpstr>
      <vt:lpstr>Example 2: Using The Division Algorithm1</vt:lpstr>
      <vt:lpstr>Example 2: The Division Algorithm2</vt:lpstr>
      <vt:lpstr>Example 2: The Division Algorithm3</vt:lpstr>
      <vt:lpstr>Example 2: The Division Algorithm4</vt:lpstr>
      <vt:lpstr>Example 2: The Division Algorithm5</vt:lpstr>
      <vt:lpstr>Example 2: The Division Algorithm6</vt:lpstr>
      <vt:lpstr>Example 3: Using Long Division (Remainder 0)</vt:lpstr>
      <vt:lpstr>Example 4: Using Long Division1</vt:lpstr>
      <vt:lpstr>Example 4: Using Long Division (Terms Missing)2</vt:lpstr>
      <vt:lpstr>Example 4: Using Long Division (Terms Missing)3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Sankar</cp:lastModifiedBy>
  <cp:revision>243</cp:revision>
  <dcterms:created xsi:type="dcterms:W3CDTF">2013-04-26T14:43:13Z</dcterms:created>
  <dcterms:modified xsi:type="dcterms:W3CDTF">2025-06-24T09:09:16Z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2673A5FE-1D54-4B0F-95D5-95FE530C93AE</vt:lpwstr>
  </property>
  <property fmtid="{D5CDD505-2E9C-101B-9397-08002B2CF9AE}" pid="3" name="ArticulatePath">
    <vt:lpwstr>DEV2e_12_8</vt:lpwstr>
  </property>
</Properties>
</file>