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268" r:id="rId5"/>
    <p:sldId id="260" r:id="rId6"/>
    <p:sldId id="269" r:id="rId7"/>
    <p:sldId id="261" r:id="rId8"/>
    <p:sldId id="262" r:id="rId9"/>
    <p:sldId id="270" r:id="rId10"/>
    <p:sldId id="274" r:id="rId11"/>
    <p:sldId id="263" r:id="rId12"/>
    <p:sldId id="271" r:id="rId13"/>
    <p:sldId id="272" r:id="rId14"/>
    <p:sldId id="273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4C"/>
    <a:srgbClr val="FF0000"/>
    <a:srgbClr val="000000"/>
    <a:srgbClr val="008080"/>
    <a:srgbClr val="008078"/>
    <a:srgbClr val="366092"/>
    <a:srgbClr val="0000FF"/>
    <a:srgbClr val="1F497D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8" autoAdjust="0"/>
    <p:restoredTop sz="94660"/>
  </p:normalViewPr>
  <p:slideViewPr>
    <p:cSldViewPr>
      <p:cViewPr varScale="1">
        <p:scale>
          <a:sx n="111" d="100"/>
          <a:sy n="111" d="100"/>
        </p:scale>
        <p:origin x="94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7" Type="http://schemas.openxmlformats.org/officeDocument/2006/relationships/image" Target="../media/image23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Polynomials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301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Multiplying Polynomials</a:t>
            </a:r>
            <a:r>
              <a:rPr lang="en-US" baseline="-25000" dirty="0"/>
              <a:t>2</a:t>
            </a:r>
            <a:endParaRPr lang="en-US" dirty="0"/>
          </a:p>
        </p:txBody>
      </p:sp>
      <p:pic>
        <p:nvPicPr>
          <p:cNvPr id="3" name="Picture 2" descr="Open parenthesis two x squared minus six x close parenthesis times open parenthesis two x plus one close parenthesis equals two x squared times open parenthesis two x plus one close parenthesis minus six x times open parenthesis two x plus one close parenthesis, which equals two x squared times two x plus two x squared times one minus six x times two x minus six x times one, and that simplifies to four x cubed plus two x squared minus twelve x squared minus six x, which further simplifies to four x cubed minus ten x squared minus six x.">
            <a:extLst>
              <a:ext uri="{FF2B5EF4-FFF2-40B4-BE49-F238E27FC236}">
                <a16:creationId xmlns:a16="http://schemas.microsoft.com/office/drawing/2014/main" id="{8330AD92-10C8-3466-7652-B37EE12B8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71733"/>
            <a:ext cx="7098792" cy="219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93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Multiplying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98397" name="Rectangle 6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tabLst>
                <a:tab pos="463550" algn="l"/>
              </a:tabLst>
            </a:pPr>
            <a:r>
              <a:rPr lang="en-US" dirty="0"/>
              <a:t>Multiply: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 descr="Open parenthesis x minus five close parenthesis times open parenthesis x plus two close parenthesis times open parenthesis x minus one close parenthesis.">
            <a:extLst>
              <a:ext uri="{FF2B5EF4-FFF2-40B4-BE49-F238E27FC236}">
                <a16:creationId xmlns:a16="http://schemas.microsoft.com/office/drawing/2014/main" id="{09B2EBE0-66E1-BACF-2A7E-3B6119B8E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345" y="1390880"/>
            <a:ext cx="2664000" cy="4705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A2D2C4-9D07-B829-3564-BE80EF25C526}"/>
              </a:ext>
            </a:extLst>
          </p:cNvPr>
          <p:cNvSpPr txBox="1"/>
          <p:nvPr/>
        </p:nvSpPr>
        <p:spPr>
          <a:xfrm>
            <a:off x="451334" y="1802550"/>
            <a:ext cx="17526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43CE15-1349-EAEB-A2F2-5C6B8F07084B}"/>
              </a:ext>
            </a:extLst>
          </p:cNvPr>
          <p:cNvSpPr txBox="1"/>
          <p:nvPr/>
        </p:nvSpPr>
        <p:spPr>
          <a:xfrm>
            <a:off x="484788" y="2306550"/>
            <a:ext cx="22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First multiply</a:t>
            </a:r>
            <a:endParaRPr lang="en-IN" sz="2800" dirty="0"/>
          </a:p>
        </p:txBody>
      </p:sp>
      <p:pic>
        <p:nvPicPr>
          <p:cNvPr id="3" name="Picture 2" descr="Open parenthesis x minus five close parenthesis times open parenthesis x plus two close parenthesis,">
            <a:extLst>
              <a:ext uri="{FF2B5EF4-FFF2-40B4-BE49-F238E27FC236}">
                <a16:creationId xmlns:a16="http://schemas.microsoft.com/office/drawing/2014/main" id="{3F008321-19F2-92F8-AA1F-C7AA38356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2388154"/>
            <a:ext cx="1676400" cy="4419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C12BAD-1418-D10A-0C00-FD62C5D37A33}"/>
              </a:ext>
            </a:extLst>
          </p:cNvPr>
          <p:cNvSpPr txBox="1"/>
          <p:nvPr/>
        </p:nvSpPr>
        <p:spPr>
          <a:xfrm>
            <a:off x="4120666" y="232379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, then multiply this result by</a:t>
            </a:r>
            <a:endParaRPr lang="en-IN" sz="2800" dirty="0"/>
          </a:p>
        </p:txBody>
      </p:sp>
      <p:graphicFrame>
        <p:nvGraphicFramePr>
          <p:cNvPr id="10" name="Object 9" descr="open parentheses x minus 1 close parentheses.">
            <a:extLst>
              <a:ext uri="{FF2B5EF4-FFF2-40B4-BE49-F238E27FC236}">
                <a16:creationId xmlns:a16="http://schemas.microsoft.com/office/drawing/2014/main" id="{2CBC4FA6-6408-E58D-DF7E-79562EDF7D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394386"/>
              </p:ext>
            </p:extLst>
          </p:nvPr>
        </p:nvGraphicFramePr>
        <p:xfrm>
          <a:off x="615488" y="2768573"/>
          <a:ext cx="10033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766" imgH="514350" progId="Equation.DSMT4">
                  <p:embed/>
                </p:oleObj>
              </mc:Choice>
              <mc:Fallback>
                <p:oleObj name="Equation" r:id="rId4" imgW="1002766" imgH="5143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5488" y="2768573"/>
                        <a:ext cx="10033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Open parenthesis x minus five close parenthesis times open parenthesis x plus two close parenthesis equals x times open parenthesis x plus two close parenthesis minus five times open parenthesis x plus two close parenthesis, which equals x squared plus two x minus five x minus ten, and that simplifies to x squared minus three x minus ten.">
            <a:extLst>
              <a:ext uri="{FF2B5EF4-FFF2-40B4-BE49-F238E27FC236}">
                <a16:creationId xmlns:a16="http://schemas.microsoft.com/office/drawing/2014/main" id="{5D063A84-EED5-B31D-03F3-E9396792EF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3352645"/>
            <a:ext cx="6084000" cy="921033"/>
          </a:xfrm>
          <a:prstGeom prst="rect">
            <a:avLst/>
          </a:prstGeom>
        </p:spPr>
      </p:pic>
      <p:pic>
        <p:nvPicPr>
          <p:cNvPr id="6" name="Picture 5" descr="Open parenthesis x squared minus three x minus ten close parenthesis times open parenthesis x minus one close parenthesis equals x squared times open parenthesis x minus one close parenthesis minus three x times open parenthesis x minus one close parenthesis minus ten times open parenthesis x minus one close parenthesis, which equals x cubed minus x squared minus three x squared plus three x minus ten x plus ten, and that simplifies to x cubed minus four x squared minus seven x plus ten.">
            <a:extLst>
              <a:ext uri="{FF2B5EF4-FFF2-40B4-BE49-F238E27FC236}">
                <a16:creationId xmlns:a16="http://schemas.microsoft.com/office/drawing/2014/main" id="{C6C45374-30C7-35BB-72D3-BF9A7D0424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192" y="4343400"/>
            <a:ext cx="6986016" cy="151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611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Using the FOIL Method to Multiply Binomials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FOIL method to multiply the binomials:</a:t>
            </a:r>
          </a:p>
        </p:txBody>
      </p:sp>
      <p:pic>
        <p:nvPicPr>
          <p:cNvPr id="4" name="Picture 3" descr="Open parenthesis x plus three close parenthesis times open parenthesis two x plus eight close parenthesis.">
            <a:extLst>
              <a:ext uri="{FF2B5EF4-FFF2-40B4-BE49-F238E27FC236}">
                <a16:creationId xmlns:a16="http://schemas.microsoft.com/office/drawing/2014/main" id="{8CAC28AD-A406-ACD0-BC9E-B021173F7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86" y="1916430"/>
            <a:ext cx="1944000" cy="4709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C4E58F-F894-3C9D-492C-A62B8CE462DE}"/>
              </a:ext>
            </a:extLst>
          </p:cNvPr>
          <p:cNvSpPr txBox="1"/>
          <p:nvPr/>
        </p:nvSpPr>
        <p:spPr>
          <a:xfrm>
            <a:off x="457200" y="2457979"/>
            <a:ext cx="17526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endParaRPr lang="en-IN" sz="2800" dirty="0"/>
          </a:p>
        </p:txBody>
      </p:sp>
      <p:pic>
        <p:nvPicPr>
          <p:cNvPr id="7" name="Picture 6" descr="A multiplication of two binomials, open parenthesis x plus three close parenthesis and open parenthesis two x plus eight close parenthesis, using the FOIL method is shown. The first line reads open parenthesis x plus three close parenthesis times open parenthesis two x plus eight close parenthesis. It further shows the product of the first terms as two x squared, labeled F; the outside terms as eight x, labeled O; the inside terms as six x, labeled I; and the last terms as twenty four, labeled L. The product of the binomials is shown as two x squared plus fourteen x plus twenty four.">
            <a:extLst>
              <a:ext uri="{FF2B5EF4-FFF2-40B4-BE49-F238E27FC236}">
                <a16:creationId xmlns:a16="http://schemas.microsoft.com/office/drawing/2014/main" id="{943D7B10-134F-D4E5-1402-3A03326A4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82322"/>
            <a:ext cx="4887007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67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Using the FOIL Method to Multiply Binomials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FOIL method to multiply the binomials:</a:t>
            </a:r>
            <a:endParaRPr lang="en-US" b="1" dirty="0"/>
          </a:p>
        </p:txBody>
      </p:sp>
      <p:pic>
        <p:nvPicPr>
          <p:cNvPr id="4" name="Picture 3" descr="Open parenthesis two x minus three close parenthesis times open parenthesis three x minus five close parenthesis.">
            <a:extLst>
              <a:ext uri="{FF2B5EF4-FFF2-40B4-BE49-F238E27FC236}">
                <a16:creationId xmlns:a16="http://schemas.microsoft.com/office/drawing/2014/main" id="{7553E740-B9B5-621C-8D5B-3CE21140E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67" y="1874519"/>
            <a:ext cx="2052000" cy="4634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B91C8F-29EA-DF9C-5F26-962080B9A47E}"/>
              </a:ext>
            </a:extLst>
          </p:cNvPr>
          <p:cNvSpPr txBox="1"/>
          <p:nvPr/>
        </p:nvSpPr>
        <p:spPr>
          <a:xfrm>
            <a:off x="457200" y="2457979"/>
            <a:ext cx="17526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endParaRPr lang="en-IN" sz="2800" dirty="0"/>
          </a:p>
        </p:txBody>
      </p:sp>
      <p:pic>
        <p:nvPicPr>
          <p:cNvPr id="6" name="Picture 5" descr="A multiplication of two binomials, open parenthesis two x minus three close parenthesis and open parenthesis three x minus five close parenthesis, using the FOIL method is shown. The first line reads open parenthesis two x minus three close parenthesis times open parenthesis three x minus five close parenthesis. It further shows the product of the first terms as six x squared, labeled F; the outside terms as negative ten x, labeled O; the inside terms as negative nine x, labeled I; and the last terms as fifteen, labeled L. The product of the binomials is shown as six x squared minus nineteen x plus fifteen.">
            <a:extLst>
              <a:ext uri="{FF2B5EF4-FFF2-40B4-BE49-F238E27FC236}">
                <a16:creationId xmlns:a16="http://schemas.microsoft.com/office/drawing/2014/main" id="{05CB9086-2955-FA03-CC4D-64E6C25BF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910840"/>
            <a:ext cx="5010849" cy="246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54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Using the FOIL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FOIL method to multiply the binomials:</a:t>
            </a:r>
            <a:endParaRPr lang="en-US" b="1" dirty="0"/>
          </a:p>
        </p:txBody>
      </p:sp>
      <p:pic>
        <p:nvPicPr>
          <p:cNvPr id="4" name="Picture 3" descr="Open parenthesis x plus eleven close parenthesis times open parenthesis three x minus two close parenthesis.">
            <a:extLst>
              <a:ext uri="{FF2B5EF4-FFF2-40B4-BE49-F238E27FC236}">
                <a16:creationId xmlns:a16="http://schemas.microsoft.com/office/drawing/2014/main" id="{0C6AFA30-9653-A316-4DC9-4DDEF867F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248" y="1916865"/>
            <a:ext cx="2243328" cy="5059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8F9391-279F-56EE-4FBA-85DA4F256B36}"/>
              </a:ext>
            </a:extLst>
          </p:cNvPr>
          <p:cNvSpPr txBox="1"/>
          <p:nvPr/>
        </p:nvSpPr>
        <p:spPr>
          <a:xfrm>
            <a:off x="457200" y="2457979"/>
            <a:ext cx="17526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endParaRPr lang="en-IN" sz="2800" dirty="0"/>
          </a:p>
        </p:txBody>
      </p:sp>
      <p:pic>
        <p:nvPicPr>
          <p:cNvPr id="7" name="Picture 6" descr="Open parenthesis x plus eleven close parenthesis times open parenthesis three x minus two close parenthesis equals x times three x plus x times negative two plus eleven times three x plus eleven times negative two, which equals three x squared plus thirty one x minus twenty two.">
            <a:extLst>
              <a:ext uri="{FF2B5EF4-FFF2-40B4-BE49-F238E27FC236}">
                <a16:creationId xmlns:a16="http://schemas.microsoft.com/office/drawing/2014/main" id="{55678AEF-F880-9659-FF46-FEE1224F4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48" y="3127084"/>
            <a:ext cx="6912864" cy="101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1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a polynomial by a monomial.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Multiply two polynomials.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/>
              <a:t>Use the FOIL method to multiply two binomials.</a:t>
            </a:r>
            <a:endParaRPr lang="en-US" dirty="0">
              <a:solidFill>
                <a:schemeClr val="tx1"/>
              </a:solidFill>
            </a:endParaRPr>
          </a:p>
          <a:p>
            <a:pPr defTabSz="406400"/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5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Polynomials and Monomials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045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Multiply: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Negative four x times open parenthesis x squared minus three x plus twelve close parenthesis.">
            <a:extLst>
              <a:ext uri="{FF2B5EF4-FFF2-40B4-BE49-F238E27FC236}">
                <a16:creationId xmlns:a16="http://schemas.microsoft.com/office/drawing/2014/main" id="{D7651AE1-2DB1-A4EB-2A4C-A53BDCEAB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76" y="1315190"/>
            <a:ext cx="2556000" cy="59540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3C90AD-92ED-9963-4D35-6569BE0AC87F}"/>
              </a:ext>
            </a:extLst>
          </p:cNvPr>
          <p:cNvSpPr txBox="1"/>
          <p:nvPr/>
        </p:nvSpPr>
        <p:spPr>
          <a:xfrm>
            <a:off x="476250" y="1978006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2" name="Picture 1" descr="Negative four x times open parenthesis x squared minus three x plus twelve close parenthesis equals negative four x times x squared minus four x times negative three x minus four x times twelve, which equals negative four x cubed plus twelve x squared minus forty eight x.">
            <a:extLst>
              <a:ext uri="{FF2B5EF4-FFF2-40B4-BE49-F238E27FC236}">
                <a16:creationId xmlns:a16="http://schemas.microsoft.com/office/drawing/2014/main" id="{3E3FA0C8-EBA0-49C7-698D-8CA930ECE9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37749"/>
            <a:ext cx="6984000" cy="112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15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Multiplying Polynomials and Monomials</a:t>
            </a:r>
          </a:p>
        </p:txBody>
      </p:sp>
      <p:sp>
        <p:nvSpPr>
          <p:cNvPr id="4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Multiply: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Three x squared times open parenthesis x squared plus twelve x minus five close parenthesis.">
            <a:extLst>
              <a:ext uri="{FF2B5EF4-FFF2-40B4-BE49-F238E27FC236}">
                <a16:creationId xmlns:a16="http://schemas.microsoft.com/office/drawing/2014/main" id="{A003C01A-78D7-55BE-62C0-2C4050BB1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277530"/>
            <a:ext cx="2401824" cy="649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943630-A58E-E045-398E-E46AE0FB1816}"/>
              </a:ext>
            </a:extLst>
          </p:cNvPr>
          <p:cNvSpPr txBox="1"/>
          <p:nvPr/>
        </p:nvSpPr>
        <p:spPr>
          <a:xfrm>
            <a:off x="429322" y="1926754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6" name="Picture 5" descr="Three x squared times open parenthesis x squared plus twelve x minus five close parenthesis equals three x squared times x squared plus three x squared times twelve x plus three x squared times negative five, which equals three x to the power of four plus thirty six x cubed minus fifteen x squared.">
            <a:extLst>
              <a:ext uri="{FF2B5EF4-FFF2-40B4-BE49-F238E27FC236}">
                <a16:creationId xmlns:a16="http://schemas.microsoft.com/office/drawing/2014/main" id="{F5D0A03D-D86F-9FEC-1EBB-73B677393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08" y="2449711"/>
            <a:ext cx="6589776" cy="111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18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Two Binomials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19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tabLst>
                <a:tab pos="463550" algn="l"/>
              </a:tabLst>
            </a:pPr>
            <a:r>
              <a:rPr lang="en-US" dirty="0"/>
              <a:t>Multiply: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2" name="Picture 1" descr="Open parenthesis two x minus four close parenthesis times open parenthesis five x plus three close parenthesis.">
            <a:extLst>
              <a:ext uri="{FF2B5EF4-FFF2-40B4-BE49-F238E27FC236}">
                <a16:creationId xmlns:a16="http://schemas.microsoft.com/office/drawing/2014/main" id="{8639B464-6C72-7F79-788B-0330205BA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310265"/>
            <a:ext cx="2270760" cy="5059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2B6EDC-0FA4-86B3-C61D-2129BC271CB6}"/>
              </a:ext>
            </a:extLst>
          </p:cNvPr>
          <p:cNvSpPr txBox="1"/>
          <p:nvPr/>
        </p:nvSpPr>
        <p:spPr>
          <a:xfrm>
            <a:off x="457200" y="1952965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Open parenthesis two x minus four close parenthesis times open parenthesis five x plus three close parenthesis equals two x times open parenthesis five x plus three close parenthesis minus four times open parenthesis five x plus three close parenthesis, which equals two x times five x plus two x times three minus four times five x minus four times three, and that simplifies to ten x squared plus six x minus twenty x minus twelve, which further simplifies to ten x squared minus fourteen x minus twelve.">
            <a:extLst>
              <a:ext uri="{FF2B5EF4-FFF2-40B4-BE49-F238E27FC236}">
                <a16:creationId xmlns:a16="http://schemas.microsoft.com/office/drawing/2014/main" id="{D54AFA86-6214-9063-F909-7CE785FF3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535175"/>
            <a:ext cx="6231636" cy="208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841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Multiplying Two Binomials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Multiply: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Open parenthesis three x plus eight close parenthesis times open parenthesis five x plus four close parenthesis.">
            <a:extLst>
              <a:ext uri="{FF2B5EF4-FFF2-40B4-BE49-F238E27FC236}">
                <a16:creationId xmlns:a16="http://schemas.microsoft.com/office/drawing/2014/main" id="{4E0E5FAF-C232-7285-82C8-9DDF6C9DD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373424"/>
            <a:ext cx="2268000" cy="5003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102806-BE9E-989B-7DDA-C783CAA77161}"/>
              </a:ext>
            </a:extLst>
          </p:cNvPr>
          <p:cNvSpPr txBox="1"/>
          <p:nvPr/>
        </p:nvSpPr>
        <p:spPr>
          <a:xfrm>
            <a:off x="457200" y="1820061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5" name="Picture 4" descr="Open parenthesis three x plus eight close parenthesis times open parenthesis five x plus four close parenthesis equals three x times open parenthesis five x plus four close parenthesis plus eight times open parenthesis five x plus four close parenthesis, which equals three x times five x plus three x times four plus eight times five x plus eight times four, and that simplifies to fifteen x squared plus twelve x plus forty x plus thirty two, which further simplifies to fifteen x squared plus fifty two x plus thirty two.">
            <a:extLst>
              <a:ext uri="{FF2B5EF4-FFF2-40B4-BE49-F238E27FC236}">
                <a16:creationId xmlns:a16="http://schemas.microsoft.com/office/drawing/2014/main" id="{2CFA0D03-5BC9-9666-74FF-9BB75EF6A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437638"/>
            <a:ext cx="6588000" cy="214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86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Multiplying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0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Multiply: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2" name="Picture 1" descr="7y squared minus 3y plus 2 multiply by 2y plus 3.">
            <a:extLst>
              <a:ext uri="{FF2B5EF4-FFF2-40B4-BE49-F238E27FC236}">
                <a16:creationId xmlns:a16="http://schemas.microsoft.com/office/drawing/2014/main" id="{4113C796-4EE7-5734-F8F5-976DA0B25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344019"/>
            <a:ext cx="1656000" cy="10181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51ACDD-5725-5FC8-65CC-96BE766BA6CF}"/>
              </a:ext>
            </a:extLst>
          </p:cNvPr>
          <p:cNvSpPr txBox="1"/>
          <p:nvPr/>
        </p:nvSpPr>
        <p:spPr>
          <a:xfrm>
            <a:off x="457200" y="2443734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7y squared minus 3y plus 2, Multiply by 2y plus 3&#10;&#10;Multiply by 3.&#10;21y squared minus 9y plus 6.&#10;multiply by 2y.&#10;14y cubed minus 6y squared plus 4y, over, &#10;&#10;Finally, combine like terms.&#10;&#10;14y cubed plus 15y squared minus 5y plus 6.&#10;&#10;">
            <a:extLst>
              <a:ext uri="{FF2B5EF4-FFF2-40B4-BE49-F238E27FC236}">
                <a16:creationId xmlns:a16="http://schemas.microsoft.com/office/drawing/2014/main" id="{0B8A3E10-6185-EF09-ACDE-F0801ACD0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743200"/>
            <a:ext cx="5294376" cy="291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13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Multiplying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60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Multiply: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2" name="Picture 1" descr="x squared plus 3 x minus 1 multiply by  x squared minus 3 x plus 1.">
            <a:extLst>
              <a:ext uri="{FF2B5EF4-FFF2-40B4-BE49-F238E27FC236}">
                <a16:creationId xmlns:a16="http://schemas.microsoft.com/office/drawing/2014/main" id="{BC85C4C3-3D2D-5048-43A0-FDA5FFAAD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346344"/>
            <a:ext cx="1404000" cy="10620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768332-E091-1652-D7C2-C01567C3837C}"/>
              </a:ext>
            </a:extLst>
          </p:cNvPr>
          <p:cNvSpPr txBox="1"/>
          <p:nvPr/>
        </p:nvSpPr>
        <p:spPr>
          <a:xfrm>
            <a:off x="457200" y="2504675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x squared plus 3 x minus 1 multiply by  x squared minus 3 x plus 1.&#10;multiply by  1&#10;x squared plus 3 x minus 1 &#10;multiply by  minus 3x&#10;Negative three x cubed minus nine x squared plus three x.&#10;multiply by  x squared.&#10;x raised to the power of 4 plus 3 times x cubed minus x squared.&#10;Finally, combine like terms.&#10;x raised to the power of 4 minus 9 times x squared plus 6 times x minus 1.&#10;&#10;&#10;">
            <a:extLst>
              <a:ext uri="{FF2B5EF4-FFF2-40B4-BE49-F238E27FC236}">
                <a16:creationId xmlns:a16="http://schemas.microsoft.com/office/drawing/2014/main" id="{83503BAB-C006-BA73-BEDA-2B21402FF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2667000"/>
            <a:ext cx="5796000" cy="317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538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Multiplying Polynomials</a:t>
            </a:r>
            <a:r>
              <a:rPr lang="en-US" baseline="-25000" dirty="0"/>
              <a:t>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Multiply: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Two x times open parenthesis x minus three close parenthesis times open parenthesis two x plus one close parenthesis.">
            <a:extLst>
              <a:ext uri="{FF2B5EF4-FFF2-40B4-BE49-F238E27FC236}">
                <a16:creationId xmlns:a16="http://schemas.microsoft.com/office/drawing/2014/main" id="{DCAAF21D-F501-5A1C-FFB7-52A838726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974" y="1353864"/>
            <a:ext cx="2448000" cy="5046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27D4D0-5510-F953-E3EA-8EE2CF5FB29C}"/>
              </a:ext>
            </a:extLst>
          </p:cNvPr>
          <p:cNvSpPr txBox="1"/>
          <p:nvPr/>
        </p:nvSpPr>
        <p:spPr>
          <a:xfrm>
            <a:off x="457200" y="1835928"/>
            <a:ext cx="17526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689DE9-150F-387F-91B3-5AF857F9D909}"/>
              </a:ext>
            </a:extLst>
          </p:cNvPr>
          <p:cNvSpPr txBox="1"/>
          <p:nvPr/>
        </p:nvSpPr>
        <p:spPr>
          <a:xfrm>
            <a:off x="468351" y="2306475"/>
            <a:ext cx="22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First multiply</a:t>
            </a:r>
            <a:endParaRPr lang="en-IN" sz="2800" dirty="0"/>
          </a:p>
        </p:txBody>
      </p:sp>
      <p:pic>
        <p:nvPicPr>
          <p:cNvPr id="4" name="Picture 3" descr="Two x times open parenthesis x minus three close parenthesis">
            <a:extLst>
              <a:ext uri="{FF2B5EF4-FFF2-40B4-BE49-F238E27FC236}">
                <a16:creationId xmlns:a16="http://schemas.microsoft.com/office/drawing/2014/main" id="{8BBD37A0-34C9-375F-7B29-C863AD876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2362200"/>
            <a:ext cx="1332000" cy="503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C01371-2CDB-D509-BFF9-73642A67F6F0}"/>
              </a:ext>
            </a:extLst>
          </p:cNvPr>
          <p:cNvSpPr txBox="1"/>
          <p:nvPr/>
        </p:nvSpPr>
        <p:spPr>
          <a:xfrm>
            <a:off x="3810000" y="2313252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, then multiply this result by</a:t>
            </a:r>
            <a:endParaRPr lang="en-IN" sz="2800" dirty="0"/>
          </a:p>
        </p:txBody>
      </p:sp>
      <p:graphicFrame>
        <p:nvGraphicFramePr>
          <p:cNvPr id="13" name="Object 8" descr="open parenthesis two x plus one close parenthesis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022287"/>
              </p:ext>
            </p:extLst>
          </p:nvPr>
        </p:nvGraphicFramePr>
        <p:xfrm>
          <a:off x="539749" y="2944813"/>
          <a:ext cx="1188000" cy="491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431640" progId="Equation.DSMT4">
                  <p:embed/>
                </p:oleObj>
              </mc:Choice>
              <mc:Fallback>
                <p:oleObj name="Equation" r:id="rId4" imgW="1054080" imgH="431640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49" y="2944813"/>
                        <a:ext cx="1188000" cy="4911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Two x times open parenthesis x minus three close parenthesis equals two x times x plus two x times negative three, which equals two x squared minus six x.">
            <a:extLst>
              <a:ext uri="{FF2B5EF4-FFF2-40B4-BE49-F238E27FC236}">
                <a16:creationId xmlns:a16="http://schemas.microsoft.com/office/drawing/2014/main" id="{A1456CA7-9B5D-79B5-036C-1EA37A83BA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2974" y="3566160"/>
            <a:ext cx="3960876" cy="101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48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178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Equation</vt:lpstr>
      <vt:lpstr>MathType 6.0 Equation</vt:lpstr>
      <vt:lpstr>Section 5.R.3</vt:lpstr>
      <vt:lpstr>Objectives</vt:lpstr>
      <vt:lpstr>Example 1: Multiplying Polynomials and Monomials</vt:lpstr>
      <vt:lpstr>Example 2: Multiplying Polynomials and Monomials</vt:lpstr>
      <vt:lpstr>Example 3: Multiplying Two Binomials</vt:lpstr>
      <vt:lpstr>Example 4: Multiplying Two Binomials</vt:lpstr>
      <vt:lpstr>Example 5: Multiplying Polynomials</vt:lpstr>
      <vt:lpstr>Example 6: Multiplying Polynomials</vt:lpstr>
      <vt:lpstr>Example 7: Multiplying Polynomials1</vt:lpstr>
      <vt:lpstr>Example 7: Multiplying Polynomials2</vt:lpstr>
      <vt:lpstr>Example 8: Multiplying Polynomials</vt:lpstr>
      <vt:lpstr>Example 9: Using the FOIL Method to Multiply Binomials</vt:lpstr>
      <vt:lpstr>Example 10: Using the FOIL Method to Multiply Binomials</vt:lpstr>
      <vt:lpstr>Example 11: Using the FOIL Method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266</cp:revision>
  <dcterms:created xsi:type="dcterms:W3CDTF">2013-04-26T14:43:13Z</dcterms:created>
  <dcterms:modified xsi:type="dcterms:W3CDTF">2025-06-24T08:34:09Z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E1C420B1-2B89-42B5-A24E-E4676AE069AF</vt:lpwstr>
  </property>
  <property fmtid="{D5CDD505-2E9C-101B-9397-08002B2CF9AE}" pid="3" name="ArticulatePath">
    <vt:lpwstr>DEV2e_12_6</vt:lpwstr>
  </property>
</Properties>
</file>