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1" r:id="rId4"/>
    <p:sldId id="262" r:id="rId5"/>
    <p:sldId id="263" r:id="rId6"/>
    <p:sldId id="282" r:id="rId7"/>
    <p:sldId id="283" r:id="rId8"/>
    <p:sldId id="265" r:id="rId9"/>
    <p:sldId id="266" r:id="rId10"/>
    <p:sldId id="269" r:id="rId11"/>
    <p:sldId id="270" r:id="rId12"/>
    <p:sldId id="272" r:id="rId13"/>
    <p:sldId id="274" r:id="rId14"/>
    <p:sldId id="279" r:id="rId15"/>
    <p:sldId id="280" r:id="rId16"/>
    <p:sldId id="281" r:id="rId17"/>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51" autoAdjust="0"/>
    <p:restoredTop sz="94660"/>
  </p:normalViewPr>
  <p:slideViewPr>
    <p:cSldViewPr>
      <p:cViewPr varScale="1">
        <p:scale>
          <a:sx n="111" d="100"/>
          <a:sy n="111" d="100"/>
        </p:scale>
        <p:origin x="88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519636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F93FAF-7A27-4029-83CA-6E76F851AABC}" type="datetimeFigureOut">
              <a:rPr lang="en-US" smtClean="0"/>
              <a:pPr/>
              <a:t>6/24/2025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EA9CE8-E7D7-4F70-8124-350BFC292132}" type="slidenum">
              <a:rPr lang="en-US" smtClean="0"/>
              <a:pPr/>
              <a:t>‹#›</a:t>
            </a:fld>
            <a:endParaRPr lang="en-US"/>
          </a:p>
        </p:txBody>
      </p:sp>
    </p:spTree>
    <p:extLst>
      <p:ext uri="{BB962C8B-B14F-4D97-AF65-F5344CB8AC3E}">
        <p14:creationId xmlns:p14="http://schemas.microsoft.com/office/powerpoint/2010/main" val="4242552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5.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and Evaluating Algebraic Expressions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Procedure: To Evaluate an Algebraic Expression </a:t>
            </a:r>
          </a:p>
        </p:txBody>
      </p:sp>
      <p:sp>
        <p:nvSpPr>
          <p:cNvPr id="15363" name="TextBox 3"/>
          <p:cNvSpPr>
            <a:spLocks noGrp="1" noChangeArrowheads="1"/>
          </p:cNvSpPr>
          <p:nvPr>
            <p:ph idx="1"/>
          </p:nvPr>
        </p:nvSpPr>
        <p:spPr>
          <a:xfrm>
            <a:off x="457200" y="1280160"/>
            <a:ext cx="8229600" cy="4053840"/>
          </a:xfrm>
          <a:prstGeom prst="rect">
            <a:avLst/>
          </a:prstGeom>
          <a:solidFill>
            <a:schemeClr val="accent3"/>
          </a:solidFill>
          <a:ln w="28575">
            <a:solidFill>
              <a:srgbClr val="000000"/>
            </a:solidFill>
          </a:ln>
        </p:spPr>
        <p:txBody>
          <a:bodyPr/>
          <a:lstStyle/>
          <a:p>
            <a:pPr marL="533400" indent="-533400">
              <a:buFont typeface="+mj-lt"/>
              <a:buAutoNum type="arabicPeriod"/>
            </a:pPr>
            <a:r>
              <a:rPr lang="en-US" i="0" dirty="0">
                <a:solidFill>
                  <a:srgbClr val="000000"/>
                </a:solidFill>
              </a:rPr>
              <a:t>Combine like terms, if possible.</a:t>
            </a:r>
            <a:endParaRPr lang="en-US" i="0" baseline="30000" dirty="0">
              <a:solidFill>
                <a:srgbClr val="000000"/>
              </a:solidFill>
            </a:endParaRPr>
          </a:p>
          <a:p>
            <a:pPr marL="533400" indent="-533400">
              <a:buFont typeface="+mj-lt"/>
              <a:buAutoNum type="arabicPeriod"/>
            </a:pPr>
            <a:r>
              <a:rPr lang="en-US" i="0" dirty="0">
                <a:solidFill>
                  <a:srgbClr val="000000"/>
                </a:solidFill>
              </a:rPr>
              <a:t>Substitute the values given for any variables.</a:t>
            </a:r>
          </a:p>
          <a:p>
            <a:pPr marL="533400" indent="-533400">
              <a:buFont typeface="Courier New" pitchFamily="49" charset="0"/>
              <a:buAutoNum type="arabicPeriod" startAt="3"/>
            </a:pPr>
            <a:r>
              <a:rPr lang="en-US" i="0" dirty="0">
                <a:solidFill>
                  <a:srgbClr val="000000"/>
                </a:solidFill>
              </a:rPr>
              <a:t>Follow the rules for order of operations.</a:t>
            </a:r>
            <a:r>
              <a:rPr lang="en-US" dirty="0">
                <a:solidFill>
                  <a:srgbClr val="000000"/>
                </a:solidFill>
              </a:rPr>
              <a:t> </a:t>
            </a:r>
          </a:p>
          <a:p>
            <a:r>
              <a:rPr lang="en-US" dirty="0">
                <a:solidFill>
                  <a:srgbClr val="000000"/>
                </a:solidFill>
              </a:rPr>
              <a:t>(</a:t>
            </a:r>
            <a:r>
              <a:rPr lang="en-US" b="1" dirty="0">
                <a:solidFill>
                  <a:srgbClr val="000000"/>
                </a:solidFill>
              </a:rPr>
              <a:t>Note</a:t>
            </a:r>
            <a:r>
              <a:rPr lang="en-US" dirty="0">
                <a:solidFill>
                  <a:srgbClr val="000000"/>
                </a:solidFill>
              </a:rPr>
              <a:t>: Terms separated by + and − signs may be evaluated at the same time. Then the value of the expression can be found by adding and subtracting from left to right.)</a:t>
            </a:r>
            <a:endParaRPr lang="en-US" i="0" dirty="0">
              <a:solidFill>
                <a:srgbClr val="000000"/>
              </a:solidFill>
            </a:endParaRPr>
          </a:p>
          <a:p>
            <a:pPr marL="533400" indent="-533400" algn="just">
              <a:buFont typeface="Courier New" pitchFamily="49" charset="0"/>
              <a:buNone/>
            </a:pPr>
            <a:endParaRPr lang="en-US"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Evaluating Algebraic Expressions</a:t>
            </a:r>
          </a:p>
        </p:txBody>
      </p:sp>
      <p:sp>
        <p:nvSpPr>
          <p:cNvPr id="9220" name="Rectangle 3"/>
          <p:cNvSpPr>
            <a:spLocks noGrp="1"/>
          </p:cNvSpPr>
          <p:nvPr>
            <p:ph idx="1"/>
          </p:nvPr>
        </p:nvSpPr>
        <p:spPr>
          <a:xfrm>
            <a:off x="457200" y="1280160"/>
            <a:ext cx="8229600" cy="4142673"/>
          </a:xfrm>
          <a:prstGeom prst="rect">
            <a:avLst/>
          </a:prstGeom>
        </p:spPr>
        <p:txBody>
          <a:bodyPr>
            <a:spAutoFit/>
          </a:bodyPr>
          <a:lstStyle/>
          <a:p>
            <a:pPr marL="514350" indent="-514350">
              <a:buFont typeface="+mj-lt"/>
              <a:buAutoNum type="alphaLcPeriod"/>
              <a:tabLst>
                <a:tab pos="457200" algn="l"/>
              </a:tabLst>
            </a:pPr>
            <a:r>
              <a:rPr lang="en-US" i="0" dirty="0">
                <a:solidFill>
                  <a:schemeClr val="tx1"/>
                </a:solidFill>
              </a:rPr>
              <a:t>Evaluate </a:t>
            </a:r>
            <a:r>
              <a:rPr lang="en-US" i="1" dirty="0">
                <a:solidFill>
                  <a:srgbClr val="0000FF"/>
                </a:solidFill>
              </a:rPr>
              <a:t>x</a:t>
            </a:r>
            <a:r>
              <a:rPr lang="en-US" dirty="0">
                <a:solidFill>
                  <a:srgbClr val="0000FF"/>
                </a:solidFill>
              </a:rPr>
              <a:t>²</a:t>
            </a:r>
            <a:r>
              <a:rPr lang="en-US" i="0" dirty="0">
                <a:solidFill>
                  <a:schemeClr val="tx1"/>
                </a:solidFill>
              </a:rPr>
              <a:t> for </a:t>
            </a:r>
            <a:r>
              <a:rPr lang="en-US" i="1" dirty="0">
                <a:solidFill>
                  <a:srgbClr val="0000FF"/>
                </a:solidFill>
              </a:rPr>
              <a:t>x</a:t>
            </a:r>
            <a:r>
              <a:rPr lang="en-US" i="0" dirty="0">
                <a:solidFill>
                  <a:srgbClr val="0000FF"/>
                </a:solidFill>
              </a:rPr>
              <a:t> = 3</a:t>
            </a:r>
            <a:r>
              <a:rPr lang="en-US" i="0" dirty="0">
                <a:solidFill>
                  <a:schemeClr val="tx1"/>
                </a:solidFill>
              </a:rPr>
              <a:t> and for </a:t>
            </a:r>
            <a:r>
              <a:rPr lang="en-US" i="1" dirty="0">
                <a:solidFill>
                  <a:srgbClr val="0000FF"/>
                </a:solidFill>
              </a:rPr>
              <a:t>x</a:t>
            </a:r>
            <a:r>
              <a:rPr lang="en-US" i="0" dirty="0">
                <a:solidFill>
                  <a:srgbClr val="0000FF"/>
                </a:solidFill>
              </a:rPr>
              <a:t> =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4</a:t>
            </a:r>
            <a:r>
              <a:rPr lang="en-US" i="0" dirty="0">
                <a:solidFill>
                  <a:schemeClr val="tx1"/>
                </a:solidFill>
              </a:rPr>
              <a:t>.</a:t>
            </a:r>
            <a:r>
              <a:rPr lang="en-US" dirty="0">
                <a:solidFill>
                  <a:schemeClr val="tx1"/>
                </a:solidFill>
              </a:rPr>
              <a:t> </a:t>
            </a:r>
          </a:p>
          <a:p>
            <a:pPr marL="514350" indent="-514350">
              <a:buFont typeface="+mj-lt"/>
              <a:buAutoNum type="alphaLcPeriod"/>
              <a:tabLst>
                <a:tab pos="457200" algn="l"/>
              </a:tabLst>
            </a:pPr>
            <a:r>
              <a:rPr kumimoji="0" lang="en-US" sz="2800" b="0" i="0" u="none" strike="noStrike" kern="1200" cap="none" spc="0" normalizeH="0" baseline="0" noProof="0" dirty="0">
                <a:ln>
                  <a:noFill/>
                </a:ln>
                <a:solidFill>
                  <a:schemeClr val="tx1"/>
                </a:solidFill>
                <a:effectLst/>
                <a:uLnTx/>
                <a:uFillTx/>
                <a:latin typeface="+mn-lt"/>
                <a:ea typeface="+mn-ea"/>
                <a:cs typeface="+mn-cs"/>
              </a:rPr>
              <a:t>Evaluate </a:t>
            </a:r>
            <a:r>
              <a:rPr lang="en-US" sz="2800" noProof="0" dirty="0">
                <a:solidFill>
                  <a:srgbClr val="0000FF"/>
                </a:solidFill>
                <a:latin typeface="Symbol" pitchFamily="18" charset="2"/>
              </a:rPr>
              <a:t>-</a:t>
            </a:r>
            <a:r>
              <a:rPr kumimoji="0" lang="en-US" sz="2800" b="0" i="1" u="none" strike="noStrike" kern="1200" cap="none" spc="0" normalizeH="0" baseline="0" noProof="0" dirty="0">
                <a:ln>
                  <a:noFill/>
                </a:ln>
                <a:solidFill>
                  <a:srgbClr val="0000FF"/>
                </a:solidFill>
                <a:effectLst/>
                <a:uLnTx/>
                <a:uFillTx/>
                <a:latin typeface="+mn-lt"/>
                <a:ea typeface="+mn-ea"/>
                <a:cs typeface="+mn-cs"/>
              </a:rPr>
              <a:t>x</a:t>
            </a:r>
            <a:r>
              <a:rPr kumimoji="0" lang="en-US" sz="2800" b="0" u="none" strike="noStrike" kern="1200" cap="none" spc="0" normalizeH="0" baseline="0" noProof="0" dirty="0">
                <a:ln>
                  <a:noFill/>
                </a:ln>
                <a:solidFill>
                  <a:srgbClr val="0000FF"/>
                </a:solidFill>
                <a:effectLst/>
                <a:uLnTx/>
                <a:uFillTx/>
                <a:latin typeface="+mn-lt"/>
                <a:ea typeface="+mn-ea"/>
                <a:cs typeface="+mn-cs"/>
              </a:rPr>
              <a:t>²</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mn-lt"/>
                <a:ea typeface="+mn-ea"/>
                <a:cs typeface="+mn-cs"/>
              </a:rPr>
              <a:t>for </a:t>
            </a:r>
            <a:r>
              <a:rPr lang="en-US" sz="2800" i="1" dirty="0">
                <a:solidFill>
                  <a:srgbClr val="0000FF"/>
                </a:solidFill>
              </a:rPr>
              <a:t>x</a:t>
            </a:r>
            <a:r>
              <a:rPr lang="en-US" sz="2800" dirty="0">
                <a:solidFill>
                  <a:srgbClr val="0000FF"/>
                </a:solidFill>
              </a:rPr>
              <a:t> = 3</a:t>
            </a:r>
            <a:r>
              <a:rPr kumimoji="0" lang="en-US" sz="2800" b="0" i="0" u="none" strike="noStrike" kern="1200" cap="none" spc="0" normalizeH="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mn-lt"/>
                <a:ea typeface="+mn-ea"/>
                <a:cs typeface="+mn-cs"/>
              </a:rPr>
              <a:t>and for</a:t>
            </a:r>
            <a:r>
              <a:rPr kumimoji="0" lang="en-US" sz="2800" b="0" i="0" u="none" strike="noStrike" kern="1200" cap="none" spc="0" normalizeH="0" noProof="0" dirty="0">
                <a:ln>
                  <a:noFill/>
                </a:ln>
                <a:solidFill>
                  <a:schemeClr val="tx1"/>
                </a:solidFill>
                <a:effectLst/>
                <a:uLnTx/>
                <a:uFillTx/>
                <a:latin typeface="+mn-lt"/>
                <a:ea typeface="+mn-ea"/>
                <a:cs typeface="+mn-cs"/>
              </a:rPr>
              <a:t> </a:t>
            </a:r>
            <a:r>
              <a:rPr lang="en-US" sz="2800" i="1" dirty="0">
                <a:solidFill>
                  <a:srgbClr val="0000FF"/>
                </a:solidFill>
              </a:rPr>
              <a:t>x</a:t>
            </a:r>
            <a:r>
              <a:rPr lang="en-US" sz="2800" dirty="0">
                <a:solidFill>
                  <a:srgbClr val="0000FF"/>
                </a:solidFill>
              </a:rPr>
              <a:t> =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4</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a:tabLst>
                <a:tab pos="457200" algn="l"/>
              </a:tabLst>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pic>
        <p:nvPicPr>
          <p:cNvPr id="7" name="Picture 6" descr="a. For x equals three, x squared equals three squared equals nine. For x equals negative four, x squared equals open parenthesis negative four close parenthesis squared equals sixteen. &#10;&#10;b. For x equals three, negative x squared equals negative open parenthesis three close parenthesis squared equals negative one times nine equals negative nine. For x equals negative four, negative x squared equals negative open parenthesis negative four close parenthesis squared equals negative one times sixteen equals negative sixteen.">
            <a:extLst>
              <a:ext uri="{FF2B5EF4-FFF2-40B4-BE49-F238E27FC236}">
                <a16:creationId xmlns:a16="http://schemas.microsoft.com/office/drawing/2014/main" id="{DCA396A2-811D-BFDE-FE55-28BAC3A59115}"/>
              </a:ext>
            </a:extLst>
          </p:cNvPr>
          <p:cNvPicPr>
            <a:picLocks noChangeAspect="1"/>
          </p:cNvPicPr>
          <p:nvPr/>
        </p:nvPicPr>
        <p:blipFill>
          <a:blip r:embed="rId2"/>
          <a:stretch>
            <a:fillRect/>
          </a:stretch>
        </p:blipFill>
        <p:spPr>
          <a:xfrm>
            <a:off x="533400" y="2971786"/>
            <a:ext cx="6300000" cy="251322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Simplifying and Evaluating Algebraic Expressions </a:t>
            </a:r>
          </a:p>
        </p:txBody>
      </p:sp>
      <p:sp>
        <p:nvSpPr>
          <p:cNvPr id="11268" name="Rectangle 3"/>
          <p:cNvSpPr>
            <a:spLocks noGrp="1"/>
          </p:cNvSpPr>
          <p:nvPr>
            <p:ph idx="1"/>
          </p:nvPr>
        </p:nvSpPr>
        <p:spPr>
          <a:xfrm>
            <a:off x="457200" y="1143000"/>
            <a:ext cx="8229600" cy="4572000"/>
          </a:xfrm>
          <a:prstGeom prst="rect">
            <a:avLst/>
          </a:prstGeom>
        </p:spPr>
        <p:txBody>
          <a:bodyPr>
            <a:normAutofit/>
          </a:bodyPr>
          <a:lstStyle/>
          <a:p>
            <a:pPr marL="12700" indent="-12700">
              <a:buFont typeface="Courier New" pitchFamily="49" charset="0"/>
              <a:buNone/>
              <a:tabLst>
                <a:tab pos="457200" algn="l"/>
              </a:tabLst>
            </a:pPr>
            <a:r>
              <a:rPr lang="en-US" i="0" dirty="0">
                <a:solidFill>
                  <a:schemeClr val="tx1"/>
                </a:solidFill>
              </a:rPr>
              <a:t>Simplify and evaluate </a:t>
            </a:r>
            <a:r>
              <a:rPr lang="en-US" i="0" dirty="0">
                <a:solidFill>
                  <a:srgbClr val="0000FF"/>
                </a:solidFill>
              </a:rPr>
              <a:t>2</a:t>
            </a:r>
            <a:r>
              <a:rPr lang="en-US" i="1" dirty="0">
                <a:solidFill>
                  <a:srgbClr val="0000FF"/>
                </a:solidFill>
              </a:rPr>
              <a:t>x</a:t>
            </a:r>
            <a:r>
              <a:rPr lang="en-US" i="0" dirty="0">
                <a:solidFill>
                  <a:srgbClr val="0000FF"/>
                </a:solidFill>
              </a:rPr>
              <a:t> + 5 + 7</a:t>
            </a:r>
            <a:r>
              <a:rPr lang="en-US" i="1" dirty="0">
                <a:solidFill>
                  <a:srgbClr val="0000FF"/>
                </a:solidFill>
              </a:rPr>
              <a:t>x</a:t>
            </a:r>
            <a:r>
              <a:rPr lang="en-US" i="0" dirty="0">
                <a:solidFill>
                  <a:srgbClr val="0000FF"/>
                </a:solidFill>
              </a:rPr>
              <a:t> </a:t>
            </a:r>
            <a:r>
              <a:rPr lang="en-US" dirty="0">
                <a:solidFill>
                  <a:srgbClr val="0000FF"/>
                </a:solidFill>
              </a:rPr>
              <a:t> </a:t>
            </a:r>
            <a:r>
              <a:rPr lang="en-US" i="0" dirty="0">
                <a:solidFill>
                  <a:schemeClr val="tx1"/>
                </a:solidFill>
              </a:rPr>
              <a:t>for </a:t>
            </a:r>
            <a:r>
              <a:rPr lang="en-US" i="1" dirty="0">
                <a:solidFill>
                  <a:srgbClr val="0000FF"/>
                </a:solidFill>
              </a:rPr>
              <a:t>x</a:t>
            </a:r>
            <a:r>
              <a:rPr lang="en-US" i="0" dirty="0">
                <a:solidFill>
                  <a:srgbClr val="0000FF"/>
                </a:solidFill>
              </a:rPr>
              <a:t> =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5</a:t>
            </a:r>
            <a:r>
              <a:rPr lang="en-US" i="0" dirty="0">
                <a:solidFill>
                  <a:schemeClr val="tx1"/>
                </a:solidFill>
              </a:rPr>
              <a:t>. </a:t>
            </a:r>
          </a:p>
          <a:p>
            <a:pPr marL="12700" indent="-12700">
              <a:buFont typeface="Courier New" pitchFamily="49" charset="0"/>
              <a:buNone/>
              <a:tabLst>
                <a:tab pos="457200" algn="l"/>
              </a:tabLst>
            </a:pPr>
            <a:r>
              <a:rPr lang="en-US" b="1" i="0" dirty="0">
                <a:solidFill>
                  <a:schemeClr val="tx1"/>
                </a:solidFill>
              </a:rPr>
              <a:t>Solution </a:t>
            </a:r>
          </a:p>
          <a:p>
            <a:pPr marL="12700" indent="-12700">
              <a:tabLst>
                <a:tab pos="457200" algn="l"/>
              </a:tabLst>
            </a:pPr>
            <a:r>
              <a:rPr lang="en-US" sz="2400" dirty="0"/>
              <a:t>First, simplify the expression by combining like terms.</a:t>
            </a:r>
          </a:p>
          <a:p>
            <a:pPr marL="12700" indent="-12700" algn="ctr">
              <a:buFont typeface="Courier New" pitchFamily="49" charset="0"/>
              <a:buNone/>
              <a:tabLst>
                <a:tab pos="457200" algn="l"/>
              </a:tabLst>
            </a:pPr>
            <a:endParaRPr lang="en-US" dirty="0">
              <a:solidFill>
                <a:schemeClr val="tx1"/>
              </a:solidFill>
            </a:endParaRPr>
          </a:p>
          <a:p>
            <a:pPr marL="12700" indent="-12700" algn="ctr">
              <a:buFont typeface="Courier New" pitchFamily="49" charset="0"/>
              <a:buNone/>
              <a:tabLst>
                <a:tab pos="457200" algn="l"/>
              </a:tabLst>
            </a:pPr>
            <a:endParaRPr lang="en-US" dirty="0">
              <a:solidFill>
                <a:schemeClr val="tx1"/>
              </a:solidFill>
            </a:endParaRPr>
          </a:p>
        </p:txBody>
      </p:sp>
      <p:pic>
        <p:nvPicPr>
          <p:cNvPr id="5" name="Picture 4" descr="Two x plus five plus seven x equals two x plus seven x plus five, equals nine x plus five.">
            <a:extLst>
              <a:ext uri="{FF2B5EF4-FFF2-40B4-BE49-F238E27FC236}">
                <a16:creationId xmlns:a16="http://schemas.microsoft.com/office/drawing/2014/main" id="{6A774E48-1C44-5A76-72B9-ADBA637C2215}"/>
              </a:ext>
            </a:extLst>
          </p:cNvPr>
          <p:cNvPicPr>
            <a:picLocks noChangeAspect="1"/>
          </p:cNvPicPr>
          <p:nvPr/>
        </p:nvPicPr>
        <p:blipFill>
          <a:blip r:embed="rId2"/>
          <a:stretch>
            <a:fillRect/>
          </a:stretch>
        </p:blipFill>
        <p:spPr>
          <a:xfrm>
            <a:off x="2971800" y="2590806"/>
            <a:ext cx="3492000" cy="844979"/>
          </a:xfrm>
          <a:prstGeom prst="rect">
            <a:avLst/>
          </a:prstGeom>
        </p:spPr>
      </p:pic>
      <p:sp>
        <p:nvSpPr>
          <p:cNvPr id="16" name="TextBox 15">
            <a:extLst>
              <a:ext uri="{FF2B5EF4-FFF2-40B4-BE49-F238E27FC236}">
                <a16:creationId xmlns:a16="http://schemas.microsoft.com/office/drawing/2014/main" id="{435D86A1-719E-1A6F-DAEC-ED666A3CA533}"/>
              </a:ext>
            </a:extLst>
          </p:cNvPr>
          <p:cNvSpPr txBox="1"/>
          <p:nvPr/>
        </p:nvSpPr>
        <p:spPr>
          <a:xfrm>
            <a:off x="457200" y="3429000"/>
            <a:ext cx="8229600" cy="1292662"/>
          </a:xfrm>
          <a:prstGeom prst="rect">
            <a:avLst/>
          </a:prstGeom>
          <a:noFill/>
        </p:spPr>
        <p:txBody>
          <a:bodyPr wrap="square">
            <a:spAutoFit/>
          </a:bodyPr>
          <a:lstStyle/>
          <a:p>
            <a:r>
              <a:rPr lang="en-US" sz="2600" dirty="0"/>
              <a:t>Now, substitute −3 for </a:t>
            </a:r>
            <a:r>
              <a:rPr lang="en-US" sz="2600" i="1" dirty="0"/>
              <a:t>x </a:t>
            </a:r>
            <a:r>
              <a:rPr lang="en-US" sz="2600" dirty="0"/>
              <a:t>(using parentheses around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3 to be sure the signs are correct), and evaluate this simplified expression by following the rules for order of operations.</a:t>
            </a:r>
            <a:endParaRPr lang="en-US" sz="2600" dirty="0">
              <a:solidFill>
                <a:schemeClr val="tx1"/>
              </a:solidFill>
            </a:endParaRPr>
          </a:p>
        </p:txBody>
      </p:sp>
      <p:pic>
        <p:nvPicPr>
          <p:cNvPr id="14" name="Picture 13" descr="Nine x plus five equals nine times open parenthesis negative three close parenthesis plus five, equals negative twenty seven plus five, equals negative twenty two.">
            <a:extLst>
              <a:ext uri="{FF2B5EF4-FFF2-40B4-BE49-F238E27FC236}">
                <a16:creationId xmlns:a16="http://schemas.microsoft.com/office/drawing/2014/main" id="{ADE8C4C1-4BDB-38FA-2453-6A1865D8A299}"/>
              </a:ext>
            </a:extLst>
          </p:cNvPr>
          <p:cNvPicPr>
            <a:picLocks noChangeAspect="1"/>
          </p:cNvPicPr>
          <p:nvPr/>
        </p:nvPicPr>
        <p:blipFill>
          <a:blip r:embed="rId3"/>
          <a:stretch>
            <a:fillRect/>
          </a:stretch>
        </p:blipFill>
        <p:spPr>
          <a:xfrm>
            <a:off x="3048000" y="4648200"/>
            <a:ext cx="2486025" cy="13525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5: Simplifying and Evaluating </a:t>
            </a:r>
            <a:br>
              <a:rPr lang="en-US" sz="3200" dirty="0">
                <a:solidFill>
                  <a:schemeClr val="accent1"/>
                </a:solidFill>
              </a:rPr>
            </a:br>
            <a:r>
              <a:rPr lang="en-US" sz="3200" dirty="0">
                <a:solidFill>
                  <a:schemeClr val="accent1"/>
                </a:solidFill>
              </a:rPr>
              <a:t>Algebraic Expressions </a:t>
            </a:r>
          </a:p>
        </p:txBody>
      </p:sp>
      <p:sp>
        <p:nvSpPr>
          <p:cNvPr id="13316" name="Rectangle 3"/>
          <p:cNvSpPr>
            <a:spLocks noGrp="1"/>
          </p:cNvSpPr>
          <p:nvPr>
            <p:ph idx="1"/>
          </p:nvPr>
        </p:nvSpPr>
        <p:spPr>
          <a:xfrm>
            <a:off x="304800" y="1280160"/>
            <a:ext cx="8610600" cy="4572000"/>
          </a:xfrm>
          <a:prstGeom prst="rect">
            <a:avLst/>
          </a:prstGeom>
        </p:spPr>
        <p:txBody>
          <a:bodyPr/>
          <a:lstStyle/>
          <a:p>
            <a:pPr>
              <a:tabLst>
                <a:tab pos="457200" algn="l"/>
              </a:tabLst>
            </a:pPr>
            <a:r>
              <a:rPr lang="en-US" sz="2600" i="0" dirty="0">
                <a:solidFill>
                  <a:schemeClr val="tx1"/>
                </a:solidFill>
              </a:rPr>
              <a:t>Simplify and evaluate </a:t>
            </a:r>
            <a:r>
              <a:rPr lang="en-US" sz="2600" i="0" dirty="0">
                <a:solidFill>
                  <a:srgbClr val="0000FF"/>
                </a:solidFill>
              </a:rPr>
              <a:t>3</a:t>
            </a:r>
            <a:r>
              <a:rPr lang="en-US" sz="2600" i="1" dirty="0">
                <a:solidFill>
                  <a:srgbClr val="0000FF"/>
                </a:solidFill>
              </a:rPr>
              <a:t>ab</a:t>
            </a:r>
            <a:r>
              <a:rPr lang="en-US" sz="2600" i="0" dirty="0">
                <a:solidFill>
                  <a:srgbClr val="0000FF"/>
                </a:solidFill>
              </a:rPr>
              <a:t> </a:t>
            </a:r>
            <a:r>
              <a:rPr lang="en-US" sz="26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600" i="0" dirty="0">
                <a:solidFill>
                  <a:srgbClr val="0000FF"/>
                </a:solidFill>
              </a:rPr>
              <a:t> 4</a:t>
            </a:r>
            <a:r>
              <a:rPr lang="en-US" sz="2600" i="1" dirty="0">
                <a:solidFill>
                  <a:srgbClr val="0000FF"/>
                </a:solidFill>
              </a:rPr>
              <a:t>ab</a:t>
            </a:r>
            <a:r>
              <a:rPr lang="en-US" sz="2600" i="0" dirty="0">
                <a:solidFill>
                  <a:srgbClr val="0000FF"/>
                </a:solidFill>
              </a:rPr>
              <a:t> + 6</a:t>
            </a:r>
            <a:r>
              <a:rPr lang="en-US" sz="2600" i="1" dirty="0">
                <a:solidFill>
                  <a:srgbClr val="0000FF"/>
                </a:solidFill>
              </a:rPr>
              <a:t>a</a:t>
            </a:r>
            <a:r>
              <a:rPr lang="en-US" sz="2600" i="0" dirty="0">
                <a:solidFill>
                  <a:srgbClr val="0000FF"/>
                </a:solidFill>
              </a:rPr>
              <a:t> </a:t>
            </a:r>
            <a:r>
              <a:rPr lang="en-US" sz="2600"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600" i="0" dirty="0">
                <a:solidFill>
                  <a:srgbClr val="0000FF"/>
                </a:solidFill>
              </a:rPr>
              <a:t> </a:t>
            </a:r>
            <a:r>
              <a:rPr lang="en-US" sz="2600" i="1" dirty="0">
                <a:solidFill>
                  <a:srgbClr val="0000FF"/>
                </a:solidFill>
              </a:rPr>
              <a:t>a</a:t>
            </a:r>
            <a:r>
              <a:rPr lang="en-US" sz="2600" i="0" dirty="0">
                <a:solidFill>
                  <a:schemeClr val="tx1"/>
                </a:solidFill>
              </a:rPr>
              <a:t> for </a:t>
            </a:r>
            <a:r>
              <a:rPr lang="en-US" sz="2600" i="1" dirty="0">
                <a:solidFill>
                  <a:srgbClr val="0000FF"/>
                </a:solidFill>
              </a:rPr>
              <a:t>a</a:t>
            </a:r>
            <a:r>
              <a:rPr lang="en-US" sz="2600" i="0" dirty="0">
                <a:solidFill>
                  <a:srgbClr val="0000FF"/>
                </a:solidFill>
              </a:rPr>
              <a:t> = 2, </a:t>
            </a:r>
            <a:r>
              <a:rPr lang="en-US" sz="2600" i="1" dirty="0">
                <a:solidFill>
                  <a:srgbClr val="0000FF"/>
                </a:solidFill>
              </a:rPr>
              <a:t>b</a:t>
            </a:r>
            <a:r>
              <a:rPr lang="en-US" sz="2600" i="0" dirty="0">
                <a:solidFill>
                  <a:srgbClr val="0000FF"/>
                </a:solidFill>
              </a:rPr>
              <a:t> = </a:t>
            </a:r>
            <a:r>
              <a:rPr lang="en-US" sz="2600"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600" i="0" dirty="0">
                <a:solidFill>
                  <a:srgbClr val="0000FF"/>
                </a:solidFill>
              </a:rPr>
              <a:t>1.</a:t>
            </a:r>
            <a:endParaRPr lang="en-US" i="0" dirty="0">
              <a:solidFill>
                <a:srgbClr val="0000FF"/>
              </a:solidFill>
            </a:endParaRP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i="0" dirty="0">
                <a:solidFill>
                  <a:schemeClr val="tx1"/>
                </a:solidFill>
              </a:rPr>
              <a:t>Simplify first.</a:t>
            </a:r>
          </a:p>
          <a:p>
            <a:pPr marL="0" indent="0">
              <a:buFont typeface="Courier New" pitchFamily="49" charset="0"/>
              <a:buNone/>
              <a:tabLst>
                <a:tab pos="457200" algn="l"/>
              </a:tabLst>
            </a:pPr>
            <a:r>
              <a:rPr lang="en-US" i="0" dirty="0">
                <a:solidFill>
                  <a:schemeClr val="tx1"/>
                </a:solidFill>
              </a:rPr>
              <a:t>			   </a:t>
            </a:r>
            <a:r>
              <a:rPr lang="en-US" i="0" dirty="0">
                <a:solidFill>
                  <a:schemeClr val="accent1"/>
                </a:solidFill>
              </a:rPr>
              <a:t> 3</a:t>
            </a:r>
            <a:r>
              <a:rPr lang="en-US" i="1" dirty="0">
                <a:solidFill>
                  <a:schemeClr val="accent1"/>
                </a:solidFill>
              </a:rPr>
              <a:t>ab</a:t>
            </a:r>
            <a:r>
              <a:rPr lang="en-US" i="0" dirty="0">
                <a:solidFill>
                  <a:schemeClr val="accent1"/>
                </a:solidFill>
              </a:rPr>
              <a:t> </a:t>
            </a:r>
            <a:r>
              <a:rPr lang="en-US" i="0" dirty="0">
                <a:solidFill>
                  <a:schemeClr val="accent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accent1"/>
                </a:solidFill>
              </a:rPr>
              <a:t> 4</a:t>
            </a:r>
            <a:r>
              <a:rPr lang="en-US" i="1" dirty="0">
                <a:solidFill>
                  <a:schemeClr val="accent1"/>
                </a:solidFill>
              </a:rPr>
              <a:t>ab</a:t>
            </a:r>
            <a:r>
              <a:rPr lang="en-US" i="0" dirty="0">
                <a:solidFill>
                  <a:schemeClr val="accent1"/>
                </a:solidFill>
              </a:rPr>
              <a:t> + 6</a:t>
            </a:r>
            <a:r>
              <a:rPr lang="en-US" i="1" dirty="0">
                <a:solidFill>
                  <a:schemeClr val="accent1"/>
                </a:solidFill>
              </a:rPr>
              <a:t>a</a:t>
            </a:r>
            <a:r>
              <a:rPr lang="en-US" i="0" dirty="0">
                <a:solidFill>
                  <a:schemeClr val="accent1"/>
                </a:solidFill>
              </a:rPr>
              <a:t> </a:t>
            </a:r>
            <a:r>
              <a:rPr lang="en-US" i="0" dirty="0">
                <a:solidFill>
                  <a:schemeClr val="accent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accent1"/>
                </a:solidFill>
              </a:rPr>
              <a:t> </a:t>
            </a:r>
            <a:r>
              <a:rPr lang="en-US" i="1" dirty="0">
                <a:solidFill>
                  <a:schemeClr val="accent1"/>
                </a:solidFill>
              </a:rPr>
              <a:t>a</a:t>
            </a:r>
            <a:r>
              <a:rPr lang="en-US" i="0" dirty="0">
                <a:solidFill>
                  <a:schemeClr val="accent1"/>
                </a:solidFill>
              </a:rPr>
              <a:t> = </a:t>
            </a:r>
            <a:r>
              <a:rPr lang="en-US" i="0" dirty="0">
                <a:solidFill>
                  <a:schemeClr val="accent1"/>
                </a:solidFill>
                <a:latin typeface="Calibri" panose="020F0502020204030204" pitchFamily="34" charset="0"/>
                <a:ea typeface="Calibri" panose="020F0502020204030204" pitchFamily="34" charset="0"/>
                <a:cs typeface="Calibri" panose="020F0502020204030204" pitchFamily="34" charset="0"/>
              </a:rPr>
              <a:t>−</a:t>
            </a:r>
            <a:r>
              <a:rPr lang="en-US" i="1" dirty="0">
                <a:solidFill>
                  <a:schemeClr val="accent1"/>
                </a:solidFill>
              </a:rPr>
              <a:t>ab</a:t>
            </a:r>
            <a:r>
              <a:rPr lang="en-US" i="0" dirty="0">
                <a:solidFill>
                  <a:schemeClr val="accent1"/>
                </a:solidFill>
              </a:rPr>
              <a:t> + 5</a:t>
            </a:r>
            <a:r>
              <a:rPr lang="en-US" i="1" dirty="0">
                <a:solidFill>
                  <a:schemeClr val="accent1"/>
                </a:solidFill>
              </a:rPr>
              <a:t>a</a:t>
            </a:r>
          </a:p>
          <a:p>
            <a:pPr marL="0" indent="0">
              <a:buFont typeface="Courier New" pitchFamily="49" charset="0"/>
              <a:buNone/>
              <a:tabLst>
                <a:tab pos="457200" algn="l"/>
              </a:tabLst>
            </a:pPr>
            <a:r>
              <a:rPr lang="en-US" i="0" dirty="0">
                <a:solidFill>
                  <a:schemeClr val="tx1"/>
                </a:solidFill>
              </a:rPr>
              <a:t>Now evaluate.</a:t>
            </a:r>
          </a:p>
        </p:txBody>
      </p:sp>
      <p:pic>
        <p:nvPicPr>
          <p:cNvPr id="4" name="Picture 3" descr="Negative a b plus five a equals negative one times two times negative one, plus five times two. Note: negative a b is the same as negative one a b. That equals two plus ten. Final result: twelve.">
            <a:extLst>
              <a:ext uri="{FF2B5EF4-FFF2-40B4-BE49-F238E27FC236}">
                <a16:creationId xmlns:a16="http://schemas.microsoft.com/office/drawing/2014/main" id="{24EC876E-27C7-58CF-68F6-D333D4A09F22}"/>
              </a:ext>
            </a:extLst>
          </p:cNvPr>
          <p:cNvPicPr>
            <a:picLocks noChangeAspect="1"/>
          </p:cNvPicPr>
          <p:nvPr/>
        </p:nvPicPr>
        <p:blipFill>
          <a:blip r:embed="rId2"/>
          <a:stretch>
            <a:fillRect/>
          </a:stretch>
        </p:blipFill>
        <p:spPr>
          <a:xfrm>
            <a:off x="1028700" y="3962400"/>
            <a:ext cx="7086600" cy="15525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Simplifying and Evaluating </a:t>
            </a:r>
            <a:br>
              <a:rPr lang="en-US" sz="3200" dirty="0">
                <a:solidFill>
                  <a:schemeClr val="accent1"/>
                </a:solidFill>
              </a:rPr>
            </a:br>
            <a:r>
              <a:rPr lang="en-US" sz="3200" dirty="0">
                <a:solidFill>
                  <a:schemeClr val="accent1"/>
                </a:solidFill>
              </a:rPr>
              <a:t>Algebraic Expressions </a:t>
            </a:r>
          </a:p>
        </p:txBody>
      </p:sp>
      <p:sp>
        <p:nvSpPr>
          <p:cNvPr id="14341" name="Rectangle 3"/>
          <p:cNvSpPr>
            <a:spLocks noGrp="1"/>
          </p:cNvSpPr>
          <p:nvPr>
            <p:ph idx="1"/>
          </p:nvPr>
        </p:nvSpPr>
        <p:spPr>
          <a:prstGeom prst="rect">
            <a:avLst/>
          </a:prstGeom>
        </p:spPr>
        <p:txBody>
          <a:bodyPr/>
          <a:lstStyle/>
          <a:p>
            <a:pPr marL="0" indent="0">
              <a:buFont typeface="Courier New" pitchFamily="49" charset="0"/>
              <a:buNone/>
              <a:tabLst>
                <a:tab pos="457200" algn="l"/>
              </a:tabLst>
            </a:pPr>
            <a:r>
              <a:rPr lang="en-US" i="0" dirty="0">
                <a:solidFill>
                  <a:schemeClr val="tx1"/>
                </a:solidFill>
              </a:rPr>
              <a:t>Simplify and evaluate</a:t>
            </a:r>
            <a:r>
              <a:rPr lang="en-US" dirty="0">
                <a:solidFill>
                  <a:schemeClr val="tx1"/>
                </a:solidFill>
              </a:rPr>
              <a:t> </a:t>
            </a:r>
            <a:endParaRPr lang="en-US" i="0"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lnSpc>
                <a:spcPct val="150000"/>
              </a:lnSpc>
              <a:buFont typeface="Courier New" pitchFamily="49" charset="0"/>
              <a:buNone/>
              <a:tabLst>
                <a:tab pos="457200" algn="l"/>
              </a:tabLst>
            </a:pPr>
            <a:endParaRPr lang="en-US" i="0" dirty="0">
              <a:solidFill>
                <a:schemeClr val="tx1"/>
              </a:solidFill>
            </a:endParaRPr>
          </a:p>
          <a:p>
            <a:pPr>
              <a:tabLst>
                <a:tab pos="457200" algn="l"/>
              </a:tabLst>
            </a:pPr>
            <a:endParaRPr lang="en-US" dirty="0"/>
          </a:p>
          <a:p>
            <a:pPr marL="0" indent="0">
              <a:buFont typeface="Courier New" pitchFamily="49" charset="0"/>
              <a:buNone/>
              <a:tabLst>
                <a:tab pos="457200" algn="l"/>
              </a:tabLst>
            </a:pPr>
            <a:endParaRPr lang="en-US" dirty="0">
              <a:solidFill>
                <a:schemeClr val="tx1"/>
              </a:solidFill>
            </a:endParaRPr>
          </a:p>
        </p:txBody>
      </p:sp>
      <p:pic>
        <p:nvPicPr>
          <p:cNvPr id="5" name="Picture 4" descr="Open fraction seven x plus five x divided by four close fraction minus two times open parenthesis x plus one close parenthesis for x equals five.">
            <a:extLst>
              <a:ext uri="{FF2B5EF4-FFF2-40B4-BE49-F238E27FC236}">
                <a16:creationId xmlns:a16="http://schemas.microsoft.com/office/drawing/2014/main" id="{5524C7D0-D20A-16EB-73B1-8975DEBA00F7}"/>
              </a:ext>
            </a:extLst>
          </p:cNvPr>
          <p:cNvPicPr>
            <a:picLocks noChangeAspect="1"/>
          </p:cNvPicPr>
          <p:nvPr/>
        </p:nvPicPr>
        <p:blipFill>
          <a:blip r:embed="rId2"/>
          <a:stretch>
            <a:fillRect/>
          </a:stretch>
        </p:blipFill>
        <p:spPr>
          <a:xfrm>
            <a:off x="3733800" y="1140459"/>
            <a:ext cx="4267200" cy="885825"/>
          </a:xfrm>
          <a:prstGeom prst="rect">
            <a:avLst/>
          </a:prstGeom>
        </p:spPr>
      </p:pic>
      <p:sp>
        <p:nvSpPr>
          <p:cNvPr id="13" name="TextBox 12">
            <a:extLst>
              <a:ext uri="{FF2B5EF4-FFF2-40B4-BE49-F238E27FC236}">
                <a16:creationId xmlns:a16="http://schemas.microsoft.com/office/drawing/2014/main" id="{D6DC9A22-31D7-C532-9007-60013D7D3A5C}"/>
              </a:ext>
            </a:extLst>
          </p:cNvPr>
          <p:cNvSpPr txBox="1"/>
          <p:nvPr/>
        </p:nvSpPr>
        <p:spPr>
          <a:xfrm>
            <a:off x="457200" y="1905000"/>
            <a:ext cx="8229600" cy="954107"/>
          </a:xfrm>
          <a:prstGeom prst="rect">
            <a:avLst/>
          </a:prstGeom>
          <a:noFill/>
        </p:spPr>
        <p:txBody>
          <a:bodyPr wrap="square">
            <a:spAutoFit/>
          </a:bodyPr>
          <a:lstStyle/>
          <a:p>
            <a:pPr marL="0" indent="0">
              <a:buFont typeface="Courier New" pitchFamily="49" charset="0"/>
              <a:buNone/>
              <a:tabLst>
                <a:tab pos="457200" algn="l"/>
              </a:tabLst>
            </a:pPr>
            <a:r>
              <a:rPr lang="en-US" sz="2800" b="1" i="0" dirty="0">
                <a:solidFill>
                  <a:schemeClr val="tx1"/>
                </a:solidFill>
              </a:rPr>
              <a:t>Solution</a:t>
            </a:r>
          </a:p>
          <a:p>
            <a:pPr marL="0" indent="0">
              <a:buFont typeface="Courier New" pitchFamily="49" charset="0"/>
              <a:buNone/>
              <a:tabLst>
                <a:tab pos="457200" algn="l"/>
              </a:tabLst>
            </a:pPr>
            <a:r>
              <a:rPr lang="en-US" sz="2800" i="0" dirty="0">
                <a:solidFill>
                  <a:schemeClr val="tx1"/>
                </a:solidFill>
              </a:rPr>
              <a:t>Simplify first.</a:t>
            </a:r>
          </a:p>
        </p:txBody>
      </p:sp>
      <p:pic>
        <p:nvPicPr>
          <p:cNvPr id="8" name="Picture 7" descr="Open fraction seven x plus five x divided by four close fraction minus two times open parenthesis x plus one close parenthesis equals open parenthesis  twelve x divided by four  close parenthesis  minus two x minus two, equals three x minus two x minus two, equals x minus two.">
            <a:extLst>
              <a:ext uri="{FF2B5EF4-FFF2-40B4-BE49-F238E27FC236}">
                <a16:creationId xmlns:a16="http://schemas.microsoft.com/office/drawing/2014/main" id="{C4AD974B-DC3D-C9B5-73E6-59AB69436F30}"/>
              </a:ext>
            </a:extLst>
          </p:cNvPr>
          <p:cNvPicPr>
            <a:picLocks noChangeAspect="1"/>
          </p:cNvPicPr>
          <p:nvPr/>
        </p:nvPicPr>
        <p:blipFill>
          <a:blip r:embed="rId3"/>
          <a:stretch>
            <a:fillRect/>
          </a:stretch>
        </p:blipFill>
        <p:spPr>
          <a:xfrm>
            <a:off x="2019300" y="2808869"/>
            <a:ext cx="4896000" cy="1854270"/>
          </a:xfrm>
          <a:prstGeom prst="rect">
            <a:avLst/>
          </a:prstGeom>
        </p:spPr>
      </p:pic>
      <p:sp>
        <p:nvSpPr>
          <p:cNvPr id="15" name="TextBox 14">
            <a:extLst>
              <a:ext uri="{FF2B5EF4-FFF2-40B4-BE49-F238E27FC236}">
                <a16:creationId xmlns:a16="http://schemas.microsoft.com/office/drawing/2014/main" id="{2FD022F2-AFF1-BB51-12AE-39DB0BC1C257}"/>
              </a:ext>
            </a:extLst>
          </p:cNvPr>
          <p:cNvSpPr txBox="1"/>
          <p:nvPr/>
        </p:nvSpPr>
        <p:spPr>
          <a:xfrm>
            <a:off x="457200" y="4589060"/>
            <a:ext cx="4572000" cy="523220"/>
          </a:xfrm>
          <a:prstGeom prst="rect">
            <a:avLst/>
          </a:prstGeom>
          <a:noFill/>
        </p:spPr>
        <p:txBody>
          <a:bodyPr wrap="square">
            <a:spAutoFit/>
          </a:bodyPr>
          <a:lstStyle/>
          <a:p>
            <a:pPr>
              <a:tabLst>
                <a:tab pos="457200" algn="l"/>
              </a:tabLst>
            </a:pPr>
            <a:r>
              <a:rPr lang="en-US" sz="2800" dirty="0"/>
              <a:t>Now evaluate.</a:t>
            </a:r>
            <a:endParaRPr lang="en-US" sz="2800" i="0" dirty="0">
              <a:solidFill>
                <a:schemeClr val="tx1"/>
              </a:solidFill>
            </a:endParaRPr>
          </a:p>
        </p:txBody>
      </p:sp>
      <p:pic>
        <p:nvPicPr>
          <p:cNvPr id="11" name="Picture 10" descr="x minus 2 equals open parenthesis 5 close parenthesis minus 2 equals 3.">
            <a:extLst>
              <a:ext uri="{FF2B5EF4-FFF2-40B4-BE49-F238E27FC236}">
                <a16:creationId xmlns:a16="http://schemas.microsoft.com/office/drawing/2014/main" id="{9B64CB75-CAD1-D52E-F114-80713DCACFB9}"/>
              </a:ext>
            </a:extLst>
          </p:cNvPr>
          <p:cNvPicPr>
            <a:picLocks noChangeAspect="1"/>
          </p:cNvPicPr>
          <p:nvPr/>
        </p:nvPicPr>
        <p:blipFill>
          <a:blip r:embed="rId4"/>
          <a:stretch>
            <a:fillRect/>
          </a:stretch>
        </p:blipFill>
        <p:spPr>
          <a:xfrm>
            <a:off x="2971800" y="4982211"/>
            <a:ext cx="2152650" cy="1009650"/>
          </a:xfrm>
          <a:prstGeom prst="rect">
            <a:avLst/>
          </a:prstGeom>
        </p:spPr>
      </p:pic>
    </p:spTree>
    <p:extLst>
      <p:ext uri="{BB962C8B-B14F-4D97-AF65-F5344CB8AC3E}">
        <p14:creationId xmlns:p14="http://schemas.microsoft.com/office/powerpoint/2010/main" val="165632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normAutofit/>
          </a:bodyPr>
          <a:lstStyle/>
          <a:p>
            <a:r>
              <a:rPr lang="en-US" sz="3200" dirty="0">
                <a:solidFill>
                  <a:schemeClr val="accent1"/>
                </a:solidFill>
              </a:rPr>
              <a:t>Example 7: Simplifying and Evaluating </a:t>
            </a:r>
            <a:br>
              <a:rPr lang="en-US" sz="3200" dirty="0">
                <a:solidFill>
                  <a:schemeClr val="accent1"/>
                </a:solidFill>
              </a:rPr>
            </a:br>
            <a:r>
              <a:rPr lang="en-US" sz="3200" dirty="0">
                <a:solidFill>
                  <a:schemeClr val="accent1"/>
                </a:solidFill>
              </a:rPr>
              <a:t>Algebraic Expressions</a:t>
            </a:r>
            <a:r>
              <a:rPr lang="en-US" baseline="-25000" dirty="0">
                <a:solidFill>
                  <a:schemeClr val="accent1"/>
                </a:solidFill>
              </a:rPr>
              <a:t>1</a:t>
            </a:r>
            <a:endParaRPr lang="en-US" sz="3200" dirty="0">
              <a:solidFill>
                <a:schemeClr val="accent1"/>
              </a:solidFill>
            </a:endParaRPr>
          </a:p>
        </p:txBody>
      </p:sp>
      <p:sp>
        <p:nvSpPr>
          <p:cNvPr id="14341" name="Rectangle 3"/>
          <p:cNvSpPr>
            <a:spLocks noGrp="1"/>
          </p:cNvSpPr>
          <p:nvPr>
            <p:ph idx="1"/>
          </p:nvPr>
        </p:nvSpPr>
        <p:spPr>
          <a:prstGeom prst="rect">
            <a:avLst/>
          </a:prstGeom>
        </p:spPr>
        <p:txBody>
          <a:bodyPr/>
          <a:lstStyle/>
          <a:p>
            <a:pPr marL="0" indent="0">
              <a:buFont typeface="Courier New" pitchFamily="49" charset="0"/>
              <a:buNone/>
              <a:tabLst>
                <a:tab pos="457200" algn="l"/>
              </a:tabLst>
            </a:pPr>
            <a:r>
              <a:rPr lang="en-US" i="0" dirty="0">
                <a:solidFill>
                  <a:schemeClr val="tx1"/>
                </a:solidFill>
              </a:rPr>
              <a:t>Simplify and evaluate</a:t>
            </a:r>
            <a:r>
              <a:rPr lang="en-US" dirty="0">
                <a:solidFill>
                  <a:schemeClr val="tx1"/>
                </a:solidFill>
              </a:rPr>
              <a:t> </a:t>
            </a:r>
            <a:r>
              <a:rPr lang="en-US" dirty="0">
                <a:solidFill>
                  <a:srgbClr val="0000FF"/>
                </a:solidFill>
              </a:rPr>
              <a:t>5</a:t>
            </a:r>
            <a:r>
              <a:rPr lang="en-US" i="1" dirty="0">
                <a:solidFill>
                  <a:srgbClr val="0000FF"/>
                </a:solidFill>
              </a:rPr>
              <a:t>x</a:t>
            </a:r>
            <a:r>
              <a:rPr lang="en-US" dirty="0">
                <a:solidFill>
                  <a:srgbClr val="0000FF"/>
                </a:solidFill>
              </a:rPr>
              <a:t>²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 2</a:t>
            </a:r>
            <a:r>
              <a:rPr lang="en-US" i="1" dirty="0">
                <a:solidFill>
                  <a:srgbClr val="0000FF"/>
                </a:solidFill>
              </a:rPr>
              <a:t>x</a:t>
            </a:r>
            <a:r>
              <a:rPr lang="en-US" dirty="0">
                <a:solidFill>
                  <a:srgbClr val="0000FF"/>
                </a:solidFill>
              </a:rPr>
              <a:t>² + </a:t>
            </a:r>
            <a:r>
              <a:rPr lang="en-US" i="1" dirty="0">
                <a:solidFill>
                  <a:srgbClr val="0000FF"/>
                </a:solidFill>
              </a:rPr>
              <a:t>x</a:t>
            </a:r>
            <a:r>
              <a:rPr lang="en-US" dirty="0">
                <a:solidFill>
                  <a:srgbClr val="0000FF"/>
                </a:solidFill>
              </a:rPr>
              <a:t> + 3</a:t>
            </a:r>
            <a:r>
              <a:rPr lang="en-US" i="1" dirty="0">
                <a:solidFill>
                  <a:srgbClr val="0000FF"/>
                </a:solidFill>
              </a:rPr>
              <a:t>x</a:t>
            </a:r>
            <a:r>
              <a:rPr lang="en-US" dirty="0">
                <a:solidFill>
                  <a:srgbClr val="0000FF"/>
                </a:solidFill>
              </a:rPr>
              <a:t>²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 2</a:t>
            </a:r>
            <a:r>
              <a:rPr lang="en-US" i="1" dirty="0">
                <a:solidFill>
                  <a:srgbClr val="0000FF"/>
                </a:solidFill>
              </a:rPr>
              <a:t>x</a:t>
            </a:r>
            <a:r>
              <a:rPr lang="en-US" dirty="0">
                <a:solidFill>
                  <a:srgbClr val="0000FF"/>
                </a:solidFill>
              </a:rPr>
              <a:t> for </a:t>
            </a:r>
            <a:r>
              <a:rPr lang="en-US" i="1" dirty="0">
                <a:solidFill>
                  <a:srgbClr val="0000FF"/>
                </a:solidFill>
              </a:rPr>
              <a:t>x</a:t>
            </a:r>
            <a:r>
              <a:rPr lang="en-US" dirty="0">
                <a:solidFill>
                  <a:srgbClr val="0000FF"/>
                </a:solidFill>
              </a:rPr>
              <a:t> =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1.</a:t>
            </a:r>
            <a:endParaRPr lang="en-US" i="0" dirty="0">
              <a:solidFill>
                <a:srgbClr val="0000FF"/>
              </a:solidFill>
            </a:endParaRP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dirty="0"/>
              <a:t>First, simplify the expression by combining like terms.</a:t>
            </a:r>
            <a:endParaRPr lang="en-US" i="0"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lnSpc>
                <a:spcPct val="150000"/>
              </a:lnSpc>
              <a:buFont typeface="Courier New" pitchFamily="49" charset="0"/>
              <a:buNone/>
              <a:tabLst>
                <a:tab pos="457200" algn="l"/>
              </a:tabLst>
            </a:pPr>
            <a:endParaRPr lang="en-US" i="0" dirty="0">
              <a:solidFill>
                <a:schemeClr val="tx1"/>
              </a:solidFill>
            </a:endParaRPr>
          </a:p>
        </p:txBody>
      </p:sp>
      <p:pic>
        <p:nvPicPr>
          <p:cNvPr id="4" name="Picture 3" descr="Five x squared minus two x squared plus x plus three x squared minus two x equals open parenthesis five minus two plus three close parenthesis x squared plus open parenthesis one minus two close parenthesis x, equals six x squared minus one x.">
            <a:extLst>
              <a:ext uri="{FF2B5EF4-FFF2-40B4-BE49-F238E27FC236}">
                <a16:creationId xmlns:a16="http://schemas.microsoft.com/office/drawing/2014/main" id="{C9CACC3C-A923-E7D3-766E-46DBE9FF20DE}"/>
              </a:ext>
            </a:extLst>
          </p:cNvPr>
          <p:cNvPicPr>
            <a:picLocks noChangeAspect="1"/>
          </p:cNvPicPr>
          <p:nvPr/>
        </p:nvPicPr>
        <p:blipFill>
          <a:blip r:embed="rId2"/>
          <a:stretch>
            <a:fillRect/>
          </a:stretch>
        </p:blipFill>
        <p:spPr>
          <a:xfrm>
            <a:off x="838200" y="3124200"/>
            <a:ext cx="7353300" cy="1038225"/>
          </a:xfrm>
          <a:prstGeom prst="rect">
            <a:avLst/>
          </a:prstGeom>
        </p:spPr>
      </p:pic>
    </p:spTree>
    <p:extLst>
      <p:ext uri="{BB962C8B-B14F-4D97-AF65-F5344CB8AC3E}">
        <p14:creationId xmlns:p14="http://schemas.microsoft.com/office/powerpoint/2010/main" val="710915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normAutofit fontScale="90000"/>
          </a:bodyPr>
          <a:lstStyle/>
          <a:p>
            <a:r>
              <a:rPr lang="en-US" dirty="0"/>
              <a:t>Completion </a:t>
            </a:r>
            <a:r>
              <a:rPr lang="en-US" sz="3200" dirty="0">
                <a:solidFill>
                  <a:schemeClr val="accent1"/>
                </a:solidFill>
              </a:rPr>
              <a:t>Example 7: Simplifying and Evaluating </a:t>
            </a:r>
            <a:br>
              <a:rPr lang="en-US" sz="3200" dirty="0">
                <a:solidFill>
                  <a:schemeClr val="accent1"/>
                </a:solidFill>
              </a:rPr>
            </a:br>
            <a:r>
              <a:rPr lang="en-US" sz="3200" dirty="0">
                <a:solidFill>
                  <a:schemeClr val="accent1"/>
                </a:solidFill>
              </a:rPr>
              <a:t>Algebraic Expressions</a:t>
            </a:r>
            <a:r>
              <a:rPr lang="en-US" baseline="-25000" dirty="0">
                <a:solidFill>
                  <a:schemeClr val="accent1"/>
                </a:solidFill>
              </a:rPr>
              <a:t>2</a:t>
            </a:r>
            <a:endParaRPr lang="en-US" sz="3200" dirty="0">
              <a:solidFill>
                <a:schemeClr val="accent1"/>
              </a:solidFill>
            </a:endParaRPr>
          </a:p>
        </p:txBody>
      </p:sp>
      <p:sp>
        <p:nvSpPr>
          <p:cNvPr id="14341" name="Rectangle 3"/>
          <p:cNvSpPr>
            <a:spLocks noGrp="1"/>
          </p:cNvSpPr>
          <p:nvPr>
            <p:ph idx="1"/>
          </p:nvPr>
        </p:nvSpPr>
        <p:spPr>
          <a:prstGeom prst="rect">
            <a:avLst/>
          </a:prstGeom>
        </p:spPr>
        <p:txBody>
          <a:bodyPr/>
          <a:lstStyle/>
          <a:p>
            <a:pPr>
              <a:tabLst>
                <a:tab pos="457200" algn="l"/>
              </a:tabLst>
            </a:pPr>
            <a:r>
              <a:rPr lang="en-US" dirty="0"/>
              <a:t>Now, substitute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1 for </a:t>
            </a:r>
            <a:r>
              <a:rPr lang="en-US" i="1" dirty="0"/>
              <a:t>x </a:t>
            </a:r>
            <a:r>
              <a:rPr lang="en-US" dirty="0"/>
              <a:t>and evaluate.</a:t>
            </a:r>
            <a:endParaRPr lang="en-US" i="0" dirty="0">
              <a:solidFill>
                <a:schemeClr val="tx1"/>
              </a:solidFill>
            </a:endParaRPr>
          </a:p>
          <a:p>
            <a:pPr marL="0" indent="0">
              <a:buFont typeface="Courier New" pitchFamily="49" charset="0"/>
              <a:buNone/>
              <a:tabLst>
                <a:tab pos="457200" algn="l"/>
              </a:tabLst>
            </a:pPr>
            <a:endParaRPr lang="en-US" dirty="0">
              <a:solidFill>
                <a:schemeClr val="tx1"/>
              </a:solidFill>
            </a:endParaRPr>
          </a:p>
        </p:txBody>
      </p:sp>
      <p:pic>
        <p:nvPicPr>
          <p:cNvPr id="4" name="Picture 3" descr="Six x squared minus x equals six times open parenthesis negative one close parenthesis squared minus open parenthesis negative one close parenthesis, equals six times one minus open parenthesis negative one close parenthesis, equals six plus one, equals seven.">
            <a:extLst>
              <a:ext uri="{FF2B5EF4-FFF2-40B4-BE49-F238E27FC236}">
                <a16:creationId xmlns:a16="http://schemas.microsoft.com/office/drawing/2014/main" id="{641C6FD2-3CB8-C393-4C17-4B498252E9C2}"/>
              </a:ext>
            </a:extLst>
          </p:cNvPr>
          <p:cNvPicPr>
            <a:picLocks noChangeAspect="1"/>
          </p:cNvPicPr>
          <p:nvPr/>
        </p:nvPicPr>
        <p:blipFill>
          <a:blip r:embed="rId2"/>
          <a:stretch>
            <a:fillRect/>
          </a:stretch>
        </p:blipFill>
        <p:spPr>
          <a:xfrm>
            <a:off x="2438400" y="2057400"/>
            <a:ext cx="3467100" cy="2124075"/>
          </a:xfrm>
          <a:prstGeom prst="rect">
            <a:avLst/>
          </a:prstGeom>
        </p:spPr>
      </p:pic>
    </p:spTree>
    <p:extLst>
      <p:ext uri="{BB962C8B-B14F-4D97-AF65-F5344CB8AC3E}">
        <p14:creationId xmlns:p14="http://schemas.microsoft.com/office/powerpoint/2010/main" val="3459812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2419124"/>
          </a:xfrm>
          <a:prstGeom prst="rect">
            <a:avLst/>
          </a:prstGeom>
        </p:spPr>
        <p:txBody>
          <a:bodyPr>
            <a:spAutoFit/>
          </a:bodyPr>
          <a:lstStyle/>
          <a:p>
            <a:pPr eaLnBrk="1" hangingPunct="1">
              <a:buFont typeface="Courier New" pitchFamily="49" charset="0"/>
              <a:buChar char="o"/>
              <a:tabLst>
                <a:tab pos="463550" algn="l"/>
              </a:tabLst>
            </a:pPr>
            <a:r>
              <a:rPr lang="en-US" i="0" dirty="0">
                <a:solidFill>
                  <a:schemeClr val="tx1"/>
                </a:solidFill>
              </a:rPr>
              <a:t>	Identify like terms. </a:t>
            </a:r>
          </a:p>
          <a:p>
            <a:pPr eaLnBrk="1" hangingPunct="1">
              <a:buFont typeface="Courier New" pitchFamily="49" charset="0"/>
              <a:buChar char="o"/>
              <a:tabLst>
                <a:tab pos="463550" algn="l"/>
              </a:tabLst>
            </a:pPr>
            <a:r>
              <a:rPr lang="en-US" i="0" dirty="0">
                <a:solidFill>
                  <a:schemeClr val="tx1"/>
                </a:solidFill>
              </a:rPr>
              <a:t>	Simplify algebraic expressions by combining like 	terms.</a:t>
            </a:r>
          </a:p>
          <a:p>
            <a:pPr>
              <a:buFont typeface="Courier New" pitchFamily="49" charset="0"/>
              <a:buChar char="o"/>
              <a:tabLst>
                <a:tab pos="463550" algn="l"/>
              </a:tabLst>
            </a:pPr>
            <a:r>
              <a:rPr lang="en-US" dirty="0">
                <a:solidFill>
                  <a:schemeClr val="tx1"/>
                </a:solidFill>
              </a:rPr>
              <a:t>   Evaluate algebraic expressions </a:t>
            </a:r>
            <a:r>
              <a:rPr lang="en-US" i="0" dirty="0">
                <a:solidFill>
                  <a:schemeClr val="tx1"/>
                </a:solidFill>
              </a:rPr>
              <a:t>for given values of 	the variables.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Definition: Like Terms</a:t>
            </a:r>
          </a:p>
        </p:txBody>
      </p:sp>
      <p:sp>
        <p:nvSpPr>
          <p:cNvPr id="7171" name="TextBox 3"/>
          <p:cNvSpPr>
            <a:spLocks noGrp="1" noChangeArrowheads="1"/>
          </p:cNvSpPr>
          <p:nvPr>
            <p:ph idx="1"/>
          </p:nvPr>
        </p:nvSpPr>
        <p:spPr>
          <a:xfrm>
            <a:off x="457200" y="1280160"/>
            <a:ext cx="8229600" cy="2246769"/>
          </a:xfrm>
          <a:prstGeom prst="rect">
            <a:avLst/>
          </a:prstGeom>
          <a:solidFill>
            <a:schemeClr val="accent3"/>
          </a:solidFill>
          <a:ln w="28575">
            <a:solidFill>
              <a:srgbClr val="000000"/>
            </a:solidFill>
          </a:ln>
        </p:spPr>
        <p:txBody>
          <a:bodyPr>
            <a:spAutoFit/>
          </a:bodyPr>
          <a:lstStyle/>
          <a:p>
            <a:pPr marL="12700" indent="-12700"/>
            <a:r>
              <a:rPr lang="en-US" b="1" i="0" dirty="0">
                <a:solidFill>
                  <a:srgbClr val="C00000"/>
                </a:solidFill>
              </a:rPr>
              <a:t>Like terms </a:t>
            </a:r>
            <a:r>
              <a:rPr lang="en-US" i="0" dirty="0">
                <a:solidFill>
                  <a:srgbClr val="000000"/>
                </a:solidFill>
              </a:rPr>
              <a:t>(or </a:t>
            </a:r>
            <a:r>
              <a:rPr lang="en-US" b="1" i="0" dirty="0">
                <a:solidFill>
                  <a:srgbClr val="C00000"/>
                </a:solidFill>
              </a:rPr>
              <a:t>similar terms</a:t>
            </a:r>
            <a:r>
              <a:rPr lang="en-US" i="0" dirty="0">
                <a:solidFill>
                  <a:srgbClr val="000000"/>
                </a:solidFill>
              </a:rPr>
              <a:t>) are terms that are constants or terms that contain the same variables </a:t>
            </a:r>
            <a:r>
              <a:rPr lang="en-US" dirty="0">
                <a:solidFill>
                  <a:srgbClr val="000000"/>
                </a:solidFill>
              </a:rPr>
              <a:t>(if any) raised </a:t>
            </a:r>
            <a:r>
              <a:rPr lang="en-US" i="0" dirty="0">
                <a:solidFill>
                  <a:srgbClr val="000000"/>
                </a:solidFill>
              </a:rPr>
              <a:t>to the same powers. </a:t>
            </a:r>
            <a:r>
              <a:rPr lang="en-US" dirty="0">
                <a:solidFill>
                  <a:srgbClr val="000000"/>
                </a:solidFill>
              </a:rPr>
              <a:t>Whatever power a variable is raised to in one term, it is raised to the same power in other like terms.</a:t>
            </a:r>
            <a:endParaRPr lang="en-US" i="0"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solidFill>
                  <a:schemeClr val="accent1"/>
                </a:solidFill>
              </a:rPr>
              <a:t>Identifying Like Terms</a:t>
            </a:r>
            <a:endParaRPr lang="en-US" sz="3200" dirty="0">
              <a:solidFill>
                <a:schemeClr val="accent1"/>
              </a:solidFill>
            </a:endParaRPr>
          </a:p>
        </p:txBody>
      </p:sp>
      <p:sp>
        <p:nvSpPr>
          <p:cNvPr id="2053" name="Rectangle 3"/>
          <p:cNvSpPr>
            <a:spLocks noGrp="1"/>
          </p:cNvSpPr>
          <p:nvPr>
            <p:ph idx="1"/>
          </p:nvPr>
        </p:nvSpPr>
        <p:spPr>
          <a:xfrm>
            <a:off x="457200" y="1280160"/>
            <a:ext cx="8229600" cy="4572000"/>
          </a:xfrm>
          <a:prstGeom prst="rect">
            <a:avLst/>
          </a:prstGeom>
        </p:spPr>
        <p:txBody>
          <a:bodyPr/>
          <a:lstStyle/>
          <a:p>
            <a:r>
              <a:rPr lang="en-US" dirty="0">
                <a:solidFill>
                  <a:schemeClr val="tx1"/>
                </a:solidFill>
              </a:rPr>
              <a:t>Identify the like terms in the following list of terms.</a:t>
            </a:r>
          </a:p>
        </p:txBody>
      </p:sp>
      <p:pic>
        <p:nvPicPr>
          <p:cNvPr id="5" name="Picture 4" descr="Six, two point two x, negative ten point one, negative x, three x squared z, negative five x, three fourths x squared z, zero.">
            <a:extLst>
              <a:ext uri="{FF2B5EF4-FFF2-40B4-BE49-F238E27FC236}">
                <a16:creationId xmlns:a16="http://schemas.microsoft.com/office/drawing/2014/main" id="{72171F94-56F3-47D9-5073-159087C64292}"/>
              </a:ext>
            </a:extLst>
          </p:cNvPr>
          <p:cNvPicPr>
            <a:picLocks noChangeAspect="1"/>
          </p:cNvPicPr>
          <p:nvPr/>
        </p:nvPicPr>
        <p:blipFill>
          <a:blip r:embed="rId2"/>
          <a:stretch>
            <a:fillRect/>
          </a:stretch>
        </p:blipFill>
        <p:spPr>
          <a:xfrm>
            <a:off x="1524000" y="1758345"/>
            <a:ext cx="5848350" cy="885825"/>
          </a:xfrm>
          <a:prstGeom prst="rect">
            <a:avLst/>
          </a:prstGeom>
        </p:spPr>
      </p:pic>
      <p:sp>
        <p:nvSpPr>
          <p:cNvPr id="9" name="TextBox 8">
            <a:extLst>
              <a:ext uri="{FF2B5EF4-FFF2-40B4-BE49-F238E27FC236}">
                <a16:creationId xmlns:a16="http://schemas.microsoft.com/office/drawing/2014/main" id="{006BD151-AC4A-F1ED-EF64-A2A5FF41E5B1}"/>
              </a:ext>
            </a:extLst>
          </p:cNvPr>
          <p:cNvSpPr txBox="1"/>
          <p:nvPr/>
        </p:nvSpPr>
        <p:spPr>
          <a:xfrm>
            <a:off x="457200" y="2662123"/>
            <a:ext cx="8229600" cy="1718419"/>
          </a:xfrm>
          <a:prstGeom prst="rect">
            <a:avLst/>
          </a:prstGeom>
          <a:noFill/>
        </p:spPr>
        <p:txBody>
          <a:bodyPr wrap="square">
            <a:spAutoFit/>
          </a:bodyPr>
          <a:lstStyle/>
          <a:p>
            <a:pPr>
              <a:spcBef>
                <a:spcPts val="1272"/>
              </a:spcBef>
              <a:buFont typeface="Courier New" pitchFamily="49" charset="0"/>
              <a:buNone/>
            </a:pPr>
            <a:r>
              <a:rPr lang="en-US" sz="2800" b="1" i="0" dirty="0">
                <a:solidFill>
                  <a:schemeClr val="tx1"/>
                </a:solidFill>
              </a:rPr>
              <a:t>Solution</a:t>
            </a:r>
          </a:p>
          <a:p>
            <a:pPr>
              <a:spcBef>
                <a:spcPts val="1272"/>
              </a:spcBef>
            </a:pPr>
            <a:r>
              <a:rPr lang="en-US" sz="2800" dirty="0">
                <a:solidFill>
                  <a:srgbClr val="FF0000"/>
                </a:solidFill>
              </a:rPr>
              <a:t>6, –10.1, and 0 are like terms. All are constants.</a:t>
            </a:r>
          </a:p>
          <a:p>
            <a:pPr>
              <a:spcBef>
                <a:spcPts val="1272"/>
              </a:spcBef>
            </a:pPr>
            <a:r>
              <a:rPr lang="en-US" sz="2800" dirty="0">
                <a:solidFill>
                  <a:srgbClr val="FF0000"/>
                </a:solidFill>
              </a:rPr>
              <a:t>2.2</a:t>
            </a:r>
            <a:r>
              <a:rPr lang="en-US" sz="2800" i="1" dirty="0">
                <a:solidFill>
                  <a:srgbClr val="FF0000"/>
                </a:solidFill>
              </a:rPr>
              <a:t>x</a:t>
            </a:r>
            <a:r>
              <a:rPr lang="en-US" sz="2800" dirty="0">
                <a:solidFill>
                  <a:srgbClr val="FF0000"/>
                </a:solidFill>
              </a:rPr>
              <a:t>,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i="1" dirty="0">
                <a:solidFill>
                  <a:srgbClr val="FF0000"/>
                </a:solidFill>
              </a:rPr>
              <a:t>x</a:t>
            </a:r>
            <a:r>
              <a:rPr lang="en-US" sz="2800" dirty="0">
                <a:solidFill>
                  <a:srgbClr val="FF0000"/>
                </a:solidFill>
              </a:rPr>
              <a:t>, and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rPr>
              <a:t>5</a:t>
            </a:r>
            <a:r>
              <a:rPr lang="en-US" sz="2800" i="1" dirty="0">
                <a:solidFill>
                  <a:srgbClr val="FF0000"/>
                </a:solidFill>
              </a:rPr>
              <a:t>x</a:t>
            </a:r>
            <a:r>
              <a:rPr lang="en-US" sz="2800" dirty="0">
                <a:solidFill>
                  <a:srgbClr val="FF0000"/>
                </a:solidFill>
              </a:rPr>
              <a:t> are like terms; all have the variable </a:t>
            </a:r>
            <a:r>
              <a:rPr lang="en-US" sz="2800" i="1" dirty="0">
                <a:solidFill>
                  <a:srgbClr val="FF0000"/>
                </a:solidFill>
              </a:rPr>
              <a:t>x</a:t>
            </a:r>
            <a:r>
              <a:rPr lang="en-US" sz="2800" dirty="0">
                <a:solidFill>
                  <a:srgbClr val="FF0000"/>
                </a:solidFill>
              </a:rPr>
              <a:t>.</a:t>
            </a:r>
          </a:p>
        </p:txBody>
      </p:sp>
      <p:pic>
        <p:nvPicPr>
          <p:cNvPr id="16" name="Picture 15" descr="Three x squared z and  three fourths x squared z are like terms; all have the variable x squared z.">
            <a:extLst>
              <a:ext uri="{FF2B5EF4-FFF2-40B4-BE49-F238E27FC236}">
                <a16:creationId xmlns:a16="http://schemas.microsoft.com/office/drawing/2014/main" id="{5FCC6EDB-64F0-9548-E856-A322E3CD62F2}"/>
              </a:ext>
            </a:extLst>
          </p:cNvPr>
          <p:cNvPicPr>
            <a:picLocks noChangeAspect="1"/>
          </p:cNvPicPr>
          <p:nvPr/>
        </p:nvPicPr>
        <p:blipFill>
          <a:blip r:embed="rId3"/>
          <a:stretch>
            <a:fillRect/>
          </a:stretch>
        </p:blipFill>
        <p:spPr>
          <a:xfrm>
            <a:off x="533400" y="4398495"/>
            <a:ext cx="7829550" cy="8477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solidFill>
                  <a:schemeClr val="accent1"/>
                </a:solidFill>
              </a:rPr>
              <a:t>Definition: Combining Like Terms</a:t>
            </a:r>
            <a:endParaRPr lang="en-US" sz="3200" dirty="0">
              <a:solidFill>
                <a:schemeClr val="accent1"/>
              </a:solidFill>
            </a:endParaRPr>
          </a:p>
        </p:txBody>
      </p:sp>
      <p:sp>
        <p:nvSpPr>
          <p:cNvPr id="9219" name="TextBox 3"/>
          <p:cNvSpPr>
            <a:spLocks noGrp="1" noChangeArrowheads="1"/>
          </p:cNvSpPr>
          <p:nvPr>
            <p:ph idx="1"/>
          </p:nvPr>
        </p:nvSpPr>
        <p:spPr>
          <a:xfrm>
            <a:off x="457200" y="1280160"/>
            <a:ext cx="8229600" cy="1463040"/>
          </a:xfrm>
          <a:prstGeom prst="rect">
            <a:avLst/>
          </a:prstGeom>
          <a:solidFill>
            <a:schemeClr val="accent3"/>
          </a:solidFill>
          <a:ln w="28575">
            <a:solidFill>
              <a:srgbClr val="000000"/>
            </a:solidFill>
          </a:ln>
        </p:spPr>
        <p:txBody>
          <a:bodyPr/>
          <a:lstStyle/>
          <a:p>
            <a:pPr marL="12700" indent="-12700">
              <a:buFont typeface="Courier New" pitchFamily="49" charset="0"/>
              <a:buNone/>
            </a:pPr>
            <a:r>
              <a:rPr lang="en-US" i="0" dirty="0">
                <a:solidFill>
                  <a:srgbClr val="000000"/>
                </a:solidFill>
              </a:rPr>
              <a:t>To </a:t>
            </a:r>
            <a:r>
              <a:rPr lang="en-US" b="1" i="0" dirty="0">
                <a:solidFill>
                  <a:srgbClr val="C00000"/>
                </a:solidFill>
              </a:rPr>
              <a:t>combine like terms</a:t>
            </a:r>
            <a:r>
              <a:rPr lang="en-US" i="0" dirty="0">
                <a:solidFill>
                  <a:srgbClr val="000000"/>
                </a:solidFill>
              </a:rPr>
              <a:t>, add (or subtract) the coefficients and keep the common variable expression.</a:t>
            </a:r>
            <a:r>
              <a:rPr lang="en-US" dirty="0">
                <a:solidFill>
                  <a:srgbClr val="000000"/>
                </a:solidFill>
              </a:rPr>
              <a:t> </a:t>
            </a:r>
            <a:endParaRPr lang="en-US" i="0" dirty="0">
              <a:solidFill>
                <a:srgbClr val="000000"/>
              </a:solidFill>
            </a:endParaRPr>
          </a:p>
          <a:p>
            <a:pPr marL="12700" indent="-12700" algn="just">
              <a:buFont typeface="Courier New" pitchFamily="49" charset="0"/>
              <a:buNone/>
            </a:pPr>
            <a:endParaRPr lang="en-US"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Combining Like Terms</a:t>
            </a:r>
            <a:r>
              <a:rPr lang="en-US" baseline="-25000" dirty="0">
                <a:solidFill>
                  <a:schemeClr val="accent1"/>
                </a:solidFill>
              </a:rPr>
              <a:t>1</a:t>
            </a:r>
            <a:r>
              <a:rPr lang="en-US" dirty="0">
                <a:solidFill>
                  <a:schemeClr val="accent1"/>
                </a:solidFill>
              </a:rPr>
              <a:t> </a:t>
            </a:r>
            <a:endParaRPr lang="en-US" dirty="0"/>
          </a:p>
        </p:txBody>
      </p:sp>
      <p:pic>
        <p:nvPicPr>
          <p:cNvPr id="5" name="Content Placeholder 4" descr="a: eight x plus ten x&#10;b: six point five y minus two point 3 y plus 3&#10;c: two x squared plus 3 x plus x squared minus x&#10;d: 4 times open parentheses n minus 7 close parentheses plus 5 times open parentheses n plus 1 close parentheses &#10;e: three a minus fifty two a squared plus nine&#10;f: x plus three x whole divided by two, plus five x">
            <a:extLst>
              <a:ext uri="{FF2B5EF4-FFF2-40B4-BE49-F238E27FC236}">
                <a16:creationId xmlns:a16="http://schemas.microsoft.com/office/drawing/2014/main" id="{0B44ECE7-0AEE-A201-D192-52DD25FCA901}"/>
              </a:ext>
            </a:extLst>
          </p:cNvPr>
          <p:cNvPicPr>
            <a:picLocks noGrp="1" noChangeAspect="1"/>
          </p:cNvPicPr>
          <p:nvPr>
            <p:ph idx="1"/>
          </p:nvPr>
        </p:nvPicPr>
        <p:blipFill>
          <a:blip r:embed="rId2"/>
          <a:stretch>
            <a:fillRect/>
          </a:stretch>
        </p:blipFill>
        <p:spPr>
          <a:xfrm>
            <a:off x="533400" y="1097280"/>
            <a:ext cx="2981325" cy="38004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Combining Like Terms</a:t>
            </a:r>
            <a:r>
              <a:rPr lang="en-US" baseline="-25000" dirty="0">
                <a:solidFill>
                  <a:schemeClr val="accent1"/>
                </a:solidFill>
              </a:rPr>
              <a:t>2</a:t>
            </a:r>
            <a:endParaRPr lang="en-US" dirty="0"/>
          </a:p>
        </p:txBody>
      </p:sp>
      <p:sp>
        <p:nvSpPr>
          <p:cNvPr id="3" name="TextBox 2">
            <a:extLst>
              <a:ext uri="{FF2B5EF4-FFF2-40B4-BE49-F238E27FC236}">
                <a16:creationId xmlns:a16="http://schemas.microsoft.com/office/drawing/2014/main" id="{CF248E4A-4688-3F9D-60D3-299715354F33}"/>
              </a:ext>
            </a:extLst>
          </p:cNvPr>
          <p:cNvSpPr txBox="1"/>
          <p:nvPr/>
        </p:nvSpPr>
        <p:spPr>
          <a:xfrm>
            <a:off x="381000" y="1041544"/>
            <a:ext cx="1425390" cy="523220"/>
          </a:xfrm>
          <a:prstGeom prst="rect">
            <a:avLst/>
          </a:prstGeom>
          <a:noFill/>
        </p:spPr>
        <p:txBody>
          <a:bodyPr wrap="none" rtlCol="0">
            <a:spAutoFit/>
          </a:bodyPr>
          <a:lstStyle/>
          <a:p>
            <a:r>
              <a:rPr lang="en-US" sz="2800" b="1" dirty="0"/>
              <a:t>Solution</a:t>
            </a:r>
            <a:endParaRPr lang="en-IN" sz="2800" b="1" dirty="0"/>
          </a:p>
        </p:txBody>
      </p:sp>
      <p:pic>
        <p:nvPicPr>
          <p:cNvPr id="12" name="Picture 11" descr="a. Eight x plus ten x equals open parenthesis eight plus ten close parenthesis times x, by the distributive property, equals eighteen x.">
            <a:extLst>
              <a:ext uri="{FF2B5EF4-FFF2-40B4-BE49-F238E27FC236}">
                <a16:creationId xmlns:a16="http://schemas.microsoft.com/office/drawing/2014/main" id="{763E6603-EE26-A975-90BB-466EA93A05C9}"/>
              </a:ext>
            </a:extLst>
          </p:cNvPr>
          <p:cNvPicPr>
            <a:picLocks noChangeAspect="1"/>
          </p:cNvPicPr>
          <p:nvPr/>
        </p:nvPicPr>
        <p:blipFill>
          <a:blip r:embed="rId2"/>
          <a:stretch>
            <a:fillRect/>
          </a:stretch>
        </p:blipFill>
        <p:spPr>
          <a:xfrm>
            <a:off x="381000" y="1640212"/>
            <a:ext cx="5760000" cy="864000"/>
          </a:xfrm>
          <a:prstGeom prst="rect">
            <a:avLst/>
          </a:prstGeom>
        </p:spPr>
      </p:pic>
      <p:pic>
        <p:nvPicPr>
          <p:cNvPr id="10" name="Picture 9" descr="b. Six point five y minus two point three y plus three equals open parenthesis six point five minus two point three close parenthesis times y, plus three, by the distributive property, equals four point two y plus three.">
            <a:extLst>
              <a:ext uri="{FF2B5EF4-FFF2-40B4-BE49-F238E27FC236}">
                <a16:creationId xmlns:a16="http://schemas.microsoft.com/office/drawing/2014/main" id="{DD018C06-8879-DCBC-9835-4EE7AB4A56CB}"/>
              </a:ext>
            </a:extLst>
          </p:cNvPr>
          <p:cNvPicPr>
            <a:picLocks noChangeAspect="1"/>
          </p:cNvPicPr>
          <p:nvPr/>
        </p:nvPicPr>
        <p:blipFill>
          <a:blip r:embed="rId3"/>
          <a:stretch>
            <a:fillRect/>
          </a:stretch>
        </p:blipFill>
        <p:spPr>
          <a:xfrm>
            <a:off x="381001" y="2522400"/>
            <a:ext cx="6058225" cy="1440000"/>
          </a:xfrm>
          <a:prstGeom prst="rect">
            <a:avLst/>
          </a:prstGeom>
        </p:spPr>
      </p:pic>
      <p:pic>
        <p:nvPicPr>
          <p:cNvPr id="13" name="Picture 12" descr="c. Two x squared plus three x plus x squared minus x equals two x squared plus x squared plus three x minus x, by the commutative property of addition. That equals open parenthesis two plus one close parenthesis x squared plus open parenthesis three minus one close parenthesis x. Note: plus x squared is the same as one x squared, and minus x is the same as negative one x. Final result: three x squared plus two x.">
            <a:extLst>
              <a:ext uri="{FF2B5EF4-FFF2-40B4-BE49-F238E27FC236}">
                <a16:creationId xmlns:a16="http://schemas.microsoft.com/office/drawing/2014/main" id="{05D365CC-CC1F-05C8-74D2-F860EC1BE5C0}"/>
              </a:ext>
            </a:extLst>
          </p:cNvPr>
          <p:cNvPicPr>
            <a:picLocks noChangeAspect="1"/>
          </p:cNvPicPr>
          <p:nvPr/>
        </p:nvPicPr>
        <p:blipFill>
          <a:blip r:embed="rId4"/>
          <a:stretch>
            <a:fillRect/>
          </a:stretch>
        </p:blipFill>
        <p:spPr>
          <a:xfrm>
            <a:off x="381002" y="3962400"/>
            <a:ext cx="7040223" cy="1944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Combining Like Terms</a:t>
            </a:r>
            <a:r>
              <a:rPr lang="en-US" baseline="-25000" dirty="0">
                <a:solidFill>
                  <a:schemeClr val="accent1"/>
                </a:solidFill>
              </a:rPr>
              <a:t>3</a:t>
            </a:r>
            <a:endParaRPr lang="en-US" sz="3200" dirty="0">
              <a:solidFill>
                <a:schemeClr val="accent1"/>
              </a:solidFill>
            </a:endParaRPr>
          </a:p>
        </p:txBody>
      </p:sp>
      <p:pic>
        <p:nvPicPr>
          <p:cNvPr id="5" name="Picture 4" descr="d. Four times open parenthesis n minus seven close parenthesis plus five times open parenthesis n plus one close parenthesis equals four n minus twenty eight plus five n plus five, simplify by using the distributive property twice. That equals four n plus five n minus twenty eight plus five, by the commutative property of addition. Then, open parenthesis four plus five close parenthesis times n, plus open parenthesis negative twenty eight plus five close parenthesis, by the distributive property. Final result: nine n minus twenty three, by combining like terms.">
            <a:extLst>
              <a:ext uri="{FF2B5EF4-FFF2-40B4-BE49-F238E27FC236}">
                <a16:creationId xmlns:a16="http://schemas.microsoft.com/office/drawing/2014/main" id="{B4EFEB7A-C88A-A821-1446-CB96E0D308E5}"/>
              </a:ext>
            </a:extLst>
          </p:cNvPr>
          <p:cNvPicPr>
            <a:picLocks noChangeAspect="1"/>
          </p:cNvPicPr>
          <p:nvPr/>
        </p:nvPicPr>
        <p:blipFill>
          <a:blip r:embed="rId2"/>
          <a:stretch>
            <a:fillRect/>
          </a:stretch>
        </p:blipFill>
        <p:spPr>
          <a:xfrm>
            <a:off x="457200" y="1237522"/>
            <a:ext cx="8277225" cy="2409825"/>
          </a:xfrm>
          <a:prstGeom prst="rect">
            <a:avLst/>
          </a:prstGeom>
        </p:spPr>
      </p:pic>
      <p:sp>
        <p:nvSpPr>
          <p:cNvPr id="2" name="TextBox 1">
            <a:extLst>
              <a:ext uri="{FF2B5EF4-FFF2-40B4-BE49-F238E27FC236}">
                <a16:creationId xmlns:a16="http://schemas.microsoft.com/office/drawing/2014/main" id="{7970211D-58C2-36D8-86CF-BA972E5DCE6A}"/>
              </a:ext>
            </a:extLst>
          </p:cNvPr>
          <p:cNvSpPr txBox="1"/>
          <p:nvPr/>
        </p:nvSpPr>
        <p:spPr>
          <a:xfrm>
            <a:off x="457200" y="4038600"/>
            <a:ext cx="3200400" cy="954107"/>
          </a:xfrm>
          <a:prstGeom prst="rect">
            <a:avLst/>
          </a:prstGeom>
          <a:noFill/>
        </p:spPr>
        <p:txBody>
          <a:bodyPr wrap="square" rtlCol="0">
            <a:spAutoFit/>
          </a:bodyPr>
          <a:lstStyle/>
          <a:p>
            <a:r>
              <a:rPr lang="en-US" sz="2800" dirty="0">
                <a:solidFill>
                  <a:srgbClr val="0000FF"/>
                </a:solidFill>
              </a:rPr>
              <a:t>e.   3</a:t>
            </a:r>
            <a:r>
              <a:rPr lang="en-US" sz="2800" i="1" dirty="0">
                <a:solidFill>
                  <a:srgbClr val="0000FF"/>
                </a:solidFill>
              </a:rPr>
              <a:t>a</a:t>
            </a:r>
            <a:r>
              <a:rPr lang="en-US" sz="2800" dirty="0">
                <a:solidFill>
                  <a:srgbClr val="0000FF"/>
                </a:solidFill>
              </a:rPr>
              <a:t> – 52</a:t>
            </a:r>
            <a:r>
              <a:rPr lang="en-US" sz="2800" i="1" dirty="0">
                <a:solidFill>
                  <a:srgbClr val="0000FF"/>
                </a:solidFill>
              </a:rPr>
              <a:t>a</a:t>
            </a:r>
            <a:r>
              <a:rPr lang="en-US" sz="2800" dirty="0">
                <a:solidFill>
                  <a:srgbClr val="0000FF"/>
                </a:solidFill>
              </a:rPr>
              <a:t>² + 9</a:t>
            </a:r>
          </a:p>
          <a:p>
            <a:endParaRPr lang="en-IN" sz="2800" dirty="0"/>
          </a:p>
        </p:txBody>
      </p:sp>
      <p:sp>
        <p:nvSpPr>
          <p:cNvPr id="4" name="TextBox 3">
            <a:extLst>
              <a:ext uri="{FF2B5EF4-FFF2-40B4-BE49-F238E27FC236}">
                <a16:creationId xmlns:a16="http://schemas.microsoft.com/office/drawing/2014/main" id="{356382DB-FAD9-FAFD-424E-12855FDAB358}"/>
              </a:ext>
            </a:extLst>
          </p:cNvPr>
          <p:cNvSpPr txBox="1"/>
          <p:nvPr/>
        </p:nvSpPr>
        <p:spPr>
          <a:xfrm>
            <a:off x="457200" y="4666371"/>
            <a:ext cx="8277225" cy="954107"/>
          </a:xfrm>
          <a:prstGeom prst="rect">
            <a:avLst/>
          </a:prstGeom>
          <a:noFill/>
        </p:spPr>
        <p:txBody>
          <a:bodyPr wrap="square" rtlCol="0">
            <a:spAutoFit/>
          </a:bodyPr>
          <a:lstStyle/>
          <a:p>
            <a:r>
              <a:rPr lang="en-US" sz="2800" dirty="0"/>
              <a:t>This expression is already simplified since it has no like terms.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Combining Like Terms</a:t>
            </a:r>
            <a:r>
              <a:rPr lang="en-US" baseline="-25000" dirty="0">
                <a:solidFill>
                  <a:schemeClr val="accent1"/>
                </a:solidFill>
              </a:rPr>
              <a:t>4</a:t>
            </a:r>
            <a:endParaRPr lang="en-US" sz="3200" dirty="0">
              <a:solidFill>
                <a:schemeClr val="accent1"/>
              </a:solidFill>
            </a:endParaRPr>
          </a:p>
        </p:txBody>
      </p:sp>
      <p:sp>
        <p:nvSpPr>
          <p:cNvPr id="20" name="Rectangle 3"/>
          <p:cNvSpPr txBox="1">
            <a:spLocks/>
          </p:cNvSpPr>
          <p:nvPr/>
        </p:nvSpPr>
        <p:spPr>
          <a:xfrm>
            <a:off x="381000" y="1210811"/>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39750" indent="-539750">
              <a:buFont typeface="+mj-lt"/>
              <a:buAutoNum type="alphaLcPeriod" startAt="6"/>
            </a:pPr>
            <a:r>
              <a:rPr lang="en-US" dirty="0"/>
              <a:t>A fraction bar represents division and is a grouping symbol, similar to parentheses. So combine like terms in the numerator first. </a:t>
            </a:r>
            <a:endParaRPr lang="en-US" dirty="0">
              <a:solidFill>
                <a:schemeClr val="tx1"/>
              </a:solidFill>
            </a:endParaRPr>
          </a:p>
        </p:txBody>
      </p:sp>
      <p:pic>
        <p:nvPicPr>
          <p:cNvPr id="4" name="Picture 3" descr="Open parenthesis open parenthesis x plus three x close parenthesis divided by 2 close parenthesis plus five x equals open parenthesis four x divided by two close parenthesis plus five x. That equals open parenthesis four divided by two close parenthesis times x plus five x. Then equals two x plus five x reduce the fraction. Final result: seven x by combining like terms.">
            <a:extLst>
              <a:ext uri="{FF2B5EF4-FFF2-40B4-BE49-F238E27FC236}">
                <a16:creationId xmlns:a16="http://schemas.microsoft.com/office/drawing/2014/main" id="{DD770970-AA63-8894-4BE2-826AB14C15B9}"/>
              </a:ext>
            </a:extLst>
          </p:cNvPr>
          <p:cNvPicPr>
            <a:picLocks noChangeAspect="1"/>
          </p:cNvPicPr>
          <p:nvPr/>
        </p:nvPicPr>
        <p:blipFill>
          <a:blip r:embed="rId2"/>
          <a:stretch>
            <a:fillRect/>
          </a:stretch>
        </p:blipFill>
        <p:spPr>
          <a:xfrm>
            <a:off x="1500187" y="2745410"/>
            <a:ext cx="5991225" cy="293370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1367</TotalTime>
  <Words>541</Words>
  <Application>Microsoft Office PowerPoint</Application>
  <PresentationFormat>On-screen Show (4:3)</PresentationFormat>
  <Paragraphs>58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Courier New</vt:lpstr>
      <vt:lpstr>Symbol</vt:lpstr>
      <vt:lpstr>Office Theme</vt:lpstr>
      <vt:lpstr>Section 5.R.2</vt:lpstr>
      <vt:lpstr>Objectives</vt:lpstr>
      <vt:lpstr>Definition: Like Terms</vt:lpstr>
      <vt:lpstr>Example 1:  Identifying Like Terms</vt:lpstr>
      <vt:lpstr>Definition: Combining Like Terms</vt:lpstr>
      <vt:lpstr>Example 2: Combining Like Terms1 </vt:lpstr>
      <vt:lpstr>Example 2: Combining Like Terms2</vt:lpstr>
      <vt:lpstr>Example 2: Combining Like Terms3</vt:lpstr>
      <vt:lpstr>Example 2: Combining Like Terms4</vt:lpstr>
      <vt:lpstr>Procedure: To Evaluate an Algebraic Expression </vt:lpstr>
      <vt:lpstr>Example 3: Evaluating Algebraic Expressions</vt:lpstr>
      <vt:lpstr>Example 4: Simplifying and Evaluating Algebraic Expressions </vt:lpstr>
      <vt:lpstr>Example 5: Simplifying and Evaluating  Algebraic Expressions </vt:lpstr>
      <vt:lpstr>Example 6: Simplifying and Evaluating  Algebraic Expressions </vt:lpstr>
      <vt:lpstr>Example 7: Simplifying and Evaluating  Algebraic Expressions1</vt:lpstr>
      <vt:lpstr>Completion Example 7: Simplifying and Evaluating  Algebraic Expressions2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Sankar</cp:lastModifiedBy>
  <cp:revision>227</cp:revision>
  <dcterms:created xsi:type="dcterms:W3CDTF">2013-04-26T14:43:13Z</dcterms:created>
  <dcterms:modified xsi:type="dcterms:W3CDTF">2025-06-24T05:54:08Z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718A4F70-F0CE-4798-89E6-0E225655EB38</vt:lpwstr>
  </property>
  <property fmtid="{D5CDD505-2E9C-101B-9397-08002B2CF9AE}" pid="3" name="ArticulatePath">
    <vt:lpwstr>DEV2e_8_7</vt:lpwstr>
  </property>
</Properties>
</file>