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258" r:id="rId3"/>
    <p:sldId id="259" r:id="rId4"/>
    <p:sldId id="260" r:id="rId5"/>
    <p:sldId id="274" r:id="rId6"/>
    <p:sldId id="262" r:id="rId7"/>
    <p:sldId id="263" r:id="rId8"/>
    <p:sldId id="264" r:id="rId9"/>
    <p:sldId id="265" r:id="rId10"/>
    <p:sldId id="266" r:id="rId11"/>
    <p:sldId id="267" r:id="rId12"/>
    <p:sldId id="268" r:id="rId13"/>
    <p:sldId id="272" r:id="rId14"/>
    <p:sldId id="273" r:id="rId15"/>
  </p:sldIdLst>
  <p:sldSz cx="9144000" cy="6858000" type="screen4x3"/>
  <p:notesSz cx="6858000" cy="9144000"/>
  <p:custDataLst>
    <p:tags r:id="rId1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a:srgbClr val="FFFFCC"/>
    <a:srgbClr val="2D7D9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108" autoAdjust="0"/>
    <p:restoredTop sz="94673" autoAdjust="0"/>
  </p:normalViewPr>
  <p:slideViewPr>
    <p:cSldViewPr>
      <p:cViewPr varScale="1">
        <p:scale>
          <a:sx n="105" d="100"/>
          <a:sy n="105" d="100"/>
        </p:scale>
        <p:origin x="966"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6/23/2025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4699194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F3941B-4E4B-4371-93E2-BC474DD16822}" type="datetimeFigureOut">
              <a:rPr lang="en-US" smtClean="0"/>
              <a:pPr/>
              <a:t>6/23/2025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F7A8EA-C452-4A33-9BCF-E8B6F67FE78D}" type="slidenum">
              <a:rPr lang="en-US" smtClean="0"/>
              <a:pPr/>
              <a:t>‹#›</a:t>
            </a:fld>
            <a:endParaRPr lang="en-US"/>
          </a:p>
        </p:txBody>
      </p:sp>
    </p:spTree>
    <p:extLst>
      <p:ext uri="{BB962C8B-B14F-4D97-AF65-F5344CB8AC3E}">
        <p14:creationId xmlns:p14="http://schemas.microsoft.com/office/powerpoint/2010/main" val="34357934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5.R.1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Order of Operations with    </a:t>
            </a:r>
            <a:br>
              <a:rPr lang="en-US" b="1" i="1" dirty="0">
                <a:solidFill>
                  <a:srgbClr val="1F497D"/>
                </a:solidFill>
              </a:rPr>
            </a:br>
            <a:r>
              <a:rPr lang="en-US" b="1" i="1" dirty="0">
                <a:solidFill>
                  <a:srgbClr val="1F497D"/>
                </a:solidFill>
              </a:rPr>
              <a:t>Real Numbers</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Using the Order of Operations with Real Numbers</a:t>
            </a:r>
            <a:r>
              <a:rPr lang="en-US" baseline="-25000" dirty="0"/>
              <a:t>2</a:t>
            </a:r>
            <a:endParaRPr lang="en-US" sz="3200" dirty="0">
              <a:solidFill>
                <a:schemeClr val="accent1"/>
              </a:solidFill>
            </a:endParaRPr>
          </a:p>
        </p:txBody>
      </p:sp>
      <p:pic>
        <p:nvPicPr>
          <p:cNvPr id="4" name="Picture 3" descr="Now, multiply negative two by negative thirteen, which gives twenty six. Finally, add nine plus twenty six to get thirty five.">
            <a:extLst>
              <a:ext uri="{FF2B5EF4-FFF2-40B4-BE49-F238E27FC236}">
                <a16:creationId xmlns:a16="http://schemas.microsoft.com/office/drawing/2014/main" id="{43A1DF13-9BC4-CED5-EB41-ECB78E4522F7}"/>
              </a:ext>
            </a:extLst>
          </p:cNvPr>
          <p:cNvPicPr>
            <a:picLocks noChangeAspect="1"/>
          </p:cNvPicPr>
          <p:nvPr/>
        </p:nvPicPr>
        <p:blipFill>
          <a:blip r:embed="rId2"/>
          <a:stretch>
            <a:fillRect/>
          </a:stretch>
        </p:blipFill>
        <p:spPr>
          <a:xfrm>
            <a:off x="1524000" y="1295400"/>
            <a:ext cx="4905375" cy="1581150"/>
          </a:xfrm>
          <a:prstGeom prst="rect">
            <a:avLst/>
          </a:prstGeom>
        </p:spPr>
      </p:pic>
      <p:sp>
        <p:nvSpPr>
          <p:cNvPr id="15" name="Rectangle 14"/>
          <p:cNvSpPr/>
          <p:nvPr/>
        </p:nvSpPr>
        <p:spPr>
          <a:xfrm>
            <a:off x="609600" y="3389293"/>
            <a:ext cx="8229600" cy="954107"/>
          </a:xfrm>
          <a:prstGeom prst="rect">
            <a:avLst/>
          </a:prstGeom>
        </p:spPr>
        <p:txBody>
          <a:bodyPr wrap="square">
            <a:spAutoFit/>
          </a:bodyPr>
          <a:lstStyle/>
          <a:p>
            <a:r>
              <a:rPr lang="en-US" sz="2800" b="1" dirty="0">
                <a:latin typeface="Calibri" pitchFamily="34" charset="0"/>
              </a:rPr>
              <a:t>Note</a:t>
            </a:r>
            <a:r>
              <a:rPr lang="en-US" sz="2800" dirty="0">
                <a:latin typeface="Calibri" pitchFamily="34" charset="0"/>
              </a:rPr>
              <a:t>: </a:t>
            </a:r>
            <a:r>
              <a:rPr lang="en-US" sz="2800" dirty="0"/>
              <a:t>Because of the rules for order of operations at no time did we subtract</a:t>
            </a:r>
            <a:r>
              <a:rPr lang="en-US" sz="2800" dirty="0">
                <a:latin typeface="Calibri" pitchFamily="34" charset="0"/>
              </a:rPr>
              <a:t> 9 − 2.</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dirty="0">
                <a:solidFill>
                  <a:schemeClr val="accent1"/>
                </a:solidFill>
              </a:rPr>
              <a:t>Example </a:t>
            </a:r>
            <a:r>
              <a:rPr lang="en-US" sz="3200" dirty="0">
                <a:solidFill>
                  <a:schemeClr val="accent1"/>
                </a:solidFill>
              </a:rPr>
              <a:t>5: </a:t>
            </a:r>
            <a:r>
              <a:rPr lang="en-US" dirty="0"/>
              <a:t>Using the Order of Operations</a:t>
            </a:r>
            <a:endParaRPr lang="en-US" sz="3200" dirty="0">
              <a:solidFill>
                <a:schemeClr val="accent1"/>
              </a:solidFill>
            </a:endParaRPr>
          </a:p>
        </p:txBody>
      </p:sp>
      <p:sp>
        <p:nvSpPr>
          <p:cNvPr id="14339" name="Rectangle 3"/>
          <p:cNvSpPr>
            <a:spLocks noGrp="1"/>
          </p:cNvSpPr>
          <p:nvPr>
            <p:ph idx="1"/>
          </p:nvPr>
        </p:nvSpPr>
        <p:spPr>
          <a:prstGeom prst="rect">
            <a:avLst/>
          </a:prstGeom>
        </p:spPr>
        <p:txBody>
          <a:bodyPr/>
          <a:lstStyle/>
          <a:p>
            <a:r>
              <a:rPr lang="en-US" dirty="0"/>
              <a:t>Simplify:</a:t>
            </a:r>
          </a:p>
          <a:p>
            <a:endParaRPr lang="en-US" b="1" i="0" dirty="0">
              <a:solidFill>
                <a:schemeClr val="tx1"/>
              </a:solidFill>
            </a:endParaRPr>
          </a:p>
          <a:p>
            <a:pPr marL="0" indent="0">
              <a:buFont typeface="Courier New" pitchFamily="49" charset="0"/>
              <a:buNone/>
            </a:pPr>
            <a:endParaRPr lang="en-US" sz="2400" i="0" dirty="0">
              <a:solidFill>
                <a:schemeClr val="tx1"/>
              </a:solidFill>
            </a:endParaRPr>
          </a:p>
          <a:p>
            <a:pPr marL="0" indent="0">
              <a:buFont typeface="Courier New" pitchFamily="49" charset="0"/>
              <a:buNone/>
            </a:pPr>
            <a:endParaRPr lang="en-US" sz="2400" i="0" dirty="0">
              <a:solidFill>
                <a:schemeClr val="tx1"/>
              </a:solidFill>
            </a:endParaRPr>
          </a:p>
          <a:p>
            <a:pPr marL="0" indent="0">
              <a:buFont typeface="Courier New" pitchFamily="49" charset="0"/>
              <a:buNone/>
            </a:pPr>
            <a:endParaRPr lang="en-US" sz="2400" i="0" dirty="0">
              <a:solidFill>
                <a:schemeClr val="tx1"/>
              </a:solidFill>
            </a:endParaRPr>
          </a:p>
          <a:p>
            <a:pPr marL="0" indent="0">
              <a:buFont typeface="Courier New" pitchFamily="49" charset="0"/>
              <a:buNone/>
            </a:pPr>
            <a:endParaRPr lang="en-US" sz="2400" i="0" dirty="0"/>
          </a:p>
          <a:p>
            <a:pPr marL="0" indent="0">
              <a:buFont typeface="Courier New" pitchFamily="49" charset="0"/>
              <a:buNone/>
            </a:pPr>
            <a:endParaRPr lang="en-US" sz="2400" i="0" dirty="0"/>
          </a:p>
          <a:p>
            <a:pPr marL="0" indent="0">
              <a:buFont typeface="Courier New" pitchFamily="49" charset="0"/>
              <a:buNone/>
            </a:pPr>
            <a:endParaRPr lang="en-US" sz="2400" i="0" dirty="0"/>
          </a:p>
        </p:txBody>
      </p:sp>
      <p:pic>
        <p:nvPicPr>
          <p:cNvPr id="4" name="Picture 3" descr="Six times open parenthesis five squared minus four squared close parenthesis minus two times three cubed.">
            <a:extLst>
              <a:ext uri="{FF2B5EF4-FFF2-40B4-BE49-F238E27FC236}">
                <a16:creationId xmlns:a16="http://schemas.microsoft.com/office/drawing/2014/main" id="{8A5BCC24-B638-1647-7CF9-D052D4541AEE}"/>
              </a:ext>
            </a:extLst>
          </p:cNvPr>
          <p:cNvPicPr>
            <a:picLocks noChangeAspect="1"/>
          </p:cNvPicPr>
          <p:nvPr/>
        </p:nvPicPr>
        <p:blipFill>
          <a:blip r:embed="rId2"/>
          <a:stretch>
            <a:fillRect/>
          </a:stretch>
        </p:blipFill>
        <p:spPr>
          <a:xfrm>
            <a:off x="1848313" y="1284756"/>
            <a:ext cx="2600325" cy="628650"/>
          </a:xfrm>
          <a:prstGeom prst="rect">
            <a:avLst/>
          </a:prstGeom>
        </p:spPr>
      </p:pic>
      <p:sp>
        <p:nvSpPr>
          <p:cNvPr id="25" name="TextBox 24">
            <a:extLst>
              <a:ext uri="{FF2B5EF4-FFF2-40B4-BE49-F238E27FC236}">
                <a16:creationId xmlns:a16="http://schemas.microsoft.com/office/drawing/2014/main" id="{5503AE65-2003-ECC0-4BA6-9CE123173882}"/>
              </a:ext>
            </a:extLst>
          </p:cNvPr>
          <p:cNvSpPr txBox="1"/>
          <p:nvPr/>
        </p:nvSpPr>
        <p:spPr>
          <a:xfrm>
            <a:off x="457200" y="1833511"/>
            <a:ext cx="1447800" cy="523220"/>
          </a:xfrm>
          <a:prstGeom prst="rect">
            <a:avLst/>
          </a:prstGeom>
          <a:noFill/>
        </p:spPr>
        <p:txBody>
          <a:bodyPr wrap="square">
            <a:spAutoFit/>
          </a:bodyPr>
          <a:lstStyle/>
          <a:p>
            <a:r>
              <a:rPr lang="en-US" sz="2800" b="1" dirty="0"/>
              <a:t>Solution</a:t>
            </a:r>
            <a:endParaRPr lang="en-IN" sz="2800" dirty="0"/>
          </a:p>
        </p:txBody>
      </p:sp>
      <p:pic>
        <p:nvPicPr>
          <p:cNvPr id="16" name="Picture 15" descr="Six times open parenthesis five squared minus four squared close parenthesis minus two times three cubed becomes six times open parenthesis twenty five minus sixteen close parenthesis minus two times twenty seven, since five squared is twenty five, four squared is sixteen, and three cubed is twenty seven. Simplifying inside the parentheses, twenty five minus sixteen is nine. Then, six times nine is fifty four, and two times twenty seven is also fifty four. Finally, subtracting fifty four minus fifty four gives zero.">
            <a:extLst>
              <a:ext uri="{FF2B5EF4-FFF2-40B4-BE49-F238E27FC236}">
                <a16:creationId xmlns:a16="http://schemas.microsoft.com/office/drawing/2014/main" id="{5E2154D1-B506-8FB2-8A3A-8CF6B1BD438A}"/>
              </a:ext>
            </a:extLst>
          </p:cNvPr>
          <p:cNvPicPr>
            <a:picLocks noChangeAspect="1"/>
          </p:cNvPicPr>
          <p:nvPr/>
        </p:nvPicPr>
        <p:blipFill>
          <a:blip r:embed="rId3"/>
          <a:stretch>
            <a:fillRect/>
          </a:stretch>
        </p:blipFill>
        <p:spPr>
          <a:xfrm>
            <a:off x="1028700" y="2501440"/>
            <a:ext cx="7086600" cy="29337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6: </a:t>
            </a:r>
            <a:r>
              <a:rPr lang="en-US" dirty="0"/>
              <a:t>Using the Order of Operations with Real Numbers</a:t>
            </a:r>
            <a:endParaRPr lang="en-US" sz="3200" dirty="0">
              <a:solidFill>
                <a:schemeClr val="accent1"/>
              </a:solidFill>
            </a:endParaRPr>
          </a:p>
        </p:txBody>
      </p:sp>
      <p:sp>
        <p:nvSpPr>
          <p:cNvPr id="6" name="Content Placeholder 5"/>
          <p:cNvSpPr>
            <a:spLocks noGrp="1"/>
          </p:cNvSpPr>
          <p:nvPr>
            <p:ph idx="1"/>
          </p:nvPr>
        </p:nvSpPr>
        <p:spPr>
          <a:xfrm>
            <a:off x="457200" y="1371600"/>
            <a:ext cx="8229600" cy="523220"/>
          </a:xfrm>
        </p:spPr>
        <p:txBody>
          <a:bodyPr>
            <a:spAutoFit/>
          </a:bodyPr>
          <a:lstStyle/>
          <a:p>
            <a:r>
              <a:rPr lang="en-US" dirty="0"/>
              <a:t>Simplify:</a:t>
            </a:r>
          </a:p>
        </p:txBody>
      </p:sp>
      <p:pic>
        <p:nvPicPr>
          <p:cNvPr id="4" name="Picture 3" descr="Five point two minus three times open bracket open parenthesis negative three close parenthesis squared minus two point four close bracket plus fourteen point one.">
            <a:extLst>
              <a:ext uri="{FF2B5EF4-FFF2-40B4-BE49-F238E27FC236}">
                <a16:creationId xmlns:a16="http://schemas.microsoft.com/office/drawing/2014/main" id="{D2C9C771-D8B3-1930-772D-B9C116A5AD50}"/>
              </a:ext>
            </a:extLst>
          </p:cNvPr>
          <p:cNvPicPr>
            <a:picLocks noChangeAspect="1"/>
          </p:cNvPicPr>
          <p:nvPr/>
        </p:nvPicPr>
        <p:blipFill>
          <a:blip r:embed="rId2"/>
          <a:stretch>
            <a:fillRect/>
          </a:stretch>
        </p:blipFill>
        <p:spPr>
          <a:xfrm>
            <a:off x="1914281" y="1330960"/>
            <a:ext cx="3952875" cy="742950"/>
          </a:xfrm>
          <a:prstGeom prst="rect">
            <a:avLst/>
          </a:prstGeom>
        </p:spPr>
      </p:pic>
      <p:sp>
        <p:nvSpPr>
          <p:cNvPr id="10" name="TextBox 9">
            <a:extLst>
              <a:ext uri="{FF2B5EF4-FFF2-40B4-BE49-F238E27FC236}">
                <a16:creationId xmlns:a16="http://schemas.microsoft.com/office/drawing/2014/main" id="{85849578-FF7B-8850-89CA-B50BE1CCF716}"/>
              </a:ext>
            </a:extLst>
          </p:cNvPr>
          <p:cNvSpPr txBox="1"/>
          <p:nvPr/>
        </p:nvSpPr>
        <p:spPr>
          <a:xfrm>
            <a:off x="466481" y="1863959"/>
            <a:ext cx="1447800" cy="523220"/>
          </a:xfrm>
          <a:prstGeom prst="rect">
            <a:avLst/>
          </a:prstGeom>
          <a:noFill/>
        </p:spPr>
        <p:txBody>
          <a:bodyPr wrap="square">
            <a:spAutoFit/>
          </a:bodyPr>
          <a:lstStyle/>
          <a:p>
            <a:r>
              <a:rPr lang="en-US" sz="2800" b="1" dirty="0">
                <a:latin typeface="Calibri" pitchFamily="34" charset="0"/>
              </a:rPr>
              <a:t>Solution</a:t>
            </a:r>
            <a:endParaRPr lang="en-IN" sz="2800" dirty="0"/>
          </a:p>
        </p:txBody>
      </p:sp>
      <p:pic>
        <p:nvPicPr>
          <p:cNvPr id="8" name="Picture 7" descr="Five point two minus three open bracket open parenthesis negative three close parenthesis squared minus two point four close bracket plus fourteen point one becomes five point two minus three open bracket nine minus two point four close bracket plus fourteen point one, since negative three squared is nine. Subtracting inside the brackets, nine minus two point four gives six point six. Then, multiplying three by six point six gives nineteen point eight. So we have five point two minus nineteen point eight plus fourteen point one. Finally, performing the addition and subtraction gives negative zero point five.">
            <a:extLst>
              <a:ext uri="{FF2B5EF4-FFF2-40B4-BE49-F238E27FC236}">
                <a16:creationId xmlns:a16="http://schemas.microsoft.com/office/drawing/2014/main" id="{E740FE1E-F683-3737-8309-59DC9E6F9E05}"/>
              </a:ext>
            </a:extLst>
          </p:cNvPr>
          <p:cNvPicPr>
            <a:picLocks noChangeAspect="1"/>
          </p:cNvPicPr>
          <p:nvPr/>
        </p:nvPicPr>
        <p:blipFill>
          <a:blip r:embed="rId3"/>
          <a:stretch>
            <a:fillRect/>
          </a:stretch>
        </p:blipFill>
        <p:spPr>
          <a:xfrm>
            <a:off x="914400" y="2304659"/>
            <a:ext cx="7562850" cy="369570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7: </a:t>
            </a:r>
            <a:r>
              <a:rPr lang="en-US" dirty="0"/>
              <a:t>Using the Order of Operations with Real Numbers</a:t>
            </a:r>
            <a:r>
              <a:rPr lang="en-US" baseline="-25000" dirty="0"/>
              <a:t>1</a:t>
            </a:r>
            <a:endParaRPr lang="en-US" sz="3200" dirty="0">
              <a:solidFill>
                <a:schemeClr val="accent1"/>
              </a:solidFill>
            </a:endParaRPr>
          </a:p>
        </p:txBody>
      </p:sp>
      <p:sp>
        <p:nvSpPr>
          <p:cNvPr id="6" name="Content Placeholder 5"/>
          <p:cNvSpPr>
            <a:spLocks noGrp="1"/>
          </p:cNvSpPr>
          <p:nvPr>
            <p:ph idx="1"/>
          </p:nvPr>
        </p:nvSpPr>
        <p:spPr/>
        <p:txBody>
          <a:bodyPr/>
          <a:lstStyle/>
          <a:p>
            <a:r>
              <a:rPr lang="en-US" dirty="0"/>
              <a:t>Simplify:</a:t>
            </a:r>
          </a:p>
        </p:txBody>
      </p:sp>
      <p:pic>
        <p:nvPicPr>
          <p:cNvPr id="4" name="Picture 3" descr="The absolute value of open parenthesis negative three fifths times five sixths close parenthesis, minus one fourth divided by the square of five halves">
            <a:extLst>
              <a:ext uri="{FF2B5EF4-FFF2-40B4-BE49-F238E27FC236}">
                <a16:creationId xmlns:a16="http://schemas.microsoft.com/office/drawing/2014/main" id="{5466FB4E-FA6C-4201-405E-69F51FB9B2A4}"/>
              </a:ext>
            </a:extLst>
          </p:cNvPr>
          <p:cNvPicPr>
            <a:picLocks noChangeAspect="1"/>
          </p:cNvPicPr>
          <p:nvPr/>
        </p:nvPicPr>
        <p:blipFill>
          <a:blip r:embed="rId2"/>
          <a:stretch>
            <a:fillRect/>
          </a:stretch>
        </p:blipFill>
        <p:spPr>
          <a:xfrm>
            <a:off x="1828800" y="1048092"/>
            <a:ext cx="2676525" cy="1076325"/>
          </a:xfrm>
          <a:prstGeom prst="rect">
            <a:avLst/>
          </a:prstGeom>
        </p:spPr>
      </p:pic>
      <p:sp>
        <p:nvSpPr>
          <p:cNvPr id="11" name="TextBox 10">
            <a:extLst>
              <a:ext uri="{FF2B5EF4-FFF2-40B4-BE49-F238E27FC236}">
                <a16:creationId xmlns:a16="http://schemas.microsoft.com/office/drawing/2014/main" id="{8168336E-4A55-EDE2-A490-9D2D1CFFD5C7}"/>
              </a:ext>
            </a:extLst>
          </p:cNvPr>
          <p:cNvSpPr txBox="1"/>
          <p:nvPr/>
        </p:nvSpPr>
        <p:spPr>
          <a:xfrm>
            <a:off x="474785" y="2116290"/>
            <a:ext cx="1600200" cy="523220"/>
          </a:xfrm>
          <a:prstGeom prst="rect">
            <a:avLst/>
          </a:prstGeom>
          <a:noFill/>
        </p:spPr>
        <p:txBody>
          <a:bodyPr wrap="square">
            <a:spAutoFit/>
          </a:bodyPr>
          <a:lstStyle/>
          <a:p>
            <a:r>
              <a:rPr lang="en-US" sz="2800" b="1" dirty="0">
                <a:latin typeface="Calibri" pitchFamily="34" charset="0"/>
              </a:rPr>
              <a:t>Solution</a:t>
            </a:r>
            <a:endParaRPr lang="en-US" sz="2800" dirty="0"/>
          </a:p>
        </p:txBody>
      </p:sp>
      <p:pic>
        <p:nvPicPr>
          <p:cNvPr id="9" name="Picture 8" descr="The absolute value of open parenthesis negative three fifths times five sixths close parenthesis, minus one fourth divided by the square of five halves becomes the absolute value of open parenthesis negative three fifths times five sixths close parenthesis minus one fourth divided by twenty five fourths, since five halves squared is twenty five fourths.&#10;">
            <a:extLst>
              <a:ext uri="{FF2B5EF4-FFF2-40B4-BE49-F238E27FC236}">
                <a16:creationId xmlns:a16="http://schemas.microsoft.com/office/drawing/2014/main" id="{E1CF7370-FB31-82B4-782A-B1B22A10DA9C}"/>
              </a:ext>
            </a:extLst>
          </p:cNvPr>
          <p:cNvPicPr>
            <a:picLocks noChangeAspect="1"/>
          </p:cNvPicPr>
          <p:nvPr/>
        </p:nvPicPr>
        <p:blipFill>
          <a:blip r:embed="rId3"/>
          <a:stretch>
            <a:fillRect/>
          </a:stretch>
        </p:blipFill>
        <p:spPr>
          <a:xfrm>
            <a:off x="1676400" y="2989629"/>
            <a:ext cx="5105400" cy="217170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7: </a:t>
            </a:r>
            <a:r>
              <a:rPr lang="en-US" dirty="0"/>
              <a:t>Using the Order of Operations with Real Numbers</a:t>
            </a:r>
            <a:r>
              <a:rPr lang="en-US" baseline="-25000" dirty="0"/>
              <a:t>2</a:t>
            </a:r>
            <a:endParaRPr lang="en-US" sz="3200" dirty="0">
              <a:solidFill>
                <a:schemeClr val="accent1"/>
              </a:solidFill>
            </a:endParaRPr>
          </a:p>
        </p:txBody>
      </p:sp>
      <p:pic>
        <p:nvPicPr>
          <p:cNvPr id="8" name="Picture 7" descr=" Dividing by a fraction is the same as multiplying by its reciprocal, so we rewrite one fourth divided by twenty five fourths as one fourth times four twenty fifths. Then, negative three fifths times five sixths simplifies to negative one half, and one fourth times four twenty fifths simplifies to one twenty fifth. Taking the absolute value of open parenthesis negative one half close parenthesis gives one half. So we now have one half minus one twenty fifth. Converting to a common denominator of fifty, one half becomes twenty five fiftieths and one twenty fifth becomes two fiftieths. Finally, subtracting gives twenty three fiftieths.">
            <a:extLst>
              <a:ext uri="{FF2B5EF4-FFF2-40B4-BE49-F238E27FC236}">
                <a16:creationId xmlns:a16="http://schemas.microsoft.com/office/drawing/2014/main" id="{287A6707-3F05-6664-0ECE-B110BC55006B}"/>
              </a:ext>
            </a:extLst>
          </p:cNvPr>
          <p:cNvPicPr>
            <a:picLocks noChangeAspect="1"/>
          </p:cNvPicPr>
          <p:nvPr/>
        </p:nvPicPr>
        <p:blipFill>
          <a:blip r:embed="rId2"/>
          <a:stretch>
            <a:fillRect/>
          </a:stretch>
        </p:blipFill>
        <p:spPr>
          <a:xfrm>
            <a:off x="914400" y="1088488"/>
            <a:ext cx="6934200" cy="485775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a:solidFill>
                  <a:schemeClr val="accent1"/>
                </a:solidFill>
              </a:rPr>
              <a:t>Objectives</a:t>
            </a:r>
          </a:p>
        </p:txBody>
      </p:sp>
      <p:sp>
        <p:nvSpPr>
          <p:cNvPr id="5123" name="Rectangle 3"/>
          <p:cNvSpPr>
            <a:spLocks noGrp="1"/>
          </p:cNvSpPr>
          <p:nvPr>
            <p:ph idx="1"/>
          </p:nvPr>
        </p:nvSpPr>
        <p:spPr>
          <a:prstGeom prst="rect">
            <a:avLst/>
          </a:prstGeom>
          <a:noFill/>
        </p:spPr>
        <p:txBody>
          <a:bodyPr/>
          <a:lstStyle/>
          <a:p>
            <a:pPr marL="457200" indent="-457200" defTabSz="406400">
              <a:buFont typeface="Courier New" pitchFamily="49" charset="0"/>
              <a:buChar char="o"/>
            </a:pPr>
            <a:r>
              <a:rPr lang="en-US" i="0" dirty="0">
                <a:solidFill>
                  <a:schemeClr val="tx1"/>
                </a:solidFill>
              </a:rPr>
              <a:t>Use the rules for order of operations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dirty="0">
                <a:solidFill>
                  <a:schemeClr val="accent1"/>
                </a:solidFill>
              </a:rPr>
              <a:t>Procedure: Rules for Order of Operations</a:t>
            </a:r>
          </a:p>
        </p:txBody>
      </p:sp>
      <p:sp>
        <p:nvSpPr>
          <p:cNvPr id="6147" name="TextBox 3"/>
          <p:cNvSpPr>
            <a:spLocks noGrp="1" noChangeArrowheads="1"/>
          </p:cNvSpPr>
          <p:nvPr>
            <p:ph idx="1"/>
          </p:nvPr>
        </p:nvSpPr>
        <p:spPr>
          <a:xfrm>
            <a:off x="457200" y="1280160"/>
            <a:ext cx="8229600" cy="3970318"/>
          </a:xfrm>
          <a:prstGeom prst="rect">
            <a:avLst/>
          </a:prstGeom>
          <a:solidFill>
            <a:srgbClr val="FFFFCC"/>
          </a:solidFill>
          <a:ln w="28575">
            <a:solidFill>
              <a:srgbClr val="000000"/>
            </a:solidFill>
          </a:ln>
        </p:spPr>
        <p:txBody>
          <a:bodyPr>
            <a:spAutoFit/>
          </a:bodyPr>
          <a:lstStyle/>
          <a:p>
            <a:pPr marL="514350" indent="-514350" eaLnBrk="0" hangingPunct="0">
              <a:spcBef>
                <a:spcPts val="0"/>
              </a:spcBef>
              <a:buFont typeface="+mj-lt"/>
              <a:buAutoNum type="arabicPeriod"/>
            </a:pPr>
            <a:r>
              <a:rPr lang="en-US" sz="2800" dirty="0">
                <a:solidFill>
                  <a:srgbClr val="000000"/>
                </a:solidFill>
                <a:latin typeface="Calibri" pitchFamily="34" charset="0"/>
              </a:rPr>
              <a:t>Simplify within grouping symbols, such as parentheses (  ), brackets </a:t>
            </a:r>
            <a:r>
              <a:rPr lang="en-US" dirty="0">
                <a:solidFill>
                  <a:srgbClr val="000000"/>
                </a:solidFill>
                <a:latin typeface="Calibri" pitchFamily="34" charset="0"/>
              </a:rPr>
              <a:t>[  ]</a:t>
            </a:r>
            <a:r>
              <a:rPr lang="en-US" sz="2800" dirty="0">
                <a:solidFill>
                  <a:srgbClr val="000000"/>
                </a:solidFill>
                <a:latin typeface="Calibri" pitchFamily="34" charset="0"/>
              </a:rPr>
              <a:t>, and braces </a:t>
            </a:r>
            <a:r>
              <a:rPr lang="en-US" dirty="0">
                <a:solidFill>
                  <a:srgbClr val="000000"/>
                </a:solidFill>
                <a:latin typeface="Calibri" pitchFamily="34" charset="0"/>
              </a:rPr>
              <a:t>{  }, </a:t>
            </a:r>
            <a:r>
              <a:rPr lang="en-US" sz="2800" dirty="0">
                <a:solidFill>
                  <a:srgbClr val="000000"/>
                </a:solidFill>
                <a:latin typeface="Calibri" pitchFamily="34" charset="0"/>
              </a:rPr>
              <a:t>working from the innermost grouping outward.</a:t>
            </a:r>
          </a:p>
          <a:p>
            <a:pPr marL="514350" indent="-514350" eaLnBrk="0" hangingPunct="0">
              <a:spcBef>
                <a:spcPts val="0"/>
              </a:spcBef>
              <a:buFont typeface="+mj-lt"/>
              <a:buAutoNum type="arabicPeriod"/>
            </a:pPr>
            <a:r>
              <a:rPr lang="en-US" sz="2800" dirty="0">
                <a:solidFill>
                  <a:srgbClr val="000000"/>
                </a:solidFill>
                <a:latin typeface="Calibri" pitchFamily="34" charset="0"/>
              </a:rPr>
              <a:t>Find any powers indicated by exponents.</a:t>
            </a:r>
          </a:p>
          <a:p>
            <a:pPr marL="514350" indent="-514350" eaLnBrk="0" hangingPunct="0">
              <a:spcBef>
                <a:spcPts val="0"/>
              </a:spcBef>
              <a:buFont typeface="+mj-lt"/>
              <a:buAutoNum type="arabicPeriod"/>
            </a:pPr>
            <a:r>
              <a:rPr lang="en-US" sz="2800" dirty="0">
                <a:solidFill>
                  <a:srgbClr val="000000"/>
                </a:solidFill>
                <a:latin typeface="Calibri" pitchFamily="34" charset="0"/>
              </a:rPr>
              <a:t>Moving from </a:t>
            </a:r>
            <a:r>
              <a:rPr lang="en-US" sz="2800" b="1" dirty="0">
                <a:solidFill>
                  <a:srgbClr val="C00000"/>
                </a:solidFill>
                <a:latin typeface="Calibri" pitchFamily="34" charset="0"/>
              </a:rPr>
              <a:t>left to right</a:t>
            </a:r>
            <a:r>
              <a:rPr lang="en-US" sz="2800" dirty="0">
                <a:solidFill>
                  <a:srgbClr val="000000"/>
                </a:solidFill>
                <a:latin typeface="Calibri" pitchFamily="34" charset="0"/>
              </a:rPr>
              <a:t>, perform any multiplications </a:t>
            </a:r>
            <a:r>
              <a:rPr lang="en-US" sz="2800" b="1" dirty="0">
                <a:solidFill>
                  <a:srgbClr val="C00000"/>
                </a:solidFill>
                <a:latin typeface="Calibri" pitchFamily="34" charset="0"/>
              </a:rPr>
              <a:t>or</a:t>
            </a:r>
            <a:r>
              <a:rPr lang="en-US" sz="2800" dirty="0">
                <a:solidFill>
                  <a:srgbClr val="000000"/>
                </a:solidFill>
                <a:latin typeface="Calibri" pitchFamily="34" charset="0"/>
              </a:rPr>
              <a:t> divisions </a:t>
            </a:r>
            <a:r>
              <a:rPr lang="en-US" sz="2800" b="1" dirty="0">
                <a:solidFill>
                  <a:srgbClr val="C00000"/>
                </a:solidFill>
                <a:latin typeface="Calibri" pitchFamily="34" charset="0"/>
              </a:rPr>
              <a:t>in the order they appear</a:t>
            </a:r>
            <a:r>
              <a:rPr lang="en-US" sz="2800" dirty="0">
                <a:solidFill>
                  <a:srgbClr val="000000"/>
                </a:solidFill>
                <a:latin typeface="Calibri" pitchFamily="34" charset="0"/>
              </a:rPr>
              <a:t>.</a:t>
            </a:r>
          </a:p>
          <a:p>
            <a:pPr marL="514350" indent="-514350" eaLnBrk="0" hangingPunct="0">
              <a:spcBef>
                <a:spcPts val="0"/>
              </a:spcBef>
              <a:buFont typeface="+mj-lt"/>
              <a:buAutoNum type="arabicPeriod"/>
            </a:pPr>
            <a:r>
              <a:rPr lang="en-US" sz="2800" dirty="0">
                <a:solidFill>
                  <a:srgbClr val="000000"/>
                </a:solidFill>
                <a:latin typeface="Calibri" pitchFamily="34" charset="0"/>
              </a:rPr>
              <a:t>Moving from </a:t>
            </a:r>
            <a:r>
              <a:rPr lang="en-US" sz="2800" b="1" dirty="0">
                <a:solidFill>
                  <a:srgbClr val="C00000"/>
                </a:solidFill>
                <a:latin typeface="Calibri" pitchFamily="34" charset="0"/>
              </a:rPr>
              <a:t>left to right</a:t>
            </a:r>
            <a:r>
              <a:rPr lang="en-US" sz="2800" dirty="0">
                <a:solidFill>
                  <a:srgbClr val="000000"/>
                </a:solidFill>
                <a:latin typeface="Calibri" pitchFamily="34" charset="0"/>
              </a:rPr>
              <a:t>, perform any additions </a:t>
            </a:r>
            <a:r>
              <a:rPr lang="en-US" sz="2800" b="1" dirty="0">
                <a:solidFill>
                  <a:srgbClr val="C00000"/>
                </a:solidFill>
                <a:latin typeface="Calibri" pitchFamily="34" charset="0"/>
              </a:rPr>
              <a:t>or</a:t>
            </a:r>
            <a:r>
              <a:rPr lang="en-US" sz="2800" dirty="0">
                <a:solidFill>
                  <a:srgbClr val="000000"/>
                </a:solidFill>
                <a:latin typeface="Calibri" pitchFamily="34" charset="0"/>
              </a:rPr>
              <a:t> subtractions </a:t>
            </a:r>
            <a:r>
              <a:rPr lang="en-US" sz="2800" b="1" dirty="0">
                <a:solidFill>
                  <a:srgbClr val="C00000"/>
                </a:solidFill>
                <a:latin typeface="Calibri" pitchFamily="34" charset="0"/>
              </a:rPr>
              <a:t>in the order they appear</a:t>
            </a:r>
            <a:r>
              <a:rPr lang="en-US" sz="2800" dirty="0">
                <a:solidFill>
                  <a:srgbClr val="000000"/>
                </a:solidFill>
                <a:latin typeface="Calibri" pitchFamily="34" charset="0"/>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Using the Rules for Order of Operations </a:t>
            </a:r>
          </a:p>
        </p:txBody>
      </p:sp>
      <p:sp>
        <p:nvSpPr>
          <p:cNvPr id="7171" name="TextBox 3"/>
          <p:cNvSpPr>
            <a:spLocks noGrp="1" noChangeArrowheads="1"/>
          </p:cNvSpPr>
          <p:nvPr>
            <p:ph type="body" sz="half" idx="4294967295"/>
          </p:nvPr>
        </p:nvSpPr>
        <p:spPr>
          <a:xfrm>
            <a:off x="457200" y="1280160"/>
            <a:ext cx="8229600" cy="2453640"/>
          </a:xfrm>
          <a:prstGeom prst="rect">
            <a:avLst/>
          </a:prstGeom>
          <a:noFill/>
          <a:ln w="28575">
            <a:solidFill>
              <a:srgbClr val="FF0000"/>
            </a:solidFill>
          </a:ln>
        </p:spPr>
        <p:txBody>
          <a:bodyPr/>
          <a:lstStyle/>
          <a:p>
            <a:pPr marL="15875" indent="-15875" algn="ctr">
              <a:buFont typeface="Courier New" pitchFamily="49" charset="0"/>
              <a:buNone/>
              <a:tabLst>
                <a:tab pos="520700" algn="l"/>
                <a:tab pos="977900" algn="l"/>
              </a:tabLst>
            </a:pPr>
            <a:r>
              <a:rPr lang="en-US" sz="2800" b="1" i="0" dirty="0">
                <a:solidFill>
                  <a:srgbClr val="000000"/>
                </a:solidFill>
              </a:rPr>
              <a:t>Notes</a:t>
            </a:r>
          </a:p>
          <a:p>
            <a:pPr marL="15875" indent="-15875">
              <a:buFont typeface="Courier New" pitchFamily="49" charset="0"/>
              <a:buNone/>
              <a:tabLst>
                <a:tab pos="520700" algn="l"/>
                <a:tab pos="977900" algn="l"/>
              </a:tabLst>
            </a:pPr>
            <a:r>
              <a:rPr lang="en-US" sz="2800" i="0" dirty="0">
                <a:solidFill>
                  <a:srgbClr val="000000"/>
                </a:solidFill>
              </a:rPr>
              <a:t>Other grouping symbols are the absolute value bars</a:t>
            </a:r>
          </a:p>
          <a:p>
            <a:pPr marL="15875" indent="-15875">
              <a:buFont typeface="Courier New" pitchFamily="49" charset="0"/>
              <a:buNone/>
              <a:tabLst>
                <a:tab pos="520700" algn="l"/>
                <a:tab pos="977900" algn="l"/>
              </a:tabLst>
            </a:pPr>
            <a:endParaRPr lang="en-US" sz="1000" i="0" dirty="0">
              <a:solidFill>
                <a:srgbClr val="000000"/>
              </a:solidFill>
            </a:endParaRPr>
          </a:p>
          <a:p>
            <a:pPr marL="15875" indent="-15875">
              <a:buFont typeface="Courier New" pitchFamily="49" charset="0"/>
              <a:buNone/>
              <a:tabLst>
                <a:tab pos="520700" algn="l"/>
                <a:tab pos="977900" algn="l"/>
              </a:tabLst>
            </a:pPr>
            <a:r>
              <a:rPr lang="en-US" sz="2800" i="0" dirty="0">
                <a:solidFill>
                  <a:srgbClr val="000000"/>
                </a:solidFill>
              </a:rPr>
              <a:t>(such as 						</a:t>
            </a:r>
          </a:p>
          <a:p>
            <a:pPr marL="15875" indent="-15875">
              <a:buFont typeface="Courier New" pitchFamily="49" charset="0"/>
              <a:buNone/>
              <a:tabLst>
                <a:tab pos="520700" algn="l"/>
                <a:tab pos="977900" algn="l"/>
              </a:tabLst>
            </a:pPr>
            <a:endParaRPr lang="en-US" sz="1000" i="0" dirty="0">
              <a:solidFill>
                <a:srgbClr val="000000"/>
              </a:solidFill>
            </a:endParaRPr>
          </a:p>
          <a:p>
            <a:pPr marL="15875" indent="-15875">
              <a:buFont typeface="Courier New" pitchFamily="49" charset="0"/>
              <a:buNone/>
              <a:tabLst>
                <a:tab pos="520700" algn="l"/>
                <a:tab pos="977900" algn="l"/>
              </a:tabLst>
            </a:pPr>
            <a:r>
              <a:rPr lang="en-US" sz="2800" i="0" dirty="0">
                <a:solidFill>
                  <a:srgbClr val="000000"/>
                </a:solidFill>
              </a:rPr>
              <a:t>							        ).</a:t>
            </a:r>
            <a:r>
              <a:rPr lang="en-US" sz="2800" dirty="0">
                <a:solidFill>
                  <a:srgbClr val="000000"/>
                </a:solidFill>
              </a:rPr>
              <a:t> </a:t>
            </a:r>
          </a:p>
        </p:txBody>
      </p:sp>
      <p:pic>
        <p:nvPicPr>
          <p:cNvPr id="4" name="Picture 3" descr="The absolute value of open parenthesis  3 plus 5 close parenthesis.">
            <a:extLst>
              <a:ext uri="{FF2B5EF4-FFF2-40B4-BE49-F238E27FC236}">
                <a16:creationId xmlns:a16="http://schemas.microsoft.com/office/drawing/2014/main" id="{2F4914C1-E14F-C3B4-08DA-EC2F087C36BD}"/>
              </a:ext>
            </a:extLst>
          </p:cNvPr>
          <p:cNvPicPr>
            <a:picLocks noChangeAspect="1"/>
          </p:cNvPicPr>
          <p:nvPr/>
        </p:nvPicPr>
        <p:blipFill>
          <a:blip r:embed="rId2"/>
          <a:stretch>
            <a:fillRect/>
          </a:stretch>
        </p:blipFill>
        <p:spPr>
          <a:xfrm>
            <a:off x="1752600" y="2524125"/>
            <a:ext cx="838200" cy="523875"/>
          </a:xfrm>
          <a:prstGeom prst="rect">
            <a:avLst/>
          </a:prstGeom>
        </p:spPr>
      </p:pic>
      <p:sp>
        <p:nvSpPr>
          <p:cNvPr id="14" name="TextBox 13">
            <a:extLst>
              <a:ext uri="{FF2B5EF4-FFF2-40B4-BE49-F238E27FC236}">
                <a16:creationId xmlns:a16="http://schemas.microsoft.com/office/drawing/2014/main" id="{9D1794C7-1016-72C5-7BB7-8B45ABD83D02}"/>
              </a:ext>
            </a:extLst>
          </p:cNvPr>
          <p:cNvSpPr txBox="1"/>
          <p:nvPr/>
        </p:nvSpPr>
        <p:spPr>
          <a:xfrm>
            <a:off x="2476500" y="2480012"/>
            <a:ext cx="3709989" cy="523220"/>
          </a:xfrm>
          <a:prstGeom prst="rect">
            <a:avLst/>
          </a:prstGeom>
          <a:noFill/>
        </p:spPr>
        <p:txBody>
          <a:bodyPr wrap="square">
            <a:spAutoFit/>
          </a:bodyPr>
          <a:lstStyle/>
          <a:p>
            <a:r>
              <a:rPr lang="en-US" sz="2800" i="0" dirty="0">
                <a:solidFill>
                  <a:srgbClr val="000000"/>
                </a:solidFill>
              </a:rPr>
              <a:t>),  the fraction bar (as in</a:t>
            </a:r>
            <a:endParaRPr lang="en-IN" sz="2800" dirty="0"/>
          </a:p>
        </p:txBody>
      </p:sp>
      <p:pic>
        <p:nvPicPr>
          <p:cNvPr id="9" name="Picture 8" descr="Open fraction with numerator 4 plus 7 and denominator 10 plus 1 close fraction.">
            <a:extLst>
              <a:ext uri="{FF2B5EF4-FFF2-40B4-BE49-F238E27FC236}">
                <a16:creationId xmlns:a16="http://schemas.microsoft.com/office/drawing/2014/main" id="{335910A9-DC97-DAC4-CFDE-7E9230C92CDB}"/>
              </a:ext>
            </a:extLst>
          </p:cNvPr>
          <p:cNvPicPr>
            <a:picLocks noChangeAspect="1"/>
          </p:cNvPicPr>
          <p:nvPr/>
        </p:nvPicPr>
        <p:blipFill>
          <a:blip r:embed="rId3"/>
          <a:stretch>
            <a:fillRect/>
          </a:stretch>
        </p:blipFill>
        <p:spPr>
          <a:xfrm>
            <a:off x="6072189" y="2333624"/>
            <a:ext cx="962025" cy="904875"/>
          </a:xfrm>
          <a:prstGeom prst="rect">
            <a:avLst/>
          </a:prstGeom>
        </p:spPr>
      </p:pic>
      <p:sp>
        <p:nvSpPr>
          <p:cNvPr id="16" name="TextBox 15">
            <a:extLst>
              <a:ext uri="{FF2B5EF4-FFF2-40B4-BE49-F238E27FC236}">
                <a16:creationId xmlns:a16="http://schemas.microsoft.com/office/drawing/2014/main" id="{2C74E7A9-4289-8582-B6D6-EF49AE0A8652}"/>
              </a:ext>
            </a:extLst>
          </p:cNvPr>
          <p:cNvSpPr txBox="1"/>
          <p:nvPr/>
        </p:nvSpPr>
        <p:spPr>
          <a:xfrm>
            <a:off x="6910389" y="2468880"/>
            <a:ext cx="1615037" cy="523220"/>
          </a:xfrm>
          <a:prstGeom prst="rect">
            <a:avLst/>
          </a:prstGeom>
          <a:noFill/>
        </p:spPr>
        <p:txBody>
          <a:bodyPr wrap="square">
            <a:spAutoFit/>
          </a:bodyPr>
          <a:lstStyle/>
          <a:p>
            <a:r>
              <a:rPr lang="en-US" sz="2800" i="0" dirty="0">
                <a:solidFill>
                  <a:srgbClr val="000000"/>
                </a:solidFill>
              </a:rPr>
              <a:t>), and the</a:t>
            </a:r>
            <a:endParaRPr lang="en-IN" sz="2800" dirty="0"/>
          </a:p>
        </p:txBody>
      </p:sp>
      <p:sp>
        <p:nvSpPr>
          <p:cNvPr id="18" name="TextBox 17">
            <a:extLst>
              <a:ext uri="{FF2B5EF4-FFF2-40B4-BE49-F238E27FC236}">
                <a16:creationId xmlns:a16="http://schemas.microsoft.com/office/drawing/2014/main" id="{956AF3F4-4802-3482-AC71-F19BC873E02D}"/>
              </a:ext>
            </a:extLst>
          </p:cNvPr>
          <p:cNvSpPr txBox="1"/>
          <p:nvPr/>
        </p:nvSpPr>
        <p:spPr>
          <a:xfrm>
            <a:off x="457200" y="3149620"/>
            <a:ext cx="4267200" cy="523220"/>
          </a:xfrm>
          <a:prstGeom prst="rect">
            <a:avLst/>
          </a:prstGeom>
          <a:noFill/>
        </p:spPr>
        <p:txBody>
          <a:bodyPr wrap="square">
            <a:spAutoFit/>
          </a:bodyPr>
          <a:lstStyle/>
          <a:p>
            <a:r>
              <a:rPr lang="en-US" sz="2800" i="0" dirty="0">
                <a:solidFill>
                  <a:srgbClr val="000000"/>
                </a:solidFill>
              </a:rPr>
              <a:t>square root symbol (such as </a:t>
            </a:r>
            <a:endParaRPr lang="en-IN" sz="2800" dirty="0"/>
          </a:p>
        </p:txBody>
      </p:sp>
      <p:pic>
        <p:nvPicPr>
          <p:cNvPr id="12" name="Picture 11" descr="The square root of open parenthesis 5 plus 11 close parenthesis.">
            <a:extLst>
              <a:ext uri="{FF2B5EF4-FFF2-40B4-BE49-F238E27FC236}">
                <a16:creationId xmlns:a16="http://schemas.microsoft.com/office/drawing/2014/main" id="{643B1232-8ECB-18EB-0091-134258DBC811}"/>
              </a:ext>
            </a:extLst>
          </p:cNvPr>
          <p:cNvPicPr>
            <a:picLocks noChangeAspect="1"/>
          </p:cNvPicPr>
          <p:nvPr/>
        </p:nvPicPr>
        <p:blipFill>
          <a:blip r:embed="rId4"/>
          <a:stretch>
            <a:fillRect/>
          </a:stretch>
        </p:blipFill>
        <p:spPr>
          <a:xfrm>
            <a:off x="4572000" y="3186112"/>
            <a:ext cx="1190625" cy="48577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Using the Rules for Order of Operations</a:t>
            </a:r>
            <a:endParaRPr lang="en-US" dirty="0"/>
          </a:p>
        </p:txBody>
      </p:sp>
      <p:sp>
        <p:nvSpPr>
          <p:cNvPr id="4" name="TextBox 3"/>
          <p:cNvSpPr txBox="1">
            <a:spLocks noChangeArrowheads="1"/>
          </p:cNvSpPr>
          <p:nvPr/>
        </p:nvSpPr>
        <p:spPr>
          <a:xfrm>
            <a:off x="457200" y="1280160"/>
            <a:ext cx="8229600" cy="4511040"/>
          </a:xfrm>
          <a:prstGeom prst="rect">
            <a:avLst/>
          </a:prstGeom>
          <a:noFill/>
          <a:ln w="28575">
            <a:solidFill>
              <a:srgbClr val="FF0000"/>
            </a:solidFill>
          </a:ln>
        </p:spPr>
        <p:txBody>
          <a:bodyPr/>
          <a:lstStyle/>
          <a:p>
            <a:pPr marL="15875" indent="-15875" algn="ctr">
              <a:spcBef>
                <a:spcPct val="0"/>
              </a:spcBef>
              <a:buFont typeface="Courier New" pitchFamily="49" charset="0"/>
              <a:buNone/>
              <a:tabLst>
                <a:tab pos="520700" algn="l"/>
                <a:tab pos="977900" algn="l"/>
              </a:tabLst>
            </a:pPr>
            <a:r>
              <a:rPr lang="en-US" sz="2800" b="1" dirty="0">
                <a:solidFill>
                  <a:srgbClr val="000000"/>
                </a:solidFill>
              </a:rPr>
              <a:t>Caution</a:t>
            </a:r>
          </a:p>
          <a:p>
            <a:pPr marL="15875" indent="-15875">
              <a:spcBef>
                <a:spcPct val="0"/>
              </a:spcBef>
              <a:buFont typeface="Courier New" pitchFamily="49" charset="0"/>
              <a:buNone/>
              <a:tabLst>
                <a:tab pos="520700" algn="l"/>
                <a:tab pos="977900" algn="l"/>
              </a:tabLst>
            </a:pPr>
            <a:r>
              <a:rPr lang="en-US" sz="2800" dirty="0">
                <a:solidFill>
                  <a:srgbClr val="000000"/>
                </a:solidFill>
              </a:rPr>
              <a:t>Even though the mnemonic </a:t>
            </a:r>
            <a:r>
              <a:rPr lang="en-US" sz="2800" b="1" dirty="0">
                <a:solidFill>
                  <a:srgbClr val="000000"/>
                </a:solidFill>
              </a:rPr>
              <a:t>PEMDAS</a:t>
            </a:r>
            <a:r>
              <a:rPr lang="en-US" sz="2800" dirty="0">
                <a:solidFill>
                  <a:srgbClr val="000000"/>
                </a:solidFill>
              </a:rPr>
              <a:t> is helpful, remember that multiplication and division are performed as they appear, left to right.  Also, addition and subtraction are performed as they appear, left to right.</a:t>
            </a:r>
          </a:p>
          <a:p>
            <a:pPr marL="15875" indent="-15875">
              <a:buFont typeface="Courier New" pitchFamily="49" charset="0"/>
              <a:buNone/>
              <a:tabLst>
                <a:tab pos="520700" algn="l"/>
                <a:tab pos="977900" algn="l"/>
              </a:tabLst>
            </a:pPr>
            <a:r>
              <a:rPr lang="en-US" sz="2800" dirty="0">
                <a:solidFill>
                  <a:srgbClr val="000000"/>
                </a:solidFill>
              </a:rPr>
              <a:t>For example</a:t>
            </a:r>
          </a:p>
          <a:p>
            <a:pPr marL="15875" indent="-15875">
              <a:buFont typeface="Courier New" pitchFamily="49" charset="0"/>
              <a:buNone/>
              <a:tabLst>
                <a:tab pos="520700" algn="l"/>
                <a:tab pos="977900" algn="l"/>
              </a:tabLst>
            </a:pPr>
            <a:endParaRPr lang="en-US" sz="2800" dirty="0">
              <a:solidFill>
                <a:srgbClr val="000000"/>
              </a:solidFill>
            </a:endParaRPr>
          </a:p>
          <a:p>
            <a:pPr marL="15875" indent="-15875" algn="just">
              <a:spcBef>
                <a:spcPct val="0"/>
              </a:spcBef>
              <a:buFont typeface="Courier New" pitchFamily="49" charset="0"/>
              <a:buNone/>
              <a:tabLst>
                <a:tab pos="520700" algn="l"/>
                <a:tab pos="977900" algn="l"/>
              </a:tabLst>
            </a:pPr>
            <a:endParaRPr lang="en-US" sz="2800" dirty="0">
              <a:solidFill>
                <a:srgbClr val="000000"/>
              </a:solidFill>
            </a:endParaRPr>
          </a:p>
        </p:txBody>
      </p:sp>
      <p:pic>
        <p:nvPicPr>
          <p:cNvPr id="10" name="Picture 9" descr="Twelve divided by three times four equals four times four equals sixteen.&#10;&#10;division first">
            <a:extLst>
              <a:ext uri="{FF2B5EF4-FFF2-40B4-BE49-F238E27FC236}">
                <a16:creationId xmlns:a16="http://schemas.microsoft.com/office/drawing/2014/main" id="{4A22BF8A-8C3C-24F8-3BDB-64868FC52F82}"/>
              </a:ext>
            </a:extLst>
          </p:cNvPr>
          <p:cNvPicPr>
            <a:picLocks noChangeAspect="1"/>
          </p:cNvPicPr>
          <p:nvPr/>
        </p:nvPicPr>
        <p:blipFill>
          <a:blip r:embed="rId2"/>
          <a:stretch>
            <a:fillRect/>
          </a:stretch>
        </p:blipFill>
        <p:spPr>
          <a:xfrm>
            <a:off x="2286000" y="4495800"/>
            <a:ext cx="5419725" cy="361950"/>
          </a:xfrm>
          <a:prstGeom prst="rect">
            <a:avLst/>
          </a:prstGeom>
        </p:spPr>
      </p:pic>
      <p:sp>
        <p:nvSpPr>
          <p:cNvPr id="14" name="TextBox 13">
            <a:extLst>
              <a:ext uri="{FF2B5EF4-FFF2-40B4-BE49-F238E27FC236}">
                <a16:creationId xmlns:a16="http://schemas.microsoft.com/office/drawing/2014/main" id="{E524AD94-3CEB-8513-93AE-295751955400}"/>
              </a:ext>
            </a:extLst>
          </p:cNvPr>
          <p:cNvSpPr txBox="1"/>
          <p:nvPr/>
        </p:nvSpPr>
        <p:spPr>
          <a:xfrm>
            <a:off x="457200" y="4825346"/>
            <a:ext cx="762000" cy="523220"/>
          </a:xfrm>
          <a:prstGeom prst="rect">
            <a:avLst/>
          </a:prstGeom>
          <a:noFill/>
        </p:spPr>
        <p:txBody>
          <a:bodyPr wrap="square">
            <a:spAutoFit/>
          </a:bodyPr>
          <a:lstStyle/>
          <a:p>
            <a:pPr marL="15875" indent="-15875">
              <a:buFont typeface="Courier New" pitchFamily="49" charset="0"/>
              <a:buNone/>
              <a:tabLst>
                <a:tab pos="520700" algn="l"/>
                <a:tab pos="977900" algn="l"/>
              </a:tabLst>
            </a:pPr>
            <a:r>
              <a:rPr lang="en-US" sz="2800" dirty="0">
                <a:solidFill>
                  <a:srgbClr val="000000"/>
                </a:solidFill>
              </a:rPr>
              <a:t>but</a:t>
            </a:r>
          </a:p>
        </p:txBody>
      </p:sp>
      <p:pic>
        <p:nvPicPr>
          <p:cNvPr id="18" name="Picture 17" descr="Twelve times three divided by four equals thirty six divided by four equals nine.&#10;&#10;Multiplication first">
            <a:extLst>
              <a:ext uri="{FF2B5EF4-FFF2-40B4-BE49-F238E27FC236}">
                <a16:creationId xmlns:a16="http://schemas.microsoft.com/office/drawing/2014/main" id="{D500112D-4D06-126A-AAC0-95E89DF7602A}"/>
              </a:ext>
            </a:extLst>
          </p:cNvPr>
          <p:cNvPicPr>
            <a:picLocks noChangeAspect="1"/>
          </p:cNvPicPr>
          <p:nvPr/>
        </p:nvPicPr>
        <p:blipFill>
          <a:blip r:embed="rId3"/>
          <a:stretch>
            <a:fillRect/>
          </a:stretch>
        </p:blipFill>
        <p:spPr>
          <a:xfrm>
            <a:off x="2286000" y="5228346"/>
            <a:ext cx="6096000" cy="35242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Using the Order of Operations with Real Numbers</a:t>
            </a:r>
            <a:endParaRPr lang="en-US" sz="3200" dirty="0">
              <a:solidFill>
                <a:schemeClr val="accent1"/>
              </a:solidFill>
            </a:endParaRPr>
          </a:p>
        </p:txBody>
      </p:sp>
      <p:sp>
        <p:nvSpPr>
          <p:cNvPr id="4101" name="Rectangle 3"/>
          <p:cNvSpPr>
            <a:spLocks noGrp="1"/>
          </p:cNvSpPr>
          <p:nvPr>
            <p:ph idx="1"/>
          </p:nvPr>
        </p:nvSpPr>
        <p:spPr>
          <a:prstGeom prst="rect">
            <a:avLst/>
          </a:prstGeom>
        </p:spPr>
        <p:txBody>
          <a:bodyPr/>
          <a:lstStyle/>
          <a:p>
            <a:pPr>
              <a:spcBef>
                <a:spcPct val="0"/>
              </a:spcBef>
            </a:pPr>
            <a:r>
              <a:rPr lang="en-US" dirty="0"/>
              <a:t>Simplify:</a:t>
            </a:r>
            <a:endParaRPr lang="en-US" i="0" dirty="0">
              <a:solidFill>
                <a:schemeClr val="tx1"/>
              </a:solidFill>
            </a:endParaRPr>
          </a:p>
          <a:p>
            <a:pPr marL="0" indent="0" algn="just">
              <a:spcBef>
                <a:spcPct val="0"/>
              </a:spcBef>
              <a:buFont typeface="Courier New" pitchFamily="49" charset="0"/>
              <a:buNone/>
            </a:pPr>
            <a:endParaRPr lang="en-US" sz="1000" i="0" dirty="0">
              <a:solidFill>
                <a:schemeClr val="tx1"/>
              </a:solidFill>
            </a:endParaRPr>
          </a:p>
          <a:p>
            <a:pPr marL="0" indent="0" algn="just">
              <a:spcBef>
                <a:spcPct val="0"/>
              </a:spcBef>
              <a:buFont typeface="Courier New" pitchFamily="49" charset="0"/>
              <a:buNone/>
            </a:pPr>
            <a:endParaRPr lang="en-US" b="1" i="0" dirty="0">
              <a:solidFill>
                <a:schemeClr val="tx1"/>
              </a:solidFill>
            </a:endParaRPr>
          </a:p>
          <a:p>
            <a:pPr marL="0" indent="0" algn="just">
              <a:spcBef>
                <a:spcPct val="0"/>
              </a:spcBef>
              <a:buFont typeface="Courier New" pitchFamily="49" charset="0"/>
              <a:buNone/>
            </a:pPr>
            <a:endParaRPr lang="en-US" i="0" dirty="0">
              <a:solidFill>
                <a:schemeClr val="tx1"/>
              </a:solidFill>
            </a:endParaRPr>
          </a:p>
          <a:p>
            <a:pPr marL="0" indent="0">
              <a:buFont typeface="Courier New" pitchFamily="49" charset="0"/>
              <a:buNone/>
            </a:pPr>
            <a:endParaRPr lang="en-US" sz="2400" i="0" dirty="0">
              <a:solidFill>
                <a:schemeClr val="tx1"/>
              </a:solidFill>
            </a:endParaRPr>
          </a:p>
        </p:txBody>
      </p:sp>
      <p:pic>
        <p:nvPicPr>
          <p:cNvPr id="4" name="Picture 3" descr="Thirty six divided by four minus six times two squared.">
            <a:extLst>
              <a:ext uri="{FF2B5EF4-FFF2-40B4-BE49-F238E27FC236}">
                <a16:creationId xmlns:a16="http://schemas.microsoft.com/office/drawing/2014/main" id="{7EF5032B-3DAC-A1E8-035D-91BC1149B4FF}"/>
              </a:ext>
            </a:extLst>
          </p:cNvPr>
          <p:cNvPicPr>
            <a:picLocks noChangeAspect="1"/>
          </p:cNvPicPr>
          <p:nvPr/>
        </p:nvPicPr>
        <p:blipFill>
          <a:blip r:embed="rId2"/>
          <a:stretch>
            <a:fillRect/>
          </a:stretch>
        </p:blipFill>
        <p:spPr>
          <a:xfrm>
            <a:off x="1895719" y="1308100"/>
            <a:ext cx="1895475" cy="419100"/>
          </a:xfrm>
          <a:prstGeom prst="rect">
            <a:avLst/>
          </a:prstGeom>
        </p:spPr>
      </p:pic>
      <p:sp>
        <p:nvSpPr>
          <p:cNvPr id="12" name="TextBox 11">
            <a:extLst>
              <a:ext uri="{FF2B5EF4-FFF2-40B4-BE49-F238E27FC236}">
                <a16:creationId xmlns:a16="http://schemas.microsoft.com/office/drawing/2014/main" id="{6C837F73-B39D-DC23-A3E5-215BD34FFE0F}"/>
              </a:ext>
            </a:extLst>
          </p:cNvPr>
          <p:cNvSpPr txBox="1"/>
          <p:nvPr/>
        </p:nvSpPr>
        <p:spPr>
          <a:xfrm>
            <a:off x="457200" y="1874202"/>
            <a:ext cx="1438519" cy="523220"/>
          </a:xfrm>
          <a:prstGeom prst="rect">
            <a:avLst/>
          </a:prstGeom>
          <a:noFill/>
        </p:spPr>
        <p:txBody>
          <a:bodyPr wrap="square">
            <a:spAutoFit/>
          </a:bodyPr>
          <a:lstStyle/>
          <a:p>
            <a:r>
              <a:rPr lang="en-US" sz="2800" b="1" i="0" dirty="0">
                <a:solidFill>
                  <a:schemeClr val="tx1"/>
                </a:solidFill>
              </a:rPr>
              <a:t>Solution</a:t>
            </a:r>
            <a:endParaRPr lang="en-IN" sz="2800" dirty="0"/>
          </a:p>
        </p:txBody>
      </p:sp>
      <p:pic>
        <p:nvPicPr>
          <p:cNvPr id="10" name="Picture 9" descr="Thirty six divided by four minus six times two squared becomes thirty six divided by four minus six times four, since the exponent two squared is four. Dividing and multiplying from left to right, thirty six divided by four is nine, and six times four is twenty four, so we have nine minus twenty four. Finally, subtracting gives negative fifteen.">
            <a:extLst>
              <a:ext uri="{FF2B5EF4-FFF2-40B4-BE49-F238E27FC236}">
                <a16:creationId xmlns:a16="http://schemas.microsoft.com/office/drawing/2014/main" id="{3A426DFB-FBC6-CF8B-F5CA-4BCA4152B6BB}"/>
              </a:ext>
            </a:extLst>
          </p:cNvPr>
          <p:cNvPicPr>
            <a:picLocks noChangeAspect="1"/>
          </p:cNvPicPr>
          <p:nvPr/>
        </p:nvPicPr>
        <p:blipFill>
          <a:blip r:embed="rId3"/>
          <a:stretch>
            <a:fillRect/>
          </a:stretch>
        </p:blipFill>
        <p:spPr>
          <a:xfrm>
            <a:off x="1604962" y="2504122"/>
            <a:ext cx="5934075" cy="212407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a:noFill/>
        </p:spPr>
        <p:txBody>
          <a:bodyPr/>
          <a:lstStyle/>
          <a:p>
            <a:r>
              <a:rPr lang="en-US" sz="3200" dirty="0">
                <a:solidFill>
                  <a:schemeClr val="accent1"/>
                </a:solidFill>
              </a:rPr>
              <a:t>Example 2: </a:t>
            </a:r>
            <a:r>
              <a:rPr lang="en-US" dirty="0"/>
              <a:t>Using the Order of Operations with Real Numbers</a:t>
            </a:r>
            <a:endParaRPr lang="en-US" sz="3200" dirty="0">
              <a:solidFill>
                <a:schemeClr val="accent1"/>
              </a:solidFill>
            </a:endParaRPr>
          </a:p>
        </p:txBody>
      </p:sp>
      <p:sp>
        <p:nvSpPr>
          <p:cNvPr id="5125" name="Rectangle 3"/>
          <p:cNvSpPr>
            <a:spLocks noGrp="1"/>
          </p:cNvSpPr>
          <p:nvPr>
            <p:ph idx="1"/>
          </p:nvPr>
        </p:nvSpPr>
        <p:spPr>
          <a:prstGeom prst="rect">
            <a:avLst/>
          </a:prstGeom>
        </p:spPr>
        <p:txBody>
          <a:bodyPr/>
          <a:lstStyle/>
          <a:p>
            <a:r>
              <a:rPr lang="en-US" dirty="0"/>
              <a:t>Simplify:</a:t>
            </a:r>
            <a:endParaRPr lang="en-US" dirty="0">
              <a:solidFill>
                <a:schemeClr val="tx1"/>
              </a:solidFill>
            </a:endParaRPr>
          </a:p>
          <a:p>
            <a:pPr>
              <a:buFont typeface="Courier New" pitchFamily="49" charset="0"/>
              <a:buNone/>
            </a:pPr>
            <a:endParaRPr lang="en-US" b="1" i="0" dirty="0">
              <a:solidFill>
                <a:schemeClr val="tx1"/>
              </a:solidFill>
            </a:endParaRPr>
          </a:p>
        </p:txBody>
      </p:sp>
      <p:pic>
        <p:nvPicPr>
          <p:cNvPr id="5" name="Picture 4" descr="Two times open parenthesis three squared minus one close parenthesis, minus three times two cubed.">
            <a:extLst>
              <a:ext uri="{FF2B5EF4-FFF2-40B4-BE49-F238E27FC236}">
                <a16:creationId xmlns:a16="http://schemas.microsoft.com/office/drawing/2014/main" id="{B6D5B84F-85F1-6176-4C67-2A17E05DFE9F}"/>
              </a:ext>
            </a:extLst>
          </p:cNvPr>
          <p:cNvPicPr>
            <a:picLocks noChangeAspect="1"/>
          </p:cNvPicPr>
          <p:nvPr/>
        </p:nvPicPr>
        <p:blipFill>
          <a:blip r:embed="rId2"/>
          <a:stretch>
            <a:fillRect/>
          </a:stretch>
        </p:blipFill>
        <p:spPr>
          <a:xfrm>
            <a:off x="1905000" y="1266093"/>
            <a:ext cx="2286000" cy="628650"/>
          </a:xfrm>
          <a:prstGeom prst="rect">
            <a:avLst/>
          </a:prstGeom>
        </p:spPr>
      </p:pic>
      <p:sp>
        <p:nvSpPr>
          <p:cNvPr id="10" name="TextBox 9">
            <a:extLst>
              <a:ext uri="{FF2B5EF4-FFF2-40B4-BE49-F238E27FC236}">
                <a16:creationId xmlns:a16="http://schemas.microsoft.com/office/drawing/2014/main" id="{F07A43A8-4535-0A08-D224-C34791E87E17}"/>
              </a:ext>
            </a:extLst>
          </p:cNvPr>
          <p:cNvSpPr txBox="1"/>
          <p:nvPr/>
        </p:nvSpPr>
        <p:spPr>
          <a:xfrm>
            <a:off x="457200" y="1816013"/>
            <a:ext cx="1524000" cy="523220"/>
          </a:xfrm>
          <a:prstGeom prst="rect">
            <a:avLst/>
          </a:prstGeom>
          <a:noFill/>
        </p:spPr>
        <p:txBody>
          <a:bodyPr wrap="square">
            <a:spAutoFit/>
          </a:bodyPr>
          <a:lstStyle/>
          <a:p>
            <a:r>
              <a:rPr lang="en-US" sz="2800" b="1" i="0" dirty="0">
                <a:solidFill>
                  <a:schemeClr val="tx1"/>
                </a:solidFill>
              </a:rPr>
              <a:t>Solution</a:t>
            </a:r>
            <a:endParaRPr lang="en-IN" sz="2800" dirty="0"/>
          </a:p>
        </p:txBody>
      </p:sp>
      <p:pic>
        <p:nvPicPr>
          <p:cNvPr id="8" name="Picture 7" descr="Two times open parenthesis three squared minus one close parenthesis, minus three times two cubed becomes two times open parenthesis nine minus one close parenthesis, minus three times eight, since the exponents three squared is nine and two cubed is eight. Subtracting inside the parentheses gives two times eight minus three times eight. Then, multiplying gives sixteen minus twenty four. Finally, subtracting results in negative eight.">
            <a:extLst>
              <a:ext uri="{FF2B5EF4-FFF2-40B4-BE49-F238E27FC236}">
                <a16:creationId xmlns:a16="http://schemas.microsoft.com/office/drawing/2014/main" id="{77B612EA-971A-6A22-3D8C-72310BC0DF0F}"/>
              </a:ext>
            </a:extLst>
          </p:cNvPr>
          <p:cNvPicPr>
            <a:picLocks noChangeAspect="1"/>
          </p:cNvPicPr>
          <p:nvPr/>
        </p:nvPicPr>
        <p:blipFill>
          <a:blip r:embed="rId3"/>
          <a:stretch>
            <a:fillRect/>
          </a:stretch>
        </p:blipFill>
        <p:spPr>
          <a:xfrm>
            <a:off x="1524000" y="2489875"/>
            <a:ext cx="6877050" cy="300037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Using the Order of Operations with Real Numbers</a:t>
            </a:r>
            <a:endParaRPr lang="en-US" sz="3200" dirty="0">
              <a:solidFill>
                <a:schemeClr val="accent1"/>
              </a:solidFill>
            </a:endParaRPr>
          </a:p>
        </p:txBody>
      </p:sp>
      <p:sp>
        <p:nvSpPr>
          <p:cNvPr id="6149" name="Rectangle 3"/>
          <p:cNvSpPr>
            <a:spLocks noGrp="1"/>
          </p:cNvSpPr>
          <p:nvPr>
            <p:ph idx="1"/>
          </p:nvPr>
        </p:nvSpPr>
        <p:spPr>
          <a:prstGeom prst="rect">
            <a:avLst/>
          </a:prstGeom>
        </p:spPr>
        <p:txBody>
          <a:bodyPr/>
          <a:lstStyle/>
          <a:p>
            <a:r>
              <a:rPr lang="en-US" dirty="0"/>
              <a:t>Simplify:</a:t>
            </a:r>
            <a:endParaRPr lang="en-US" sz="2800" b="1" i="0" dirty="0">
              <a:solidFill>
                <a:schemeClr val="tx1"/>
              </a:solidFill>
            </a:endParaRPr>
          </a:p>
          <a:p>
            <a:pPr>
              <a:spcBef>
                <a:spcPct val="70000"/>
              </a:spcBef>
              <a:buFont typeface="Courier New" pitchFamily="49" charset="0"/>
              <a:buNone/>
            </a:pPr>
            <a:endParaRPr lang="en-US" sz="2800" b="1" i="0" dirty="0">
              <a:solidFill>
                <a:schemeClr val="tx1"/>
              </a:solidFill>
            </a:endParaRPr>
          </a:p>
        </p:txBody>
      </p:sp>
      <p:pic>
        <p:nvPicPr>
          <p:cNvPr id="5" name="Picture 4" descr="Open parenthesis two minus five close parenthesis squared plus absolute value of open parenthesis two minus five squared close parenthesis minus two cubed">
            <a:extLst>
              <a:ext uri="{FF2B5EF4-FFF2-40B4-BE49-F238E27FC236}">
                <a16:creationId xmlns:a16="http://schemas.microsoft.com/office/drawing/2014/main" id="{734EABF6-B5D6-5FF9-2432-62A16E9C8CD0}"/>
              </a:ext>
            </a:extLst>
          </p:cNvPr>
          <p:cNvPicPr>
            <a:picLocks noChangeAspect="1"/>
          </p:cNvPicPr>
          <p:nvPr/>
        </p:nvPicPr>
        <p:blipFill>
          <a:blip r:embed="rId2"/>
          <a:stretch>
            <a:fillRect/>
          </a:stretch>
        </p:blipFill>
        <p:spPr>
          <a:xfrm>
            <a:off x="1905000" y="1284728"/>
            <a:ext cx="2905125" cy="628650"/>
          </a:xfrm>
          <a:prstGeom prst="rect">
            <a:avLst/>
          </a:prstGeom>
        </p:spPr>
      </p:pic>
      <p:sp>
        <p:nvSpPr>
          <p:cNvPr id="16" name="TextBox 15">
            <a:extLst>
              <a:ext uri="{FF2B5EF4-FFF2-40B4-BE49-F238E27FC236}">
                <a16:creationId xmlns:a16="http://schemas.microsoft.com/office/drawing/2014/main" id="{FC69A49C-EC1D-D794-2071-99E26373441B}"/>
              </a:ext>
            </a:extLst>
          </p:cNvPr>
          <p:cNvSpPr txBox="1"/>
          <p:nvPr/>
        </p:nvSpPr>
        <p:spPr>
          <a:xfrm>
            <a:off x="457200" y="1856125"/>
            <a:ext cx="1600200" cy="523220"/>
          </a:xfrm>
          <a:prstGeom prst="rect">
            <a:avLst/>
          </a:prstGeom>
          <a:noFill/>
        </p:spPr>
        <p:txBody>
          <a:bodyPr wrap="square">
            <a:spAutoFit/>
          </a:bodyPr>
          <a:lstStyle/>
          <a:p>
            <a:r>
              <a:rPr lang="en-US" sz="2800" b="1" i="0" dirty="0">
                <a:solidFill>
                  <a:schemeClr val="tx1"/>
                </a:solidFill>
              </a:rPr>
              <a:t>Solution</a:t>
            </a:r>
            <a:endParaRPr lang="en-IN" sz="2800" dirty="0"/>
          </a:p>
        </p:txBody>
      </p:sp>
      <p:pic>
        <p:nvPicPr>
          <p:cNvPr id="10" name="Picture 9" descr="Open parenthesis two minus five close parenthesis squared plus  absolute value of open parenthesis two minus five squared close parenthesis  minus two cubed becomes open parenthesis negative three close parenthesis squared plus  absolute value of open parenthesis two minus twenty five close parenthesis  minus eight, since five squared is twenty five and two cubed is eight. Then, negative three squared is nine, and inside the absolute value of  open parenthesis two minus twenty five close parenthesis  is negative twenty three. Taking the absolute value of negative twenty three gives twenty three. So, we have nine plus twenty three minus eight. Finally, adding and subtracting gives twenty four.">
            <a:extLst>
              <a:ext uri="{FF2B5EF4-FFF2-40B4-BE49-F238E27FC236}">
                <a16:creationId xmlns:a16="http://schemas.microsoft.com/office/drawing/2014/main" id="{49B03AF4-B4DC-EE7B-FB5B-397BFCEACAC7}"/>
              </a:ext>
            </a:extLst>
          </p:cNvPr>
          <p:cNvPicPr>
            <a:picLocks noChangeAspect="1"/>
          </p:cNvPicPr>
          <p:nvPr/>
        </p:nvPicPr>
        <p:blipFill>
          <a:blip r:embed="rId3"/>
          <a:stretch>
            <a:fillRect/>
          </a:stretch>
        </p:blipFill>
        <p:spPr>
          <a:xfrm>
            <a:off x="1143000" y="2425065"/>
            <a:ext cx="7191375" cy="338137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Using the Order of Operations with Real Numbers</a:t>
            </a:r>
            <a:r>
              <a:rPr lang="en-US" baseline="-25000" dirty="0"/>
              <a:t>1</a:t>
            </a:r>
            <a:endParaRPr lang="en-US" sz="3200" baseline="-25000" dirty="0">
              <a:solidFill>
                <a:schemeClr val="accent1"/>
              </a:solidFill>
            </a:endParaRPr>
          </a:p>
        </p:txBody>
      </p:sp>
      <p:sp>
        <p:nvSpPr>
          <p:cNvPr id="2" name="Rectangle 1"/>
          <p:cNvSpPr/>
          <p:nvPr/>
        </p:nvSpPr>
        <p:spPr>
          <a:xfrm>
            <a:off x="533400" y="1143000"/>
            <a:ext cx="1439946" cy="523220"/>
          </a:xfrm>
          <a:prstGeom prst="rect">
            <a:avLst/>
          </a:prstGeom>
        </p:spPr>
        <p:txBody>
          <a:bodyPr wrap="none">
            <a:spAutoFit/>
          </a:bodyPr>
          <a:lstStyle/>
          <a:p>
            <a:r>
              <a:rPr lang="en-US" sz="2800" dirty="0"/>
              <a:t>Simplify:</a:t>
            </a:r>
            <a:endParaRPr lang="en-US" sz="2800" b="1" dirty="0"/>
          </a:p>
        </p:txBody>
      </p:sp>
      <p:pic>
        <p:nvPicPr>
          <p:cNvPr id="7" name="Picture 6" descr="Nine minus two times open bracket open parenthesis three times five minus seven squared close parenthesis divided by two plus two squared close bracket.">
            <a:extLst>
              <a:ext uri="{FF2B5EF4-FFF2-40B4-BE49-F238E27FC236}">
                <a16:creationId xmlns:a16="http://schemas.microsoft.com/office/drawing/2014/main" id="{7CC27C7B-06D1-F121-8840-9C775CDC2397}"/>
              </a:ext>
            </a:extLst>
          </p:cNvPr>
          <p:cNvPicPr>
            <a:picLocks noChangeAspect="1"/>
          </p:cNvPicPr>
          <p:nvPr/>
        </p:nvPicPr>
        <p:blipFill>
          <a:blip r:embed="rId2"/>
          <a:stretch>
            <a:fillRect/>
          </a:stretch>
        </p:blipFill>
        <p:spPr>
          <a:xfrm>
            <a:off x="1973346" y="1116330"/>
            <a:ext cx="3686175" cy="685800"/>
          </a:xfrm>
          <a:prstGeom prst="rect">
            <a:avLst/>
          </a:prstGeom>
        </p:spPr>
      </p:pic>
      <p:sp>
        <p:nvSpPr>
          <p:cNvPr id="3" name="Rectangle 2"/>
          <p:cNvSpPr/>
          <p:nvPr/>
        </p:nvSpPr>
        <p:spPr>
          <a:xfrm>
            <a:off x="533400" y="1905000"/>
            <a:ext cx="1425390" cy="523220"/>
          </a:xfrm>
          <a:prstGeom prst="rect">
            <a:avLst/>
          </a:prstGeom>
        </p:spPr>
        <p:txBody>
          <a:bodyPr wrap="none">
            <a:spAutoFit/>
          </a:bodyPr>
          <a:lstStyle/>
          <a:p>
            <a:r>
              <a:rPr lang="en-US" sz="2800" b="1" dirty="0"/>
              <a:t>Solution</a:t>
            </a:r>
            <a:endParaRPr lang="en-US" sz="2800" dirty="0"/>
          </a:p>
        </p:txBody>
      </p:sp>
      <p:pic>
        <p:nvPicPr>
          <p:cNvPr id="11" name="Picture 10" descr="Nine minus two open bracket open parenthesis three times five minus seven squared close parenthesis divided by two plus two squared close bracket becomes nine minus two open bracket open parenthesis fifteen minus forty nine close parenthesis divided by two plus four close bracket, since three times five is fifteen, seven squared is forty nine, and two squared is four. Next, multiply inside the parentheses, so we have nine minus two open bracket negative thirty four divided by two plus four close bracket. Subtracting inside the parentheses, fifteen minus forty nine gives negative thirty four. Then, dividing negative thirty four by two gives negative seventeen. Afterward, add inside the brackets: negative seventeen plus four gives negative thirteen. ">
            <a:extLst>
              <a:ext uri="{FF2B5EF4-FFF2-40B4-BE49-F238E27FC236}">
                <a16:creationId xmlns:a16="http://schemas.microsoft.com/office/drawing/2014/main" id="{D4222B11-2255-0321-41C9-B4D3D1C48493}"/>
              </a:ext>
            </a:extLst>
          </p:cNvPr>
          <p:cNvPicPr>
            <a:picLocks noChangeAspect="1"/>
          </p:cNvPicPr>
          <p:nvPr/>
        </p:nvPicPr>
        <p:blipFill>
          <a:blip r:embed="rId3"/>
          <a:stretch>
            <a:fillRect/>
          </a:stretch>
        </p:blipFill>
        <p:spPr>
          <a:xfrm>
            <a:off x="990600" y="2491671"/>
            <a:ext cx="7981950" cy="3409950"/>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4"/>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1097</TotalTime>
  <Words>329</Words>
  <Application>Microsoft Office PowerPoint</Application>
  <PresentationFormat>On-screen Show (4:3)</PresentationFormat>
  <Paragraphs>55</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Courier New</vt:lpstr>
      <vt:lpstr>Office Theme</vt:lpstr>
      <vt:lpstr>Section 5.R.1</vt:lpstr>
      <vt:lpstr>Objectives</vt:lpstr>
      <vt:lpstr>Procedure: Rules for Order of Operations</vt:lpstr>
      <vt:lpstr>Using the Rules for Order of Operations </vt:lpstr>
      <vt:lpstr>Using the Rules for Order of Operations</vt:lpstr>
      <vt:lpstr>Example 1: Using the Order of Operations with Real Numbers</vt:lpstr>
      <vt:lpstr>Example 2: Using the Order of Operations with Real Numbers</vt:lpstr>
      <vt:lpstr>Example 3: Using the Order of Operations with Real Numbers</vt:lpstr>
      <vt:lpstr>Example 4: Using the Order of Operations with Real Numbers1</vt:lpstr>
      <vt:lpstr>Example 4: Using the Order of Operations with Real Numbers2</vt:lpstr>
      <vt:lpstr>Example 5: Using the Order of Operations</vt:lpstr>
      <vt:lpstr>Example 6: Using the Order of Operations with Real Numbers</vt:lpstr>
      <vt:lpstr>Example 7: Using the Order of Operations with Real Numbers1</vt:lpstr>
      <vt:lpstr>Example 7: Using the Order of Operations with Real Numbers2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Sankar</cp:lastModifiedBy>
  <cp:revision>138</cp:revision>
  <dcterms:created xsi:type="dcterms:W3CDTF">2013-04-26T14:43:13Z</dcterms:created>
  <dcterms:modified xsi:type="dcterms:W3CDTF">2025-06-23T11:27:05Z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B809B739-6738-4C95-B759-1A2061116471</vt:lpwstr>
  </property>
  <property fmtid="{D5CDD505-2E9C-101B-9397-08002B2CF9AE}" pid="3" name="ArticulatePath">
    <vt:lpwstr>DEV2e_8_5</vt:lpwstr>
  </property>
</Properties>
</file>