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FFFFCC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41" autoAdjust="0"/>
  </p:normalViewPr>
  <p:slideViewPr>
    <p:cSldViewPr>
      <p:cViewPr varScale="1">
        <p:scale>
          <a:sx n="105" d="100"/>
          <a:sy n="105" d="100"/>
        </p:scale>
        <p:origin x="11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4.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r>
              <a:rPr lang="en-US" sz="3200" dirty="0"/>
              <a:t> </a:t>
            </a:r>
          </a:p>
        </p:txBody>
      </p:sp>
      <p:pic>
        <p:nvPicPr>
          <p:cNvPr id="3" name="Picture 2" descr="example b is&#10;open fraction square root 3 plus i divided by square root 3 minus i close fraction">
            <a:extLst>
              <a:ext uri="{FF2B5EF4-FFF2-40B4-BE49-F238E27FC236}">
                <a16:creationId xmlns:a16="http://schemas.microsoft.com/office/drawing/2014/main" id="{3710ACAC-3BBB-3AF0-7384-77D473F42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50" y="1140171"/>
            <a:ext cx="1483579" cy="97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90ED545-3A08-B3F5-AC81-8880846BF96F}"/>
              </a:ext>
            </a:extLst>
          </p:cNvPr>
          <p:cNvSpPr txBox="1"/>
          <p:nvPr/>
        </p:nvSpPr>
        <p:spPr>
          <a:xfrm>
            <a:off x="457200" y="2515255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6" name="Picture 5" descr="Square root of 3 plus i divided by square root of 3 minus i equals Open parenthesis square root of 3 plus i close parenthesis times open parenthesis square root of 3 plus i close parenthesis divided by open parenthesis square root of 3 minus i close parenthesis times open parenthesis square root of 3 plus i close parenthesis&#10;equals&#10;3 plus 2 times square root of 3 times i plus i squared divided by open parenthesis square root of 3 close parenthesis squared minus i squared&#10;equals&#10; 2 plus 2 times square root of 3 times i divided by 3 plus 1&#10;equals&#10;2 plus 2 times square root 3 times i divided by 4 &#10;equals &#10;2 divided by 4 plus  open parentheses 2 square root of 3 divided by 4 close parentheses i&#10;equals &#10;1 divided by two plus open parentheses  square root of three divided by two close parentheses i.">
            <a:extLst>
              <a:ext uri="{FF2B5EF4-FFF2-40B4-BE49-F238E27FC236}">
                <a16:creationId xmlns:a16="http://schemas.microsoft.com/office/drawing/2014/main" id="{FB933DD1-2178-55C5-AAE4-137484E556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648" y="2176466"/>
            <a:ext cx="5280537" cy="3456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pic>
        <p:nvPicPr>
          <p:cNvPr id="3" name="Picture 2" descr="example c is &#10;6 plus i divided by i">
            <a:extLst>
              <a:ext uri="{FF2B5EF4-FFF2-40B4-BE49-F238E27FC236}">
                <a16:creationId xmlns:a16="http://schemas.microsoft.com/office/drawing/2014/main" id="{35CE3CE5-0AB5-D714-7DE3-1E076105EB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146969"/>
            <a:ext cx="1201610" cy="82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3538EE-C81B-6863-2052-D4481D0BEE3D}"/>
              </a:ext>
            </a:extLst>
          </p:cNvPr>
          <p:cNvSpPr txBox="1"/>
          <p:nvPr/>
        </p:nvSpPr>
        <p:spPr>
          <a:xfrm>
            <a:off x="457200" y="2219324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12" name="Picture 11" descr="6 plus i divided by i equals open fraction open parentheses 6 plus i close parentheses open parentheses negative i close parentheses divided by i open parentheses negative i close parentheses close fraction">
            <a:extLst>
              <a:ext uri="{FF2B5EF4-FFF2-40B4-BE49-F238E27FC236}">
                <a16:creationId xmlns:a16="http://schemas.microsoft.com/office/drawing/2014/main" id="{84B66573-8493-9D4E-11CA-C7EE7AF57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017" y="3026573"/>
            <a:ext cx="2486025" cy="952500"/>
          </a:xfrm>
          <a:prstGeom prst="rect">
            <a:avLst/>
          </a:prstGeom>
        </p:spPr>
      </p:pic>
      <p:pic>
        <p:nvPicPr>
          <p:cNvPr id="8" name="Picture 7" descr="Since i equals 0 plus i and minus i equals 0 minus i, the number negative i is the conjugate of i.">
            <a:extLst>
              <a:ext uri="{FF2B5EF4-FFF2-40B4-BE49-F238E27FC236}">
                <a16:creationId xmlns:a16="http://schemas.microsoft.com/office/drawing/2014/main" id="{8D5B2755-6154-B4FE-237D-25B80FF11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9890" y="3199106"/>
            <a:ext cx="3352000" cy="576000"/>
          </a:xfrm>
          <a:prstGeom prst="rect">
            <a:avLst/>
          </a:prstGeom>
        </p:spPr>
      </p:pic>
      <p:pic>
        <p:nvPicPr>
          <p:cNvPr id="14" name="Picture 13" descr="Equals open parenthesis minus 6 i minus i squared close parenthesis divided by negative i squared equals open parenthesis minus 6 i plus 1 close parenthesis divided by 1equals 1 minus 6i.">
            <a:extLst>
              <a:ext uri="{FF2B5EF4-FFF2-40B4-BE49-F238E27FC236}">
                <a16:creationId xmlns:a16="http://schemas.microsoft.com/office/drawing/2014/main" id="{175F1970-D99D-3F83-A4B5-FEB0188F62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1318" y="4061185"/>
            <a:ext cx="2486025" cy="122872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4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2" name="Object 1" descr="example d is  open fraction square root of 2 plus i divided by negative square root of 2 plus i close fraction">
            <a:extLst>
              <a:ext uri="{FF2B5EF4-FFF2-40B4-BE49-F238E27FC236}">
                <a16:creationId xmlns:a16="http://schemas.microsoft.com/office/drawing/2014/main" id="{208F2C74-85CF-2E73-FBAF-7DCDEB097D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243097"/>
              </p:ext>
            </p:extLst>
          </p:nvPr>
        </p:nvGraphicFramePr>
        <p:xfrm>
          <a:off x="546894" y="1348106"/>
          <a:ext cx="1632596" cy="93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58322" imgH="893587" progId="Equation.DSMT4">
                  <p:embed/>
                </p:oleObj>
              </mc:Choice>
              <mc:Fallback>
                <p:oleObj name="Equation" r:id="rId2" imgW="1558322" imgH="89358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6894" y="1348106"/>
                        <a:ext cx="1632596" cy="93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23F9A2-B925-2FE0-4495-0C3605AF64D6}"/>
              </a:ext>
            </a:extLst>
          </p:cNvPr>
          <p:cNvSpPr txBox="1"/>
          <p:nvPr/>
        </p:nvSpPr>
        <p:spPr>
          <a:xfrm>
            <a:off x="457200" y="2600980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5" name="Picture 4" descr="Square root of 2 plus i divided by negative square root of 2 plus i&#10;equals&#10;Open parenthesis square root of 2 plus i close parenthesis times open parenthesis negative square root of 2 minus i close parenthesis&#10;divided by&#10;Open parenthesis negative square root of 2 plus i close parenthesis times open parenthesis negative square root of 2 minus i close parenthesis&#10;equals&#10;open parenthesis negative open parenthesis square root of 2 close parenthesis squared minus square root of 2 times i minus square root of 2 times i minus i squared close parenthesis&#10;divided by&#10;Open parenthesis negative square root of 2 times close parenthesis squared minus i squared&#10;equals&#10;negative 2 minus 2 times square root of 2 times i plus 1 divided by 2 plus 1&#10;equals&#10;negative 1 minus 2 times square root of 2 times i divided by 3&#10;equals&#10;negative 1 divided by 3 minus open fraction 2 times square root of 2 divided by 3 close fraction times i.">
            <a:extLst>
              <a:ext uri="{FF2B5EF4-FFF2-40B4-BE49-F238E27FC236}">
                <a16:creationId xmlns:a16="http://schemas.microsoft.com/office/drawing/2014/main" id="{6678BDB5-65B6-A1F1-6C78-8FD5606B7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2295749"/>
            <a:ext cx="6409524" cy="3600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 err="1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393700" y="1143000"/>
            <a:ext cx="38735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 err="1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pic>
        <p:nvPicPr>
          <p:cNvPr id="5" name="Picture 4" descr="example a is  i to the power 45 equals i to the power 44 times i Equals open parenthesis i to the power 4 close parenthesis to the power 11 times i Equals 1 to the power 11 times i equals i, Note: i equals 0 plus i in standard form.&#10; &#10;example b is i to the power 58 equals i to the power 56 times i to the power 2 Equals open parenthesis i to the power 4 close parenthesis to the power 14 times i to the power 2 Equals 1 to the power 14 times minus 1 equals negative 1, Note: negative 1 equals negative 1 plus 0 i in standard form. &#10;&#10;example c is i to the power negative 7 equals 1 divided by i to the power 7 Equals 1 divided by i to the power 7 times i divided by i equals i divided by i to the power 8 equals i divided by 1 equals i, Note: i equals 0 plus i in standard form.">
            <a:extLst>
              <a:ext uri="{FF2B5EF4-FFF2-40B4-BE49-F238E27FC236}">
                <a16:creationId xmlns:a16="http://schemas.microsoft.com/office/drawing/2014/main" id="{D4E29FCB-2D36-76AE-7309-86A7FEF61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89231"/>
            <a:ext cx="8637426" cy="21731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A1A74-85C6-EED3-1F67-764706ACF8E6}"/>
              </a:ext>
            </a:extLst>
          </p:cNvPr>
          <p:cNvSpPr txBox="1"/>
          <p:nvPr/>
        </p:nvSpPr>
        <p:spPr>
          <a:xfrm>
            <a:off x="457200" y="1184689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Multiply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Divide with complex numbers.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sz="2800" i="0" dirty="0">
                <a:solidFill>
                  <a:schemeClr val="tx1"/>
                </a:solidFill>
              </a:rPr>
              <a:t>Simplify powers of </a:t>
            </a:r>
            <a:r>
              <a:rPr lang="en-US" sz="2800" i="1" dirty="0" err="1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(3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sz="2800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00FF"/>
                </a:solidFill>
              </a:rPr>
              <a:t> 7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marL="0" indent="3175" algn="just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pic>
        <p:nvPicPr>
          <p:cNvPr id="3" name="Picture 2" descr="open parentheses 3 i close parentheses  times open parentheses 2 minus 7 i close parentheses equals 6 i minus 21 i squared&#10;equals 6 i minus 21 times open parentheses negative 1 close parentheses, Remember i squared equals negative 1.&#10;equals 21 plus 6 i.">
            <a:extLst>
              <a:ext uri="{FF2B5EF4-FFF2-40B4-BE49-F238E27FC236}">
                <a16:creationId xmlns:a16="http://schemas.microsoft.com/office/drawing/2014/main" id="{F476AAED-2FD5-BAF4-1E51-B88B5C70C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906" y="3124831"/>
            <a:ext cx="5635200" cy="1440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(5 </a:t>
            </a:r>
            <a:r>
              <a:rPr lang="en-US" sz="2800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6</a:t>
            </a:r>
            <a:r>
              <a:rPr lang="en-US" sz="2800" i="1" dirty="0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open parentheses 5 plus i close parentheses open parentheses 2 plus 6 i close parentheses&#10;equals 5 times open parentheses 2 plus 6 i close parentheses plus i times open parentheses 2 plus 6 i close parentheses&#10;equals 10 plus 30 i plus 2 i plus 6 i squared&#10;equals 10 plus 32 i minus 6&#10;equals 4 plus 32 i.">
            <a:extLst>
              <a:ext uri="{FF2B5EF4-FFF2-40B4-BE49-F238E27FC236}">
                <a16:creationId xmlns:a16="http://schemas.microsoft.com/office/drawing/2014/main" id="{9D00BE9C-68F2-344C-5B1B-71440D599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200" y="2590800"/>
            <a:ext cx="5076000" cy="212307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c. open parentheses square root of 2 minus i close parentheses times open parentheses square root of 2 minus i close parentheses.">
            <a:extLst>
              <a:ext uri="{FF2B5EF4-FFF2-40B4-BE49-F238E27FC236}">
                <a16:creationId xmlns:a16="http://schemas.microsoft.com/office/drawing/2014/main" id="{0AED8471-16AC-D7D3-9516-A1068AD17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100" y="1232679"/>
            <a:ext cx="2764126" cy="648000"/>
          </a:xfrm>
          <a:prstGeom prst="rect">
            <a:avLst/>
          </a:prstGeom>
        </p:spPr>
      </p:pic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991380"/>
            <a:ext cx="144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5" name="Picture 4" descr="open parentheses square root of 2 minus i close parentheses times open parentheses square root of 2 minus i close parentheses&#10;equals open parentheses square root of 2 close parentheses squared minus square root of 2 times i minus square root of 2 times i plus i squared&#10;equals 2 minus 2 i square root of 2 minus 1&#10;equals 1 minus 2 i square root of 2.">
            <a:extLst>
              <a:ext uri="{FF2B5EF4-FFF2-40B4-BE49-F238E27FC236}">
                <a16:creationId xmlns:a16="http://schemas.microsoft.com/office/drawing/2014/main" id="{7C132D0C-342E-97AA-D2FE-4434887714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686" y="2674304"/>
            <a:ext cx="5494426" cy="1764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 algn="just">
              <a:buFont typeface="+mj-lt"/>
              <a:buAutoNum type="alphaLcPeriod" startAt="4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i="0" dirty="0">
                <a:solidFill>
                  <a:srgbClr val="0000FF"/>
                </a:solidFill>
              </a:rPr>
              <a:t>(</a:t>
            </a:r>
            <a:r>
              <a:rPr lang="en-US" sz="2800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00FF"/>
                </a:solidFill>
              </a:rPr>
              <a:t>1</a:t>
            </a:r>
            <a:r>
              <a:rPr lang="en-US" sz="2800" i="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)(2 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i="0" dirty="0">
                <a:solidFill>
                  <a:srgbClr val="0000FF"/>
                </a:solidFill>
              </a:rPr>
              <a:t> </a:t>
            </a:r>
            <a:r>
              <a:rPr lang="en-US" sz="2800" i="1" dirty="0" err="1">
                <a:solidFill>
                  <a:srgbClr val="0000FF"/>
                </a:solidFill>
              </a:rPr>
              <a:t>i</a:t>
            </a:r>
            <a:r>
              <a:rPr lang="en-US" sz="2800" i="0" dirty="0">
                <a:solidFill>
                  <a:srgbClr val="0000FF"/>
                </a:solidFill>
              </a:rPr>
              <a:t>)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open parentheses minus 1 plus i close parentheses times open parentheses 2 minus i close parentheses&#10;equals minus 2 plus i plus 2 i minus i squared&#10;equals minus 2 plus 3 i plus 1&#10;equals minus 1 plus 3 i.">
            <a:extLst>
              <a:ext uri="{FF2B5EF4-FFF2-40B4-BE49-F238E27FC236}">
                <a16:creationId xmlns:a16="http://schemas.microsoft.com/office/drawing/2014/main" id="{62B73978-B627-CB52-26A7-5E0ECE56D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019" y="2656351"/>
            <a:ext cx="4212000" cy="15461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Caution!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</a:t>
            </a:r>
            <a:endParaRPr lang="en-US" sz="2400" i="0" dirty="0">
              <a:solidFill>
                <a:srgbClr val="FF0008"/>
              </a:solidFill>
            </a:endParaRPr>
          </a:p>
        </p:txBody>
      </p:sp>
      <p:pic>
        <p:nvPicPr>
          <p:cNvPr id="3" name="Picture 2" descr="Square root of a times square root of b equals square root of a times b.">
            <a:extLst>
              <a:ext uri="{FF2B5EF4-FFF2-40B4-BE49-F238E27FC236}">
                <a16:creationId xmlns:a16="http://schemas.microsoft.com/office/drawing/2014/main" id="{E30B1605-2C14-C4B3-0459-1AD6F0871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132" y="1287780"/>
            <a:ext cx="1751200" cy="396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698421B-5F4A-38E7-6082-FEB23DC3F973}"/>
              </a:ext>
            </a:extLst>
          </p:cNvPr>
          <p:cNvSpPr txBox="1"/>
          <p:nvPr/>
        </p:nvSpPr>
        <p:spPr>
          <a:xfrm>
            <a:off x="4249132" y="1296354"/>
            <a:ext cx="4056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only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if </a:t>
            </a: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24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nonnegative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5FDED9-F94C-D860-A4C6-DDF0D7DB2ECB}"/>
              </a:ext>
            </a:extLst>
          </p:cNvPr>
          <p:cNvSpPr txBox="1"/>
          <p:nvPr/>
        </p:nvSpPr>
        <p:spPr>
          <a:xfrm>
            <a:off x="457200" y="1669995"/>
            <a:ext cx="8077200" cy="164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3429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real numbers.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3429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Applying this rule to negative real numbers can lead to an error. The error can be avoided by first changing the radicals to imaginary form.</a:t>
            </a:r>
            <a:endParaRPr lang="en-IN" dirty="0"/>
          </a:p>
        </p:txBody>
      </p:sp>
      <p:pic>
        <p:nvPicPr>
          <p:cNvPr id="20" name="Picture 19" descr="Wrong Solution&#10;&#10;Square root of minus 6 times square root of minus 2 equals square root of 12&#10;equals square root of 4 times square root of 3&#10;equals 2 square root 3&#10;&#10;The entire math is crossed as this solution is Incorrect.">
            <a:extLst>
              <a:ext uri="{FF2B5EF4-FFF2-40B4-BE49-F238E27FC236}">
                <a16:creationId xmlns:a16="http://schemas.microsoft.com/office/drawing/2014/main" id="{1BD624D0-60C1-EC43-FFB3-171E7C145C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773" y="3314530"/>
            <a:ext cx="2573054" cy="2016000"/>
          </a:xfrm>
          <a:prstGeom prst="rect">
            <a:avLst/>
          </a:prstGeom>
        </p:spPr>
      </p:pic>
      <p:pic>
        <p:nvPicPr>
          <p:cNvPr id="2" name="Picture 1" descr="Correct Solution&#10;&#10;Square root of negative 6 times square root of negative 2 equals square root of 6 i times square root of 2 i&#10;equals square root of 12 times i squared which equals 2 times square root of 3 times negative one which can be written as negative 2 square root 3">
            <a:extLst>
              <a:ext uri="{FF2B5EF4-FFF2-40B4-BE49-F238E27FC236}">
                <a16:creationId xmlns:a16="http://schemas.microsoft.com/office/drawing/2014/main" id="{E55BB254-0B5F-BEBE-9B80-88922C3EDF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0226" y="3244253"/>
            <a:ext cx="4334480" cy="22672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Division with Complex Numbers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693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pic>
        <p:nvPicPr>
          <p:cNvPr id="3" name="Picture 2" descr="example a is Four divided by open parenthesis minus one minus five i close parenthesis">
            <a:extLst>
              <a:ext uri="{FF2B5EF4-FFF2-40B4-BE49-F238E27FC236}">
                <a16:creationId xmlns:a16="http://schemas.microsoft.com/office/drawing/2014/main" id="{951B9FDF-009A-BFD9-A09A-2E80060B2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713" y="1907775"/>
            <a:ext cx="1582266" cy="864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461D9EB-2359-D0A8-DCF3-02E2F9AB4451}"/>
              </a:ext>
            </a:extLst>
          </p:cNvPr>
          <p:cNvSpPr txBox="1"/>
          <p:nvPr/>
        </p:nvSpPr>
        <p:spPr>
          <a:xfrm>
            <a:off x="457200" y="3027400"/>
            <a:ext cx="1428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Solution</a:t>
            </a:r>
            <a:endParaRPr lang="en-IN" dirty="0"/>
          </a:p>
        </p:txBody>
      </p:sp>
      <p:pic>
        <p:nvPicPr>
          <p:cNvPr id="6" name="Picture 5" descr="&#10;Four divided by open parenthesis negative one minus five i close parenthesis&#10;equals&#10;Four times open parenthesis negative one plus five i close parenthesis divided by open parenthesis negative one minus five i close parenthesis times open parenthesis negative one plus five i close parenthesis&#10;equals&#10; open parenthesis negative four plus twenty i  close parenthesis divided by open parenthesis negative one squared minus five i squared close parenthesis&#10;equals&#10;open parenthesis negative four plus twenty i  close parenthesis divided by open parenthesis 1 plus 25 close parenthesis&#10;equals&#10;open parenthesis negative four plus twenty i  close parenthesis divided by twenty six&#10;equals&#10;negative Open parenthesis four divided by twenty six close parenthesis plus Open parenthesis twenty divided by twenty six close parenthesis  times i&#10;equals&#10;negative Open parenthesis two divided by thirteen close parenthesis plus open parenthesis ten divided by thirteen close parenthesis times  i.">
            <a:extLst>
              <a:ext uri="{FF2B5EF4-FFF2-40B4-BE49-F238E27FC236}">
                <a16:creationId xmlns:a16="http://schemas.microsoft.com/office/drawing/2014/main" id="{FA1FFA7C-393F-8DC3-5FF4-9DA869FBF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7707" y="2857501"/>
            <a:ext cx="5592293" cy="2772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231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4.R.9</vt:lpstr>
      <vt:lpstr>Objectives</vt:lpstr>
      <vt:lpstr>Example 1: Multiplying with Complex Numbers1</vt:lpstr>
      <vt:lpstr>Example 1: Multiplying with Complex Numbers2</vt:lpstr>
      <vt:lpstr>Example 1: Multiplying with Complex Numbers3</vt:lpstr>
      <vt:lpstr>Example 1: Multiplying with Complex Numbers4</vt:lpstr>
      <vt:lpstr>Caution!</vt:lpstr>
      <vt:lpstr>Procedure: Writing Fractions with Complex Numbers in Standard Form</vt:lpstr>
      <vt:lpstr>Example 2: Division with Complex Numbers1 </vt:lpstr>
      <vt:lpstr>Example 2: Division with Complex Numbers2 </vt:lpstr>
      <vt:lpstr>Example 2: Division with Complex Numbers3 </vt:lpstr>
      <vt:lpstr>Example 2: Division with Complex Numbers4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Sindhusha</cp:lastModifiedBy>
  <cp:revision>102</cp:revision>
  <dcterms:created xsi:type="dcterms:W3CDTF">2013-04-26T14:43:13Z</dcterms:created>
  <dcterms:modified xsi:type="dcterms:W3CDTF">2025-06-25T09:40:33Z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79A4ECA9-3FF9-4DFC-A503-9973F134831E</vt:lpwstr>
  </property>
  <property fmtid="{D5CDD505-2E9C-101B-9397-08002B2CF9AE}" pid="3" name="ArticulatePath">
    <vt:lpwstr>DEV2e_15_9</vt:lpwstr>
  </property>
</Properties>
</file>