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87" r:id="rId5"/>
    <p:sldId id="288" r:id="rId6"/>
    <p:sldId id="261" r:id="rId7"/>
    <p:sldId id="286" r:id="rId8"/>
    <p:sldId id="264" r:id="rId9"/>
    <p:sldId id="284" r:id="rId10"/>
    <p:sldId id="268" r:id="rId11"/>
    <p:sldId id="269" r:id="rId12"/>
    <p:sldId id="270" r:id="rId13"/>
    <p:sldId id="271" r:id="rId14"/>
    <p:sldId id="273" r:id="rId15"/>
    <p:sldId id="285" r:id="rId16"/>
    <p:sldId id="289" r:id="rId17"/>
    <p:sldId id="290" r:id="rId18"/>
    <p:sldId id="291" r:id="rId19"/>
    <p:sldId id="277" r:id="rId20"/>
    <p:sldId id="292" r:id="rId21"/>
    <p:sldId id="278" r:id="rId22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hiteesha" initials="h" lastIdx="1" clrIdx="2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00000"/>
    <a:srgbClr val="2D7D9F"/>
    <a:srgbClr val="000099"/>
    <a:srgbClr val="0000FF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2" autoAdjust="0"/>
    <p:restoredTop sz="99613" autoAdjust="0"/>
  </p:normalViewPr>
  <p:slideViewPr>
    <p:cSldViewPr>
      <p:cViewPr varScale="1">
        <p:scale>
          <a:sx n="111" d="100"/>
          <a:sy n="111" d="100"/>
        </p:scale>
        <p:origin x="8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7" Type="http://schemas.openxmlformats.org/officeDocument/2006/relationships/image" Target="../media/image25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emf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4.R.4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Greatest Common Factor (GCF)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and Factoring by Grouping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Factoring Out the GCF of a Polynomial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14" name="Picture 13" descr="Factor minus 4a to the power of 5 plus 2 a cubed minus 6 a squared by factoring out the GCF.">
            <a:extLst>
              <a:ext uri="{FF2B5EF4-FFF2-40B4-BE49-F238E27FC236}">
                <a16:creationId xmlns:a16="http://schemas.microsoft.com/office/drawing/2014/main" id="{D18E647C-745F-7A98-E60B-6F32AC5DCC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9" y="1299431"/>
            <a:ext cx="7113600" cy="46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9886B66-D1A7-D1CC-B177-364F2CBFC91D}"/>
              </a:ext>
            </a:extLst>
          </p:cNvPr>
          <p:cNvSpPr txBox="1"/>
          <p:nvPr/>
        </p:nvSpPr>
        <p:spPr>
          <a:xfrm>
            <a:off x="454819" y="2014442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2A05A1-5728-4C82-B5B4-7213D828FEBF}"/>
              </a:ext>
            </a:extLst>
          </p:cNvPr>
          <p:cNvSpPr txBox="1"/>
          <p:nvPr/>
        </p:nvSpPr>
        <p:spPr>
          <a:xfrm>
            <a:off x="457200" y="2586691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GCF is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²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we can factor as follows.</a:t>
            </a:r>
            <a:endParaRPr lang="en-IN" dirty="0"/>
          </a:p>
        </p:txBody>
      </p:sp>
      <p:pic>
        <p:nvPicPr>
          <p:cNvPr id="12" name="Picture 11" descr="Negative 4 a to the power of 5 plus 2 a cubed  minus 6 a squared,&#10;equals&#10;2 a squared times open parenthesis negative 2 a cubed plus a minus 3 close parenthesis.">
            <a:extLst>
              <a:ext uri="{FF2B5EF4-FFF2-40B4-BE49-F238E27FC236}">
                <a16:creationId xmlns:a16="http://schemas.microsoft.com/office/drawing/2014/main" id="{693ED275-B586-8932-CE4B-38C11037F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938" y="3181195"/>
            <a:ext cx="5191448" cy="61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AB924D-B3AD-2B28-9FD0-D87A06EBB7B1}"/>
              </a:ext>
            </a:extLst>
          </p:cNvPr>
          <p:cNvSpPr txBox="1"/>
          <p:nvPr/>
        </p:nvSpPr>
        <p:spPr>
          <a:xfrm>
            <a:off x="454819" y="3749814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6355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However, the leading coefficient is negative and we can also factor as follows.</a:t>
            </a:r>
          </a:p>
        </p:txBody>
      </p:sp>
      <p:pic>
        <p:nvPicPr>
          <p:cNvPr id="18" name="Picture 17" descr="Negative 4 a to the power of 5 plus 2 a cubed minus 6 a squared,&#10;equals&#10;negative 2 a squared times open parenthesis 2 a cubed minus a plus 3 close parenthesis.">
            <a:extLst>
              <a:ext uri="{FF2B5EF4-FFF2-40B4-BE49-F238E27FC236}">
                <a16:creationId xmlns:a16="http://schemas.microsoft.com/office/drawing/2014/main" id="{73228DDC-FDA7-D94B-F906-A2E089E803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5468" y="4797351"/>
            <a:ext cx="4886069" cy="576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Factoring Out the GCF of a Polynomial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Both answers are correct. However, we will see later that having a positive leading coefficient for the polynomial in parentheses may make that polynomial easier to factor. 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Factoring Out the GCF of a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Multi-Variable Polynomial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Rectangle 3"/>
          <p:cNvSpPr>
            <a:spLocks noGrp="1"/>
          </p:cNvSpPr>
          <p:nvPr>
            <p:ph idx="1"/>
          </p:nvPr>
        </p:nvSpPr>
        <p:spPr>
          <a:xfrm>
            <a:off x="5334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Factor each polynomial by factoring out the GCF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chemeClr val="tx1"/>
                </a:solidFill>
              </a:rPr>
              <a:t>or </a:t>
            </a:r>
            <a:r>
              <a:rPr 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i="0" dirty="0">
                <a:solidFill>
                  <a:schemeClr val="tx1"/>
                </a:solidFill>
              </a:rPr>
              <a:t>1 · GCF).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3" name="Picture 2" descr="example a is&#10;4 a x cubed plus 4 a x.">
            <a:extLst>
              <a:ext uri="{FF2B5EF4-FFF2-40B4-BE49-F238E27FC236}">
                <a16:creationId xmlns:a16="http://schemas.microsoft.com/office/drawing/2014/main" id="{DD259166-0B69-56F5-BD2C-6C3489E7A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228" y="2293144"/>
            <a:ext cx="2126769" cy="432000"/>
          </a:xfrm>
          <a:prstGeom prst="rect">
            <a:avLst/>
          </a:prstGeom>
        </p:spPr>
      </p:pic>
      <p:pic>
        <p:nvPicPr>
          <p:cNvPr id="5" name="Picture 4" descr="example b is&#10;3 x squared y squared minus 6 x y squared.">
            <a:extLst>
              <a:ext uri="{FF2B5EF4-FFF2-40B4-BE49-F238E27FC236}">
                <a16:creationId xmlns:a16="http://schemas.microsoft.com/office/drawing/2014/main" id="{7919FE7F-4776-DEA7-FBBB-3F0FC93CC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76" y="2913063"/>
            <a:ext cx="2204800" cy="468000"/>
          </a:xfrm>
          <a:prstGeom prst="rect">
            <a:avLst/>
          </a:prstGeom>
        </p:spPr>
      </p:pic>
      <p:pic>
        <p:nvPicPr>
          <p:cNvPr id="7" name="Picture 6" descr="example c  is&#10;negative 14 b y cubed minus 7 b squared y plus 21 b y squared.">
            <a:extLst>
              <a:ext uri="{FF2B5EF4-FFF2-40B4-BE49-F238E27FC236}">
                <a16:creationId xmlns:a16="http://schemas.microsoft.com/office/drawing/2014/main" id="{AAF8E148-23D3-395D-94F6-0EA0C3BA55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6638" y="2303719"/>
            <a:ext cx="3650400" cy="468000"/>
          </a:xfrm>
          <a:prstGeom prst="rect">
            <a:avLst/>
          </a:prstGeom>
        </p:spPr>
      </p:pic>
      <p:pic>
        <p:nvPicPr>
          <p:cNvPr id="9" name="Picture 8" descr="example d is&#10;&#10;13 a to the power of 4 times b to the power of 5 minus 3 a squared times b to the power of 9 minus 4 a to the power of 6 times b cubed.">
            <a:extLst>
              <a:ext uri="{FF2B5EF4-FFF2-40B4-BE49-F238E27FC236}">
                <a16:creationId xmlns:a16="http://schemas.microsoft.com/office/drawing/2014/main" id="{322B8683-DE19-5CD8-332A-1EC8208DF1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5312" y="2878783"/>
            <a:ext cx="3876923" cy="432000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533400" y="3733800"/>
            <a:ext cx="1424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Solution</a:t>
            </a:r>
          </a:p>
        </p:txBody>
      </p:sp>
      <p:pic>
        <p:nvPicPr>
          <p:cNvPr id="11" name="Picture 10" descr="Solution for a is&#10;4 a x cubed plus 4 a x equals 4 a x times open parentheses x squared plus 1 close parentheses.&#10;&#10;Note that 4 a x equals 1 times 4 a x.">
            <a:extLst>
              <a:ext uri="{FF2B5EF4-FFF2-40B4-BE49-F238E27FC236}">
                <a16:creationId xmlns:a16="http://schemas.microsoft.com/office/drawing/2014/main" id="{CE6024D7-03B7-C203-67DC-835AF4FDBE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521" y="4225359"/>
            <a:ext cx="7966552" cy="612000"/>
          </a:xfrm>
          <a:prstGeom prst="rect">
            <a:avLst/>
          </a:prstGeom>
        </p:spPr>
      </p:pic>
      <p:pic>
        <p:nvPicPr>
          <p:cNvPr id="13" name="Picture 12" descr="Checking by multiplying gives 4 a x times open parentheses x squared plus 1 close parentheses equals 4 a x cubed plus 4 a x, the  original expression.">
            <a:extLst>
              <a:ext uri="{FF2B5EF4-FFF2-40B4-BE49-F238E27FC236}">
                <a16:creationId xmlns:a16="http://schemas.microsoft.com/office/drawing/2014/main" id="{3ABFA11A-F0B9-DF5B-56BE-DC632D3C9D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254" y="4848473"/>
            <a:ext cx="7504981" cy="1044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Factoring Out the GCF of a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Multi-Variable Polynomial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Solution for b is&#10;3 x squared y squared minus 6 x y squared equals 3 x y squared tim open parentheses x minus 2 close parentheses.">
            <a:extLst>
              <a:ext uri="{FF2B5EF4-FFF2-40B4-BE49-F238E27FC236}">
                <a16:creationId xmlns:a16="http://schemas.microsoft.com/office/drawing/2014/main" id="{F594A7D4-7644-E43C-22C7-263FDF0AA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962" y="1228295"/>
            <a:ext cx="4245883" cy="540000"/>
          </a:xfrm>
          <a:prstGeom prst="rect">
            <a:avLst/>
          </a:prstGeom>
        </p:spPr>
      </p:pic>
      <p:pic>
        <p:nvPicPr>
          <p:cNvPr id="5" name="Picture 4" descr="Solution for c is&#10;negative 14 b y cubed minus 7 b squared y plus 21 b y squared equals negative 7 b y times open parentheses 2 y squared plus b minus 3 y close parentheses.&#10;">
            <a:extLst>
              <a:ext uri="{FF2B5EF4-FFF2-40B4-BE49-F238E27FC236}">
                <a16:creationId xmlns:a16="http://schemas.microsoft.com/office/drawing/2014/main" id="{1E0C7E27-41C4-5A29-EBB9-A42FA198A4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819490"/>
            <a:ext cx="6763655" cy="612000"/>
          </a:xfrm>
          <a:prstGeom prst="rect">
            <a:avLst/>
          </a:prstGeom>
        </p:spPr>
      </p:pic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2551093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Note that by factoring out a negative term, in this case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i="0" dirty="0">
                <a:solidFill>
                  <a:srgbClr val="FF0000"/>
                </a:solidFill>
              </a:rPr>
              <a:t>7</a:t>
            </a:r>
            <a:r>
              <a:rPr lang="en-US" i="1" dirty="0">
                <a:solidFill>
                  <a:srgbClr val="FF0000"/>
                </a:solidFill>
              </a:rPr>
              <a:t>b y</a:t>
            </a:r>
            <a:r>
              <a:rPr lang="en-US" i="0" dirty="0">
                <a:solidFill>
                  <a:schemeClr val="tx1"/>
                </a:solidFill>
              </a:rPr>
              <a:t>, the leading coefficient in parentheses is positive.</a:t>
            </a:r>
          </a:p>
        </p:txBody>
      </p:sp>
      <p:pic>
        <p:nvPicPr>
          <p:cNvPr id="7" name="Picture 6" descr="Solution for d is 13 a to the power of 4 times b to the power of 5 minus 3 a squared times b to the power of 9 minus 4 a to the power of 6 times b cubed&#10;equals&#10;a squared times b cubed times open parentheses 13 a squared times b squared minus 3 b to the power of 6 minus 4 a to the power of 4 close parentheses.">
            <a:extLst>
              <a:ext uri="{FF2B5EF4-FFF2-40B4-BE49-F238E27FC236}">
                <a16:creationId xmlns:a16="http://schemas.microsoft.com/office/drawing/2014/main" id="{235E8A31-718B-7579-FEE2-3E5C24203C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176" y="3733800"/>
            <a:ext cx="7597242" cy="612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Factoring Out a Common Binomial Factor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37905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Factor each polynomial.</a:t>
            </a:r>
          </a:p>
        </p:txBody>
      </p:sp>
      <p:pic>
        <p:nvPicPr>
          <p:cNvPr id="3" name="Picture 2" descr="example a is&#10;&#10;3 x squared times open parentheses 5 x plus 1 close parentheses minus 2 times open parentheses 5 x plus 1 close parentheses.">
            <a:extLst>
              <a:ext uri="{FF2B5EF4-FFF2-40B4-BE49-F238E27FC236}">
                <a16:creationId xmlns:a16="http://schemas.microsoft.com/office/drawing/2014/main" id="{BB7AE991-98E4-A6F7-25A4-596EC4D7C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45" y="1924594"/>
            <a:ext cx="3790588" cy="540000"/>
          </a:xfrm>
          <a:prstGeom prst="rect">
            <a:avLst/>
          </a:prstGeom>
        </p:spPr>
      </p:pic>
      <p:pic>
        <p:nvPicPr>
          <p:cNvPr id="5" name="Picture 4" descr="example b is&#10;&#10;7 a times open parentheses 2 x minus 3 close parentheses plus open parentheses 2 x minus 3 close parentheses.">
            <a:extLst>
              <a:ext uri="{FF2B5EF4-FFF2-40B4-BE49-F238E27FC236}">
                <a16:creationId xmlns:a16="http://schemas.microsoft.com/office/drawing/2014/main" id="{B9E85AE7-8730-A81C-4C2B-2FB582B2E1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4300" y="1935795"/>
            <a:ext cx="3614695" cy="540000"/>
          </a:xfrm>
          <a:prstGeom prst="rect">
            <a:avLst/>
          </a:prstGeom>
        </p:spPr>
      </p:pic>
      <p:sp>
        <p:nvSpPr>
          <p:cNvPr id="34" name="Rectangle 3"/>
          <p:cNvSpPr txBox="1">
            <a:spLocks/>
          </p:cNvSpPr>
          <p:nvPr/>
        </p:nvSpPr>
        <p:spPr>
          <a:xfrm>
            <a:off x="457200" y="2981980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b="1" dirty="0">
                <a:solidFill>
                  <a:schemeClr val="accent1"/>
                </a:solidFill>
              </a:rPr>
              <a:t>Solution</a:t>
            </a:r>
          </a:p>
        </p:txBody>
      </p:sp>
      <p:pic>
        <p:nvPicPr>
          <p:cNvPr id="7" name="Picture 6" descr="Solution for a is&#10;3 x squared times open parentheses 5 x plus 1 close parentheses minus 2 times open parentheses 5 x plus 1 close parentheses&#10;equals&#10;open parentheses 5 x plus 1 close parentheses times open parentheses 3 x squared minus 2 close parentheses.">
            <a:extLst>
              <a:ext uri="{FF2B5EF4-FFF2-40B4-BE49-F238E27FC236}">
                <a16:creationId xmlns:a16="http://schemas.microsoft.com/office/drawing/2014/main" id="{68F21B50-96BE-68BD-64A6-8CB2601CBF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219" y="3706228"/>
            <a:ext cx="6478758" cy="612000"/>
          </a:xfrm>
          <a:prstGeom prst="rect">
            <a:avLst/>
          </a:prstGeom>
        </p:spPr>
      </p:pic>
      <p:pic>
        <p:nvPicPr>
          <p:cNvPr id="9" name="Picture 8" descr="Solution for b is 7 a times open parentheses 2 x minus 3 close parentheses plus open parentheses 2 x minus 3 close parentheses&#10;equals&#10;7 a times open parentheses 2 x minus 3 close parentheses plus 1 times open parentheses 2 x minus 3 close parentheses&#10;equals&#10;open parentheses 2 x minus 3 close parentheses times open parentheses 7 a plus 1 close parentheses.">
            <a:extLst>
              <a:ext uri="{FF2B5EF4-FFF2-40B4-BE49-F238E27FC236}">
                <a16:creationId xmlns:a16="http://schemas.microsoft.com/office/drawing/2014/main" id="{8D028873-5423-ED44-1A89-54B0080C02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400" y="4627898"/>
            <a:ext cx="6755095" cy="1080000"/>
          </a:xfrm>
          <a:prstGeom prst="rect">
            <a:avLst/>
          </a:prstGeom>
        </p:spPr>
      </p:pic>
      <p:sp>
        <p:nvSpPr>
          <p:cNvPr id="28" name="Text Box 8"/>
          <p:cNvSpPr txBox="1">
            <a:spLocks noChangeArrowheads="1"/>
          </p:cNvSpPr>
          <p:nvPr/>
        </p:nvSpPr>
        <p:spPr bwMode="auto">
          <a:xfrm>
            <a:off x="7391400" y="4648200"/>
            <a:ext cx="1524000" cy="13234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is the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understood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coefficient </a:t>
            </a:r>
            <a:br>
              <a:rPr lang="en-US" sz="2000" dirty="0">
                <a:solidFill>
                  <a:srgbClr val="008080"/>
                </a:solidFill>
              </a:rPr>
            </a:br>
            <a:r>
              <a:rPr lang="en-US" sz="2000" dirty="0">
                <a:solidFill>
                  <a:srgbClr val="008080"/>
                </a:solidFill>
              </a:rPr>
              <a:t>of (2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000" dirty="0">
                <a:solidFill>
                  <a:srgbClr val="008080"/>
                </a:solidFill>
              </a:rPr>
              <a:t> 3).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</a:t>
            </a:r>
            <a:r>
              <a:rPr lang="en-US" dirty="0">
                <a:solidFill>
                  <a:schemeClr val="accent1"/>
                </a:solidFill>
              </a:rPr>
              <a:t>: Factoring Polynomials by Grouping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Factor x y plus 5 x plus 3 y plus 15. by grouping.">
            <a:extLst>
              <a:ext uri="{FF2B5EF4-FFF2-40B4-BE49-F238E27FC236}">
                <a16:creationId xmlns:a16="http://schemas.microsoft.com/office/drawing/2014/main" id="{533162D5-4108-D857-4313-8ACFE66D0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305" y="1378000"/>
            <a:ext cx="5200105" cy="396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95A1DA7-C75E-3634-E47A-A9A7EC4D52A0}"/>
              </a:ext>
            </a:extLst>
          </p:cNvPr>
          <p:cNvSpPr txBox="1">
            <a:spLocks/>
          </p:cNvSpPr>
          <p:nvPr/>
        </p:nvSpPr>
        <p:spPr>
          <a:xfrm>
            <a:off x="457200" y="2012809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b="1" dirty="0">
                <a:solidFill>
                  <a:schemeClr val="accent1"/>
                </a:solidFill>
              </a:rPr>
              <a:t>Solution</a:t>
            </a:r>
          </a:p>
        </p:txBody>
      </p:sp>
      <p:pic>
        <p:nvPicPr>
          <p:cNvPr id="5" name="Picture 4" descr="xy plus 5x plus 3y plus 15  &#10;Group terms that have a common monomial factor. &#10;equals open parenthesis xy plus 5x close parenthesis plus open parenthesis 3y plus 15 close parenthesis.&#10;Factoring out the monomial factors shows y plus 5 is a common binomial factor.&#10;This equals x times open parenthesis y plus 5 close parenthesis plus 3 times open parenthesis y plus 5 close parenthesis. &#10;Use the distributive property with y plus 5 as a common factor. Open parenthesis y plus 5 close parenthesis is a common binomial factor.&#10;this equals open parenthesis y plus 5 close parenthesis times open parenthesis x plus 3 close parenthesis. ">
            <a:extLst>
              <a:ext uri="{FF2B5EF4-FFF2-40B4-BE49-F238E27FC236}">
                <a16:creationId xmlns:a16="http://schemas.microsoft.com/office/drawing/2014/main" id="{11733E3C-CB94-6844-CDBF-280ADF39CF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305" y="2499274"/>
            <a:ext cx="7259063" cy="2314898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B92C17AF-8DF1-9E8A-C3E5-256CA8ADC8D5}"/>
              </a:ext>
            </a:extLst>
          </p:cNvPr>
          <p:cNvSpPr txBox="1"/>
          <p:nvPr/>
        </p:nvSpPr>
        <p:spPr>
          <a:xfrm>
            <a:off x="457200" y="4957118"/>
            <a:ext cx="2360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Checking gives</a:t>
            </a:r>
            <a:endParaRPr lang="en-IN" dirty="0"/>
          </a:p>
        </p:txBody>
      </p:sp>
      <p:pic>
        <p:nvPicPr>
          <p:cNvPr id="36" name="Picture 35" descr="open parentheses y plus 5 close parentheses times open parentheses x plus 3 close parentheses&#10;equals&#10;x y plus 5 x plus 3 y plus 15.">
            <a:extLst>
              <a:ext uri="{FF2B5EF4-FFF2-40B4-BE49-F238E27FC236}">
                <a16:creationId xmlns:a16="http://schemas.microsoft.com/office/drawing/2014/main" id="{F68B140A-F804-D06D-B7B7-5FC06DCD6B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1657" y="5354604"/>
            <a:ext cx="4577143" cy="504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</a:t>
            </a:r>
            <a:r>
              <a:rPr lang="en-US" dirty="0">
                <a:solidFill>
                  <a:schemeClr val="accent1"/>
                </a:solidFill>
              </a:rPr>
              <a:t>: Factoring Polynomials by Grouping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5" name="Picture 4" descr="Factor x squared minus x y minus 5 x plus 5 y by grouping.">
            <a:extLst>
              <a:ext uri="{FF2B5EF4-FFF2-40B4-BE49-F238E27FC236}">
                <a16:creationId xmlns:a16="http://schemas.microsoft.com/office/drawing/2014/main" id="{8192914F-0F31-0127-8D2C-6F0D25E53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305" y="1300013"/>
            <a:ext cx="5179200" cy="468000"/>
          </a:xfrm>
          <a:prstGeom prst="rect">
            <a:avLst/>
          </a:prstGeom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ACF71198-8100-7B7C-00DC-10C54DD15ADF}"/>
              </a:ext>
            </a:extLst>
          </p:cNvPr>
          <p:cNvSpPr txBox="1">
            <a:spLocks/>
          </p:cNvSpPr>
          <p:nvPr/>
        </p:nvSpPr>
        <p:spPr>
          <a:xfrm>
            <a:off x="457200" y="2012809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b="1" dirty="0">
                <a:solidFill>
                  <a:schemeClr val="accent1"/>
                </a:solidFill>
              </a:rPr>
              <a:t>Solution</a:t>
            </a:r>
          </a:p>
        </p:txBody>
      </p:sp>
      <p:pic>
        <p:nvPicPr>
          <p:cNvPr id="8" name="Picture 7" descr="x squared minus xy minus 5x plus 5y &#10;Group the terms that have a common monomial factor. &#10;equals open parenthesis x squared minus xy close parenthesis plus open parenthesis minus 5x plus 5y close parenthesis.&#10;&#10;This equals x times open parenthesis x minus y  close parenthesis plus 5 times open parenthesis minus x  plus y close parenthesis.">
            <a:extLst>
              <a:ext uri="{FF2B5EF4-FFF2-40B4-BE49-F238E27FC236}">
                <a16:creationId xmlns:a16="http://schemas.microsoft.com/office/drawing/2014/main" id="{1A83B11B-E312-F8F0-99F8-F50147843A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2380929"/>
            <a:ext cx="5479513" cy="11520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57201" y="3544431"/>
            <a:ext cx="7924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dirty="0"/>
              <a:t>This does not give a common binomial factor because</a:t>
            </a:r>
          </a:p>
        </p:txBody>
      </p:sp>
      <p:pic>
        <p:nvPicPr>
          <p:cNvPr id="22" name="Picture 21" descr="open parentheses x minus y close parentheses is not equal to open parentheses negative x plus y close parentheses.">
            <a:extLst>
              <a:ext uri="{FF2B5EF4-FFF2-40B4-BE49-F238E27FC236}">
                <a16:creationId xmlns:a16="http://schemas.microsoft.com/office/drawing/2014/main" id="{10F32182-C59F-3341-3C3E-1F40D5B28E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172" y="4009200"/>
            <a:ext cx="2530286" cy="504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8CDB62E-C016-0930-A5E5-D01AC86EB448}"/>
              </a:ext>
            </a:extLst>
          </p:cNvPr>
          <p:cNvSpPr txBox="1"/>
          <p:nvPr/>
        </p:nvSpPr>
        <p:spPr>
          <a:xfrm>
            <a:off x="3063467" y="3968958"/>
            <a:ext cx="4905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However, these two expressions</a:t>
            </a:r>
            <a:endParaRPr lang="en-IN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E674A73-2D8C-7DF8-AEAB-B7575005B494}"/>
              </a:ext>
            </a:extLst>
          </p:cNvPr>
          <p:cNvSpPr txBox="1"/>
          <p:nvPr/>
        </p:nvSpPr>
        <p:spPr>
          <a:xfrm>
            <a:off x="457199" y="4399013"/>
            <a:ext cx="8077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opposites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Thus we can find a common binomial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factor by factoring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 instead of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 from the last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two terms.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7267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</a:t>
            </a:r>
            <a:r>
              <a:rPr lang="en-US" dirty="0">
                <a:solidFill>
                  <a:schemeClr val="accent1"/>
                </a:solidFill>
              </a:rPr>
              <a:t>: Factoring Polynomials by Grouping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x squared minus x y minus 5 x plus 5 y&#10;equals open parentheses x squared minus x y close parentheses plus open parentheses negative 5 x plus 5 y close parentheses&#10;equals x times open parentheses x minus y close parentheses minus 5 times open parentheses x minus y close parentheses&#10;equals open parentheses x minus y close parentheses times open parentheses x minus 5 close parentheses.  Success!&#10;">
            <a:extLst>
              <a:ext uri="{FF2B5EF4-FFF2-40B4-BE49-F238E27FC236}">
                <a16:creationId xmlns:a16="http://schemas.microsoft.com/office/drawing/2014/main" id="{B7B998C5-C5D1-418A-2928-2A79FF6D6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62" y="1356337"/>
            <a:ext cx="5430140" cy="16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971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</a:t>
            </a:r>
            <a:r>
              <a:rPr lang="en-US" dirty="0">
                <a:solidFill>
                  <a:schemeClr val="accent1"/>
                </a:solidFill>
              </a:rPr>
              <a:t>: Factoring Polynomials by Grouping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Factor x squared plus a x plus 3 x plus 3 y by grouping.">
            <a:extLst>
              <a:ext uri="{FF2B5EF4-FFF2-40B4-BE49-F238E27FC236}">
                <a16:creationId xmlns:a16="http://schemas.microsoft.com/office/drawing/2014/main" id="{C88EAC79-9A3D-E2F2-09EB-E02F8BABA8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593" y="1298965"/>
            <a:ext cx="5179200" cy="46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B1C6400-8664-26DF-78DE-9AC4A8D35E7D}"/>
              </a:ext>
            </a:extLst>
          </p:cNvPr>
          <p:cNvSpPr txBox="1">
            <a:spLocks/>
          </p:cNvSpPr>
          <p:nvPr/>
        </p:nvSpPr>
        <p:spPr>
          <a:xfrm>
            <a:off x="457200" y="2029478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b="1" dirty="0">
                <a:solidFill>
                  <a:schemeClr val="accent1"/>
                </a:solidFill>
              </a:rPr>
              <a:t>Solution</a:t>
            </a:r>
          </a:p>
        </p:txBody>
      </p:sp>
      <p:pic>
        <p:nvPicPr>
          <p:cNvPr id="6" name="Picture 5" descr="x squared plus a x plus 3 x plus 3 y&#10;equals open parentheses x squared plus a x close parentheses plus open parentheses 3 x plus 3 y close parentheses&#10;equals x times open parentheses x plus a close parentheses plus 3 times open parentheses x plus y close parentheses.">
            <a:extLst>
              <a:ext uri="{FF2B5EF4-FFF2-40B4-BE49-F238E27FC236}">
                <a16:creationId xmlns:a16="http://schemas.microsoft.com/office/drawing/2014/main" id="{267A40D2-DB81-6939-2D71-FA4E71D15B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630743"/>
            <a:ext cx="5279165" cy="115200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457200" y="4114800"/>
            <a:ext cx="7085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sz="2800" dirty="0"/>
              <a:t>But </a:t>
            </a:r>
            <a:r>
              <a:rPr lang="en-US" sz="2800" i="1" dirty="0">
                <a:solidFill>
                  <a:srgbClr val="9900FF"/>
                </a:solidFill>
              </a:rPr>
              <a:t>x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99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i="1" dirty="0">
                <a:solidFill>
                  <a:srgbClr val="9900FF"/>
                </a:solidFill>
              </a:rPr>
              <a:t>a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/>
              <a:t>≠ </a:t>
            </a:r>
            <a:r>
              <a:rPr lang="en-US" sz="2800" i="1" dirty="0">
                <a:solidFill>
                  <a:srgbClr val="00B050"/>
                </a:solidFill>
              </a:rPr>
              <a:t>x</a:t>
            </a:r>
            <a:r>
              <a:rPr lang="en-US" sz="2800" dirty="0">
                <a:solidFill>
                  <a:srgbClr val="00B050"/>
                </a:solidFill>
              </a:rPr>
              <a:t> + </a:t>
            </a:r>
            <a:r>
              <a:rPr lang="en-US" sz="2800" i="1" dirty="0">
                <a:solidFill>
                  <a:srgbClr val="00B050"/>
                </a:solidFill>
              </a:rPr>
              <a:t>y</a:t>
            </a:r>
            <a:r>
              <a:rPr lang="en-US" sz="2800" dirty="0">
                <a:solidFill>
                  <a:srgbClr val="00B050"/>
                </a:solidFill>
              </a:rPr>
              <a:t> </a:t>
            </a:r>
            <a:r>
              <a:rPr lang="en-US" sz="2800" dirty="0"/>
              <a:t>and there is no common factor.</a:t>
            </a:r>
          </a:p>
        </p:txBody>
      </p:sp>
      <p:pic>
        <p:nvPicPr>
          <p:cNvPr id="8" name="Picture 7" descr=" x squared plus a x plus 3 x plus 3 y is not factorable.">
            <a:extLst>
              <a:ext uri="{FF2B5EF4-FFF2-40B4-BE49-F238E27FC236}">
                <a16:creationId xmlns:a16="http://schemas.microsoft.com/office/drawing/2014/main" id="{EFD4FF59-15EF-19DD-089F-FF03248863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099" y="4770750"/>
            <a:ext cx="48672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4166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</a:t>
            </a:r>
            <a:r>
              <a:rPr lang="en-US" dirty="0">
                <a:solidFill>
                  <a:schemeClr val="accent1"/>
                </a:solidFill>
              </a:rPr>
              <a:t>: Factoring Polynomials by Grouping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Factor x y plus 5 x plus y plus 5 by grouping.">
            <a:extLst>
              <a:ext uri="{FF2B5EF4-FFF2-40B4-BE49-F238E27FC236}">
                <a16:creationId xmlns:a16="http://schemas.microsoft.com/office/drawing/2014/main" id="{BFD64388-0DB6-DC70-E9E6-393233DCE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308" y="1372424"/>
            <a:ext cx="4877053" cy="396000"/>
          </a:xfrm>
          <a:prstGeom prst="rect">
            <a:avLst/>
          </a:prstGeom>
        </p:spPr>
      </p:pic>
      <p:sp>
        <p:nvSpPr>
          <p:cNvPr id="15" name="Rectangle 3">
            <a:extLst>
              <a:ext uri="{FF2B5EF4-FFF2-40B4-BE49-F238E27FC236}">
                <a16:creationId xmlns:a16="http://schemas.microsoft.com/office/drawing/2014/main" id="{F60CCDCF-8D89-411B-991C-9E026DABE15F}"/>
              </a:ext>
            </a:extLst>
          </p:cNvPr>
          <p:cNvSpPr txBox="1">
            <a:spLocks/>
          </p:cNvSpPr>
          <p:nvPr/>
        </p:nvSpPr>
        <p:spPr>
          <a:xfrm>
            <a:off x="457200" y="2023128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b="1" dirty="0">
                <a:solidFill>
                  <a:schemeClr val="accent1"/>
                </a:solidFill>
              </a:rPr>
              <a:t>Solution</a:t>
            </a:r>
          </a:p>
        </p:txBody>
      </p:sp>
      <p:pic>
        <p:nvPicPr>
          <p:cNvPr id="19" name="Picture 18" descr="x y plus 5 x plus y plus 5&#10;equals open parentheses x y plus 5 x close parentheses plus open parentheses y plus 5 close parentheses&#10;equals x times open parentheses y plus 5 close parentheses plus 1 times open parentheses y plus 5 close parentheses  where 1 is the understood coefficient of open parentheses y plus 5 close parentheses&#10;equals open parentheses y plus 5 close parentheses times open parentheses x plus 1 close parentheses.">
            <a:extLst>
              <a:ext uri="{FF2B5EF4-FFF2-40B4-BE49-F238E27FC236}">
                <a16:creationId xmlns:a16="http://schemas.microsoft.com/office/drawing/2014/main" id="{B36D7AD3-2F45-560B-424E-DCB9D92C4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991" y="2709000"/>
            <a:ext cx="8215950" cy="144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Find the greatest common factor of a set of terms.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Factor polynomials by factoring out the greatest common monomial factor.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Factor polynomials by grouping.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</a:t>
            </a:r>
            <a:r>
              <a:rPr lang="en-US" dirty="0">
                <a:solidFill>
                  <a:schemeClr val="accent1"/>
                </a:solidFill>
              </a:rPr>
              <a:t>: Factoring Polynomials by Grouping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3" name="Picture 22" descr="Factor 5 x y plus 6 u v minus 3 v y minus 10 u x by grouping.">
            <a:extLst>
              <a:ext uri="{FF2B5EF4-FFF2-40B4-BE49-F238E27FC236}">
                <a16:creationId xmlns:a16="http://schemas.microsoft.com/office/drawing/2014/main" id="{27E6AF46-7B78-1C46-7719-E6786CA37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481" y="1367763"/>
            <a:ext cx="6616421" cy="432000"/>
          </a:xfrm>
          <a:prstGeom prst="rect">
            <a:avLst/>
          </a:prstGeom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FEB96F4A-5CAD-446F-77A9-71C9370A80EF}"/>
              </a:ext>
            </a:extLst>
          </p:cNvPr>
          <p:cNvSpPr txBox="1">
            <a:spLocks/>
          </p:cNvSpPr>
          <p:nvPr/>
        </p:nvSpPr>
        <p:spPr>
          <a:xfrm>
            <a:off x="457200" y="1858030"/>
            <a:ext cx="1676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25000"/>
              </a:spcBef>
              <a:tabLst>
                <a:tab pos="463550" algn="l"/>
              </a:tabLst>
            </a:pPr>
            <a:r>
              <a:rPr lang="en-US" b="1" dirty="0">
                <a:solidFill>
                  <a:schemeClr val="accent1"/>
                </a:solidFill>
              </a:rPr>
              <a:t>Solution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2DD0E9-15AB-E4EF-24F3-C0B22B3888BC}"/>
              </a:ext>
            </a:extLst>
          </p:cNvPr>
          <p:cNvSpPr txBox="1"/>
          <p:nvPr/>
        </p:nvSpPr>
        <p:spPr>
          <a:xfrm>
            <a:off x="457200" y="2370594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example illustrates that there are times where factoring is easier if the terms are reordered. In the</a:t>
            </a:r>
            <a:endParaRPr lang="en-IN" dirty="0"/>
          </a:p>
        </p:txBody>
      </p:sp>
      <p:pic>
        <p:nvPicPr>
          <p:cNvPr id="5" name="Picture 4" descr="expression 5 x y plus 6 u v minus 3 v y minus 10 u x there is not common">
            <a:extLst>
              <a:ext uri="{FF2B5EF4-FFF2-40B4-BE49-F238E27FC236}">
                <a16:creationId xmlns:a16="http://schemas.microsoft.com/office/drawing/2014/main" id="{2EE3B7AF-0176-7DC8-943E-99E8F65B00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133" y="3335331"/>
            <a:ext cx="7776000" cy="381762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CD21776-B980-4FB7-5227-1A45D54888B9}"/>
              </a:ext>
            </a:extLst>
          </p:cNvPr>
          <p:cNvSpPr txBox="1"/>
          <p:nvPr/>
        </p:nvSpPr>
        <p:spPr>
          <a:xfrm>
            <a:off x="454025" y="3654564"/>
            <a:ext cx="80658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factor in the first two terms. However, the first and third terms have a common factor so we rearrange the terms as follows.</a:t>
            </a:r>
            <a:endParaRPr lang="en-IN" dirty="0"/>
          </a:p>
        </p:txBody>
      </p:sp>
      <p:pic>
        <p:nvPicPr>
          <p:cNvPr id="19" name="Picture 18" descr="5 x y plus 6 u v minus 3 v y minus 10 u x&#10;equals open parentheses 5 x y minus 3 v y close parentheses plus open parentheses 6 u v minus 10 u x close parentheses&#10;equals y times open parentheses 5 x minus 3 v close parentheses plus 2 u times open parentheses 3 v minus 5 x close parentheses.">
            <a:extLst>
              <a:ext uri="{FF2B5EF4-FFF2-40B4-BE49-F238E27FC236}">
                <a16:creationId xmlns:a16="http://schemas.microsoft.com/office/drawing/2014/main" id="{59D71AC2-05DA-E8CE-909D-8CAAFAE94D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822" y="4950937"/>
            <a:ext cx="7212300" cy="10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1280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</a:t>
            </a:r>
            <a:r>
              <a:rPr lang="en-US" dirty="0">
                <a:solidFill>
                  <a:schemeClr val="accent1"/>
                </a:solidFill>
              </a:rPr>
              <a:t>: Factoring Polynomials by Grouping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0"/>
              </a:spcBef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Now we see that </a:t>
            </a:r>
            <a:r>
              <a:rPr lang="en-US" dirty="0">
                <a:solidFill>
                  <a:srgbClr val="9900FF"/>
                </a:solidFill>
              </a:rPr>
              <a:t>5</a:t>
            </a:r>
            <a:r>
              <a:rPr lang="en-US" i="1" dirty="0">
                <a:solidFill>
                  <a:srgbClr val="9900FF"/>
                </a:solidFill>
              </a:rPr>
              <a:t>x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rgbClr val="99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9900FF"/>
                </a:solidFill>
              </a:rPr>
              <a:t> 3</a:t>
            </a:r>
            <a:r>
              <a:rPr lang="en-US" i="1" dirty="0">
                <a:solidFill>
                  <a:srgbClr val="9900FF"/>
                </a:solidFill>
              </a:rPr>
              <a:t>v</a:t>
            </a:r>
            <a:r>
              <a:rPr lang="en-US" dirty="0">
                <a:solidFill>
                  <a:srgbClr val="9900FF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rgbClr val="00B050"/>
                </a:solidFill>
              </a:rPr>
              <a:t>3</a:t>
            </a:r>
            <a:r>
              <a:rPr lang="en-US" i="1" dirty="0">
                <a:solidFill>
                  <a:srgbClr val="00B050"/>
                </a:solidFill>
              </a:rPr>
              <a:t>v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B050"/>
                </a:solidFill>
              </a:rPr>
              <a:t> 5</a:t>
            </a:r>
            <a:r>
              <a:rPr lang="en-US" i="1" dirty="0">
                <a:solidFill>
                  <a:srgbClr val="00B050"/>
                </a:solidFill>
              </a:rPr>
              <a:t>x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are opposites and we factor out </a:t>
            </a:r>
            <a:r>
              <a:rPr lang="en-US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u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from the last two terms.  The result is as follows.</a:t>
            </a:r>
          </a:p>
        </p:txBody>
      </p:sp>
      <p:pic>
        <p:nvPicPr>
          <p:cNvPr id="5" name="Picture 4" descr="5 x y plus 6 u v minus 3 v y minus 10 x u&#10;equals open parentheses 5 x y minus 3 v y close parentheses plus open parentheses 6 u v minus 10 u x close parentheses&#10;equals y times open parentheses 5 x minus 3 v close parentheses minus 2 u times open parentheses negative 3 v plus 5 x close parentheses&#10;Note 5 x minus 3 v is equal to negative 3 v plus 5 x.&#10;equals y times open parentheses 5 x minus 3 v close parentheses minus 2 u times open parentheses 5 x minus 3 v close parentheses. &#10;equals open parentheses 5 x minus 3 v close parentheses times open parentheses y minus 2 u close parentheses.">
            <a:extLst>
              <a:ext uri="{FF2B5EF4-FFF2-40B4-BE49-F238E27FC236}">
                <a16:creationId xmlns:a16="http://schemas.microsoft.com/office/drawing/2014/main" id="{218BCBA5-72E2-9A96-86DE-761FD7614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4" y="2924323"/>
            <a:ext cx="7026607" cy="2556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203101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Procedure: Procedure for Finding the GCF of a Set of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spcBef>
                <a:spcPct val="4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Find the prime factorization of all integers and integer coefficients.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List all the factors that are common to all terms, including variables.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Raise each common factor to the smallest exponent on that factor in the list.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Multiply these powers to find the GCF.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If there is no common prime factor or variable, then the GCF is 1.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GCF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Find the GCF for each set of algebraic terms.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a.&#10;A set containing the numbers 30, 45, and 75.">
            <a:extLst>
              <a:ext uri="{FF2B5EF4-FFF2-40B4-BE49-F238E27FC236}">
                <a16:creationId xmlns:a16="http://schemas.microsoft.com/office/drawing/2014/main" id="{CDC752AC-6F66-C8ED-9E9C-4642499DF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019" y="1819946"/>
            <a:ext cx="2248164" cy="540000"/>
          </a:xfrm>
          <a:prstGeom prst="rect">
            <a:avLst/>
          </a:prstGeom>
        </p:spPr>
      </p:pic>
      <p:pic>
        <p:nvPicPr>
          <p:cNvPr id="5" name="Picture 4" descr="b.&#10;A set containing the expressions: 20 times x to the power of 4 times y, 15 times x cubed times y, and 10 times x to the power of 5 times y squared.">
            <a:extLst>
              <a:ext uri="{FF2B5EF4-FFF2-40B4-BE49-F238E27FC236}">
                <a16:creationId xmlns:a16="http://schemas.microsoft.com/office/drawing/2014/main" id="{B88FB336-C2C5-0468-C504-9D081F4B9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9274" y="1838322"/>
            <a:ext cx="3409950" cy="5524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87DC6EB-0153-75CF-1683-A43538FE7D85}"/>
              </a:ext>
            </a:extLst>
          </p:cNvPr>
          <p:cNvSpPr txBox="1"/>
          <p:nvPr/>
        </p:nvSpPr>
        <p:spPr>
          <a:xfrm>
            <a:off x="457199" y="2815435"/>
            <a:ext cx="7848601" cy="104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</a:p>
          <a:p>
            <a:pPr marL="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63550" algn="l"/>
              </a:tabLst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Find the prime factorization of each number:</a:t>
            </a:r>
            <a:endParaRPr lang="en-IN" dirty="0"/>
          </a:p>
        </p:txBody>
      </p:sp>
      <p:pic>
        <p:nvPicPr>
          <p:cNvPr id="14" name="Picture 13" descr="30 equals 2 times 3 times 5,&#10;45 equals 3 squared times 5,&#10;and 75 equals 3 times 5 squared.">
            <a:extLst>
              <a:ext uri="{FF2B5EF4-FFF2-40B4-BE49-F238E27FC236}">
                <a16:creationId xmlns:a16="http://schemas.microsoft.com/office/drawing/2014/main" id="{E5CE2839-535A-A868-E781-29B858CA2D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0519" y="3918806"/>
            <a:ext cx="5586000" cy="504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B6FFE23-D4CA-CF8C-9D97-27888AB8A06C}"/>
              </a:ext>
            </a:extLst>
          </p:cNvPr>
          <p:cNvSpPr txBox="1"/>
          <p:nvPr/>
        </p:nvSpPr>
        <p:spPr>
          <a:xfrm>
            <a:off x="457198" y="4417060"/>
            <a:ext cx="853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6355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common factors are 3 and 5 and the greatest power of each that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common to all numbers is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¹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5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¹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6355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Thus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GCF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¹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· 5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¹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GCF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Writing each integer coefficient in prime factored form gives: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4" name="Picture 3" descr="20 times x to the power of 4 times y equals 2 squared times 5 times x to the power of 4 times y.&#10;15 times x cubed times y equals 3 times 5 times x cubed  times y.&#10;10 times x to the power of 5 times y squared equals 2 times 5 times x to the power of 5 times y squared.">
            <a:extLst>
              <a:ext uri="{FF2B5EF4-FFF2-40B4-BE49-F238E27FC236}">
                <a16:creationId xmlns:a16="http://schemas.microsoft.com/office/drawing/2014/main" id="{252E0A6F-86BC-9190-A40E-C4E2A2471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253318"/>
            <a:ext cx="2769509" cy="1584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AA943A9-A393-F4F4-FCAE-39ACFB342A95}"/>
              </a:ext>
            </a:extLst>
          </p:cNvPr>
          <p:cNvSpPr txBox="1"/>
          <p:nvPr/>
        </p:nvSpPr>
        <p:spPr>
          <a:xfrm>
            <a:off x="457200" y="3962401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common factors are 5,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after finding the greatest power of each that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common to all three terms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we have</a:t>
            </a:r>
            <a:endParaRPr lang="en-IN" sz="2800" dirty="0"/>
          </a:p>
        </p:txBody>
      </p:sp>
      <p:pic>
        <p:nvPicPr>
          <p:cNvPr id="17" name="Picture 16" descr="5 to the power of 1, x cubed, and y to the power of 1.">
            <a:extLst>
              <a:ext uri="{FF2B5EF4-FFF2-40B4-BE49-F238E27FC236}">
                <a16:creationId xmlns:a16="http://schemas.microsoft.com/office/drawing/2014/main" id="{7627B200-EDCC-0F8A-E719-E68EB6C2AD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358" y="4878181"/>
            <a:ext cx="1733550" cy="457200"/>
          </a:xfrm>
          <a:prstGeom prst="rect">
            <a:avLst/>
          </a:prstGeom>
        </p:spPr>
      </p:pic>
      <p:pic>
        <p:nvPicPr>
          <p:cNvPr id="19" name="Picture 18" descr="Thus GCF equals 5 to the power of 1 times x cubed times y to the power of 1 equals 5 x cubed y.">
            <a:extLst>
              <a:ext uri="{FF2B5EF4-FFF2-40B4-BE49-F238E27FC236}">
                <a16:creationId xmlns:a16="http://schemas.microsoft.com/office/drawing/2014/main" id="{A11C9BB8-23B8-C5B4-CCDB-530804B609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663" y="5486400"/>
            <a:ext cx="4131000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Factoring Out the GCF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Find the GCF of the terms in the polynomial.</a:t>
            </a: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Divide </a:t>
            </a:r>
            <a:r>
              <a:rPr lang="en-US" i="0" dirty="0">
                <a:solidFill>
                  <a:srgbClr val="000000"/>
                </a:solidFill>
              </a:rPr>
              <a:t>this monomial factor into each term of the polynomial, resulting in another polynomial factor.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The product of the GCF and this new polynomial factor is a factored form of the original polynomial.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Factoring Out the GCF of a Polynomial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Factor each polynomial by factoring out the greatest common monomial factor.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a.&#10;6n plus 30">
            <a:extLst>
              <a:ext uri="{FF2B5EF4-FFF2-40B4-BE49-F238E27FC236}">
                <a16:creationId xmlns:a16="http://schemas.microsoft.com/office/drawing/2014/main" id="{27ED1ABB-0FD1-1FB5-30B1-20223E41C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20" y="2314939"/>
            <a:ext cx="1494581" cy="324000"/>
          </a:xfrm>
          <a:prstGeom prst="rect">
            <a:avLst/>
          </a:prstGeom>
        </p:spPr>
      </p:pic>
      <p:pic>
        <p:nvPicPr>
          <p:cNvPr id="5" name="Picture 4" descr="b.&#10;x cubed plus x">
            <a:extLst>
              <a:ext uri="{FF2B5EF4-FFF2-40B4-BE49-F238E27FC236}">
                <a16:creationId xmlns:a16="http://schemas.microsoft.com/office/drawing/2014/main" id="{B17735D8-2EE6-A171-DE5A-EB7C0E3B3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2653" y="2224258"/>
            <a:ext cx="1249500" cy="504000"/>
          </a:xfrm>
          <a:prstGeom prst="rect">
            <a:avLst/>
          </a:prstGeom>
        </p:spPr>
      </p:pic>
      <p:pic>
        <p:nvPicPr>
          <p:cNvPr id="25" name="Picture 24" descr="c.&#10;5x cubed minus 15 x squared">
            <a:extLst>
              <a:ext uri="{FF2B5EF4-FFF2-40B4-BE49-F238E27FC236}">
                <a16:creationId xmlns:a16="http://schemas.microsoft.com/office/drawing/2014/main" id="{8C40B0EC-E0F1-797B-88A6-E7173E49AE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8273" y="2214561"/>
            <a:ext cx="2016000" cy="43200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FD6AA008-0A5B-F939-11FF-D57E37C7CBEC}"/>
              </a:ext>
            </a:extLst>
          </p:cNvPr>
          <p:cNvSpPr txBox="1"/>
          <p:nvPr/>
        </p:nvSpPr>
        <p:spPr>
          <a:xfrm>
            <a:off x="457200" y="2736734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31" name="Picture 30" descr="a.&#10; 6n plus 30 equals 6 times n plus 6 times 5 equals 6 times open parentheses n plus 5 close parentheses">
            <a:extLst>
              <a:ext uri="{FF2B5EF4-FFF2-40B4-BE49-F238E27FC236}">
                <a16:creationId xmlns:a16="http://schemas.microsoft.com/office/drawing/2014/main" id="{E6442692-49A6-51B2-7564-CF895AC276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379" y="3319009"/>
            <a:ext cx="4546286" cy="504000"/>
          </a:xfrm>
          <a:prstGeom prst="rect">
            <a:avLst/>
          </a:prstGeom>
        </p:spPr>
      </p:pic>
      <p:pic>
        <p:nvPicPr>
          <p:cNvPr id="4" name="Picture 3" descr="Checking by multiplying gives 6 times open parentheses n plus 5 close parentheses equals 6n plus 30, the original expression.">
            <a:extLst>
              <a:ext uri="{FF2B5EF4-FFF2-40B4-BE49-F238E27FC236}">
                <a16:creationId xmlns:a16="http://schemas.microsoft.com/office/drawing/2014/main" id="{1BEEDC04-2D7B-CEE4-CB86-D2ADE54D8F8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9749" y="3924131"/>
            <a:ext cx="6299595" cy="936000"/>
          </a:xfrm>
          <a:prstGeom prst="rect">
            <a:avLst/>
          </a:prstGeom>
        </p:spPr>
      </p:pic>
      <p:pic>
        <p:nvPicPr>
          <p:cNvPr id="9" name="Picture 8" descr="b. x cubed plus x equals x times x squared plus x times open parentheses plus 1 close parentheses equals x times open parentheses x squared plus 1 close parentheses. Plus 1 is the coefficient of x.">
            <a:extLst>
              <a:ext uri="{FF2B5EF4-FFF2-40B4-BE49-F238E27FC236}">
                <a16:creationId xmlns:a16="http://schemas.microsoft.com/office/drawing/2014/main" id="{3933B847-CD3F-35BA-8BAB-9C1B479BC2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600" y="4953000"/>
            <a:ext cx="7934897" cy="576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Factoring Out the GCF of a Polynomial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dirty="0">
                <a:solidFill>
                  <a:schemeClr val="tx1"/>
                </a:solidFill>
              </a:rPr>
              <a:t> It is important to write the coefficient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dirty="0">
                <a:solidFill>
                  <a:schemeClr val="tx1"/>
                </a:solidFill>
              </a:rPr>
              <a:t>1, otherwise the implication would be that 0 was the coefficient. The product must be equal to the original polynomial.</a:t>
            </a: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c. 5 x cubed minus 15 x squared equals 5 x squared times x plus 5 x squared open parentheses minus 3 close parentheses equals 5 x squared times  open parentheses x minus 3 close parentheses">
            <a:extLst>
              <a:ext uri="{FF2B5EF4-FFF2-40B4-BE49-F238E27FC236}">
                <a16:creationId xmlns:a16="http://schemas.microsoft.com/office/drawing/2014/main" id="{3207E0AD-8580-EE4F-18F6-3433D6A5A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72" y="3475879"/>
            <a:ext cx="6522353" cy="540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Factoring Out the GCF of a Polynomial</a:t>
            </a:r>
          </a:p>
        </p:txBody>
      </p:sp>
      <p:pic>
        <p:nvPicPr>
          <p:cNvPr id="3" name="Picture 2" descr="Factor 2 x to the power of 4 minus 3 x squared plus 2 by factoring out the GCF.">
            <a:extLst>
              <a:ext uri="{FF2B5EF4-FFF2-40B4-BE49-F238E27FC236}">
                <a16:creationId xmlns:a16="http://schemas.microsoft.com/office/drawing/2014/main" id="{D6952239-6728-01A7-BA8C-D132BDF56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797" y="1300081"/>
            <a:ext cx="6489600" cy="46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CE9744-10BF-A362-01D7-DD9A3BBA7A38}"/>
              </a:ext>
            </a:extLst>
          </p:cNvPr>
          <p:cNvSpPr txBox="1"/>
          <p:nvPr/>
        </p:nvSpPr>
        <p:spPr>
          <a:xfrm>
            <a:off x="454819" y="2014442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5" name="Picture 4" descr="2 x to the power of 4 minus 3 x squared plus 2">
            <a:extLst>
              <a:ext uri="{FF2B5EF4-FFF2-40B4-BE49-F238E27FC236}">
                <a16:creationId xmlns:a16="http://schemas.microsoft.com/office/drawing/2014/main" id="{F5FC43FA-0926-4A63-8FC7-E0154C3CB2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016" y="2638067"/>
            <a:ext cx="1776923" cy="39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206620-3367-1B3C-6ED7-A27D4E6A9327}"/>
              </a:ext>
            </a:extLst>
          </p:cNvPr>
          <p:cNvSpPr txBox="1"/>
          <p:nvPr/>
        </p:nvSpPr>
        <p:spPr>
          <a:xfrm>
            <a:off x="457200" y="3171825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polynomial has no common monomial factor other than 1. In fact, this polynomial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 factorable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IN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735</Words>
  <Application>Microsoft Office PowerPoint</Application>
  <PresentationFormat>On-screen Show (4:3)</PresentationFormat>
  <Paragraphs>69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Section 4.R.4</vt:lpstr>
      <vt:lpstr>Objectives</vt:lpstr>
      <vt:lpstr>Procedure: Procedure for Finding the GCF of a Set of Terms</vt:lpstr>
      <vt:lpstr>Example 1: Finding the GCF1</vt:lpstr>
      <vt:lpstr>Example 1: Finding the GCF2</vt:lpstr>
      <vt:lpstr>Procedure: Factoring Out the GCF</vt:lpstr>
      <vt:lpstr>Example 2: Factoring Out the GCF of a Polynomial1</vt:lpstr>
      <vt:lpstr>Example 2: Factoring Out the GCF of a Polynomial2</vt:lpstr>
      <vt:lpstr>Example 3: Factoring Out the GCF of a Polynomial</vt:lpstr>
      <vt:lpstr>Example 4: Factoring Out the GCF of a Polynomial1</vt:lpstr>
      <vt:lpstr>Example 4: Factoring Out the GCF of a Polynomial2</vt:lpstr>
      <vt:lpstr>Example 5: Factoring Out the GCF of a  Multi-Variable Polynomial1</vt:lpstr>
      <vt:lpstr>Example 5: Factoring Out the GCF of a  Multi-Variable Polynomial2</vt:lpstr>
      <vt:lpstr>Example 6: Factoring Out a Common Binomial Factor</vt:lpstr>
      <vt:lpstr>Example 7: Factoring Polynomials by Grouping</vt:lpstr>
      <vt:lpstr>Example 8: Factoring Polynomials by Grouping1</vt:lpstr>
      <vt:lpstr>Example 8: Factoring Polynomials by Grouping2</vt:lpstr>
      <vt:lpstr>Example 9: Factoring Polynomials by Grouping</vt:lpstr>
      <vt:lpstr>Example 10: Factoring Polynomials by Grouping</vt:lpstr>
      <vt:lpstr>Example 11: Factoring Polynomials by Grouping1</vt:lpstr>
      <vt:lpstr>Example 11: Factoring Polynomials by Grouping2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Sindhusha</cp:lastModifiedBy>
  <cp:revision>393</cp:revision>
  <dcterms:created xsi:type="dcterms:W3CDTF">2013-04-26T14:43:13Z</dcterms:created>
  <dcterms:modified xsi:type="dcterms:W3CDTF">2025-06-24T06:11:23Z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9C20D902-027C-4EBA-91EC-A43703DA7BD4</vt:lpwstr>
  </property>
  <property fmtid="{D5CDD505-2E9C-101B-9397-08002B2CF9AE}" pid="3" name="ArticulatePath">
    <vt:lpwstr>DEV2e_13_1</vt:lpwstr>
  </property>
</Properties>
</file>