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39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4.R.3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Applications: Number Problems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and Consecutive Integers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Consecutive Odd Integers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910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Odd 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if each is 2 more than the previous odd integer. Three consecutive odd integers can be represented as</a:t>
            </a:r>
          </a:p>
          <a:p>
            <a:pPr marL="12700" indent="-12700" algn="ctr">
              <a:tabLst>
                <a:tab pos="457200" algn="l"/>
              </a:tabLst>
            </a:pP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4</a:t>
            </a:r>
          </a:p>
          <a:p>
            <a:pPr marL="12700" indent="-1270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</a:t>
            </a:r>
            <a:r>
              <a:rPr lang="en-US" b="1" i="0" dirty="0">
                <a:solidFill>
                  <a:srgbClr val="C00000"/>
                </a:solidFill>
              </a:rPr>
              <a:t>odd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integer.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Finding</a:t>
            </a:r>
            <a:r>
              <a:rPr lang="en-US" sz="3200" dirty="0">
                <a:solidFill>
                  <a:schemeClr val="accent1"/>
                </a:solidFill>
              </a:rPr>
              <a:t> Consecutive Integers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three consecutive </a:t>
            </a:r>
            <a:r>
              <a:rPr lang="en-US" b="1" i="0" dirty="0">
                <a:solidFill>
                  <a:schemeClr val="tx1"/>
                </a:solidFill>
              </a:rPr>
              <a:t>odd </a:t>
            </a:r>
            <a:r>
              <a:rPr lang="en-US" i="0" dirty="0">
                <a:solidFill>
                  <a:schemeClr val="tx1"/>
                </a:solidFill>
              </a:rPr>
              <a:t>integers is </a:t>
            </a:r>
            <a:r>
              <a:rPr lang="en-US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  What are the integers?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first odd integer, then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2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second odd integer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4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third odd integer.  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Finding</a:t>
            </a:r>
            <a:r>
              <a:rPr lang="en-US" dirty="0">
                <a:solidFill>
                  <a:schemeClr val="accent1"/>
                </a:solidFill>
              </a:rPr>
              <a:t> Consecutive </a:t>
            </a:r>
            <a:r>
              <a:rPr lang="en-US" sz="3200" dirty="0">
                <a:solidFill>
                  <a:schemeClr val="accent1"/>
                </a:solidFill>
              </a:rPr>
              <a:t>Integers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The sum of the first integer, the second integer, and the third integer equals negative three. Letting n represent the first integer, the second integer is n plus  2 and the third integer is n plus  4. Setting up the equation, n plus n plus  2 plus n plus  4 equals negative three. Simplifying, three times n plus six equals negative three. Subtracting six from both sides gives three times n equals negative nine. Dividing both sides by three, n equals negative three. &#10;&#10;n plus 2 equals minus 1&#10;&#10;n plus 4 equals 1">
            <a:extLst>
              <a:ext uri="{FF2B5EF4-FFF2-40B4-BE49-F238E27FC236}">
                <a16:creationId xmlns:a16="http://schemas.microsoft.com/office/drawing/2014/main" id="{FBA1A930-2CA3-BE51-93BC-43D67C1F9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88" y="1097280"/>
            <a:ext cx="6123576" cy="4464000"/>
          </a:xfrm>
          <a:prstGeom prst="rect">
            <a:avLst/>
          </a:prstGeom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81000" y="5500687"/>
            <a:ext cx="8068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three consecutive odd integers are </a:t>
            </a:r>
            <a:r>
              <a:rPr lang="en-US" sz="2800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3, </a:t>
            </a:r>
            <a:r>
              <a:rPr lang="en-US" sz="2800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1, and 1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Finding </a:t>
            </a:r>
            <a:r>
              <a:rPr lang="en-US" sz="3200" dirty="0">
                <a:solidFill>
                  <a:schemeClr val="accent1"/>
                </a:solidFill>
              </a:rPr>
              <a:t>Consecutive Integers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three consecutive integers such that the sum of the first and third is </a:t>
            </a:r>
            <a:r>
              <a:rPr lang="en-US" i="0" dirty="0">
                <a:solidFill>
                  <a:srgbClr val="0000FF"/>
                </a:solidFill>
              </a:rPr>
              <a:t>76</a:t>
            </a:r>
            <a:r>
              <a:rPr lang="en-US" i="0" dirty="0">
                <a:solidFill>
                  <a:schemeClr val="tx1"/>
                </a:solidFill>
              </a:rPr>
              <a:t> less than three times the second.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first integer, then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second integer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2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third integer.  Set up and solve the related equation.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Finding </a:t>
            </a:r>
            <a:r>
              <a:rPr lang="en-US" sz="3200" dirty="0">
                <a:solidFill>
                  <a:schemeClr val="accent1"/>
                </a:solidFill>
              </a:rPr>
              <a:t>Consecutive Integers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The sum of the first integer and the third integer equals three times the second integer minus seventy six. Letting n represent the first integer, the third integer becomes n plus  2, and the second integer becomes n plus  1. &#10;&#10;Setting up the equation, n plus n plus  2 equals three times open parenthesis n plus  1 close parenthesis minus seventy six. &#10;&#10;Simplifying, two times n plus two equals three times n plus three minus seventy six, which further simplifies to two times n plus two equals three times n minus seventy three. &#10;&#10;Adding seventy three to both sides:&#10;2 times  n plus 2 plus 73 equals 3 times  n minus 73 plus 73&#10;&#10;results in two times n plus seventy five equals three times n.&#10;&#10;Subtracting two times n from both sides:&#10;two times n plus 75  minus 2 times  n equals three times n minus 2 times  n &#10;gives seventy five equals n.&#10;n plus 1 equal to 76&#10;n plus 2 equal to 77">
            <a:extLst>
              <a:ext uri="{FF2B5EF4-FFF2-40B4-BE49-F238E27FC236}">
                <a16:creationId xmlns:a16="http://schemas.microsoft.com/office/drawing/2014/main" id="{072D0903-0109-2A74-7176-07EB2D8B2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330" y="1125855"/>
            <a:ext cx="5673340" cy="435600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The three consecutive integers are </a:t>
            </a:r>
            <a:r>
              <a:rPr lang="en-US" dirty="0">
                <a:solidFill>
                  <a:srgbClr val="FF0008"/>
                </a:solidFill>
              </a:rPr>
              <a:t>75, 76, and 77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Finding </a:t>
            </a:r>
            <a:r>
              <a:rPr lang="en-US" sz="3200" dirty="0">
                <a:solidFill>
                  <a:schemeClr val="accent1"/>
                </a:solidFill>
              </a:rPr>
              <a:t>Consecutive Integers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Check:</a:t>
            </a:r>
          </a:p>
        </p:txBody>
      </p:sp>
      <p:pic>
        <p:nvPicPr>
          <p:cNvPr id="3" name="Picture 2" descr="75 plus 77 equals 152 and 3 times 76 minus 76 equals 228 minus 76 equals 152">
            <a:extLst>
              <a:ext uri="{FF2B5EF4-FFF2-40B4-BE49-F238E27FC236}">
                <a16:creationId xmlns:a16="http://schemas.microsoft.com/office/drawing/2014/main" id="{B34F9ECE-5579-3537-CAF8-7BC0FB930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295" y="1969295"/>
            <a:ext cx="7141225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Application: Calculating </a:t>
            </a:r>
            <a:br>
              <a:rPr lang="en-US" dirty="0"/>
            </a:br>
            <a:r>
              <a:rPr lang="en-US" sz="3200" dirty="0">
                <a:solidFill>
                  <a:schemeClr val="accent1"/>
                </a:solidFill>
              </a:rPr>
              <a:t>Living Expenses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6" name="Picture 5" descr="Joe wants to budget 2 divided by 5 of his monthly income for rent.">
            <a:extLst>
              <a:ext uri="{FF2B5EF4-FFF2-40B4-BE49-F238E27FC236}">
                <a16:creationId xmlns:a16="http://schemas.microsoft.com/office/drawing/2014/main" id="{283CD4A4-C8F9-2549-977F-786807CC4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45" y="1132999"/>
            <a:ext cx="7921734" cy="86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A570C3-3508-C744-127F-010660496C83}"/>
              </a:ext>
            </a:extLst>
          </p:cNvPr>
          <p:cNvSpPr txBox="1"/>
          <p:nvPr/>
        </p:nvSpPr>
        <p:spPr>
          <a:xfrm>
            <a:off x="457200" y="1976438"/>
            <a:ext cx="8229600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 found an apartment he likes for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$800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month. What monthly income does he need to be able to afford this apartment?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9" name="Picture 8" descr="Let x equals Joe's monthly income, then  Two fifths times x equals rent.">
            <a:extLst>
              <a:ext uri="{FF2B5EF4-FFF2-40B4-BE49-F238E27FC236}">
                <a16:creationId xmlns:a16="http://schemas.microsoft.com/office/drawing/2014/main" id="{BFEF32D1-170E-AC2F-63B8-F1663C74D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131" y="3699427"/>
            <a:ext cx="6589301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Application: Calculating </a:t>
            </a:r>
            <a:br>
              <a:rPr lang="en-US" dirty="0"/>
            </a:br>
            <a:r>
              <a:rPr lang="en-US" sz="3200" dirty="0">
                <a:solidFill>
                  <a:schemeClr val="accent1"/>
                </a:solidFill>
              </a:rPr>
              <a:t>Living Expenses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Two fifths times x equals eight hundred. Multiplying both sides by five halves, we have five halves times two fifths times x equals five halves times eight hundred over one. Therefore, x equals two thousand.">
            <a:extLst>
              <a:ext uri="{FF2B5EF4-FFF2-40B4-BE49-F238E27FC236}">
                <a16:creationId xmlns:a16="http://schemas.microsoft.com/office/drawing/2014/main" id="{4EAD69EE-068F-201A-1502-5C466A9CB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571" y="1356906"/>
            <a:ext cx="2262858" cy="2232000"/>
          </a:xfrm>
          <a:prstGeom prst="rect">
            <a:avLst/>
          </a:prstGeom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08000" y="3886200"/>
            <a:ext cx="5976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Joe’s monthly income should be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$2000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Application: Calculating Costs </a:t>
            </a:r>
            <a:br>
              <a:rPr lang="en-US" dirty="0"/>
            </a:br>
            <a:r>
              <a:rPr lang="en-US" dirty="0"/>
              <a:t>of Purchases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student bought a calculator and a textbook for a total of </a:t>
            </a:r>
            <a:r>
              <a:rPr lang="en-US" i="0" dirty="0">
                <a:solidFill>
                  <a:srgbClr val="0000FF"/>
                </a:solidFill>
              </a:rPr>
              <a:t>$200.80 </a:t>
            </a:r>
            <a:r>
              <a:rPr lang="en-US" i="0" dirty="0">
                <a:solidFill>
                  <a:schemeClr val="tx1"/>
                </a:solidFill>
              </a:rPr>
              <a:t>(including tax).  The textbook cost </a:t>
            </a:r>
            <a:r>
              <a:rPr lang="en-US" i="0" dirty="0">
                <a:solidFill>
                  <a:srgbClr val="0000FF"/>
                </a:solidFill>
              </a:rPr>
              <a:t>$20.50 </a:t>
            </a:r>
            <a:r>
              <a:rPr lang="en-US" i="0" dirty="0">
                <a:solidFill>
                  <a:schemeClr val="tx1"/>
                </a:solidFill>
              </a:rPr>
              <a:t>more than the calculator.  He then challenged a friend to calculate the cost of each item.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His friend proceeded as follows.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 of the calculator, </a:t>
            </a:r>
          </a:p>
          <a:p>
            <a:r>
              <a:rPr lang="en-US" i="0" dirty="0">
                <a:solidFill>
                  <a:schemeClr val="tx1"/>
                </a:solidFill>
              </a:rPr>
              <a:t>then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20.50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 of the textbook.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to be solved is: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3556" name="Picture 4" descr="Graphing calculator on a text book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429000"/>
            <a:ext cx="2528888" cy="1919288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Application: Calculating Costs </a:t>
            </a:r>
            <a:br>
              <a:rPr lang="en-US" dirty="0"/>
            </a:br>
            <a:r>
              <a:rPr lang="en-US" dirty="0"/>
              <a:t>of Purchases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Cost of textbook plus cost of calculator equals Total spent&#10;&#10;x plus 20.50 plus x equals 200.80&#10;&#10;Combine like terms: 2x plus 20.50 equals 200.80&#10;&#10;Subtract 20.50 from both sides: 2x plus 20.50 minus 20.50 equals 200.80 minus 20.50&#10;&#10;2x equals 180.30&#10;&#10;Divide both sides by 2: 2x divided by 2 equals 180.30 divided by 2&#10;&#10;x equals 90.15 Cost of calculator&#10;&#10;x plus 20.50 equals 110.65 Cost of textbook">
            <a:extLst>
              <a:ext uri="{FF2B5EF4-FFF2-40B4-BE49-F238E27FC236}">
                <a16:creationId xmlns:a16="http://schemas.microsoft.com/office/drawing/2014/main" id="{07AE0C29-929C-F918-F2FF-7EBB33381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5" y="1290637"/>
            <a:ext cx="6762750" cy="42767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/>
              <a:t>Use linear equations to solve number problems.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/>
              <a:t>Use linear equations to solve word problems </a:t>
            </a:r>
            <a:br>
              <a:rPr lang="en-US" dirty="0"/>
            </a:br>
            <a:r>
              <a:rPr lang="en-US" dirty="0"/>
              <a:t>	involving consecutive integers.</a:t>
            </a:r>
            <a:endParaRPr lang="en-US" i="0" dirty="0">
              <a:solidFill>
                <a:schemeClr val="tx1"/>
              </a:solidFill>
            </a:endParaRPr>
          </a:p>
          <a:p>
            <a:pPr marL="452438" lvl="1" indent="-452438">
              <a:spcAft>
                <a:spcPts val="1200"/>
              </a:spcAft>
              <a:buFont typeface="Courier New" pitchFamily="49" charset="0"/>
              <a:buChar char="o"/>
              <a:tabLst>
                <a:tab pos="452438" algn="l"/>
              </a:tabLst>
            </a:pPr>
            <a:r>
              <a:rPr lang="en-US" dirty="0"/>
              <a:t>Use linear equations to solve applications.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Application: Calculating Costs </a:t>
            </a:r>
            <a:br>
              <a:rPr lang="en-US" dirty="0"/>
            </a:br>
            <a:r>
              <a:rPr lang="en-US" dirty="0"/>
              <a:t>of Purchases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calculator costs </a:t>
            </a:r>
            <a:r>
              <a:rPr lang="en-US" i="0" dirty="0">
                <a:solidFill>
                  <a:srgbClr val="FF0000"/>
                </a:solidFill>
              </a:rPr>
              <a:t>$90.15 </a:t>
            </a:r>
            <a:r>
              <a:rPr lang="en-US" i="0" dirty="0">
                <a:solidFill>
                  <a:schemeClr val="tx1"/>
                </a:solidFill>
              </a:rPr>
              <a:t>and the textbook costs </a:t>
            </a:r>
            <a:r>
              <a:rPr lang="en-US" i="0" dirty="0">
                <a:solidFill>
                  <a:srgbClr val="000099"/>
                </a:solidFill>
              </a:rPr>
              <a:t>$90.15 </a:t>
            </a:r>
            <a:r>
              <a:rPr lang="en-US" i="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$20.50 </a:t>
            </a:r>
            <a:r>
              <a:rPr lang="en-US" i="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$110.65</a:t>
            </a:r>
            <a:r>
              <a:rPr lang="en-US" i="0" dirty="0">
                <a:solidFill>
                  <a:schemeClr val="tx1"/>
                </a:solidFill>
              </a:rPr>
              <a:t>, with tax included in each price.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/>
              <a:t>Solving </a:t>
            </a:r>
            <a:r>
              <a:rPr lang="en-US" sz="3200" dirty="0">
                <a:solidFill>
                  <a:schemeClr val="accent1"/>
                </a:solidFill>
              </a:rPr>
              <a:t>Number Problems 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19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a number is decreased by </a:t>
            </a:r>
            <a:r>
              <a:rPr lang="en-US" i="0" dirty="0">
                <a:solidFill>
                  <a:srgbClr val="00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the result is </a:t>
            </a:r>
            <a:r>
              <a:rPr lang="en-US" i="0" dirty="0">
                <a:solidFill>
                  <a:srgbClr val="0000FF"/>
                </a:solidFill>
              </a:rPr>
              <a:t>76</a:t>
            </a:r>
            <a:r>
              <a:rPr lang="en-US" i="0" dirty="0">
                <a:solidFill>
                  <a:schemeClr val="tx1"/>
                </a:solidFill>
              </a:rPr>
              <a:t> less than twice the number, what is the number?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unknown number.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A number is decreased by thirty six. The result is seventy six less than twice the number.&#10;&#10;n minus 36 equals 2n minus 76.">
            <a:extLst>
              <a:ext uri="{FF2B5EF4-FFF2-40B4-BE49-F238E27FC236}">
                <a16:creationId xmlns:a16="http://schemas.microsoft.com/office/drawing/2014/main" id="{BE87792B-F3AD-F951-7A97-49921D2CB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38" y="2809444"/>
            <a:ext cx="8220000" cy="720000"/>
          </a:xfrm>
          <a:prstGeom prst="rect">
            <a:avLst/>
          </a:prstGeom>
        </p:spPr>
      </p:pic>
      <p:pic>
        <p:nvPicPr>
          <p:cNvPr id="5" name="Picture 4" descr="n minus thirty six minus n equals two n minus seventy six minus n. Simplifying both sides, we get negative thirty six equals n minus seventy six. Adding seventy six to both sides results in forty equals n.">
            <a:extLst>
              <a:ext uri="{FF2B5EF4-FFF2-40B4-BE49-F238E27FC236}">
                <a16:creationId xmlns:a16="http://schemas.microsoft.com/office/drawing/2014/main" id="{F380BA87-683E-8392-C67D-4AC22DF781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3564848"/>
            <a:ext cx="3000349" cy="1692000"/>
          </a:xfrm>
          <a:prstGeom prst="rect">
            <a:avLst/>
          </a:prstGeom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5500688"/>
            <a:ext cx="286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number is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40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/>
              <a:t>Solving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Number Problems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Three times the sum of a number and 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is equal to twice the number plus 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  Find the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unknown number.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Three times the sum of a number and five is equal to twice the number plus five.&#10;&#10;3 times open parenthesis x plus 5 close parenthesis equals 2x plus 5.">
            <a:extLst>
              <a:ext uri="{FF2B5EF4-FFF2-40B4-BE49-F238E27FC236}">
                <a16:creationId xmlns:a16="http://schemas.microsoft.com/office/drawing/2014/main" id="{577A583B-696E-8484-FF1A-168C369B4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026" y="2735145"/>
            <a:ext cx="8168927" cy="828000"/>
          </a:xfrm>
          <a:prstGeom prst="rect">
            <a:avLst/>
          </a:prstGeom>
        </p:spPr>
      </p:pic>
      <p:pic>
        <p:nvPicPr>
          <p:cNvPr id="5" name="Picture 4" descr="Three x plus fifteen equals two x plus five. Subtracting two x from both sides gives x plus fifteen equals five. Subtracting fifteen from both sides, we get x equals negative ten.&#10;x equals minus 10">
            <a:extLst>
              <a:ext uri="{FF2B5EF4-FFF2-40B4-BE49-F238E27FC236}">
                <a16:creationId xmlns:a16="http://schemas.microsoft.com/office/drawing/2014/main" id="{E1E6B065-9AF2-37B7-99C4-4F8C76A63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439" y="3524249"/>
            <a:ext cx="3319266" cy="2160000"/>
          </a:xfrm>
          <a:prstGeom prst="rect">
            <a:avLst/>
          </a:prstGeom>
        </p:spPr>
      </p:pic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446088" y="5500687"/>
            <a:ext cx="3105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number is </a:t>
            </a:r>
            <a:r>
              <a:rPr lang="en-US" sz="2800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10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Solving </a:t>
            </a:r>
            <a:r>
              <a:rPr lang="en-US" sz="3200" dirty="0">
                <a:solidFill>
                  <a:schemeClr val="accent1"/>
                </a:solidFill>
              </a:rPr>
              <a:t>Number Problems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integer is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more than three times a second integer.  Their sum is </a:t>
            </a:r>
            <a:r>
              <a:rPr lang="en-US" i="0" dirty="0">
                <a:solidFill>
                  <a:srgbClr val="00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  What are the two integers?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second integer,</a:t>
            </a:r>
          </a:p>
          <a:p>
            <a:r>
              <a:rPr lang="en-US" i="0" dirty="0">
                <a:solidFill>
                  <a:schemeClr val="tx1"/>
                </a:solidFill>
              </a:rPr>
              <a:t>then 3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4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the first integer.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Solving </a:t>
            </a:r>
            <a:r>
              <a:rPr lang="en-US" sz="3200" dirty="0">
                <a:solidFill>
                  <a:schemeClr val="accent1"/>
                </a:solidFill>
              </a:rPr>
              <a:t>Number Problems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The sum of the first integer and the second integer is 24. Their sum is 24.&#10;&#10;The first integer is represented as 3n plus 4 and the second integer is n.&#10;&#10;open parentheses 3n plus 4 close parentheses and n equals twenty four. Combining like terms, we get four n plus four equals twenty four. Subtracting four from both sides, we have four n equals twenty. Dividing both sides by four, n equals five.&#10;&#10;3n plus 4 equals 19">
            <a:extLst>
              <a:ext uri="{FF2B5EF4-FFF2-40B4-BE49-F238E27FC236}">
                <a16:creationId xmlns:a16="http://schemas.microsoft.com/office/drawing/2014/main" id="{364DF5D8-41FA-A2C8-D8DF-835B8E53D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337" y="1340940"/>
            <a:ext cx="6911744" cy="4068000"/>
          </a:xfrm>
          <a:prstGeom prst="rect">
            <a:avLst/>
          </a:prstGeom>
        </p:spPr>
      </p:pic>
      <p:sp>
        <p:nvSpPr>
          <p:cNvPr id="12" name="Content Placeholder 12"/>
          <p:cNvSpPr>
            <a:spLocks noGrp="1"/>
          </p:cNvSpPr>
          <p:nvPr>
            <p:ph idx="1"/>
          </p:nvPr>
        </p:nvSpPr>
        <p:spPr>
          <a:xfrm>
            <a:off x="457200" y="5496580"/>
            <a:ext cx="4635500" cy="523220"/>
          </a:xfrm>
        </p:spPr>
        <p:txBody>
          <a:bodyPr wrap="square">
            <a:spAutoFit/>
          </a:bodyPr>
          <a:lstStyle/>
          <a:p>
            <a:r>
              <a:rPr lang="en-US" dirty="0">
                <a:latin typeface="Calibri" pitchFamily="34" charset="0"/>
              </a:rPr>
              <a:t>The two integers are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5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and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 19</a:t>
            </a:r>
            <a:r>
              <a:rPr lang="en-US" dirty="0">
                <a:latin typeface="Calibri" pitchFamily="34" charset="0"/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this discussion, we will be dealing only with integers. Therefore, if you get a result that has a fraction or decimal number (not an integer), you will know that an error has been made and you should correct some part of your work.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Consecutive Integers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331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 eaLnBrk="1" hangingPunct="1">
              <a:spcBef>
                <a:spcPct val="0"/>
              </a:spcBef>
              <a:buFontTx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if each is 1 more than the previous integer. Three consecutive integers can be represented as</a:t>
            </a:r>
          </a:p>
          <a:p>
            <a:pPr marL="12700" indent="-12700" algn="ctr">
              <a:spcBef>
                <a:spcPct val="0"/>
              </a:spcBef>
              <a:tabLst>
                <a:tab pos="457200" algn="l"/>
              </a:tabLst>
            </a:pP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2</a:t>
            </a:r>
          </a:p>
          <a:p>
            <a:pPr marL="12700" indent="-12700" algn="just" eaLnBrk="1" hangingPunct="1">
              <a:spcBef>
                <a:spcPct val="0"/>
              </a:spcBef>
              <a:buFontTx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integer.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Consecutive Integers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910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Even 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if each is 2 more than the previous even integer. Three consecutive even integers can be represented as</a:t>
            </a:r>
          </a:p>
          <a:p>
            <a:pPr marL="12700" indent="-12700" algn="ctr">
              <a:tabLst>
                <a:tab pos="457200" algn="l"/>
              </a:tabLst>
            </a:pP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4</a:t>
            </a:r>
          </a:p>
          <a:p>
            <a:pPr marL="12700" indent="-1270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an </a:t>
            </a:r>
            <a:r>
              <a:rPr lang="en-US" b="1" i="0" dirty="0">
                <a:solidFill>
                  <a:srgbClr val="C00000"/>
                </a:solidFill>
              </a:rPr>
              <a:t>even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integer.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715</Words>
  <Application>Microsoft Office PowerPoint</Application>
  <PresentationFormat>On-screen Show (4:3)</PresentationFormat>
  <Paragraphs>65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Section 4.R.3 </vt:lpstr>
      <vt:lpstr>Objectives</vt:lpstr>
      <vt:lpstr>Example 1:  Solving Number Problems </vt:lpstr>
      <vt:lpstr>Example 2:  Solving Number Problems</vt:lpstr>
      <vt:lpstr>Example 3:  Solving Number Problems1</vt:lpstr>
      <vt:lpstr>Example 3:  Solving Number Problems2</vt:lpstr>
      <vt:lpstr>Note</vt:lpstr>
      <vt:lpstr>Definition: Consecutive Integers1</vt:lpstr>
      <vt:lpstr>Definition: Consecutive Integers2</vt:lpstr>
      <vt:lpstr>Definition: Consecutive Odd Integers</vt:lpstr>
      <vt:lpstr>Example 4:  Finding Consecutive Integers1 </vt:lpstr>
      <vt:lpstr>Example 4:  Finding Consecutive Integers2</vt:lpstr>
      <vt:lpstr>Example 5:  Finding Consecutive Integers1</vt:lpstr>
      <vt:lpstr>Example 5:  Finding Consecutive Integers2</vt:lpstr>
      <vt:lpstr>Example 5:  Finding Consecutive Integers3</vt:lpstr>
      <vt:lpstr>Example 6:  Application: Calculating  Living Expenses1</vt:lpstr>
      <vt:lpstr>Example 6:  Application: Calculating  Living Expenses2</vt:lpstr>
      <vt:lpstr>Example 7:  Application: Calculating Costs  of Purchases1 </vt:lpstr>
      <vt:lpstr>Example 7:  Application: Calculating Costs  of Purchases2</vt:lpstr>
      <vt:lpstr>Example 7:  Application: Calculating Costs  of Purchases3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 Systems</dc:creator>
  <cp:lastModifiedBy>Sindhusha</cp:lastModifiedBy>
  <cp:revision>162</cp:revision>
  <dcterms:created xsi:type="dcterms:W3CDTF">2013-04-26T14:43:13Z</dcterms:created>
  <dcterms:modified xsi:type="dcterms:W3CDTF">2025-06-23T12:28:39Z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A80899AC-D4C7-4432-B0B5-07C325C10B3F</vt:lpwstr>
  </property>
  <property fmtid="{D5CDD505-2E9C-101B-9397-08002B2CF9AE}" pid="3" name="ArticulatePath">
    <vt:lpwstr>DEV2e_9_5</vt:lpwstr>
  </property>
</Properties>
</file>