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59" r:id="rId3"/>
    <p:sldId id="260" r:id="rId4"/>
    <p:sldId id="261" r:id="rId5"/>
    <p:sldId id="262" r:id="rId6"/>
    <p:sldId id="263" r:id="rId7"/>
    <p:sldId id="264" r:id="rId8"/>
    <p:sldId id="265" r:id="rId9"/>
    <p:sldId id="266" r:id="rId10"/>
    <p:sldId id="267" r:id="rId11"/>
    <p:sldId id="273" r:id="rId12"/>
    <p:sldId id="268" r:id="rId13"/>
    <p:sldId id="276" r:id="rId14"/>
    <p:sldId id="269" r:id="rId15"/>
    <p:sldId id="274" r:id="rId16"/>
    <p:sldId id="275" r:id="rId17"/>
  </p:sldIdLst>
  <p:sldSz cx="9144000" cy="6858000" type="screen4x3"/>
  <p:notesSz cx="6858000" cy="9144000"/>
  <p:custDataLst>
    <p:tags r:id="rId2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C00000"/>
    <a:srgbClr val="2D7D9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594" autoAdjust="0"/>
    <p:restoredTop sz="94673" autoAdjust="0"/>
  </p:normalViewPr>
  <p:slideViewPr>
    <p:cSldViewPr>
      <p:cViewPr varScale="1">
        <p:scale>
          <a:sx n="105" d="100"/>
          <a:sy n="105" d="100"/>
        </p:scale>
        <p:origin x="1188"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6/23/2025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9768083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2E3CBA-8CF2-46F0-ACAC-FA5AB1A17931}" type="datetimeFigureOut">
              <a:rPr lang="en-US" smtClean="0"/>
              <a:pPr/>
              <a:t>6/23/2025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242F91-A590-40C6-BD56-417FE16874FD}" type="slidenum">
              <a:rPr lang="en-US" smtClean="0"/>
              <a:pPr/>
              <a:t>‹#›</a:t>
            </a:fld>
            <a:endParaRPr lang="en-US"/>
          </a:p>
        </p:txBody>
      </p:sp>
    </p:spTree>
    <p:extLst>
      <p:ext uri="{BB962C8B-B14F-4D97-AF65-F5344CB8AC3E}">
        <p14:creationId xmlns:p14="http://schemas.microsoft.com/office/powerpoint/2010/main" val="2115955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p:spPr>
        <p:txBody>
          <a:bodyPr lIns="96661" tIns="48331" rIns="96661" bIns="48331"/>
          <a:lstStyle/>
          <a:p>
            <a:pPr eaLnBrk="1" hangingPunct="1">
              <a:spcBef>
                <a:spcPct val="0"/>
              </a:spcBef>
            </a:pPr>
            <a:endParaRPr lang="en-US"/>
          </a:p>
        </p:txBody>
      </p:sp>
      <p:sp>
        <p:nvSpPr>
          <p:cNvPr id="21508" name="Slide Number Placeholder 3"/>
          <p:cNvSpPr txBox="1">
            <a:spLocks noGrp="1"/>
          </p:cNvSpPr>
          <p:nvPr/>
        </p:nvSpPr>
        <p:spPr bwMode="auto">
          <a:xfrm>
            <a:off x="3884783" y="8685545"/>
            <a:ext cx="2972037" cy="456363"/>
          </a:xfrm>
          <a:prstGeom prst="rect">
            <a:avLst/>
          </a:prstGeom>
          <a:noFill/>
          <a:ln w="9525">
            <a:noFill/>
            <a:miter lim="800000"/>
            <a:headEnd/>
            <a:tailEnd/>
          </a:ln>
        </p:spPr>
        <p:txBody>
          <a:bodyPr lIns="96661" tIns="48331" rIns="96661" bIns="48331" anchor="b"/>
          <a:lstStyle/>
          <a:p>
            <a:pPr algn="r" defTabSz="966788"/>
            <a:fld id="{F917DC3B-32A5-4026-9875-EAF90CA14AE9}" type="slidenum">
              <a:rPr lang="en-US" sz="1300">
                <a:latin typeface="Calibri" pitchFamily="34" charset="0"/>
              </a:rPr>
              <a:pPr algn="r" defTabSz="966788"/>
              <a:t>2</a:t>
            </a:fld>
            <a:endParaRPr lang="en-US" sz="1300">
              <a:latin typeface="Calibri" pitchFamily="34" charset="0"/>
            </a:endParaRPr>
          </a:p>
        </p:txBody>
      </p:sp>
    </p:spTree>
    <p:extLst>
      <p:ext uri="{BB962C8B-B14F-4D97-AF65-F5344CB8AC3E}">
        <p14:creationId xmlns:p14="http://schemas.microsoft.com/office/powerpoint/2010/main" val="37225746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8.emf"/><Relationship Id="rId1" Type="http://schemas.openxmlformats.org/officeDocument/2006/relationships/slideLayout" Target="../slideLayouts/slideLayout2.xml"/><Relationship Id="rId5" Type="http://schemas.openxmlformats.org/officeDocument/2006/relationships/image" Target="../media/image21.emf"/><Relationship Id="rId4" Type="http://schemas.openxmlformats.org/officeDocument/2006/relationships/image" Target="../media/image20.emf"/></Relationships>
</file>

<file path=ppt/slides/_rels/slide12.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2.emf"/><Relationship Id="rId1" Type="http://schemas.openxmlformats.org/officeDocument/2006/relationships/slideLayout" Target="../slideLayouts/slideLayout2.xml"/><Relationship Id="rId4" Type="http://schemas.openxmlformats.org/officeDocument/2006/relationships/image" Target="../media/image24.emf"/></Relationships>
</file>

<file path=ppt/slides/_rels/slide13.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3.emf"/><Relationship Id="rId7" Type="http://schemas.openxmlformats.org/officeDocument/2006/relationships/image" Target="../media/image17.emf"/><Relationship Id="rId2" Type="http://schemas.openxmlformats.org/officeDocument/2006/relationships/image" Target="../media/image12.emf"/><Relationship Id="rId1" Type="http://schemas.openxmlformats.org/officeDocument/2006/relationships/slideLayout" Target="../slideLayouts/slideLayout2.xml"/><Relationship Id="rId6" Type="http://schemas.openxmlformats.org/officeDocument/2006/relationships/image" Target="../media/image16.emf"/><Relationship Id="rId5" Type="http://schemas.openxmlformats.org/officeDocument/2006/relationships/image" Target="../media/image15.emf"/><Relationship Id="rId4" Type="http://schemas.openxmlformats.org/officeDocument/2006/relationships/image" Target="../media/image14.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4.R.2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marL="0" indent="0" algn="ctr">
              <a:lnSpc>
                <a:spcPct val="90000"/>
              </a:lnSpc>
              <a:buNone/>
            </a:pPr>
            <a:r>
              <a:rPr lang="en-US" b="1" i="1" dirty="0">
                <a:solidFill>
                  <a:srgbClr val="1F497D"/>
                </a:solidFill>
              </a:rPr>
              <a:t>Translating English Phrases</a:t>
            </a:r>
          </a:p>
          <a:p>
            <a:pPr marL="0" indent="0" algn="ctr">
              <a:lnSpc>
                <a:spcPct val="90000"/>
              </a:lnSpc>
              <a:buNone/>
            </a:pPr>
            <a:r>
              <a:rPr lang="en-US" b="1" i="1" dirty="0">
                <a:solidFill>
                  <a:srgbClr val="1F497D"/>
                </a:solidFill>
              </a:rPr>
              <a:t>and Algebraic Expressions </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a:solidFill>
                  <a:schemeClr val="accent1"/>
                </a:solidFill>
              </a:rPr>
              <a:t>Attention!</a:t>
            </a:r>
            <a:r>
              <a:rPr lang="en-US" sz="3200" baseline="-25000" dirty="0">
                <a:solidFill>
                  <a:schemeClr val="accent1"/>
                </a:solidFill>
              </a:rPr>
              <a:t>2</a:t>
            </a:r>
            <a:endParaRPr lang="en-US" sz="3200" dirty="0">
              <a:solidFill>
                <a:schemeClr val="accent1"/>
              </a:solidFill>
            </a:endParaRPr>
          </a:p>
        </p:txBody>
      </p:sp>
      <p:sp>
        <p:nvSpPr>
          <p:cNvPr id="13315" name="Rectangle 3"/>
          <p:cNvSpPr>
            <a:spLocks noGrp="1"/>
          </p:cNvSpPr>
          <p:nvPr>
            <p:ph idx="1"/>
          </p:nvPr>
        </p:nvSpPr>
        <p:spPr>
          <a:xfrm>
            <a:off x="457200" y="1280160"/>
            <a:ext cx="8229600" cy="3749040"/>
          </a:xfrm>
          <a:prstGeom prst="rect">
            <a:avLst/>
          </a:prstGeom>
          <a:ln w="28575">
            <a:solidFill>
              <a:srgbClr val="FF0000"/>
            </a:solidFill>
          </a:ln>
        </p:spPr>
        <p:txBody>
          <a:bodyPr>
            <a:normAutofit/>
          </a:bodyPr>
          <a:lstStyle/>
          <a:p>
            <a:pPr marL="533400" indent="-533400" eaLnBrk="0" hangingPunct="0">
              <a:spcBef>
                <a:spcPts val="0"/>
              </a:spcBef>
              <a:tabLst>
                <a:tab pos="457200" algn="l"/>
              </a:tabLst>
            </a:pPr>
            <a:r>
              <a:rPr lang="en-US" dirty="0">
                <a:solidFill>
                  <a:srgbClr val="000000"/>
                </a:solidFill>
                <a:latin typeface="Calibri" pitchFamily="34" charset="0"/>
              </a:rPr>
              <a:t>Thus,</a:t>
            </a:r>
          </a:p>
          <a:p>
            <a:pPr marL="533400" indent="-533400" eaLnBrk="0" hangingPunct="0">
              <a:spcBef>
                <a:spcPts val="0"/>
              </a:spcBef>
              <a:tabLst>
                <a:tab pos="457200" algn="l"/>
              </a:tabLst>
            </a:pPr>
            <a:endParaRPr lang="en-US" dirty="0">
              <a:solidFill>
                <a:srgbClr val="000000"/>
              </a:solidFill>
              <a:latin typeface="Calibri" pitchFamily="34" charset="0"/>
            </a:endParaRPr>
          </a:p>
          <a:p>
            <a:pPr marL="533400" indent="-533400" algn="ctr" eaLnBrk="0" hangingPunct="0">
              <a:spcBef>
                <a:spcPts val="0"/>
              </a:spcBef>
              <a:tabLst>
                <a:tab pos="457200" algn="l"/>
              </a:tabLst>
            </a:pPr>
            <a:r>
              <a:rPr lang="en-US" dirty="0">
                <a:solidFill>
                  <a:srgbClr val="000000"/>
                </a:solidFill>
                <a:latin typeface="Calibri" pitchFamily="34" charset="0"/>
              </a:rPr>
              <a:t>“</a:t>
            </a:r>
            <a:r>
              <a:rPr lang="en-US" dirty="0">
                <a:solidFill>
                  <a:srgbClr val="000000"/>
                </a:solidFill>
              </a:rPr>
              <a:t>three</a:t>
            </a:r>
            <a:r>
              <a:rPr lang="en-US" dirty="0">
                <a:solidFill>
                  <a:srgbClr val="000000"/>
                </a:solidFill>
                <a:latin typeface="Calibri" pitchFamily="34" charset="0"/>
              </a:rPr>
              <a:t> less than </a:t>
            </a:r>
            <a:r>
              <a:rPr lang="en-US" dirty="0">
                <a:solidFill>
                  <a:srgbClr val="000000"/>
                </a:solidFill>
              </a:rPr>
              <a:t>five</a:t>
            </a:r>
            <a:r>
              <a:rPr lang="en-US" dirty="0">
                <a:solidFill>
                  <a:srgbClr val="000000"/>
                </a:solidFill>
                <a:latin typeface="Calibri" pitchFamily="34" charset="0"/>
              </a:rPr>
              <a:t> times a number” means 5</a:t>
            </a:r>
            <a:r>
              <a:rPr lang="en-US" i="1" dirty="0">
                <a:solidFill>
                  <a:srgbClr val="000000"/>
                </a:solidFill>
                <a:latin typeface="Calibri" pitchFamily="34" charset="0"/>
              </a:rPr>
              <a:t>n </a:t>
            </a: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US" dirty="0">
                <a:solidFill>
                  <a:srgbClr val="000000"/>
                </a:solidFill>
                <a:latin typeface="Calibri" pitchFamily="34" charset="0"/>
              </a:rPr>
              <a:t> 3 </a:t>
            </a:r>
          </a:p>
          <a:p>
            <a:pPr marL="533400" indent="-533400" algn="ctr" eaLnBrk="0" hangingPunct="0">
              <a:spcBef>
                <a:spcPts val="0"/>
              </a:spcBef>
              <a:tabLst>
                <a:tab pos="457200" algn="l"/>
              </a:tabLst>
            </a:pPr>
            <a:r>
              <a:rPr lang="en-US" dirty="0">
                <a:solidFill>
                  <a:srgbClr val="000000"/>
                </a:solidFill>
                <a:latin typeface="Calibri" pitchFamily="34" charset="0"/>
              </a:rPr>
              <a:t>while “</a:t>
            </a:r>
            <a:r>
              <a:rPr lang="en-US" dirty="0">
                <a:solidFill>
                  <a:srgbClr val="000000"/>
                </a:solidFill>
              </a:rPr>
              <a:t>three less five times a number</a:t>
            </a:r>
            <a:r>
              <a:rPr lang="en-US" dirty="0">
                <a:solidFill>
                  <a:srgbClr val="000000"/>
                </a:solidFill>
                <a:latin typeface="Calibri" pitchFamily="34" charset="0"/>
              </a:rPr>
              <a:t>” means 3 </a:t>
            </a: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US" dirty="0">
                <a:solidFill>
                  <a:srgbClr val="000000"/>
                </a:solidFill>
                <a:latin typeface="Calibri" pitchFamily="34" charset="0"/>
              </a:rPr>
              <a:t> 5</a:t>
            </a:r>
            <a:r>
              <a:rPr lang="en-US" i="1" dirty="0">
                <a:solidFill>
                  <a:srgbClr val="000000"/>
                </a:solidFill>
                <a:latin typeface="Calibri" pitchFamily="34" charset="0"/>
              </a:rPr>
              <a:t>n.</a:t>
            </a:r>
            <a:r>
              <a:rPr lang="en-US" dirty="0">
                <a:solidFill>
                  <a:srgbClr val="000000"/>
                </a:solidFill>
                <a:latin typeface="Calibri" pitchFamily="34" charset="0"/>
              </a:rPr>
              <a:t> </a:t>
            </a:r>
          </a:p>
          <a:p>
            <a:pPr marL="533400" indent="-533400" algn="just" eaLnBrk="0" hangingPunct="0">
              <a:spcBef>
                <a:spcPts val="0"/>
              </a:spcBef>
              <a:tabLst>
                <a:tab pos="457200" algn="l"/>
              </a:tabLst>
            </a:pPr>
            <a:endParaRPr lang="en-US" sz="1500" dirty="0">
              <a:solidFill>
                <a:srgbClr val="000000"/>
              </a:solidFill>
              <a:latin typeface="Calibri" pitchFamily="34" charset="0"/>
            </a:endParaRPr>
          </a:p>
          <a:p>
            <a:pPr marL="533400" indent="-533400" algn="just" eaLnBrk="0" hangingPunct="0">
              <a:spcBef>
                <a:spcPts val="0"/>
              </a:spcBef>
              <a:tabLst>
                <a:tab pos="457200" algn="l"/>
              </a:tabLst>
            </a:pPr>
            <a:r>
              <a:rPr lang="en-US" dirty="0">
                <a:solidFill>
                  <a:srgbClr val="000000"/>
                </a:solidFill>
                <a:latin typeface="Calibri" pitchFamily="34" charset="0"/>
              </a:rPr>
              <a:t>Therefore, be very careful when writing and/or </a:t>
            </a:r>
          </a:p>
          <a:p>
            <a:pPr eaLnBrk="0" hangingPunct="0">
              <a:spcBef>
                <a:spcPts val="0"/>
              </a:spcBef>
              <a:tabLst>
                <a:tab pos="0" algn="l"/>
              </a:tabLst>
            </a:pPr>
            <a:r>
              <a:rPr lang="en-US" dirty="0">
                <a:solidFill>
                  <a:srgbClr val="000000"/>
                </a:solidFill>
                <a:latin typeface="Calibri" pitchFamily="34" charset="0"/>
              </a:rPr>
              <a:t>interpreting expressions indicating subtraction. The same is true with expressions involving division.</a:t>
            </a:r>
            <a:r>
              <a:rPr lang="en-US" i="1" dirty="0">
                <a:solidFill>
                  <a:srgbClr val="000000"/>
                </a:solidFill>
                <a:latin typeface="Calibri" pitchFamily="34" charset="0"/>
              </a:rPr>
              <a:t> </a:t>
            </a:r>
          </a:p>
          <a:p>
            <a:pPr>
              <a:buFont typeface="Courier New" pitchFamily="49" charset="0"/>
              <a:buNone/>
            </a:pPr>
            <a:endParaRPr lang="en-US" dirty="0"/>
          </a:p>
          <a:p>
            <a:pPr>
              <a:buFont typeface="Courier New" pitchFamily="49" charset="0"/>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2:  </a:t>
            </a:r>
            <a:r>
              <a:rPr lang="en-US" dirty="0"/>
              <a:t>Application: Translating English Phrases</a:t>
            </a:r>
          </a:p>
        </p:txBody>
      </p:sp>
      <p:sp>
        <p:nvSpPr>
          <p:cNvPr id="4" name="Content Placeholder 3"/>
          <p:cNvSpPr>
            <a:spLocks noGrp="1"/>
          </p:cNvSpPr>
          <p:nvPr>
            <p:ph idx="1"/>
          </p:nvPr>
        </p:nvSpPr>
        <p:spPr>
          <a:xfrm>
            <a:off x="457200" y="1280160"/>
            <a:ext cx="8229600" cy="3884140"/>
          </a:xfrm>
          <a:prstGeom prst="rect">
            <a:avLst/>
          </a:prstGeom>
        </p:spPr>
        <p:txBody>
          <a:bodyPr>
            <a:spAutoFit/>
          </a:bodyPr>
          <a:lstStyle/>
          <a:p>
            <a:pPr>
              <a:spcBef>
                <a:spcPts val="0"/>
              </a:spcBef>
            </a:pPr>
            <a:r>
              <a:rPr lang="en-US" i="0" dirty="0">
                <a:solidFill>
                  <a:schemeClr val="tx1"/>
                </a:solidFill>
              </a:rPr>
              <a:t>Change each phrase </a:t>
            </a:r>
            <a:r>
              <a:rPr lang="en-US" dirty="0"/>
              <a:t>into its equivalent algebraic expression</a:t>
            </a:r>
            <a:r>
              <a:rPr lang="en-US" i="0" dirty="0">
                <a:solidFill>
                  <a:schemeClr val="tx1"/>
                </a:solidFill>
              </a:rPr>
              <a:t> </a:t>
            </a:r>
          </a:p>
          <a:p>
            <a:pPr marL="533400" indent="-533400">
              <a:buFont typeface="Courier New" pitchFamily="49" charset="0"/>
              <a:buNone/>
            </a:pPr>
            <a:r>
              <a:rPr lang="en-US" b="1" i="0" dirty="0">
                <a:solidFill>
                  <a:schemeClr val="tx1"/>
                </a:solidFill>
              </a:rPr>
              <a:t>			</a:t>
            </a:r>
          </a:p>
          <a:p>
            <a:pPr marL="533400" indent="-533400">
              <a:lnSpc>
                <a:spcPct val="200000"/>
              </a:lnSpc>
              <a:buFont typeface="+mj-lt"/>
              <a:buAutoNum type="alphaLcPeriod"/>
            </a:pPr>
            <a:r>
              <a:rPr lang="en-US" dirty="0">
                <a:solidFill>
                  <a:schemeClr val="tx1"/>
                </a:solidFill>
              </a:rPr>
              <a:t> </a:t>
            </a:r>
          </a:p>
          <a:p>
            <a:pPr marL="533400" indent="-533400">
              <a:lnSpc>
                <a:spcPct val="200000"/>
              </a:lnSpc>
              <a:buFont typeface="+mj-lt"/>
              <a:buAutoNum type="alphaLcPeriod"/>
            </a:pPr>
            <a:r>
              <a:rPr lang="en-US" dirty="0">
                <a:solidFill>
                  <a:schemeClr val="tx1"/>
                </a:solidFill>
              </a:rPr>
              <a:t> </a:t>
            </a:r>
          </a:p>
          <a:p>
            <a:pPr marL="533400" indent="-533400">
              <a:buFont typeface="Courier New" pitchFamily="49" charset="0"/>
              <a:buNone/>
            </a:pPr>
            <a:endParaRPr lang="en-US" i="0" dirty="0">
              <a:solidFill>
                <a:schemeClr val="tx1"/>
              </a:solidFill>
            </a:endParaRPr>
          </a:p>
        </p:txBody>
      </p:sp>
      <p:sp>
        <p:nvSpPr>
          <p:cNvPr id="10" name="TextBox 9">
            <a:extLst>
              <a:ext uri="{FF2B5EF4-FFF2-40B4-BE49-F238E27FC236}">
                <a16:creationId xmlns:a16="http://schemas.microsoft.com/office/drawing/2014/main" id="{24287A06-6535-35A9-242C-25C965A7EBCB}"/>
              </a:ext>
            </a:extLst>
          </p:cNvPr>
          <p:cNvSpPr txBox="1"/>
          <p:nvPr/>
        </p:nvSpPr>
        <p:spPr>
          <a:xfrm>
            <a:off x="842682" y="2304709"/>
            <a:ext cx="2362200"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English Phrase</a:t>
            </a:r>
            <a:endParaRPr lang="en-IN" dirty="0"/>
          </a:p>
        </p:txBody>
      </p:sp>
      <p:sp>
        <p:nvSpPr>
          <p:cNvPr id="12" name="TextBox 11">
            <a:extLst>
              <a:ext uri="{FF2B5EF4-FFF2-40B4-BE49-F238E27FC236}">
                <a16:creationId xmlns:a16="http://schemas.microsoft.com/office/drawing/2014/main" id="{B76C9A14-FF4E-E02C-6B7A-87274155C1CE}"/>
              </a:ext>
            </a:extLst>
          </p:cNvPr>
          <p:cNvSpPr txBox="1"/>
          <p:nvPr/>
        </p:nvSpPr>
        <p:spPr>
          <a:xfrm>
            <a:off x="457200" y="3036095"/>
            <a:ext cx="5334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a.</a:t>
            </a:r>
            <a:endParaRPr lang="en-IN" sz="2800" dirty="0"/>
          </a:p>
        </p:txBody>
      </p:sp>
      <p:pic>
        <p:nvPicPr>
          <p:cNvPr id="21" name="Picture 20" descr="the number of minutes in h hours">
            <a:extLst>
              <a:ext uri="{FF2B5EF4-FFF2-40B4-BE49-F238E27FC236}">
                <a16:creationId xmlns:a16="http://schemas.microsoft.com/office/drawing/2014/main" id="{9A1E87CF-CF87-76AC-293E-84E88E6731B0}"/>
              </a:ext>
            </a:extLst>
          </p:cNvPr>
          <p:cNvPicPr>
            <a:picLocks noChangeAspect="1"/>
          </p:cNvPicPr>
          <p:nvPr/>
        </p:nvPicPr>
        <p:blipFill>
          <a:blip r:embed="rId2"/>
          <a:stretch>
            <a:fillRect/>
          </a:stretch>
        </p:blipFill>
        <p:spPr>
          <a:xfrm>
            <a:off x="1000125" y="3156042"/>
            <a:ext cx="4789125" cy="324000"/>
          </a:xfrm>
          <a:prstGeom prst="rect">
            <a:avLst/>
          </a:prstGeom>
        </p:spPr>
      </p:pic>
      <p:sp>
        <p:nvSpPr>
          <p:cNvPr id="11" name="TextBox 10">
            <a:extLst>
              <a:ext uri="{FF2B5EF4-FFF2-40B4-BE49-F238E27FC236}">
                <a16:creationId xmlns:a16="http://schemas.microsoft.com/office/drawing/2014/main" id="{2E04DA46-E2EF-9954-75F7-04BC708B70A3}"/>
              </a:ext>
            </a:extLst>
          </p:cNvPr>
          <p:cNvSpPr txBox="1"/>
          <p:nvPr/>
        </p:nvSpPr>
        <p:spPr>
          <a:xfrm>
            <a:off x="5029200" y="2219328"/>
            <a:ext cx="3276600"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Algebraic Expression</a:t>
            </a:r>
            <a:endParaRPr lang="en-IN" dirty="0"/>
          </a:p>
        </p:txBody>
      </p:sp>
      <p:pic>
        <p:nvPicPr>
          <p:cNvPr id="15" name="Picture 14" descr="60h">
            <a:extLst>
              <a:ext uri="{FF2B5EF4-FFF2-40B4-BE49-F238E27FC236}">
                <a16:creationId xmlns:a16="http://schemas.microsoft.com/office/drawing/2014/main" id="{B6E7A50E-E194-F8F4-9D3D-BDCC18D167CB}"/>
              </a:ext>
            </a:extLst>
          </p:cNvPr>
          <p:cNvPicPr>
            <a:picLocks noChangeAspect="1"/>
          </p:cNvPicPr>
          <p:nvPr/>
        </p:nvPicPr>
        <p:blipFill>
          <a:blip r:embed="rId3"/>
          <a:stretch>
            <a:fillRect/>
          </a:stretch>
        </p:blipFill>
        <p:spPr>
          <a:xfrm>
            <a:off x="6358623" y="3124200"/>
            <a:ext cx="618750" cy="360000"/>
          </a:xfrm>
          <a:prstGeom prst="rect">
            <a:avLst/>
          </a:prstGeom>
        </p:spPr>
      </p:pic>
      <p:sp>
        <p:nvSpPr>
          <p:cNvPr id="13" name="TextBox 12">
            <a:extLst>
              <a:ext uri="{FF2B5EF4-FFF2-40B4-BE49-F238E27FC236}">
                <a16:creationId xmlns:a16="http://schemas.microsoft.com/office/drawing/2014/main" id="{13378EAA-C5DA-F85F-F18C-5E76504097A5}"/>
              </a:ext>
            </a:extLst>
          </p:cNvPr>
          <p:cNvSpPr txBox="1"/>
          <p:nvPr/>
        </p:nvSpPr>
        <p:spPr>
          <a:xfrm>
            <a:off x="457885" y="3975647"/>
            <a:ext cx="5334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b.</a:t>
            </a:r>
            <a:endParaRPr lang="en-IN" sz="2800" dirty="0"/>
          </a:p>
        </p:txBody>
      </p:sp>
      <p:pic>
        <p:nvPicPr>
          <p:cNvPr id="19" name="Picture 18" descr="the cost of renting a truck for one day and driving x miles if the rate is $30 per day plus $ 0.25 per mile">
            <a:extLst>
              <a:ext uri="{FF2B5EF4-FFF2-40B4-BE49-F238E27FC236}">
                <a16:creationId xmlns:a16="http://schemas.microsoft.com/office/drawing/2014/main" id="{BA88D268-28F1-285F-4C32-911E53F72704}"/>
              </a:ext>
            </a:extLst>
          </p:cNvPr>
          <p:cNvPicPr>
            <a:picLocks noChangeAspect="1"/>
          </p:cNvPicPr>
          <p:nvPr/>
        </p:nvPicPr>
        <p:blipFill>
          <a:blip r:embed="rId4"/>
          <a:stretch>
            <a:fillRect/>
          </a:stretch>
        </p:blipFill>
        <p:spPr>
          <a:xfrm>
            <a:off x="939800" y="4082160"/>
            <a:ext cx="4351665" cy="1872000"/>
          </a:xfrm>
          <a:prstGeom prst="rect">
            <a:avLst/>
          </a:prstGeom>
        </p:spPr>
      </p:pic>
      <p:pic>
        <p:nvPicPr>
          <p:cNvPr id="17" name="Picture 16" descr="30 plus 0.2 5x">
            <a:extLst>
              <a:ext uri="{FF2B5EF4-FFF2-40B4-BE49-F238E27FC236}">
                <a16:creationId xmlns:a16="http://schemas.microsoft.com/office/drawing/2014/main" id="{A3AFF91E-4D6C-A9A5-C0F4-C5B39B913B8D}"/>
              </a:ext>
            </a:extLst>
          </p:cNvPr>
          <p:cNvPicPr>
            <a:picLocks noChangeAspect="1"/>
          </p:cNvPicPr>
          <p:nvPr/>
        </p:nvPicPr>
        <p:blipFill>
          <a:blip r:embed="rId5"/>
          <a:stretch>
            <a:fillRect/>
          </a:stretch>
        </p:blipFill>
        <p:spPr>
          <a:xfrm>
            <a:off x="5902112" y="5077871"/>
            <a:ext cx="1515484" cy="324000"/>
          </a:xfrm>
          <a:prstGeom prst="rect">
            <a:avLst/>
          </a:prstGeom>
        </p:spPr>
      </p:pic>
    </p:spTree>
    <p:extLst>
      <p:ext uri="{BB962C8B-B14F-4D97-AF65-F5344CB8AC3E}">
        <p14:creationId xmlns:p14="http://schemas.microsoft.com/office/powerpoint/2010/main" val="12363542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3:  </a:t>
            </a:r>
            <a:r>
              <a:rPr lang="en-US" dirty="0"/>
              <a:t>Translating Algebraic Expressions into English Phrases</a:t>
            </a:r>
            <a:r>
              <a:rPr lang="en-US" sz="3200" baseline="-25000" dirty="0">
                <a:solidFill>
                  <a:schemeClr val="accent1"/>
                </a:solidFill>
              </a:rPr>
              <a:t>1</a:t>
            </a:r>
            <a:endParaRPr lang="en-US" sz="3200" dirty="0">
              <a:solidFill>
                <a:schemeClr val="accent1"/>
              </a:solidFill>
            </a:endParaRPr>
          </a:p>
        </p:txBody>
      </p:sp>
      <p:sp>
        <p:nvSpPr>
          <p:cNvPr id="14339" name="Rectangle 3"/>
          <p:cNvSpPr>
            <a:spLocks noGrp="1"/>
          </p:cNvSpPr>
          <p:nvPr>
            <p:ph idx="1"/>
          </p:nvPr>
        </p:nvSpPr>
        <p:spPr>
          <a:xfrm>
            <a:off x="457200" y="1280160"/>
            <a:ext cx="8229600" cy="1384995"/>
          </a:xfrm>
          <a:prstGeom prst="rect">
            <a:avLst/>
          </a:prstGeom>
        </p:spPr>
        <p:txBody>
          <a:bodyPr>
            <a:spAutoFit/>
          </a:bodyPr>
          <a:lstStyle/>
          <a:p>
            <a:pPr>
              <a:spcBef>
                <a:spcPts val="0"/>
              </a:spcBef>
            </a:pPr>
            <a:r>
              <a:rPr lang="en-US" dirty="0"/>
              <a:t>Change each algebraic expression into an equivalent English phrase. In each case translate the variable as </a:t>
            </a:r>
            <a:br>
              <a:rPr lang="en-US" dirty="0"/>
            </a:br>
            <a:r>
              <a:rPr lang="en-US" dirty="0"/>
              <a:t>“a number.”</a:t>
            </a:r>
            <a:endParaRPr lang="en-US" dirty="0">
              <a:solidFill>
                <a:schemeClr val="tx1"/>
              </a:solidFill>
            </a:endParaRPr>
          </a:p>
        </p:txBody>
      </p:sp>
      <p:pic>
        <p:nvPicPr>
          <p:cNvPr id="14" name="Picture 13" descr="example a is 5x&#10;&#10;example b is 2n plus 8&#10;&#10;example c is 3 times open parentheses a minus 2 close parentheses">
            <a:extLst>
              <a:ext uri="{FF2B5EF4-FFF2-40B4-BE49-F238E27FC236}">
                <a16:creationId xmlns:a16="http://schemas.microsoft.com/office/drawing/2014/main" id="{B24CA2BF-D79D-BA78-0B6C-1B47FC34FF99}"/>
              </a:ext>
            </a:extLst>
          </p:cNvPr>
          <p:cNvPicPr>
            <a:picLocks noChangeAspect="1"/>
          </p:cNvPicPr>
          <p:nvPr/>
        </p:nvPicPr>
        <p:blipFill>
          <a:blip r:embed="rId2"/>
          <a:stretch>
            <a:fillRect/>
          </a:stretch>
        </p:blipFill>
        <p:spPr>
          <a:xfrm>
            <a:off x="539503" y="2694112"/>
            <a:ext cx="1500000" cy="1260000"/>
          </a:xfrm>
          <a:prstGeom prst="rect">
            <a:avLst/>
          </a:prstGeom>
        </p:spPr>
      </p:pic>
      <p:sp>
        <p:nvSpPr>
          <p:cNvPr id="15" name="TextBox 14">
            <a:extLst>
              <a:ext uri="{FF2B5EF4-FFF2-40B4-BE49-F238E27FC236}">
                <a16:creationId xmlns:a16="http://schemas.microsoft.com/office/drawing/2014/main" id="{A8BF5E87-81E3-0911-BA0B-295D7FF6AB46}"/>
              </a:ext>
            </a:extLst>
          </p:cNvPr>
          <p:cNvSpPr txBox="1"/>
          <p:nvPr/>
        </p:nvSpPr>
        <p:spPr>
          <a:xfrm>
            <a:off x="457201" y="3927020"/>
            <a:ext cx="3276599"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Algebraic Expression</a:t>
            </a:r>
            <a:endParaRPr lang="en-IN" dirty="0"/>
          </a:p>
        </p:txBody>
      </p:sp>
      <p:pic>
        <p:nvPicPr>
          <p:cNvPr id="18" name="Picture 17" descr="&#10;5x">
            <a:extLst>
              <a:ext uri="{FF2B5EF4-FFF2-40B4-BE49-F238E27FC236}">
                <a16:creationId xmlns:a16="http://schemas.microsoft.com/office/drawing/2014/main" id="{B4D5D916-5DFC-B224-1F68-251D9A1A22ED}"/>
              </a:ext>
            </a:extLst>
          </p:cNvPr>
          <p:cNvPicPr>
            <a:picLocks noChangeAspect="1"/>
          </p:cNvPicPr>
          <p:nvPr/>
        </p:nvPicPr>
        <p:blipFill>
          <a:blip r:embed="rId3"/>
          <a:stretch>
            <a:fillRect/>
          </a:stretch>
        </p:blipFill>
        <p:spPr>
          <a:xfrm>
            <a:off x="537122" y="4568482"/>
            <a:ext cx="774621" cy="288000"/>
          </a:xfrm>
          <a:prstGeom prst="rect">
            <a:avLst/>
          </a:prstGeom>
        </p:spPr>
      </p:pic>
      <p:sp>
        <p:nvSpPr>
          <p:cNvPr id="16" name="TextBox 15">
            <a:extLst>
              <a:ext uri="{FF2B5EF4-FFF2-40B4-BE49-F238E27FC236}">
                <a16:creationId xmlns:a16="http://schemas.microsoft.com/office/drawing/2014/main" id="{0A4BAAE4-E713-9F40-FC17-BC4692912F9A}"/>
              </a:ext>
            </a:extLst>
          </p:cNvPr>
          <p:cNvSpPr txBox="1"/>
          <p:nvPr/>
        </p:nvSpPr>
        <p:spPr>
          <a:xfrm>
            <a:off x="3865036" y="3926905"/>
            <a:ext cx="3599297"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Possible English Phrase</a:t>
            </a:r>
            <a:endParaRPr lang="en-IN" dirty="0"/>
          </a:p>
        </p:txBody>
      </p:sp>
      <p:sp>
        <p:nvSpPr>
          <p:cNvPr id="3" name="TextBox 2"/>
          <p:cNvSpPr txBox="1"/>
          <p:nvPr/>
        </p:nvSpPr>
        <p:spPr>
          <a:xfrm>
            <a:off x="3886200" y="4419600"/>
            <a:ext cx="4419600" cy="954107"/>
          </a:xfrm>
          <a:prstGeom prst="rect">
            <a:avLst/>
          </a:prstGeom>
          <a:noFill/>
        </p:spPr>
        <p:txBody>
          <a:bodyPr wrap="square">
            <a:spAutoFit/>
          </a:bodyPr>
          <a:lstStyle/>
          <a:p>
            <a:pPr>
              <a:defRPr/>
            </a:pPr>
            <a:r>
              <a:rPr lang="en-US" sz="2800" dirty="0">
                <a:solidFill>
                  <a:srgbClr val="FF0000"/>
                </a:solidFill>
                <a:latin typeface="+mn-lt"/>
              </a:rPr>
              <a:t>the product of </a:t>
            </a:r>
            <a:r>
              <a:rPr lang="en-US" sz="2800" dirty="0">
                <a:solidFill>
                  <a:srgbClr val="FF0000"/>
                </a:solidFill>
              </a:rPr>
              <a:t>five</a:t>
            </a:r>
            <a:r>
              <a:rPr lang="en-US" sz="2800" dirty="0">
                <a:solidFill>
                  <a:srgbClr val="FF0000"/>
                </a:solidFill>
                <a:latin typeface="+mn-lt"/>
              </a:rPr>
              <a:t> and a </a:t>
            </a:r>
          </a:p>
          <a:p>
            <a:pPr>
              <a:defRPr/>
            </a:pPr>
            <a:r>
              <a:rPr lang="en-US" sz="2800" dirty="0">
                <a:solidFill>
                  <a:srgbClr val="FF0000"/>
                </a:solidFill>
                <a:latin typeface="+mn-lt"/>
              </a:rPr>
              <a:t>number</a:t>
            </a:r>
          </a:p>
        </p:txBody>
      </p:sp>
      <p:pic>
        <p:nvPicPr>
          <p:cNvPr id="20" name="Picture 19" descr="2n plus 8">
            <a:extLst>
              <a:ext uri="{FF2B5EF4-FFF2-40B4-BE49-F238E27FC236}">
                <a16:creationId xmlns:a16="http://schemas.microsoft.com/office/drawing/2014/main" id="{C3E13174-656F-690A-BCED-0E04A09C0448}"/>
              </a:ext>
            </a:extLst>
          </p:cNvPr>
          <p:cNvPicPr>
            <a:picLocks noChangeAspect="1"/>
          </p:cNvPicPr>
          <p:nvPr/>
        </p:nvPicPr>
        <p:blipFill>
          <a:blip r:embed="rId4"/>
          <a:stretch>
            <a:fillRect/>
          </a:stretch>
        </p:blipFill>
        <p:spPr>
          <a:xfrm>
            <a:off x="546646" y="5373128"/>
            <a:ext cx="1190625" cy="304800"/>
          </a:xfrm>
          <a:prstGeom prst="rect">
            <a:avLst/>
          </a:prstGeom>
        </p:spPr>
      </p:pic>
      <p:sp>
        <p:nvSpPr>
          <p:cNvPr id="8" name="TextBox 7"/>
          <p:cNvSpPr txBox="1"/>
          <p:nvPr/>
        </p:nvSpPr>
        <p:spPr>
          <a:xfrm>
            <a:off x="3886200" y="5278106"/>
            <a:ext cx="5295315" cy="523220"/>
          </a:xfrm>
          <a:prstGeom prst="rect">
            <a:avLst/>
          </a:prstGeom>
          <a:noFill/>
        </p:spPr>
        <p:txBody>
          <a:bodyPr wrap="none">
            <a:spAutoFit/>
          </a:bodyPr>
          <a:lstStyle/>
          <a:p>
            <a:pPr>
              <a:defRPr/>
            </a:pPr>
            <a:r>
              <a:rPr lang="en-US" sz="2800" dirty="0">
                <a:solidFill>
                  <a:srgbClr val="FF0000"/>
                </a:solidFill>
                <a:latin typeface="+mn-lt"/>
              </a:rPr>
              <a:t>twice a number, increased by </a:t>
            </a:r>
            <a:r>
              <a:rPr lang="en-US" sz="2800" dirty="0">
                <a:solidFill>
                  <a:srgbClr val="FF0000"/>
                </a:solidFill>
              </a:rPr>
              <a:t>eight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solidFill>
                  <a:schemeClr val="accent1"/>
                </a:solidFill>
              </a:rPr>
              <a:t>Example 3:  </a:t>
            </a:r>
            <a:r>
              <a:rPr lang="en-US" dirty="0"/>
              <a:t>Translating Algebraic Expressions into English Phrases</a:t>
            </a:r>
            <a:r>
              <a:rPr lang="en-US" sz="3200" baseline="-25000" dirty="0">
                <a:solidFill>
                  <a:schemeClr val="accent1"/>
                </a:solidFill>
              </a:rPr>
              <a:t>2</a:t>
            </a:r>
            <a:endParaRPr lang="en-US" dirty="0"/>
          </a:p>
        </p:txBody>
      </p:sp>
      <p:pic>
        <p:nvPicPr>
          <p:cNvPr id="7" name="Picture 6" descr="3 times open parentheses a minus 2 close parentheses">
            <a:extLst>
              <a:ext uri="{FF2B5EF4-FFF2-40B4-BE49-F238E27FC236}">
                <a16:creationId xmlns:a16="http://schemas.microsoft.com/office/drawing/2014/main" id="{D9AE993C-925E-D08B-CDFE-D106025D4558}"/>
              </a:ext>
            </a:extLst>
          </p:cNvPr>
          <p:cNvPicPr>
            <a:picLocks noChangeAspect="1"/>
          </p:cNvPicPr>
          <p:nvPr/>
        </p:nvPicPr>
        <p:blipFill>
          <a:blip r:embed="rId2"/>
          <a:stretch>
            <a:fillRect/>
          </a:stretch>
        </p:blipFill>
        <p:spPr>
          <a:xfrm>
            <a:off x="533400" y="1295400"/>
            <a:ext cx="1428750" cy="466725"/>
          </a:xfrm>
          <a:prstGeom prst="rect">
            <a:avLst/>
          </a:prstGeom>
        </p:spPr>
      </p:pic>
      <p:sp>
        <p:nvSpPr>
          <p:cNvPr id="5" name="TextBox 4"/>
          <p:cNvSpPr txBox="1"/>
          <p:nvPr/>
        </p:nvSpPr>
        <p:spPr>
          <a:xfrm>
            <a:off x="3886200" y="1295400"/>
            <a:ext cx="4243870" cy="954107"/>
          </a:xfrm>
          <a:prstGeom prst="rect">
            <a:avLst/>
          </a:prstGeom>
          <a:noFill/>
        </p:spPr>
        <p:txBody>
          <a:bodyPr wrap="none">
            <a:spAutoFit/>
          </a:bodyPr>
          <a:lstStyle/>
          <a:p>
            <a:pPr>
              <a:defRPr/>
            </a:pPr>
            <a:r>
              <a:rPr lang="en-US" sz="2800" dirty="0">
                <a:solidFill>
                  <a:srgbClr val="FF0000"/>
                </a:solidFill>
                <a:latin typeface="+mn-lt"/>
              </a:rPr>
              <a:t>three times the difference</a:t>
            </a:r>
          </a:p>
          <a:p>
            <a:pPr>
              <a:defRPr/>
            </a:pPr>
            <a:r>
              <a:rPr lang="en-US" sz="2800" dirty="0">
                <a:solidFill>
                  <a:srgbClr val="FF0000"/>
                </a:solidFill>
                <a:latin typeface="+mn-lt"/>
              </a:rPr>
              <a:t>between a number and </a:t>
            </a:r>
            <a:r>
              <a:rPr lang="en-US" sz="2800" dirty="0">
                <a:solidFill>
                  <a:srgbClr val="FF0000"/>
                </a:solidFill>
              </a:rPr>
              <a:t>two</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4:  </a:t>
            </a:r>
            <a:r>
              <a:rPr lang="en-US" dirty="0"/>
              <a:t>Translating Equations into Word Problems</a:t>
            </a:r>
            <a:r>
              <a:rPr lang="en-US" sz="3200" baseline="-25000" dirty="0">
                <a:solidFill>
                  <a:schemeClr val="accent1"/>
                </a:solidFill>
              </a:rPr>
              <a:t>1</a:t>
            </a:r>
            <a:endParaRPr lang="en-US" sz="3200" dirty="0">
              <a:solidFill>
                <a:schemeClr val="accent1"/>
              </a:solidFill>
            </a:endParaRPr>
          </a:p>
        </p:txBody>
      </p:sp>
      <p:sp>
        <p:nvSpPr>
          <p:cNvPr id="15363" name="Rectangle 3"/>
          <p:cNvSpPr>
            <a:spLocks noGrp="1"/>
          </p:cNvSpPr>
          <p:nvPr>
            <p:ph idx="1"/>
          </p:nvPr>
        </p:nvSpPr>
        <p:spPr>
          <a:xfrm>
            <a:off x="457200" y="1280160"/>
            <a:ext cx="8229600" cy="2246769"/>
          </a:xfrm>
          <a:prstGeom prst="rect">
            <a:avLst/>
          </a:prstGeom>
        </p:spPr>
        <p:txBody>
          <a:bodyPr>
            <a:spAutoFit/>
          </a:bodyPr>
          <a:lstStyle/>
          <a:p>
            <a:pPr>
              <a:spcBef>
                <a:spcPts val="0"/>
              </a:spcBef>
            </a:pPr>
            <a:r>
              <a:rPr lang="en-US" dirty="0"/>
              <a:t>For each equation, make up your own word problem that might use the equation in its solution. Remember that the variable can be translated into something like</a:t>
            </a:r>
            <a:r>
              <a:rPr lang="en-US" i="0" dirty="0">
                <a:solidFill>
                  <a:schemeClr val="tx1"/>
                </a:solidFill>
              </a:rPr>
              <a:t> </a:t>
            </a:r>
          </a:p>
          <a:p>
            <a:pPr marL="533400" indent="-533400">
              <a:spcBef>
                <a:spcPts val="0"/>
              </a:spcBef>
            </a:pPr>
            <a:r>
              <a:rPr lang="en-US" dirty="0"/>
              <a:t>“a number” or “some number.”</a:t>
            </a:r>
            <a:endParaRPr lang="en-US" dirty="0">
              <a:solidFill>
                <a:schemeClr val="tx1"/>
              </a:solidFill>
            </a:endParaRPr>
          </a:p>
          <a:p>
            <a:pPr marL="533400" indent="-533400">
              <a:spcBef>
                <a:spcPts val="0"/>
              </a:spcBef>
            </a:pPr>
            <a:endParaRPr lang="en-US" dirty="0"/>
          </a:p>
        </p:txBody>
      </p:sp>
      <p:pic>
        <p:nvPicPr>
          <p:cNvPr id="2" name="Picture 1" descr="example a is 5x plus 10 equals minus 10&#10;&#10;example b is 3y plus 25 equals 2 times open parenthesis y plus 6 close parenthesis">
            <a:extLst>
              <a:ext uri="{FF2B5EF4-FFF2-40B4-BE49-F238E27FC236}">
                <a16:creationId xmlns:a16="http://schemas.microsoft.com/office/drawing/2014/main" id="{49164085-544A-F878-18AD-E5B983DE19E8}"/>
              </a:ext>
            </a:extLst>
          </p:cNvPr>
          <p:cNvPicPr>
            <a:picLocks noChangeAspect="1"/>
          </p:cNvPicPr>
          <p:nvPr/>
        </p:nvPicPr>
        <p:blipFill>
          <a:blip r:embed="rId2"/>
          <a:stretch>
            <a:fillRect/>
          </a:stretch>
        </p:blipFill>
        <p:spPr>
          <a:xfrm>
            <a:off x="465268" y="3330489"/>
            <a:ext cx="2864842" cy="97200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4:  </a:t>
            </a:r>
            <a:r>
              <a:rPr lang="en-US" dirty="0"/>
              <a:t>Translating Equations into Word Problems</a:t>
            </a:r>
            <a:r>
              <a:rPr lang="en-US" sz="3200" baseline="-25000" dirty="0">
                <a:solidFill>
                  <a:schemeClr val="accent1"/>
                </a:solidFill>
              </a:rPr>
              <a:t>2</a:t>
            </a:r>
            <a:endParaRPr lang="en-US" sz="3200" dirty="0">
              <a:solidFill>
                <a:schemeClr val="accent1"/>
              </a:solidFill>
            </a:endParaRPr>
          </a:p>
        </p:txBody>
      </p:sp>
      <p:sp>
        <p:nvSpPr>
          <p:cNvPr id="2" name="TextBox 1">
            <a:extLst>
              <a:ext uri="{FF2B5EF4-FFF2-40B4-BE49-F238E27FC236}">
                <a16:creationId xmlns:a16="http://schemas.microsoft.com/office/drawing/2014/main" id="{A1AC1B19-7EEE-82FA-ECE0-9B4F543443B7}"/>
              </a:ext>
            </a:extLst>
          </p:cNvPr>
          <p:cNvSpPr txBox="1"/>
          <p:nvPr/>
        </p:nvSpPr>
        <p:spPr>
          <a:xfrm>
            <a:off x="457200" y="1295400"/>
            <a:ext cx="8229600" cy="3108543"/>
          </a:xfrm>
          <a:prstGeom prst="rect">
            <a:avLst/>
          </a:prstGeom>
          <a:noFill/>
        </p:spPr>
        <p:txBody>
          <a:bodyPr wrap="square" rtlCol="0">
            <a:spAutoFit/>
          </a:bodyPr>
          <a:lstStyle/>
          <a:p>
            <a:pPr marL="533400" marR="0" lvl="0" indent="-53340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366092"/>
                </a:solidFill>
                <a:effectLst/>
                <a:uLnTx/>
                <a:uFillTx/>
                <a:latin typeface="Calibri"/>
                <a:ea typeface="+mn-ea"/>
                <a:cs typeface="+mn-cs"/>
              </a:rPr>
              <a:t>Solution</a:t>
            </a:r>
          </a:p>
          <a:p>
            <a:pPr marL="538163" marR="0" lvl="0" indent="-538163" algn="l" defTabSz="914400" rtl="0" eaLnBrk="1" fontAlgn="auto" latinLnBrk="0" hangingPunct="1">
              <a:lnSpc>
                <a:spcPct val="100000"/>
              </a:lnSpc>
              <a:spcBef>
                <a:spcPts val="0"/>
              </a:spcBef>
              <a:spcAft>
                <a:spcPts val="0"/>
              </a:spcAft>
              <a:buClrTx/>
              <a:buSzTx/>
              <a:buFont typeface="+mj-lt"/>
              <a:buAutoNum type="alphaLcPeriod"/>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Some number is multiplied by 5 and the product is increased by 10. If the result is equal to </a:t>
            </a:r>
            <a:r>
              <a:rPr kumimoji="0" lang="en-US" sz="2800" b="0" i="0"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−1</a:t>
            </a:r>
            <a:r>
              <a:rPr kumimoji="0" lang="en-US" sz="2800" b="0" i="0" u="none" strike="noStrike" kern="1200" cap="none" spc="0" normalizeH="0" baseline="0" noProof="0" dirty="0">
                <a:ln>
                  <a:noFill/>
                </a:ln>
                <a:solidFill>
                  <a:srgbClr val="366092"/>
                </a:solidFill>
                <a:effectLst/>
                <a:uLnTx/>
                <a:uFillTx/>
                <a:latin typeface="Calibri"/>
                <a:ea typeface="+mn-ea"/>
                <a:cs typeface="+mn-cs"/>
              </a:rPr>
              <a:t>0, what is the number?</a:t>
            </a:r>
            <a:endParaRPr kumimoji="0" lang="en-US" sz="2800" b="1" i="0" u="none" strike="noStrike" kern="1200" cap="none" spc="0" normalizeH="0" baseline="0" noProof="0" dirty="0">
              <a:ln>
                <a:noFill/>
              </a:ln>
              <a:solidFill>
                <a:srgbClr val="366092"/>
              </a:solidFill>
              <a:effectLst/>
              <a:uLnTx/>
              <a:uFillTx/>
              <a:latin typeface="Calibri"/>
              <a:ea typeface="+mn-ea"/>
              <a:cs typeface="+mn-cs"/>
            </a:endParaRPr>
          </a:p>
          <a:p>
            <a:pPr marL="538163" marR="0" lvl="0" indent="-538163" algn="l" defTabSz="914400" rtl="0" eaLnBrk="1" fontAlgn="auto" latinLnBrk="0" hangingPunct="1">
              <a:lnSpc>
                <a:spcPct val="100000"/>
              </a:lnSpc>
              <a:spcBef>
                <a:spcPts val="0"/>
              </a:spcBef>
              <a:spcAft>
                <a:spcPts val="0"/>
              </a:spcAft>
              <a:buClrTx/>
              <a:buSzTx/>
              <a:buFont typeface="+mj-lt"/>
              <a:buAutoNum type="alphaLcPeriod"/>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If 25 is added to the product of 3 and a number, the result will be equal to twice the sum of the same number and 6. What is the number?</a:t>
            </a:r>
            <a:endParaRPr lang="en-IN" dirty="0"/>
          </a:p>
        </p:txBody>
      </p:sp>
    </p:spTree>
    <p:extLst>
      <p:ext uri="{BB962C8B-B14F-4D97-AF65-F5344CB8AC3E}">
        <p14:creationId xmlns:p14="http://schemas.microsoft.com/office/powerpoint/2010/main" val="40410286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a:t>
            </a:r>
          </a:p>
        </p:txBody>
      </p:sp>
      <p:sp>
        <p:nvSpPr>
          <p:cNvPr id="4" name="Content Placeholder 7"/>
          <p:cNvSpPr>
            <a:spLocks noGrp="1"/>
          </p:cNvSpPr>
          <p:nvPr>
            <p:ph idx="1"/>
          </p:nvPr>
        </p:nvSpPr>
        <p:spPr>
          <a:xfrm>
            <a:off x="457200" y="1280160"/>
            <a:ext cx="8229600" cy="3825240"/>
          </a:xfrm>
          <a:noFill/>
          <a:ln w="28575">
            <a:solidFill>
              <a:srgbClr val="FF0000"/>
            </a:solidFill>
          </a:ln>
        </p:spPr>
        <p:txBody>
          <a:bodyPr>
            <a:normAutofit/>
          </a:bodyPr>
          <a:lstStyle/>
          <a:p>
            <a:r>
              <a:rPr lang="en-US" dirty="0">
                <a:solidFill>
                  <a:srgbClr val="000000"/>
                </a:solidFill>
              </a:rPr>
              <a:t>In Example 4, the “translations” are not unique. In fact, there are many ways to make up a problem for each equation. However, all word problems should result in the same equation. You should be able to show your “word problem” to your classmates and have them agree that the related equation will give the solution to the problem.</a:t>
            </a:r>
            <a:endParaRPr lang="en-US" b="1" dirty="0">
              <a:solidFill>
                <a:srgbClr val="000000"/>
              </a:solidFill>
              <a:latin typeface="Calibri" pitchFamily="34" charset="0"/>
            </a:endParaRPr>
          </a:p>
        </p:txBody>
      </p:sp>
    </p:spTree>
    <p:extLst>
      <p:ext uri="{BB962C8B-B14F-4D97-AF65-F5344CB8AC3E}">
        <p14:creationId xmlns:p14="http://schemas.microsoft.com/office/powerpoint/2010/main" val="3331999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rtlCol="0">
            <a:normAutofit/>
          </a:bodyPr>
          <a:lstStyle/>
          <a:p>
            <a:pPr eaLnBrk="1" fontAlgn="auto" hangingPunct="1">
              <a:spcAft>
                <a:spcPts val="0"/>
              </a:spcAft>
              <a:defRPr/>
            </a:pPr>
            <a:r>
              <a:rPr lang="en-US" dirty="0">
                <a:solidFill>
                  <a:schemeClr val="accent1"/>
                </a:solidFill>
              </a:rPr>
              <a:t>Objectives</a:t>
            </a:r>
            <a:endParaRPr lang="en-US" dirty="0">
              <a:solidFill>
                <a:schemeClr val="accent1">
                  <a:lumMod val="50000"/>
                </a:schemeClr>
              </a:solidFill>
            </a:endParaRPr>
          </a:p>
        </p:txBody>
      </p:sp>
      <p:sp>
        <p:nvSpPr>
          <p:cNvPr id="5123" name="Content Placeholder 2"/>
          <p:cNvSpPr>
            <a:spLocks noGrp="1"/>
          </p:cNvSpPr>
          <p:nvPr>
            <p:ph idx="1"/>
          </p:nvPr>
        </p:nvSpPr>
        <p:spPr>
          <a:prstGeom prst="rect">
            <a:avLst/>
          </a:prstGeom>
        </p:spPr>
        <p:txBody>
          <a:bodyPr/>
          <a:lstStyle/>
          <a:p>
            <a:pPr marL="457200" indent="-457200" eaLnBrk="1" hangingPunct="1">
              <a:buFont typeface="Courier New" pitchFamily="49" charset="0"/>
              <a:buChar char="o"/>
            </a:pPr>
            <a:r>
              <a:rPr lang="en-US" i="0" dirty="0">
                <a:solidFill>
                  <a:schemeClr val="tx1"/>
                </a:solidFill>
              </a:rPr>
              <a:t>Translate English phrases into algebraic expressions.</a:t>
            </a:r>
          </a:p>
          <a:p>
            <a:pPr marL="457200" indent="-457200" eaLnBrk="1" hangingPunct="1">
              <a:buFont typeface="Courier New" pitchFamily="49" charset="0"/>
              <a:buChar char="o"/>
            </a:pPr>
            <a:r>
              <a:rPr lang="en-US" i="0" dirty="0">
                <a:solidFill>
                  <a:schemeClr val="tx1"/>
                </a:solidFill>
              </a:rPr>
              <a:t>Translate algebraic expressions into English phrases.</a:t>
            </a:r>
          </a:p>
          <a:p>
            <a:pPr marL="457200" indent="-457200">
              <a:buFont typeface="Courier New" pitchFamily="49" charset="0"/>
              <a:buChar char="o"/>
            </a:pPr>
            <a:r>
              <a:rPr lang="en-US" dirty="0"/>
              <a:t>Create word problems that fit a given equation.</a:t>
            </a:r>
            <a:endParaRPr lang="en-US" dirty="0">
              <a:solidFill>
                <a:schemeClr val="tx1"/>
              </a:solidFill>
            </a:endParaRPr>
          </a:p>
          <a:p>
            <a:pPr eaLnBrk="1" hangingPunct="1"/>
            <a:endParaRPr lang="en-US" i="0"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1:  Translating English Phrases into Algebraic Expressions</a:t>
            </a:r>
            <a:r>
              <a:rPr lang="en-US" sz="3200" baseline="-25000" dirty="0">
                <a:solidFill>
                  <a:schemeClr val="accent1"/>
                </a:solidFill>
              </a:rPr>
              <a:t>1</a:t>
            </a:r>
          </a:p>
        </p:txBody>
      </p:sp>
      <p:sp>
        <p:nvSpPr>
          <p:cNvPr id="6" name="TextBox 5">
            <a:extLst>
              <a:ext uri="{FF2B5EF4-FFF2-40B4-BE49-F238E27FC236}">
                <a16:creationId xmlns:a16="http://schemas.microsoft.com/office/drawing/2014/main" id="{4EEE253D-BA44-E080-66E9-17F4CBE445F9}"/>
              </a:ext>
            </a:extLst>
          </p:cNvPr>
          <p:cNvSpPr txBox="1"/>
          <p:nvPr/>
        </p:nvSpPr>
        <p:spPr>
          <a:xfrm>
            <a:off x="1663700" y="1416050"/>
            <a:ext cx="2438400"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English Phrase</a:t>
            </a:r>
            <a:endParaRPr lang="en-IN" b="1" dirty="0"/>
          </a:p>
        </p:txBody>
      </p:sp>
      <p:sp>
        <p:nvSpPr>
          <p:cNvPr id="3" name="TextBox 2">
            <a:extLst>
              <a:ext uri="{FF2B5EF4-FFF2-40B4-BE49-F238E27FC236}">
                <a16:creationId xmlns:a16="http://schemas.microsoft.com/office/drawing/2014/main" id="{0BF998C6-FF8E-5CD1-3DF7-A68A50E11D50}"/>
              </a:ext>
            </a:extLst>
          </p:cNvPr>
          <p:cNvSpPr txBox="1"/>
          <p:nvPr/>
        </p:nvSpPr>
        <p:spPr>
          <a:xfrm>
            <a:off x="457200" y="2273268"/>
            <a:ext cx="5334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a.</a:t>
            </a:r>
            <a:endParaRPr lang="en-IN" sz="2800" dirty="0"/>
          </a:p>
        </p:txBody>
      </p:sp>
      <p:pic>
        <p:nvPicPr>
          <p:cNvPr id="11" name="Picture 10" descr="a number plus three&#10;three added to z&#10;the sum of z and three&#10;three more than a number&#10;z increased by three">
            <a:extLst>
              <a:ext uri="{FF2B5EF4-FFF2-40B4-BE49-F238E27FC236}">
                <a16:creationId xmlns:a16="http://schemas.microsoft.com/office/drawing/2014/main" id="{3310447C-F071-047F-3DB8-755EE869D7CC}"/>
              </a:ext>
            </a:extLst>
          </p:cNvPr>
          <p:cNvPicPr>
            <a:picLocks noChangeAspect="1"/>
          </p:cNvPicPr>
          <p:nvPr/>
        </p:nvPicPr>
        <p:blipFill>
          <a:blip r:embed="rId2"/>
          <a:stretch>
            <a:fillRect/>
          </a:stretch>
        </p:blipFill>
        <p:spPr>
          <a:xfrm>
            <a:off x="1355725" y="2324100"/>
            <a:ext cx="3762375" cy="2419350"/>
          </a:xfrm>
          <a:prstGeom prst="rect">
            <a:avLst/>
          </a:prstGeom>
        </p:spPr>
      </p:pic>
      <p:sp>
        <p:nvSpPr>
          <p:cNvPr id="8" name="TextBox 7">
            <a:extLst>
              <a:ext uri="{FF2B5EF4-FFF2-40B4-BE49-F238E27FC236}">
                <a16:creationId xmlns:a16="http://schemas.microsoft.com/office/drawing/2014/main" id="{9DFB727E-29DA-E3A4-7010-E4169C06B5E2}"/>
              </a:ext>
            </a:extLst>
          </p:cNvPr>
          <p:cNvSpPr txBox="1"/>
          <p:nvPr/>
        </p:nvSpPr>
        <p:spPr>
          <a:xfrm>
            <a:off x="5750719" y="1269196"/>
            <a:ext cx="1981200" cy="954107"/>
          </a:xfrm>
          <a:prstGeom prst="rect">
            <a:avLst/>
          </a:prstGeom>
          <a:noFill/>
        </p:spPr>
        <p:txBody>
          <a:bodyPr wrap="square" rtlCol="0">
            <a:spAutoFit/>
          </a:bodyPr>
          <a:lstStyle/>
          <a:p>
            <a:pPr algn="ctr"/>
            <a:r>
              <a:rPr kumimoji="0" lang="en-US" sz="2800" b="1" i="0" u="none" strike="noStrike" kern="1200" cap="none" spc="0" normalizeH="0" baseline="0" noProof="0" dirty="0">
                <a:ln>
                  <a:noFill/>
                </a:ln>
                <a:solidFill>
                  <a:srgbClr val="366092"/>
                </a:solidFill>
                <a:effectLst/>
                <a:uLnTx/>
                <a:uFillTx/>
                <a:latin typeface="Calibri"/>
                <a:ea typeface="+mn-ea"/>
                <a:cs typeface="+mn-cs"/>
              </a:rPr>
              <a:t>Algebraic Expression</a:t>
            </a:r>
            <a:endParaRPr lang="en-IN" dirty="0"/>
          </a:p>
        </p:txBody>
      </p:sp>
      <p:pic>
        <p:nvPicPr>
          <p:cNvPr id="5" name="Picture 4" descr="z plus 3">
            <a:extLst>
              <a:ext uri="{FF2B5EF4-FFF2-40B4-BE49-F238E27FC236}">
                <a16:creationId xmlns:a16="http://schemas.microsoft.com/office/drawing/2014/main" id="{C1B46C74-8447-F7F6-8BDD-939D56E7A124}"/>
              </a:ext>
            </a:extLst>
          </p:cNvPr>
          <p:cNvPicPr>
            <a:picLocks noChangeAspect="1"/>
          </p:cNvPicPr>
          <p:nvPr/>
        </p:nvPicPr>
        <p:blipFill>
          <a:blip r:embed="rId3"/>
          <a:stretch>
            <a:fillRect/>
          </a:stretch>
        </p:blipFill>
        <p:spPr>
          <a:xfrm>
            <a:off x="6438901" y="3326607"/>
            <a:ext cx="619125" cy="29527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1:  Translating English Phrases into Algebraic Expressions</a:t>
            </a:r>
            <a:r>
              <a:rPr lang="en-US" sz="3200" baseline="-25000" dirty="0">
                <a:solidFill>
                  <a:schemeClr val="accent1"/>
                </a:solidFill>
              </a:rPr>
              <a:t>2</a:t>
            </a:r>
            <a:endParaRPr lang="en-US" sz="3200" dirty="0">
              <a:solidFill>
                <a:schemeClr val="accent1"/>
              </a:solidFill>
            </a:endParaRPr>
          </a:p>
        </p:txBody>
      </p:sp>
      <p:sp>
        <p:nvSpPr>
          <p:cNvPr id="3" name="TextBox 2">
            <a:extLst>
              <a:ext uri="{FF2B5EF4-FFF2-40B4-BE49-F238E27FC236}">
                <a16:creationId xmlns:a16="http://schemas.microsoft.com/office/drawing/2014/main" id="{3CD6E691-B3EC-6700-BFDA-57D57E7588A5}"/>
              </a:ext>
            </a:extLst>
          </p:cNvPr>
          <p:cNvSpPr txBox="1"/>
          <p:nvPr/>
        </p:nvSpPr>
        <p:spPr>
          <a:xfrm>
            <a:off x="1663700" y="1416050"/>
            <a:ext cx="2438400"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English Phrase</a:t>
            </a:r>
            <a:endParaRPr lang="en-IN" b="1" dirty="0"/>
          </a:p>
        </p:txBody>
      </p:sp>
      <p:sp>
        <p:nvSpPr>
          <p:cNvPr id="2" name="TextBox 1">
            <a:extLst>
              <a:ext uri="{FF2B5EF4-FFF2-40B4-BE49-F238E27FC236}">
                <a16:creationId xmlns:a16="http://schemas.microsoft.com/office/drawing/2014/main" id="{8CBDB2A9-9E3B-966D-F8D0-7EC5197EB391}"/>
              </a:ext>
            </a:extLst>
          </p:cNvPr>
          <p:cNvSpPr txBox="1"/>
          <p:nvPr/>
        </p:nvSpPr>
        <p:spPr>
          <a:xfrm>
            <a:off x="457200" y="2273268"/>
            <a:ext cx="5334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b.</a:t>
            </a:r>
            <a:endParaRPr lang="en-IN" sz="2800" dirty="0"/>
          </a:p>
        </p:txBody>
      </p:sp>
      <p:pic>
        <p:nvPicPr>
          <p:cNvPr id="15" name="Picture 14" descr="the product of three and x&#10;three times a number&#10;three multiplied by the&#10;number represented by x">
            <a:extLst>
              <a:ext uri="{FF2B5EF4-FFF2-40B4-BE49-F238E27FC236}">
                <a16:creationId xmlns:a16="http://schemas.microsoft.com/office/drawing/2014/main" id="{641AA298-D436-8BDD-3053-98508060D240}"/>
              </a:ext>
            </a:extLst>
          </p:cNvPr>
          <p:cNvPicPr>
            <a:picLocks noChangeAspect="1"/>
          </p:cNvPicPr>
          <p:nvPr/>
        </p:nvPicPr>
        <p:blipFill>
          <a:blip r:embed="rId2"/>
          <a:stretch>
            <a:fillRect/>
          </a:stretch>
        </p:blipFill>
        <p:spPr>
          <a:xfrm>
            <a:off x="1110730" y="2356126"/>
            <a:ext cx="3695700" cy="1933575"/>
          </a:xfrm>
          <a:prstGeom prst="rect">
            <a:avLst/>
          </a:prstGeom>
        </p:spPr>
      </p:pic>
      <p:sp>
        <p:nvSpPr>
          <p:cNvPr id="4" name="TextBox 3">
            <a:extLst>
              <a:ext uri="{FF2B5EF4-FFF2-40B4-BE49-F238E27FC236}">
                <a16:creationId xmlns:a16="http://schemas.microsoft.com/office/drawing/2014/main" id="{898F97BC-D0C1-4626-B363-CC0F99D89E67}"/>
              </a:ext>
            </a:extLst>
          </p:cNvPr>
          <p:cNvSpPr txBox="1"/>
          <p:nvPr/>
        </p:nvSpPr>
        <p:spPr>
          <a:xfrm>
            <a:off x="5750719" y="1269196"/>
            <a:ext cx="1981200" cy="954107"/>
          </a:xfrm>
          <a:prstGeom prst="rect">
            <a:avLst/>
          </a:prstGeom>
          <a:noFill/>
        </p:spPr>
        <p:txBody>
          <a:bodyPr wrap="square" rtlCol="0">
            <a:spAutoFit/>
          </a:bodyPr>
          <a:lstStyle/>
          <a:p>
            <a:pPr algn="ctr"/>
            <a:r>
              <a:rPr kumimoji="0" lang="en-US" sz="2800" b="1" i="0" u="none" strike="noStrike" kern="1200" cap="none" spc="0" normalizeH="0" baseline="0" noProof="0" dirty="0">
                <a:ln>
                  <a:noFill/>
                </a:ln>
                <a:solidFill>
                  <a:srgbClr val="366092"/>
                </a:solidFill>
                <a:effectLst/>
                <a:uLnTx/>
                <a:uFillTx/>
                <a:latin typeface="Calibri"/>
                <a:ea typeface="+mn-ea"/>
                <a:cs typeface="+mn-cs"/>
              </a:rPr>
              <a:t>Algebraic Expression</a:t>
            </a:r>
            <a:endParaRPr lang="en-IN" dirty="0"/>
          </a:p>
        </p:txBody>
      </p:sp>
      <p:pic>
        <p:nvPicPr>
          <p:cNvPr id="8" name="Picture 7" descr="3x">
            <a:extLst>
              <a:ext uri="{FF2B5EF4-FFF2-40B4-BE49-F238E27FC236}">
                <a16:creationId xmlns:a16="http://schemas.microsoft.com/office/drawing/2014/main" id="{06822243-8690-E275-A4B3-7126DE7A9230}"/>
              </a:ext>
            </a:extLst>
          </p:cNvPr>
          <p:cNvPicPr>
            <a:picLocks noChangeAspect="1"/>
          </p:cNvPicPr>
          <p:nvPr/>
        </p:nvPicPr>
        <p:blipFill>
          <a:blip r:embed="rId3"/>
          <a:stretch>
            <a:fillRect/>
          </a:stretch>
        </p:blipFill>
        <p:spPr>
          <a:xfrm>
            <a:off x="6561931" y="3082925"/>
            <a:ext cx="371475" cy="29527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1:  Translating English Phrases into Algebraic Expressions</a:t>
            </a:r>
            <a:r>
              <a:rPr lang="en-US" sz="3200" baseline="-25000" dirty="0">
                <a:solidFill>
                  <a:schemeClr val="accent1"/>
                </a:solidFill>
              </a:rPr>
              <a:t>3</a:t>
            </a:r>
            <a:endParaRPr lang="en-US" sz="3200" dirty="0">
              <a:solidFill>
                <a:schemeClr val="accent1"/>
              </a:solidFill>
            </a:endParaRPr>
          </a:p>
        </p:txBody>
      </p:sp>
      <p:sp>
        <p:nvSpPr>
          <p:cNvPr id="2" name="TextBox 1">
            <a:extLst>
              <a:ext uri="{FF2B5EF4-FFF2-40B4-BE49-F238E27FC236}">
                <a16:creationId xmlns:a16="http://schemas.microsoft.com/office/drawing/2014/main" id="{D577BACF-B91A-3C49-C202-F31F3CD52A1D}"/>
              </a:ext>
            </a:extLst>
          </p:cNvPr>
          <p:cNvSpPr txBox="1"/>
          <p:nvPr/>
        </p:nvSpPr>
        <p:spPr>
          <a:xfrm>
            <a:off x="1663700" y="1416050"/>
            <a:ext cx="2438400"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English Phrase</a:t>
            </a:r>
            <a:endParaRPr lang="en-IN" b="1" dirty="0"/>
          </a:p>
        </p:txBody>
      </p:sp>
      <p:sp>
        <p:nvSpPr>
          <p:cNvPr id="4" name="TextBox 3">
            <a:extLst>
              <a:ext uri="{FF2B5EF4-FFF2-40B4-BE49-F238E27FC236}">
                <a16:creationId xmlns:a16="http://schemas.microsoft.com/office/drawing/2014/main" id="{995CB3A9-2429-27A7-1110-BB6B2EE11079}"/>
              </a:ext>
            </a:extLst>
          </p:cNvPr>
          <p:cNvSpPr txBox="1"/>
          <p:nvPr/>
        </p:nvSpPr>
        <p:spPr>
          <a:xfrm>
            <a:off x="457200" y="2222468"/>
            <a:ext cx="5334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c.</a:t>
            </a:r>
            <a:endParaRPr lang="en-IN" sz="2800" dirty="0"/>
          </a:p>
        </p:txBody>
      </p:sp>
      <p:pic>
        <p:nvPicPr>
          <p:cNvPr id="8" name="Picture 7" descr="twice the sum of x and one&#10;the product of two with the&#10;sum of x and one&#10;two times the quantity found&#10;by adding a number to one">
            <a:extLst>
              <a:ext uri="{FF2B5EF4-FFF2-40B4-BE49-F238E27FC236}">
                <a16:creationId xmlns:a16="http://schemas.microsoft.com/office/drawing/2014/main" id="{05907D32-1A36-18E7-E1DD-C28F1578A399}"/>
              </a:ext>
            </a:extLst>
          </p:cNvPr>
          <p:cNvPicPr>
            <a:picLocks noChangeAspect="1"/>
          </p:cNvPicPr>
          <p:nvPr/>
        </p:nvPicPr>
        <p:blipFill>
          <a:blip r:embed="rId2"/>
          <a:stretch>
            <a:fillRect/>
          </a:stretch>
        </p:blipFill>
        <p:spPr>
          <a:xfrm>
            <a:off x="1060449" y="2299236"/>
            <a:ext cx="4016693" cy="2340000"/>
          </a:xfrm>
          <a:prstGeom prst="rect">
            <a:avLst/>
          </a:prstGeom>
        </p:spPr>
      </p:pic>
      <p:sp>
        <p:nvSpPr>
          <p:cNvPr id="3" name="TextBox 2">
            <a:extLst>
              <a:ext uri="{FF2B5EF4-FFF2-40B4-BE49-F238E27FC236}">
                <a16:creationId xmlns:a16="http://schemas.microsoft.com/office/drawing/2014/main" id="{0C573D8C-8B41-CE28-01D8-A0C0B6CDC548}"/>
              </a:ext>
            </a:extLst>
          </p:cNvPr>
          <p:cNvSpPr txBox="1"/>
          <p:nvPr/>
        </p:nvSpPr>
        <p:spPr>
          <a:xfrm>
            <a:off x="5750719" y="1269196"/>
            <a:ext cx="1981200" cy="954107"/>
          </a:xfrm>
          <a:prstGeom prst="rect">
            <a:avLst/>
          </a:prstGeom>
          <a:noFill/>
        </p:spPr>
        <p:txBody>
          <a:bodyPr wrap="square" rtlCol="0">
            <a:spAutoFit/>
          </a:bodyPr>
          <a:lstStyle/>
          <a:p>
            <a:pPr algn="ctr"/>
            <a:r>
              <a:rPr kumimoji="0" lang="en-US" sz="2800" b="1" i="0" u="none" strike="noStrike" kern="1200" cap="none" spc="0" normalizeH="0" baseline="0" noProof="0" dirty="0">
                <a:ln>
                  <a:noFill/>
                </a:ln>
                <a:solidFill>
                  <a:srgbClr val="366092"/>
                </a:solidFill>
                <a:effectLst/>
                <a:uLnTx/>
                <a:uFillTx/>
                <a:latin typeface="Calibri"/>
                <a:ea typeface="+mn-ea"/>
                <a:cs typeface="+mn-cs"/>
              </a:rPr>
              <a:t>Algebraic Expression</a:t>
            </a:r>
            <a:endParaRPr lang="en-IN" dirty="0"/>
          </a:p>
        </p:txBody>
      </p:sp>
      <p:pic>
        <p:nvPicPr>
          <p:cNvPr id="10" name="Picture 9" descr="2  times open parenthesis x plus 1 close parenthesis">
            <a:extLst>
              <a:ext uri="{FF2B5EF4-FFF2-40B4-BE49-F238E27FC236}">
                <a16:creationId xmlns:a16="http://schemas.microsoft.com/office/drawing/2014/main" id="{138E8108-809C-37E1-B63C-B2A4CDFC9C3F}"/>
              </a:ext>
            </a:extLst>
          </p:cNvPr>
          <p:cNvPicPr>
            <a:picLocks noChangeAspect="1"/>
          </p:cNvPicPr>
          <p:nvPr/>
        </p:nvPicPr>
        <p:blipFill>
          <a:blip r:embed="rId3"/>
          <a:stretch>
            <a:fillRect/>
          </a:stretch>
        </p:blipFill>
        <p:spPr>
          <a:xfrm>
            <a:off x="6260307" y="3181103"/>
            <a:ext cx="1028700" cy="46672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1:  Translating English Phrases into Algebraic Expressions</a:t>
            </a:r>
            <a:r>
              <a:rPr lang="en-US" sz="3200" baseline="-25000" dirty="0">
                <a:solidFill>
                  <a:schemeClr val="accent1"/>
                </a:solidFill>
              </a:rPr>
              <a:t>4</a:t>
            </a:r>
            <a:endParaRPr lang="en-US" sz="3200" dirty="0">
              <a:solidFill>
                <a:schemeClr val="accent1"/>
              </a:solidFill>
            </a:endParaRPr>
          </a:p>
        </p:txBody>
      </p:sp>
      <p:sp>
        <p:nvSpPr>
          <p:cNvPr id="3" name="TextBox 2">
            <a:extLst>
              <a:ext uri="{FF2B5EF4-FFF2-40B4-BE49-F238E27FC236}">
                <a16:creationId xmlns:a16="http://schemas.microsoft.com/office/drawing/2014/main" id="{1EF3552C-3F53-207F-A7EB-33F7129EAF0B}"/>
              </a:ext>
            </a:extLst>
          </p:cNvPr>
          <p:cNvSpPr txBox="1"/>
          <p:nvPr/>
        </p:nvSpPr>
        <p:spPr>
          <a:xfrm>
            <a:off x="1663700" y="1416050"/>
            <a:ext cx="2438400"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English Phrase</a:t>
            </a:r>
            <a:endParaRPr lang="en-IN" b="1" dirty="0"/>
          </a:p>
        </p:txBody>
      </p:sp>
      <p:sp>
        <p:nvSpPr>
          <p:cNvPr id="2" name="TextBox 1">
            <a:extLst>
              <a:ext uri="{FF2B5EF4-FFF2-40B4-BE49-F238E27FC236}">
                <a16:creationId xmlns:a16="http://schemas.microsoft.com/office/drawing/2014/main" id="{300DA85D-80A0-320F-B13C-B167194553C3}"/>
              </a:ext>
            </a:extLst>
          </p:cNvPr>
          <p:cNvSpPr txBox="1"/>
          <p:nvPr/>
        </p:nvSpPr>
        <p:spPr>
          <a:xfrm>
            <a:off x="457200" y="2222468"/>
            <a:ext cx="5334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d.</a:t>
            </a:r>
            <a:endParaRPr lang="en-IN" sz="2800" dirty="0"/>
          </a:p>
        </p:txBody>
      </p:sp>
      <p:pic>
        <p:nvPicPr>
          <p:cNvPr id="9" name="Picture 8" descr="twice x plus one&#10;the sum of twice x and one&#10;two times x increased by one&#10;one more than the product&#10;of two and a number">
            <a:extLst>
              <a:ext uri="{FF2B5EF4-FFF2-40B4-BE49-F238E27FC236}">
                <a16:creationId xmlns:a16="http://schemas.microsoft.com/office/drawing/2014/main" id="{CFCD8E69-A432-2B3F-6978-E361930B5D4C}"/>
              </a:ext>
            </a:extLst>
          </p:cNvPr>
          <p:cNvPicPr>
            <a:picLocks noChangeAspect="1"/>
          </p:cNvPicPr>
          <p:nvPr/>
        </p:nvPicPr>
        <p:blipFill>
          <a:blip r:embed="rId2"/>
          <a:stretch>
            <a:fillRect/>
          </a:stretch>
        </p:blipFill>
        <p:spPr>
          <a:xfrm>
            <a:off x="1105229" y="2299140"/>
            <a:ext cx="4114800" cy="2419350"/>
          </a:xfrm>
          <a:prstGeom prst="rect">
            <a:avLst/>
          </a:prstGeom>
        </p:spPr>
      </p:pic>
      <p:sp>
        <p:nvSpPr>
          <p:cNvPr id="5" name="TextBox 4">
            <a:extLst>
              <a:ext uri="{FF2B5EF4-FFF2-40B4-BE49-F238E27FC236}">
                <a16:creationId xmlns:a16="http://schemas.microsoft.com/office/drawing/2014/main" id="{DE60F20E-D032-91D2-BAFA-115D15365CAE}"/>
              </a:ext>
            </a:extLst>
          </p:cNvPr>
          <p:cNvSpPr txBox="1"/>
          <p:nvPr/>
        </p:nvSpPr>
        <p:spPr>
          <a:xfrm>
            <a:off x="5750719" y="1269196"/>
            <a:ext cx="1981200" cy="954107"/>
          </a:xfrm>
          <a:prstGeom prst="rect">
            <a:avLst/>
          </a:prstGeom>
          <a:noFill/>
        </p:spPr>
        <p:txBody>
          <a:bodyPr wrap="square" rtlCol="0">
            <a:spAutoFit/>
          </a:bodyPr>
          <a:lstStyle/>
          <a:p>
            <a:pPr algn="ctr"/>
            <a:r>
              <a:rPr kumimoji="0" lang="en-US" sz="2800" b="1" i="0" u="none" strike="noStrike" kern="1200" cap="none" spc="0" normalizeH="0" baseline="0" noProof="0" dirty="0">
                <a:ln>
                  <a:noFill/>
                </a:ln>
                <a:solidFill>
                  <a:srgbClr val="366092"/>
                </a:solidFill>
                <a:effectLst/>
                <a:uLnTx/>
                <a:uFillTx/>
                <a:latin typeface="Calibri"/>
                <a:ea typeface="+mn-ea"/>
                <a:cs typeface="+mn-cs"/>
              </a:rPr>
              <a:t>Algebraic Expression</a:t>
            </a:r>
            <a:endParaRPr lang="en-IN" dirty="0"/>
          </a:p>
        </p:txBody>
      </p:sp>
      <p:pic>
        <p:nvPicPr>
          <p:cNvPr id="11" name="Picture 10" descr="2x plus 1">
            <a:extLst>
              <a:ext uri="{FF2B5EF4-FFF2-40B4-BE49-F238E27FC236}">
                <a16:creationId xmlns:a16="http://schemas.microsoft.com/office/drawing/2014/main" id="{DF368389-0DDC-85DB-1EBF-CB7FAD756C80}"/>
              </a:ext>
            </a:extLst>
          </p:cNvPr>
          <p:cNvPicPr>
            <a:picLocks noChangeAspect="1"/>
          </p:cNvPicPr>
          <p:nvPr/>
        </p:nvPicPr>
        <p:blipFill>
          <a:blip r:embed="rId3"/>
          <a:stretch>
            <a:fillRect/>
          </a:stretch>
        </p:blipFill>
        <p:spPr>
          <a:xfrm>
            <a:off x="6337300" y="3243155"/>
            <a:ext cx="771525" cy="27622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1:  Translating English Phrases into Algebraic Expressions</a:t>
            </a:r>
            <a:r>
              <a:rPr lang="en-US" sz="3200" baseline="-25000" dirty="0">
                <a:solidFill>
                  <a:schemeClr val="accent1"/>
                </a:solidFill>
              </a:rPr>
              <a:t>5</a:t>
            </a:r>
            <a:endParaRPr lang="en-US" sz="3200" dirty="0">
              <a:solidFill>
                <a:schemeClr val="accent1"/>
              </a:solidFill>
            </a:endParaRPr>
          </a:p>
        </p:txBody>
      </p:sp>
      <p:sp>
        <p:nvSpPr>
          <p:cNvPr id="3" name="TextBox 2">
            <a:extLst>
              <a:ext uri="{FF2B5EF4-FFF2-40B4-BE49-F238E27FC236}">
                <a16:creationId xmlns:a16="http://schemas.microsoft.com/office/drawing/2014/main" id="{16C99CD4-DA40-0758-1C0B-46C52C1EEB71}"/>
              </a:ext>
            </a:extLst>
          </p:cNvPr>
          <p:cNvSpPr txBox="1"/>
          <p:nvPr/>
        </p:nvSpPr>
        <p:spPr>
          <a:xfrm>
            <a:off x="1663700" y="1416050"/>
            <a:ext cx="2438400"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English Phrase</a:t>
            </a:r>
            <a:endParaRPr lang="en-IN" b="1" dirty="0"/>
          </a:p>
        </p:txBody>
      </p:sp>
      <p:sp>
        <p:nvSpPr>
          <p:cNvPr id="2" name="TextBox 1">
            <a:extLst>
              <a:ext uri="{FF2B5EF4-FFF2-40B4-BE49-F238E27FC236}">
                <a16:creationId xmlns:a16="http://schemas.microsoft.com/office/drawing/2014/main" id="{4D9EFB68-4AA3-0E80-4535-B81444D8CC11}"/>
              </a:ext>
            </a:extLst>
          </p:cNvPr>
          <p:cNvSpPr txBox="1"/>
          <p:nvPr/>
        </p:nvSpPr>
        <p:spPr>
          <a:xfrm>
            <a:off x="457200" y="2082693"/>
            <a:ext cx="5334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e.</a:t>
            </a:r>
            <a:endParaRPr lang="en-IN" sz="2800" dirty="0"/>
          </a:p>
        </p:txBody>
      </p:sp>
      <p:pic>
        <p:nvPicPr>
          <p:cNvPr id="8" name="Picture 7" descr="the difference between five times&#10;a number and three&#10;three less than the product of a&#10;number and five&#10;five times a number minus three&#10;three subtracted from 5n&#10;five multiplied by a number,&#10;less three">
            <a:extLst>
              <a:ext uri="{FF2B5EF4-FFF2-40B4-BE49-F238E27FC236}">
                <a16:creationId xmlns:a16="http://schemas.microsoft.com/office/drawing/2014/main" id="{A6B4C00B-2B1A-95B2-A2B9-152A4BD9D34E}"/>
              </a:ext>
            </a:extLst>
          </p:cNvPr>
          <p:cNvPicPr>
            <a:picLocks noChangeAspect="1"/>
          </p:cNvPicPr>
          <p:nvPr/>
        </p:nvPicPr>
        <p:blipFill>
          <a:blip r:embed="rId2"/>
          <a:stretch>
            <a:fillRect/>
          </a:stretch>
        </p:blipFill>
        <p:spPr>
          <a:xfrm>
            <a:off x="1049339" y="2162960"/>
            <a:ext cx="4729701" cy="3780000"/>
          </a:xfrm>
          <a:prstGeom prst="rect">
            <a:avLst/>
          </a:prstGeom>
        </p:spPr>
      </p:pic>
      <p:sp>
        <p:nvSpPr>
          <p:cNvPr id="4" name="TextBox 3">
            <a:extLst>
              <a:ext uri="{FF2B5EF4-FFF2-40B4-BE49-F238E27FC236}">
                <a16:creationId xmlns:a16="http://schemas.microsoft.com/office/drawing/2014/main" id="{EA12AA8E-67D7-6D79-CBE4-F61307FEB200}"/>
              </a:ext>
            </a:extLst>
          </p:cNvPr>
          <p:cNvSpPr txBox="1"/>
          <p:nvPr/>
        </p:nvSpPr>
        <p:spPr>
          <a:xfrm>
            <a:off x="5750719" y="1269196"/>
            <a:ext cx="1981200" cy="954107"/>
          </a:xfrm>
          <a:prstGeom prst="rect">
            <a:avLst/>
          </a:prstGeom>
          <a:noFill/>
        </p:spPr>
        <p:txBody>
          <a:bodyPr wrap="square" rtlCol="0">
            <a:spAutoFit/>
          </a:bodyPr>
          <a:lstStyle/>
          <a:p>
            <a:pPr algn="ctr"/>
            <a:r>
              <a:rPr kumimoji="0" lang="en-US" sz="2800" b="1" i="0" u="none" strike="noStrike" kern="1200" cap="none" spc="0" normalizeH="0" baseline="0" noProof="0" dirty="0">
                <a:ln>
                  <a:noFill/>
                </a:ln>
                <a:solidFill>
                  <a:srgbClr val="366092"/>
                </a:solidFill>
                <a:effectLst/>
                <a:uLnTx/>
                <a:uFillTx/>
                <a:latin typeface="Calibri"/>
                <a:ea typeface="+mn-ea"/>
                <a:cs typeface="+mn-cs"/>
              </a:rPr>
              <a:t>Algebraic Expression</a:t>
            </a:r>
            <a:endParaRPr lang="en-IN" dirty="0"/>
          </a:p>
        </p:txBody>
      </p:sp>
      <p:pic>
        <p:nvPicPr>
          <p:cNvPr id="10" name="Picture 9" descr="5 n minus 3">
            <a:extLst>
              <a:ext uri="{FF2B5EF4-FFF2-40B4-BE49-F238E27FC236}">
                <a16:creationId xmlns:a16="http://schemas.microsoft.com/office/drawing/2014/main" id="{0B2DFDC3-2466-A294-3495-E518E972FDBE}"/>
              </a:ext>
            </a:extLst>
          </p:cNvPr>
          <p:cNvPicPr>
            <a:picLocks noChangeAspect="1"/>
          </p:cNvPicPr>
          <p:nvPr/>
        </p:nvPicPr>
        <p:blipFill>
          <a:blip r:embed="rId3"/>
          <a:stretch>
            <a:fillRect/>
          </a:stretch>
        </p:blipFill>
        <p:spPr>
          <a:xfrm>
            <a:off x="6314280" y="3895725"/>
            <a:ext cx="800100" cy="29527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1:  Translating English Phrases into Algebraic Expressions</a:t>
            </a:r>
            <a:r>
              <a:rPr lang="en-US" sz="3200" baseline="-25000" dirty="0">
                <a:solidFill>
                  <a:schemeClr val="accent1"/>
                </a:solidFill>
              </a:rPr>
              <a:t>6</a:t>
            </a:r>
            <a:endParaRPr lang="en-US" sz="3200" dirty="0">
              <a:solidFill>
                <a:schemeClr val="accent1"/>
              </a:solidFill>
            </a:endParaRPr>
          </a:p>
        </p:txBody>
      </p:sp>
      <p:sp>
        <p:nvSpPr>
          <p:cNvPr id="2" name="TextBox 1">
            <a:extLst>
              <a:ext uri="{FF2B5EF4-FFF2-40B4-BE49-F238E27FC236}">
                <a16:creationId xmlns:a16="http://schemas.microsoft.com/office/drawing/2014/main" id="{D27E2F77-F1EE-E7F1-794E-473B9FA9CF04}"/>
              </a:ext>
            </a:extLst>
          </p:cNvPr>
          <p:cNvSpPr txBox="1"/>
          <p:nvPr/>
        </p:nvSpPr>
        <p:spPr>
          <a:xfrm>
            <a:off x="1663700" y="1416050"/>
            <a:ext cx="2438400"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English Phrase</a:t>
            </a:r>
            <a:endParaRPr lang="en-IN" b="1" dirty="0"/>
          </a:p>
        </p:txBody>
      </p:sp>
      <p:sp>
        <p:nvSpPr>
          <p:cNvPr id="4" name="TextBox 3">
            <a:extLst>
              <a:ext uri="{FF2B5EF4-FFF2-40B4-BE49-F238E27FC236}">
                <a16:creationId xmlns:a16="http://schemas.microsoft.com/office/drawing/2014/main" id="{80C1CE4D-B94C-C6D2-853D-4FDC2A588931}"/>
              </a:ext>
            </a:extLst>
          </p:cNvPr>
          <p:cNvSpPr txBox="1"/>
          <p:nvPr/>
        </p:nvSpPr>
        <p:spPr>
          <a:xfrm>
            <a:off x="457200" y="2219980"/>
            <a:ext cx="5334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f.</a:t>
            </a:r>
            <a:endParaRPr lang="en-IN" sz="2800" dirty="0"/>
          </a:p>
        </p:txBody>
      </p:sp>
      <p:pic>
        <p:nvPicPr>
          <p:cNvPr id="9" name="Picture 8" descr="the quotient of a number and six &#10;n divided by six&#10;the ratio of a number and six">
            <a:extLst>
              <a:ext uri="{FF2B5EF4-FFF2-40B4-BE49-F238E27FC236}">
                <a16:creationId xmlns:a16="http://schemas.microsoft.com/office/drawing/2014/main" id="{FD4914E2-1F02-61D7-F5ED-6B2CC17BF0CA}"/>
              </a:ext>
            </a:extLst>
          </p:cNvPr>
          <p:cNvPicPr>
            <a:picLocks noChangeAspect="1"/>
          </p:cNvPicPr>
          <p:nvPr/>
        </p:nvPicPr>
        <p:blipFill>
          <a:blip r:embed="rId2"/>
          <a:stretch>
            <a:fillRect/>
          </a:stretch>
        </p:blipFill>
        <p:spPr>
          <a:xfrm>
            <a:off x="1090614" y="2247566"/>
            <a:ext cx="4847685" cy="1548000"/>
          </a:xfrm>
          <a:prstGeom prst="rect">
            <a:avLst/>
          </a:prstGeom>
        </p:spPr>
      </p:pic>
      <p:sp>
        <p:nvSpPr>
          <p:cNvPr id="3" name="TextBox 2">
            <a:extLst>
              <a:ext uri="{FF2B5EF4-FFF2-40B4-BE49-F238E27FC236}">
                <a16:creationId xmlns:a16="http://schemas.microsoft.com/office/drawing/2014/main" id="{ACE3056E-7D1F-FE2B-37BB-11D1E6C7DE5F}"/>
              </a:ext>
            </a:extLst>
          </p:cNvPr>
          <p:cNvSpPr txBox="1"/>
          <p:nvPr/>
        </p:nvSpPr>
        <p:spPr>
          <a:xfrm>
            <a:off x="5750719" y="1269196"/>
            <a:ext cx="1981200" cy="954107"/>
          </a:xfrm>
          <a:prstGeom prst="rect">
            <a:avLst/>
          </a:prstGeom>
          <a:noFill/>
        </p:spPr>
        <p:txBody>
          <a:bodyPr wrap="square" rtlCol="0">
            <a:spAutoFit/>
          </a:bodyPr>
          <a:lstStyle/>
          <a:p>
            <a:pPr algn="ctr"/>
            <a:r>
              <a:rPr kumimoji="0" lang="en-US" sz="2800" b="1" i="0" u="none" strike="noStrike" kern="1200" cap="none" spc="0" normalizeH="0" baseline="0" noProof="0" dirty="0">
                <a:ln>
                  <a:noFill/>
                </a:ln>
                <a:solidFill>
                  <a:srgbClr val="366092"/>
                </a:solidFill>
                <a:effectLst/>
                <a:uLnTx/>
                <a:uFillTx/>
                <a:latin typeface="Calibri"/>
                <a:ea typeface="+mn-ea"/>
                <a:cs typeface="+mn-cs"/>
              </a:rPr>
              <a:t>Algebraic Expression</a:t>
            </a:r>
            <a:endParaRPr lang="en-IN" dirty="0"/>
          </a:p>
        </p:txBody>
      </p:sp>
      <p:pic>
        <p:nvPicPr>
          <p:cNvPr id="13" name="Picture 12" descr="n divided by 6">
            <a:extLst>
              <a:ext uri="{FF2B5EF4-FFF2-40B4-BE49-F238E27FC236}">
                <a16:creationId xmlns:a16="http://schemas.microsoft.com/office/drawing/2014/main" id="{E9D9FF74-4AC1-24D8-1564-D2C1BE4D1F57}"/>
              </a:ext>
            </a:extLst>
          </p:cNvPr>
          <p:cNvPicPr>
            <a:picLocks noChangeAspect="1"/>
          </p:cNvPicPr>
          <p:nvPr/>
        </p:nvPicPr>
        <p:blipFill>
          <a:blip r:embed="rId3"/>
          <a:stretch>
            <a:fillRect/>
          </a:stretch>
        </p:blipFill>
        <p:spPr>
          <a:xfrm>
            <a:off x="6598439" y="2618340"/>
            <a:ext cx="291471" cy="864000"/>
          </a:xfrm>
          <a:prstGeom prst="rect">
            <a:avLst/>
          </a:prstGeom>
        </p:spPr>
      </p:pic>
      <p:sp>
        <p:nvSpPr>
          <p:cNvPr id="6" name="TextBox 5">
            <a:extLst>
              <a:ext uri="{FF2B5EF4-FFF2-40B4-BE49-F238E27FC236}">
                <a16:creationId xmlns:a16="http://schemas.microsoft.com/office/drawing/2014/main" id="{20435564-ADD0-D0A4-0171-A8AFAC09C3C6}"/>
              </a:ext>
            </a:extLst>
          </p:cNvPr>
          <p:cNvSpPr txBox="1"/>
          <p:nvPr/>
        </p:nvSpPr>
        <p:spPr>
          <a:xfrm>
            <a:off x="457200" y="3766998"/>
            <a:ext cx="5334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g.</a:t>
            </a:r>
            <a:endParaRPr lang="en-IN" sz="2800" dirty="0"/>
          </a:p>
        </p:txBody>
      </p:sp>
      <p:pic>
        <p:nvPicPr>
          <p:cNvPr id="15" name="Picture 14" descr="the square of a number&#10;a number squared">
            <a:extLst>
              <a:ext uri="{FF2B5EF4-FFF2-40B4-BE49-F238E27FC236}">
                <a16:creationId xmlns:a16="http://schemas.microsoft.com/office/drawing/2014/main" id="{D75F7F7B-FD87-7194-5CCB-3139F5485008}"/>
              </a:ext>
            </a:extLst>
          </p:cNvPr>
          <p:cNvPicPr>
            <a:picLocks noChangeAspect="1"/>
          </p:cNvPicPr>
          <p:nvPr/>
        </p:nvPicPr>
        <p:blipFill>
          <a:blip r:embed="rId4"/>
          <a:stretch>
            <a:fillRect/>
          </a:stretch>
        </p:blipFill>
        <p:spPr>
          <a:xfrm>
            <a:off x="1093789" y="3827953"/>
            <a:ext cx="3528000" cy="1008000"/>
          </a:xfrm>
          <a:prstGeom prst="rect">
            <a:avLst/>
          </a:prstGeom>
        </p:spPr>
      </p:pic>
      <p:pic>
        <p:nvPicPr>
          <p:cNvPr id="17" name="Picture 16" descr="x squared">
            <a:extLst>
              <a:ext uri="{FF2B5EF4-FFF2-40B4-BE49-F238E27FC236}">
                <a16:creationId xmlns:a16="http://schemas.microsoft.com/office/drawing/2014/main" id="{2ECD0157-0811-0B85-35D4-E8C6A4A0E9EB}"/>
              </a:ext>
            </a:extLst>
          </p:cNvPr>
          <p:cNvPicPr>
            <a:picLocks noChangeAspect="1"/>
          </p:cNvPicPr>
          <p:nvPr/>
        </p:nvPicPr>
        <p:blipFill>
          <a:blip r:embed="rId5"/>
          <a:stretch>
            <a:fillRect/>
          </a:stretch>
        </p:blipFill>
        <p:spPr>
          <a:xfrm>
            <a:off x="6572357" y="4088605"/>
            <a:ext cx="342000" cy="396000"/>
          </a:xfrm>
          <a:prstGeom prst="rect">
            <a:avLst/>
          </a:prstGeom>
        </p:spPr>
      </p:pic>
      <p:sp>
        <p:nvSpPr>
          <p:cNvPr id="7" name="TextBox 6">
            <a:extLst>
              <a:ext uri="{FF2B5EF4-FFF2-40B4-BE49-F238E27FC236}">
                <a16:creationId xmlns:a16="http://schemas.microsoft.com/office/drawing/2014/main" id="{C4E36C31-3E11-8766-3381-44F9EBE28834}"/>
              </a:ext>
            </a:extLst>
          </p:cNvPr>
          <p:cNvSpPr txBox="1"/>
          <p:nvPr/>
        </p:nvSpPr>
        <p:spPr>
          <a:xfrm>
            <a:off x="457200" y="4815546"/>
            <a:ext cx="5334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h.</a:t>
            </a:r>
            <a:endParaRPr lang="en-IN" sz="2800" dirty="0"/>
          </a:p>
        </p:txBody>
      </p:sp>
      <p:pic>
        <p:nvPicPr>
          <p:cNvPr id="19" name="Picture 18" descr="the cube of a number&#10;a number cubed">
            <a:extLst>
              <a:ext uri="{FF2B5EF4-FFF2-40B4-BE49-F238E27FC236}">
                <a16:creationId xmlns:a16="http://schemas.microsoft.com/office/drawing/2014/main" id="{E051364B-CC8A-C8C9-523E-A13B765959E8}"/>
              </a:ext>
            </a:extLst>
          </p:cNvPr>
          <p:cNvPicPr>
            <a:picLocks noChangeAspect="1"/>
          </p:cNvPicPr>
          <p:nvPr/>
        </p:nvPicPr>
        <p:blipFill>
          <a:blip r:embed="rId6"/>
          <a:stretch>
            <a:fillRect/>
          </a:stretch>
        </p:blipFill>
        <p:spPr>
          <a:xfrm>
            <a:off x="1093789" y="4849750"/>
            <a:ext cx="3571875" cy="952500"/>
          </a:xfrm>
          <a:prstGeom prst="rect">
            <a:avLst/>
          </a:prstGeom>
        </p:spPr>
      </p:pic>
      <p:pic>
        <p:nvPicPr>
          <p:cNvPr id="23" name="Picture 22" descr="n cube">
            <a:extLst>
              <a:ext uri="{FF2B5EF4-FFF2-40B4-BE49-F238E27FC236}">
                <a16:creationId xmlns:a16="http://schemas.microsoft.com/office/drawing/2014/main" id="{8C905B34-33B8-1304-145A-14865BABF1E5}"/>
              </a:ext>
            </a:extLst>
          </p:cNvPr>
          <p:cNvPicPr>
            <a:picLocks noChangeAspect="1"/>
          </p:cNvPicPr>
          <p:nvPr/>
        </p:nvPicPr>
        <p:blipFill>
          <a:blip r:embed="rId7"/>
          <a:stretch>
            <a:fillRect/>
          </a:stretch>
        </p:blipFill>
        <p:spPr>
          <a:xfrm>
            <a:off x="6586643" y="5029200"/>
            <a:ext cx="304800" cy="36195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Attention!</a:t>
            </a:r>
            <a:r>
              <a:rPr lang="en-US" sz="3200" baseline="-25000" dirty="0">
                <a:solidFill>
                  <a:schemeClr val="accent1"/>
                </a:solidFill>
              </a:rPr>
              <a:t>1</a:t>
            </a:r>
          </a:p>
        </p:txBody>
      </p:sp>
      <p:sp>
        <p:nvSpPr>
          <p:cNvPr id="12291" name="Rectangle 3"/>
          <p:cNvSpPr>
            <a:spLocks noGrp="1"/>
          </p:cNvSpPr>
          <p:nvPr>
            <p:ph idx="1"/>
          </p:nvPr>
        </p:nvSpPr>
        <p:spPr>
          <a:xfrm>
            <a:off x="457200" y="1280160"/>
            <a:ext cx="8229600" cy="3977640"/>
          </a:xfrm>
          <a:prstGeom prst="rect">
            <a:avLst/>
          </a:prstGeom>
          <a:ln w="28575">
            <a:solidFill>
              <a:srgbClr val="FF0000"/>
            </a:solidFill>
          </a:ln>
        </p:spPr>
        <p:txBody>
          <a:bodyPr>
            <a:noAutofit/>
          </a:bodyPr>
          <a:lstStyle/>
          <a:p>
            <a:pPr marL="533400" indent="-533400" algn="just" eaLnBrk="0" hangingPunct="0">
              <a:spcBef>
                <a:spcPts val="0"/>
              </a:spcBef>
              <a:tabLst>
                <a:tab pos="457200" algn="l"/>
              </a:tabLst>
            </a:pPr>
            <a:r>
              <a:rPr lang="en-US" dirty="0">
                <a:solidFill>
                  <a:srgbClr val="000000"/>
                </a:solidFill>
                <a:latin typeface="Calibri" pitchFamily="34" charset="0"/>
              </a:rPr>
              <a:t>In Example </a:t>
            </a:r>
            <a:r>
              <a:rPr lang="en-US" b="1" dirty="0">
                <a:solidFill>
                  <a:srgbClr val="C00000"/>
                </a:solidFill>
                <a:latin typeface="Calibri" pitchFamily="34" charset="0"/>
              </a:rPr>
              <a:t>1a</a:t>
            </a:r>
            <a:r>
              <a:rPr lang="en-US" dirty="0">
                <a:solidFill>
                  <a:srgbClr val="000000"/>
                </a:solidFill>
                <a:latin typeface="Calibri" pitchFamily="34" charset="0"/>
              </a:rPr>
              <a:t>, the phrase “the sum of </a:t>
            </a:r>
            <a:r>
              <a:rPr lang="en-US" i="1" dirty="0">
                <a:solidFill>
                  <a:srgbClr val="000000"/>
                </a:solidFill>
                <a:latin typeface="Calibri" pitchFamily="34" charset="0"/>
              </a:rPr>
              <a:t>z </a:t>
            </a:r>
            <a:r>
              <a:rPr lang="en-US" dirty="0">
                <a:solidFill>
                  <a:srgbClr val="000000"/>
                </a:solidFill>
                <a:latin typeface="Calibri" pitchFamily="34" charset="0"/>
              </a:rPr>
              <a:t>and </a:t>
            </a:r>
            <a:r>
              <a:rPr lang="en-US" dirty="0">
                <a:solidFill>
                  <a:srgbClr val="000000"/>
                </a:solidFill>
              </a:rPr>
              <a:t>three</a:t>
            </a:r>
            <a:r>
              <a:rPr lang="en-US" dirty="0">
                <a:solidFill>
                  <a:srgbClr val="000000"/>
                </a:solidFill>
                <a:latin typeface="Calibri" pitchFamily="34" charset="0"/>
              </a:rPr>
              <a:t>” was </a:t>
            </a:r>
          </a:p>
          <a:p>
            <a:pPr marL="533400" indent="-533400" algn="just" eaLnBrk="0" hangingPunct="0">
              <a:spcBef>
                <a:spcPts val="0"/>
              </a:spcBef>
              <a:tabLst>
                <a:tab pos="457200" algn="l"/>
              </a:tabLst>
            </a:pPr>
            <a:r>
              <a:rPr lang="en-US" dirty="0">
                <a:solidFill>
                  <a:srgbClr val="000000"/>
                </a:solidFill>
                <a:latin typeface="Calibri" pitchFamily="34" charset="0"/>
              </a:rPr>
              <a:t>translated as </a:t>
            </a:r>
            <a:r>
              <a:rPr lang="en-US" i="1" dirty="0">
                <a:solidFill>
                  <a:srgbClr val="000000"/>
                </a:solidFill>
                <a:latin typeface="Calibri" pitchFamily="34" charset="0"/>
              </a:rPr>
              <a:t>z </a:t>
            </a:r>
            <a:r>
              <a:rPr lang="en-US" dirty="0">
                <a:solidFill>
                  <a:srgbClr val="000000"/>
                </a:solidFill>
                <a:latin typeface="Calibri" pitchFamily="34" charset="0"/>
              </a:rPr>
              <a:t>+ 3. If the expression had been </a:t>
            </a:r>
          </a:p>
          <a:p>
            <a:pPr marL="533400" indent="-533400" algn="just" eaLnBrk="0" hangingPunct="0">
              <a:spcBef>
                <a:spcPts val="0"/>
              </a:spcBef>
              <a:tabLst>
                <a:tab pos="457200" algn="l"/>
              </a:tabLst>
            </a:pPr>
            <a:r>
              <a:rPr lang="en-US" dirty="0">
                <a:solidFill>
                  <a:srgbClr val="000000"/>
                </a:solidFill>
                <a:latin typeface="Calibri" pitchFamily="34" charset="0"/>
              </a:rPr>
              <a:t>translated as 3 + </a:t>
            </a:r>
            <a:r>
              <a:rPr lang="en-US" i="1" dirty="0">
                <a:solidFill>
                  <a:srgbClr val="000000"/>
                </a:solidFill>
                <a:latin typeface="Calibri" pitchFamily="34" charset="0"/>
              </a:rPr>
              <a:t>z</a:t>
            </a:r>
            <a:r>
              <a:rPr lang="en-US" dirty="0">
                <a:solidFill>
                  <a:srgbClr val="000000"/>
                </a:solidFill>
                <a:latin typeface="Calibri" pitchFamily="34" charset="0"/>
              </a:rPr>
              <a:t>, there would have been no </a:t>
            </a:r>
          </a:p>
          <a:p>
            <a:pPr marL="533400" indent="-533400" algn="just" eaLnBrk="0" hangingPunct="0">
              <a:spcBef>
                <a:spcPts val="0"/>
              </a:spcBef>
              <a:tabLst>
                <a:tab pos="457200" algn="l"/>
              </a:tabLst>
            </a:pPr>
            <a:r>
              <a:rPr lang="en-US" dirty="0">
                <a:solidFill>
                  <a:srgbClr val="000000"/>
                </a:solidFill>
                <a:latin typeface="Calibri" pitchFamily="34" charset="0"/>
              </a:rPr>
              <a:t>mathematical error because addition is commutative. </a:t>
            </a:r>
          </a:p>
          <a:p>
            <a:pPr eaLnBrk="0" hangingPunct="0">
              <a:spcBef>
                <a:spcPts val="0"/>
              </a:spcBef>
            </a:pPr>
            <a:r>
              <a:rPr lang="en-US" dirty="0">
                <a:solidFill>
                  <a:srgbClr val="000000"/>
                </a:solidFill>
                <a:latin typeface="Calibri" pitchFamily="34" charset="0"/>
              </a:rPr>
              <a:t>That is, </a:t>
            </a:r>
            <a:r>
              <a:rPr lang="en-US" i="1" dirty="0">
                <a:solidFill>
                  <a:srgbClr val="000000"/>
                </a:solidFill>
                <a:latin typeface="Calibri" pitchFamily="34" charset="0"/>
              </a:rPr>
              <a:t>z </a:t>
            </a:r>
            <a:r>
              <a:rPr lang="en-US" dirty="0">
                <a:solidFill>
                  <a:srgbClr val="000000"/>
                </a:solidFill>
                <a:latin typeface="Calibri" pitchFamily="34" charset="0"/>
              </a:rPr>
              <a:t>+ 3 = 3 + </a:t>
            </a:r>
            <a:r>
              <a:rPr lang="en-US" i="1" dirty="0">
                <a:solidFill>
                  <a:srgbClr val="000000"/>
                </a:solidFill>
                <a:latin typeface="Calibri" pitchFamily="34" charset="0"/>
              </a:rPr>
              <a:t>z</a:t>
            </a:r>
            <a:r>
              <a:rPr lang="en-US" dirty="0">
                <a:solidFill>
                  <a:srgbClr val="000000"/>
                </a:solidFill>
                <a:latin typeface="Calibri" pitchFamily="34" charset="0"/>
              </a:rPr>
              <a:t>. However, in part </a:t>
            </a:r>
            <a:r>
              <a:rPr lang="en-US" b="1" dirty="0">
                <a:solidFill>
                  <a:srgbClr val="C00000"/>
                </a:solidFill>
                <a:latin typeface="Calibri" pitchFamily="34" charset="0"/>
              </a:rPr>
              <a:t>e</a:t>
            </a:r>
            <a:r>
              <a:rPr lang="en-US" dirty="0">
                <a:solidFill>
                  <a:srgbClr val="000000"/>
                </a:solidFill>
                <a:latin typeface="Calibri" pitchFamily="34" charset="0"/>
              </a:rPr>
              <a:t>, the phrase “</a:t>
            </a:r>
            <a:r>
              <a:rPr lang="en-US" dirty="0">
                <a:solidFill>
                  <a:srgbClr val="000000"/>
                </a:solidFill>
              </a:rPr>
              <a:t>three</a:t>
            </a:r>
            <a:r>
              <a:rPr lang="en-US" dirty="0">
                <a:solidFill>
                  <a:srgbClr val="000000"/>
                </a:solidFill>
                <a:latin typeface="Calibri" pitchFamily="34" charset="0"/>
              </a:rPr>
              <a:t> less than the product of a number and </a:t>
            </a:r>
            <a:r>
              <a:rPr lang="en-US" dirty="0">
                <a:solidFill>
                  <a:srgbClr val="000000"/>
                </a:solidFill>
              </a:rPr>
              <a:t>five</a:t>
            </a:r>
            <a:r>
              <a:rPr lang="en-US" dirty="0">
                <a:solidFill>
                  <a:srgbClr val="000000"/>
                </a:solidFill>
                <a:latin typeface="Calibri" pitchFamily="34" charset="0"/>
              </a:rPr>
              <a:t>” must be translated as it was because subtraction is </a:t>
            </a:r>
            <a:r>
              <a:rPr lang="en-US" b="1" dirty="0">
                <a:solidFill>
                  <a:srgbClr val="C00000"/>
                </a:solidFill>
                <a:latin typeface="Calibri" pitchFamily="34" charset="0"/>
              </a:rPr>
              <a:t>not</a:t>
            </a:r>
            <a:r>
              <a:rPr lang="en-US" b="1" dirty="0">
                <a:solidFill>
                  <a:srgbClr val="000000"/>
                </a:solidFill>
                <a:latin typeface="Calibri" pitchFamily="34" charset="0"/>
              </a:rPr>
              <a:t> </a:t>
            </a:r>
          </a:p>
          <a:p>
            <a:pPr marL="533400" indent="-533400" algn="just" eaLnBrk="0" hangingPunct="0">
              <a:spcBef>
                <a:spcPts val="0"/>
              </a:spcBef>
              <a:tabLst>
                <a:tab pos="457200" algn="l"/>
              </a:tabLst>
            </a:pPr>
            <a:r>
              <a:rPr lang="en-US" dirty="0">
                <a:solidFill>
                  <a:srgbClr val="000000"/>
                </a:solidFill>
                <a:latin typeface="Calibri" pitchFamily="34" charset="0"/>
              </a:rPr>
              <a:t>commutative. </a:t>
            </a:r>
            <a:endParaRPr lang="en-US" dirty="0"/>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6"/>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1163</TotalTime>
  <Words>562</Words>
  <Application>Microsoft Office PowerPoint</Application>
  <PresentationFormat>On-screen Show (4:3)</PresentationFormat>
  <Paragraphs>77</Paragraphs>
  <Slides>16</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Courier New</vt:lpstr>
      <vt:lpstr>Office Theme</vt:lpstr>
      <vt:lpstr>Section 4.R.2</vt:lpstr>
      <vt:lpstr>Objectives</vt:lpstr>
      <vt:lpstr>Example 1:  Translating English Phrases into Algebraic Expressions1</vt:lpstr>
      <vt:lpstr>Example 1:  Translating English Phrases into Algebraic Expressions2</vt:lpstr>
      <vt:lpstr>Example 1:  Translating English Phrases into Algebraic Expressions3</vt:lpstr>
      <vt:lpstr>Example 1:  Translating English Phrases into Algebraic Expressions4</vt:lpstr>
      <vt:lpstr>Example 1:  Translating English Phrases into Algebraic Expressions5</vt:lpstr>
      <vt:lpstr>Example 1:  Translating English Phrases into Algebraic Expressions6</vt:lpstr>
      <vt:lpstr>Attention!1</vt:lpstr>
      <vt:lpstr>Attention!2</vt:lpstr>
      <vt:lpstr>Example 2:  Application: Translating English Phrases</vt:lpstr>
      <vt:lpstr>Example 3:  Translating Algebraic Expressions into English Phrases1</vt:lpstr>
      <vt:lpstr>Example 3:  Translating Algebraic Expressions into English Phrases2</vt:lpstr>
      <vt:lpstr>Example 4:  Translating Equations into Word Problems1</vt:lpstr>
      <vt:lpstr>Example 4:  Translating Equations into Word Problems2</vt:lpstr>
      <vt:lpstr>Note</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Sindhusha</cp:lastModifiedBy>
  <cp:revision>186</cp:revision>
  <dcterms:created xsi:type="dcterms:W3CDTF">2013-04-26T14:43:13Z</dcterms:created>
  <dcterms:modified xsi:type="dcterms:W3CDTF">2025-06-23T10:25:34Z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79E92BE2-0752-4626-9719-5CCB8E8683C7</vt:lpwstr>
  </property>
  <property fmtid="{D5CDD505-2E9C-101B-9397-08002B2CF9AE}" pid="3" name="ArticulatePath">
    <vt:lpwstr>DEV2e_8_8</vt:lpwstr>
  </property>
</Properties>
</file>