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7" r:id="rId3"/>
    <p:sldId id="258" r:id="rId4"/>
    <p:sldId id="309" r:id="rId5"/>
    <p:sldId id="259" r:id="rId6"/>
    <p:sldId id="260" r:id="rId7"/>
    <p:sldId id="276" r:id="rId8"/>
    <p:sldId id="261" r:id="rId9"/>
    <p:sldId id="263" r:id="rId10"/>
    <p:sldId id="266" r:id="rId11"/>
    <p:sldId id="268" r:id="rId12"/>
    <p:sldId id="270" r:id="rId13"/>
    <p:sldId id="273" r:id="rId14"/>
    <p:sldId id="277" r:id="rId15"/>
    <p:sldId id="278" r:id="rId16"/>
    <p:sldId id="280" r:id="rId17"/>
    <p:sldId id="281" r:id="rId18"/>
    <p:sldId id="282" r:id="rId19"/>
    <p:sldId id="283" r:id="rId20"/>
    <p:sldId id="299" r:id="rId21"/>
    <p:sldId id="285" r:id="rId22"/>
    <p:sldId id="287" r:id="rId23"/>
    <p:sldId id="288" r:id="rId24"/>
    <p:sldId id="289" r:id="rId25"/>
    <p:sldId id="290" r:id="rId26"/>
    <p:sldId id="292" r:id="rId27"/>
    <p:sldId id="293" r:id="rId28"/>
    <p:sldId id="295" r:id="rId29"/>
    <p:sldId id="296" r:id="rId30"/>
    <p:sldId id="297" r:id="rId31"/>
    <p:sldId id="300" r:id="rId32"/>
    <p:sldId id="301" r:id="rId33"/>
    <p:sldId id="302" r:id="rId34"/>
    <p:sldId id="304" r:id="rId35"/>
    <p:sldId id="306" r:id="rId36"/>
    <p:sldId id="307" r:id="rId37"/>
    <p:sldId id="308" r:id="rId38"/>
  </p:sldIdLst>
  <p:sldSz cx="9144000" cy="6858000" type="screen4x3"/>
  <p:notesSz cx="6858000" cy="9144000"/>
  <p:embeddedFontLst>
    <p:embeddedFont>
      <p:font typeface="Angsana New" panose="02020603050405020304" pitchFamily="18" charset="-34"/>
      <p:regular r:id="rId41"/>
      <p:bold r:id="rId42"/>
      <p:italic r:id="rId43"/>
      <p:boldItalic r:id="rId44"/>
    </p:embeddedFont>
    <p:embeddedFont>
      <p:font typeface="Cambria Math" panose="02040503050406030204" pitchFamily="18"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ED2FB3-8BA9-EADD-BC8C-6CA1C2ADE6B0}" name="Kodanda Ram Bade" initials="kB" userId="S::kodandaram@hawkeslearning.com::62525ff3-172c-4657-8def-55f02242a3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9" autoAdjust="0"/>
    <p:restoredTop sz="94673" autoAdjust="0"/>
  </p:normalViewPr>
  <p:slideViewPr>
    <p:cSldViewPr>
      <p:cViewPr varScale="1">
        <p:scale>
          <a:sx n="105" d="100"/>
          <a:sy n="105" d="100"/>
        </p:scale>
        <p:origin x="1332" y="9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x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3.xml"/><Relationship Id="rId5" Type="http://schemas.openxmlformats.org/officeDocument/2006/relationships/image" Target="../media/image48.emf"/><Relationship Id="rId4" Type="http://schemas.openxmlformats.org/officeDocument/2006/relationships/image" Target="../media/image47.emf"/></Relationships>
</file>

<file path=ppt/slides/_rels/slide3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3</a:t>
            </a:r>
            <a:r>
              <a:rPr dirty="0"/>
              <a:t>.1</a:t>
            </a:r>
          </a:p>
        </p:txBody>
      </p:sp>
      <p:sp>
        <p:nvSpPr>
          <p:cNvPr id="2" name="Text Placeholder 1"/>
          <p:cNvSpPr>
            <a:spLocks noGrp="1"/>
          </p:cNvSpPr>
          <p:nvPr>
            <p:ph type="body" sz="quarter" idx="10"/>
          </p:nvPr>
        </p:nvSpPr>
        <p:spPr/>
        <p:txBody>
          <a:bodyPr/>
          <a:lstStyle/>
          <a:p>
            <a:pPr algn="ctr"/>
            <a:r>
              <a:t>The Cartesian Coordinate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4</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p>
        </p:txBody>
      </p:sp>
      <p:pic>
        <p:nvPicPr>
          <p:cNvPr id="4" name="Content Placeholder 4" descr="An image of the Cartesian plane with x and y axes both extending from  minus 8 to  8, and faint vertical and horizontal grid lines passing through each integer point on the axes. An arrow extends right from the origin to the point  open parentheses 1,0 close parentheses and a second arrow extends down from the point  open parentheses 1,0 close parentheses  to the point  open parentheses 1 comma minus 3 close parentheses. The point  open parentheses 1 comma minus 3 close parentheses is marked with a dot, and it is identified with text as lying in Quadrant IV.">
            <a:extLst>
              <a:ext uri="{FF2B5EF4-FFF2-40B4-BE49-F238E27FC236}">
                <a16:creationId xmlns:a16="http://schemas.microsoft.com/office/drawing/2014/main" id="{1802AF0E-8317-4C26-BA1D-53C3D8F54F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descr="Figure 4">
            <a:extLst>
              <a:ext uri="{FF2B5EF4-FFF2-40B4-BE49-F238E27FC236}">
                <a16:creationId xmlns:a16="http://schemas.microsoft.com/office/drawing/2014/main" id="{893E4D7C-F81E-42AC-81BC-37463C7EDCD5}"/>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dirty="0"/>
              <a:t>​</a:t>
            </a:r>
          </a:p>
        </p:txBody>
      </p:sp>
      <p:pic>
        <p:nvPicPr>
          <p:cNvPr id="4" name="Content Placeholder 4" descr="An image of the Cartesian plane with x and y axes both extending from  minus 8  to  8 , and faint vertical and horizontal grid lines passing through each integer point on the axes. An arrow extends left from the origin to the point  open parentheses minus 2,0 close parentheses and a second arrow extends up from the point  open parentheses minus 2,0 close parentheses  to the point  open parentheses minus 2,4 close parentheses. The point  open parentheses minus 2,4 close parentheses is marked with a dot, and it is identified with text as lying in Quadrant II.">
            <a:extLst>
              <a:ext uri="{FF2B5EF4-FFF2-40B4-BE49-F238E27FC236}">
                <a16:creationId xmlns:a16="http://schemas.microsoft.com/office/drawing/2014/main" id="{4F7ACBD0-144B-4635-880B-E9F6BC293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32050" cy="4532050"/>
          </a:xfrm>
          <a:prstGeom prst="rect">
            <a:avLst/>
          </a:prstGeom>
        </p:spPr>
      </p:pic>
      <p:pic>
        <p:nvPicPr>
          <p:cNvPr id="6" name="Picture 5" descr="Figure 5">
            <a:extLst>
              <a:ext uri="{FF2B5EF4-FFF2-40B4-BE49-F238E27FC236}">
                <a16:creationId xmlns:a16="http://schemas.microsoft.com/office/drawing/2014/main" id="{39B864A2-9A72-4149-9B22-9F74BD1DF968}"/>
              </a:ext>
            </a:extLst>
          </p:cNvPr>
          <p:cNvPicPr>
            <a:picLocks noChangeAspect="1"/>
          </p:cNvPicPr>
          <p:nvPr/>
        </p:nvPicPr>
        <p:blipFill>
          <a:blip r:embed="rId4"/>
          <a:stretch>
            <a:fillRect/>
          </a:stretch>
        </p:blipFill>
        <p:spPr>
          <a:xfrm>
            <a:off x="3831199" y="5486400"/>
            <a:ext cx="1579001" cy="74987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6</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p>
        </p:txBody>
      </p:sp>
      <p:pic>
        <p:nvPicPr>
          <p:cNvPr id="4" name="Content Placeholder 4" descr="An image of the Cartesian plane with x and y axes both extending from  minus 8  to  8 , and faint vertical and horizontal grid lines passing through each integer point on the axes. An arrow extends left from the origin to the point  open parentheses minus 6,0 close parentheses and a second arrow extends down from the point  open parentheses minus 6,0 close parentheses to the point  open parentheses minus 6 comma minus 6 close parentheses. The point  open parentheses minus 6 comma minus 6 close parentheses is marked with a dot, and it is identified with text as lying in Quadrant III.">
            <a:extLst>
              <a:ext uri="{FF2B5EF4-FFF2-40B4-BE49-F238E27FC236}">
                <a16:creationId xmlns:a16="http://schemas.microsoft.com/office/drawing/2014/main" id="{05A6AB24-4670-4840-8BCD-76F6C4BA66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a:prstGeom prst="rect">
            <a:avLst/>
          </a:prstGeom>
        </p:spPr>
      </p:pic>
      <p:pic>
        <p:nvPicPr>
          <p:cNvPr id="6" name="Picture 5" descr="Figure 6">
            <a:extLst>
              <a:ext uri="{FF2B5EF4-FFF2-40B4-BE49-F238E27FC236}">
                <a16:creationId xmlns:a16="http://schemas.microsoft.com/office/drawing/2014/main" id="{B1FF8CD5-6BEB-4C78-B735-2224CFBB8182}"/>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7</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p:pic>
        <p:nvPicPr>
          <p:cNvPr id="4" name="Content Placeholder 4" descr="An image of the Cartesian plane with x and y axes both extending from  minus 8 to 8, and faint vertical and horizontal grid lines passing through each integer point on the axes. An arrow extends up from the origin to the point  open parentheses 0,5 close parentheses. The point  open parentheses 0,5 close parentheses.  is marked with a dot, and it is identified with text as lying on the y-axis.">
            <a:extLst>
              <a:ext uri="{FF2B5EF4-FFF2-40B4-BE49-F238E27FC236}">
                <a16:creationId xmlns:a16="http://schemas.microsoft.com/office/drawing/2014/main" id="{6C3B6D1B-B88E-4CAE-B017-1EDF8CBC47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a:prstGeom prst="rect">
            <a:avLst/>
          </a:prstGeom>
        </p:spPr>
      </p:pic>
      <p:pic>
        <p:nvPicPr>
          <p:cNvPr id="6" name="Picture 5" descr="Figure 7">
            <a:extLst>
              <a:ext uri="{FF2B5EF4-FFF2-40B4-BE49-F238E27FC236}">
                <a16:creationId xmlns:a16="http://schemas.microsoft.com/office/drawing/2014/main" id="{6E768C56-45CF-4586-A5F5-24B2FE4244CC}"/>
              </a:ext>
            </a:extLst>
          </p:cNvPr>
          <p:cNvPicPr>
            <a:picLocks noChangeAspect="1"/>
          </p:cNvPicPr>
          <p:nvPr/>
        </p:nvPicPr>
        <p:blipFill>
          <a:blip r:embed="rId4"/>
          <a:stretch>
            <a:fillRect/>
          </a:stretch>
        </p:blipFill>
        <p:spPr>
          <a:xfrm>
            <a:off x="3678799" y="5422327"/>
            <a:ext cx="1579001" cy="74987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Graphing Equations in Two Variables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IN" sz="2800" dirty="0"/>
              <a:t>Sketch graphs of the following equations by plotting points.</a:t>
            </a:r>
          </a:p>
          <a:p>
            <a:endParaRPr lang="en-IN" dirty="0"/>
          </a:p>
          <a:p>
            <a:pPr marL="514350" indent="-514350">
              <a:buFont typeface="+mj-lt"/>
              <a:buAutoNum type="alphaLcPeriod"/>
              <a:defRPr sz="2800"/>
            </a:pPr>
            <a:endParaRPr lang="en-IN" dirty="0"/>
          </a:p>
          <a:p>
            <a:pPr>
              <a:defRPr sz="2800"/>
            </a:pPr>
            <a:endParaRPr dirty="0"/>
          </a:p>
        </p:txBody>
      </p:sp>
      <p:pic>
        <p:nvPicPr>
          <p:cNvPr id="9" name="Picture 8" descr="The following three equations are,&#10;a: 2x minus 5y equals 10.&#10;b: x squared +y squared minus 6x equals 0.&#10;c: y equals x squared minus 2x.">
            <a:extLst>
              <a:ext uri="{FF2B5EF4-FFF2-40B4-BE49-F238E27FC236}">
                <a16:creationId xmlns:a16="http://schemas.microsoft.com/office/drawing/2014/main" id="{9E746051-C0AF-1AEA-E50D-12729ED7725D}"/>
              </a:ext>
            </a:extLst>
          </p:cNvPr>
          <p:cNvPicPr>
            <a:picLocks noChangeAspect="1"/>
          </p:cNvPicPr>
          <p:nvPr/>
        </p:nvPicPr>
        <p:blipFill>
          <a:blip r:embed="rId2"/>
          <a:stretch>
            <a:fillRect/>
          </a:stretch>
        </p:blipFill>
        <p:spPr>
          <a:xfrm>
            <a:off x="475488" y="2057400"/>
            <a:ext cx="2790825" cy="16192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In each row in Table 1, we select a value for one of the two variables.</a:t>
            </a:r>
          </a:p>
          <a:p>
            <a:r>
              <a:rPr dirty="0"/>
              <a:t>​</a:t>
            </a:r>
          </a:p>
        </p:txBody>
      </p:sp>
      <p:sp>
        <p:nvSpPr>
          <p:cNvPr id="5" name="TextBox 4">
            <a:extLst>
              <a:ext uri="{FF2B5EF4-FFF2-40B4-BE49-F238E27FC236}">
                <a16:creationId xmlns:a16="http://schemas.microsoft.com/office/drawing/2014/main" id="{6C0EEC89-51CC-CA93-1BDD-758D04857FEB}"/>
              </a:ext>
            </a:extLst>
          </p:cNvPr>
          <p:cNvSpPr txBox="1"/>
          <p:nvPr/>
        </p:nvSpPr>
        <p:spPr>
          <a:xfrm>
            <a:off x="3581400" y="2613386"/>
            <a:ext cx="1943100" cy="400110"/>
          </a:xfrm>
          <a:prstGeom prst="rect">
            <a:avLst/>
          </a:prstGeom>
          <a:noFill/>
        </p:spPr>
        <p:txBody>
          <a:bodyPr wrap="square">
            <a:spAutoFit/>
          </a:bodyPr>
          <a:lstStyle/>
          <a:p>
            <a:pPr algn="ctr">
              <a:defRPr sz="1800" b="1"/>
            </a:pPr>
            <a:r>
              <a:rPr lang="en-US" sz="2000" dirty="0"/>
              <a:t>Table 1</a:t>
            </a:r>
          </a:p>
        </p:txBody>
      </p:sp>
      <p:graphicFrame>
        <p:nvGraphicFramePr>
          <p:cNvPr id="6" name="Table Placeholder 2" descr="The table consists of two columns labeled X and Y, with five rows containing numerical values and missing entries represented by question marks. In the first row, the value of X is minus 3, while Y is missing. The second row has X as 0, but Y is also missing. In the third row, Y is given as 0, while X is missing. Similarly, in the fourth row, Y is provided as 5, but X is missing. Finally, in the last row, X is 1, while Y remains unknown.">
            <a:extLst>
              <a:ext uri="{FF2B5EF4-FFF2-40B4-BE49-F238E27FC236}">
                <a16:creationId xmlns:a16="http://schemas.microsoft.com/office/drawing/2014/main" id="{09607AFB-2D1A-753C-D6D4-913DBA39A423}"/>
              </a:ext>
            </a:extLst>
          </p:cNvPr>
          <p:cNvGraphicFramePr>
            <a:graphicFrameLocks/>
          </p:cNvGraphicFramePr>
          <p:nvPr>
            <p:extLst>
              <p:ext uri="{D42A27DB-BD31-4B8C-83A1-F6EECF244321}">
                <p14:modId xmlns:p14="http://schemas.microsoft.com/office/powerpoint/2010/main" val="3204640313"/>
              </p:ext>
            </p:extLst>
          </p:nvPr>
        </p:nvGraphicFramePr>
        <p:xfrm>
          <a:off x="931652" y="3100082"/>
          <a:ext cx="7239000" cy="222504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sz="1800" i="1" dirty="0">
                          <a:latin typeface="+mn-lt"/>
                          <a:ea typeface="Cambria Math" panose="02040503050406030204" pitchFamily="18" charset="0"/>
                        </a:rPr>
                        <a:t>X</a:t>
                      </a:r>
                      <a:endParaRPr sz="1800" i="1" dirty="0">
                        <a:latin typeface="+mn-lt"/>
                        <a:ea typeface="Cambria Math" panose="02040503050406030204" pitchFamily="18" charset="0"/>
                      </a:endParaRPr>
                    </a:p>
                  </a:txBody>
                  <a:tcPr/>
                </a:tc>
                <a:tc>
                  <a:txBody>
                    <a:bodyPr/>
                    <a:lstStyle/>
                    <a:p>
                      <a:pPr algn="ctr"/>
                      <a:r>
                        <a:rPr lang="en-US" i="1" dirty="0"/>
                        <a:t>Y</a:t>
                      </a:r>
                      <a:endParaRPr i="1" dirty="0"/>
                    </a:p>
                  </a:txBody>
                  <a:tcPr/>
                </a:tc>
                <a:extLst>
                  <a:ext uri="{0D108BD9-81ED-4DB2-BD59-A6C34878D82A}">
                    <a16:rowId xmlns:a16="http://schemas.microsoft.com/office/drawing/2014/main" val="10002"/>
                  </a:ext>
                </a:extLst>
              </a:tr>
              <a:tr h="370840">
                <a:tc>
                  <a:txBody>
                    <a:bodyPr/>
                    <a:lstStyle/>
                    <a:p>
                      <a:pPr algn="ct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mbria Math"/>
                        </a:rPr>
                        <a:t>3</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mn-lt"/>
                        </a:rPr>
                        <a:t>0</a:t>
                      </a:r>
                      <a:endParaRPr sz="1800" dirty="0">
                        <a:latin typeface="+mn-lt"/>
                      </a:endParaRPr>
                    </a:p>
                  </a:txBody>
                  <a:tcPr/>
                </a:tc>
                <a:tc>
                  <a:txBody>
                    <a:bodyPr/>
                    <a:lstStyle/>
                    <a:p>
                      <a:pPr algn="ctr"/>
                      <a:r>
                        <a:rPr lang="en-US" dirty="0"/>
                        <a:t>?</a:t>
                      </a:r>
                      <a:endParaRPr dirty="0"/>
                    </a:p>
                  </a:txBody>
                  <a:tcPr/>
                </a:tc>
                <a:extLst>
                  <a:ext uri="{0D108BD9-81ED-4DB2-BD59-A6C34878D82A}">
                    <a16:rowId xmlns:a16="http://schemas.microsoft.com/office/drawing/2014/main" val="10004"/>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lang="en-US" dirty="0"/>
                        <a:t>0</a:t>
                      </a:r>
                      <a:endParaRPr dirty="0"/>
                    </a:p>
                  </a:txBody>
                  <a:tcPr/>
                </a:tc>
                <a:extLst>
                  <a:ext uri="{0D108BD9-81ED-4DB2-BD59-A6C34878D82A}">
                    <a16:rowId xmlns:a16="http://schemas.microsoft.com/office/drawing/2014/main" val="10005"/>
                  </a:ext>
                </a:extLst>
              </a:tr>
              <a:tr h="370840">
                <a:tc>
                  <a:txBody>
                    <a:bodyPr/>
                    <a:lstStyle/>
                    <a:p>
                      <a:pPr algn="ctr"/>
                      <a:r>
                        <a:rPr lang="en-US" sz="1800" dirty="0">
                          <a:latin typeface="Cambria Math"/>
                        </a:rPr>
                        <a:t>?</a:t>
                      </a:r>
                      <a:endParaRPr sz="1800" dirty="0">
                        <a:latin typeface="Cambria Math"/>
                      </a:endParaRPr>
                    </a:p>
                  </a:txBody>
                  <a:tcPr/>
                </a:tc>
                <a:tc>
                  <a:txBody>
                    <a:bodyPr/>
                    <a:lstStyle/>
                    <a:p>
                      <a:pPr algn="ctr"/>
                      <a:r>
                        <a:rPr lang="en-US" dirty="0"/>
                        <a:t>5</a:t>
                      </a:r>
                      <a:endParaRPr dirty="0"/>
                    </a:p>
                  </a:txBody>
                  <a:tcPr/>
                </a:tc>
                <a:extLst>
                  <a:ext uri="{0D108BD9-81ED-4DB2-BD59-A6C34878D82A}">
                    <a16:rowId xmlns:a16="http://schemas.microsoft.com/office/drawing/2014/main" val="10006"/>
                  </a:ext>
                </a:extLst>
              </a:tr>
              <a:tr h="370840">
                <a:tc>
                  <a:txBody>
                    <a:bodyPr/>
                    <a:lstStyle/>
                    <a:p>
                      <a:pPr algn="ctr"/>
                      <a:r>
                        <a:rPr lang="en-US" sz="1800" dirty="0">
                          <a:latin typeface="Cambria Math"/>
                        </a:rPr>
                        <a:t>1</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3</a:t>
            </a:r>
            <a:r>
              <a:rPr dirty="0"/>
              <a:t> </a:t>
            </a:r>
          </a:p>
        </p:txBody>
      </p:sp>
      <p:sp>
        <p:nvSpPr>
          <p:cNvPr id="3" name="Text Placeholder 2"/>
          <p:cNvSpPr>
            <a:spLocks noGrp="1"/>
          </p:cNvSpPr>
          <p:nvPr>
            <p:ph type="body" sz="quarter" idx="10"/>
          </p:nvPr>
        </p:nvSpPr>
        <p:spPr/>
        <p:txBody>
          <a:bodyPr>
            <a:noAutofit/>
          </a:bodyPr>
          <a:lstStyle/>
          <a:p>
            <a:pPr>
              <a:defRPr sz="2800"/>
            </a:pPr>
            <a:r>
              <a:rPr sz="2600" dirty="0"/>
              <a:t>​Once we substitute a value, the equation </a:t>
            </a:r>
            <a:r>
              <a:rPr lang="en-US" sz="2600" dirty="0"/>
              <a:t>2</a:t>
            </a:r>
            <a:r>
              <a:rPr lang="en-US" sz="2600" i="1" dirty="0"/>
              <a:t>x</a:t>
            </a:r>
            <a:r>
              <a:rPr lang="en-US" sz="2600" dirty="0"/>
              <a:t>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5</a:t>
            </a:r>
            <a:r>
              <a:rPr lang="en-US" sz="2600" i="1" dirty="0"/>
              <a:t>y</a:t>
            </a:r>
            <a:r>
              <a:rPr lang="en-US" sz="2600" dirty="0"/>
              <a:t> = 10</a:t>
            </a:r>
            <a:r>
              <a:rPr sz="2600" dirty="0"/>
              <a:t> can be solved for the other variable. An example of this is shown below.</a:t>
            </a:r>
          </a:p>
          <a:p>
            <a:r>
              <a:rPr sz="2600" dirty="0"/>
              <a:t>​</a:t>
            </a:r>
          </a:p>
        </p:txBody>
      </p:sp>
      <p:pic>
        <p:nvPicPr>
          <p:cNvPr id="5" name="Picture 4" descr="The equation starts with 2 times open parentheses negative 3 close parentheses minus 5y equals 10. Simplifying, negative 6 minus 5y equals 10. Next, adding 6 to both sides results in negative 5y equals 16. Finally, dividing by negative 5 gives y equals negative 16 divided by 5.&#10;">
            <a:extLst>
              <a:ext uri="{FF2B5EF4-FFF2-40B4-BE49-F238E27FC236}">
                <a16:creationId xmlns:a16="http://schemas.microsoft.com/office/drawing/2014/main" id="{568DE1B8-7A06-7AC0-561D-EC10B9BD6FB6}"/>
              </a:ext>
            </a:extLst>
          </p:cNvPr>
          <p:cNvPicPr>
            <a:picLocks noChangeAspect="1"/>
          </p:cNvPicPr>
          <p:nvPr/>
        </p:nvPicPr>
        <p:blipFill>
          <a:blip r:embed="rId2"/>
          <a:stretch>
            <a:fillRect/>
          </a:stretch>
        </p:blipFill>
        <p:spPr>
          <a:xfrm>
            <a:off x="3473958" y="2357080"/>
            <a:ext cx="2196084" cy="2234184"/>
          </a:xfrm>
          <a:prstGeom prst="rect">
            <a:avLst/>
          </a:prstGeom>
        </p:spPr>
      </p:pic>
      <p:sp>
        <p:nvSpPr>
          <p:cNvPr id="4" name="TextBox 3">
            <a:extLst>
              <a:ext uri="{FF2B5EF4-FFF2-40B4-BE49-F238E27FC236}">
                <a16:creationId xmlns:a16="http://schemas.microsoft.com/office/drawing/2014/main" id="{2DCA60C9-FE43-26FF-EC63-9EA2DE181449}"/>
              </a:ext>
            </a:extLst>
          </p:cNvPr>
          <p:cNvSpPr txBox="1"/>
          <p:nvPr/>
        </p:nvSpPr>
        <p:spPr>
          <a:xfrm>
            <a:off x="457199" y="4591264"/>
            <a:ext cx="8229600" cy="492443"/>
          </a:xfrm>
          <a:prstGeom prst="rect">
            <a:avLst/>
          </a:prstGeom>
          <a:noFill/>
        </p:spPr>
        <p:txBody>
          <a:bodyPr wrap="square" rtlCol="0">
            <a:spAutoFit/>
          </a:bodyPr>
          <a:lstStyle/>
          <a:p>
            <a:r>
              <a:rPr kumimoji="0" lang="en-US" sz="2600" b="0" i="0" u="none" strike="noStrike" kern="1200" cap="none" spc="0" normalizeH="0" baseline="0" noProof="0" dirty="0">
                <a:ln>
                  <a:noFill/>
                </a:ln>
                <a:solidFill>
                  <a:srgbClr val="366092"/>
                </a:solidFill>
                <a:effectLst/>
                <a:uLnTx/>
                <a:uFillTx/>
                <a:latin typeface="Calibri"/>
                <a:ea typeface="+mn-ea"/>
                <a:cs typeface="+mn-cs"/>
              </a:rPr>
              <a:t>This gives us a list of </a:t>
            </a:r>
            <a:r>
              <a:rPr kumimoji="0" lang="en-US" sz="2600" b="0" i="0" u="none" strike="noStrike" kern="1200" cap="none" spc="0" normalizeH="0" baseline="0" noProof="0" dirty="0">
                <a:ln>
                  <a:noFill/>
                </a:ln>
                <a:solidFill>
                  <a:srgbClr val="366092"/>
                </a:solidFill>
                <a:effectLst/>
                <a:uLnTx/>
                <a:uFillTx/>
                <a:latin typeface="Cambria Math"/>
                <a:ea typeface="+mn-ea"/>
                <a:cs typeface="+mn-cs"/>
              </a:rPr>
              <a:t>5</a:t>
            </a:r>
            <a:r>
              <a:rPr kumimoji="0" lang="en-US" sz="2600" b="0" i="0" u="none" strike="noStrike" kern="1200" cap="none" spc="0" normalizeH="0" baseline="0" noProof="0" dirty="0">
                <a:ln>
                  <a:noFill/>
                </a:ln>
                <a:solidFill>
                  <a:srgbClr val="366092"/>
                </a:solidFill>
                <a:effectLst/>
                <a:uLnTx/>
                <a:uFillTx/>
                <a:latin typeface="Calibri"/>
                <a:ea typeface="+mn-ea"/>
                <a:cs typeface="+mn-cs"/>
              </a:rPr>
              <a:t> ordered pairs that can be plotted,</a:t>
            </a:r>
            <a:endParaRPr lang="en-IN" dirty="0"/>
          </a:p>
        </p:txBody>
      </p:sp>
      <p:sp>
        <p:nvSpPr>
          <p:cNvPr id="6" name="TextBox 5">
            <a:extLst>
              <a:ext uri="{FF2B5EF4-FFF2-40B4-BE49-F238E27FC236}">
                <a16:creationId xmlns:a16="http://schemas.microsoft.com/office/drawing/2014/main" id="{AC53A135-4B28-A254-0D4C-1F85DE6C1616}"/>
              </a:ext>
            </a:extLst>
          </p:cNvPr>
          <p:cNvSpPr txBox="1"/>
          <p:nvPr/>
        </p:nvSpPr>
        <p:spPr>
          <a:xfrm>
            <a:off x="457198" y="5072169"/>
            <a:ext cx="3429002" cy="492443"/>
          </a:xfrm>
          <a:prstGeom prst="rect">
            <a:avLst/>
          </a:prstGeom>
          <a:noFill/>
        </p:spPr>
        <p:txBody>
          <a:bodyPr wrap="square" rtlCol="0">
            <a:spAutoFit/>
          </a:bodyPr>
          <a:lstStyle/>
          <a:p>
            <a:r>
              <a:rPr kumimoji="0" lang="en-IN" sz="2600" b="0" i="0" u="none" strike="noStrike" kern="1200" cap="none" spc="0" normalizeH="0" baseline="0" noProof="0" dirty="0">
                <a:ln>
                  <a:noFill/>
                </a:ln>
                <a:solidFill>
                  <a:srgbClr val="366092"/>
                </a:solidFill>
                <a:effectLst/>
                <a:uLnTx/>
                <a:uFillTx/>
                <a:latin typeface="Calibri"/>
                <a:ea typeface="+mn-ea"/>
                <a:cs typeface="+mn-cs"/>
              </a:rPr>
              <a:t>though the ordered pair</a:t>
            </a:r>
            <a:endParaRPr lang="en-IN" dirty="0"/>
          </a:p>
        </p:txBody>
      </p:sp>
      <p:pic>
        <p:nvPicPr>
          <p:cNvPr id="10" name="Picture 9" descr="Open parentheses 35 divided by 2,5 close parentheses.">
            <a:extLst>
              <a:ext uri="{FF2B5EF4-FFF2-40B4-BE49-F238E27FC236}">
                <a16:creationId xmlns:a16="http://schemas.microsoft.com/office/drawing/2014/main" id="{B4429E76-3CAE-9F02-1D8F-19190F584B35}"/>
              </a:ext>
            </a:extLst>
          </p:cNvPr>
          <p:cNvPicPr>
            <a:picLocks noChangeAspect="1"/>
          </p:cNvPicPr>
          <p:nvPr/>
        </p:nvPicPr>
        <p:blipFill>
          <a:blip r:embed="rId3"/>
          <a:stretch>
            <a:fillRect/>
          </a:stretch>
        </p:blipFill>
        <p:spPr>
          <a:xfrm>
            <a:off x="3861927" y="4985207"/>
            <a:ext cx="918972" cy="794004"/>
          </a:xfrm>
          <a:prstGeom prst="rect">
            <a:avLst/>
          </a:prstGeom>
        </p:spPr>
      </p:pic>
      <p:sp>
        <p:nvSpPr>
          <p:cNvPr id="7" name="TextBox 6">
            <a:extLst>
              <a:ext uri="{FF2B5EF4-FFF2-40B4-BE49-F238E27FC236}">
                <a16:creationId xmlns:a16="http://schemas.microsoft.com/office/drawing/2014/main" id="{B95BD1E9-E800-E6A3-5917-923DEF1EEA7C}"/>
              </a:ext>
            </a:extLst>
          </p:cNvPr>
          <p:cNvSpPr txBox="1"/>
          <p:nvPr/>
        </p:nvSpPr>
        <p:spPr>
          <a:xfrm>
            <a:off x="4750275" y="5072169"/>
            <a:ext cx="3962403" cy="492443"/>
          </a:xfrm>
          <a:prstGeom prst="rect">
            <a:avLst/>
          </a:prstGeom>
          <a:noFill/>
        </p:spPr>
        <p:txBody>
          <a:bodyPr wrap="square" rtlCol="0">
            <a:spAutoFit/>
          </a:bodyPr>
          <a:lstStyle/>
          <a:p>
            <a:r>
              <a:rPr kumimoji="0" lang="en-US" sz="2600" b="0" i="0" u="none" strike="noStrike" kern="1200" cap="none" spc="0" normalizeH="0" baseline="0" noProof="0">
                <a:ln>
                  <a:noFill/>
                </a:ln>
                <a:solidFill>
                  <a:srgbClr val="366092"/>
                </a:solidFill>
                <a:effectLst/>
                <a:uLnTx/>
                <a:uFillTx/>
                <a:latin typeface="Calibri"/>
                <a:ea typeface="+mn-ea"/>
                <a:cs typeface="+mn-cs"/>
              </a:rPr>
              <a:t>is off the coordinate system</a:t>
            </a:r>
            <a:endParaRPr lang="en-IN" dirty="0"/>
          </a:p>
        </p:txBody>
      </p:sp>
      <p:sp>
        <p:nvSpPr>
          <p:cNvPr id="9" name="TextBox 8">
            <a:extLst>
              <a:ext uri="{FF2B5EF4-FFF2-40B4-BE49-F238E27FC236}">
                <a16:creationId xmlns:a16="http://schemas.microsoft.com/office/drawing/2014/main" id="{E9797B39-FE73-C589-BC17-F67A480BF924}"/>
              </a:ext>
            </a:extLst>
          </p:cNvPr>
          <p:cNvSpPr txBox="1"/>
          <p:nvPr/>
        </p:nvSpPr>
        <p:spPr>
          <a:xfrm>
            <a:off x="455766" y="5547360"/>
            <a:ext cx="1471902" cy="492443"/>
          </a:xfrm>
          <a:prstGeom prst="rect">
            <a:avLst/>
          </a:prstGeom>
          <a:noFill/>
        </p:spPr>
        <p:txBody>
          <a:bodyPr wrap="square" rtlCol="0">
            <a:spAutoFit/>
          </a:bodyPr>
          <a:lstStyle/>
          <a:p>
            <a:r>
              <a:rPr kumimoji="0" lang="en-IN" sz="2600" b="0" i="0" u="none" strike="noStrike" kern="1200" cap="none" spc="0" normalizeH="0" baseline="0" noProof="0">
                <a:ln>
                  <a:noFill/>
                </a:ln>
                <a:solidFill>
                  <a:srgbClr val="366092"/>
                </a:solidFill>
                <a:effectLst/>
                <a:uLnTx/>
                <a:uFillTx/>
                <a:latin typeface="Calibri"/>
                <a:ea typeface="+mn-ea"/>
                <a:cs typeface="+mn-cs"/>
              </a:rPr>
              <a:t>we draw.</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4</a:t>
            </a:r>
            <a:endParaRPr dirty="0"/>
          </a:p>
        </p:txBody>
      </p:sp>
      <p:sp>
        <p:nvSpPr>
          <p:cNvPr id="4" name="TextBox 3">
            <a:extLst>
              <a:ext uri="{FF2B5EF4-FFF2-40B4-BE49-F238E27FC236}">
                <a16:creationId xmlns:a16="http://schemas.microsoft.com/office/drawing/2014/main" id="{1EEFD1D9-12F2-C45A-D9C6-9DA6FDC5171A}"/>
              </a:ext>
            </a:extLst>
          </p:cNvPr>
          <p:cNvSpPr txBox="1"/>
          <p:nvPr/>
        </p:nvSpPr>
        <p:spPr>
          <a:xfrm>
            <a:off x="3581400" y="1066800"/>
            <a:ext cx="1943100" cy="400110"/>
          </a:xfrm>
          <a:prstGeom prst="rect">
            <a:avLst/>
          </a:prstGeom>
          <a:noFill/>
        </p:spPr>
        <p:txBody>
          <a:bodyPr wrap="square">
            <a:spAutoFit/>
          </a:bodyPr>
          <a:lstStyle/>
          <a:p>
            <a:pPr algn="ctr">
              <a:defRPr sz="1800" b="1"/>
            </a:pPr>
            <a:r>
              <a:rPr lang="en-US" sz="2000" dirty="0"/>
              <a:t>Table 2</a:t>
            </a:r>
          </a:p>
        </p:txBody>
      </p:sp>
      <mc:AlternateContent xmlns:mc="http://schemas.openxmlformats.org/markup-compatibility/2006" xmlns:a14="http://schemas.microsoft.com/office/drawing/2010/main">
        <mc:Choice Requires="a14">
          <p:graphicFrame>
            <p:nvGraphicFramePr>
              <p:cNvPr id="12" name="Table Placeholder 2" descr="The table contains two columns labeled x and y, with five rows of numerical values. In the first row, x is  minus 3, and y is minus 16 divided by 5. The second row has x as 0 and y as minus 2. The third row provides x as 5 and y as 0. In the fourth row, x is given as 35 divided by 2, while y is 5. Finally, in the last row, x is 1 and y is minus 8 divided by 5. ">
                <a:extLst>
                  <a:ext uri="{FF2B5EF4-FFF2-40B4-BE49-F238E27FC236}">
                    <a16:creationId xmlns:a16="http://schemas.microsoft.com/office/drawing/2014/main" id="{35FDC787-6B88-3771-B12D-06A49C509EDD}"/>
                  </a:ext>
                </a:extLst>
              </p:cNvPr>
              <p:cNvGraphicFramePr>
                <a:graphicFrameLocks noGrp="1"/>
              </p:cNvGraphicFramePr>
              <p:nvPr>
                <p:ph type="tbl" sz="quarter" idx="10"/>
                <p:extLst>
                  <p:ext uri="{D42A27DB-BD31-4B8C-83A1-F6EECF244321}">
                    <p14:modId xmlns:p14="http://schemas.microsoft.com/office/powerpoint/2010/main" val="2756856858"/>
                  </p:ext>
                </p:extLst>
              </p:nvPr>
            </p:nvGraphicFramePr>
            <p:xfrm>
              <a:off x="457200" y="1524000"/>
              <a:ext cx="8229600" cy="293681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3</a:t>
                          </a:r>
                          <a:endParaRPr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16</m:t>
                                    </m:r>
                                  </m:num>
                                  <m:den>
                                    <m:r>
                                      <a:rPr sz="1800">
                                        <a:latin typeface="Cambria Math" panose="02040503050406030204" pitchFamily="18" charset="0"/>
                                      </a:rPr>
                                      <m:t>5</m:t>
                                    </m:r>
                                  </m:den>
                                </m:f>
                              </m:oMath>
                            </m:oMathPara>
                          </a14:m>
                          <a:endParaRPr dirty="0"/>
                        </a:p>
                      </a:txBody>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35</m:t>
                                    </m:r>
                                  </m:num>
                                  <m:den>
                                    <m:r>
                                      <a:rPr sz="1800">
                                        <a:latin typeface="Cambria Math" panose="02040503050406030204" pitchFamily="18" charset="0"/>
                                      </a:rPr>
                                      <m:t>2</m:t>
                                    </m:r>
                                  </m:den>
                                </m:f>
                              </m:oMath>
                            </m:oMathPara>
                          </a14:m>
                          <a:endParaRPr/>
                        </a:p>
                      </a:txBody>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dirty="0"/>
                            <a:t>1</a:t>
                          </a:r>
                          <a:endParaRPr sz="1800" dirty="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8</m:t>
                                    </m:r>
                                  </m:num>
                                  <m:den>
                                    <m:r>
                                      <a:rPr sz="1800">
                                        <a:latin typeface="Cambria Math" panose="02040503050406030204" pitchFamily="18" charset="0"/>
                                      </a:rPr>
                                      <m:t>5</m:t>
                                    </m:r>
                                  </m:den>
                                </m:f>
                              </m:oMath>
                            </m:oMathPara>
                          </a14:m>
                          <a:endParaRPr dirty="0"/>
                        </a:p>
                      </a:txBody>
                      <a:tcPr/>
                    </a:tc>
                    <a:extLst>
                      <a:ext uri="{0D108BD9-81ED-4DB2-BD59-A6C34878D82A}">
                        <a16:rowId xmlns:a16="http://schemas.microsoft.com/office/drawing/2014/main" val="10006"/>
                      </a:ext>
                    </a:extLst>
                  </a:tr>
                </a:tbl>
              </a:graphicData>
            </a:graphic>
          </p:graphicFrame>
        </mc:Choice>
        <mc:Fallback xmlns="">
          <p:graphicFrame>
            <p:nvGraphicFramePr>
              <p:cNvPr id="12" name="Table Placeholder 2" descr="The table contains two columns labeled x and y, with five rows of numerical values. In the first row, x is  minus 3, and y is minus 16 divided by 5. The second row has x as 0 and y as minus 2. The third row provides x as 5 and y as 0. In the fourth row, x is given as 35 divided by 2, while y is 5. Finally, in the last row, x is 1 and y is minus 8 divided by 5. ">
                <a:extLst>
                  <a:ext uri="{FF2B5EF4-FFF2-40B4-BE49-F238E27FC236}">
                    <a16:creationId xmlns:a16="http://schemas.microsoft.com/office/drawing/2014/main" id="{35FDC787-6B88-3771-B12D-06A49C509EDD}"/>
                  </a:ext>
                </a:extLst>
              </p:cNvPr>
              <p:cNvGraphicFramePr>
                <a:graphicFrameLocks noGrp="1"/>
              </p:cNvGraphicFramePr>
              <p:nvPr>
                <p:ph type="tbl" sz="quarter" idx="10"/>
                <p:extLst>
                  <p:ext uri="{D42A27DB-BD31-4B8C-83A1-F6EECF244321}">
                    <p14:modId xmlns:p14="http://schemas.microsoft.com/office/powerpoint/2010/main" val="2756856858"/>
                  </p:ext>
                </p:extLst>
              </p:nvPr>
            </p:nvGraphicFramePr>
            <p:xfrm>
              <a:off x="457200" y="1524000"/>
              <a:ext cx="8229600" cy="2936813"/>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3279" r="-100444" b="-693443"/>
                          </a:stretch>
                        </a:blipFill>
                      </a:tcPr>
                    </a:tc>
                    <a:tc>
                      <a:txBody>
                        <a:bodyPr/>
                        <a:lstStyle/>
                        <a:p>
                          <a:endParaRPr lang="en-US"/>
                        </a:p>
                      </a:txBody>
                      <a:tcPr>
                        <a:blipFill>
                          <a:blip r:embed="rId2"/>
                          <a:stretch>
                            <a:fillRect l="-100296" t="-3279" r="-444" b="-693443"/>
                          </a:stretch>
                        </a:blipFill>
                      </a:tcPr>
                    </a:tc>
                    <a:extLst>
                      <a:ext uri="{0D108BD9-81ED-4DB2-BD59-A6C34878D82A}">
                        <a16:rowId xmlns:a16="http://schemas.microsoft.com/office/drawing/2014/main" val="10001"/>
                      </a:ext>
                    </a:extLst>
                  </a:tr>
                  <a:tr h="60687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3</a:t>
                          </a:r>
                          <a:endParaRPr dirty="0"/>
                        </a:p>
                      </a:txBody>
                      <a:tcPr/>
                    </a:tc>
                    <a:tc>
                      <a:txBody>
                        <a:bodyPr/>
                        <a:lstStyle/>
                        <a:p>
                          <a:endParaRPr lang="en-US"/>
                        </a:p>
                      </a:txBody>
                      <a:tcPr>
                        <a:blipFill>
                          <a:blip r:embed="rId2"/>
                          <a:stretch>
                            <a:fillRect l="-100296" t="-63636" r="-444" b="-327273"/>
                          </a:stretch>
                        </a:blipFill>
                      </a:tcPr>
                    </a:tc>
                    <a:extLst>
                      <a:ext uri="{0D108BD9-81ED-4DB2-BD59-A6C34878D82A}">
                        <a16:rowId xmlns:a16="http://schemas.microsoft.com/office/drawing/2014/main" val="10002"/>
                      </a:ext>
                    </a:extLst>
                  </a:tr>
                  <a:tr h="370840">
                    <a:tc>
                      <a:txBody>
                        <a:bodyPr/>
                        <a:lstStyle/>
                        <a:p>
                          <a:pPr algn="ctr"/>
                          <a:r>
                            <a:rPr sz="1800"/>
                            <a:t>0</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extLst>
                      <a:ext uri="{0D108BD9-81ED-4DB2-BD59-A6C34878D82A}">
                        <a16:rowId xmlns:a16="http://schemas.microsoft.com/office/drawing/2014/main" val="10003"/>
                      </a:ext>
                    </a:extLst>
                  </a:tr>
                  <a:tr h="370840">
                    <a:tc>
                      <a:txBody>
                        <a:bodyPr/>
                        <a:lstStyle/>
                        <a:p>
                          <a:pPr algn="ctr"/>
                          <a:r>
                            <a:rPr sz="1800"/>
                            <a:t>5</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4"/>
                      </a:ext>
                    </a:extLst>
                  </a:tr>
                  <a:tr h="610553">
                    <a:tc>
                      <a:txBody>
                        <a:bodyPr/>
                        <a:lstStyle/>
                        <a:p>
                          <a:endParaRPr lang="en-US"/>
                        </a:p>
                      </a:txBody>
                      <a:tcPr>
                        <a:blipFill>
                          <a:blip r:embed="rId2"/>
                          <a:stretch>
                            <a:fillRect l="-296" t="-284000" r="-100444" b="-102000"/>
                          </a:stretch>
                        </a:blipFill>
                      </a:tcPr>
                    </a:tc>
                    <a:tc>
                      <a:txBody>
                        <a:bodyPr/>
                        <a:lstStyle/>
                        <a:p>
                          <a:pPr algn="ctr"/>
                          <a:r>
                            <a:rPr sz="1800"/>
                            <a:t>5</a:t>
                          </a:r>
                          <a:endParaRPr sz="1800">
                            <a:latin typeface="Cambria Math"/>
                          </a:endParaRPr>
                        </a:p>
                      </a:txBody>
                      <a:tcPr/>
                    </a:tc>
                    <a:extLst>
                      <a:ext uri="{0D108BD9-81ED-4DB2-BD59-A6C34878D82A}">
                        <a16:rowId xmlns:a16="http://schemas.microsoft.com/office/drawing/2014/main" val="10005"/>
                      </a:ext>
                    </a:extLst>
                  </a:tr>
                  <a:tr h="606870">
                    <a:tc>
                      <a:txBody>
                        <a:bodyPr/>
                        <a:lstStyle/>
                        <a:p>
                          <a:pPr algn="ctr"/>
                          <a:r>
                            <a:rPr sz="1800" dirty="0"/>
                            <a:t>1</a:t>
                          </a:r>
                          <a:endParaRPr sz="1800" dirty="0">
                            <a:latin typeface="Cambria Math"/>
                          </a:endParaRPr>
                        </a:p>
                      </a:txBody>
                      <a:tcPr/>
                    </a:tc>
                    <a:tc>
                      <a:txBody>
                        <a:bodyPr/>
                        <a:lstStyle/>
                        <a:p>
                          <a:endParaRPr lang="en-US"/>
                        </a:p>
                      </a:txBody>
                      <a:tcPr>
                        <a:blipFill>
                          <a:blip r:embed="rId2"/>
                          <a:stretch>
                            <a:fillRect l="-100296" t="-384000" r="-444" b="-2000"/>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5</a:t>
            </a:r>
            <a:endParaRPr dirty="0"/>
          </a:p>
        </p:txBody>
      </p:sp>
      <p:sp>
        <p:nvSpPr>
          <p:cNvPr id="3" name="Text Placeholder 2"/>
          <p:cNvSpPr>
            <a:spLocks noGrp="1"/>
          </p:cNvSpPr>
          <p:nvPr>
            <p:ph type="body" sz="quarter" idx="10"/>
          </p:nvPr>
        </p:nvSpPr>
        <p:spPr/>
        <p:txBody>
          <a:bodyPr>
            <a:normAutofit/>
          </a:bodyPr>
          <a:lstStyle/>
          <a:p>
            <a:r>
              <a:rPr dirty="0"/>
              <a:t>​</a:t>
            </a:r>
            <a:r>
              <a:rPr sz="2800" dirty="0"/>
              <a:t>The four ordered pairs appear to lie on a straight line, and this is indeed the case. To gain more confidence in this fact, we could continue to plot more solutions of the equation, and we would find they all lie along the line that has been drawn through the four plotted ordered pairs. The infinite number of solutions of the equation are depicted by the line drawn through the plotted points.</a:t>
            </a:r>
          </a:p>
          <a:p>
            <a:r>
              <a:rPr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6</a:t>
            </a:r>
            <a:endParaRPr dirty="0"/>
          </a:p>
        </p:txBody>
      </p:sp>
      <p:pic>
        <p:nvPicPr>
          <p:cNvPr id="5" name="Content Placeholder 4" descr="A line lying on a Cartesian plane with x and y axes both extending from  minus 8  to  8, passing through 4 of the 5 points in Table 2.">
            <a:extLst>
              <a:ext uri="{FF2B5EF4-FFF2-40B4-BE49-F238E27FC236}">
                <a16:creationId xmlns:a16="http://schemas.microsoft.com/office/drawing/2014/main" id="{7A39692A-D76D-476F-8250-E0D7B180653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descr="Figure 8">
            <a:extLst>
              <a:ext uri="{FF2B5EF4-FFF2-40B4-BE49-F238E27FC236}">
                <a16:creationId xmlns:a16="http://schemas.microsoft.com/office/drawing/2014/main" id="{489134D8-BD5E-4FAC-9B26-C78EEEFDB603}"/>
              </a:ext>
            </a:extLst>
          </p:cNvPr>
          <p:cNvPicPr>
            <a:picLocks noChangeAspect="1"/>
          </p:cNvPicPr>
          <p:nvPr/>
        </p:nvPicPr>
        <p:blipFill>
          <a:blip r:embed="rId4"/>
          <a:stretch>
            <a:fillRect/>
          </a:stretch>
        </p:blipFill>
        <p:spPr>
          <a:xfrm>
            <a:off x="3526399" y="5422327"/>
            <a:ext cx="1579001" cy="74987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a:t>
            </a:r>
            <a:r>
              <a:rPr lang="en-IN" dirty="0"/>
              <a:t>Ordered Pairs</a:t>
            </a:r>
            <a:endParaRPr dirty="0"/>
          </a:p>
        </p:txBody>
      </p:sp>
      <p:sp>
        <p:nvSpPr>
          <p:cNvPr id="3" name="Text Placeholder 2"/>
          <p:cNvSpPr>
            <a:spLocks noGrp="1"/>
          </p:cNvSpPr>
          <p:nvPr>
            <p:ph type="body" sz="quarter" idx="10"/>
          </p:nvPr>
        </p:nvSpPr>
        <p:spPr/>
        <p:txBody>
          <a:bodyPr>
            <a:normAutofit/>
          </a:bodyPr>
          <a:lstStyle/>
          <a:p>
            <a:pPr>
              <a:defRPr sz="2800"/>
            </a:pPr>
            <a:r>
              <a:rPr sz="2800" dirty="0"/>
              <a:t>An </a:t>
            </a:r>
            <a:r>
              <a:rPr sz="2800" b="1" dirty="0"/>
              <a:t>ordered pair</a:t>
            </a:r>
            <a:r>
              <a:rPr sz="2800" dirty="0"/>
              <a:t> </a:t>
            </a:r>
            <a:r>
              <a:rPr lang="en-US" sz="2800" dirty="0"/>
              <a:t>(</a:t>
            </a:r>
            <a:r>
              <a:rPr lang="en-US" sz="2800" i="1" dirty="0"/>
              <a:t>a</a:t>
            </a:r>
            <a:r>
              <a:rPr lang="en-US" sz="2800" dirty="0"/>
              <a:t>, </a:t>
            </a:r>
            <a:r>
              <a:rPr lang="en-US" sz="2800" i="1" dirty="0"/>
              <a:t>b</a:t>
            </a:r>
            <a:r>
              <a:rPr lang="en-US" sz="2800" dirty="0"/>
              <a:t>) </a:t>
            </a:r>
            <a:r>
              <a:rPr sz="2800" dirty="0"/>
              <a:t>consists of two real numbers </a:t>
            </a:r>
            <a:r>
              <a:rPr lang="en-US" sz="2800" i="1" dirty="0"/>
              <a:t>a</a:t>
            </a:r>
            <a:r>
              <a:rPr sz="2800" dirty="0"/>
              <a:t> and </a:t>
            </a:r>
            <a:r>
              <a:rPr lang="en-US" sz="2800" i="1" dirty="0"/>
              <a:t>b</a:t>
            </a:r>
            <a:r>
              <a:rPr sz="2800" dirty="0"/>
              <a:t>. Unlike sets, the order of the elements in an ordered pair matters; that is, </a:t>
            </a:r>
            <a:r>
              <a:rPr lang="en-US" dirty="0"/>
              <a:t>(</a:t>
            </a:r>
            <a:r>
              <a:rPr lang="en-US" i="1" dirty="0"/>
              <a:t>a</a:t>
            </a:r>
            <a:r>
              <a:rPr lang="en-US" dirty="0"/>
              <a:t>, </a:t>
            </a:r>
            <a:r>
              <a:rPr lang="en-US" i="1" dirty="0"/>
              <a:t>b</a:t>
            </a:r>
            <a:r>
              <a:rPr lang="en-US" dirty="0"/>
              <a:t>)</a:t>
            </a:r>
            <a:r>
              <a:rPr sz="2800" dirty="0"/>
              <a:t> is not equal to </a:t>
            </a:r>
            <a:r>
              <a:rPr lang="en-US" dirty="0"/>
              <a:t>(</a:t>
            </a:r>
            <a:r>
              <a:rPr lang="en-US" i="1" dirty="0"/>
              <a:t>b</a:t>
            </a:r>
            <a:r>
              <a:rPr lang="en-US" dirty="0"/>
              <a:t>, </a:t>
            </a:r>
            <a:r>
              <a:rPr lang="en-US" i="1" dirty="0"/>
              <a:t>a</a:t>
            </a:r>
            <a:r>
              <a:rPr lang="en-US" dirty="0"/>
              <a:t>)</a:t>
            </a:r>
            <a:r>
              <a:rPr sz="2800" dirty="0"/>
              <a:t> unless </a:t>
            </a:r>
            <a:r>
              <a:rPr lang="en-US" sz="2800" i="1" dirty="0"/>
              <a:t>a</a:t>
            </a:r>
            <a:r>
              <a:rPr lang="en-US" sz="2800" dirty="0"/>
              <a:t> = </a:t>
            </a:r>
            <a:r>
              <a:rPr lang="en-US" sz="2800" i="1" dirty="0"/>
              <a:t>b</a:t>
            </a:r>
            <a:r>
              <a:rPr sz="2800" dirty="0"/>
              <a:t>. In a given ordered pair </a:t>
            </a:r>
            <a:r>
              <a:rPr lang="en-US" dirty="0"/>
              <a:t>(</a:t>
            </a:r>
            <a:r>
              <a:rPr lang="en-US" i="1" dirty="0"/>
              <a:t>a</a:t>
            </a:r>
            <a:r>
              <a:rPr lang="en-US" dirty="0"/>
              <a:t>, </a:t>
            </a:r>
            <a:r>
              <a:rPr lang="en-US" i="1" dirty="0"/>
              <a:t>b</a:t>
            </a:r>
            <a:r>
              <a:rPr lang="en-US" dirty="0"/>
              <a:t>)</a:t>
            </a:r>
            <a:r>
              <a:rPr sz="2800" dirty="0"/>
              <a:t>, the number </a:t>
            </a:r>
            <a:r>
              <a:rPr lang="en-US" sz="2800" i="1" dirty="0"/>
              <a:t>a</a:t>
            </a:r>
            <a:r>
              <a:rPr sz="2800" dirty="0"/>
              <a:t> is called the </a:t>
            </a:r>
            <a:r>
              <a:rPr sz="2800" b="1" dirty="0"/>
              <a:t>first coordinate</a:t>
            </a:r>
            <a:r>
              <a:rPr sz="2800" dirty="0"/>
              <a:t> and the number </a:t>
            </a:r>
            <a:r>
              <a:rPr lang="en-US" sz="2800" i="1" dirty="0"/>
              <a:t>b</a:t>
            </a:r>
            <a:r>
              <a:rPr sz="2800" dirty="0"/>
              <a:t> is called the </a:t>
            </a:r>
            <a:r>
              <a:rPr sz="2800" b="1" dirty="0"/>
              <a:t>second coordinate</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a:t>Rather than solving a new equation each time you substitute a value, it is more efficient to solve the equation for one variable before making substitutions. This method is shown in Example 2b.</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7</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For this example, we solve the original equation for </a:t>
            </a:r>
            <a:r>
              <a:rPr lang="en-US" sz="2800" i="1" dirty="0"/>
              <a:t>y</a:t>
            </a:r>
            <a:r>
              <a:rPr sz="2800" dirty="0"/>
              <a:t>, then substitute several values for </a:t>
            </a:r>
            <a:r>
              <a:rPr lang="en-US" sz="2800" i="1" dirty="0"/>
              <a:t>x</a:t>
            </a:r>
            <a:r>
              <a:rPr sz="2800" dirty="0"/>
              <a:t> to generate a series of </a:t>
            </a:r>
            <a:r>
              <a:rPr lang="en-US" sz="2800" i="1" dirty="0"/>
              <a:t>y</a:t>
            </a:r>
            <a:r>
              <a:rPr sz="2800" dirty="0"/>
              <a:t>-values.</a:t>
            </a:r>
            <a:endParaRPr lang="en-US" sz="2800" dirty="0"/>
          </a:p>
          <a:p>
            <a:pPr>
              <a:defRPr sz="2800"/>
            </a:pPr>
            <a:r>
              <a:rPr lang="en-US" dirty="0"/>
              <a:t>      </a:t>
            </a:r>
          </a:p>
          <a:p>
            <a:pPr>
              <a:defRPr sz="2800"/>
            </a:pPr>
            <a:endParaRPr lang="en-US" sz="2800" dirty="0"/>
          </a:p>
          <a:p>
            <a:pPr>
              <a:defRPr sz="2800"/>
            </a:pPr>
            <a:endParaRPr lang="en-US" sz="2800" dirty="0"/>
          </a:p>
          <a:p>
            <a:pPr>
              <a:defRPr sz="2800"/>
            </a:pPr>
            <a:endParaRPr lang="en-US" sz="2800" dirty="0"/>
          </a:p>
          <a:p>
            <a:pPr>
              <a:defRPr sz="2800"/>
            </a:pPr>
            <a:endParaRPr lang="en-US" sz="2800" dirty="0"/>
          </a:p>
          <a:p>
            <a:r>
              <a:rPr dirty="0"/>
              <a:t>​</a:t>
            </a:r>
          </a:p>
        </p:txBody>
      </p:sp>
      <p:pic>
        <p:nvPicPr>
          <p:cNvPr id="5" name="Picture 4" descr="x square plus y square minus 6x equals 0. y square equals 6x minus x square. y equals plus or minus square root of 6x minus x square.">
            <a:extLst>
              <a:ext uri="{FF2B5EF4-FFF2-40B4-BE49-F238E27FC236}">
                <a16:creationId xmlns:a16="http://schemas.microsoft.com/office/drawing/2014/main" id="{6F69F9F6-0555-1345-3BA5-85E6DD4BFAB5}"/>
              </a:ext>
            </a:extLst>
          </p:cNvPr>
          <p:cNvPicPr>
            <a:picLocks noChangeAspect="1"/>
          </p:cNvPicPr>
          <p:nvPr/>
        </p:nvPicPr>
        <p:blipFill>
          <a:blip r:embed="rId2"/>
          <a:stretch>
            <a:fillRect/>
          </a:stretch>
        </p:blipFill>
        <p:spPr>
          <a:xfrm>
            <a:off x="2992374" y="2702814"/>
            <a:ext cx="3159252" cy="15438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8</a:t>
            </a:r>
            <a:endParaRPr dirty="0"/>
          </a:p>
        </p:txBody>
      </p:sp>
      <p:sp>
        <p:nvSpPr>
          <p:cNvPr id="3" name="Text Placeholder 2"/>
          <p:cNvSpPr>
            <a:spLocks noGrp="1"/>
          </p:cNvSpPr>
          <p:nvPr>
            <p:ph type="body" sz="quarter" idx="10"/>
          </p:nvPr>
        </p:nvSpPr>
        <p:spPr/>
        <p:txBody>
          <a:bodyPr>
            <a:normAutofit/>
          </a:bodyPr>
          <a:lstStyle/>
          <a:p>
            <a:pPr algn="l"/>
            <a:r>
              <a:rPr lang="en-US" dirty="0"/>
              <a:t>​</a:t>
            </a:r>
            <a:r>
              <a:rPr lang="en-US" sz="2800" dirty="0"/>
              <a:t>Again, we plot enough solutions to feel confident in sketching the entire solution set.</a:t>
            </a:r>
          </a:p>
          <a:p>
            <a:pPr algn="l"/>
            <a:endParaRPr lang="en-US" sz="2800" dirty="0"/>
          </a:p>
          <a:p>
            <a:r>
              <a:rPr lang="en-US" dirty="0"/>
              <a:t>​</a:t>
            </a:r>
          </a:p>
        </p:txBody>
      </p:sp>
      <p:sp>
        <p:nvSpPr>
          <p:cNvPr id="4" name="TextBox 3">
            <a:extLst>
              <a:ext uri="{FF2B5EF4-FFF2-40B4-BE49-F238E27FC236}">
                <a16:creationId xmlns:a16="http://schemas.microsoft.com/office/drawing/2014/main" id="{6F58EDC7-E5EF-79CC-82F6-47497F1E6955}"/>
              </a:ext>
            </a:extLst>
          </p:cNvPr>
          <p:cNvSpPr txBox="1"/>
          <p:nvPr/>
        </p:nvSpPr>
        <p:spPr>
          <a:xfrm>
            <a:off x="3581400" y="1962090"/>
            <a:ext cx="1943100" cy="400110"/>
          </a:xfrm>
          <a:prstGeom prst="rect">
            <a:avLst/>
          </a:prstGeom>
          <a:noFill/>
        </p:spPr>
        <p:txBody>
          <a:bodyPr wrap="square">
            <a:spAutoFit/>
          </a:bodyPr>
          <a:lstStyle/>
          <a:p>
            <a:pPr algn="ctr">
              <a:defRPr sz="1800" b="1"/>
            </a:pPr>
            <a:r>
              <a:rPr lang="en-US" sz="2000" dirty="0"/>
              <a:t>Table 3</a:t>
            </a:r>
          </a:p>
        </p:txBody>
      </p:sp>
      <p:graphicFrame>
        <p:nvGraphicFramePr>
          <p:cNvPr id="6" name="Table Placeholder 2" descr="The table consists of two columns labeled X and Y, with seven rows of values. The X column contains the values 0, 1, 2, 3, 4, 5, and 6 in ascending order. The Y column has missing values, represented by question marks for each corresponding X value. The table appears to represent an unknown relationship between X and Y, which needs to be determined.&#10;">
            <a:extLst>
              <a:ext uri="{FF2B5EF4-FFF2-40B4-BE49-F238E27FC236}">
                <a16:creationId xmlns:a16="http://schemas.microsoft.com/office/drawing/2014/main" id="{442EF80F-D7EA-6F8E-5E5E-CDC07E770E11}"/>
              </a:ext>
            </a:extLst>
          </p:cNvPr>
          <p:cNvGraphicFramePr>
            <a:graphicFrameLocks/>
          </p:cNvGraphicFramePr>
          <p:nvPr>
            <p:extLst>
              <p:ext uri="{D42A27DB-BD31-4B8C-83A1-F6EECF244321}">
                <p14:modId xmlns:p14="http://schemas.microsoft.com/office/powerpoint/2010/main" val="3085844863"/>
              </p:ext>
            </p:extLst>
          </p:nvPr>
        </p:nvGraphicFramePr>
        <p:xfrm>
          <a:off x="972844" y="2443480"/>
          <a:ext cx="7239000" cy="2966720"/>
        </p:xfrm>
        <a:graphic>
          <a:graphicData uri="http://schemas.openxmlformats.org/drawingml/2006/table">
            <a:tbl>
              <a:tblPr firstRow="1" bandRow="1">
                <a:tableStyleId>{5940675A-B579-460E-94D1-54222C63F5DA}</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70840">
                <a:tc>
                  <a:txBody>
                    <a:bodyPr/>
                    <a:lstStyle/>
                    <a:p>
                      <a:pPr algn="ctr"/>
                      <a:r>
                        <a:rPr lang="en-US" sz="1800" i="1" dirty="0">
                          <a:latin typeface="+mn-lt"/>
                          <a:ea typeface="Cambria Math" panose="02040503050406030204" pitchFamily="18" charset="0"/>
                        </a:rPr>
                        <a:t>X</a:t>
                      </a:r>
                      <a:endParaRPr sz="1800" i="1" dirty="0">
                        <a:latin typeface="+mn-lt"/>
                        <a:ea typeface="Cambria Math" panose="02040503050406030204" pitchFamily="18" charset="0"/>
                      </a:endParaRPr>
                    </a:p>
                  </a:txBody>
                  <a:tcPr/>
                </a:tc>
                <a:tc>
                  <a:txBody>
                    <a:bodyPr/>
                    <a:lstStyle/>
                    <a:p>
                      <a:pPr algn="ctr"/>
                      <a:r>
                        <a:rPr lang="en-US" i="1" dirty="0"/>
                        <a:t>Y</a:t>
                      </a:r>
                      <a:endParaRPr i="1" dirty="0"/>
                    </a:p>
                  </a:txBody>
                  <a:tcPr/>
                </a:tc>
                <a:extLst>
                  <a:ext uri="{0D108BD9-81ED-4DB2-BD59-A6C34878D82A}">
                    <a16:rowId xmlns:a16="http://schemas.microsoft.com/office/drawing/2014/main" val="10002"/>
                  </a:ext>
                </a:extLst>
              </a:tr>
              <a:tr h="370840">
                <a:tc>
                  <a:txBody>
                    <a:bodyPr/>
                    <a:lstStyle/>
                    <a:p>
                      <a:pPr algn="ctr"/>
                      <a:r>
                        <a:rPr lang="en-US" sz="1800" dirty="0">
                          <a:latin typeface="Cambria Math"/>
                        </a:rPr>
                        <a:t>0</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3"/>
                  </a:ext>
                </a:extLst>
              </a:tr>
              <a:tr h="370840">
                <a:tc>
                  <a:txBody>
                    <a:bodyPr/>
                    <a:lstStyle/>
                    <a:p>
                      <a:pPr algn="ctr"/>
                      <a:r>
                        <a:rPr lang="en-US" sz="1800" dirty="0">
                          <a:latin typeface="+mn-lt"/>
                        </a:rPr>
                        <a:t>1</a:t>
                      </a:r>
                      <a:endParaRPr sz="1800" dirty="0">
                        <a:latin typeface="+mn-lt"/>
                      </a:endParaRPr>
                    </a:p>
                  </a:txBody>
                  <a:tcPr/>
                </a:tc>
                <a:tc>
                  <a:txBody>
                    <a:bodyPr/>
                    <a:lstStyle/>
                    <a:p>
                      <a:pPr algn="ctr"/>
                      <a:r>
                        <a:rPr lang="en-US" dirty="0"/>
                        <a:t>?</a:t>
                      </a:r>
                      <a:endParaRPr dirty="0"/>
                    </a:p>
                  </a:txBody>
                  <a:tcPr/>
                </a:tc>
                <a:extLst>
                  <a:ext uri="{0D108BD9-81ED-4DB2-BD59-A6C34878D82A}">
                    <a16:rowId xmlns:a16="http://schemas.microsoft.com/office/drawing/2014/main" val="10004"/>
                  </a:ext>
                </a:extLst>
              </a:tr>
              <a:tr h="370840">
                <a:tc>
                  <a:txBody>
                    <a:bodyPr/>
                    <a:lstStyle/>
                    <a:p>
                      <a:pPr algn="ctr"/>
                      <a:r>
                        <a:rPr lang="en-US" sz="1800" dirty="0">
                          <a:latin typeface="Cambria Math"/>
                        </a:rPr>
                        <a:t>2</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5"/>
                  </a:ext>
                </a:extLst>
              </a:tr>
              <a:tr h="370840">
                <a:tc>
                  <a:txBody>
                    <a:bodyPr/>
                    <a:lstStyle/>
                    <a:p>
                      <a:pPr algn="ctr"/>
                      <a:r>
                        <a:rPr lang="en-US" sz="1800" dirty="0">
                          <a:latin typeface="Cambria Math"/>
                        </a:rPr>
                        <a:t>3</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6"/>
                  </a:ext>
                </a:extLst>
              </a:tr>
              <a:tr h="370840">
                <a:tc>
                  <a:txBody>
                    <a:bodyPr/>
                    <a:lstStyle/>
                    <a:p>
                      <a:pPr algn="ctr"/>
                      <a:r>
                        <a:rPr lang="en-US" sz="1800" dirty="0">
                          <a:latin typeface="Cambria Math"/>
                        </a:rPr>
                        <a:t>4</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0007"/>
                  </a:ext>
                </a:extLst>
              </a:tr>
              <a:tr h="370840">
                <a:tc>
                  <a:txBody>
                    <a:bodyPr/>
                    <a:lstStyle/>
                    <a:p>
                      <a:pPr algn="ctr"/>
                      <a:r>
                        <a:rPr lang="en-US" sz="1800" dirty="0">
                          <a:latin typeface="Cambria Math"/>
                        </a:rPr>
                        <a:t>5</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58812635"/>
                  </a:ext>
                </a:extLst>
              </a:tr>
              <a:tr h="370840">
                <a:tc>
                  <a:txBody>
                    <a:bodyPr/>
                    <a:lstStyle/>
                    <a:p>
                      <a:pPr algn="ctr"/>
                      <a:r>
                        <a:rPr lang="en-US" sz="1800" dirty="0">
                          <a:latin typeface="Cambria Math"/>
                        </a:rPr>
                        <a:t>6</a:t>
                      </a:r>
                      <a:endParaRPr sz="1800" dirty="0">
                        <a:latin typeface="Cambria Math"/>
                      </a:endParaRPr>
                    </a:p>
                  </a:txBody>
                  <a:tcPr/>
                </a:tc>
                <a:tc>
                  <a:txBody>
                    <a:bodyPr/>
                    <a:lstStyle/>
                    <a:p>
                      <a:pPr algn="ctr"/>
                      <a:r>
                        <a:rPr lang="en-US" dirty="0"/>
                        <a:t>?</a:t>
                      </a:r>
                      <a:endParaRPr dirty="0"/>
                    </a:p>
                  </a:txBody>
                  <a:tcPr/>
                </a:tc>
                <a:extLst>
                  <a:ext uri="{0D108BD9-81ED-4DB2-BD59-A6C34878D82A}">
                    <a16:rowId xmlns:a16="http://schemas.microsoft.com/office/drawing/2014/main" val="19925744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9</a:t>
            </a:r>
            <a:endParaRPr dirty="0"/>
          </a:p>
        </p:txBody>
      </p:sp>
      <p:sp>
        <p:nvSpPr>
          <p:cNvPr id="4" name="TextBox 3">
            <a:extLst>
              <a:ext uri="{FF2B5EF4-FFF2-40B4-BE49-F238E27FC236}">
                <a16:creationId xmlns:a16="http://schemas.microsoft.com/office/drawing/2014/main" id="{EC15E07D-E8EC-5AAE-9164-BB19E749DA9B}"/>
              </a:ext>
            </a:extLst>
          </p:cNvPr>
          <p:cNvSpPr txBox="1"/>
          <p:nvPr/>
        </p:nvSpPr>
        <p:spPr>
          <a:xfrm>
            <a:off x="3581400" y="1143000"/>
            <a:ext cx="1943100" cy="400110"/>
          </a:xfrm>
          <a:prstGeom prst="rect">
            <a:avLst/>
          </a:prstGeom>
          <a:noFill/>
        </p:spPr>
        <p:txBody>
          <a:bodyPr wrap="square">
            <a:spAutoFit/>
          </a:bodyPr>
          <a:lstStyle/>
          <a:p>
            <a:pPr algn="ctr">
              <a:defRPr sz="1800" b="1"/>
            </a:pPr>
            <a:r>
              <a:rPr lang="en-US" sz="2000" dirty="0"/>
              <a:t>Table 4</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values. The x column contains the values 0, 1, 2, 3, 4, 5, and 6 in ascending order. The y column contains corresponding values. When x equals 0, y equals 0. For x equals 1, y is plus or minus the square root of 5, which is approximately plus or minus 2.2. When x equals 2, y is plus or minus 2 times the square root of 2, which is approximately plus or minus 2.8. At x equals 3, y is exactly plus or minus 3. When x equals 4, y follows the previous pattern and is again plus or minus 2 times the square root of 2, approximately plus or minus 2.8. For x equals 5, y is plus or minus the square root of 5, approximately plus or minus 2.2. Finally, at x equals 6, y returns to 0.relationship involving square roots.&#10;"/>
              <p:cNvGraphicFramePr>
                <a:graphicFrameLocks noGrp="1"/>
              </p:cNvGraphicFramePr>
              <p:nvPr>
                <p:ph type="tbl" sz="quarter" idx="10"/>
                <p:extLst>
                  <p:ext uri="{D42A27DB-BD31-4B8C-83A1-F6EECF244321}">
                    <p14:modId xmlns:p14="http://schemas.microsoft.com/office/powerpoint/2010/main" val="3345461320"/>
                  </p:ext>
                </p:extLst>
              </p:nvPr>
            </p:nvGraphicFramePr>
            <p:xfrm>
              <a:off x="457200" y="1647824"/>
              <a:ext cx="8229600" cy="308673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dirty="0"/>
                            <a:t>0</a:t>
                          </a:r>
                          <a:endParaRPr sz="1800" dirty="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1</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3"/>
                      </a:ext>
                    </a:extLst>
                  </a:tr>
                  <a:tr h="370840">
                    <a:tc>
                      <a:txBody>
                        <a:bodyPr/>
                        <a:lstStyle/>
                        <a:p>
                          <a:pPr algn="ctr"/>
                          <a:r>
                            <a:rPr sz="1800"/>
                            <a:t>2</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±3</m:t>
                                </m:r>
                              </m:oMath>
                            </m:oMathPara>
                          </a14:m>
                          <a:endParaRPr/>
                        </a:p>
                      </a:txBody>
                      <a:tcPr/>
                    </a:tc>
                    <a:extLst>
                      <a:ext uri="{0D108BD9-81ED-4DB2-BD59-A6C34878D82A}">
                        <a16:rowId xmlns:a16="http://schemas.microsoft.com/office/drawing/2014/main" val="10005"/>
                      </a:ext>
                    </a:extLst>
                  </a:tr>
                  <a:tr h="370840">
                    <a:tc>
                      <a:txBody>
                        <a:bodyPr/>
                        <a:lstStyle/>
                        <a:p>
                          <a:pPr algn="ctr"/>
                          <a:r>
                            <a:rPr sz="1800"/>
                            <a:t>4</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±2</m:t>
                                </m:r>
                                <m:rad>
                                  <m:radPr>
                                    <m:degHide m:val="on"/>
                                    <m:ctrlPr>
                                      <a:rPr sz="1800" i="1">
                                        <a:latin typeface="Cambria Math" panose="02040503050406030204" pitchFamily="18" charset="0"/>
                                      </a:rPr>
                                    </m:ctrlPr>
                                  </m:radPr>
                                  <m:deg/>
                                  <m:e>
                                    <m:r>
                                      <a:rPr sz="1800">
                                        <a:latin typeface="Cambria Math" panose="02040503050406030204" pitchFamily="18" charset="0"/>
                                      </a:rPr>
                                      <m:t>2</m:t>
                                    </m:r>
                                  </m:e>
                                </m:rad>
                                <m:r>
                                  <a:rPr sz="1800">
                                    <a:latin typeface="Cambria Math" panose="02040503050406030204" pitchFamily="18" charset="0"/>
                                  </a:rPr>
                                  <m:t>≈±2.8</m:t>
                                </m:r>
                              </m:oMath>
                            </m:oMathPara>
                          </a14:m>
                          <a:endParaRPr/>
                        </a:p>
                      </a:txBody>
                      <a:tcPr/>
                    </a:tc>
                    <a:extLst>
                      <a:ext uri="{0D108BD9-81ED-4DB2-BD59-A6C34878D82A}">
                        <a16:rowId xmlns:a16="http://schemas.microsoft.com/office/drawing/2014/main" val="10006"/>
                      </a:ext>
                    </a:extLst>
                  </a:tr>
                  <a:tr h="370840">
                    <a:tc>
                      <a:txBody>
                        <a:bodyPr/>
                        <a:lstStyle/>
                        <a:p>
                          <a:pPr algn="ctr"/>
                          <a:r>
                            <a:rPr sz="1800"/>
                            <a:t>5</a:t>
                          </a:r>
                          <a:endParaRPr sz="1800">
                            <a:latin typeface="Cambria Math"/>
                          </a:endParaRPr>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m:t>
                                </m:r>
                                <m:rad>
                                  <m:radPr>
                                    <m:degHide m:val="on"/>
                                    <m:ctrlPr>
                                      <a:rPr sz="1800" i="1">
                                        <a:latin typeface="Cambria Math" panose="02040503050406030204" pitchFamily="18" charset="0"/>
                                      </a:rPr>
                                    </m:ctrlPr>
                                  </m:radPr>
                                  <m:deg/>
                                  <m:e>
                                    <m:r>
                                      <a:rPr sz="1800">
                                        <a:latin typeface="Cambria Math" panose="02040503050406030204" pitchFamily="18" charset="0"/>
                                      </a:rPr>
                                      <m:t>5</m:t>
                                    </m:r>
                                  </m:e>
                                </m:rad>
                                <m:r>
                                  <a:rPr sz="1800">
                                    <a:latin typeface="Cambria Math" panose="02040503050406030204" pitchFamily="18" charset="0"/>
                                  </a:rPr>
                                  <m:t>≈±2.2</m:t>
                                </m:r>
                              </m:oMath>
                            </m:oMathPara>
                          </a14:m>
                          <a:endParaRPr/>
                        </a:p>
                      </a:txBody>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values. The x column contains the values 0, 1, 2, 3, 4, 5, and 6 in ascending order. The y column contains corresponding values. When x equals 0, y equals 0. For x equals 1, y is plus or minus the square root of 5, which is approximately plus or minus 2.2. When x equals 2, y is plus or minus 2 times the square root of 2, which is approximately plus or minus 2.8. At x equals 3, y is exactly plus or minus 3. When x equals 4, y follows the previous pattern and is again plus or minus 2 times the square root of 2, approximately plus or minus 2.8. For x equals 5, y is plus or minus the square root of 5, approximately plus or minus 2.2. Finally, at x equals 6, y returns to 0.relationship involving square roots.&#10;"/>
              <p:cNvGraphicFramePr>
                <a:graphicFrameLocks noGrp="1"/>
              </p:cNvGraphicFramePr>
              <p:nvPr>
                <p:ph type="tbl" sz="quarter" idx="10"/>
                <p:extLst>
                  <p:ext uri="{D42A27DB-BD31-4B8C-83A1-F6EECF244321}">
                    <p14:modId xmlns:p14="http://schemas.microsoft.com/office/powerpoint/2010/main" val="3345461320"/>
                  </p:ext>
                </p:extLst>
              </p:nvPr>
            </p:nvGraphicFramePr>
            <p:xfrm>
              <a:off x="457200" y="1647824"/>
              <a:ext cx="8229600" cy="3086736"/>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1639" r="-100444" b="-755738"/>
                          </a:stretch>
                        </a:blipFill>
                      </a:tcPr>
                    </a:tc>
                    <a:tc>
                      <a:txBody>
                        <a:bodyPr/>
                        <a:lstStyle/>
                        <a:p>
                          <a:endParaRPr lang="en-US"/>
                        </a:p>
                      </a:txBody>
                      <a:tcPr>
                        <a:blipFill>
                          <a:blip r:embed="rId2"/>
                          <a:stretch>
                            <a:fillRect l="-100296" t="-1639" r="-444" b="-755738"/>
                          </a:stretch>
                        </a:blipFill>
                      </a:tcPr>
                    </a:tc>
                    <a:extLst>
                      <a:ext uri="{0D108BD9-81ED-4DB2-BD59-A6C34878D82A}">
                        <a16:rowId xmlns:a16="http://schemas.microsoft.com/office/drawing/2014/main" val="10001"/>
                      </a:ext>
                    </a:extLst>
                  </a:tr>
                  <a:tr h="370840">
                    <a:tc>
                      <a:txBody>
                        <a:bodyPr/>
                        <a:lstStyle/>
                        <a:p>
                          <a:pPr algn="ctr"/>
                          <a:r>
                            <a:rPr sz="1800" dirty="0"/>
                            <a:t>0</a:t>
                          </a:r>
                          <a:endParaRPr sz="1800" dirty="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403606">
                    <a:tc>
                      <a:txBody>
                        <a:bodyPr/>
                        <a:lstStyle/>
                        <a:p>
                          <a:pPr algn="ctr"/>
                          <a:r>
                            <a:rPr sz="1800"/>
                            <a:t>1</a:t>
                          </a:r>
                          <a:endParaRPr sz="1800">
                            <a:latin typeface="Cambria Math"/>
                          </a:endParaRPr>
                        </a:p>
                      </a:txBody>
                      <a:tcPr/>
                    </a:tc>
                    <a:tc>
                      <a:txBody>
                        <a:bodyPr/>
                        <a:lstStyle/>
                        <a:p>
                          <a:endParaRPr lang="en-US"/>
                        </a:p>
                      </a:txBody>
                      <a:tcPr>
                        <a:blipFill>
                          <a:blip r:embed="rId2"/>
                          <a:stretch>
                            <a:fillRect l="-100296" t="-186364" r="-444" b="-506061"/>
                          </a:stretch>
                        </a:blipFill>
                      </a:tcPr>
                    </a:tc>
                    <a:extLst>
                      <a:ext uri="{0D108BD9-81ED-4DB2-BD59-A6C34878D82A}">
                        <a16:rowId xmlns:a16="http://schemas.microsoft.com/office/drawing/2014/main" val="10003"/>
                      </a:ext>
                    </a:extLst>
                  </a:tr>
                  <a:tr h="398082">
                    <a:tc>
                      <a:txBody>
                        <a:bodyPr/>
                        <a:lstStyle/>
                        <a:p>
                          <a:pPr algn="ctr"/>
                          <a:r>
                            <a:rPr sz="1800"/>
                            <a:t>2</a:t>
                          </a:r>
                          <a:endParaRPr sz="1800">
                            <a:latin typeface="Cambria Math"/>
                          </a:endParaRPr>
                        </a:p>
                      </a:txBody>
                      <a:tcPr/>
                    </a:tc>
                    <a:tc>
                      <a:txBody>
                        <a:bodyPr/>
                        <a:lstStyle/>
                        <a:p>
                          <a:endParaRPr lang="en-US"/>
                        </a:p>
                      </a:txBody>
                      <a:tcPr>
                        <a:blipFill>
                          <a:blip r:embed="rId2"/>
                          <a:stretch>
                            <a:fillRect l="-100296" t="-286364" r="-444" b="-406061"/>
                          </a:stretch>
                        </a:blipFill>
                      </a:tcPr>
                    </a:tc>
                    <a:extLst>
                      <a:ext uri="{0D108BD9-81ED-4DB2-BD59-A6C34878D82A}">
                        <a16:rowId xmlns:a16="http://schemas.microsoft.com/office/drawing/2014/main" val="10004"/>
                      </a:ext>
                    </a:extLst>
                  </a:tr>
                  <a:tr h="370840">
                    <a:tc>
                      <a:txBody>
                        <a:bodyPr/>
                        <a:lstStyle/>
                        <a:p>
                          <a:pPr algn="ctr"/>
                          <a:r>
                            <a:rPr sz="1800"/>
                            <a:t>3</a:t>
                          </a:r>
                          <a:endParaRPr sz="1800">
                            <a:latin typeface="Cambria Math"/>
                          </a:endParaRPr>
                        </a:p>
                      </a:txBody>
                      <a:tcPr/>
                    </a:tc>
                    <a:tc>
                      <a:txBody>
                        <a:bodyPr/>
                        <a:lstStyle/>
                        <a:p>
                          <a:endParaRPr lang="en-US"/>
                        </a:p>
                      </a:txBody>
                      <a:tcPr>
                        <a:blipFill>
                          <a:blip r:embed="rId2"/>
                          <a:stretch>
                            <a:fillRect l="-100296" t="-425000" r="-444" b="-346667"/>
                          </a:stretch>
                        </a:blipFill>
                      </a:tcPr>
                    </a:tc>
                    <a:extLst>
                      <a:ext uri="{0D108BD9-81ED-4DB2-BD59-A6C34878D82A}">
                        <a16:rowId xmlns:a16="http://schemas.microsoft.com/office/drawing/2014/main" val="10005"/>
                      </a:ext>
                    </a:extLst>
                  </a:tr>
                  <a:tr h="398082">
                    <a:tc>
                      <a:txBody>
                        <a:bodyPr/>
                        <a:lstStyle/>
                        <a:p>
                          <a:pPr algn="ctr"/>
                          <a:r>
                            <a:rPr sz="1800"/>
                            <a:t>4</a:t>
                          </a:r>
                          <a:endParaRPr sz="1800">
                            <a:latin typeface="Cambria Math"/>
                          </a:endParaRPr>
                        </a:p>
                      </a:txBody>
                      <a:tcPr/>
                    </a:tc>
                    <a:tc>
                      <a:txBody>
                        <a:bodyPr/>
                        <a:lstStyle/>
                        <a:p>
                          <a:endParaRPr lang="en-US"/>
                        </a:p>
                      </a:txBody>
                      <a:tcPr>
                        <a:blipFill>
                          <a:blip r:embed="rId2"/>
                          <a:stretch>
                            <a:fillRect l="-100296" t="-477273" r="-444" b="-215152"/>
                          </a:stretch>
                        </a:blipFill>
                      </a:tcPr>
                    </a:tc>
                    <a:extLst>
                      <a:ext uri="{0D108BD9-81ED-4DB2-BD59-A6C34878D82A}">
                        <a16:rowId xmlns:a16="http://schemas.microsoft.com/office/drawing/2014/main" val="10006"/>
                      </a:ext>
                    </a:extLst>
                  </a:tr>
                  <a:tr h="403606">
                    <a:tc>
                      <a:txBody>
                        <a:bodyPr/>
                        <a:lstStyle/>
                        <a:p>
                          <a:pPr algn="ctr"/>
                          <a:r>
                            <a:rPr sz="1800"/>
                            <a:t>5</a:t>
                          </a:r>
                          <a:endParaRPr sz="1800">
                            <a:latin typeface="Cambria Math"/>
                          </a:endParaRPr>
                        </a:p>
                      </a:txBody>
                      <a:tcPr/>
                    </a:tc>
                    <a:tc>
                      <a:txBody>
                        <a:bodyPr/>
                        <a:lstStyle/>
                        <a:p>
                          <a:endParaRPr lang="en-US"/>
                        </a:p>
                      </a:txBody>
                      <a:tcPr>
                        <a:blipFill>
                          <a:blip r:embed="rId2"/>
                          <a:stretch>
                            <a:fillRect l="-100296" t="-577273" r="-444" b="-115152"/>
                          </a:stretch>
                        </a:blipFill>
                      </a:tcPr>
                    </a:tc>
                    <a:extLst>
                      <a:ext uri="{0D108BD9-81ED-4DB2-BD59-A6C34878D82A}">
                        <a16:rowId xmlns:a16="http://schemas.microsoft.com/office/drawing/2014/main" val="10007"/>
                      </a:ext>
                    </a:extLst>
                  </a:tr>
                  <a:tr h="370840">
                    <a:tc>
                      <a:txBody>
                        <a:bodyPr/>
                        <a:lstStyle/>
                        <a:p>
                          <a:pPr algn="ctr"/>
                          <a:r>
                            <a:rPr sz="1800"/>
                            <a:t>6</a:t>
                          </a:r>
                          <a:endParaRPr sz="1800">
                            <a:latin typeface="Cambria Math"/>
                          </a:endParaRPr>
                        </a:p>
                      </a:txBody>
                      <a:tcPr/>
                    </a:tc>
                    <a:tc>
                      <a:txBody>
                        <a:bodyPr/>
                        <a:lstStyle/>
                        <a:p>
                          <a:pPr algn="ctr"/>
                          <a:r>
                            <a:rPr sz="1800" dirty="0"/>
                            <a:t>0</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10</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Note that for </a:t>
            </a:r>
            <a:r>
              <a:rPr lang="en-US" sz="2800" i="1" dirty="0"/>
              <a:t>x</a:t>
            </a:r>
            <a:r>
              <a:rPr lang="en-US" sz="2800" dirty="0"/>
              <a:t> &lt; 0 </a:t>
            </a:r>
            <a:r>
              <a:rPr sz="2800" dirty="0"/>
              <a:t>and </a:t>
            </a:r>
            <a:r>
              <a:rPr lang="en-US" sz="2800" i="1" dirty="0"/>
              <a:t>x</a:t>
            </a:r>
            <a:r>
              <a:rPr lang="en-US" sz="2800" dirty="0"/>
              <a:t> &gt; 6</a:t>
            </a:r>
            <a:r>
              <a:rPr sz="2800" dirty="0"/>
              <a:t>, the corresponding </a:t>
            </a:r>
            <a:r>
              <a:rPr lang="en-US" sz="2800" i="1" dirty="0"/>
              <a:t>y</a:t>
            </a:r>
            <a:r>
              <a:rPr sz="2800" dirty="0"/>
              <a:t> would be imaginary, and thus irrelevant when graphing the equation. Similarly, for </a:t>
            </a:r>
            <a:r>
              <a:rPr lang="en-US" sz="2800" i="1" dirty="0"/>
              <a:t>y</a:t>
            </a:r>
            <a:r>
              <a:rPr lang="en-US" sz="2800" dirty="0"/>
              <a:t> &lt;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3</a:t>
            </a:r>
            <a:r>
              <a:rPr sz="2800" dirty="0"/>
              <a:t> and for any </a:t>
            </a:r>
            <a:r>
              <a:rPr lang="en-US" sz="2800" i="1" dirty="0"/>
              <a:t>y</a:t>
            </a:r>
            <a:r>
              <a:rPr lang="en-US" sz="2800" dirty="0"/>
              <a:t> &gt; 3,</a:t>
            </a:r>
            <a:r>
              <a:rPr sz="2800" dirty="0"/>
              <a:t> the corresponding </a:t>
            </a:r>
            <a:r>
              <a:rPr lang="en-US" sz="2800" i="1" dirty="0"/>
              <a:t>x</a:t>
            </a:r>
            <a:r>
              <a:rPr sz="2800" dirty="0"/>
              <a:t> would be a complex number (you can use the quadratic formula to verify this).</a:t>
            </a:r>
          </a:p>
          <a:p>
            <a:pPr>
              <a:defRPr sz="2800"/>
            </a:pPr>
            <a:r>
              <a:rPr dirty="0"/>
              <a:t>​</a:t>
            </a:r>
            <a:r>
              <a:rPr sz="2800" dirty="0"/>
              <a:t>Once we plot enough solutions, the graph of the equation begins to take the shape of a circle. In fact, the graph is a circle, with center </a:t>
            </a:r>
            <a:r>
              <a:rPr lang="en-US" sz="2800" dirty="0"/>
              <a:t>(3, 0)</a:t>
            </a:r>
            <a:r>
              <a:rPr sz="2800" dirty="0"/>
              <a:t> and a radius of </a:t>
            </a:r>
            <a:r>
              <a:rPr sz="2800" dirty="0">
                <a:latin typeface="Cambria Math"/>
              </a:rPr>
              <a:t>3</a:t>
            </a:r>
            <a:r>
              <a:rPr sz="2800" dirty="0"/>
              <a:t>, but we will not be able to prove this claim until a later </a:t>
            </a:r>
            <a:r>
              <a:rPr lang="en-US" sz="2800" dirty="0"/>
              <a:t>lesson</a:t>
            </a:r>
            <a:r>
              <a:rPr sz="2800" dirty="0"/>
              <a:t>.</a:t>
            </a:r>
          </a:p>
          <a:p>
            <a:r>
              <a:rPr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11</a:t>
            </a:r>
            <a:endParaRPr dirty="0"/>
          </a:p>
        </p:txBody>
      </p:sp>
      <p:pic>
        <p:nvPicPr>
          <p:cNvPr id="5" name="Content Placeholder 4" descr="A circle passing through the 12 points in Table 4.">
            <a:extLst>
              <a:ext uri="{FF2B5EF4-FFF2-40B4-BE49-F238E27FC236}">
                <a16:creationId xmlns:a16="http://schemas.microsoft.com/office/drawing/2014/main" id="{4676BA21-BC23-449A-89CB-6E0A3F0E1BD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82307" cy="4482307"/>
          </a:xfrm>
        </p:spPr>
      </p:pic>
      <p:pic>
        <p:nvPicPr>
          <p:cNvPr id="4" name="Picture 3" descr="Figure 9">
            <a:extLst>
              <a:ext uri="{FF2B5EF4-FFF2-40B4-BE49-F238E27FC236}">
                <a16:creationId xmlns:a16="http://schemas.microsoft.com/office/drawing/2014/main" id="{EF0088AE-455E-4E07-BC0A-F2E2F71C5F4A}"/>
              </a:ext>
            </a:extLst>
          </p:cNvPr>
          <p:cNvPicPr>
            <a:picLocks noChangeAspect="1"/>
          </p:cNvPicPr>
          <p:nvPr/>
        </p:nvPicPr>
        <p:blipFill>
          <a:blip r:embed="rId4"/>
          <a:stretch>
            <a:fillRect/>
          </a:stretch>
        </p:blipFill>
        <p:spPr>
          <a:xfrm>
            <a:off x="3581400" y="5486400"/>
            <a:ext cx="1579001" cy="7498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12</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Since this equation is already solved for </a:t>
            </a:r>
            <a:r>
              <a:rPr lang="en-US" sz="2800" i="1" dirty="0"/>
              <a:t>y</a:t>
            </a:r>
            <a:r>
              <a:rPr sz="2800" dirty="0"/>
              <a:t> we use a table of </a:t>
            </a:r>
            <a:r>
              <a:rPr lang="en-US" sz="2800" i="1" dirty="0"/>
              <a:t>x</a:t>
            </a:r>
            <a:r>
              <a:rPr sz="2800" dirty="0"/>
              <a:t>-values and substitute them in the given equation. Again, enough points should be plotted to give some idea of the nature of the entire solution set of the equation.</a:t>
            </a:r>
          </a:p>
          <a:p>
            <a:r>
              <a:rP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13</a:t>
            </a:r>
            <a:endParaRPr dirty="0"/>
          </a:p>
        </p:txBody>
      </p:sp>
      <p:sp>
        <p:nvSpPr>
          <p:cNvPr id="4" name="TextBox 3">
            <a:extLst>
              <a:ext uri="{FF2B5EF4-FFF2-40B4-BE49-F238E27FC236}">
                <a16:creationId xmlns:a16="http://schemas.microsoft.com/office/drawing/2014/main" id="{01D27E50-1F3F-8571-2E9D-90D48AB3475E}"/>
              </a:ext>
            </a:extLst>
          </p:cNvPr>
          <p:cNvSpPr txBox="1"/>
          <p:nvPr/>
        </p:nvSpPr>
        <p:spPr>
          <a:xfrm>
            <a:off x="800100" y="1066800"/>
            <a:ext cx="7543800" cy="400110"/>
          </a:xfrm>
          <a:prstGeom prst="rect">
            <a:avLst/>
          </a:prstGeom>
          <a:noFill/>
        </p:spPr>
        <p:txBody>
          <a:bodyPr wrap="square">
            <a:spAutoFit/>
          </a:bodyPr>
          <a:lstStyle/>
          <a:p>
            <a:pPr algn="ctr">
              <a:defRPr sz="1800" b="1"/>
            </a:pPr>
            <a:r>
              <a:rPr lang="en-US" sz="2000" dirty="0"/>
              <a:t>Table 5</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values. The x column contains the values 0, 2, 1,  minus 1, 3,  minus 2, and 4 in no particular order. The y column contains missing values, represented by question marks, for each corresponding x value. The table appears to represent an unknown mathematical relationship between x and y, which needs to be determined.&#10;"/>
              <p:cNvGraphicFramePr>
                <a:graphicFrameLocks noGrp="1"/>
              </p:cNvGraphicFramePr>
              <p:nvPr>
                <p:ph type="tbl" sz="quarter" idx="10"/>
                <p:extLst>
                  <p:ext uri="{D42A27DB-BD31-4B8C-83A1-F6EECF244321}">
                    <p14:modId xmlns:p14="http://schemas.microsoft.com/office/powerpoint/2010/main" val="602250525"/>
                  </p:ext>
                </p:extLst>
              </p:nvPr>
            </p:nvGraphicFramePr>
            <p:xfrm>
              <a:off x="457200" y="153924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1</a:t>
                          </a:r>
                          <a:endParaRPr dirty="0"/>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dirty="0"/>
                            <a:t>3</a:t>
                          </a:r>
                          <a:endParaRPr sz="1800" dirty="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2</a:t>
                          </a:r>
                          <a:endParaRPr dirty="0"/>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values. The x column contains the values 0, 2, 1,  minus 1, 3,  minus 2, and 4 in no particular order. The y column contains missing values, represented by question marks, for each corresponding x value. The table appears to represent an unknown mathematical relationship between x and y, which needs to be determined.&#10;"/>
              <p:cNvGraphicFramePr>
                <a:graphicFrameLocks noGrp="1"/>
              </p:cNvGraphicFramePr>
              <p:nvPr>
                <p:ph type="tbl" sz="quarter" idx="10"/>
                <p:extLst>
                  <p:ext uri="{D42A27DB-BD31-4B8C-83A1-F6EECF244321}">
                    <p14:modId xmlns:p14="http://schemas.microsoft.com/office/powerpoint/2010/main" val="602250525"/>
                  </p:ext>
                </p:extLst>
              </p:nvPr>
            </p:nvGraphicFramePr>
            <p:xfrm>
              <a:off x="457200" y="153924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1639" r="-100444" b="-722951"/>
                          </a:stretch>
                        </a:blipFill>
                      </a:tcPr>
                    </a:tc>
                    <a:tc>
                      <a:txBody>
                        <a:bodyPr/>
                        <a:lstStyle/>
                        <a:p>
                          <a:endParaRPr lang="en-US"/>
                        </a:p>
                      </a:txBody>
                      <a:tcPr>
                        <a:blipFill>
                          <a:blip r:embed="rId2"/>
                          <a:stretch>
                            <a:fillRect l="-100296" t="-1639"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t>?</a:t>
                          </a:r>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1</a:t>
                          </a:r>
                          <a:endParaRPr dirty="0"/>
                        </a:p>
                      </a:txBody>
                      <a:tcPr/>
                    </a:tc>
                    <a:tc>
                      <a:txBody>
                        <a:bodyPr/>
                        <a:lstStyle/>
                        <a:p>
                          <a:pPr algn="ctr">
                            <a:defRPr sz="1800"/>
                          </a:pPr>
                          <a:r>
                            <a:t>?</a:t>
                          </a:r>
                        </a:p>
                      </a:txBody>
                      <a:tcPr/>
                    </a:tc>
                    <a:extLst>
                      <a:ext uri="{0D108BD9-81ED-4DB2-BD59-A6C34878D82A}">
                        <a16:rowId xmlns:a16="http://schemas.microsoft.com/office/drawing/2014/main" val="10005"/>
                      </a:ext>
                    </a:extLst>
                  </a:tr>
                  <a:tr h="370840">
                    <a:tc>
                      <a:txBody>
                        <a:bodyPr/>
                        <a:lstStyle/>
                        <a:p>
                          <a:pPr algn="ctr"/>
                          <a:r>
                            <a:rPr sz="1800" dirty="0"/>
                            <a:t>3</a:t>
                          </a:r>
                          <a:endParaRPr sz="1800" dirty="0">
                            <a:latin typeface="Cambria Math"/>
                          </a:endParaRPr>
                        </a:p>
                      </a:txBody>
                      <a:tcPr/>
                    </a:tc>
                    <a:tc>
                      <a:txBody>
                        <a:bodyPr/>
                        <a:lstStyle/>
                        <a:p>
                          <a:pPr algn="ctr">
                            <a:defRPr sz="1800"/>
                          </a:pPr>
                          <a:r>
                            <a:t>?</a:t>
                          </a: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a:t>
                          </a:r>
                          <a:r>
                            <a:rPr lang="en-US" dirty="0"/>
                            <a:t>2</a:t>
                          </a:r>
                          <a:endParaRPr dirty="0"/>
                        </a:p>
                      </a:txBody>
                      <a:tcPr/>
                    </a:tc>
                    <a:tc>
                      <a:txBody>
                        <a:bodyPr/>
                        <a:lstStyle/>
                        <a:p>
                          <a:pPr algn="ctr">
                            <a:defRPr sz="1800"/>
                          </a:pPr>
                          <a:r>
                            <a:t>?</a:t>
                          </a:r>
                        </a:p>
                      </a:txBody>
                      <a:tcPr/>
                    </a:tc>
                    <a:extLst>
                      <a:ext uri="{0D108BD9-81ED-4DB2-BD59-A6C34878D82A}">
                        <a16:rowId xmlns:a16="http://schemas.microsoft.com/office/drawing/2014/main" val="10007"/>
                      </a:ext>
                    </a:extLst>
                  </a:tr>
                  <a:tr h="370840">
                    <a:tc>
                      <a:txBody>
                        <a:bodyPr/>
                        <a:lstStyle/>
                        <a:p>
                          <a:pPr algn="ctr"/>
                          <a:r>
                            <a:rPr sz="1800" dirty="0"/>
                            <a:t>4</a:t>
                          </a:r>
                          <a:endParaRPr sz="1800" dirty="0">
                            <a:latin typeface="Cambria Math"/>
                          </a:endParaRPr>
                        </a:p>
                      </a:txBody>
                      <a:tcPr/>
                    </a:tc>
                    <a:tc>
                      <a:txBody>
                        <a:bodyPr/>
                        <a:lstStyle/>
                        <a:p>
                          <a:pPr algn="ctr">
                            <a:defRPr sz="1800"/>
                          </a:pPr>
                          <a:r>
                            <a:rPr dirty="0"/>
                            <a:t>?</a:t>
                          </a: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14</a:t>
            </a:r>
            <a:endParaRPr dirty="0"/>
          </a:p>
        </p:txBody>
      </p:sp>
      <p:sp>
        <p:nvSpPr>
          <p:cNvPr id="4" name="TextBox 3">
            <a:extLst>
              <a:ext uri="{FF2B5EF4-FFF2-40B4-BE49-F238E27FC236}">
                <a16:creationId xmlns:a16="http://schemas.microsoft.com/office/drawing/2014/main" id="{5681528B-B6E5-244C-CF78-1C97DF264146}"/>
              </a:ext>
            </a:extLst>
          </p:cNvPr>
          <p:cNvSpPr txBox="1"/>
          <p:nvPr/>
        </p:nvSpPr>
        <p:spPr>
          <a:xfrm>
            <a:off x="800100" y="1066800"/>
            <a:ext cx="7543800" cy="400110"/>
          </a:xfrm>
          <a:prstGeom prst="rect">
            <a:avLst/>
          </a:prstGeom>
          <a:noFill/>
        </p:spPr>
        <p:txBody>
          <a:bodyPr wrap="square">
            <a:spAutoFit/>
          </a:bodyPr>
          <a:lstStyle/>
          <a:p>
            <a:pPr algn="ctr">
              <a:defRPr sz="1800" b="1"/>
            </a:pPr>
            <a:r>
              <a:rPr lang="en-US" sz="2000" dirty="0"/>
              <a:t>Table 6</a:t>
            </a:r>
          </a:p>
        </p:txBody>
      </p:sp>
      <mc:AlternateContent xmlns:mc="http://schemas.openxmlformats.org/markup-compatibility/2006" xmlns:a14="http://schemas.microsoft.com/office/drawing/2010/main">
        <mc:Choice Requires="a14">
          <p:graphicFrame>
            <p:nvGraphicFramePr>
              <p:cNvPr id="3" name="Table Placeholder 2" descr="The table consists of two columns labeled x and y, with seven rows of numerical values. The x column contains the values 0, 2, 1, minus 1, 3, minus 2, and 4 in no particular order. The y column contains corresponding values for each x. When x equals 0, y equals 0. For x equals 2, y equals 0. When x equals 1, y equals minus 1. For x equals minus 1, y equals 3. When x equals 3, y equals 3. For x equals minus 2, y equals 8. Finally, when x equals 4, y equals 8."/>
              <p:cNvGraphicFramePr>
                <a:graphicFrameLocks noGrp="1"/>
              </p:cNvGraphicFramePr>
              <p:nvPr>
                <p:ph type="tbl" sz="quarter" idx="10"/>
                <p:extLst>
                  <p:ext uri="{D42A27DB-BD31-4B8C-83A1-F6EECF244321}">
                    <p14:modId xmlns:p14="http://schemas.microsoft.com/office/powerpoint/2010/main" val="1577933160"/>
                  </p:ext>
                </p:extLst>
              </p:nvPr>
            </p:nvGraphicFramePr>
            <p:xfrm>
              <a:off x="457200" y="152400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𝑥</m:t>
                                </m:r>
                              </m:oMath>
                            </m:oMathPara>
                          </a14:m>
                          <a:endParaRPr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r>
                                  <a:rPr sz="1800">
                                    <a:latin typeface="Cambria Math" panose="02040503050406030204" pitchFamily="18" charset="0"/>
                                  </a:rPr>
                                  <m:t>𝑦</m:t>
                                </m:r>
                              </m:oMath>
                            </m:oMathPara>
                          </a14:m>
                          <a:endParaRPr dirty="0"/>
                        </a:p>
                      </a:txBody>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consists of two columns labeled x and y, with seven rows of numerical values. The x column contains the values 0, 2, 1, minus 1, 3, minus 2, and 4 in no particular order. The y column contains corresponding values for each x. When x equals 0, y equals 0. For x equals 2, y equals 0. When x equals 1, y equals minus 1. For x equals minus 1, y equals 3. When x equals 3, y equals 3. For x equals minus 2, y equals 8. Finally, when x equals 4, y equals 8."/>
              <p:cNvGraphicFramePr>
                <a:graphicFrameLocks noGrp="1"/>
              </p:cNvGraphicFramePr>
              <p:nvPr>
                <p:ph type="tbl" sz="quarter" idx="10"/>
                <p:extLst>
                  <p:ext uri="{D42A27DB-BD31-4B8C-83A1-F6EECF244321}">
                    <p14:modId xmlns:p14="http://schemas.microsoft.com/office/powerpoint/2010/main" val="1577933160"/>
                  </p:ext>
                </p:extLst>
              </p:nvPr>
            </p:nvGraphicFramePr>
            <p:xfrm>
              <a:off x="457200" y="1524000"/>
              <a:ext cx="8229600" cy="296672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en-US"/>
                        </a:p>
                      </a:txBody>
                      <a:tcPr>
                        <a:blipFill>
                          <a:blip r:embed="rId2"/>
                          <a:stretch>
                            <a:fillRect l="-296" t="-3279" r="-100444" b="-722951"/>
                          </a:stretch>
                        </a:blipFill>
                      </a:tcPr>
                    </a:tc>
                    <a:tc>
                      <a:txBody>
                        <a:bodyPr/>
                        <a:lstStyle/>
                        <a:p>
                          <a:endParaRPr lang="en-US"/>
                        </a:p>
                      </a:txBody>
                      <a:tcPr>
                        <a:blipFill>
                          <a:blip r:embed="rId2"/>
                          <a:stretch>
                            <a:fillRect l="-100296" t="-3279" r="-444" b="-722951"/>
                          </a:stretch>
                        </a:blipFill>
                      </a:tcPr>
                    </a:tc>
                    <a:extLst>
                      <a:ext uri="{0D108BD9-81ED-4DB2-BD59-A6C34878D82A}">
                        <a16:rowId xmlns:a16="http://schemas.microsoft.com/office/drawing/2014/main" val="10001"/>
                      </a:ext>
                    </a:extLst>
                  </a:tr>
                  <a:tr h="370840">
                    <a:tc>
                      <a:txBody>
                        <a:bodyPr/>
                        <a:lstStyle/>
                        <a:p>
                          <a:pPr algn="ctr"/>
                          <a:r>
                            <a:rPr sz="1800"/>
                            <a:t>0</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r>
                            <a:rPr sz="1800"/>
                            <a:t>2</a:t>
                          </a:r>
                          <a:endParaRPr sz="1800">
                            <a:latin typeface="Cambria Math"/>
                          </a:endParaRPr>
                        </a:p>
                      </a:txBody>
                      <a:tcPr/>
                    </a:tc>
                    <a:tc>
                      <a:txBody>
                        <a:bodyPr/>
                        <a:lstStyle/>
                        <a:p>
                          <a:pPr algn="ctr"/>
                          <a:r>
                            <a:rPr sz="1800"/>
                            <a:t>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r>
                            <a:rPr sz="1800"/>
                            <a:t>1</a:t>
                          </a:r>
                          <a:endParaRPr sz="1800">
                            <a:latin typeface="Cambria Math"/>
                          </a:endParaRPr>
                        </a:p>
                      </a:txBody>
                      <a:tcPr/>
                    </a:tc>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extLst>
                      <a:ext uri="{0D108BD9-81ED-4DB2-BD59-A6C34878D82A}">
                        <a16:rowId xmlns:a16="http://schemas.microsoft.com/office/drawing/2014/main" val="10004"/>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−1</a:t>
                          </a:r>
                          <a:endParaRPr dirty="0"/>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r>
                            <a:rPr sz="1800"/>
                            <a:t>3</a:t>
                          </a:r>
                          <a:endParaRPr sz="1800">
                            <a:latin typeface="Cambria Math"/>
                          </a:endParaRPr>
                        </a:p>
                      </a:txBody>
                      <a:tcPr/>
                    </a:tc>
                    <a:tc>
                      <a:txBody>
                        <a:bodyPr/>
                        <a:lstStyle/>
                        <a:p>
                          <a:pPr algn="ctr"/>
                          <a:r>
                            <a:rPr sz="1800"/>
                            <a:t>3</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rPr lang="en-US" dirty="0">
                              <a:latin typeface="Calibri" panose="020F0502020204030204" pitchFamily="34" charset="0"/>
                              <a:ea typeface="Calibri" panose="020F0502020204030204" pitchFamily="34" charset="0"/>
                              <a:cs typeface="Calibri" panose="020F0502020204030204" pitchFamily="34" charset="0"/>
                            </a:rPr>
                            <a:t>−2</a:t>
                          </a:r>
                          <a:endParaRPr dirty="0"/>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r>
                            <a:rPr sz="1800"/>
                            <a:t>4</a:t>
                          </a:r>
                          <a:endParaRPr sz="1800">
                            <a:latin typeface="Cambria Math"/>
                          </a:endParaRPr>
                        </a:p>
                      </a:txBody>
                      <a:tcPr/>
                    </a:tc>
                    <a:tc>
                      <a:txBody>
                        <a:bodyPr/>
                        <a:lstStyle/>
                        <a:p>
                          <a:pPr algn="ctr"/>
                          <a:r>
                            <a:rPr sz="1800" dirty="0"/>
                            <a:t>8</a:t>
                          </a:r>
                          <a:endParaRPr sz="1800" dirty="0">
                            <a:latin typeface="Cambria Math"/>
                          </a:endParaRPr>
                        </a:p>
                      </a:txBody>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15</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The graph of </a:t>
            </a:r>
            <a:r>
              <a:rPr lang="en-US" i="1" dirty="0"/>
              <a:t>y</a:t>
            </a:r>
            <a:r>
              <a:rPr lang="en-US" dirty="0"/>
              <a:t> = </a:t>
            </a:r>
            <a:r>
              <a:rPr lang="en-US" i="1" dirty="0"/>
              <a:t>x</a:t>
            </a:r>
            <a:r>
              <a:rPr lang="en-US" sz="1050" i="1" dirty="0"/>
              <a:t> </a:t>
            </a:r>
            <a:r>
              <a:rPr lang="en-IN" dirty="0">
                <a:cs typeface="Angsana New" panose="02020603050405020304" pitchFamily="18" charset="-34"/>
              </a:rPr>
              <a:t>²</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r>
              <a:rPr lang="en-US" i="1" dirty="0"/>
              <a:t>x</a:t>
            </a:r>
            <a:r>
              <a:rPr lang="ar-AE" sz="2800" dirty="0"/>
              <a:t> </a:t>
            </a:r>
            <a:r>
              <a:rPr lang="en-US" sz="2800" dirty="0"/>
              <a:t>is a shape known as a </a:t>
            </a:r>
            <a:r>
              <a:rPr lang="en-US" sz="2800" i="1" dirty="0"/>
              <a:t>parabola</a:t>
            </a:r>
            <a:r>
              <a:rPr lang="en-US" sz="2800" dirty="0"/>
              <a:t>. We will encounter these shapes again in a later lesson, and we will be able, at that time, to prove that our rough sketch in Figure 10 is indeed the graph of the solution set of </a:t>
            </a:r>
            <a:r>
              <a:rPr lang="en-US" i="1" dirty="0"/>
              <a:t>y</a:t>
            </a:r>
            <a:r>
              <a:rPr lang="en-US" dirty="0"/>
              <a:t> = </a:t>
            </a:r>
            <a:r>
              <a:rPr lang="en-US" i="1" dirty="0"/>
              <a:t>x</a:t>
            </a:r>
            <a:r>
              <a:rPr lang="en-US" sz="1050" i="1" dirty="0"/>
              <a:t> </a:t>
            </a:r>
            <a:r>
              <a:rPr lang="en-IN" dirty="0">
                <a:cs typeface="Angsana New" panose="02020603050405020304" pitchFamily="18" charset="-34"/>
              </a:rPr>
              <a:t>²</a:t>
            </a:r>
            <a:r>
              <a:rPr lang="en-US" dirty="0"/>
              <a: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 2</a:t>
            </a:r>
            <a:r>
              <a:rPr lang="en-US" i="1" dirty="0"/>
              <a:t>x</a:t>
            </a:r>
            <a:r>
              <a:rPr lang="ar-AE" sz="2800" dirty="0"/>
              <a: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 </a:t>
            </a:r>
            <a:r>
              <a:rPr lang="en-IN" dirty="0"/>
              <a:t>The Cartesian Coordinate System</a:t>
            </a:r>
            <a:endParaRPr dirty="0"/>
          </a:p>
        </p:txBody>
      </p:sp>
      <p:sp>
        <p:nvSpPr>
          <p:cNvPr id="3" name="Text Placeholder 2"/>
          <p:cNvSpPr>
            <a:spLocks noGrp="1"/>
          </p:cNvSpPr>
          <p:nvPr>
            <p:ph type="body" sz="quarter" idx="10"/>
          </p:nvPr>
        </p:nvSpPr>
        <p:spPr>
          <a:xfrm>
            <a:off x="533400" y="1082078"/>
            <a:ext cx="8153400" cy="4709122"/>
          </a:xfrm>
        </p:spPr>
        <p:txBody>
          <a:bodyPr>
            <a:noAutofit/>
          </a:bodyPr>
          <a:lstStyle/>
          <a:p>
            <a:pPr>
              <a:defRPr sz="2800"/>
            </a:pPr>
            <a:r>
              <a:rPr sz="2200" dirty="0"/>
              <a:t>The </a:t>
            </a:r>
            <a:r>
              <a:rPr sz="2200" b="1" dirty="0"/>
              <a:t>Cartesian coordinate system</a:t>
            </a:r>
            <a:r>
              <a:rPr sz="2200" dirty="0"/>
              <a:t> (also called the </a:t>
            </a:r>
            <a:r>
              <a:rPr sz="2200" b="1" dirty="0"/>
              <a:t>Cartesian plane</a:t>
            </a:r>
            <a:r>
              <a:rPr sz="2200" dirty="0"/>
              <a:t>) consists of two perpendicular real number lines (each called an </a:t>
            </a:r>
            <a:r>
              <a:rPr sz="2200" b="1" dirty="0"/>
              <a:t>axis</a:t>
            </a:r>
            <a:r>
              <a:rPr sz="2200" dirty="0"/>
              <a:t>) intersecting at the </a:t>
            </a:r>
            <a:r>
              <a:rPr sz="2200" dirty="0">
                <a:latin typeface="Cambria Math"/>
              </a:rPr>
              <a:t>0</a:t>
            </a:r>
            <a:r>
              <a:rPr sz="2200" dirty="0"/>
              <a:t> point of each line. The point of intersection is called the </a:t>
            </a:r>
            <a:r>
              <a:rPr sz="2200" b="1" dirty="0"/>
              <a:t>origin</a:t>
            </a:r>
            <a:r>
              <a:rPr sz="2200" dirty="0"/>
              <a:t> of the system, and the four quarters defined by the two lines are called the </a:t>
            </a:r>
            <a:r>
              <a:rPr sz="2200" b="1" dirty="0"/>
              <a:t>quadrants</a:t>
            </a:r>
            <a:r>
              <a:rPr sz="2200" dirty="0"/>
              <a:t> of the plane, numbered as indicated in Figure 1. Because the Cartesian plane consists of two crossed real lines, it is often given the symbol</a:t>
            </a:r>
          </a:p>
          <a:p>
            <a:endParaRPr sz="2200" dirty="0"/>
          </a:p>
        </p:txBody>
      </p:sp>
      <p:pic>
        <p:nvPicPr>
          <p:cNvPr id="4" name="Picture 3" descr="R cross R, or R square">
            <a:extLst>
              <a:ext uri="{FF2B5EF4-FFF2-40B4-BE49-F238E27FC236}">
                <a16:creationId xmlns:a16="http://schemas.microsoft.com/office/drawing/2014/main" id="{FC78C821-3211-C3E1-739A-9F1888868354}"/>
              </a:ext>
            </a:extLst>
          </p:cNvPr>
          <p:cNvPicPr>
            <a:picLocks noChangeAspect="1"/>
          </p:cNvPicPr>
          <p:nvPr/>
        </p:nvPicPr>
        <p:blipFill>
          <a:blip r:embed="rId2"/>
          <a:stretch>
            <a:fillRect/>
          </a:stretch>
        </p:blipFill>
        <p:spPr>
          <a:xfrm>
            <a:off x="5806533" y="3133809"/>
            <a:ext cx="1377696" cy="373380"/>
          </a:xfrm>
          <a:prstGeom prst="rect">
            <a:avLst/>
          </a:prstGeom>
        </p:spPr>
      </p:pic>
      <p:sp>
        <p:nvSpPr>
          <p:cNvPr id="9" name="TextBox 8">
            <a:extLst>
              <a:ext uri="{FF2B5EF4-FFF2-40B4-BE49-F238E27FC236}">
                <a16:creationId xmlns:a16="http://schemas.microsoft.com/office/drawing/2014/main" id="{34AE8F4E-47BD-8A30-2AF8-FDF9FABABCDB}"/>
              </a:ext>
            </a:extLst>
          </p:cNvPr>
          <p:cNvSpPr txBox="1"/>
          <p:nvPr/>
        </p:nvSpPr>
        <p:spPr>
          <a:xfrm>
            <a:off x="533400" y="3899416"/>
            <a:ext cx="8153400" cy="1785104"/>
          </a:xfrm>
          <a:prstGeom prst="rect">
            <a:avLst/>
          </a:prstGeom>
          <a:noFill/>
        </p:spPr>
        <p:txBody>
          <a:bodyPr wrap="square" rtlCol="0">
            <a:spAutoFit/>
          </a:bodyPr>
          <a:lstStyle/>
          <a:p>
            <a:r>
              <a:rPr kumimoji="0" lang="en-US" sz="2200" b="0" i="0" u="none" strike="noStrike" kern="1200" cap="none" spc="0" normalizeH="0" baseline="0" noProof="0" dirty="0">
                <a:ln>
                  <a:noFill/>
                </a:ln>
                <a:solidFill>
                  <a:srgbClr val="000000"/>
                </a:solidFill>
                <a:effectLst/>
                <a:uLnTx/>
                <a:uFillTx/>
                <a:latin typeface="Calibri"/>
                <a:ea typeface="+mn-ea"/>
                <a:cs typeface="+mn-cs"/>
              </a:rPr>
              <a:t>Each point </a:t>
            </a:r>
            <a:r>
              <a:rPr kumimoji="0" lang="en-US" sz="2200" b="0" i="1" u="none" strike="noStrike" kern="1200" cap="none" spc="0" normalizeH="0" baseline="0" noProof="0" dirty="0">
                <a:ln>
                  <a:noFill/>
                </a:ln>
                <a:solidFill>
                  <a:srgbClr val="000000"/>
                </a:solidFill>
                <a:effectLst/>
                <a:uLnTx/>
                <a:uFillTx/>
                <a:latin typeface="Calibri"/>
                <a:ea typeface="+mn-ea"/>
                <a:cs typeface="+mn-cs"/>
              </a:rPr>
              <a:t>P</a:t>
            </a:r>
            <a:r>
              <a:rPr kumimoji="0" lang="en-US" sz="2200" b="0" i="0" u="none" strike="noStrike" kern="1200" cap="none" spc="0" normalizeH="0" baseline="0" noProof="0" dirty="0">
                <a:ln>
                  <a:noFill/>
                </a:ln>
                <a:solidFill>
                  <a:srgbClr val="000000"/>
                </a:solidFill>
                <a:effectLst/>
                <a:uLnTx/>
                <a:uFillTx/>
                <a:latin typeface="Calibri"/>
                <a:ea typeface="+mn-ea"/>
                <a:cs typeface="+mn-cs"/>
              </a:rPr>
              <a:t> in the plane is identified by an ordered pair. The first coordinate indicates the horizontal displacement of the point from the origin, and the second coordinate indicates the vertical displacement. Figure 1 is an example of a Cartesian coordinate system and illustrates how several ordered pairs are </a:t>
            </a:r>
            <a:r>
              <a:rPr kumimoji="0" lang="en-US" sz="2200" b="1" i="0" u="none" strike="noStrike" kern="1200" cap="none" spc="0" normalizeH="0" baseline="0" noProof="0" dirty="0">
                <a:ln>
                  <a:noFill/>
                </a:ln>
                <a:solidFill>
                  <a:srgbClr val="000000"/>
                </a:solidFill>
                <a:effectLst/>
                <a:uLnTx/>
                <a:uFillTx/>
                <a:latin typeface="Calibri"/>
                <a:ea typeface="+mn-ea"/>
                <a:cs typeface="+mn-cs"/>
              </a:rPr>
              <a:t>graphed or</a:t>
            </a:r>
            <a:r>
              <a:rPr kumimoji="0" lang="en-US" sz="2200" b="0" i="0" u="none" strike="noStrike" kern="1200" cap="none" spc="0" normalizeH="0" baseline="0" noProof="0" dirty="0">
                <a:ln>
                  <a:noFill/>
                </a:ln>
                <a:solidFill>
                  <a:srgbClr val="000000"/>
                </a:solidFill>
                <a:effectLst/>
                <a:uLnTx/>
                <a:uFillTx/>
                <a:latin typeface="Calibri"/>
                <a:ea typeface="+mn-ea"/>
                <a:cs typeface="+mn-cs"/>
              </a:rPr>
              <a:t> </a:t>
            </a:r>
            <a:r>
              <a:rPr kumimoji="0" lang="en-US" sz="2200" b="1" i="0" u="none" strike="noStrike" kern="1200" cap="none" spc="0" normalizeH="0" baseline="0" noProof="0" dirty="0">
                <a:ln>
                  <a:noFill/>
                </a:ln>
                <a:solidFill>
                  <a:srgbClr val="000000"/>
                </a:solidFill>
                <a:effectLst/>
                <a:uLnTx/>
                <a:uFillTx/>
                <a:latin typeface="Calibri"/>
                <a:ea typeface="+mn-ea"/>
                <a:cs typeface="+mn-cs"/>
              </a:rPr>
              <a:t>plotted</a:t>
            </a:r>
            <a:r>
              <a:rPr kumimoji="0" lang="en-US" sz="2200" b="0" i="0" u="none" strike="noStrike" kern="1200" cap="none" spc="0" normalizeH="0" baseline="0" noProof="0" dirty="0">
                <a:ln>
                  <a:noFill/>
                </a:ln>
                <a:solidFill>
                  <a:srgbClr val="000000"/>
                </a:solidFill>
                <a:effectLst/>
                <a:uLnTx/>
                <a:uFillTx/>
                <a:latin typeface="Calibri"/>
                <a:ea typeface="+mn-ea"/>
                <a:cs typeface="+mn-cs"/>
              </a:rPr>
              <a:t>.</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Graphing Equations in Two Variables</a:t>
            </a:r>
            <a:r>
              <a:rPr lang="en-US" baseline="-25000" dirty="0"/>
              <a:t>16</a:t>
            </a:r>
            <a:endParaRPr dirty="0"/>
          </a:p>
        </p:txBody>
      </p:sp>
      <p:pic>
        <p:nvPicPr>
          <p:cNvPr id="5" name="Content Placeholder 4" descr="A parabola passing through the 7 points for Table 6. The shape of the parabola is an upward-opening U with its lowest point at  open parentheses 1 comma minus 1 close parentheses.">
            <a:extLst>
              <a:ext uri="{FF2B5EF4-FFF2-40B4-BE49-F238E27FC236}">
                <a16:creationId xmlns:a16="http://schemas.microsoft.com/office/drawing/2014/main" id="{5F36F52F-9EC5-446F-A1AA-E9CDFE72190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pic>
        <p:nvPicPr>
          <p:cNvPr id="4" name="Picture 3" descr="Figure 10">
            <a:extLst>
              <a:ext uri="{FF2B5EF4-FFF2-40B4-BE49-F238E27FC236}">
                <a16:creationId xmlns:a16="http://schemas.microsoft.com/office/drawing/2014/main" id="{09829402-C7E8-45A4-9D6F-6B5AD08E7563}"/>
              </a:ext>
            </a:extLst>
          </p:cNvPr>
          <p:cNvPicPr>
            <a:picLocks noChangeAspect="1"/>
          </p:cNvPicPr>
          <p:nvPr/>
        </p:nvPicPr>
        <p:blipFill>
          <a:blip r:embed="rId4"/>
          <a:stretch>
            <a:fillRect/>
          </a:stretch>
        </p:blipFill>
        <p:spPr>
          <a:xfrm>
            <a:off x="3425800" y="5422327"/>
            <a:ext cx="1755800" cy="74987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Distance Formula</a:t>
            </a:r>
          </a:p>
        </p:txBody>
      </p:sp>
      <p:sp>
        <p:nvSpPr>
          <p:cNvPr id="3" name="Text Placeholder 2"/>
          <p:cNvSpPr>
            <a:spLocks noGrp="1"/>
          </p:cNvSpPr>
          <p:nvPr>
            <p:ph type="body" sz="quarter" idx="10"/>
          </p:nvPr>
        </p:nvSpPr>
        <p:spPr/>
        <p:txBody>
          <a:bodyPr>
            <a:normAutofit/>
          </a:bodyPr>
          <a:lstStyle/>
          <a:p>
            <a:pPr>
              <a:defRPr sz="2800"/>
            </a:pPr>
            <a:r>
              <a:rPr lang="en-IN" sz="2800" dirty="0"/>
              <a:t>The </a:t>
            </a:r>
            <a:r>
              <a:rPr lang="en-IN" sz="2800" b="1" dirty="0"/>
              <a:t>distance</a:t>
            </a:r>
            <a:r>
              <a:rPr lang="en-IN" sz="2800" dirty="0"/>
              <a:t> between two points </a:t>
            </a:r>
            <a:r>
              <a:rPr lang="en-IN" dirty="0"/>
              <a:t>(</a:t>
            </a:r>
            <a:r>
              <a:rPr lang="en-IN" i="1" dirty="0"/>
              <a:t>x</a:t>
            </a:r>
            <a:r>
              <a:rPr lang="en-IN" sz="1050" dirty="0"/>
              <a:t> </a:t>
            </a:r>
            <a:r>
              <a:rPr lang="en-IN" dirty="0">
                <a:ea typeface="Calibri" panose="020F0502020204030204" pitchFamily="34" charset="0"/>
                <a:cs typeface="Calibri" panose="020F0502020204030204" pitchFamily="34" charset="0"/>
              </a:rPr>
              <a:t>₁</a:t>
            </a:r>
            <a:r>
              <a:rPr lang="en-IN" dirty="0"/>
              <a:t>, y</a:t>
            </a:r>
            <a:r>
              <a:rPr lang="en-IN" sz="1050" dirty="0"/>
              <a:t> </a:t>
            </a:r>
            <a:r>
              <a:rPr lang="en-IN" dirty="0">
                <a:ea typeface="Calibri" panose="020F0502020204030204" pitchFamily="34" charset="0"/>
                <a:cs typeface="Calibri" panose="020F0502020204030204" pitchFamily="34" charset="0"/>
              </a:rPr>
              <a:t>₁</a:t>
            </a:r>
            <a:r>
              <a:rPr lang="en-IN" dirty="0"/>
              <a:t>) and (</a:t>
            </a:r>
            <a:r>
              <a:rPr lang="en-IN" i="1" dirty="0"/>
              <a:t>x</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y</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sz="2800" dirty="0"/>
              <a:t>in the Cartesian plane is given by the following formula.</a:t>
            </a:r>
            <a:endParaRPr sz="2800" dirty="0"/>
          </a:p>
        </p:txBody>
      </p:sp>
      <p:pic>
        <p:nvPicPr>
          <p:cNvPr id="4" name="Picture 3" descr="d equals square root of open parentheses x subscript 2 minus x subscript 1 close parentheses squared plus open parentheses y subscript 2 minus y subscript 1 close parentheses squared.">
            <a:extLst>
              <a:ext uri="{FF2B5EF4-FFF2-40B4-BE49-F238E27FC236}">
                <a16:creationId xmlns:a16="http://schemas.microsoft.com/office/drawing/2014/main" id="{7615AE46-9855-9ACE-B6ED-573D4E845612}"/>
              </a:ext>
            </a:extLst>
          </p:cNvPr>
          <p:cNvPicPr>
            <a:picLocks noChangeAspect="1"/>
          </p:cNvPicPr>
          <p:nvPr/>
        </p:nvPicPr>
        <p:blipFill>
          <a:blip r:embed="rId2"/>
          <a:stretch>
            <a:fillRect/>
          </a:stretch>
        </p:blipFill>
        <p:spPr>
          <a:xfrm>
            <a:off x="2571750" y="2590800"/>
            <a:ext cx="4000500" cy="7208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Using the Distance Formula</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Calculate the distance between the following pairs of points.</a:t>
            </a:r>
            <a:endParaRPr lang="en-US" sz="2800" dirty="0"/>
          </a:p>
          <a:p>
            <a:endParaRPr sz="2800" dirty="0"/>
          </a:p>
        </p:txBody>
      </p:sp>
      <p:pic>
        <p:nvPicPr>
          <p:cNvPr id="5" name="Picture 4" descr="Set a: open parentheses negative 4 comma negative 2 close parentheses and open parentheses negative 7 comma 2 close parentheses.&#10;Set b: open parentheses 5 comma 1 close parentheses and open parentheses negative 1 comma 3 close parentheses.">
            <a:extLst>
              <a:ext uri="{FF2B5EF4-FFF2-40B4-BE49-F238E27FC236}">
                <a16:creationId xmlns:a16="http://schemas.microsoft.com/office/drawing/2014/main" id="{3B7CEE06-848B-AA83-A449-F9EF5123F47C}"/>
              </a:ext>
            </a:extLst>
          </p:cNvPr>
          <p:cNvPicPr>
            <a:picLocks noChangeAspect="1"/>
          </p:cNvPicPr>
          <p:nvPr/>
        </p:nvPicPr>
        <p:blipFill>
          <a:blip r:embed="rId2"/>
          <a:stretch>
            <a:fillRect/>
          </a:stretch>
        </p:blipFill>
        <p:spPr>
          <a:xfrm>
            <a:off x="533400" y="1943687"/>
            <a:ext cx="3562350" cy="11715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baseline="-25000" dirty="0"/>
              <a:t>2</a:t>
            </a:r>
            <a:endParaRPr dirty="0"/>
          </a:p>
        </p:txBody>
      </p:sp>
      <p:sp>
        <p:nvSpPr>
          <p:cNvPr id="3" name="Text Placeholder 2"/>
          <p:cNvSpPr>
            <a:spLocks noGrp="1"/>
          </p:cNvSpPr>
          <p:nvPr>
            <p:ph type="body" sz="quarter" idx="10"/>
          </p:nvPr>
        </p:nvSpPr>
        <p:spPr>
          <a:xfrm>
            <a:off x="457200" y="1066800"/>
            <a:ext cx="8229600" cy="4929554"/>
          </a:xfrm>
        </p:spPr>
        <p:txBody>
          <a:bodyPr>
            <a:normAutofit/>
          </a:bodyPr>
          <a:lstStyle/>
          <a:p>
            <a:r>
              <a:rPr sz="2800" b="1" dirty="0"/>
              <a:t>Solution</a:t>
            </a:r>
          </a:p>
          <a:p>
            <a:pPr marL="514350" indent="-514350">
              <a:buFont typeface="+mj-lt"/>
              <a:buAutoNum type="alphaLcPeriod"/>
              <a:defRPr sz="2800"/>
            </a:pPr>
            <a:r>
              <a:rPr lang="en-US" dirty="0"/>
              <a:t>​</a:t>
            </a:r>
          </a:p>
        </p:txBody>
      </p:sp>
      <p:pic>
        <p:nvPicPr>
          <p:cNvPr id="4" name="Picture 3" descr="d equals square root of open parentheses open parentheses negative 4 close parentheses minus open parentheses negative 7 close parentheses close parentheses squared plus open parentheses open parentheses negative 2 close parentheses minus 2 close parentheses squared.">
            <a:extLst>
              <a:ext uri="{FF2B5EF4-FFF2-40B4-BE49-F238E27FC236}">
                <a16:creationId xmlns:a16="http://schemas.microsoft.com/office/drawing/2014/main" id="{E5012968-98EC-2A71-652A-B59A6B8B21C4}"/>
              </a:ext>
            </a:extLst>
          </p:cNvPr>
          <p:cNvPicPr>
            <a:picLocks noChangeAspect="1"/>
          </p:cNvPicPr>
          <p:nvPr/>
        </p:nvPicPr>
        <p:blipFill>
          <a:blip r:embed="rId2"/>
          <a:stretch>
            <a:fillRect/>
          </a:stretch>
        </p:blipFill>
        <p:spPr>
          <a:xfrm>
            <a:off x="882780" y="1524037"/>
            <a:ext cx="4270248" cy="678180"/>
          </a:xfrm>
          <a:prstGeom prst="rect">
            <a:avLst/>
          </a:prstGeom>
        </p:spPr>
      </p:pic>
      <p:sp>
        <p:nvSpPr>
          <p:cNvPr id="9" name="TextBox 8">
            <a:extLst>
              <a:ext uri="{FF2B5EF4-FFF2-40B4-BE49-F238E27FC236}">
                <a16:creationId xmlns:a16="http://schemas.microsoft.com/office/drawing/2014/main" id="{6D3A6C9B-C00D-F304-0CB7-8797477A21AD}"/>
              </a:ext>
            </a:extLst>
          </p:cNvPr>
          <p:cNvSpPr txBox="1"/>
          <p:nvPr/>
        </p:nvSpPr>
        <p:spPr>
          <a:xfrm>
            <a:off x="5105400" y="1535999"/>
            <a:ext cx="4038600" cy="646331"/>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Substitute the coordinates of each point into the distance formula.</a:t>
            </a:r>
            <a:endParaRPr lang="en-IN" dirty="0"/>
          </a:p>
        </p:txBody>
      </p:sp>
      <p:pic>
        <p:nvPicPr>
          <p:cNvPr id="5" name="Picture 4" descr="Equals square root of 3 squared plus open parentheses negative 4 close parentheses squared. Equals square root of 9 plus 16. ">
            <a:extLst>
              <a:ext uri="{FF2B5EF4-FFF2-40B4-BE49-F238E27FC236}">
                <a16:creationId xmlns:a16="http://schemas.microsoft.com/office/drawing/2014/main" id="{16DAE02D-34A2-A135-5E4E-D07FFB8D2ADE}"/>
              </a:ext>
            </a:extLst>
          </p:cNvPr>
          <p:cNvPicPr>
            <a:picLocks noChangeAspect="1"/>
          </p:cNvPicPr>
          <p:nvPr/>
        </p:nvPicPr>
        <p:blipFill>
          <a:blip r:embed="rId3"/>
          <a:stretch>
            <a:fillRect/>
          </a:stretch>
        </p:blipFill>
        <p:spPr>
          <a:xfrm>
            <a:off x="1143000" y="2294687"/>
            <a:ext cx="1818132" cy="1110996"/>
          </a:xfrm>
          <a:prstGeom prst="rect">
            <a:avLst/>
          </a:prstGeom>
        </p:spPr>
      </p:pic>
      <p:sp>
        <p:nvSpPr>
          <p:cNvPr id="10" name="TextBox 9">
            <a:extLst>
              <a:ext uri="{FF2B5EF4-FFF2-40B4-BE49-F238E27FC236}">
                <a16:creationId xmlns:a16="http://schemas.microsoft.com/office/drawing/2014/main" id="{0BDACC95-7E8B-D0B1-D23C-6674251B9118}"/>
              </a:ext>
            </a:extLst>
          </p:cNvPr>
          <p:cNvSpPr txBox="1"/>
          <p:nvPr/>
        </p:nvSpPr>
        <p:spPr>
          <a:xfrm>
            <a:off x="5106987" y="3176536"/>
            <a:ext cx="990600" cy="369332"/>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Simplify.</a:t>
            </a:r>
            <a:endParaRPr lang="en-IN" dirty="0"/>
          </a:p>
        </p:txBody>
      </p:sp>
      <p:pic>
        <p:nvPicPr>
          <p:cNvPr id="12" name="Picture 11" descr="Equals to square root 25 which is equals 5. ">
            <a:extLst>
              <a:ext uri="{FF2B5EF4-FFF2-40B4-BE49-F238E27FC236}">
                <a16:creationId xmlns:a16="http://schemas.microsoft.com/office/drawing/2014/main" id="{E3AC413D-FEC7-979F-EDEB-9F8D19439239}"/>
              </a:ext>
            </a:extLst>
          </p:cNvPr>
          <p:cNvPicPr>
            <a:picLocks noChangeAspect="1"/>
          </p:cNvPicPr>
          <p:nvPr/>
        </p:nvPicPr>
        <p:blipFill>
          <a:blip r:embed="rId4"/>
          <a:stretch>
            <a:fillRect/>
          </a:stretch>
        </p:blipFill>
        <p:spPr>
          <a:xfrm>
            <a:off x="1143920" y="3448048"/>
            <a:ext cx="841248" cy="868680"/>
          </a:xfrm>
          <a:prstGeom prst="rect">
            <a:avLst/>
          </a:prstGeom>
        </p:spPr>
      </p:pic>
      <p:sp>
        <p:nvSpPr>
          <p:cNvPr id="11" name="TextBox 10">
            <a:extLst>
              <a:ext uri="{FF2B5EF4-FFF2-40B4-BE49-F238E27FC236}">
                <a16:creationId xmlns:a16="http://schemas.microsoft.com/office/drawing/2014/main" id="{FE9E77CA-5DBE-A487-3252-8DE6E363F2DF}"/>
              </a:ext>
            </a:extLst>
          </p:cNvPr>
          <p:cNvSpPr txBox="1"/>
          <p:nvPr/>
        </p:nvSpPr>
        <p:spPr>
          <a:xfrm>
            <a:off x="5105399" y="4058245"/>
            <a:ext cx="3810001" cy="923330"/>
          </a:xfrm>
          <a:prstGeom prst="rect">
            <a:avLst/>
          </a:prstGeom>
          <a:noFill/>
        </p:spPr>
        <p:txBody>
          <a:bodyPr wrap="square" rtlCol="0">
            <a:spAutoFit/>
          </a:bodyPr>
          <a:lstStyle/>
          <a:p>
            <a:r>
              <a:rPr kumimoji="0" lang="en-US" sz="1800" b="0" i="0" u="none" strike="noStrike" kern="1200" cap="none" spc="0" normalizeH="0" baseline="0" noProof="0" dirty="0">
                <a:ln>
                  <a:noFill/>
                </a:ln>
                <a:solidFill>
                  <a:srgbClr val="366092"/>
                </a:solidFill>
                <a:effectLst/>
                <a:uLnTx/>
                <a:uFillTx/>
                <a:latin typeface="Calibri"/>
                <a:ea typeface="+mn-ea"/>
                <a:cs typeface="+mn-cs"/>
              </a:rPr>
              <a:t>Note that we only take the positive square root, since we are calculating a distance.</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Using the Distance Formula</a:t>
            </a:r>
            <a:r>
              <a:rPr lang="en-US" baseline="-25000" dirty="0"/>
              <a:t>3</a:t>
            </a:r>
            <a:endParaRPr dirty="0"/>
          </a:p>
        </p:txBody>
      </p:sp>
      <p:sp>
        <p:nvSpPr>
          <p:cNvPr id="3" name="Text Placeholder 2"/>
          <p:cNvSpPr>
            <a:spLocks noGrp="1"/>
          </p:cNvSpPr>
          <p:nvPr>
            <p:ph type="body" sz="quarter" idx="10"/>
          </p:nvPr>
        </p:nvSpPr>
        <p:spPr>
          <a:xfrm>
            <a:off x="409374" y="1379064"/>
            <a:ext cx="8277426" cy="4472354"/>
          </a:xfrm>
        </p:spPr>
        <p:txBody>
          <a:bodyPr/>
          <a:lstStyle/>
          <a:p>
            <a:pPr marL="514350" indent="-514350">
              <a:buFont typeface="+mj-lt"/>
              <a:buAutoNum type="alphaLcPeriod" startAt="2"/>
              <a:defRPr sz="2800"/>
            </a:pPr>
            <a:r>
              <a:rPr lang="en-US" dirty="0"/>
              <a:t>​</a:t>
            </a:r>
          </a:p>
        </p:txBody>
      </p:sp>
      <p:pic>
        <p:nvPicPr>
          <p:cNvPr id="11" name="Picture 10" descr="d equals square root of open parentheses 5 minus open parentheses negative 1 close parentheses close parentheses squared plus open parentheses 1 minus 3 close parentheses squared.">
            <a:extLst>
              <a:ext uri="{FF2B5EF4-FFF2-40B4-BE49-F238E27FC236}">
                <a16:creationId xmlns:a16="http://schemas.microsoft.com/office/drawing/2014/main" id="{FE1BEC19-DA8D-643D-1A9A-2E188044FD17}"/>
              </a:ext>
            </a:extLst>
          </p:cNvPr>
          <p:cNvPicPr>
            <a:picLocks noChangeAspect="1"/>
          </p:cNvPicPr>
          <p:nvPr/>
        </p:nvPicPr>
        <p:blipFill>
          <a:blip r:embed="rId2"/>
          <a:stretch>
            <a:fillRect/>
          </a:stretch>
        </p:blipFill>
        <p:spPr>
          <a:xfrm>
            <a:off x="980790" y="1379064"/>
            <a:ext cx="3377184" cy="678180"/>
          </a:xfrm>
          <a:prstGeom prst="rect">
            <a:avLst/>
          </a:prstGeom>
        </p:spPr>
      </p:pic>
      <p:sp>
        <p:nvSpPr>
          <p:cNvPr id="4" name="TextBox 3">
            <a:extLst>
              <a:ext uri="{FF2B5EF4-FFF2-40B4-BE49-F238E27FC236}">
                <a16:creationId xmlns:a16="http://schemas.microsoft.com/office/drawing/2014/main" id="{3E2037E6-75E6-F7FD-9DB0-71EF9D3CA19E}"/>
              </a:ext>
            </a:extLst>
          </p:cNvPr>
          <p:cNvSpPr txBox="1"/>
          <p:nvPr/>
        </p:nvSpPr>
        <p:spPr>
          <a:xfrm>
            <a:off x="5105400" y="1497037"/>
            <a:ext cx="3733800" cy="584775"/>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366092"/>
                </a:solidFill>
                <a:effectLst/>
                <a:uLnTx/>
                <a:uFillTx/>
                <a:latin typeface="Calibri"/>
                <a:ea typeface="+mn-ea"/>
                <a:cs typeface="+mn-cs"/>
              </a:rPr>
              <a:t>Again, substitute the coordinates into the distance formula, then simplify.</a:t>
            </a:r>
            <a:endParaRPr lang="en-IN" dirty="0"/>
          </a:p>
        </p:txBody>
      </p:sp>
      <p:pic>
        <p:nvPicPr>
          <p:cNvPr id="12" name="Picture 11" descr="Equals square root of 36 plus 4, which is equals square root of 40">
            <a:extLst>
              <a:ext uri="{FF2B5EF4-FFF2-40B4-BE49-F238E27FC236}">
                <a16:creationId xmlns:a16="http://schemas.microsoft.com/office/drawing/2014/main" id="{58337C9B-86E8-2077-683A-9A0973848EC2}"/>
              </a:ext>
            </a:extLst>
          </p:cNvPr>
          <p:cNvPicPr>
            <a:picLocks noChangeAspect="1"/>
          </p:cNvPicPr>
          <p:nvPr/>
        </p:nvPicPr>
        <p:blipFill>
          <a:blip r:embed="rId3"/>
          <a:stretch>
            <a:fillRect/>
          </a:stretch>
        </p:blipFill>
        <p:spPr>
          <a:xfrm>
            <a:off x="1220248" y="2102563"/>
            <a:ext cx="1301496" cy="976884"/>
          </a:xfrm>
          <a:prstGeom prst="rect">
            <a:avLst/>
          </a:prstGeom>
        </p:spPr>
      </p:pic>
      <p:sp>
        <p:nvSpPr>
          <p:cNvPr id="5" name="TextBox 4">
            <a:extLst>
              <a:ext uri="{FF2B5EF4-FFF2-40B4-BE49-F238E27FC236}">
                <a16:creationId xmlns:a16="http://schemas.microsoft.com/office/drawing/2014/main" id="{15B036C5-3073-2482-F6FA-73F157F9C036}"/>
              </a:ext>
            </a:extLst>
          </p:cNvPr>
          <p:cNvSpPr txBox="1"/>
          <p:nvPr/>
        </p:nvSpPr>
        <p:spPr>
          <a:xfrm>
            <a:off x="5105398" y="2576511"/>
            <a:ext cx="3124202" cy="338554"/>
          </a:xfrm>
          <a:prstGeom prst="rect">
            <a:avLst/>
          </a:prstGeom>
          <a:noFill/>
        </p:spPr>
        <p:txBody>
          <a:bodyPr wrap="square" rtlCol="0">
            <a:spAutoFit/>
          </a:bodyPr>
          <a:lstStyle/>
          <a:p>
            <a:r>
              <a:rPr kumimoji="0" lang="en-US" sz="1600" b="0" i="0" u="none" strike="noStrike" kern="1200" cap="none" spc="0" normalizeH="0" baseline="0" noProof="0" dirty="0">
                <a:ln>
                  <a:noFill/>
                </a:ln>
                <a:solidFill>
                  <a:srgbClr val="366092"/>
                </a:solidFill>
                <a:effectLst/>
                <a:uLnTx/>
                <a:uFillTx/>
                <a:latin typeface="Calibri"/>
                <a:ea typeface="+mn-ea"/>
                <a:cs typeface="+mn-cs"/>
              </a:rPr>
              <a:t>Simplify the radical by factoring out</a:t>
            </a:r>
            <a:endParaRPr lang="en-IN" dirty="0"/>
          </a:p>
        </p:txBody>
      </p:sp>
      <p:pic>
        <p:nvPicPr>
          <p:cNvPr id="6" name="Picture 5" descr="2 square equals 4">
            <a:extLst>
              <a:ext uri="{FF2B5EF4-FFF2-40B4-BE49-F238E27FC236}">
                <a16:creationId xmlns:a16="http://schemas.microsoft.com/office/drawing/2014/main" id="{2DE5BABD-CC4E-A8A3-216B-D21E60E3AC0C}"/>
              </a:ext>
            </a:extLst>
          </p:cNvPr>
          <p:cNvPicPr>
            <a:picLocks noChangeAspect="1"/>
          </p:cNvPicPr>
          <p:nvPr/>
        </p:nvPicPr>
        <p:blipFill>
          <a:blip r:embed="rId4"/>
          <a:stretch>
            <a:fillRect/>
          </a:stretch>
        </p:blipFill>
        <p:spPr>
          <a:xfrm>
            <a:off x="8161602" y="2588339"/>
            <a:ext cx="612648" cy="252984"/>
          </a:xfrm>
          <a:prstGeom prst="rect">
            <a:avLst/>
          </a:prstGeom>
        </p:spPr>
      </p:pic>
      <p:pic>
        <p:nvPicPr>
          <p:cNvPr id="13" name="Picture 12" descr="equals 2 times square root of 10">
            <a:extLst>
              <a:ext uri="{FF2B5EF4-FFF2-40B4-BE49-F238E27FC236}">
                <a16:creationId xmlns:a16="http://schemas.microsoft.com/office/drawing/2014/main" id="{12CCEA3B-D1CB-845D-3346-A11BE7558418}"/>
              </a:ext>
            </a:extLst>
          </p:cNvPr>
          <p:cNvPicPr>
            <a:picLocks noChangeAspect="1"/>
          </p:cNvPicPr>
          <p:nvPr/>
        </p:nvPicPr>
        <p:blipFill>
          <a:blip r:embed="rId5"/>
          <a:stretch>
            <a:fillRect/>
          </a:stretch>
        </p:blipFill>
        <p:spPr>
          <a:xfrm>
            <a:off x="1219200" y="3084666"/>
            <a:ext cx="990600" cy="42062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Formula: </a:t>
            </a:r>
            <a:r>
              <a:rPr dirty="0"/>
              <a:t>Midpoint Formula</a:t>
            </a:r>
          </a:p>
        </p:txBody>
      </p:sp>
      <p:sp>
        <p:nvSpPr>
          <p:cNvPr id="3" name="Text Placeholder 2"/>
          <p:cNvSpPr>
            <a:spLocks noGrp="1"/>
          </p:cNvSpPr>
          <p:nvPr>
            <p:ph type="body" sz="quarter" idx="10"/>
          </p:nvPr>
        </p:nvSpPr>
        <p:spPr/>
        <p:txBody>
          <a:bodyPr>
            <a:normAutofit/>
          </a:bodyPr>
          <a:lstStyle/>
          <a:p>
            <a:pPr>
              <a:defRPr sz="2800"/>
            </a:pPr>
            <a:r>
              <a:rPr lang="en-IN" sz="2800" dirty="0"/>
              <a:t>The </a:t>
            </a:r>
            <a:r>
              <a:rPr lang="en-IN" sz="2800" b="1" dirty="0"/>
              <a:t>midpoint</a:t>
            </a:r>
            <a:r>
              <a:rPr lang="en-IN" sz="2800" dirty="0"/>
              <a:t> between two </a:t>
            </a:r>
            <a:r>
              <a:rPr lang="en-IN" dirty="0"/>
              <a:t>points (</a:t>
            </a:r>
            <a:r>
              <a:rPr lang="en-IN" i="1" dirty="0"/>
              <a:t>x</a:t>
            </a:r>
            <a:r>
              <a:rPr lang="en-IN" sz="1050" dirty="0"/>
              <a:t> </a:t>
            </a:r>
            <a:r>
              <a:rPr lang="en-IN" dirty="0">
                <a:ea typeface="Calibri" panose="020F0502020204030204" pitchFamily="34" charset="0"/>
                <a:cs typeface="Calibri" panose="020F0502020204030204" pitchFamily="34" charset="0"/>
              </a:rPr>
              <a:t>₁</a:t>
            </a:r>
            <a:r>
              <a:rPr lang="en-IN" dirty="0"/>
              <a:t>, y</a:t>
            </a:r>
            <a:r>
              <a:rPr lang="en-IN" sz="1050" dirty="0"/>
              <a:t> </a:t>
            </a:r>
            <a:r>
              <a:rPr lang="en-IN" dirty="0">
                <a:ea typeface="Calibri" panose="020F0502020204030204" pitchFamily="34" charset="0"/>
                <a:cs typeface="Calibri" panose="020F0502020204030204" pitchFamily="34" charset="0"/>
              </a:rPr>
              <a:t>₁</a:t>
            </a:r>
            <a:r>
              <a:rPr lang="en-IN" dirty="0"/>
              <a:t>) and (</a:t>
            </a:r>
            <a:r>
              <a:rPr lang="en-IN" i="1" dirty="0"/>
              <a:t>x</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y</a:t>
            </a:r>
            <a:r>
              <a:rPr lang="en-IN" dirty="0">
                <a:latin typeface="Calibri" panose="020F0502020204030204" pitchFamily="34" charset="0"/>
                <a:ea typeface="Calibri" panose="020F0502020204030204" pitchFamily="34" charset="0"/>
                <a:cs typeface="Calibri" panose="020F0502020204030204" pitchFamily="34" charset="0"/>
              </a:rPr>
              <a:t>₂</a:t>
            </a:r>
            <a:r>
              <a:rPr lang="en-IN" dirty="0"/>
              <a:t>) </a:t>
            </a:r>
            <a:r>
              <a:rPr lang="en-IN" sz="2800" dirty="0"/>
              <a:t>in the Cartesian plane has the following coordinates.</a:t>
            </a:r>
            <a:endParaRPr sz="2800" dirty="0"/>
          </a:p>
        </p:txBody>
      </p:sp>
      <p:pic>
        <p:nvPicPr>
          <p:cNvPr id="4" name="Picture 3" descr="Open parentheses open fraction x subscript 1 plus x subscript 2 divided by 2 close fraction comma open fraction y subscript 1 plus y subscript 2 divided by 2 close fraction close parentheses.">
            <a:extLst>
              <a:ext uri="{FF2B5EF4-FFF2-40B4-BE49-F238E27FC236}">
                <a16:creationId xmlns:a16="http://schemas.microsoft.com/office/drawing/2014/main" id="{CC2AA287-8249-84A3-0C39-03FB9A6263CD}"/>
              </a:ext>
            </a:extLst>
          </p:cNvPr>
          <p:cNvPicPr>
            <a:picLocks noChangeAspect="1"/>
          </p:cNvPicPr>
          <p:nvPr/>
        </p:nvPicPr>
        <p:blipFill>
          <a:blip r:embed="rId2"/>
          <a:stretch>
            <a:fillRect/>
          </a:stretch>
        </p:blipFill>
        <p:spPr>
          <a:xfrm>
            <a:off x="3333750" y="2286000"/>
            <a:ext cx="2476500" cy="93726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4: Using the Midpoint Formula</a:t>
            </a:r>
            <a:r>
              <a:rPr lang="en-US" baseline="-25000" dirty="0"/>
              <a:t>4</a:t>
            </a:r>
            <a:endParaRPr dirty="0"/>
          </a:p>
        </p:txBody>
      </p:sp>
      <p:sp>
        <p:nvSpPr>
          <p:cNvPr id="3" name="Text Placeholder 2"/>
          <p:cNvSpPr>
            <a:spLocks noGrp="1"/>
          </p:cNvSpPr>
          <p:nvPr>
            <p:ph type="body" sz="quarter" idx="10"/>
          </p:nvPr>
        </p:nvSpPr>
        <p:spPr/>
        <p:txBody>
          <a:bodyPr>
            <a:normAutofit/>
          </a:bodyPr>
          <a:lstStyle/>
          <a:p>
            <a:r>
              <a:rPr sz="2800" dirty="0"/>
              <a:t>Calculate the midpoint of the line connecting each pair of points.</a:t>
            </a:r>
            <a:endParaRPr lang="en-US" sz="2800" dirty="0"/>
          </a:p>
          <a:p>
            <a:endParaRPr sz="2800" dirty="0"/>
          </a:p>
        </p:txBody>
      </p:sp>
      <p:pic>
        <p:nvPicPr>
          <p:cNvPr id="5" name="Picture 4" descr="Set a: open parentheses 5 comma 1 close parentheses and open parentheses negative 1 comma 3 close parentheses.&#10;Set b: open parentheses 3 comma 0 close parentheses and open parentheses negative 6 comma 11 close parentheses.">
            <a:extLst>
              <a:ext uri="{FF2B5EF4-FFF2-40B4-BE49-F238E27FC236}">
                <a16:creationId xmlns:a16="http://schemas.microsoft.com/office/drawing/2014/main" id="{FD2D40C0-EA69-D06B-DCE1-8E06451BA84E}"/>
              </a:ext>
            </a:extLst>
          </p:cNvPr>
          <p:cNvPicPr>
            <a:picLocks noChangeAspect="1"/>
          </p:cNvPicPr>
          <p:nvPr/>
        </p:nvPicPr>
        <p:blipFill>
          <a:blip r:embed="rId2"/>
          <a:stretch>
            <a:fillRect/>
          </a:stretch>
        </p:blipFill>
        <p:spPr>
          <a:xfrm>
            <a:off x="533400" y="1943687"/>
            <a:ext cx="3257550" cy="11715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the Midpoint Formula</a:t>
            </a:r>
            <a:r>
              <a:rPr lang="en-US" baseline="-25000" dirty="0"/>
              <a:t>5</a:t>
            </a:r>
            <a:endParaRPr dirty="0"/>
          </a:p>
        </p:txBody>
      </p:sp>
      <p:sp>
        <p:nvSpPr>
          <p:cNvPr id="3" name="Text Placeholder 2"/>
          <p:cNvSpPr>
            <a:spLocks noGrp="1"/>
          </p:cNvSpPr>
          <p:nvPr>
            <p:ph type="body" sz="quarter" idx="10"/>
          </p:nvPr>
        </p:nvSpPr>
        <p:spPr>
          <a:xfrm>
            <a:off x="457200" y="1029287"/>
            <a:ext cx="8229600" cy="4990513"/>
          </a:xfrm>
        </p:spPr>
        <p:txBody>
          <a:bodyPr>
            <a:normAutofit/>
          </a:bodyPr>
          <a:lstStyle/>
          <a:p>
            <a:r>
              <a:rPr sz="2800" b="1" dirty="0"/>
              <a:t>Solution</a:t>
            </a:r>
            <a:endParaRPr lang="en-US" sz="2800" b="1" dirty="0"/>
          </a:p>
          <a:p>
            <a:r>
              <a:rPr lang="en-US" sz="2800" dirty="0"/>
              <a:t>In each case, we simply substitute the coordinates of each point into the midpoint formula. This has the effect of averaging both </a:t>
            </a:r>
            <a:r>
              <a:rPr lang="en-US" sz="2800" i="1" dirty="0"/>
              <a:t>x</a:t>
            </a:r>
            <a:r>
              <a:rPr lang="en-US" sz="2800" dirty="0"/>
              <a:t>-coordinates and both </a:t>
            </a:r>
            <a:br>
              <a:rPr lang="en-US" sz="2800" dirty="0"/>
            </a:br>
            <a:r>
              <a:rPr lang="en-US" sz="2800" i="1" dirty="0"/>
              <a:t>y-</a:t>
            </a:r>
            <a:r>
              <a:rPr lang="en-US" sz="2800" dirty="0"/>
              <a:t>coordinates.</a:t>
            </a:r>
            <a:endParaRPr lang="ar-AE" dirty="0"/>
          </a:p>
        </p:txBody>
      </p:sp>
      <p:sp>
        <p:nvSpPr>
          <p:cNvPr id="4" name="TextBox 3">
            <a:extLst>
              <a:ext uri="{FF2B5EF4-FFF2-40B4-BE49-F238E27FC236}">
                <a16:creationId xmlns:a16="http://schemas.microsoft.com/office/drawing/2014/main" id="{6CF3D519-2624-D438-6D1A-D0765AE48B88}"/>
              </a:ext>
            </a:extLst>
          </p:cNvPr>
          <p:cNvSpPr txBox="1"/>
          <p:nvPr/>
        </p:nvSpPr>
        <p:spPr>
          <a:xfrm>
            <a:off x="457199" y="3576929"/>
            <a:ext cx="4572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a.</a:t>
            </a:r>
            <a:endParaRPr lang="en-IN" dirty="0"/>
          </a:p>
        </p:txBody>
      </p:sp>
      <p:pic>
        <p:nvPicPr>
          <p:cNvPr id="6" name="Picture 5" descr="Open parentheses open fraction 5 plus open parentheses negative 1 close parentheses whole divided by 2 close fraction comma open fraction 1 plus 3 whole divided by 2 close fraction close parentheses equals open parentheses 2,2 close parentheses.">
            <a:extLst>
              <a:ext uri="{FF2B5EF4-FFF2-40B4-BE49-F238E27FC236}">
                <a16:creationId xmlns:a16="http://schemas.microsoft.com/office/drawing/2014/main" id="{1B4A46A5-B341-DEF7-90E3-AA8FC2C9E130}"/>
              </a:ext>
            </a:extLst>
          </p:cNvPr>
          <p:cNvPicPr>
            <a:picLocks noChangeAspect="1"/>
          </p:cNvPicPr>
          <p:nvPr/>
        </p:nvPicPr>
        <p:blipFill>
          <a:blip r:embed="rId2"/>
          <a:stretch>
            <a:fillRect/>
          </a:stretch>
        </p:blipFill>
        <p:spPr>
          <a:xfrm>
            <a:off x="1192827" y="3353019"/>
            <a:ext cx="3200400" cy="976884"/>
          </a:xfrm>
          <a:prstGeom prst="rect">
            <a:avLst/>
          </a:prstGeom>
        </p:spPr>
      </p:pic>
      <p:sp>
        <p:nvSpPr>
          <p:cNvPr id="5" name="TextBox 4">
            <a:extLst>
              <a:ext uri="{FF2B5EF4-FFF2-40B4-BE49-F238E27FC236}">
                <a16:creationId xmlns:a16="http://schemas.microsoft.com/office/drawing/2014/main" id="{8FC4DDD3-E6B1-B164-3D0F-A8E3A9C1E93B}"/>
              </a:ext>
            </a:extLst>
          </p:cNvPr>
          <p:cNvSpPr txBox="1"/>
          <p:nvPr/>
        </p:nvSpPr>
        <p:spPr>
          <a:xfrm>
            <a:off x="452435" y="4695822"/>
            <a:ext cx="533400" cy="523220"/>
          </a:xfrm>
          <a:prstGeom prst="rect">
            <a:avLst/>
          </a:prstGeom>
          <a:noFill/>
        </p:spPr>
        <p:txBody>
          <a:bodyPr wrap="square" rtlCol="0">
            <a:spAutoFit/>
          </a:bodyPr>
          <a:lstStyle/>
          <a:p>
            <a:r>
              <a:rPr kumimoji="0" lang="en-US" sz="2800" b="0" i="0" u="none" strike="noStrike" kern="1200" cap="none" spc="0" normalizeH="0" baseline="0" noProof="0" dirty="0">
                <a:ln>
                  <a:noFill/>
                </a:ln>
                <a:solidFill>
                  <a:srgbClr val="366092"/>
                </a:solidFill>
                <a:effectLst/>
                <a:uLnTx/>
                <a:uFillTx/>
                <a:latin typeface="Calibri"/>
                <a:ea typeface="+mn-ea"/>
                <a:cs typeface="+mn-cs"/>
              </a:rPr>
              <a:t>b.</a:t>
            </a:r>
            <a:endParaRPr lang="en-IN" dirty="0"/>
          </a:p>
        </p:txBody>
      </p:sp>
      <p:pic>
        <p:nvPicPr>
          <p:cNvPr id="7" name="Picture 6" descr="Open parentheses open fraction 3 plus open parentheses negative 6 close parentheses whole divided by 2 close fraction comma open fraction 0 plus 11 whole divided by 2 close fraction close parentheses equals open parentheses negative 3 divided by 2 comma 11 divided by 2 close parentheses.">
            <a:extLst>
              <a:ext uri="{FF2B5EF4-FFF2-40B4-BE49-F238E27FC236}">
                <a16:creationId xmlns:a16="http://schemas.microsoft.com/office/drawing/2014/main" id="{3E91450F-560C-A3BC-CC61-F2A2D775B7EF}"/>
              </a:ext>
            </a:extLst>
          </p:cNvPr>
          <p:cNvPicPr>
            <a:picLocks noChangeAspect="1"/>
          </p:cNvPicPr>
          <p:nvPr/>
        </p:nvPicPr>
        <p:blipFill>
          <a:blip r:embed="rId3"/>
          <a:stretch>
            <a:fillRect/>
          </a:stretch>
        </p:blipFill>
        <p:spPr>
          <a:xfrm>
            <a:off x="1070609" y="4481672"/>
            <a:ext cx="3863340" cy="975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Cartesian Plane</a:t>
            </a:r>
            <a:endParaRPr dirty="0"/>
          </a:p>
        </p:txBody>
      </p:sp>
      <p:pic>
        <p:nvPicPr>
          <p:cNvPr id="7" name="Content Placeholder 6" descr="A Cartesian coordinate plane is displayed with the x-axis and y-axis intersecting at the origin, labeled as open parentheses 0,0 close parentheses. The graph is divided into four quadrants, each labeled accordingly. Quadrant one, in the top-right, contains the point open parentheses 3,1 close parentheses. Quadrant II, in the top-left, contains the point open parentheses minus 2,2 close parentheses. Quadrant III, in the bottom-left, contains the point open parentheses minus 1 comma minus 4 close parentheses. Quadrant IV, in the bottom-right, contains the point open parentheses 4 comma minus 2 close parentheses. Each point is represented by a blue dot and labeled with its coordinates. Dashed blue lines extend from each point to the axes, illustrating their respective x and y values.&#10;">
            <a:extLst>
              <a:ext uri="{FF2B5EF4-FFF2-40B4-BE49-F238E27FC236}">
                <a16:creationId xmlns:a16="http://schemas.microsoft.com/office/drawing/2014/main" id="{EC390E03-8E74-450C-99D1-80AF337A661A}"/>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extLst>
      <p:ext uri="{BB962C8B-B14F-4D97-AF65-F5344CB8AC3E}">
        <p14:creationId xmlns:p14="http://schemas.microsoft.com/office/powerpoint/2010/main" val="98622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pPr>
              <a:defRPr sz="2800"/>
            </a:pPr>
            <a:r>
              <a:rPr sz="2800" dirty="0"/>
              <a:t>Unfortunately, mathematics uses parentheses to denote ordered pairs as well as open intervals, which sometimes leads to confusion. Context is the key to interpreting notation correctly. For instance, in the context of solving a one-variable inequality, the notation</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2, 5)</a:t>
            </a:r>
            <a:r>
              <a:rPr sz="2800" dirty="0"/>
              <a:t> most likely refers to the open interval with endpoints at</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a:t>
            </a:r>
            <a:r>
              <a:rPr sz="2800" dirty="0"/>
              <a:t> and </a:t>
            </a:r>
            <a:r>
              <a:rPr lang="en-US" sz="2800" dirty="0"/>
              <a:t>5,</a:t>
            </a:r>
            <a:r>
              <a:rPr sz="2800" dirty="0"/>
              <a:t> while in the context of solving an equation in two variables,</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a:t>
            </a:r>
            <a:r>
              <a:rPr lang="en-US" sz="2800" dirty="0"/>
              <a:t>2, 5)</a:t>
            </a:r>
            <a:r>
              <a:rPr sz="2800" dirty="0"/>
              <a:t> probably refers to a point in the Cartesian plane.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Plotting Points in the Cartesian Coordinate System</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Plot the following ordered pairs on the Cartesian plane, and identify which quadrant they lie in (or which axis they lie on).</a:t>
            </a:r>
            <a:endParaRPr lang="en-US" sz="2800" dirty="0"/>
          </a:p>
          <a:p>
            <a:endParaRPr sz="2800" dirty="0"/>
          </a:p>
        </p:txBody>
      </p:sp>
      <p:pic>
        <p:nvPicPr>
          <p:cNvPr id="7" name="Picture 6" descr="The list of following Ordered pairs are,&#10;a: open parentheses 2 comma 3 close parentheses.&#10;b: open parentheses negative 5 comma 0 close parentheses.&#10;c: open parentheses 1 comma negative 3 close parentheses.&#10;d: open parentheses negative 2 comma 4 close parentheses.&#10;e: open parentheses negative 6 comma negative 6 close parentheses.&#10;f: open parentheses 0 comma 5 close parentheses.&#10;">
            <a:extLst>
              <a:ext uri="{FF2B5EF4-FFF2-40B4-BE49-F238E27FC236}">
                <a16:creationId xmlns:a16="http://schemas.microsoft.com/office/drawing/2014/main" id="{03677E94-2B66-5FDB-585F-81C457F14E05}"/>
              </a:ext>
            </a:extLst>
          </p:cNvPr>
          <p:cNvPicPr>
            <a:picLocks noChangeAspect="1"/>
          </p:cNvPicPr>
          <p:nvPr/>
        </p:nvPicPr>
        <p:blipFill>
          <a:blip r:embed="rId2"/>
          <a:stretch>
            <a:fillRect/>
          </a:stretch>
        </p:blipFill>
        <p:spPr>
          <a:xfrm>
            <a:off x="457200" y="2402176"/>
            <a:ext cx="1700639" cy="35667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800" dirty="0"/>
              <a:t>T</a:t>
            </a:r>
            <a:r>
              <a:rPr sz="2800" dirty="0"/>
              <a:t>here is no required method when plotting points, </a:t>
            </a:r>
            <a:r>
              <a:rPr lang="en-US" sz="2800" dirty="0"/>
              <a:t>but it</a:t>
            </a:r>
            <a:r>
              <a:rPr sz="2800" dirty="0"/>
              <a:t> is helpful to establish a set pattern that you follow</a:t>
            </a:r>
            <a:r>
              <a:rPr lang="en-US" sz="2800" dirty="0"/>
              <a:t>.</a:t>
            </a:r>
            <a:r>
              <a:rPr lang="en-US" dirty="0"/>
              <a:t> F</a:t>
            </a:r>
            <a:r>
              <a:rPr sz="2800" dirty="0"/>
              <a:t>or example, you may always count the horizontal value first, then the vertical displacement.</a:t>
            </a:r>
          </a:p>
        </p:txBody>
      </p:sp>
    </p:spTree>
    <p:extLst>
      <p:ext uri="{BB962C8B-B14F-4D97-AF65-F5344CB8AC3E}">
        <p14:creationId xmlns:p14="http://schemas.microsoft.com/office/powerpoint/2010/main" val="10140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pPr marL="514350" indent="-514350">
              <a:buFont typeface="+mj-lt"/>
              <a:buAutoNum type="alphaLcPeriod"/>
              <a:defRPr sz="2800"/>
            </a:pPr>
            <a:r>
              <a:rPr lang="en-US" dirty="0"/>
              <a:t>​</a:t>
            </a:r>
            <a:endParaRPr lang="en-US" sz="2800" dirty="0"/>
          </a:p>
          <a:p>
            <a:pPr marL="514350" indent="-514350">
              <a:buFont typeface="+mj-lt"/>
              <a:buAutoNum type="alphaLcPeriod"/>
              <a:defRPr sz="2800"/>
            </a:pPr>
            <a:endParaRPr lang="en-US" dirty="0"/>
          </a:p>
        </p:txBody>
      </p:sp>
      <p:pic>
        <p:nvPicPr>
          <p:cNvPr id="4" name="Content Placeholder 4" descr="An image of the Cartesian plane with x and y axes both extending from minus 8 to 8, and faint vertical and horizontal grid lines passing through each integer point on the axes. An arrow extends right from the origin to the point open parentheses 2,0 close parentheses and a second arrow extends up from the point open parentheses 2,0 close parentheses to the point open parentheses 2,3 close parentheses. The point open parentheses 2,3 close parentheses is marked with a dot, and it is identified with text as lying in Quadrant one.">
            <a:extLst>
              <a:ext uri="{FF2B5EF4-FFF2-40B4-BE49-F238E27FC236}">
                <a16:creationId xmlns:a16="http://schemas.microsoft.com/office/drawing/2014/main" id="{19A9E36E-C207-4197-8E7C-419BEE5E0A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97557" y="1295400"/>
            <a:ext cx="4250843" cy="4332289"/>
          </a:xfrm>
          <a:prstGeom prst="rect">
            <a:avLst/>
          </a:prstGeom>
        </p:spPr>
      </p:pic>
      <p:pic>
        <p:nvPicPr>
          <p:cNvPr id="9" name="Picture 8" descr="Figure 2">
            <a:extLst>
              <a:ext uri="{FF2B5EF4-FFF2-40B4-BE49-F238E27FC236}">
                <a16:creationId xmlns:a16="http://schemas.microsoft.com/office/drawing/2014/main" id="{45681AD3-6549-4314-9FAF-35F2902A5FA8}"/>
              </a:ext>
            </a:extLst>
          </p:cNvPr>
          <p:cNvPicPr>
            <a:picLocks noChangeAspect="1"/>
          </p:cNvPicPr>
          <p:nvPr/>
        </p:nvPicPr>
        <p:blipFill>
          <a:blip r:embed="rId4"/>
          <a:stretch>
            <a:fillRect/>
          </a:stretch>
        </p:blipFill>
        <p:spPr>
          <a:xfrm>
            <a:off x="3429000" y="5486400"/>
            <a:ext cx="1579001" cy="7498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Plotting Points in the Cartesian Coordinate System</a:t>
            </a:r>
            <a:r>
              <a:rPr lang="en-US" baseline="-25000" dirty="0"/>
              <a:t>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p>
        </p:txBody>
      </p:sp>
      <p:pic>
        <p:nvPicPr>
          <p:cNvPr id="4" name="Content Placeholder 4" descr="An image of the Cartesian plane with x and y axes both extending from  minus 8 to  8, and faint vertical and horizontal grid lines passing through each integer point on the axes. An arrow extends left from the origin to the point  open parentheses minus 5,0 close parentheses. The point  open parentheses minus 5,0 close parentheses is marked with a dot, and it is identified with text as lying on the x-axis.">
            <a:extLst>
              <a:ext uri="{FF2B5EF4-FFF2-40B4-BE49-F238E27FC236}">
                <a16:creationId xmlns:a16="http://schemas.microsoft.com/office/drawing/2014/main" id="{DFFC0F4B-5180-4EF7-9CEC-6A668D0EC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4" y="1143001"/>
            <a:ext cx="4343400" cy="4343400"/>
          </a:xfrm>
          <a:prstGeom prst="rect">
            <a:avLst/>
          </a:prstGeom>
        </p:spPr>
      </p:pic>
      <p:pic>
        <p:nvPicPr>
          <p:cNvPr id="6" name="Picture 5" descr="Figure 3">
            <a:extLst>
              <a:ext uri="{FF2B5EF4-FFF2-40B4-BE49-F238E27FC236}">
                <a16:creationId xmlns:a16="http://schemas.microsoft.com/office/drawing/2014/main" id="{D813CD76-ADF9-4F80-B729-A25EAD3BFD22}"/>
              </a:ext>
            </a:extLst>
          </p:cNvPr>
          <p:cNvPicPr>
            <a:picLocks noChangeAspect="1"/>
          </p:cNvPicPr>
          <p:nvPr/>
        </p:nvPicPr>
        <p:blipFill>
          <a:blip r:embed="rId4"/>
          <a:stretch>
            <a:fillRect/>
          </a:stretch>
        </p:blipFill>
        <p:spPr>
          <a:xfrm>
            <a:off x="3657600" y="5422327"/>
            <a:ext cx="1579001" cy="749873"/>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2575</TotalTime>
  <Words>1468</Words>
  <Application>Microsoft Office PowerPoint</Application>
  <PresentationFormat>On-screen Show (4:3)</PresentationFormat>
  <Paragraphs>191</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Cambria Math</vt:lpstr>
      <vt:lpstr>Arial</vt:lpstr>
      <vt:lpstr>Calibri</vt:lpstr>
      <vt:lpstr>Courier New</vt:lpstr>
      <vt:lpstr>Angsana New</vt:lpstr>
      <vt:lpstr>Office Theme</vt:lpstr>
      <vt:lpstr>Section 3.1</vt:lpstr>
      <vt:lpstr>Definitions: Ordered Pairs</vt:lpstr>
      <vt:lpstr>Definitions: The Cartesian Coordinate System</vt:lpstr>
      <vt:lpstr>Figure 1: The Cartesian Plane</vt:lpstr>
      <vt:lpstr>CAUTION!</vt:lpstr>
      <vt:lpstr>Example 1: Plotting Points in the Cartesian Coordinate System1</vt:lpstr>
      <vt:lpstr>Note1</vt:lpstr>
      <vt:lpstr>Example 1: Plotting Points in the Cartesian Coordinate System2</vt:lpstr>
      <vt:lpstr>Example 1: Plotting Points in the Cartesian Coordinate System3</vt:lpstr>
      <vt:lpstr>Example 1: Plotting Points in the Cartesian Coordinate System4</vt:lpstr>
      <vt:lpstr>Example 1: Plotting Points in the Cartesian Coordinate System5</vt:lpstr>
      <vt:lpstr>Example 1: Plotting Points in the Cartesian Coordinate System6</vt:lpstr>
      <vt:lpstr>Example 1: Plotting Points in the Cartesian Coordinate System7</vt:lpstr>
      <vt:lpstr>Example 2: Graphing Equations in Two Variables1</vt:lpstr>
      <vt:lpstr>Example 2: Graphing Equations in Two Variables2</vt:lpstr>
      <vt:lpstr>Example 2: Graphing Equations in Two Variables3 </vt:lpstr>
      <vt:lpstr>Example 2: Graphing Equations in Two Variables4</vt:lpstr>
      <vt:lpstr>Example 2: Graphing Equations in Two Variables5</vt:lpstr>
      <vt:lpstr>Example 2: Graphing Equations in Two Variables6</vt:lpstr>
      <vt:lpstr>Note2</vt:lpstr>
      <vt:lpstr>Example 2: Graphing Equations in Two Variables7</vt:lpstr>
      <vt:lpstr>Example 2: Graphing Equations in Two Variables8</vt:lpstr>
      <vt:lpstr>Example 2: Graphing Equations in Two Variables9</vt:lpstr>
      <vt:lpstr>Example 2: Graphing Equations in Two Variables10</vt:lpstr>
      <vt:lpstr>Example 2: Graphing Equations in Two Variables11</vt:lpstr>
      <vt:lpstr>Example 2: Graphing Equations in Two Variables12</vt:lpstr>
      <vt:lpstr>Example 2: Graphing Equations in Two Variables13</vt:lpstr>
      <vt:lpstr>Example 2: Graphing Equations in Two Variables14</vt:lpstr>
      <vt:lpstr>Example 2: Graphing Equations in Two Variables15</vt:lpstr>
      <vt:lpstr>Example 2: Graphing Equations in Two Variables16</vt:lpstr>
      <vt:lpstr>Formula: Distance Formula</vt:lpstr>
      <vt:lpstr>Example 3: Using the Distance Formula1</vt:lpstr>
      <vt:lpstr>Example 3: Using the Distance Formula2</vt:lpstr>
      <vt:lpstr>Example 3: Using the Distance Formula3</vt:lpstr>
      <vt:lpstr>Formula: Midpoint Formula</vt:lpstr>
      <vt:lpstr>Example 4: Using the Midpoint Formula4</vt:lpstr>
      <vt:lpstr>Example 4: Using the Midpoint Formula5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Kodanda Ram Bade</cp:lastModifiedBy>
  <cp:revision>293</cp:revision>
  <dcterms:created xsi:type="dcterms:W3CDTF">2013-04-26T14:43:13Z</dcterms:created>
  <dcterms:modified xsi:type="dcterms:W3CDTF">2025-06-12T10:54:05Z</dcterms:modified>
</cp:coreProperties>
</file>