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9" r:id="rId3"/>
    <p:sldId id="260" r:id="rId4"/>
    <p:sldId id="261" r:id="rId5"/>
    <p:sldId id="262" r:id="rId6"/>
    <p:sldId id="264" r:id="rId7"/>
    <p:sldId id="265"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Lst>
  <p:sldSz cx="9144000" cy="6858000" type="screen4x3"/>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76" userDrawn="1">
          <p15:clr>
            <a:srgbClr val="A4A3A4"/>
          </p15:clr>
        </p15:guide>
        <p15:guide id="2" pos="148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844" autoAdjust="0"/>
    <p:restoredTop sz="94724" autoAdjust="0"/>
  </p:normalViewPr>
  <p:slideViewPr>
    <p:cSldViewPr>
      <p:cViewPr varScale="1">
        <p:scale>
          <a:sx n="105" d="100"/>
          <a:sy n="105" d="100"/>
        </p:scale>
        <p:origin x="1488" y="96"/>
      </p:cViewPr>
      <p:guideLst>
        <p:guide orient="horz" pos="2976"/>
        <p:guide pos="1488"/>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66267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CBE072-D919-4907-B390-42F2278DAD2D}" type="datetimeFigureOut">
              <a:rPr lang="en-US" smtClean="0"/>
              <a:pPr/>
              <a:t>6/26/2025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03261-D02F-4FEF-8D2D-C2ED839A40DE}" type="slidenum">
              <a:rPr lang="en-US" smtClean="0"/>
              <a:pPr/>
              <a:t>‹#›</a:t>
            </a:fld>
            <a:endParaRPr lang="en-US"/>
          </a:p>
        </p:txBody>
      </p:sp>
    </p:spTree>
    <p:extLst>
      <p:ext uri="{BB962C8B-B14F-4D97-AF65-F5344CB8AC3E}">
        <p14:creationId xmlns:p14="http://schemas.microsoft.com/office/powerpoint/2010/main" val="3286547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1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3.R.9</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Radical Equations </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a:t>
            </a:r>
            <a:r>
              <a:rPr lang="en-US" baseline="-25000" dirty="0"/>
              <a:t>2</a:t>
            </a:r>
            <a:endParaRPr lang="en-US" sz="3200" dirty="0">
              <a:solidFill>
                <a:schemeClr val="accent1"/>
              </a:solidFill>
            </a:endParaRPr>
          </a:p>
        </p:txBody>
      </p:sp>
      <p:sp>
        <p:nvSpPr>
          <p:cNvPr id="15363" name="Rectangle 3"/>
          <p:cNvSpPr>
            <a:spLocks noGrp="1"/>
          </p:cNvSpPr>
          <p:nvPr>
            <p:ph idx="1"/>
          </p:nvPr>
        </p:nvSpPr>
        <p:spPr>
          <a:xfrm>
            <a:off x="401994" y="1277112"/>
            <a:ext cx="8229600" cy="523220"/>
          </a:xfrm>
          <a:prstGeom prst="rect">
            <a:avLst/>
          </a:prstGeom>
          <a:noFill/>
        </p:spPr>
        <p:txBody>
          <a:bodyPr>
            <a:spAutoFit/>
          </a:bodyPr>
          <a:lstStyle/>
          <a:p>
            <a:pPr algn="just">
              <a:spcBef>
                <a:spcPct val="0"/>
              </a:spcBef>
              <a:buFont typeface="Courier New" pitchFamily="49" charset="0"/>
              <a:buNone/>
            </a:pPr>
            <a:r>
              <a:rPr lang="en-US" b="1" i="0" dirty="0">
                <a:solidFill>
                  <a:schemeClr val="tx1"/>
                </a:solidFill>
              </a:rPr>
              <a:t>Check both answers</a:t>
            </a:r>
            <a:r>
              <a:rPr lang="en-US" i="0" dirty="0">
                <a:solidFill>
                  <a:schemeClr val="tx1"/>
                </a:solidFill>
              </a:rPr>
              <a:t> in the original equation.</a:t>
            </a:r>
          </a:p>
        </p:txBody>
      </p:sp>
      <p:pic>
        <p:nvPicPr>
          <p:cNvPr id="5" name="Picture 4" descr="The square root of open parenthesis three times minus one fourth plus thirteen close parenthesis plus three  questioned equals to  two times minus one fourth. The square root of open parenthesis forty nine fourths close parenthesis plus three  questioned equals to  negative one half. Seven halves plus three  questioned equals to  negative one half. Thirteen halves does not equal negative one half.">
            <a:extLst>
              <a:ext uri="{FF2B5EF4-FFF2-40B4-BE49-F238E27FC236}">
                <a16:creationId xmlns:a16="http://schemas.microsoft.com/office/drawing/2014/main" id="{3CE3F500-C41F-615B-5B9F-C07E49503757}"/>
              </a:ext>
            </a:extLst>
          </p:cNvPr>
          <p:cNvPicPr>
            <a:picLocks noChangeAspect="1"/>
          </p:cNvPicPr>
          <p:nvPr/>
        </p:nvPicPr>
        <p:blipFill>
          <a:blip r:embed="rId2"/>
          <a:stretch>
            <a:fillRect/>
          </a:stretch>
        </p:blipFill>
        <p:spPr>
          <a:xfrm>
            <a:off x="925371" y="1747459"/>
            <a:ext cx="3448050" cy="3638550"/>
          </a:xfrm>
          <a:prstGeom prst="rect">
            <a:avLst/>
          </a:prstGeom>
        </p:spPr>
      </p:pic>
      <p:pic>
        <p:nvPicPr>
          <p:cNvPr id="8" name="Picture 7" descr="The square root of open parenthesis three times four plus thirteen close parenthesis plus three  questioned equals to  two times four. &#10;&#10;The square root of twenty five, plus three  questioned equals to  eight. &#10;&#10;Five plus three  questioned equals to  eight. &#10;&#10;Eight equals eight.">
            <a:extLst>
              <a:ext uri="{FF2B5EF4-FFF2-40B4-BE49-F238E27FC236}">
                <a16:creationId xmlns:a16="http://schemas.microsoft.com/office/drawing/2014/main" id="{AD5F0AE8-C815-C1B2-DB0D-EAE0A319DDD5}"/>
              </a:ext>
            </a:extLst>
          </p:cNvPr>
          <p:cNvPicPr>
            <a:picLocks noChangeAspect="1"/>
          </p:cNvPicPr>
          <p:nvPr/>
        </p:nvPicPr>
        <p:blipFill>
          <a:blip r:embed="rId3"/>
          <a:stretch>
            <a:fillRect/>
          </a:stretch>
        </p:blipFill>
        <p:spPr>
          <a:xfrm>
            <a:off x="4896798" y="1800332"/>
            <a:ext cx="3238500" cy="2362200"/>
          </a:xfrm>
          <a:prstGeom prst="rect">
            <a:avLst/>
          </a:prstGeom>
        </p:spPr>
      </p:pic>
      <p:pic>
        <p:nvPicPr>
          <p:cNvPr id="11" name="Picture 10" descr="Negative one fourth is not a solution. The only solution is 4.">
            <a:extLst>
              <a:ext uri="{FF2B5EF4-FFF2-40B4-BE49-F238E27FC236}">
                <a16:creationId xmlns:a16="http://schemas.microsoft.com/office/drawing/2014/main" id="{67DC6527-5122-F126-FF2C-8BBF0B55C511}"/>
              </a:ext>
            </a:extLst>
          </p:cNvPr>
          <p:cNvPicPr>
            <a:picLocks noChangeAspect="1"/>
          </p:cNvPicPr>
          <p:nvPr/>
        </p:nvPicPr>
        <p:blipFill>
          <a:blip r:embed="rId4"/>
          <a:stretch>
            <a:fillRect/>
          </a:stretch>
        </p:blipFill>
        <p:spPr>
          <a:xfrm>
            <a:off x="987283" y="5137975"/>
            <a:ext cx="6772275" cy="88582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a:t>
            </a:r>
            <a:r>
              <a:rPr lang="en-US" baseline="-25000" dirty="0"/>
              <a:t>1</a:t>
            </a:r>
            <a:endParaRPr lang="en-US" sz="3200" dirty="0">
              <a:solidFill>
                <a:schemeClr val="accent1"/>
              </a:solidFill>
            </a:endParaRPr>
          </a:p>
        </p:txBody>
      </p:sp>
      <p:sp>
        <p:nvSpPr>
          <p:cNvPr id="16387" name="Rectangle 3"/>
          <p:cNvSpPr>
            <a:spLocks noGrp="1"/>
          </p:cNvSpPr>
          <p:nvPr>
            <p:ph idx="1"/>
          </p:nvPr>
        </p:nvSpPr>
        <p:spPr>
          <a:xfrm>
            <a:off x="457200" y="1280160"/>
            <a:ext cx="8229600" cy="523220"/>
          </a:xfrm>
          <a:prstGeom prst="rect">
            <a:avLst/>
          </a:prstGeom>
          <a:noFill/>
        </p:spPr>
        <p:txBody>
          <a:bodyPr>
            <a:spAutoFit/>
          </a:bodyPr>
          <a:lstStyle/>
          <a:p>
            <a:r>
              <a:rPr lang="en-US" dirty="0"/>
              <a:t>Solve the equation: </a:t>
            </a:r>
            <a:r>
              <a:rPr lang="en-US" b="1" i="0" dirty="0">
                <a:solidFill>
                  <a:schemeClr val="tx1"/>
                </a:solidFill>
              </a:rPr>
              <a:t>	</a:t>
            </a:r>
          </a:p>
        </p:txBody>
      </p:sp>
      <p:pic>
        <p:nvPicPr>
          <p:cNvPr id="4" name="Picture 3" descr="The square root of open parenthesis x plus 1  close parenthesis equals negative 3.">
            <a:extLst>
              <a:ext uri="{FF2B5EF4-FFF2-40B4-BE49-F238E27FC236}">
                <a16:creationId xmlns:a16="http://schemas.microsoft.com/office/drawing/2014/main" id="{838791A3-1E28-452B-4165-B5E6586CF7A4}"/>
              </a:ext>
            </a:extLst>
          </p:cNvPr>
          <p:cNvPicPr>
            <a:picLocks noChangeAspect="1"/>
          </p:cNvPicPr>
          <p:nvPr/>
        </p:nvPicPr>
        <p:blipFill>
          <a:blip r:embed="rId2"/>
          <a:stretch>
            <a:fillRect/>
          </a:stretch>
        </p:blipFill>
        <p:spPr>
          <a:xfrm>
            <a:off x="3429000" y="1268437"/>
            <a:ext cx="1762125" cy="485775"/>
          </a:xfrm>
          <a:prstGeom prst="rect">
            <a:avLst/>
          </a:prstGeom>
        </p:spPr>
      </p:pic>
      <p:sp>
        <p:nvSpPr>
          <p:cNvPr id="6" name="TextBox 5">
            <a:extLst>
              <a:ext uri="{FF2B5EF4-FFF2-40B4-BE49-F238E27FC236}">
                <a16:creationId xmlns:a16="http://schemas.microsoft.com/office/drawing/2014/main" id="{C98242FE-F1CA-3E2B-465B-2DE680E3CEBF}"/>
              </a:ext>
            </a:extLst>
          </p:cNvPr>
          <p:cNvSpPr txBox="1"/>
          <p:nvPr/>
        </p:nvSpPr>
        <p:spPr>
          <a:xfrm>
            <a:off x="457200" y="1826826"/>
            <a:ext cx="8229600" cy="3185487"/>
          </a:xfrm>
          <a:prstGeom prst="rect">
            <a:avLst/>
          </a:prstGeom>
          <a:noFill/>
        </p:spPr>
        <p:txBody>
          <a:bodyPr wrap="square">
            <a:spAutoFit/>
          </a:bodyPr>
          <a:lstStyle/>
          <a:p>
            <a:pPr marL="0" indent="0">
              <a:spcBef>
                <a:spcPts val="1200"/>
              </a:spcBef>
              <a:buFont typeface="Courier New" pitchFamily="49" charset="0"/>
              <a:buNone/>
            </a:pPr>
            <a:r>
              <a:rPr lang="en-US" sz="2800" b="1" i="0" dirty="0">
                <a:solidFill>
                  <a:schemeClr val="tx1"/>
                </a:solidFill>
              </a:rPr>
              <a:t>Solution</a:t>
            </a:r>
          </a:p>
          <a:p>
            <a:pPr marL="0" indent="0">
              <a:spcBef>
                <a:spcPts val="600"/>
              </a:spcBef>
              <a:buFont typeface="Courier New" pitchFamily="49" charset="0"/>
              <a:buNone/>
            </a:pPr>
            <a:r>
              <a:rPr lang="en-US" sz="2800" i="0" dirty="0">
                <a:solidFill>
                  <a:schemeClr val="tx1"/>
                </a:solidFill>
              </a:rPr>
              <a:t>We could stop right here. There is </a:t>
            </a:r>
            <a:r>
              <a:rPr lang="en-US" sz="2800" b="1" i="0" dirty="0">
                <a:solidFill>
                  <a:schemeClr val="tx1"/>
                </a:solidFill>
              </a:rPr>
              <a:t>no</a:t>
            </a:r>
            <a:r>
              <a:rPr lang="en-US" sz="2800" i="0" dirty="0">
                <a:solidFill>
                  <a:schemeClr val="tx1"/>
                </a:solidFill>
              </a:rPr>
              <a:t> </a:t>
            </a:r>
            <a:r>
              <a:rPr lang="en-US" sz="2800" b="1" i="0" dirty="0">
                <a:solidFill>
                  <a:schemeClr val="tx1"/>
                </a:solidFill>
              </a:rPr>
              <a:t>real solution</a:t>
            </a:r>
            <a:r>
              <a:rPr lang="en-US" sz="2800" i="0" dirty="0">
                <a:solidFill>
                  <a:schemeClr val="tx1"/>
                </a:solidFill>
              </a:rPr>
              <a:t> to this equation because the radical on the left is nonnegative and cannot possibly equal </a:t>
            </a:r>
            <a:r>
              <a:rPr lang="en-US" sz="2800" i="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2800" i="0" dirty="0">
                <a:solidFill>
                  <a:schemeClr val="tx1"/>
                </a:solidFill>
              </a:rPr>
              <a:t>3, a negative number. Suppose we did not notice this relationship. Then proceeding as usual, we will find an answer that is not a solution to the original equation.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a:t>
            </a:r>
            <a:r>
              <a:rPr lang="en-US" baseline="-25000" dirty="0"/>
              <a:t>2</a:t>
            </a:r>
            <a:endParaRPr lang="en-US" sz="3200" dirty="0">
              <a:solidFill>
                <a:schemeClr val="accent1"/>
              </a:solidFill>
            </a:endParaRPr>
          </a:p>
        </p:txBody>
      </p:sp>
      <p:pic>
        <p:nvPicPr>
          <p:cNvPr id="4" name="Picture 3" descr="The square root of open parenthesis x plus 1 close parenthesis  equals negative 3.&#10;Square both sides.&#10;Open parenthesis the square root of open parenthesis x plus 1 close parenthesis close parenthesis squared equals open parenthesis negative 3 close parenthesis squared.&#10;x plus 1 equals 9.&#10;x equals 8">
            <a:extLst>
              <a:ext uri="{FF2B5EF4-FFF2-40B4-BE49-F238E27FC236}">
                <a16:creationId xmlns:a16="http://schemas.microsoft.com/office/drawing/2014/main" id="{8EE6C6CE-4B7F-160E-C6D0-805EEB1370F0}"/>
              </a:ext>
            </a:extLst>
          </p:cNvPr>
          <p:cNvPicPr>
            <a:picLocks noChangeAspect="1"/>
          </p:cNvPicPr>
          <p:nvPr/>
        </p:nvPicPr>
        <p:blipFill>
          <a:blip r:embed="rId2"/>
          <a:stretch>
            <a:fillRect/>
          </a:stretch>
        </p:blipFill>
        <p:spPr>
          <a:xfrm>
            <a:off x="2286000" y="1193800"/>
            <a:ext cx="5067300" cy="2009775"/>
          </a:xfrm>
          <a:prstGeom prst="rect">
            <a:avLst/>
          </a:prstGeom>
        </p:spPr>
      </p:pic>
      <p:sp>
        <p:nvSpPr>
          <p:cNvPr id="9" name="TextBox 8">
            <a:extLst>
              <a:ext uri="{FF2B5EF4-FFF2-40B4-BE49-F238E27FC236}">
                <a16:creationId xmlns:a16="http://schemas.microsoft.com/office/drawing/2014/main" id="{207A3F58-275E-F073-2E02-C0548F75E0E5}"/>
              </a:ext>
            </a:extLst>
          </p:cNvPr>
          <p:cNvSpPr txBox="1"/>
          <p:nvPr/>
        </p:nvSpPr>
        <p:spPr>
          <a:xfrm>
            <a:off x="449751" y="3167390"/>
            <a:ext cx="1295400" cy="523220"/>
          </a:xfrm>
          <a:prstGeom prst="rect">
            <a:avLst/>
          </a:prstGeom>
          <a:noFill/>
        </p:spPr>
        <p:txBody>
          <a:bodyPr wrap="square">
            <a:spAutoFit/>
          </a:bodyPr>
          <a:lstStyle/>
          <a:p>
            <a:r>
              <a:rPr lang="en-US" sz="2800" b="1" dirty="0"/>
              <a:t>Check</a:t>
            </a:r>
            <a:endParaRPr lang="en-IN" sz="2800" dirty="0"/>
          </a:p>
        </p:txBody>
      </p:sp>
      <p:pic>
        <p:nvPicPr>
          <p:cNvPr id="7" name="Picture 6" descr="The square root of open parenthesis 8 plus 1 close parenthesis questioned equals to negative 3.&#10;The square root of 9 questioned equals to  negative 3.&#10;3 is not equal to negative 3">
            <a:extLst>
              <a:ext uri="{FF2B5EF4-FFF2-40B4-BE49-F238E27FC236}">
                <a16:creationId xmlns:a16="http://schemas.microsoft.com/office/drawing/2014/main" id="{54BB588D-8BFB-658A-01A3-CF2BB215DE47}"/>
              </a:ext>
            </a:extLst>
          </p:cNvPr>
          <p:cNvPicPr>
            <a:picLocks noChangeAspect="1"/>
          </p:cNvPicPr>
          <p:nvPr/>
        </p:nvPicPr>
        <p:blipFill>
          <a:blip r:embed="rId3"/>
          <a:stretch>
            <a:fillRect/>
          </a:stretch>
        </p:blipFill>
        <p:spPr>
          <a:xfrm>
            <a:off x="2438400" y="3554095"/>
            <a:ext cx="2000250" cy="1781175"/>
          </a:xfrm>
          <a:prstGeom prst="rect">
            <a:avLst/>
          </a:prstGeom>
        </p:spPr>
      </p:pic>
      <p:sp>
        <p:nvSpPr>
          <p:cNvPr id="11" name="TextBox 10">
            <a:extLst>
              <a:ext uri="{FF2B5EF4-FFF2-40B4-BE49-F238E27FC236}">
                <a16:creationId xmlns:a16="http://schemas.microsoft.com/office/drawing/2014/main" id="{23C2672C-DE10-158E-023E-3BE5211EB61E}"/>
              </a:ext>
            </a:extLst>
          </p:cNvPr>
          <p:cNvSpPr txBox="1"/>
          <p:nvPr/>
        </p:nvSpPr>
        <p:spPr>
          <a:xfrm>
            <a:off x="228600" y="5267980"/>
            <a:ext cx="8686800" cy="523220"/>
          </a:xfrm>
          <a:prstGeom prst="rect">
            <a:avLst/>
          </a:prstGeom>
          <a:noFill/>
        </p:spPr>
        <p:txBody>
          <a:bodyPr wrap="square">
            <a:spAutoFit/>
          </a:bodyPr>
          <a:lstStyle/>
          <a:p>
            <a:pPr lvl="1"/>
            <a:r>
              <a:rPr lang="en-US" sz="2800" dirty="0"/>
              <a:t>So, 8 does </a:t>
            </a:r>
            <a:r>
              <a:rPr lang="en-US" sz="2800" b="1" dirty="0"/>
              <a:t>not</a:t>
            </a:r>
            <a:r>
              <a:rPr lang="en-US" sz="2800" dirty="0"/>
              <a:t> check, therefore there is </a:t>
            </a:r>
            <a:r>
              <a:rPr lang="en-US" sz="2800" b="1" dirty="0">
                <a:solidFill>
                  <a:srgbClr val="FF0008"/>
                </a:solidFill>
              </a:rPr>
              <a:t>no solution</a:t>
            </a:r>
            <a:r>
              <a:rPr lang="en-US" sz="28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Notes: Solving Equations that Contain One or More Radical Expressions</a:t>
            </a:r>
          </a:p>
        </p:txBody>
      </p:sp>
      <p:sp>
        <p:nvSpPr>
          <p:cNvPr id="4" name="Rectangle 3"/>
          <p:cNvSpPr txBox="1">
            <a:spLocks/>
          </p:cNvSpPr>
          <p:nvPr/>
        </p:nvSpPr>
        <p:spPr>
          <a:xfrm>
            <a:off x="457200" y="1280160"/>
            <a:ext cx="8229600" cy="1384995"/>
          </a:xfrm>
          <a:prstGeom prst="rect">
            <a:avLst/>
          </a:prstGeom>
          <a:noFill/>
          <a:ln w="28575">
            <a:solidFill>
              <a:srgbClr val="FF0000"/>
            </a:solidFill>
          </a:ln>
        </p:spPr>
        <p:txBody>
          <a:bodyPr>
            <a:spAutoFit/>
          </a:bodyPr>
          <a:lstStyle/>
          <a:p>
            <a:pPr>
              <a:spcBef>
                <a:spcPct val="50000"/>
              </a:spcBef>
            </a:pPr>
            <a:r>
              <a:rPr lang="en-US" sz="2800" dirty="0">
                <a:solidFill>
                  <a:srgbClr val="000000"/>
                </a:solidFill>
              </a:rPr>
              <a:t>It is possible that after checking the answers you may find that none of the answers are solutions.  In this case the answer is </a:t>
            </a:r>
            <a:r>
              <a:rPr lang="en-US" sz="2800" b="1" dirty="0">
                <a:solidFill>
                  <a:srgbClr val="C00000"/>
                </a:solidFill>
              </a:rPr>
              <a:t>no solution</a:t>
            </a:r>
            <a:r>
              <a:rPr lang="en-US" sz="2800" dirty="0">
                <a:solidFill>
                  <a:srgbClr val="000000"/>
                </a:solidFil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Solving Equations with One Radical</a:t>
            </a:r>
            <a:r>
              <a:rPr lang="en-US" baseline="-25000" dirty="0"/>
              <a:t>1</a:t>
            </a:r>
            <a:endParaRPr lang="en-US" sz="3200" dirty="0">
              <a:solidFill>
                <a:schemeClr val="accent1"/>
              </a:solidFill>
            </a:endParaRPr>
          </a:p>
        </p:txBody>
      </p:sp>
      <p:sp>
        <p:nvSpPr>
          <p:cNvPr id="19459" name="Rectangle 3"/>
          <p:cNvSpPr>
            <a:spLocks noGrp="1"/>
          </p:cNvSpPr>
          <p:nvPr>
            <p:ph type="body" sz="half" idx="4294967295"/>
          </p:nvPr>
        </p:nvSpPr>
        <p:spPr>
          <a:xfrm>
            <a:off x="457200" y="1280160"/>
            <a:ext cx="8226425" cy="4572000"/>
          </a:xfrm>
          <a:prstGeom prst="rect">
            <a:avLst/>
          </a:prstGeom>
          <a:noFill/>
        </p:spPr>
        <p:txBody>
          <a:bodyPr/>
          <a:lstStyle/>
          <a:p>
            <a:pPr>
              <a:buFont typeface="Courier New" pitchFamily="49" charset="0"/>
              <a:buNone/>
            </a:pPr>
            <a:r>
              <a:rPr lang="en-US" sz="2800" i="0" dirty="0">
                <a:solidFill>
                  <a:schemeClr val="tx1"/>
                </a:solidFill>
              </a:rPr>
              <a:t>Solve the equation: </a:t>
            </a:r>
          </a:p>
          <a:p>
            <a:pPr>
              <a:spcBef>
                <a:spcPct val="50000"/>
              </a:spcBef>
              <a:buFont typeface="Courier New" pitchFamily="49" charset="0"/>
              <a:buNone/>
            </a:pPr>
            <a:endParaRPr lang="en-US" sz="2800" dirty="0">
              <a:solidFill>
                <a:schemeClr val="tx1"/>
              </a:solidFill>
            </a:endParaRPr>
          </a:p>
        </p:txBody>
      </p:sp>
      <p:pic>
        <p:nvPicPr>
          <p:cNvPr id="9" name="Picture 8" descr="The square root of open parenthesis 5 y plus 6 close parenthesis equals 3 y minus 2.">
            <a:extLst>
              <a:ext uri="{FF2B5EF4-FFF2-40B4-BE49-F238E27FC236}">
                <a16:creationId xmlns:a16="http://schemas.microsoft.com/office/drawing/2014/main" id="{D2C2B53E-55D4-6036-A8A4-929A2C4A8B9F}"/>
              </a:ext>
            </a:extLst>
          </p:cNvPr>
          <p:cNvPicPr>
            <a:picLocks noChangeAspect="1"/>
          </p:cNvPicPr>
          <p:nvPr/>
        </p:nvPicPr>
        <p:blipFill>
          <a:blip r:embed="rId2"/>
          <a:stretch>
            <a:fillRect/>
          </a:stretch>
        </p:blipFill>
        <p:spPr>
          <a:xfrm>
            <a:off x="3366406" y="1279909"/>
            <a:ext cx="2514600" cy="552450"/>
          </a:xfrm>
          <a:prstGeom prst="rect">
            <a:avLst/>
          </a:prstGeom>
        </p:spPr>
      </p:pic>
      <p:sp>
        <p:nvSpPr>
          <p:cNvPr id="15" name="TextBox 14">
            <a:extLst>
              <a:ext uri="{FF2B5EF4-FFF2-40B4-BE49-F238E27FC236}">
                <a16:creationId xmlns:a16="http://schemas.microsoft.com/office/drawing/2014/main" id="{F705D5C8-4FA3-95BB-ACDC-09278889C8A7}"/>
              </a:ext>
            </a:extLst>
          </p:cNvPr>
          <p:cNvSpPr txBox="1"/>
          <p:nvPr/>
        </p:nvSpPr>
        <p:spPr>
          <a:xfrm>
            <a:off x="476250" y="1838980"/>
            <a:ext cx="16002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3" name="Picture 2" descr="The square root of open parenthesis 5 y plus 6 close parenthesis equals 3 y minus 2.&#10;&#10;Open parenthesis square root of open parenthesis 5 y plus 6 close parenthesis close parenthesis squared equals open parenthesis 3 y minus 2 close parenthesis squared.&#10;&#10;5 y plus 6 equals 9 y squared minus 12 y plus 4.&#10;&#10;0 equals 9 y squared minus 17 y minus 2.&#10;&#10;0 equals open parenthesis 9 y plus 1 close parenthesis times open parenthesis y minus 2 close parenthesis.">
            <a:extLst>
              <a:ext uri="{FF2B5EF4-FFF2-40B4-BE49-F238E27FC236}">
                <a16:creationId xmlns:a16="http://schemas.microsoft.com/office/drawing/2014/main" id="{F26B650D-C7BD-BF23-07AC-10729A33E3EF}"/>
              </a:ext>
            </a:extLst>
          </p:cNvPr>
          <p:cNvPicPr>
            <a:picLocks noChangeAspect="1"/>
          </p:cNvPicPr>
          <p:nvPr/>
        </p:nvPicPr>
        <p:blipFill>
          <a:blip r:embed="rId3"/>
          <a:stretch>
            <a:fillRect/>
          </a:stretch>
        </p:blipFill>
        <p:spPr>
          <a:xfrm>
            <a:off x="2667000" y="2343150"/>
            <a:ext cx="4143375" cy="329565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Solving Equations with One Radical</a:t>
            </a:r>
            <a:r>
              <a:rPr lang="en-US" baseline="-25000" dirty="0"/>
              <a:t>2</a:t>
            </a:r>
            <a:endParaRPr lang="en-US" sz="3200" dirty="0">
              <a:solidFill>
                <a:schemeClr val="accent1"/>
              </a:solidFill>
            </a:endParaRPr>
          </a:p>
        </p:txBody>
      </p:sp>
      <p:pic>
        <p:nvPicPr>
          <p:cNvPr id="4" name="Picture 3" descr="9 y plus 1 equals 0 or y minus 2 equals 0.&#10;&#10;y equals negative 1 divided by 9.      y equals 2.&#10;&#10;The number negative 1 divided by 9 does not check.&#10;The number 2 does check.&#10;So the solution is 2.">
            <a:extLst>
              <a:ext uri="{FF2B5EF4-FFF2-40B4-BE49-F238E27FC236}">
                <a16:creationId xmlns:a16="http://schemas.microsoft.com/office/drawing/2014/main" id="{6964FDBA-6F33-5CCF-A28C-C5C8B2F7E174}"/>
              </a:ext>
            </a:extLst>
          </p:cNvPr>
          <p:cNvPicPr>
            <a:picLocks noChangeAspect="1"/>
          </p:cNvPicPr>
          <p:nvPr/>
        </p:nvPicPr>
        <p:blipFill>
          <a:blip r:embed="rId2"/>
          <a:stretch>
            <a:fillRect/>
          </a:stretch>
        </p:blipFill>
        <p:spPr>
          <a:xfrm>
            <a:off x="838200" y="1209675"/>
            <a:ext cx="5905500" cy="443865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a:t>
            </a:r>
            <a:r>
              <a:rPr lang="en-US" baseline="-25000" dirty="0"/>
              <a:t>1</a:t>
            </a:r>
            <a:r>
              <a:rPr lang="en-US" dirty="0"/>
              <a:t> </a:t>
            </a:r>
          </a:p>
        </p:txBody>
      </p:sp>
      <p:sp>
        <p:nvSpPr>
          <p:cNvPr id="21507" name="Rectangle 3"/>
          <p:cNvSpPr>
            <a:spLocks noGrp="1"/>
          </p:cNvSpPr>
          <p:nvPr>
            <p:ph idx="1"/>
          </p:nvPr>
        </p:nvSpPr>
        <p:spPr>
          <a:xfrm>
            <a:off x="457200" y="1097280"/>
            <a:ext cx="8229600" cy="4754880"/>
          </a:xfrm>
          <a:prstGeom prst="rect">
            <a:avLst/>
          </a:prstGeom>
        </p:spPr>
        <p:txBody>
          <a:bodyPr/>
          <a:lstStyle/>
          <a:p>
            <a:pPr marL="0" indent="0">
              <a:buFont typeface="Courier New" pitchFamily="49" charset="0"/>
              <a:buNone/>
            </a:pPr>
            <a:r>
              <a:rPr lang="en-US" i="0" dirty="0">
                <a:solidFill>
                  <a:schemeClr val="tx1"/>
                </a:solidFill>
              </a:rPr>
              <a:t>Solve the equation:</a:t>
            </a:r>
          </a:p>
        </p:txBody>
      </p:sp>
      <p:pic>
        <p:nvPicPr>
          <p:cNvPr id="4" name="Picture 3" descr="The square root of open parenthesis x plus 4 close parenthesis equals the square root of open parenthesis 3 x minus 2 close parenthesis.">
            <a:extLst>
              <a:ext uri="{FF2B5EF4-FFF2-40B4-BE49-F238E27FC236}">
                <a16:creationId xmlns:a16="http://schemas.microsoft.com/office/drawing/2014/main" id="{4F75DC28-0DAD-3B03-BB71-57F29830BEBB}"/>
              </a:ext>
            </a:extLst>
          </p:cNvPr>
          <p:cNvPicPr>
            <a:picLocks noChangeAspect="1"/>
          </p:cNvPicPr>
          <p:nvPr/>
        </p:nvPicPr>
        <p:blipFill>
          <a:blip r:embed="rId2"/>
          <a:stretch>
            <a:fillRect/>
          </a:stretch>
        </p:blipFill>
        <p:spPr>
          <a:xfrm>
            <a:off x="3373315" y="1066800"/>
            <a:ext cx="2562225" cy="485775"/>
          </a:xfrm>
          <a:prstGeom prst="rect">
            <a:avLst/>
          </a:prstGeom>
        </p:spPr>
      </p:pic>
      <p:sp>
        <p:nvSpPr>
          <p:cNvPr id="6" name="TextBox 5">
            <a:extLst>
              <a:ext uri="{FF2B5EF4-FFF2-40B4-BE49-F238E27FC236}">
                <a16:creationId xmlns:a16="http://schemas.microsoft.com/office/drawing/2014/main" id="{F5BAC6F6-A221-B476-D584-DBA5F4EAD296}"/>
              </a:ext>
            </a:extLst>
          </p:cNvPr>
          <p:cNvSpPr txBox="1"/>
          <p:nvPr/>
        </p:nvSpPr>
        <p:spPr>
          <a:xfrm>
            <a:off x="457200" y="1600200"/>
            <a:ext cx="8229600" cy="1815882"/>
          </a:xfrm>
          <a:prstGeom prst="rect">
            <a:avLst/>
          </a:prstGeom>
          <a:noFill/>
        </p:spPr>
        <p:txBody>
          <a:bodyPr wrap="square">
            <a:spAutoFit/>
          </a:bodyPr>
          <a:lstStyle/>
          <a:p>
            <a:pPr marL="0" indent="0">
              <a:spcBef>
                <a:spcPts val="600"/>
              </a:spcBef>
              <a:buFont typeface="Courier New" pitchFamily="49" charset="0"/>
              <a:buNone/>
            </a:pPr>
            <a:r>
              <a:rPr lang="en-US" sz="2800" b="1" i="0" dirty="0">
                <a:solidFill>
                  <a:schemeClr val="tx1"/>
                </a:solidFill>
              </a:rPr>
              <a:t>Solution</a:t>
            </a:r>
          </a:p>
          <a:p>
            <a:pPr marL="0" indent="0">
              <a:spcBef>
                <a:spcPts val="0"/>
              </a:spcBef>
              <a:buFont typeface="Courier New" pitchFamily="49" charset="0"/>
              <a:buNone/>
            </a:pPr>
            <a:r>
              <a:rPr lang="en-US" sz="2800" i="0" dirty="0">
                <a:solidFill>
                  <a:schemeClr val="tx1"/>
                </a:solidFill>
              </a:rPr>
              <a:t>There are two radicals on opposite sides of the equation.  Squaring both sides will give a new equation with no radicals.</a:t>
            </a:r>
          </a:p>
        </p:txBody>
      </p:sp>
      <p:pic>
        <p:nvPicPr>
          <p:cNvPr id="10" name="Picture 9" descr="The square root of open parenthesis x plus 4 close parenthesis equals the square root of open parenthesis 3 x minus 2 close parenthesis.&#10;&#10;Open parenthesis square root of x plus 4 close parenthesis squared equals open parenthesis square root of 3 x minus 2 close parenthesis squared.&#10;&#10;x plus 4 equals 3 x minus 2.&#10;Simplifying gives a first degree equation.&#10;&#10;6 equals 2 x.&#10;&#10;3 equals x.">
            <a:extLst>
              <a:ext uri="{FF2B5EF4-FFF2-40B4-BE49-F238E27FC236}">
                <a16:creationId xmlns:a16="http://schemas.microsoft.com/office/drawing/2014/main" id="{FE200BB2-E316-E189-CB93-3B6BFCBC550A}"/>
              </a:ext>
            </a:extLst>
          </p:cNvPr>
          <p:cNvPicPr>
            <a:picLocks noChangeAspect="1"/>
          </p:cNvPicPr>
          <p:nvPr/>
        </p:nvPicPr>
        <p:blipFill>
          <a:blip r:embed="rId3"/>
          <a:stretch>
            <a:fillRect/>
          </a:stretch>
        </p:blipFill>
        <p:spPr>
          <a:xfrm>
            <a:off x="2362200" y="3276600"/>
            <a:ext cx="6619875" cy="261937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a:t>
            </a:r>
            <a:r>
              <a:rPr lang="en-US" baseline="-25000" dirty="0"/>
              <a:t>2</a:t>
            </a:r>
            <a:endParaRPr lang="en-US" sz="3200" dirty="0">
              <a:solidFill>
                <a:schemeClr val="accent1"/>
              </a:solidFill>
            </a:endParaRPr>
          </a:p>
        </p:txBody>
      </p:sp>
      <p:sp>
        <p:nvSpPr>
          <p:cNvPr id="22532" name="Rectangle 6"/>
          <p:cNvSpPr>
            <a:spLocks noChangeArrowheads="1"/>
          </p:cNvSpPr>
          <p:nvPr/>
        </p:nvSpPr>
        <p:spPr bwMode="auto">
          <a:xfrm>
            <a:off x="457200" y="1366158"/>
            <a:ext cx="4572000" cy="523220"/>
          </a:xfrm>
          <a:prstGeom prst="rect">
            <a:avLst/>
          </a:prstGeom>
          <a:noFill/>
          <a:ln w="9525" algn="ctr">
            <a:noFill/>
            <a:miter lim="800000"/>
            <a:headEnd/>
            <a:tailEnd/>
          </a:ln>
          <a:effectLst/>
        </p:spPr>
        <p:txBody>
          <a:bodyPr>
            <a:spAutoFit/>
          </a:bodyPr>
          <a:lstStyle/>
          <a:p>
            <a:pPr marL="342900" indent="-342900"/>
            <a:r>
              <a:rPr lang="en-US" sz="2800" b="1" dirty="0"/>
              <a:t>Check	</a:t>
            </a:r>
          </a:p>
        </p:txBody>
      </p:sp>
      <p:pic>
        <p:nvPicPr>
          <p:cNvPr id="4" name="Picture 3" descr="The square root of open parenthesis 3 plus 4 close parenthesis  questioned equals the square root of open parenthesis  3 times 3 minus 2 close parenthesis.&#10;&#10;The square root of 7 equals the square root of 7.">
            <a:extLst>
              <a:ext uri="{FF2B5EF4-FFF2-40B4-BE49-F238E27FC236}">
                <a16:creationId xmlns:a16="http://schemas.microsoft.com/office/drawing/2014/main" id="{8DD37118-52EE-57F8-DB07-249D9CCF160F}"/>
              </a:ext>
            </a:extLst>
          </p:cNvPr>
          <p:cNvPicPr>
            <a:picLocks noChangeAspect="1"/>
          </p:cNvPicPr>
          <p:nvPr/>
        </p:nvPicPr>
        <p:blipFill>
          <a:blip r:embed="rId2"/>
          <a:stretch>
            <a:fillRect/>
          </a:stretch>
        </p:blipFill>
        <p:spPr>
          <a:xfrm>
            <a:off x="1600200" y="1219200"/>
            <a:ext cx="3114675" cy="1419225"/>
          </a:xfrm>
          <a:prstGeom prst="rect">
            <a:avLst/>
          </a:prstGeom>
        </p:spPr>
      </p:pic>
      <p:sp>
        <p:nvSpPr>
          <p:cNvPr id="6" name="TextBox 5">
            <a:extLst>
              <a:ext uri="{FF2B5EF4-FFF2-40B4-BE49-F238E27FC236}">
                <a16:creationId xmlns:a16="http://schemas.microsoft.com/office/drawing/2014/main" id="{A9BEEE15-67D1-C4A8-A684-481B25315203}"/>
              </a:ext>
            </a:extLst>
          </p:cNvPr>
          <p:cNvSpPr txBox="1"/>
          <p:nvPr/>
        </p:nvSpPr>
        <p:spPr>
          <a:xfrm>
            <a:off x="457200" y="2612021"/>
            <a:ext cx="3733800" cy="523220"/>
          </a:xfrm>
          <a:prstGeom prst="rect">
            <a:avLst/>
          </a:prstGeom>
          <a:noFill/>
        </p:spPr>
        <p:txBody>
          <a:bodyPr wrap="square">
            <a:spAutoFit/>
          </a:bodyPr>
          <a:lstStyle/>
          <a:p>
            <a:pPr marL="342900" indent="-342900">
              <a:spcBef>
                <a:spcPts val="1200"/>
              </a:spcBef>
            </a:pPr>
            <a:r>
              <a:rPr lang="en-US" sz="2800" dirty="0"/>
              <a:t>There is one solution, </a:t>
            </a:r>
            <a:r>
              <a:rPr lang="en-US" sz="2800" dirty="0">
                <a:solidFill>
                  <a:srgbClr val="FF0008"/>
                </a:solidFill>
              </a:rPr>
              <a:t>3</a:t>
            </a:r>
            <a:r>
              <a:rPr lang="en-US" sz="2800"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a:t>
            </a:r>
            <a:r>
              <a:rPr lang="en-US" baseline="-25000" dirty="0"/>
              <a:t>1</a:t>
            </a:r>
            <a:r>
              <a:rPr lang="en-US" dirty="0"/>
              <a:t> </a:t>
            </a:r>
          </a:p>
        </p:txBody>
      </p:sp>
      <p:sp>
        <p:nvSpPr>
          <p:cNvPr id="23555" name="Rectangle 3"/>
          <p:cNvSpPr>
            <a:spLocks noGrp="1"/>
          </p:cNvSpPr>
          <p:nvPr>
            <p:ph idx="1"/>
          </p:nvPr>
        </p:nvSpPr>
        <p:spPr>
          <a:xfrm>
            <a:off x="457200" y="1280160"/>
            <a:ext cx="8229600" cy="523220"/>
          </a:xfrm>
          <a:prstGeom prst="rect">
            <a:avLst/>
          </a:prstGeom>
          <a:noFill/>
        </p:spPr>
        <p:txBody>
          <a:bodyPr>
            <a:spAutoFit/>
          </a:bodyPr>
          <a:lstStyle/>
          <a:p>
            <a:pPr>
              <a:spcBef>
                <a:spcPct val="50000"/>
              </a:spcBef>
            </a:pPr>
            <a:r>
              <a:rPr lang="en-US" dirty="0"/>
              <a:t>Solve the equation: </a:t>
            </a:r>
            <a:r>
              <a:rPr lang="en-US" b="1" i="0" dirty="0">
                <a:solidFill>
                  <a:schemeClr val="tx1"/>
                </a:solidFill>
              </a:rPr>
              <a:t>	</a:t>
            </a:r>
          </a:p>
        </p:txBody>
      </p:sp>
      <p:pic>
        <p:nvPicPr>
          <p:cNvPr id="4" name="Picture 3" descr="The square root of x minus the square root of open parenthesis 2 x minus 14 close parenthesis equals 1.">
            <a:extLst>
              <a:ext uri="{FF2B5EF4-FFF2-40B4-BE49-F238E27FC236}">
                <a16:creationId xmlns:a16="http://schemas.microsoft.com/office/drawing/2014/main" id="{05C59FF4-CF7D-F419-8428-9F2EA5C01C46}"/>
              </a:ext>
            </a:extLst>
          </p:cNvPr>
          <p:cNvPicPr>
            <a:picLocks noChangeAspect="1"/>
          </p:cNvPicPr>
          <p:nvPr/>
        </p:nvPicPr>
        <p:blipFill>
          <a:blip r:embed="rId2"/>
          <a:stretch>
            <a:fillRect/>
          </a:stretch>
        </p:blipFill>
        <p:spPr>
          <a:xfrm>
            <a:off x="3352800" y="1247922"/>
            <a:ext cx="2705100" cy="485775"/>
          </a:xfrm>
          <a:prstGeom prst="rect">
            <a:avLst/>
          </a:prstGeom>
        </p:spPr>
      </p:pic>
      <p:sp>
        <p:nvSpPr>
          <p:cNvPr id="6" name="TextBox 5">
            <a:extLst>
              <a:ext uri="{FF2B5EF4-FFF2-40B4-BE49-F238E27FC236}">
                <a16:creationId xmlns:a16="http://schemas.microsoft.com/office/drawing/2014/main" id="{5BBAAB21-BAAD-1FB2-F80B-3794D461F5C3}"/>
              </a:ext>
            </a:extLst>
          </p:cNvPr>
          <p:cNvSpPr txBox="1"/>
          <p:nvPr/>
        </p:nvSpPr>
        <p:spPr>
          <a:xfrm>
            <a:off x="468922" y="1835618"/>
            <a:ext cx="8229599" cy="2677656"/>
          </a:xfrm>
          <a:prstGeom prst="rect">
            <a:avLst/>
          </a:prstGeom>
          <a:noFill/>
        </p:spPr>
        <p:txBody>
          <a:bodyPr wrap="square">
            <a:spAutoFit/>
          </a:bodyPr>
          <a:lstStyle/>
          <a:p>
            <a:pPr marL="0" indent="0">
              <a:spcBef>
                <a:spcPct val="5000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Where there is a sum or difference of radicals, squaring is easier if the radicals are on different sides of the equation.  Also, squaring both sides of the equation is easier if one of the radicals is by itself on one side of the equation.</a:t>
            </a:r>
            <a:endParaRPr lang="en-US" sz="280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a:t>
            </a:r>
            <a:r>
              <a:rPr lang="en-US" baseline="-25000" dirty="0"/>
              <a:t>2</a:t>
            </a:r>
            <a:endParaRPr lang="en-US" sz="3200" dirty="0">
              <a:solidFill>
                <a:schemeClr val="accent1"/>
              </a:solidFill>
            </a:endParaRPr>
          </a:p>
        </p:txBody>
      </p:sp>
      <p:pic>
        <p:nvPicPr>
          <p:cNvPr id="14" name="Picture 13" descr="The square root of x minus the square root of open parenthesis two x minus fourteen close parenthesis equals one.&#10;&#10;Isolate one of the radicals: the square root of x equals one plus the square root of open parenthesis two x minus fourteen close parenthesis.&#10; &#10;Square both sides: open parenthesis square root of x close parenthesis squared equals open parenthesis one plus the square root of open parenthesis two x minus fourteen close parenthesis close parenthesis squared.&#10;&#10;This simplifies to x equals one plus two times the square root of open parenthesis two x minus fourteen close parenthesis plus two x minus fourteen.&#10;&#10;This simplifies to x equals two times the square root of open parenthesis two x minus fourteen close parenthesis plus two x minus 13.&#10;&#10;Simplify so that the radical is on one side by itself: negative x plus thirteen equals two times the square root of open parenthesis two x minus fourteen close parenthesis.">
            <a:extLst>
              <a:ext uri="{FF2B5EF4-FFF2-40B4-BE49-F238E27FC236}">
                <a16:creationId xmlns:a16="http://schemas.microsoft.com/office/drawing/2014/main" id="{F194EF32-6CC2-48DB-BA20-BB4F36788C6C}"/>
              </a:ext>
            </a:extLst>
          </p:cNvPr>
          <p:cNvPicPr>
            <a:picLocks noChangeAspect="1"/>
          </p:cNvPicPr>
          <p:nvPr/>
        </p:nvPicPr>
        <p:blipFill>
          <a:blip r:embed="rId2"/>
          <a:stretch>
            <a:fillRect/>
          </a:stretch>
        </p:blipFill>
        <p:spPr>
          <a:xfrm>
            <a:off x="190500" y="1447800"/>
            <a:ext cx="8953500" cy="3505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a:t>
            </a:r>
          </a:p>
        </p:txBody>
      </p:sp>
      <p:sp>
        <p:nvSpPr>
          <p:cNvPr id="5123" name="Rectangle 3"/>
          <p:cNvSpPr>
            <a:spLocks noGrp="1"/>
          </p:cNvSpPr>
          <p:nvPr>
            <p:ph idx="1"/>
          </p:nvPr>
        </p:nvSpPr>
        <p:spPr>
          <a:xfrm>
            <a:off x="457200" y="1280160"/>
            <a:ext cx="8229600" cy="954107"/>
          </a:xfrm>
          <a:prstGeom prst="rect">
            <a:avLst/>
          </a:prstGeom>
          <a:noFill/>
        </p:spPr>
        <p:txBody>
          <a:bodyPr>
            <a:spAutoFit/>
          </a:bodyPr>
          <a:lstStyle/>
          <a:p>
            <a:pPr marL="457200" indent="-457200" defTabSz="406400">
              <a:spcBef>
                <a:spcPct val="0"/>
              </a:spcBef>
              <a:buFont typeface="Courier New" pitchFamily="49" charset="0"/>
              <a:buChar char="o"/>
            </a:pPr>
            <a:r>
              <a:rPr lang="en-US" i="0" dirty="0">
                <a:solidFill>
                  <a:schemeClr val="tx1"/>
                </a:solidFill>
              </a:rPr>
              <a:t>Solve equations that contain one or more radical expressions.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a:t>
            </a:r>
            <a:r>
              <a:rPr lang="en-US" baseline="-25000" dirty="0"/>
              <a:t>3</a:t>
            </a:r>
            <a:endParaRPr lang="en-US" sz="3200" dirty="0">
              <a:solidFill>
                <a:schemeClr val="accent1"/>
              </a:solidFill>
            </a:endParaRPr>
          </a:p>
        </p:txBody>
      </p:sp>
      <p:pic>
        <p:nvPicPr>
          <p:cNvPr id="5" name="Picture 4" descr="Now square both sides again: open parenthesis negative x plus thirteen close parenthesis squared equals open parenthesis two times the square root of open parenthesis two x minus fourteen close parenthesis close parenthesis squared. This gives the equation x squared minus twenty six x plus one hundred sixty nine equals four times open parenthesis two x minus fourteen close parenthesis. &#10;&#10;Simplify further: x squared minus twenty six x plus one hundred sixty nine equals eight x minus fifty six.&#10;&#10;Subtract eight x and add fifty six to both sides: x squared minus thirty four x plus two hundred twenty five equals zero.&#10;&#10;Factor the quadratic equation: open parenthesis x minus nine close parenthesis times open parenthesis x minus twenty five close parenthesis equals zero.&#10;&#10;Therefore, x equals nine or x equals twenty five.">
            <a:extLst>
              <a:ext uri="{FF2B5EF4-FFF2-40B4-BE49-F238E27FC236}">
                <a16:creationId xmlns:a16="http://schemas.microsoft.com/office/drawing/2014/main" id="{54F92341-4BD4-3B6C-11B5-647E59B3CFFD}"/>
              </a:ext>
            </a:extLst>
          </p:cNvPr>
          <p:cNvPicPr>
            <a:picLocks noChangeAspect="1"/>
          </p:cNvPicPr>
          <p:nvPr/>
        </p:nvPicPr>
        <p:blipFill>
          <a:blip r:embed="rId2"/>
          <a:stretch>
            <a:fillRect/>
          </a:stretch>
        </p:blipFill>
        <p:spPr>
          <a:xfrm>
            <a:off x="1066800" y="1371600"/>
            <a:ext cx="7181850" cy="362902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a:t>
            </a:r>
            <a:r>
              <a:rPr lang="en-US" baseline="-25000" dirty="0"/>
              <a:t>4</a:t>
            </a:r>
            <a:endParaRPr lang="en-US" sz="3200" dirty="0">
              <a:solidFill>
                <a:schemeClr val="accent1"/>
              </a:solidFill>
            </a:endParaRPr>
          </a:p>
        </p:txBody>
      </p:sp>
      <p:sp>
        <p:nvSpPr>
          <p:cNvPr id="26627" name="Rectangle 3"/>
          <p:cNvSpPr>
            <a:spLocks noGrp="1"/>
          </p:cNvSpPr>
          <p:nvPr>
            <p:ph idx="1"/>
          </p:nvPr>
        </p:nvSpPr>
        <p:spPr>
          <a:xfrm>
            <a:off x="457200" y="1280160"/>
            <a:ext cx="8229600" cy="523220"/>
          </a:xfrm>
          <a:prstGeom prst="rect">
            <a:avLst/>
          </a:prstGeom>
          <a:noFill/>
        </p:spPr>
        <p:txBody>
          <a:bodyPr>
            <a:spAutoFit/>
          </a:bodyPr>
          <a:lstStyle/>
          <a:p>
            <a:pPr>
              <a:buFont typeface="Courier New" pitchFamily="49" charset="0"/>
              <a:buNone/>
            </a:pPr>
            <a:r>
              <a:rPr lang="en-US" b="1" i="0" dirty="0">
                <a:solidFill>
                  <a:schemeClr val="tx1"/>
                </a:solidFill>
              </a:rPr>
              <a:t>Check both answers</a:t>
            </a:r>
            <a:r>
              <a:rPr lang="en-US" i="0" dirty="0">
                <a:solidFill>
                  <a:schemeClr val="tx1"/>
                </a:solidFill>
              </a:rPr>
              <a:t> in the original equation. </a:t>
            </a:r>
          </a:p>
        </p:txBody>
      </p:sp>
      <p:pic>
        <p:nvPicPr>
          <p:cNvPr id="4" name="Picture 3" descr="The square root of 9 minus the square root of open parenthesis 2 times 9 minus 14 close parenthesis  questioned  equal to 1.&#10;&#10;3 minus the square root of 4  questioned  equal to 1.&#10;&#10;3 minus 2  questioned  equal to 1.&#10;&#10;1 equals 1.">
            <a:extLst>
              <a:ext uri="{FF2B5EF4-FFF2-40B4-BE49-F238E27FC236}">
                <a16:creationId xmlns:a16="http://schemas.microsoft.com/office/drawing/2014/main" id="{B083AC49-7986-3FA5-4581-DFB411B37071}"/>
              </a:ext>
            </a:extLst>
          </p:cNvPr>
          <p:cNvPicPr>
            <a:picLocks noChangeAspect="1"/>
          </p:cNvPicPr>
          <p:nvPr/>
        </p:nvPicPr>
        <p:blipFill>
          <a:blip r:embed="rId2"/>
          <a:stretch>
            <a:fillRect/>
          </a:stretch>
        </p:blipFill>
        <p:spPr>
          <a:xfrm>
            <a:off x="609600" y="1943100"/>
            <a:ext cx="3286125" cy="2933700"/>
          </a:xfrm>
          <a:prstGeom prst="rect">
            <a:avLst/>
          </a:prstGeom>
        </p:spPr>
      </p:pic>
      <p:pic>
        <p:nvPicPr>
          <p:cNvPr id="7" name="Picture 6" descr="The square root of 25 minus the square root of open parenthesis 2 times 25 minus 14 close parenthesis  questioned equal to 1.&#10;&#10;5 minus the square root of 36  questioned equal to 1.&#10;&#10;5 minus 6  questioned equal to 1.&#10;&#10;Negative 1 is not equal to 1.">
            <a:extLst>
              <a:ext uri="{FF2B5EF4-FFF2-40B4-BE49-F238E27FC236}">
                <a16:creationId xmlns:a16="http://schemas.microsoft.com/office/drawing/2014/main" id="{0916194E-154B-85A0-43E1-FCB79966ED4E}"/>
              </a:ext>
            </a:extLst>
          </p:cNvPr>
          <p:cNvPicPr>
            <a:picLocks noChangeAspect="1"/>
          </p:cNvPicPr>
          <p:nvPr/>
        </p:nvPicPr>
        <p:blipFill>
          <a:blip r:embed="rId3"/>
          <a:stretch>
            <a:fillRect/>
          </a:stretch>
        </p:blipFill>
        <p:spPr>
          <a:xfrm>
            <a:off x="4343400" y="1943100"/>
            <a:ext cx="3705225" cy="2933700"/>
          </a:xfrm>
          <a:prstGeom prst="rect">
            <a:avLst/>
          </a:prstGeom>
        </p:spPr>
      </p:pic>
      <p:sp>
        <p:nvSpPr>
          <p:cNvPr id="9" name="TextBox 8">
            <a:extLst>
              <a:ext uri="{FF2B5EF4-FFF2-40B4-BE49-F238E27FC236}">
                <a16:creationId xmlns:a16="http://schemas.microsoft.com/office/drawing/2014/main" id="{5150C697-7E6F-D42A-8FB9-B24BF1A4222A}"/>
              </a:ext>
            </a:extLst>
          </p:cNvPr>
          <p:cNvSpPr txBox="1"/>
          <p:nvPr/>
        </p:nvSpPr>
        <p:spPr>
          <a:xfrm>
            <a:off x="483577" y="5057141"/>
            <a:ext cx="7565048" cy="523220"/>
          </a:xfrm>
          <a:prstGeom prst="rect">
            <a:avLst/>
          </a:prstGeom>
          <a:noFill/>
        </p:spPr>
        <p:txBody>
          <a:bodyPr wrap="square">
            <a:spAutoFit/>
          </a:bodyPr>
          <a:lstStyle/>
          <a:p>
            <a:pPr>
              <a:buFont typeface="Courier New" pitchFamily="49" charset="0"/>
              <a:buNone/>
            </a:pPr>
            <a:r>
              <a:rPr lang="en-US" sz="2800" i="0" dirty="0">
                <a:solidFill>
                  <a:schemeClr val="tx1"/>
                </a:solidFill>
              </a:rPr>
              <a:t>25 is </a:t>
            </a:r>
            <a:r>
              <a:rPr lang="en-US" sz="2800" b="1" i="0" dirty="0">
                <a:solidFill>
                  <a:schemeClr val="tx1"/>
                </a:solidFill>
              </a:rPr>
              <a:t>not</a:t>
            </a:r>
            <a:r>
              <a:rPr lang="en-US" sz="2800" i="0" dirty="0">
                <a:solidFill>
                  <a:schemeClr val="tx1"/>
                </a:solidFill>
              </a:rPr>
              <a:t> a solution.  The only solution is </a:t>
            </a:r>
            <a:r>
              <a:rPr lang="en-US" sz="2800" i="0" dirty="0">
                <a:solidFill>
                  <a:srgbClr val="FF0008"/>
                </a:solidFill>
              </a:rPr>
              <a:t>9</a:t>
            </a:r>
            <a:r>
              <a:rPr lang="en-US" sz="2800" i="0" dirty="0">
                <a:solidFill>
                  <a:schemeClr val="tx1"/>
                </a:solidFill>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a:t>
            </a:r>
            <a:r>
              <a:rPr lang="en-US" baseline="-25000" dirty="0"/>
              <a:t>1</a:t>
            </a:r>
            <a:r>
              <a:rPr lang="en-US" dirty="0"/>
              <a:t> </a:t>
            </a:r>
          </a:p>
        </p:txBody>
      </p:sp>
      <p:sp>
        <p:nvSpPr>
          <p:cNvPr id="2765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following equation containing a cube root. </a:t>
            </a:r>
            <a:endParaRPr lang="en-US" dirty="0">
              <a:solidFill>
                <a:schemeClr val="tx1"/>
              </a:solidFill>
            </a:endParaRPr>
          </a:p>
        </p:txBody>
      </p:sp>
      <p:pic>
        <p:nvPicPr>
          <p:cNvPr id="4" name="Picture 3" descr="The cube root of open parenthesis 2 x plus 1 close parenthesis plus 1 equals 3.">
            <a:extLst>
              <a:ext uri="{FF2B5EF4-FFF2-40B4-BE49-F238E27FC236}">
                <a16:creationId xmlns:a16="http://schemas.microsoft.com/office/drawing/2014/main" id="{A7F3CF53-8E56-CFFF-DA60-47202BEA8A58}"/>
              </a:ext>
            </a:extLst>
          </p:cNvPr>
          <p:cNvPicPr>
            <a:picLocks noChangeAspect="1"/>
          </p:cNvPicPr>
          <p:nvPr/>
        </p:nvPicPr>
        <p:blipFill>
          <a:blip r:embed="rId2"/>
          <a:stretch>
            <a:fillRect/>
          </a:stretch>
        </p:blipFill>
        <p:spPr>
          <a:xfrm>
            <a:off x="3276600" y="1828800"/>
            <a:ext cx="2190750" cy="485775"/>
          </a:xfrm>
          <a:prstGeom prst="rect">
            <a:avLst/>
          </a:prstGeom>
        </p:spPr>
      </p:pic>
      <p:sp>
        <p:nvSpPr>
          <p:cNvPr id="6" name="TextBox 5">
            <a:extLst>
              <a:ext uri="{FF2B5EF4-FFF2-40B4-BE49-F238E27FC236}">
                <a16:creationId xmlns:a16="http://schemas.microsoft.com/office/drawing/2014/main" id="{FD23E76E-05BC-A818-C99C-9CFB1D79917B}"/>
              </a:ext>
            </a:extLst>
          </p:cNvPr>
          <p:cNvSpPr txBox="1"/>
          <p:nvPr/>
        </p:nvSpPr>
        <p:spPr>
          <a:xfrm>
            <a:off x="457200" y="2497455"/>
            <a:ext cx="8229600" cy="1892826"/>
          </a:xfrm>
          <a:prstGeom prst="rect">
            <a:avLst/>
          </a:prstGeom>
          <a:noFill/>
        </p:spPr>
        <p:txBody>
          <a:bodyPr wrap="square">
            <a:spAutoFit/>
          </a:bodyPr>
          <a:lstStyle/>
          <a:p>
            <a:pPr marL="0" indent="0">
              <a:spcBef>
                <a:spcPts val="600"/>
              </a:spcBef>
              <a:buFont typeface="Courier New" pitchFamily="49" charset="0"/>
              <a:buNone/>
            </a:pPr>
            <a:r>
              <a:rPr lang="en-US" sz="2800" b="1" i="0" dirty="0">
                <a:solidFill>
                  <a:schemeClr val="tx1"/>
                </a:solidFill>
              </a:rPr>
              <a:t>Solution</a:t>
            </a:r>
          </a:p>
          <a:p>
            <a:pPr marL="0" indent="0">
              <a:spcBef>
                <a:spcPts val="600"/>
              </a:spcBef>
              <a:buFont typeface="Courier New" pitchFamily="49" charset="0"/>
              <a:buNone/>
            </a:pPr>
            <a:r>
              <a:rPr lang="en-US" sz="2800" i="0" dirty="0">
                <a:solidFill>
                  <a:schemeClr val="tx1"/>
                </a:solidFill>
              </a:rPr>
              <a:t>First, get the radical by itself on one side of the equation.  Then since this radical is a cube root, cube both sides of the equation.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a:t>
            </a:r>
            <a:r>
              <a:rPr lang="en-US" baseline="-25000" dirty="0"/>
              <a:t>2</a:t>
            </a:r>
            <a:endParaRPr lang="en-US" sz="3200" dirty="0">
              <a:solidFill>
                <a:schemeClr val="accent1"/>
              </a:solidFill>
            </a:endParaRPr>
          </a:p>
        </p:txBody>
      </p:sp>
      <p:pic>
        <p:nvPicPr>
          <p:cNvPr id="4" name="Picture 3" descr="The cube root of open parenthesis 2 x plus 1 close parenthesis  plus 1 equals 3.&#10;Add  negative 1  to both sides.&#10;The cube root of open parenthesis 2 x plus 1 close parenthesis equals 2.&#10;cube both sides.&#10;Open parenthesis cube root of open parenthesis 2 x plus 1 close parenthesis close parenthesis cubed equals 2 cubed.&#10;&#10;2 x plus 1 equals 8.&#10;&#10;solve the equation&#10;&#10;x equals 7 divided by 2.">
            <a:extLst>
              <a:ext uri="{FF2B5EF4-FFF2-40B4-BE49-F238E27FC236}">
                <a16:creationId xmlns:a16="http://schemas.microsoft.com/office/drawing/2014/main" id="{B48ACF6A-C5BF-67A7-850F-76F3E3C6BEB4}"/>
              </a:ext>
            </a:extLst>
          </p:cNvPr>
          <p:cNvPicPr>
            <a:picLocks noChangeAspect="1"/>
          </p:cNvPicPr>
          <p:nvPr/>
        </p:nvPicPr>
        <p:blipFill>
          <a:blip r:embed="rId2"/>
          <a:stretch>
            <a:fillRect/>
          </a:stretch>
        </p:blipFill>
        <p:spPr>
          <a:xfrm>
            <a:off x="1919287" y="1447800"/>
            <a:ext cx="5305425" cy="364807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a:t>
            </a:r>
            <a:r>
              <a:rPr lang="en-US" baseline="-25000" dirty="0"/>
              <a:t>3</a:t>
            </a:r>
            <a:endParaRPr lang="en-US" sz="3200" dirty="0">
              <a:solidFill>
                <a:schemeClr val="accent1"/>
              </a:solidFill>
            </a:endParaRPr>
          </a:p>
        </p:txBody>
      </p:sp>
      <p:sp>
        <p:nvSpPr>
          <p:cNvPr id="29699" name="Rectangle 3"/>
          <p:cNvSpPr>
            <a:spLocks noGrp="1"/>
          </p:cNvSpPr>
          <p:nvPr>
            <p:ph idx="1"/>
          </p:nvPr>
        </p:nvSpPr>
        <p:spPr>
          <a:xfrm>
            <a:off x="457200" y="1280160"/>
            <a:ext cx="8229600" cy="523220"/>
          </a:xfrm>
          <a:prstGeom prst="rect">
            <a:avLst/>
          </a:prstGeom>
          <a:noFill/>
        </p:spPr>
        <p:txBody>
          <a:bodyPr>
            <a:spAutoFit/>
          </a:bodyPr>
          <a:lstStyle/>
          <a:p>
            <a:pPr>
              <a:buFont typeface="Courier New" pitchFamily="49" charset="0"/>
              <a:buNone/>
            </a:pPr>
            <a:r>
              <a:rPr lang="en-US" b="1" i="0" dirty="0">
                <a:solidFill>
                  <a:schemeClr val="tx1"/>
                </a:solidFill>
              </a:rPr>
              <a:t>Check</a:t>
            </a:r>
            <a:r>
              <a:rPr lang="en-US" i="0" dirty="0">
                <a:solidFill>
                  <a:schemeClr val="tx1"/>
                </a:solidFill>
              </a:rPr>
              <a:t> in the original equation.</a:t>
            </a:r>
            <a:r>
              <a:rPr lang="en-US" dirty="0">
                <a:solidFill>
                  <a:schemeClr val="tx1"/>
                </a:solidFill>
              </a:rPr>
              <a:t> </a:t>
            </a:r>
          </a:p>
        </p:txBody>
      </p:sp>
      <p:pic>
        <p:nvPicPr>
          <p:cNvPr id="4" name="Picture 3" descr="The cube root of open parenthesis 2 times 7 divided by 2 plus 1 close parenthesis plus 1 questioned equal to 3.&#10;&#10;The cube root of open parenthesis 7 plus 1 close parenthesis plus 1 questioned equal to 3.&#10;&#10;The cube root of 8 plus 1 questioned equal to 3.&#10;&#10;2 plus 1 questioned equal to 3.&#10;&#10;3 equals 3.">
            <a:extLst>
              <a:ext uri="{FF2B5EF4-FFF2-40B4-BE49-F238E27FC236}">
                <a16:creationId xmlns:a16="http://schemas.microsoft.com/office/drawing/2014/main" id="{D88380A7-7D46-E65A-8321-D506D3CB31E9}"/>
              </a:ext>
            </a:extLst>
          </p:cNvPr>
          <p:cNvPicPr>
            <a:picLocks noChangeAspect="1"/>
          </p:cNvPicPr>
          <p:nvPr/>
        </p:nvPicPr>
        <p:blipFill>
          <a:blip r:embed="rId2"/>
          <a:stretch>
            <a:fillRect/>
          </a:stretch>
        </p:blipFill>
        <p:spPr>
          <a:xfrm>
            <a:off x="1371600" y="1971675"/>
            <a:ext cx="2638425" cy="3438525"/>
          </a:xfrm>
          <a:prstGeom prst="rect">
            <a:avLst/>
          </a:prstGeom>
        </p:spPr>
      </p:pic>
      <p:pic>
        <p:nvPicPr>
          <p:cNvPr id="7" name="Picture 6" descr="There is one solution, 7 divided by 2.">
            <a:extLst>
              <a:ext uri="{FF2B5EF4-FFF2-40B4-BE49-F238E27FC236}">
                <a16:creationId xmlns:a16="http://schemas.microsoft.com/office/drawing/2014/main" id="{BFBD6AB8-25A5-1904-2CF0-08F37D1D1793}"/>
              </a:ext>
            </a:extLst>
          </p:cNvPr>
          <p:cNvPicPr>
            <a:picLocks noChangeAspect="1"/>
          </p:cNvPicPr>
          <p:nvPr/>
        </p:nvPicPr>
        <p:blipFill>
          <a:blip r:embed="rId3"/>
          <a:stretch>
            <a:fillRect/>
          </a:stretch>
        </p:blipFill>
        <p:spPr>
          <a:xfrm>
            <a:off x="4572000" y="4724400"/>
            <a:ext cx="3848100" cy="88582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dirty="0"/>
              <a:t>Procedure: Method for Solving Equations with Radicals</a:t>
            </a:r>
            <a:r>
              <a:rPr lang="en-US" baseline="-25000" dirty="0"/>
              <a:t>1</a:t>
            </a:r>
          </a:p>
        </p:txBody>
      </p:sp>
      <p:sp>
        <p:nvSpPr>
          <p:cNvPr id="5" name="Rectangle 3"/>
          <p:cNvSpPr txBox="1">
            <a:spLocks/>
          </p:cNvSpPr>
          <p:nvPr/>
        </p:nvSpPr>
        <p:spPr>
          <a:xfrm>
            <a:off x="457200" y="1280160"/>
            <a:ext cx="8229600" cy="3108543"/>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a:pPr>
            <a:r>
              <a:rPr lang="en-US" sz="2800" dirty="0">
                <a:solidFill>
                  <a:srgbClr val="000000"/>
                </a:solidFill>
              </a:rPr>
              <a:t>Isolate one of the radicals on one side of the equation.  (An equation may have more than one radical.)</a:t>
            </a:r>
          </a:p>
          <a:p>
            <a:pPr marL="514350" indent="-514350">
              <a:buFont typeface="+mj-lt"/>
              <a:buAutoNum type="arabicPeriod"/>
            </a:pPr>
            <a:r>
              <a:rPr lang="en-US" sz="2800" dirty="0">
                <a:solidFill>
                  <a:srgbClr val="000000"/>
                </a:solidFill>
              </a:rPr>
              <a:t>Raise both sides of the equation to the power corresponding to the index of the radical.</a:t>
            </a:r>
          </a:p>
          <a:p>
            <a:pPr marL="514350" indent="-514350">
              <a:buFont typeface="+mj-lt"/>
              <a:buAutoNum type="arabicPeriod"/>
            </a:pPr>
            <a:r>
              <a:rPr lang="en-US" sz="2800" dirty="0">
                <a:solidFill>
                  <a:srgbClr val="000000"/>
                </a:solidFill>
              </a:rPr>
              <a:t>If the equation still contains a radical, repeat steps 1 and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p:cNvSpPr>
          <p:nvPr>
            <p:ph type="title"/>
          </p:nvPr>
        </p:nvSpPr>
        <p:spPr>
          <a:xfrm>
            <a:off x="457200" y="182880"/>
            <a:ext cx="8229600" cy="914400"/>
          </a:xfrm>
          <a:prstGeom prst="rect">
            <a:avLst/>
          </a:prstGeom>
          <a:noFill/>
        </p:spPr>
        <p:txBody>
          <a:bodyPr/>
          <a:lstStyle/>
          <a:p>
            <a:r>
              <a:rPr lang="en-US" dirty="0"/>
              <a:t>Procedure: Method for Solving Equations with Radicals</a:t>
            </a:r>
            <a:r>
              <a:rPr lang="en-US" baseline="-25000" dirty="0"/>
              <a:t>2</a:t>
            </a:r>
            <a:endParaRPr lang="en-US" sz="3200" dirty="0">
              <a:solidFill>
                <a:schemeClr val="accent1"/>
              </a:solidFill>
            </a:endParaRPr>
          </a:p>
        </p:txBody>
      </p:sp>
      <p:sp>
        <p:nvSpPr>
          <p:cNvPr id="4" name="Rectangle 3"/>
          <p:cNvSpPr txBox="1">
            <a:spLocks/>
          </p:cNvSpPr>
          <p:nvPr/>
        </p:nvSpPr>
        <p:spPr>
          <a:xfrm>
            <a:off x="457200" y="1280160"/>
            <a:ext cx="8229600" cy="1815882"/>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startAt="4"/>
            </a:pPr>
            <a:r>
              <a:rPr lang="en-US" sz="2800" dirty="0">
                <a:solidFill>
                  <a:srgbClr val="000000"/>
                </a:solidFill>
              </a:rPr>
              <a:t>Solve the equation after all the radicals have been eliminated.</a:t>
            </a:r>
          </a:p>
          <a:p>
            <a:pPr marL="514350" indent="-514350">
              <a:buFont typeface="+mj-lt"/>
              <a:buAutoNum type="arabicPeriod" startAt="4"/>
            </a:pPr>
            <a:r>
              <a:rPr lang="en-US" sz="2800" dirty="0">
                <a:solidFill>
                  <a:srgbClr val="000000"/>
                </a:solidFill>
              </a:rPr>
              <a:t>Be sure to check all possible solutions in the original equation and eliminate any extraneous solutions.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a:t>
            </a:r>
            <a:r>
              <a:rPr lang="en-US" baseline="-25000" dirty="0"/>
              <a:t>1</a:t>
            </a:r>
            <a:r>
              <a:rPr lang="en-US" dirty="0"/>
              <a:t> </a:t>
            </a:r>
          </a:p>
        </p:txBody>
      </p:sp>
      <p:sp>
        <p:nvSpPr>
          <p:cNvPr id="8195" name="Rectangle 3"/>
          <p:cNvSpPr>
            <a:spLocks noGrp="1"/>
          </p:cNvSpPr>
          <p:nvPr>
            <p:ph idx="1"/>
          </p:nvPr>
        </p:nvSpPr>
        <p:spPr>
          <a:xfrm>
            <a:off x="457200" y="1280160"/>
            <a:ext cx="8229600" cy="523220"/>
          </a:xfrm>
          <a:prstGeom prst="rect">
            <a:avLst/>
          </a:prstGeom>
          <a:noFill/>
        </p:spPr>
        <p:txBody>
          <a:bodyPr>
            <a:spAutoFit/>
          </a:bodyPr>
          <a:lstStyle/>
          <a:p>
            <a:pPr marL="0" indent="0">
              <a:buFont typeface="Courier New" pitchFamily="49" charset="0"/>
              <a:buNone/>
            </a:pPr>
            <a:r>
              <a:rPr lang="en-US" i="0" dirty="0">
                <a:solidFill>
                  <a:schemeClr val="tx1"/>
                </a:solidFill>
              </a:rPr>
              <a:t>Solve the equation:</a:t>
            </a:r>
          </a:p>
        </p:txBody>
      </p:sp>
      <p:pic>
        <p:nvPicPr>
          <p:cNvPr id="4" name="Picture 3" descr="The square root of open parenthesis x squared plus 13 close parenthesis equals 7.">
            <a:extLst>
              <a:ext uri="{FF2B5EF4-FFF2-40B4-BE49-F238E27FC236}">
                <a16:creationId xmlns:a16="http://schemas.microsoft.com/office/drawing/2014/main" id="{5F0CAC61-C006-D745-AE37-43B270B25E8A}"/>
              </a:ext>
            </a:extLst>
          </p:cNvPr>
          <p:cNvPicPr>
            <a:picLocks noChangeAspect="1"/>
          </p:cNvPicPr>
          <p:nvPr/>
        </p:nvPicPr>
        <p:blipFill>
          <a:blip r:embed="rId2"/>
          <a:stretch>
            <a:fillRect/>
          </a:stretch>
        </p:blipFill>
        <p:spPr>
          <a:xfrm>
            <a:off x="3364221" y="1225321"/>
            <a:ext cx="1876425" cy="533400"/>
          </a:xfrm>
          <a:prstGeom prst="rect">
            <a:avLst/>
          </a:prstGeom>
        </p:spPr>
      </p:pic>
      <p:sp>
        <p:nvSpPr>
          <p:cNvPr id="6" name="TextBox 5">
            <a:extLst>
              <a:ext uri="{FF2B5EF4-FFF2-40B4-BE49-F238E27FC236}">
                <a16:creationId xmlns:a16="http://schemas.microsoft.com/office/drawing/2014/main" id="{6B46837F-9287-BBD4-0CEC-8B123183963D}"/>
              </a:ext>
            </a:extLst>
          </p:cNvPr>
          <p:cNvSpPr txBox="1"/>
          <p:nvPr/>
        </p:nvSpPr>
        <p:spPr>
          <a:xfrm>
            <a:off x="457200" y="1676400"/>
            <a:ext cx="8229600" cy="1384995"/>
          </a:xfrm>
          <a:prstGeom prst="rect">
            <a:avLst/>
          </a:prstGeom>
          <a:noFill/>
        </p:spPr>
        <p:txBody>
          <a:bodyPr wrap="square">
            <a:spAutoFit/>
          </a:bodyPr>
          <a:lstStyle/>
          <a:p>
            <a:pPr marL="0" indent="0">
              <a:spcBef>
                <a:spcPts val="0"/>
              </a:spcBef>
              <a:buFont typeface="Courier New" pitchFamily="49" charset="0"/>
              <a:buNone/>
            </a:pPr>
            <a:r>
              <a:rPr lang="en-US" sz="2800" b="1" i="0" dirty="0">
                <a:solidFill>
                  <a:schemeClr val="tx1"/>
                </a:solidFill>
              </a:rPr>
              <a:t>Solution</a:t>
            </a:r>
          </a:p>
          <a:p>
            <a:pPr marL="0" indent="0">
              <a:spcBef>
                <a:spcPts val="0"/>
              </a:spcBef>
              <a:buFont typeface="Courier New" pitchFamily="49" charset="0"/>
              <a:buNone/>
            </a:pPr>
            <a:r>
              <a:rPr lang="en-US" sz="2800" i="0" dirty="0">
                <a:solidFill>
                  <a:schemeClr val="tx1"/>
                </a:solidFill>
              </a:rPr>
              <a:t>The radical is by itself on one side of the equation, so square both sides.</a:t>
            </a:r>
            <a:endParaRPr lang="en-US" sz="2800" dirty="0">
              <a:solidFill>
                <a:schemeClr val="tx1"/>
              </a:solidFill>
            </a:endParaRPr>
          </a:p>
        </p:txBody>
      </p:sp>
      <p:pic>
        <p:nvPicPr>
          <p:cNvPr id="13" name="Picture 12" descr="The square root of open parenthesis x squared plus thirteen close parenthesis equals seven. &#10;Square both sides: the square root of open parenthesis x squared plus thirteen close parenthesis squared equals 7  squared. This simplifies to x squared plus thirteen equals forty nine. This new equation contains no radical. Subtract thirteen from both sides, and you get x squared minus thirty six equal to 0. Now, solve for x by factoring: open parenthesis x plus six close parenthesis times open parenthesis x minus six close  parenthesis equals zero. Therefore, x equals negative six or x equals six.">
            <a:extLst>
              <a:ext uri="{FF2B5EF4-FFF2-40B4-BE49-F238E27FC236}">
                <a16:creationId xmlns:a16="http://schemas.microsoft.com/office/drawing/2014/main" id="{6950912C-3A1B-9D22-69F5-469044A6FDF2}"/>
              </a:ext>
            </a:extLst>
          </p:cNvPr>
          <p:cNvPicPr>
            <a:picLocks noChangeAspect="1"/>
          </p:cNvPicPr>
          <p:nvPr/>
        </p:nvPicPr>
        <p:blipFill>
          <a:blip r:embed="rId3"/>
          <a:stretch>
            <a:fillRect/>
          </a:stretch>
        </p:blipFill>
        <p:spPr>
          <a:xfrm>
            <a:off x="2209800" y="3048000"/>
            <a:ext cx="5934075" cy="30289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a:t>
            </a:r>
            <a:r>
              <a:rPr lang="en-US" baseline="-25000" dirty="0"/>
              <a:t>2</a:t>
            </a:r>
            <a:endParaRPr lang="en-US" sz="3200" dirty="0">
              <a:solidFill>
                <a:schemeClr val="accent1"/>
              </a:solidFill>
            </a:endParaRPr>
          </a:p>
        </p:txBody>
      </p:sp>
      <p:sp>
        <p:nvSpPr>
          <p:cNvPr id="10243" name="Rectangle 4"/>
          <p:cNvSpPr>
            <a:spLocks noChangeArrowheads="1"/>
          </p:cNvSpPr>
          <p:nvPr/>
        </p:nvSpPr>
        <p:spPr bwMode="auto">
          <a:xfrm>
            <a:off x="455613" y="1280160"/>
            <a:ext cx="8226425" cy="523220"/>
          </a:xfrm>
          <a:prstGeom prst="rect">
            <a:avLst/>
          </a:prstGeom>
          <a:noFill/>
          <a:ln w="28575" algn="ctr">
            <a:noFill/>
            <a:miter lim="800000"/>
            <a:headEnd/>
            <a:tailEnd/>
          </a:ln>
          <a:effectLst/>
        </p:spPr>
        <p:txBody>
          <a:bodyPr>
            <a:spAutoFit/>
          </a:bodyPr>
          <a:lstStyle/>
          <a:p>
            <a:pPr marL="342900" indent="-342900"/>
            <a:r>
              <a:rPr lang="en-US" sz="2800" b="1" dirty="0"/>
              <a:t>Check both answers</a:t>
            </a:r>
            <a:r>
              <a:rPr lang="en-US" sz="2800" dirty="0"/>
              <a:t> in the original equation.</a:t>
            </a:r>
          </a:p>
        </p:txBody>
      </p:sp>
      <p:pic>
        <p:nvPicPr>
          <p:cNvPr id="12" name="Picture 11" descr="The square root of open parenthesis open parenthesis negative 6 close parenthesis squared plus 13 close parenthesis  questioned equals to  7&#10;The square root of open parenthesis  36 plus 13 close parenthesis   questioned equals to  7&#10;The square root of 49  questioned equals to  7.&#10;7 equals 7">
            <a:extLst>
              <a:ext uri="{FF2B5EF4-FFF2-40B4-BE49-F238E27FC236}">
                <a16:creationId xmlns:a16="http://schemas.microsoft.com/office/drawing/2014/main" id="{DB0E8AB4-B31D-3358-9193-65002B72D362}"/>
              </a:ext>
            </a:extLst>
          </p:cNvPr>
          <p:cNvPicPr>
            <a:picLocks noChangeAspect="1"/>
          </p:cNvPicPr>
          <p:nvPr/>
        </p:nvPicPr>
        <p:blipFill>
          <a:blip r:embed="rId2"/>
          <a:stretch>
            <a:fillRect/>
          </a:stretch>
        </p:blipFill>
        <p:spPr>
          <a:xfrm>
            <a:off x="1535907" y="1968326"/>
            <a:ext cx="2438400" cy="2800350"/>
          </a:xfrm>
          <a:prstGeom prst="rect">
            <a:avLst/>
          </a:prstGeom>
        </p:spPr>
      </p:pic>
      <p:pic>
        <p:nvPicPr>
          <p:cNvPr id="15" name="Picture 14" descr="The square root of open parenthesis 6  squared plus 13 close parenthesis  questioned equals to  7&#10;The square root of open parenthesis  36 plus 13  close parenthesis  questioned equals to  7&#10;The square root of 49  questioned equals to  7.&#10;7 equals 7">
            <a:extLst>
              <a:ext uri="{FF2B5EF4-FFF2-40B4-BE49-F238E27FC236}">
                <a16:creationId xmlns:a16="http://schemas.microsoft.com/office/drawing/2014/main" id="{A306D400-30A8-B4EE-2C53-0024C0F048FE}"/>
              </a:ext>
            </a:extLst>
          </p:cNvPr>
          <p:cNvPicPr>
            <a:picLocks noChangeAspect="1"/>
          </p:cNvPicPr>
          <p:nvPr/>
        </p:nvPicPr>
        <p:blipFill>
          <a:blip r:embed="rId3"/>
          <a:stretch>
            <a:fillRect/>
          </a:stretch>
        </p:blipFill>
        <p:spPr>
          <a:xfrm>
            <a:off x="4953000" y="1962150"/>
            <a:ext cx="2152650" cy="2933700"/>
          </a:xfrm>
          <a:prstGeom prst="rect">
            <a:avLst/>
          </a:prstGeom>
        </p:spPr>
      </p:pic>
      <p:sp>
        <p:nvSpPr>
          <p:cNvPr id="17" name="TextBox 16">
            <a:extLst>
              <a:ext uri="{FF2B5EF4-FFF2-40B4-BE49-F238E27FC236}">
                <a16:creationId xmlns:a16="http://schemas.microsoft.com/office/drawing/2014/main" id="{6FB17DF9-CD65-91B0-725E-B54A8A376858}"/>
              </a:ext>
            </a:extLst>
          </p:cNvPr>
          <p:cNvSpPr txBox="1"/>
          <p:nvPr/>
        </p:nvSpPr>
        <p:spPr>
          <a:xfrm>
            <a:off x="455612" y="5054620"/>
            <a:ext cx="7621587" cy="523220"/>
          </a:xfrm>
          <a:prstGeom prst="rect">
            <a:avLst/>
          </a:prstGeom>
          <a:noFill/>
        </p:spPr>
        <p:txBody>
          <a:bodyPr wrap="square">
            <a:spAutoFit/>
          </a:bodyPr>
          <a:lstStyle/>
          <a:p>
            <a:pPr marL="342900" indent="-342900" algn="just"/>
            <a:r>
              <a:rPr lang="en-US" sz="2800" dirty="0"/>
              <a:t>Both </a:t>
            </a:r>
            <a:r>
              <a:rPr lang="en-US" sz="2800" dirty="0">
                <a:solidFill>
                  <a:srgbClr val="FF0008"/>
                </a:solidFill>
                <a:latin typeface="Symbol" pitchFamily="18" charset="2"/>
              </a:rPr>
              <a:t>-</a:t>
            </a:r>
            <a:r>
              <a:rPr lang="en-US" sz="2800" dirty="0">
                <a:solidFill>
                  <a:srgbClr val="FF0008"/>
                </a:solidFill>
              </a:rPr>
              <a:t>6 </a:t>
            </a:r>
            <a:r>
              <a:rPr lang="en-US" sz="2800" dirty="0">
                <a:solidFill>
                  <a:srgbClr val="366092"/>
                </a:solidFill>
              </a:rPr>
              <a:t>and</a:t>
            </a:r>
            <a:r>
              <a:rPr lang="en-US" sz="2800" dirty="0">
                <a:solidFill>
                  <a:srgbClr val="FF0008"/>
                </a:solidFill>
              </a:rPr>
              <a:t> 6</a:t>
            </a:r>
            <a:r>
              <a:rPr lang="en-US" sz="2800" dirty="0"/>
              <a:t> are solutions.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a:t>
            </a:r>
            <a:r>
              <a:rPr lang="en-US" baseline="-25000" dirty="0"/>
              <a:t>1</a:t>
            </a:r>
            <a:r>
              <a:rPr lang="en-US" dirty="0"/>
              <a:t> </a:t>
            </a:r>
          </a:p>
        </p:txBody>
      </p:sp>
      <p:sp>
        <p:nvSpPr>
          <p:cNvPr id="11267" name="Rectangle 3"/>
          <p:cNvSpPr>
            <a:spLocks noChangeArrowheads="1"/>
          </p:cNvSpPr>
          <p:nvPr/>
        </p:nvSpPr>
        <p:spPr bwMode="auto">
          <a:xfrm>
            <a:off x="455613" y="1066800"/>
            <a:ext cx="8226425" cy="523220"/>
          </a:xfrm>
          <a:prstGeom prst="rect">
            <a:avLst/>
          </a:prstGeom>
          <a:noFill/>
          <a:ln w="28575" algn="ctr">
            <a:noFill/>
            <a:miter lim="800000"/>
            <a:headEnd/>
            <a:tailEnd/>
          </a:ln>
          <a:effectLst/>
        </p:spPr>
        <p:txBody>
          <a:bodyPr>
            <a:spAutoFit/>
          </a:bodyPr>
          <a:lstStyle/>
          <a:p>
            <a:r>
              <a:rPr lang="en-US" sz="2800" dirty="0"/>
              <a:t>Solve the equation: </a:t>
            </a:r>
            <a:r>
              <a:rPr lang="en-US" sz="2800" b="1" dirty="0"/>
              <a:t> </a:t>
            </a:r>
          </a:p>
        </p:txBody>
      </p:sp>
      <p:pic>
        <p:nvPicPr>
          <p:cNvPr id="4" name="Picture 3" descr="The square root of open parenthesis y squared minus 10y minus 11 close parenthesis equals 1 plus y.">
            <a:extLst>
              <a:ext uri="{FF2B5EF4-FFF2-40B4-BE49-F238E27FC236}">
                <a16:creationId xmlns:a16="http://schemas.microsoft.com/office/drawing/2014/main" id="{A29DA6CB-9933-851B-85C8-6EA879B54CEB}"/>
              </a:ext>
            </a:extLst>
          </p:cNvPr>
          <p:cNvPicPr>
            <a:picLocks noChangeAspect="1"/>
          </p:cNvPicPr>
          <p:nvPr/>
        </p:nvPicPr>
        <p:blipFill>
          <a:blip r:embed="rId2"/>
          <a:stretch>
            <a:fillRect/>
          </a:stretch>
        </p:blipFill>
        <p:spPr>
          <a:xfrm>
            <a:off x="3429000" y="1023610"/>
            <a:ext cx="3238500" cy="609600"/>
          </a:xfrm>
          <a:prstGeom prst="rect">
            <a:avLst/>
          </a:prstGeom>
        </p:spPr>
      </p:pic>
      <p:sp>
        <p:nvSpPr>
          <p:cNvPr id="11" name="TextBox 10">
            <a:extLst>
              <a:ext uri="{FF2B5EF4-FFF2-40B4-BE49-F238E27FC236}">
                <a16:creationId xmlns:a16="http://schemas.microsoft.com/office/drawing/2014/main" id="{75518319-8B17-D66B-BFDD-8554BACC2189}"/>
              </a:ext>
            </a:extLst>
          </p:cNvPr>
          <p:cNvSpPr txBox="1"/>
          <p:nvPr/>
        </p:nvSpPr>
        <p:spPr>
          <a:xfrm>
            <a:off x="488950" y="1524000"/>
            <a:ext cx="8159750" cy="1384995"/>
          </a:xfrm>
          <a:prstGeom prst="rect">
            <a:avLst/>
          </a:prstGeom>
          <a:noFill/>
        </p:spPr>
        <p:txBody>
          <a:bodyPr wrap="square">
            <a:spAutoFit/>
          </a:bodyPr>
          <a:lstStyle/>
          <a:p>
            <a:r>
              <a:rPr lang="en-US" sz="2800" b="1" dirty="0"/>
              <a:t>Solution</a:t>
            </a:r>
          </a:p>
          <a:p>
            <a:r>
              <a:rPr lang="en-US" sz="2800" dirty="0"/>
              <a:t>Since there is only one radical and it is by itself on one side of the equation, square both sides.</a:t>
            </a:r>
          </a:p>
        </p:txBody>
      </p:sp>
      <p:pic>
        <p:nvPicPr>
          <p:cNvPr id="9" name="Picture 8" descr="The square root of open parenthesis y squared minus 10y minus 11 close parenthesis equals 1 plus y.&#10;Square both sides.&#10;Open parenthesis the square root of open parenthesis y squared minus 10y minus 11 close parenthesis close parenthesis squared equals open parenthesis 1 plus y close parenthesis squared.&#10;y squared minus 10y minus 11 equals 1 plus 2y plus y squared.&#10;Simplifying gives a first degree equation.&#10;Negative 12y minus 12 equals 0.&#10;Negative 12y equals 12.&#10;y equals negative 1">
            <a:extLst>
              <a:ext uri="{FF2B5EF4-FFF2-40B4-BE49-F238E27FC236}">
                <a16:creationId xmlns:a16="http://schemas.microsoft.com/office/drawing/2014/main" id="{271821D4-53C3-A66F-DC51-5F8545157BC5}"/>
              </a:ext>
            </a:extLst>
          </p:cNvPr>
          <p:cNvPicPr>
            <a:picLocks noChangeAspect="1"/>
          </p:cNvPicPr>
          <p:nvPr/>
        </p:nvPicPr>
        <p:blipFill>
          <a:blip r:embed="rId3"/>
          <a:stretch>
            <a:fillRect/>
          </a:stretch>
        </p:blipFill>
        <p:spPr>
          <a:xfrm>
            <a:off x="495300" y="2867025"/>
            <a:ext cx="8496300" cy="31527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a:t>
            </a:r>
            <a:r>
              <a:rPr lang="en-US" baseline="-25000" dirty="0"/>
              <a:t>2</a:t>
            </a:r>
            <a:endParaRPr lang="en-US" sz="3200" dirty="0">
              <a:solidFill>
                <a:schemeClr val="accent1"/>
              </a:solidFill>
            </a:endParaRPr>
          </a:p>
        </p:txBody>
      </p:sp>
      <p:sp>
        <p:nvSpPr>
          <p:cNvPr id="13315" name="Rectangle 3"/>
          <p:cNvSpPr>
            <a:spLocks noGrp="1"/>
          </p:cNvSpPr>
          <p:nvPr>
            <p:ph idx="1"/>
          </p:nvPr>
        </p:nvSpPr>
        <p:spPr>
          <a:xfrm>
            <a:off x="457200" y="1280160"/>
            <a:ext cx="8229600" cy="523220"/>
          </a:xfrm>
          <a:prstGeom prst="rect">
            <a:avLst/>
          </a:prstGeom>
          <a:noFill/>
        </p:spPr>
        <p:txBody>
          <a:bodyPr>
            <a:spAutoFit/>
          </a:bodyPr>
          <a:lstStyle/>
          <a:p>
            <a:pPr>
              <a:buFont typeface="Courier New" pitchFamily="49" charset="0"/>
              <a:buNone/>
            </a:pPr>
            <a:r>
              <a:rPr lang="en-US" b="1" i="0" dirty="0">
                <a:solidFill>
                  <a:schemeClr val="tx1"/>
                </a:solidFill>
              </a:rPr>
              <a:t>Check</a:t>
            </a:r>
          </a:p>
        </p:txBody>
      </p:sp>
      <p:pic>
        <p:nvPicPr>
          <p:cNvPr id="4" name="Picture 3" descr="The square root of open parenthesis negative 1  squared minus 10 times open parenthesis negative 1 close parenthesis minus 11 close parenthesis  questioned equals to  1 plus open parenthesis negative 1 close parenthesis.&#10;The square root of open parenthesis 1 plus 10 minus 11 close parenthesis  questioned equals to  0.&#10;The square root of 0  questioned equals to  0.&#10;0 equals 0">
            <a:extLst>
              <a:ext uri="{FF2B5EF4-FFF2-40B4-BE49-F238E27FC236}">
                <a16:creationId xmlns:a16="http://schemas.microsoft.com/office/drawing/2014/main" id="{110A59C7-5384-7D43-7F6B-EA6442F6A07E}"/>
              </a:ext>
            </a:extLst>
          </p:cNvPr>
          <p:cNvPicPr>
            <a:picLocks noChangeAspect="1"/>
          </p:cNvPicPr>
          <p:nvPr/>
        </p:nvPicPr>
        <p:blipFill>
          <a:blip r:embed="rId2"/>
          <a:stretch>
            <a:fillRect/>
          </a:stretch>
        </p:blipFill>
        <p:spPr>
          <a:xfrm>
            <a:off x="1676400" y="1866900"/>
            <a:ext cx="4743450" cy="2933700"/>
          </a:xfrm>
          <a:prstGeom prst="rect">
            <a:avLst/>
          </a:prstGeom>
        </p:spPr>
      </p:pic>
      <p:sp>
        <p:nvSpPr>
          <p:cNvPr id="6" name="TextBox 5">
            <a:extLst>
              <a:ext uri="{FF2B5EF4-FFF2-40B4-BE49-F238E27FC236}">
                <a16:creationId xmlns:a16="http://schemas.microsoft.com/office/drawing/2014/main" id="{8465EC52-B436-EDD4-BAC2-9F2DAC0E34AA}"/>
              </a:ext>
            </a:extLst>
          </p:cNvPr>
          <p:cNvSpPr txBox="1"/>
          <p:nvPr/>
        </p:nvSpPr>
        <p:spPr>
          <a:xfrm>
            <a:off x="457200" y="4953000"/>
            <a:ext cx="7543800" cy="523220"/>
          </a:xfrm>
          <a:prstGeom prst="rect">
            <a:avLst/>
          </a:prstGeom>
          <a:noFill/>
        </p:spPr>
        <p:txBody>
          <a:bodyPr wrap="square">
            <a:spAutoFit/>
          </a:bodyPr>
          <a:lstStyle/>
          <a:p>
            <a:pPr>
              <a:buFont typeface="Courier New" pitchFamily="49" charset="0"/>
              <a:buNone/>
            </a:pPr>
            <a:r>
              <a:rPr lang="en-US" sz="2800" i="0" dirty="0">
                <a:solidFill>
                  <a:schemeClr val="tx1"/>
                </a:solidFill>
              </a:rPr>
              <a:t>There is one solution, </a:t>
            </a:r>
            <a:r>
              <a:rPr lang="en-US" sz="2800" i="0" dirty="0">
                <a:solidFill>
                  <a:srgbClr val="FF0008"/>
                </a:solidFill>
              </a:rPr>
              <a:t>−1</a:t>
            </a:r>
            <a:r>
              <a:rPr lang="en-US" sz="2800" i="0" dirty="0">
                <a:solidFill>
                  <a:schemeClr val="tx1"/>
                </a:solidFill>
              </a:rPr>
              <a:t>.</a:t>
            </a:r>
            <a:endParaRPr lang="en-US" sz="2800"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a:t>
            </a:r>
            <a:r>
              <a:rPr lang="en-US" baseline="-25000" dirty="0"/>
              <a:t>1</a:t>
            </a:r>
            <a:endParaRPr lang="en-US" sz="3200" dirty="0">
              <a:solidFill>
                <a:schemeClr val="accent1"/>
              </a:solidFill>
            </a:endParaRPr>
          </a:p>
        </p:txBody>
      </p:sp>
      <p:sp>
        <p:nvSpPr>
          <p:cNvPr id="14339" name="Rectangle 3"/>
          <p:cNvSpPr>
            <a:spLocks noGrp="1"/>
          </p:cNvSpPr>
          <p:nvPr>
            <p:ph idx="1"/>
          </p:nvPr>
        </p:nvSpPr>
        <p:spPr>
          <a:xfrm>
            <a:off x="457200" y="1280160"/>
            <a:ext cx="8229600" cy="523220"/>
          </a:xfrm>
          <a:prstGeom prst="rect">
            <a:avLst/>
          </a:prstGeom>
          <a:noFill/>
        </p:spPr>
        <p:txBody>
          <a:bodyPr>
            <a:spAutoFit/>
          </a:bodyPr>
          <a:lstStyle/>
          <a:p>
            <a:r>
              <a:rPr lang="en-US" dirty="0"/>
              <a:t>Solve the equation: </a:t>
            </a:r>
            <a:endParaRPr lang="en-US" b="1" i="0" dirty="0">
              <a:solidFill>
                <a:schemeClr val="tx1"/>
              </a:solidFill>
            </a:endParaRPr>
          </a:p>
        </p:txBody>
      </p:sp>
      <p:pic>
        <p:nvPicPr>
          <p:cNvPr id="4" name="Picture 3" descr="The square root of open parenthesis 3x plus 13 close parenthesis plus 3 equals 2x.">
            <a:extLst>
              <a:ext uri="{FF2B5EF4-FFF2-40B4-BE49-F238E27FC236}">
                <a16:creationId xmlns:a16="http://schemas.microsoft.com/office/drawing/2014/main" id="{F7E649C5-5D5C-B2C6-EA87-FCB25B9FC7B2}"/>
              </a:ext>
            </a:extLst>
          </p:cNvPr>
          <p:cNvPicPr>
            <a:picLocks noChangeAspect="1"/>
          </p:cNvPicPr>
          <p:nvPr/>
        </p:nvPicPr>
        <p:blipFill>
          <a:blip r:embed="rId2"/>
          <a:stretch>
            <a:fillRect/>
          </a:stretch>
        </p:blipFill>
        <p:spPr>
          <a:xfrm>
            <a:off x="3390877" y="1298897"/>
            <a:ext cx="2600325" cy="485775"/>
          </a:xfrm>
          <a:prstGeom prst="rect">
            <a:avLst/>
          </a:prstGeom>
        </p:spPr>
      </p:pic>
      <p:sp>
        <p:nvSpPr>
          <p:cNvPr id="9" name="TextBox 8">
            <a:extLst>
              <a:ext uri="{FF2B5EF4-FFF2-40B4-BE49-F238E27FC236}">
                <a16:creationId xmlns:a16="http://schemas.microsoft.com/office/drawing/2014/main" id="{B4AE30F0-5CEB-20C2-2BF1-D3FD118B0613}"/>
              </a:ext>
            </a:extLst>
          </p:cNvPr>
          <p:cNvSpPr txBox="1"/>
          <p:nvPr/>
        </p:nvSpPr>
        <p:spPr>
          <a:xfrm>
            <a:off x="468923" y="1963615"/>
            <a:ext cx="14478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7" name="Picture 6" descr="The square root of open parenthesis three x plus thirteen close parenthesis plus three equals two x.&#10;Isolate the radical: the square root of open parenthesis three x plus thirteen close parenthesis equals two x minus three.&#10;Now, square both sides: the square root of open parenthesis three x plus thirteen close parenthesis squared equals open parenthesis two x minus three close parenthesis squared.&#10;&#10;This simplifies to three x plus thirteen equals four x squared minus twelve x plus nine. &#10;&#10;Subtract three x and thirteen from both sides: zero equals four x squared minus fifteen x minus four. &#10;&#10;Factor the quadratic equation: zero equals open parenthesis four x plus one close parenthesis times open parenthesis x minus four close parenthesis. &#10;&#10;Therefore, x equals negative one fourth or x equals four.">
            <a:extLst>
              <a:ext uri="{FF2B5EF4-FFF2-40B4-BE49-F238E27FC236}">
                <a16:creationId xmlns:a16="http://schemas.microsoft.com/office/drawing/2014/main" id="{A28E0900-59B4-C552-213E-B1F6E9C21E47}"/>
              </a:ext>
            </a:extLst>
          </p:cNvPr>
          <p:cNvPicPr>
            <a:picLocks noChangeAspect="1"/>
          </p:cNvPicPr>
          <p:nvPr/>
        </p:nvPicPr>
        <p:blipFill>
          <a:blip r:embed="rId3"/>
          <a:stretch>
            <a:fillRect/>
          </a:stretch>
        </p:blipFill>
        <p:spPr>
          <a:xfrm>
            <a:off x="2057400" y="1981200"/>
            <a:ext cx="5715000" cy="398145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4"/>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1660</TotalTime>
  <Words>645</Words>
  <Application>Microsoft Office PowerPoint</Application>
  <PresentationFormat>On-screen Show (4:3)</PresentationFormat>
  <Paragraphs>66</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Courier New</vt:lpstr>
      <vt:lpstr>Symbol</vt:lpstr>
      <vt:lpstr>Office Theme</vt:lpstr>
      <vt:lpstr>Section 3.R.9</vt:lpstr>
      <vt:lpstr>Objective</vt:lpstr>
      <vt:lpstr>Procedure: Method for Solving Equations with Radicals1</vt:lpstr>
      <vt:lpstr>Procedure: Method for Solving Equations with Radicals2</vt:lpstr>
      <vt:lpstr>Example 1: Solving Equations with One Radical1 </vt:lpstr>
      <vt:lpstr>Example 1: Solving Equations with One Radical2</vt:lpstr>
      <vt:lpstr>Example 2: Solving Equations with One Radical1 </vt:lpstr>
      <vt:lpstr>Example 2: Solving Equations with One Radical2</vt:lpstr>
      <vt:lpstr>Example 3: Solving Equations with One Radical1</vt:lpstr>
      <vt:lpstr>Example 3: Solving Equations with One Radical2</vt:lpstr>
      <vt:lpstr>Example 4: Solving Equations with One Radical1</vt:lpstr>
      <vt:lpstr>Example 4: Solving Equations with One Radical2</vt:lpstr>
      <vt:lpstr>Notes: Solving Equations that Contain One or More Radical Expressions</vt:lpstr>
      <vt:lpstr>Example 5: Solving Equations with One Radical1</vt:lpstr>
      <vt:lpstr>Example 5: Solving Equations with One Radical2</vt:lpstr>
      <vt:lpstr>Example 6: Solving Equations with Two Radicals1 </vt:lpstr>
      <vt:lpstr>Example 6: Solving Equations with Two Radicals2</vt:lpstr>
      <vt:lpstr>Example 7: Solving Equations with Two Radicals1 </vt:lpstr>
      <vt:lpstr>Example 7: Solving Equations with Two Radicals2</vt:lpstr>
      <vt:lpstr>Example 7: Solving Equations with Two Radicals3</vt:lpstr>
      <vt:lpstr>Example 7: Solving Equations with Two Radicals4</vt:lpstr>
      <vt:lpstr>Example 8: Solving Equations containing a  Cube Root1 </vt:lpstr>
      <vt:lpstr>Example 8: Solving Equations containing a  Cube Root2</vt:lpstr>
      <vt:lpstr>Example 8: Solving Equations containing a  Cube Root3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Appaji</cp:lastModifiedBy>
  <cp:revision>120</cp:revision>
  <dcterms:created xsi:type="dcterms:W3CDTF">2013-04-26T14:43:13Z</dcterms:created>
  <dcterms:modified xsi:type="dcterms:W3CDTF">2025-06-26T11:20:48Z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9DAB86BB-3B71-4B68-B6A9-4D2C5228E273</vt:lpwstr>
  </property>
  <property fmtid="{D5CDD505-2E9C-101B-9397-08002B2CF9AE}" pid="3" name="ArticulatePath">
    <vt:lpwstr>DEV2e_15_6</vt:lpwstr>
  </property>
</Properties>
</file>