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58" r:id="rId3"/>
    <p:sldId id="264" r:id="rId4"/>
    <p:sldId id="265" r:id="rId5"/>
    <p:sldId id="266" r:id="rId6"/>
    <p:sldId id="267" r:id="rId7"/>
    <p:sldId id="268" r:id="rId8"/>
    <p:sldId id="303" r:id="rId9"/>
    <p:sldId id="304" r:id="rId10"/>
    <p:sldId id="269" r:id="rId11"/>
    <p:sldId id="270" r:id="rId12"/>
    <p:sldId id="300" r:id="rId13"/>
    <p:sldId id="305" r:id="rId14"/>
    <p:sldId id="306" r:id="rId15"/>
    <p:sldId id="271" r:id="rId16"/>
    <p:sldId id="272" r:id="rId17"/>
    <p:sldId id="275" r:id="rId18"/>
    <p:sldId id="276" r:id="rId19"/>
    <p:sldId id="302" r:id="rId20"/>
    <p:sldId id="277" r:id="rId21"/>
    <p:sldId id="278" r:id="rId22"/>
    <p:sldId id="301" r:id="rId23"/>
    <p:sldId id="279" r:id="rId24"/>
    <p:sldId id="280" r:id="rId25"/>
    <p:sldId id="282" r:id="rId26"/>
    <p:sldId id="283" r:id="rId27"/>
    <p:sldId id="284" r:id="rId28"/>
    <p:sldId id="285" r:id="rId29"/>
    <p:sldId id="286" r:id="rId30"/>
    <p:sldId id="293" r:id="rId31"/>
    <p:sldId id="294" r:id="rId32"/>
    <p:sldId id="295" r:id="rId33"/>
    <p:sldId id="296" r:id="rId34"/>
  </p:sldIdLst>
  <p:sldSz cx="9144000" cy="6858000" type="screen4x3"/>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81"/>
    <a:srgbClr val="FF0BFF"/>
    <a:srgbClr val="FF00FF"/>
    <a:srgbClr val="FF33CC"/>
    <a:srgbClr val="CC00CC"/>
    <a:srgbClr val="000000"/>
    <a:srgbClr val="FF0000"/>
    <a:srgbClr val="008080"/>
    <a:srgbClr val="2D7D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68" autoAdjust="0"/>
    <p:restoredTop sz="94673" autoAdjust="0"/>
  </p:normalViewPr>
  <p:slideViewPr>
    <p:cSldViewPr>
      <p:cViewPr varScale="1">
        <p:scale>
          <a:sx n="105" d="100"/>
          <a:sy n="105" d="100"/>
        </p:scale>
        <p:origin x="121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7082589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191D58-A9B3-4ADC-9347-DC3C399D09EC}" type="datetimeFigureOut">
              <a:rPr lang="en-US" smtClean="0"/>
              <a:pPr/>
              <a:t>6/26/2025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DC2381-1D11-4677-89E4-8DBD6C878D54}" type="slidenum">
              <a:rPr lang="en-US" smtClean="0"/>
              <a:pPr/>
              <a:t>‹#›</a:t>
            </a:fld>
            <a:endParaRPr lang="en-US"/>
          </a:p>
        </p:txBody>
      </p:sp>
    </p:spTree>
    <p:extLst>
      <p:ext uri="{BB962C8B-B14F-4D97-AF65-F5344CB8AC3E}">
        <p14:creationId xmlns:p14="http://schemas.microsoft.com/office/powerpoint/2010/main" val="1328577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2.xml"/><Relationship Id="rId4" Type="http://schemas.openxmlformats.org/officeDocument/2006/relationships/image" Target="../media/image25.emf"/></Relationships>
</file>

<file path=ppt/slides/_rels/slide25.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9.emf"/></Relationships>
</file>

<file path=ppt/slides/_rels/slide27.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Solving Linear Inequalities in </a:t>
            </a:r>
            <a:br>
              <a:rPr lang="en-US" b="1" i="1" dirty="0"/>
            </a:br>
            <a:r>
              <a:rPr lang="en-US" b="1" i="1" dirty="0"/>
              <a:t>One Variable</a:t>
            </a:r>
            <a:endParaRPr lang="en-US" b="1" i="1" dirty="0">
              <a:solidFill>
                <a:srgbClr val="1F497D"/>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Solving an Inequality and Graphing the Solution Set </a:t>
            </a:r>
            <a:endParaRPr lang="en-US" sz="3200" dirty="0">
              <a:solidFill>
                <a:schemeClr val="accent1"/>
              </a:solidFill>
            </a:endParaRPr>
          </a:p>
        </p:txBody>
      </p:sp>
      <p:sp>
        <p:nvSpPr>
          <p:cNvPr id="6" name="Content Placeholder 5" descr="y minus 3.2 is greater than or equal to 5.6. Add 3.2 to both sides to get y minus 3.2 plus 3.2 is greater than or equal to 5.6 plus 3.2. Simplifying, this gives y is greater than or equal to 8.8."/>
          <p:cNvSpPr>
            <a:spLocks noGrp="1"/>
          </p:cNvSpPr>
          <p:nvPr>
            <p:ph idx="1"/>
          </p:nvPr>
        </p:nvSpPr>
        <p:spPr>
          <a:xfrm>
            <a:off x="439948" y="1097280"/>
            <a:ext cx="8229600" cy="5090624"/>
          </a:xfrm>
        </p:spPr>
        <p:txBody>
          <a:bodyPr>
            <a:spAutoFit/>
          </a:bodyPr>
          <a:lstStyle/>
          <a:p>
            <a:r>
              <a:rPr lang="en-US" dirty="0"/>
              <a:t>Solve the inequality </a:t>
            </a:r>
            <a:r>
              <a:rPr lang="en-US" i="1" dirty="0">
                <a:solidFill>
                  <a:srgbClr val="0000FF"/>
                </a:solidFill>
              </a:rPr>
              <a:t>y </a:t>
            </a:r>
            <a:r>
              <a:rPr lang="en-US" dirty="0">
                <a:solidFill>
                  <a:srgbClr val="0000FF"/>
                </a:solidFill>
                <a:ea typeface="ＭＳ ゴシック"/>
                <a:cs typeface="ＭＳ ゴシック"/>
                <a:sym typeface="Symbol" panose="05050102010706020507" pitchFamily="18" charset="2"/>
              </a:rPr>
              <a:t>−</a:t>
            </a:r>
            <a:r>
              <a:rPr lang="en-US" dirty="0">
                <a:solidFill>
                  <a:srgbClr val="0000FF"/>
                </a:solidFill>
              </a:rPr>
              <a:t> 3.2 </a:t>
            </a:r>
            <a:r>
              <a:rPr lang="en-US" dirty="0">
                <a:solidFill>
                  <a:srgbClr val="0000FF"/>
                </a:solidFill>
                <a:sym typeface="Symbol" panose="05050102010706020507" pitchFamily="18" charset="2"/>
              </a:rPr>
              <a:t>≥</a:t>
            </a:r>
            <a:r>
              <a:rPr lang="en-US" dirty="0">
                <a:solidFill>
                  <a:srgbClr val="0000FF"/>
                </a:solidFill>
              </a:rPr>
              <a:t> 5.6 </a:t>
            </a:r>
            <a:r>
              <a:rPr lang="en-US" dirty="0"/>
              <a:t>and graph the solution set. Write the solution set using interval notation.</a:t>
            </a:r>
            <a:endParaRPr lang="en-US" dirty="0">
              <a:solidFill>
                <a:schemeClr val="tx1"/>
              </a:solidFill>
            </a:endParaRPr>
          </a:p>
          <a:p>
            <a:r>
              <a:rPr lang="en-US" b="1" dirty="0">
                <a:solidFill>
                  <a:schemeClr val="tx1"/>
                </a:solidFill>
              </a:rPr>
              <a:t>Solution</a:t>
            </a:r>
            <a:br>
              <a:rPr lang="en-US" b="1" dirty="0">
                <a:solidFill>
                  <a:schemeClr val="tx1"/>
                </a:solidFill>
              </a:rPr>
            </a:br>
            <a:br>
              <a:rPr lang="en-US" b="1" dirty="0">
                <a:solidFill>
                  <a:schemeClr val="tx1"/>
                </a:solidFill>
              </a:rPr>
            </a:br>
            <a:br>
              <a:rPr lang="en-US" b="1" dirty="0">
                <a:solidFill>
                  <a:schemeClr val="tx1"/>
                </a:solidFill>
              </a:rPr>
            </a:br>
            <a:br>
              <a:rPr lang="en-US" b="1" dirty="0">
                <a:solidFill>
                  <a:schemeClr val="tx1"/>
                </a:solidFill>
              </a:rPr>
            </a:br>
            <a:endParaRPr lang="en-US" b="1" dirty="0">
              <a:solidFill>
                <a:schemeClr val="tx1"/>
              </a:solidFill>
            </a:endParaRPr>
          </a:p>
          <a:p>
            <a:br>
              <a:rPr lang="en-US" dirty="0">
                <a:solidFill>
                  <a:srgbClr val="002060"/>
                </a:solidFill>
              </a:rPr>
            </a:br>
            <a:br>
              <a:rPr lang="en-US" dirty="0">
                <a:solidFill>
                  <a:srgbClr val="002060"/>
                </a:solidFill>
              </a:rPr>
            </a:br>
            <a:endParaRPr lang="en-US" dirty="0">
              <a:solidFill>
                <a:srgbClr val="002060"/>
              </a:solidFill>
            </a:endParaRPr>
          </a:p>
          <a:p>
            <a:endParaRPr lang="en-US" i="1" dirty="0">
              <a:solidFill>
                <a:srgbClr val="FF0000"/>
              </a:solidFill>
            </a:endParaRPr>
          </a:p>
        </p:txBody>
      </p:sp>
      <p:pic>
        <p:nvPicPr>
          <p:cNvPr id="4" name="Picture 3" descr="y minus 3.2 is greater than or equal to 5.6. Add 3.2 to both sides to get y minus 3.2 plus 3.2 is greater than or equal to 5.6 plus 3.2. Simplifying, this gives y is greater than or equal to 8.8.">
            <a:extLst>
              <a:ext uri="{FF2B5EF4-FFF2-40B4-BE49-F238E27FC236}">
                <a16:creationId xmlns:a16="http://schemas.microsoft.com/office/drawing/2014/main" id="{59A88470-4AFF-0E3B-9D7A-99BA3DBD01C7}"/>
              </a:ext>
            </a:extLst>
          </p:cNvPr>
          <p:cNvPicPr>
            <a:picLocks noChangeAspect="1"/>
          </p:cNvPicPr>
          <p:nvPr/>
        </p:nvPicPr>
        <p:blipFill>
          <a:blip r:embed="rId2"/>
          <a:stretch>
            <a:fillRect/>
          </a:stretch>
        </p:blipFill>
        <p:spPr>
          <a:xfrm>
            <a:off x="1828800" y="2752514"/>
            <a:ext cx="5391902" cy="1514686"/>
          </a:xfrm>
          <a:prstGeom prst="rect">
            <a:avLst/>
          </a:prstGeom>
        </p:spPr>
      </p:pic>
      <p:pic>
        <p:nvPicPr>
          <p:cNvPr id="33546" name="Picture 778" descr="Number line labeled with 0 and 8.8. The number line is highlighted to the right of 8.8, shown as a square bracket."/>
          <p:cNvPicPr>
            <a:picLocks noChangeAspect="1" noChangeArrowheads="1"/>
          </p:cNvPicPr>
          <p:nvPr/>
        </p:nvPicPr>
        <p:blipFill>
          <a:blip r:embed="rId3" cstate="print"/>
          <a:srcRect/>
          <a:stretch>
            <a:fillRect/>
          </a:stretch>
        </p:blipFill>
        <p:spPr bwMode="auto">
          <a:xfrm>
            <a:off x="1762125" y="4448175"/>
            <a:ext cx="3571875" cy="733425"/>
          </a:xfrm>
          <a:prstGeom prst="rect">
            <a:avLst/>
          </a:prstGeom>
          <a:noFill/>
          <a:ln w="9525">
            <a:noFill/>
            <a:miter lim="800000"/>
            <a:headEnd/>
            <a:tailEnd/>
          </a:ln>
        </p:spPr>
      </p:pic>
      <p:pic>
        <p:nvPicPr>
          <p:cNvPr id="2" name="Picture 1" descr="y is in the interval from 8.8 to infinity, including 8.8 but not including infinity">
            <a:extLst>
              <a:ext uri="{FF2B5EF4-FFF2-40B4-BE49-F238E27FC236}">
                <a16:creationId xmlns:a16="http://schemas.microsoft.com/office/drawing/2014/main" id="{3E05E5BB-C46E-8EDB-0EED-88C8A7222ACD}"/>
              </a:ext>
            </a:extLst>
          </p:cNvPr>
          <p:cNvPicPr>
            <a:picLocks noChangeAspect="1"/>
          </p:cNvPicPr>
          <p:nvPr/>
        </p:nvPicPr>
        <p:blipFill>
          <a:blip r:embed="rId4"/>
          <a:stretch>
            <a:fillRect/>
          </a:stretch>
        </p:blipFill>
        <p:spPr>
          <a:xfrm>
            <a:off x="533400" y="5290011"/>
            <a:ext cx="2181225" cy="523875"/>
          </a:xfrm>
          <a:prstGeom prst="rect">
            <a:avLst/>
          </a:prstGeom>
        </p:spPr>
      </p:pic>
      <p:sp>
        <p:nvSpPr>
          <p:cNvPr id="3" name="TextBox 2">
            <a:extLst>
              <a:ext uri="{FF2B5EF4-FFF2-40B4-BE49-F238E27FC236}">
                <a16:creationId xmlns:a16="http://schemas.microsoft.com/office/drawing/2014/main" id="{6A8BC9C8-AC97-338D-A22D-3A4CA339E866}"/>
              </a:ext>
            </a:extLst>
          </p:cNvPr>
          <p:cNvSpPr txBox="1"/>
          <p:nvPr/>
        </p:nvSpPr>
        <p:spPr>
          <a:xfrm>
            <a:off x="3352800" y="5344180"/>
            <a:ext cx="5391902" cy="430887"/>
          </a:xfrm>
          <a:prstGeom prst="rect">
            <a:avLst/>
          </a:prstGeom>
          <a:noFill/>
        </p:spPr>
        <p:txBody>
          <a:bodyPr wrap="square">
            <a:spAutoFit/>
          </a:bodyPr>
          <a:lstStyle/>
          <a:p>
            <a:r>
              <a:rPr lang="en-US" sz="2200" dirty="0">
                <a:solidFill>
                  <a:srgbClr val="008081"/>
                </a:solidFill>
              </a:rPr>
              <a:t>Note that the interval is a half – open interval.</a:t>
            </a:r>
            <a:endParaRPr lang="en-US" sz="2200" i="1" dirty="0">
              <a:solidFill>
                <a:srgbClr val="0000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solidFill>
                  <a:schemeClr val="accent1"/>
                </a:solidFill>
              </a:rPr>
              <a:t>Example 6: </a:t>
            </a:r>
            <a:r>
              <a:rPr lang="en-US" dirty="0"/>
              <a:t>Solving an Inequality and Graphing the Solution Set</a:t>
            </a:r>
            <a:r>
              <a:rPr lang="en-US" baseline="-25000" dirty="0"/>
              <a:t>1</a:t>
            </a:r>
            <a:endParaRPr lang="en-US" sz="3200" baseline="-25000" dirty="0">
              <a:solidFill>
                <a:schemeClr val="accent1"/>
              </a:solidFill>
            </a:endParaRPr>
          </a:p>
        </p:txBody>
      </p:sp>
      <p:sp>
        <p:nvSpPr>
          <p:cNvPr id="9220" name="Rectangle 3"/>
          <p:cNvSpPr>
            <a:spLocks noGrp="1"/>
          </p:cNvSpPr>
          <p:nvPr>
            <p:ph idx="1"/>
          </p:nvPr>
        </p:nvSpPr>
        <p:spPr>
          <a:xfrm>
            <a:off x="457200" y="1280161"/>
            <a:ext cx="8153400" cy="1178143"/>
          </a:xfrm>
          <a:prstGeom prst="rect">
            <a:avLst/>
          </a:prstGeom>
        </p:spPr>
        <p:txBody>
          <a:bodyPr wrap="square">
            <a:spAutoFit/>
          </a:bodyPr>
          <a:lstStyle/>
          <a:p>
            <a:pPr>
              <a:lnSpc>
                <a:spcPct val="120000"/>
              </a:lnSpc>
            </a:pPr>
            <a:r>
              <a:rPr lang="en-US" dirty="0">
                <a:solidFill>
                  <a:schemeClr val="tx1"/>
                </a:solidFill>
              </a:rPr>
              <a:t>Solve the inequality</a:t>
            </a:r>
          </a:p>
          <a:p>
            <a:pPr>
              <a:lnSpc>
                <a:spcPct val="120000"/>
              </a:lnSpc>
            </a:pPr>
            <a:endParaRPr lang="en-US" dirty="0">
              <a:solidFill>
                <a:schemeClr val="tx1"/>
              </a:solidFill>
            </a:endParaRPr>
          </a:p>
        </p:txBody>
      </p:sp>
      <p:pic>
        <p:nvPicPr>
          <p:cNvPr id="19" name="Picture 18" descr="t plus four fifths is less than or equal to one fifth.">
            <a:extLst>
              <a:ext uri="{FF2B5EF4-FFF2-40B4-BE49-F238E27FC236}">
                <a16:creationId xmlns:a16="http://schemas.microsoft.com/office/drawing/2014/main" id="{37223A8D-3DF4-3DBA-717D-6FD43864AA35}"/>
              </a:ext>
            </a:extLst>
          </p:cNvPr>
          <p:cNvPicPr>
            <a:picLocks noChangeAspect="1"/>
          </p:cNvPicPr>
          <p:nvPr/>
        </p:nvPicPr>
        <p:blipFill>
          <a:blip r:embed="rId2"/>
          <a:stretch>
            <a:fillRect/>
          </a:stretch>
        </p:blipFill>
        <p:spPr>
          <a:xfrm>
            <a:off x="3429000" y="1177348"/>
            <a:ext cx="1447800" cy="904875"/>
          </a:xfrm>
          <a:prstGeom prst="rect">
            <a:avLst/>
          </a:prstGeom>
        </p:spPr>
      </p:pic>
      <p:sp>
        <p:nvSpPr>
          <p:cNvPr id="3" name="TextBox 2">
            <a:extLst>
              <a:ext uri="{FF2B5EF4-FFF2-40B4-BE49-F238E27FC236}">
                <a16:creationId xmlns:a16="http://schemas.microsoft.com/office/drawing/2014/main" id="{044B31C1-A974-C2C7-1690-E507071AF9C4}"/>
              </a:ext>
            </a:extLst>
          </p:cNvPr>
          <p:cNvSpPr txBox="1"/>
          <p:nvPr/>
        </p:nvSpPr>
        <p:spPr>
          <a:xfrm>
            <a:off x="4826000" y="1324686"/>
            <a:ext cx="4089400" cy="523220"/>
          </a:xfrm>
          <a:prstGeom prst="rect">
            <a:avLst/>
          </a:prstGeom>
          <a:noFill/>
        </p:spPr>
        <p:txBody>
          <a:bodyPr wrap="square">
            <a:spAutoFit/>
          </a:bodyPr>
          <a:lstStyle/>
          <a:p>
            <a:r>
              <a:rPr lang="en-US" sz="2800" dirty="0">
                <a:solidFill>
                  <a:schemeClr val="tx1"/>
                </a:solidFill>
              </a:rPr>
              <a:t>and graph the solution set. </a:t>
            </a:r>
            <a:endParaRPr lang="en-IN" sz="2800" dirty="0"/>
          </a:p>
        </p:txBody>
      </p:sp>
      <p:sp>
        <p:nvSpPr>
          <p:cNvPr id="7" name="TextBox 6">
            <a:extLst>
              <a:ext uri="{FF2B5EF4-FFF2-40B4-BE49-F238E27FC236}">
                <a16:creationId xmlns:a16="http://schemas.microsoft.com/office/drawing/2014/main" id="{59FCB156-674C-97F5-7343-C6FAFE8EF710}"/>
              </a:ext>
            </a:extLst>
          </p:cNvPr>
          <p:cNvSpPr txBox="1"/>
          <p:nvPr/>
        </p:nvSpPr>
        <p:spPr>
          <a:xfrm>
            <a:off x="457200" y="1905000"/>
            <a:ext cx="8229600" cy="523220"/>
          </a:xfrm>
          <a:prstGeom prst="rect">
            <a:avLst/>
          </a:prstGeom>
          <a:noFill/>
        </p:spPr>
        <p:txBody>
          <a:bodyPr wrap="square">
            <a:spAutoFit/>
          </a:bodyPr>
          <a:lstStyle/>
          <a:p>
            <a:r>
              <a:rPr lang="en-US" sz="2800" dirty="0">
                <a:solidFill>
                  <a:schemeClr val="tx1"/>
                </a:solidFill>
              </a:rPr>
              <a:t>Write the solution set using interval notation.</a:t>
            </a:r>
            <a:endParaRPr lang="en-IN" sz="2800" dirty="0"/>
          </a:p>
        </p:txBody>
      </p:sp>
      <p:sp>
        <p:nvSpPr>
          <p:cNvPr id="13" name="TextBox 12">
            <a:extLst>
              <a:ext uri="{FF2B5EF4-FFF2-40B4-BE49-F238E27FC236}">
                <a16:creationId xmlns:a16="http://schemas.microsoft.com/office/drawing/2014/main" id="{ECE4DA9E-FE0D-58B3-DA5B-1C129F3413E5}"/>
              </a:ext>
            </a:extLst>
          </p:cNvPr>
          <p:cNvSpPr txBox="1"/>
          <p:nvPr/>
        </p:nvSpPr>
        <p:spPr>
          <a:xfrm>
            <a:off x="499853" y="2396822"/>
            <a:ext cx="1600200" cy="523220"/>
          </a:xfrm>
          <a:prstGeom prst="rect">
            <a:avLst/>
          </a:prstGeom>
          <a:noFill/>
        </p:spPr>
        <p:txBody>
          <a:bodyPr wrap="square">
            <a:spAutoFit/>
          </a:bodyPr>
          <a:lstStyle/>
          <a:p>
            <a:r>
              <a:rPr lang="en-US" sz="2800" b="1" dirty="0">
                <a:solidFill>
                  <a:schemeClr val="tx1"/>
                </a:solidFill>
              </a:rPr>
              <a:t>Solution</a:t>
            </a:r>
            <a:endParaRPr lang="en-IN" sz="2800" dirty="0"/>
          </a:p>
        </p:txBody>
      </p:sp>
      <p:pic>
        <p:nvPicPr>
          <p:cNvPr id="16" name="Picture 15" descr="t plus four fifths is less than or equal to one fifth. Subtract four fifths from both sides to get t plus four fifths minus four fifths is less than or equal to one fifth minus four fifths. Simplifying, this gives t is less than or equal to negative three fifths.">
            <a:extLst>
              <a:ext uri="{FF2B5EF4-FFF2-40B4-BE49-F238E27FC236}">
                <a16:creationId xmlns:a16="http://schemas.microsoft.com/office/drawing/2014/main" id="{F1B51CFB-853B-5C52-6072-3017AF9172C2}"/>
              </a:ext>
            </a:extLst>
          </p:cNvPr>
          <p:cNvPicPr>
            <a:picLocks noChangeAspect="1"/>
          </p:cNvPicPr>
          <p:nvPr/>
        </p:nvPicPr>
        <p:blipFill>
          <a:blip r:embed="rId3"/>
          <a:stretch>
            <a:fillRect/>
          </a:stretch>
        </p:blipFill>
        <p:spPr>
          <a:xfrm>
            <a:off x="2100053" y="2819400"/>
            <a:ext cx="5048250" cy="25146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solidFill>
                  <a:schemeClr val="accent1"/>
                </a:solidFill>
              </a:rPr>
              <a:t>Example 6: </a:t>
            </a:r>
            <a:r>
              <a:rPr lang="en-US" dirty="0"/>
              <a:t>Solving an Inequality and Graphing the Solution Set</a:t>
            </a:r>
            <a:r>
              <a:rPr lang="en-US" baseline="-25000" dirty="0"/>
              <a:t>2</a:t>
            </a:r>
            <a:r>
              <a:rPr lang="en-US" dirty="0"/>
              <a:t> </a:t>
            </a:r>
            <a:endParaRPr lang="en-US" sz="3200" dirty="0">
              <a:solidFill>
                <a:schemeClr val="accent1"/>
              </a:solidFill>
            </a:endParaRPr>
          </a:p>
        </p:txBody>
      </p:sp>
      <p:pic>
        <p:nvPicPr>
          <p:cNvPr id="34296" name="Picture 504" descr="Number line labeled with negative 3 over 5 and 0. The number line is highlighted to the left of negative 3 over 5, shown as a square bracket."/>
          <p:cNvPicPr>
            <a:picLocks noChangeAspect="1" noChangeArrowheads="1"/>
          </p:cNvPicPr>
          <p:nvPr/>
        </p:nvPicPr>
        <p:blipFill>
          <a:blip r:embed="rId2" cstate="print"/>
          <a:srcRect/>
          <a:stretch>
            <a:fillRect/>
          </a:stretch>
        </p:blipFill>
        <p:spPr bwMode="auto">
          <a:xfrm>
            <a:off x="2667000" y="1609725"/>
            <a:ext cx="3476625" cy="904875"/>
          </a:xfrm>
          <a:prstGeom prst="rect">
            <a:avLst/>
          </a:prstGeom>
          <a:noFill/>
          <a:ln w="9525">
            <a:noFill/>
            <a:miter lim="800000"/>
            <a:headEnd/>
            <a:tailEnd/>
          </a:ln>
        </p:spPr>
      </p:pic>
      <p:pic>
        <p:nvPicPr>
          <p:cNvPr id="4" name="Picture 3" descr="t is in the interval from negative infinity to negative three fifths, including negative three fifths.">
            <a:extLst>
              <a:ext uri="{FF2B5EF4-FFF2-40B4-BE49-F238E27FC236}">
                <a16:creationId xmlns:a16="http://schemas.microsoft.com/office/drawing/2014/main" id="{F53F13DF-D26E-1FE4-24B0-7AC520CDD95C}"/>
              </a:ext>
            </a:extLst>
          </p:cNvPr>
          <p:cNvPicPr>
            <a:picLocks noChangeAspect="1"/>
          </p:cNvPicPr>
          <p:nvPr/>
        </p:nvPicPr>
        <p:blipFill>
          <a:blip r:embed="rId3"/>
          <a:stretch>
            <a:fillRect/>
          </a:stretch>
        </p:blipFill>
        <p:spPr>
          <a:xfrm>
            <a:off x="1243012" y="2924176"/>
            <a:ext cx="2448000" cy="936781"/>
          </a:xfrm>
          <a:prstGeom prst="rect">
            <a:avLst/>
          </a:prstGeom>
        </p:spPr>
      </p:pic>
      <p:sp>
        <p:nvSpPr>
          <p:cNvPr id="7" name="TextBox 6">
            <a:extLst>
              <a:ext uri="{FF2B5EF4-FFF2-40B4-BE49-F238E27FC236}">
                <a16:creationId xmlns:a16="http://schemas.microsoft.com/office/drawing/2014/main" id="{276F199A-3D56-F6C8-AC54-E6913A46EAE0}"/>
              </a:ext>
            </a:extLst>
          </p:cNvPr>
          <p:cNvSpPr txBox="1"/>
          <p:nvPr/>
        </p:nvSpPr>
        <p:spPr>
          <a:xfrm>
            <a:off x="3962400" y="3244334"/>
            <a:ext cx="4572000" cy="369332"/>
          </a:xfrm>
          <a:prstGeom prst="rect">
            <a:avLst/>
          </a:prstGeom>
          <a:noFill/>
        </p:spPr>
        <p:txBody>
          <a:bodyPr wrap="square">
            <a:spAutoFit/>
          </a:bodyPr>
          <a:lstStyle/>
          <a:p>
            <a:r>
              <a:rPr lang="en-US" sz="1800" dirty="0">
                <a:solidFill>
                  <a:srgbClr val="008081"/>
                </a:solidFill>
              </a:rPr>
              <a:t>Note that the interval is a half – open interval.</a:t>
            </a:r>
            <a:endParaRPr lang="en-IN" dirty="0"/>
          </a:p>
        </p:txBody>
      </p:sp>
    </p:spTree>
    <p:extLst>
      <p:ext uri="{BB962C8B-B14F-4D97-AF65-F5344CB8AC3E}">
        <p14:creationId xmlns:p14="http://schemas.microsoft.com/office/powerpoint/2010/main" val="1614124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Properties: Multiplication Principle for Solving Linear Inequalities</a:t>
            </a:r>
            <a:r>
              <a:rPr lang="en-US" baseline="-25000" dirty="0"/>
              <a:t>1</a:t>
            </a:r>
            <a:endParaRPr lang="en-US" dirty="0"/>
          </a:p>
        </p:txBody>
      </p:sp>
      <p:sp>
        <p:nvSpPr>
          <p:cNvPr id="4" name="TextBox 3"/>
          <p:cNvSpPr>
            <a:spLocks noGrp="1" noChangeArrowheads="1"/>
          </p:cNvSpPr>
          <p:nvPr>
            <p:ph idx="1"/>
          </p:nvPr>
        </p:nvSpPr>
        <p:spPr>
          <a:xfrm>
            <a:off x="457200" y="1219200"/>
            <a:ext cx="8229600" cy="4663440"/>
          </a:xfrm>
          <a:prstGeom prst="rect">
            <a:avLst/>
          </a:prstGeom>
          <a:solidFill>
            <a:schemeClr val="accent3"/>
          </a:solidFill>
          <a:ln w="28575">
            <a:solidFill>
              <a:srgbClr val="000000"/>
            </a:solidFill>
          </a:ln>
        </p:spPr>
        <p:txBody>
          <a:bodyPr>
            <a:normAutofit/>
          </a:bodyPr>
          <a:lstStyle/>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positive real number, then the inequalities</a:t>
            </a:r>
          </a:p>
          <a:p>
            <a:pPr algn="ctr"/>
            <a:r>
              <a:rPr lang="en-US" b="1" i="1" dirty="0">
                <a:solidFill>
                  <a:srgbClr val="0000FF"/>
                </a:solidFill>
              </a:rPr>
              <a:t>A</a:t>
            </a:r>
            <a:r>
              <a:rPr lang="en-US" dirty="0">
                <a:solidFill>
                  <a:srgbClr val="000000"/>
                </a:solidFill>
              </a:rPr>
              <a:t> &lt; </a:t>
            </a:r>
            <a:r>
              <a:rPr lang="en-US" b="1" i="1" dirty="0">
                <a:solidFill>
                  <a:srgbClr val="0000FF"/>
                </a:solidFill>
              </a:rPr>
              <a:t>B</a:t>
            </a:r>
          </a:p>
          <a:p>
            <a:pPr algn="ctr"/>
            <a:r>
              <a:rPr lang="en-US" dirty="0">
                <a:solidFill>
                  <a:srgbClr val="000000"/>
                </a:solidFill>
              </a:rPr>
              <a:t>and</a:t>
            </a:r>
          </a:p>
          <a:p>
            <a:pPr algn="ctr"/>
            <a:r>
              <a:rPr lang="en-US" b="1" i="1" dirty="0">
                <a:solidFill>
                  <a:srgbClr val="0000FF"/>
                </a:solidFill>
              </a:rPr>
              <a:t>AC</a:t>
            </a:r>
            <a:r>
              <a:rPr lang="en-US" dirty="0">
                <a:solidFill>
                  <a:srgbClr val="000000"/>
                </a:solidFill>
              </a:rPr>
              <a:t> &lt; </a:t>
            </a:r>
            <a:r>
              <a:rPr lang="en-US" b="1" i="1" dirty="0">
                <a:solidFill>
                  <a:srgbClr val="0000FF"/>
                </a:solidFill>
              </a:rPr>
              <a:t>BC</a:t>
            </a:r>
          </a:p>
          <a:p>
            <a:r>
              <a:rPr lang="en-US" dirty="0">
                <a:solidFill>
                  <a:srgbClr val="000000"/>
                </a:solidFill>
              </a:rPr>
              <a:t>are equivalent.</a:t>
            </a:r>
          </a:p>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negative real number, then the inequalities </a:t>
            </a:r>
            <a:endParaRPr lang="en-US" b="1" dirty="0">
              <a:solidFill>
                <a:srgbClr val="000000"/>
              </a:solidFill>
            </a:endParaRPr>
          </a:p>
          <a:p>
            <a:endParaRPr lang="en-US"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Multiplication Principle for Solving Linear Inequalities</a:t>
            </a:r>
            <a:r>
              <a:rPr lang="en-US" baseline="-25000" dirty="0"/>
              <a:t>2</a:t>
            </a:r>
            <a:endParaRPr lang="en-US" dirty="0"/>
          </a:p>
        </p:txBody>
      </p:sp>
      <p:sp>
        <p:nvSpPr>
          <p:cNvPr id="4" name="TextBox 3"/>
          <p:cNvSpPr>
            <a:spLocks noGrp="1" noChangeArrowheads="1"/>
          </p:cNvSpPr>
          <p:nvPr>
            <p:ph idx="1"/>
          </p:nvPr>
        </p:nvSpPr>
        <p:spPr>
          <a:xfrm>
            <a:off x="457200" y="1219200"/>
            <a:ext cx="8229600" cy="4038600"/>
          </a:xfrm>
          <a:prstGeom prst="rect">
            <a:avLst/>
          </a:prstGeom>
          <a:solidFill>
            <a:schemeClr val="accent3"/>
          </a:solidFill>
          <a:ln w="28575">
            <a:solidFill>
              <a:srgbClr val="000000"/>
            </a:solidFill>
          </a:ln>
        </p:spPr>
        <p:txBody>
          <a:bodyPr>
            <a:normAutofit/>
          </a:bodyPr>
          <a:lstStyle/>
          <a:p>
            <a:pPr algn="ctr"/>
            <a:r>
              <a:rPr lang="en-US" b="1" i="1" dirty="0">
                <a:solidFill>
                  <a:srgbClr val="0000FF"/>
                </a:solidFill>
              </a:rPr>
              <a:t>A</a:t>
            </a:r>
            <a:r>
              <a:rPr lang="en-US" dirty="0">
                <a:solidFill>
                  <a:srgbClr val="000000"/>
                </a:solidFill>
              </a:rPr>
              <a:t> &lt; </a:t>
            </a:r>
            <a:r>
              <a:rPr lang="en-US" b="1" i="1" dirty="0">
                <a:solidFill>
                  <a:srgbClr val="0000FF"/>
                </a:solidFill>
              </a:rPr>
              <a:t>B</a:t>
            </a:r>
          </a:p>
          <a:p>
            <a:pPr algn="ctr"/>
            <a:r>
              <a:rPr lang="en-US" dirty="0">
                <a:solidFill>
                  <a:srgbClr val="000000"/>
                </a:solidFill>
              </a:rPr>
              <a:t>and</a:t>
            </a:r>
          </a:p>
          <a:p>
            <a:pPr algn="ctr"/>
            <a:r>
              <a:rPr lang="en-US" b="1" i="1" dirty="0">
                <a:solidFill>
                  <a:srgbClr val="0000FF"/>
                </a:solidFill>
              </a:rPr>
              <a:t>AC</a:t>
            </a:r>
            <a:r>
              <a:rPr lang="en-US" dirty="0">
                <a:solidFill>
                  <a:srgbClr val="000000"/>
                </a:solidFill>
              </a:rPr>
              <a:t> &gt; </a:t>
            </a:r>
            <a:r>
              <a:rPr lang="en-US" b="1" i="1" dirty="0">
                <a:solidFill>
                  <a:srgbClr val="0000FF"/>
                </a:solidFill>
              </a:rPr>
              <a:t>BC</a:t>
            </a:r>
          </a:p>
          <a:p>
            <a:r>
              <a:rPr lang="en-US" dirty="0">
                <a:solidFill>
                  <a:srgbClr val="000000"/>
                </a:solidFill>
              </a:rPr>
              <a:t>are equivalent.</a:t>
            </a:r>
          </a:p>
          <a:p>
            <a:r>
              <a:rPr lang="en-US" dirty="0">
                <a:solidFill>
                  <a:srgbClr val="000000"/>
                </a:solidFill>
              </a:rPr>
              <a:t>(In other words, if both sides are multiplied by a negative number, then the sense of the inequality is reversed.)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Solving an Inequality and Graphing the Solution Set</a:t>
            </a:r>
            <a:endParaRPr lang="en-US" sz="3200" dirty="0">
              <a:solidFill>
                <a:schemeClr val="accent1"/>
              </a:solidFill>
            </a:endParaRPr>
          </a:p>
        </p:txBody>
      </p:sp>
      <p:sp>
        <p:nvSpPr>
          <p:cNvPr id="7" name="Content Placeholder 6"/>
          <p:cNvSpPr>
            <a:spLocks noGrp="1"/>
          </p:cNvSpPr>
          <p:nvPr>
            <p:ph idx="1"/>
          </p:nvPr>
        </p:nvSpPr>
        <p:spPr>
          <a:xfrm>
            <a:off x="457200" y="1066800"/>
            <a:ext cx="8229600" cy="1461939"/>
          </a:xfrm>
        </p:spPr>
        <p:txBody>
          <a:bodyPr>
            <a:spAutoFit/>
          </a:bodyPr>
          <a:lstStyle/>
          <a:p>
            <a:pPr>
              <a:spcBef>
                <a:spcPts val="600"/>
              </a:spcBef>
            </a:pPr>
            <a:r>
              <a:rPr lang="en-US" dirty="0">
                <a:solidFill>
                  <a:schemeClr val="tx1"/>
                </a:solidFill>
              </a:rPr>
              <a:t>Solve the inequality </a:t>
            </a:r>
            <a:r>
              <a:rPr lang="en-US" dirty="0">
                <a:solidFill>
                  <a:srgbClr val="0000FF"/>
                </a:solidFill>
              </a:rPr>
              <a:t>5</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&gt;</a:t>
            </a:r>
            <a:r>
              <a:rPr lang="en-US" dirty="0">
                <a:solidFill>
                  <a:srgbClr val="0000FF"/>
                </a:solidFill>
              </a:rPr>
              <a:t> 15</a:t>
            </a:r>
            <a:r>
              <a:rPr lang="en-US" dirty="0">
                <a:solidFill>
                  <a:schemeClr val="tx1"/>
                </a:solidFill>
              </a:rPr>
              <a:t> and graph the solution set. Write the solution set using interval notation. </a:t>
            </a:r>
          </a:p>
          <a:p>
            <a:pPr algn="just">
              <a:spcBef>
                <a:spcPts val="600"/>
              </a:spcBef>
            </a:pPr>
            <a:r>
              <a:rPr lang="en-US" b="1" dirty="0">
                <a:solidFill>
                  <a:schemeClr val="tx1"/>
                </a:solidFill>
              </a:rPr>
              <a:t>Solution</a:t>
            </a:r>
          </a:p>
        </p:txBody>
      </p:sp>
      <p:pic>
        <p:nvPicPr>
          <p:cNvPr id="5" name="Picture 4" descr="5x is greater than 15. Divide both sides by 5 to get 5x divided by 5 is greater than 15 divided by 5. Simplifying gives x is greater than 3.">
            <a:extLst>
              <a:ext uri="{FF2B5EF4-FFF2-40B4-BE49-F238E27FC236}">
                <a16:creationId xmlns:a16="http://schemas.microsoft.com/office/drawing/2014/main" id="{AFAACF76-7111-DA04-2F98-D1E020CE64C6}"/>
              </a:ext>
            </a:extLst>
          </p:cNvPr>
          <p:cNvPicPr>
            <a:picLocks noChangeAspect="1"/>
          </p:cNvPicPr>
          <p:nvPr/>
        </p:nvPicPr>
        <p:blipFill>
          <a:blip r:embed="rId2"/>
          <a:stretch>
            <a:fillRect/>
          </a:stretch>
        </p:blipFill>
        <p:spPr>
          <a:xfrm>
            <a:off x="2003261" y="2438400"/>
            <a:ext cx="4105275" cy="1943100"/>
          </a:xfrm>
          <a:prstGeom prst="rect">
            <a:avLst/>
          </a:prstGeom>
        </p:spPr>
      </p:pic>
      <p:pic>
        <p:nvPicPr>
          <p:cNvPr id="59840" name="Picture 448" descr="Number line labeled with 0 and 3. The number line is highlighted to the right of 3, shown as a parenthesis."/>
          <p:cNvPicPr>
            <a:picLocks noChangeAspect="1" noChangeArrowheads="1"/>
          </p:cNvPicPr>
          <p:nvPr/>
        </p:nvPicPr>
        <p:blipFill>
          <a:blip r:embed="rId3" cstate="print"/>
          <a:srcRect/>
          <a:stretch>
            <a:fillRect/>
          </a:stretch>
        </p:blipFill>
        <p:spPr bwMode="auto">
          <a:xfrm>
            <a:off x="1219200" y="4542375"/>
            <a:ext cx="3333750" cy="713102"/>
          </a:xfrm>
          <a:prstGeom prst="rect">
            <a:avLst/>
          </a:prstGeom>
          <a:noFill/>
          <a:ln w="9525">
            <a:noFill/>
            <a:miter lim="800000"/>
            <a:headEnd/>
            <a:tailEnd/>
          </a:ln>
        </p:spPr>
      </p:pic>
      <p:sp>
        <p:nvSpPr>
          <p:cNvPr id="2" name="TextBox 1"/>
          <p:cNvSpPr txBox="1"/>
          <p:nvPr/>
        </p:nvSpPr>
        <p:spPr>
          <a:xfrm>
            <a:off x="1063563" y="5267980"/>
            <a:ext cx="7470837" cy="523220"/>
          </a:xfrm>
          <a:prstGeom prst="rect">
            <a:avLst/>
          </a:prstGeom>
          <a:noFill/>
        </p:spPr>
        <p:txBody>
          <a:bodyPr wrap="square" rtlCol="0">
            <a:spAutoFit/>
          </a:bodyPr>
          <a:lstStyle/>
          <a:p>
            <a:r>
              <a:rPr lang="en-US" sz="2800" i="1" dirty="0">
                <a:solidFill>
                  <a:srgbClr val="FF0000"/>
                </a:solidFill>
              </a:rPr>
              <a:t>x</a:t>
            </a:r>
            <a:r>
              <a:rPr lang="en-US" sz="2800" dirty="0">
                <a:solidFill>
                  <a:srgbClr val="FF0000"/>
                </a:solidFill>
              </a:rPr>
              <a:t> is in (3, </a:t>
            </a:r>
            <a:r>
              <a:rPr lang="en-US" sz="2800" dirty="0">
                <a:solidFill>
                  <a:srgbClr val="FF0000"/>
                </a:solidFill>
                <a:latin typeface="Times New Roman"/>
              </a:rPr>
              <a:t>∞</a:t>
            </a:r>
            <a:r>
              <a:rPr lang="en-US" sz="2800" dirty="0">
                <a:solidFill>
                  <a:srgbClr val="FF0000"/>
                </a:solidFill>
              </a:rPr>
              <a:t>).         </a:t>
            </a:r>
            <a:r>
              <a:rPr lang="en-US" sz="2200" dirty="0">
                <a:solidFill>
                  <a:srgbClr val="008081"/>
                </a:solidFill>
              </a:rPr>
              <a:t>Note that the interval is an open interval.</a:t>
            </a:r>
            <a:endParaRPr lang="en-US" sz="2800"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8</a:t>
            </a:r>
            <a:r>
              <a:rPr lang="en-US" dirty="0">
                <a:solidFill>
                  <a:schemeClr val="accent1"/>
                </a:solidFill>
              </a:rPr>
              <a:t>: Solving an Inequality and Graphing the Solution Set</a:t>
            </a:r>
            <a:endParaRPr lang="en-US" sz="3200" dirty="0">
              <a:solidFill>
                <a:schemeClr val="accent1"/>
              </a:solidFill>
            </a:endParaRPr>
          </a:p>
        </p:txBody>
      </p:sp>
      <p:sp>
        <p:nvSpPr>
          <p:cNvPr id="7" name="Content Placeholder 6"/>
          <p:cNvSpPr>
            <a:spLocks noGrp="1"/>
          </p:cNvSpPr>
          <p:nvPr>
            <p:ph idx="1"/>
          </p:nvPr>
        </p:nvSpPr>
        <p:spPr>
          <a:xfrm>
            <a:off x="457200" y="1066800"/>
            <a:ext cx="8229600" cy="1471172"/>
          </a:xfrm>
        </p:spPr>
        <p:txBody>
          <a:bodyPr>
            <a:spAutoFit/>
          </a:bodyPr>
          <a:lstStyle/>
          <a:p>
            <a:pPr lvl="0">
              <a:defRPr/>
            </a:pPr>
            <a:r>
              <a:rPr lang="en-US" dirty="0">
                <a:solidFill>
                  <a:schemeClr val="tx1"/>
                </a:solidFill>
              </a:rPr>
              <a:t>Solve the inequality </a:t>
            </a:r>
            <a:r>
              <a:rPr lang="en-US" dirty="0">
                <a:solidFill>
                  <a:srgbClr val="0000FF"/>
                </a:solidFill>
                <a:latin typeface="Symbol" charset="2"/>
              </a:rPr>
              <a:t>-</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Times New Roman"/>
                <a:cs typeface="Symbol" charset="2"/>
              </a:rPr>
              <a:t>≤</a:t>
            </a:r>
            <a:r>
              <a:rPr lang="en-US" dirty="0">
                <a:solidFill>
                  <a:srgbClr val="0000FF"/>
                </a:solidFill>
              </a:rPr>
              <a:t> 12.3 </a:t>
            </a:r>
            <a:r>
              <a:rPr lang="en-US" dirty="0">
                <a:solidFill>
                  <a:schemeClr val="tx1"/>
                </a:solidFill>
              </a:rPr>
              <a:t>and graph the solution set. Write the solution set using interval notation.</a:t>
            </a:r>
          </a:p>
          <a:p>
            <a:pPr>
              <a:defRPr/>
            </a:pPr>
            <a:r>
              <a:rPr lang="en-US" b="1" dirty="0">
                <a:solidFill>
                  <a:schemeClr val="tx1"/>
                </a:solidFill>
              </a:rPr>
              <a:t>Solution</a:t>
            </a:r>
          </a:p>
        </p:txBody>
      </p:sp>
      <p:pic>
        <p:nvPicPr>
          <p:cNvPr id="5" name="Picture 4" descr="negative 3x is less than or equal to 12.3. Divide both sides by negative 3, remembering to reverse the inequality sign because we are dividing by a negative number, resulting in negative 3x divided by negative 3 is greater than or equal to 12.3 divided by negative 3. Simplifying gives x is greater than or equal to negative 4.1.">
            <a:extLst>
              <a:ext uri="{FF2B5EF4-FFF2-40B4-BE49-F238E27FC236}">
                <a16:creationId xmlns:a16="http://schemas.microsoft.com/office/drawing/2014/main" id="{234D229B-C7B7-56D0-82B6-D81E1EAC9F78}"/>
              </a:ext>
            </a:extLst>
          </p:cNvPr>
          <p:cNvPicPr>
            <a:picLocks noChangeAspect="1"/>
          </p:cNvPicPr>
          <p:nvPr/>
        </p:nvPicPr>
        <p:blipFill>
          <a:blip r:embed="rId2"/>
          <a:stretch>
            <a:fillRect/>
          </a:stretch>
        </p:blipFill>
        <p:spPr>
          <a:xfrm>
            <a:off x="1362075" y="2514600"/>
            <a:ext cx="4810125" cy="2000250"/>
          </a:xfrm>
          <a:prstGeom prst="rect">
            <a:avLst/>
          </a:prstGeom>
        </p:spPr>
      </p:pic>
      <p:pic>
        <p:nvPicPr>
          <p:cNvPr id="61800" name="Picture 360" descr="Number line labeled with negative 4.1 and 0. The number line is highlighted to the right of negative  4.1, shown as a square bracket."/>
          <p:cNvPicPr>
            <a:picLocks noChangeAspect="1" noChangeArrowheads="1"/>
          </p:cNvPicPr>
          <p:nvPr/>
        </p:nvPicPr>
        <p:blipFill>
          <a:blip r:embed="rId3" cstate="print"/>
          <a:srcRect/>
          <a:stretch>
            <a:fillRect/>
          </a:stretch>
        </p:blipFill>
        <p:spPr bwMode="auto">
          <a:xfrm>
            <a:off x="904875" y="4532193"/>
            <a:ext cx="3600450" cy="752475"/>
          </a:xfrm>
          <a:prstGeom prst="rect">
            <a:avLst/>
          </a:prstGeom>
          <a:noFill/>
          <a:ln w="9525">
            <a:noFill/>
            <a:miter lim="800000"/>
            <a:headEnd/>
            <a:tailEnd/>
          </a:ln>
        </p:spPr>
      </p:pic>
      <p:pic>
        <p:nvPicPr>
          <p:cNvPr id="3" name="Picture 2" descr="x is in the interval from negative 4.1 to infinity, including negative 4.1 but not including infinity">
            <a:extLst>
              <a:ext uri="{FF2B5EF4-FFF2-40B4-BE49-F238E27FC236}">
                <a16:creationId xmlns:a16="http://schemas.microsoft.com/office/drawing/2014/main" id="{00BCFC5C-3996-A2F1-084C-4D9EB7ACE0AB}"/>
              </a:ext>
            </a:extLst>
          </p:cNvPr>
          <p:cNvPicPr>
            <a:picLocks noChangeAspect="1"/>
          </p:cNvPicPr>
          <p:nvPr/>
        </p:nvPicPr>
        <p:blipFill>
          <a:blip r:embed="rId4"/>
          <a:stretch>
            <a:fillRect/>
          </a:stretch>
        </p:blipFill>
        <p:spPr>
          <a:xfrm>
            <a:off x="704491" y="5441860"/>
            <a:ext cx="2390775" cy="523875"/>
          </a:xfrm>
          <a:prstGeom prst="rect">
            <a:avLst/>
          </a:prstGeom>
        </p:spPr>
      </p:pic>
      <p:sp>
        <p:nvSpPr>
          <p:cNvPr id="2" name="TextBox 1"/>
          <p:cNvSpPr txBox="1"/>
          <p:nvPr/>
        </p:nvSpPr>
        <p:spPr>
          <a:xfrm>
            <a:off x="3733800" y="5503743"/>
            <a:ext cx="5562420" cy="400110"/>
          </a:xfrm>
          <a:prstGeom prst="rect">
            <a:avLst/>
          </a:prstGeom>
          <a:noFill/>
        </p:spPr>
        <p:txBody>
          <a:bodyPr wrap="square" rtlCol="0">
            <a:spAutoFit/>
          </a:bodyPr>
          <a:lstStyle/>
          <a:p>
            <a:r>
              <a:rPr lang="en-US" sz="2000" dirty="0">
                <a:solidFill>
                  <a:srgbClr val="008081"/>
                </a:solidFill>
              </a:rPr>
              <a:t>Note that the interval is a half- open interval.</a:t>
            </a:r>
            <a:endParaRPr lang="en-US" sz="2800"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t>Procedure: Steps for Solving Linear Inequalities</a:t>
            </a:r>
            <a:r>
              <a:rPr lang="en-US" baseline="-25000" dirty="0"/>
              <a:t>1</a:t>
            </a:r>
            <a:endParaRPr lang="en-US" sz="3200" dirty="0">
              <a:solidFill>
                <a:schemeClr val="accent1"/>
              </a:solidFill>
            </a:endParaRPr>
          </a:p>
        </p:txBody>
      </p:sp>
      <p:sp>
        <p:nvSpPr>
          <p:cNvPr id="22531" name="TextBox 3"/>
          <p:cNvSpPr>
            <a:spLocks noGrp="1" noChangeArrowheads="1"/>
          </p:cNvSpPr>
          <p:nvPr>
            <p:ph idx="1"/>
          </p:nvPr>
        </p:nvSpPr>
        <p:spPr>
          <a:xfrm>
            <a:off x="457200" y="1280160"/>
            <a:ext cx="8229600" cy="2987040"/>
          </a:xfrm>
          <a:prstGeom prst="rect">
            <a:avLst/>
          </a:prstGeom>
          <a:solidFill>
            <a:schemeClr val="accent3"/>
          </a:solidFill>
          <a:ln w="28575">
            <a:solidFill>
              <a:srgbClr val="000000"/>
            </a:solidFill>
          </a:ln>
        </p:spPr>
        <p:txBody>
          <a:bodyPr/>
          <a:lstStyle/>
          <a:p>
            <a:pPr marL="514350" indent="-514350">
              <a:buFont typeface="+mj-lt"/>
              <a:buAutoNum type="arabicPeriod"/>
              <a:tabLst>
                <a:tab pos="520700" algn="l"/>
                <a:tab pos="977900" algn="l"/>
              </a:tabLst>
            </a:pPr>
            <a:r>
              <a:rPr lang="en-US" dirty="0">
                <a:solidFill>
                  <a:srgbClr val="000000"/>
                </a:solidFill>
              </a:rPr>
              <a:t>Combine like terms on each side of the inequality 	symbol.</a:t>
            </a:r>
            <a:r>
              <a:rPr lang="en-US" i="0" dirty="0">
                <a:solidFill>
                  <a:srgbClr val="000000"/>
                </a:solidFill>
              </a:rPr>
              <a:t> </a:t>
            </a:r>
          </a:p>
          <a:p>
            <a:pPr marL="514350" indent="-514350">
              <a:buFont typeface="+mj-lt"/>
              <a:buAutoNum type="arabicPeriod" startAt="2"/>
              <a:tabLst>
                <a:tab pos="520700" algn="l"/>
                <a:tab pos="977900" algn="l"/>
              </a:tabLst>
            </a:pPr>
            <a:r>
              <a:rPr lang="en-US" dirty="0">
                <a:solidFill>
                  <a:srgbClr val="000000"/>
                </a:solidFill>
              </a:rPr>
              <a:t>Use the addition principle of inequality to add the 	opposites of constants or variable expressions to 	both sides so that constants are on one side and 	variables on the other.</a:t>
            </a:r>
            <a:endParaRPr lang="en-US" i="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t>Procedure: Steps for Solving Linear Inequalities</a:t>
            </a:r>
            <a:r>
              <a:rPr lang="en-US" baseline="-25000" dirty="0"/>
              <a:t>2</a:t>
            </a:r>
            <a:endParaRPr lang="en-US" sz="3200" dirty="0">
              <a:solidFill>
                <a:schemeClr val="accent1"/>
              </a:solidFill>
            </a:endParaRPr>
          </a:p>
        </p:txBody>
      </p:sp>
      <p:sp>
        <p:nvSpPr>
          <p:cNvPr id="23555" name="TextBox 3"/>
          <p:cNvSpPr>
            <a:spLocks noGrp="1" noChangeArrowheads="1"/>
          </p:cNvSpPr>
          <p:nvPr>
            <p:ph idx="1"/>
          </p:nvPr>
        </p:nvSpPr>
        <p:spPr>
          <a:xfrm>
            <a:off x="457200" y="1280160"/>
            <a:ext cx="8229600" cy="2834640"/>
          </a:xfrm>
          <a:prstGeom prst="rect">
            <a:avLst/>
          </a:prstGeom>
          <a:solidFill>
            <a:schemeClr val="accent3"/>
          </a:solidFill>
          <a:ln w="28575">
            <a:solidFill>
              <a:srgbClr val="000000"/>
            </a:solidFill>
          </a:ln>
        </p:spPr>
        <p:txBody>
          <a:bodyPr>
            <a:noAutofit/>
          </a:bodyPr>
          <a:lstStyle/>
          <a:p>
            <a:pPr marL="514350" indent="-514350">
              <a:lnSpc>
                <a:spcPct val="110000"/>
              </a:lnSpc>
              <a:buFont typeface="+mj-lt"/>
              <a:buAutoNum type="arabicPeriod" startAt="3"/>
              <a:tabLst>
                <a:tab pos="520700" algn="l"/>
                <a:tab pos="977900" algn="l"/>
              </a:tabLst>
            </a:pPr>
            <a:r>
              <a:rPr lang="en-US" dirty="0">
                <a:solidFill>
                  <a:srgbClr val="000000"/>
                </a:solidFill>
              </a:rPr>
              <a:t>Use the multiplication (or division) principle of 	inequality to multiply</a:t>
            </a:r>
            <a:r>
              <a:rPr lang="en-US" i="0" dirty="0">
                <a:solidFill>
                  <a:srgbClr val="000000"/>
                </a:solidFill>
              </a:rPr>
              <a:t>	</a:t>
            </a:r>
            <a:r>
              <a:rPr lang="en-US" dirty="0">
                <a:solidFill>
                  <a:srgbClr val="000000"/>
                </a:solidFill>
              </a:rPr>
              <a:t>(or divide) both sides by the 	coefficient of the variable so that the new 	coefficient is </a:t>
            </a:r>
            <a:r>
              <a:rPr lang="en-US" dirty="0">
                <a:solidFill>
                  <a:srgbClr val="000000"/>
                </a:solidFill>
                <a:latin typeface="Symbol" charset="2"/>
                <a:cs typeface="Symbol" charset="2"/>
              </a:rPr>
              <a:t>+</a:t>
            </a:r>
            <a:r>
              <a:rPr lang="en-US" dirty="0">
                <a:solidFill>
                  <a:srgbClr val="000000"/>
                </a:solidFill>
              </a:rPr>
              <a:t>1. </a:t>
            </a:r>
            <a:r>
              <a:rPr lang="en-US" b="1" i="0" dirty="0">
                <a:solidFill>
                  <a:srgbClr val="C00000"/>
                </a:solidFill>
              </a:rPr>
              <a:t>If this coefficient is negative, be 	sure to reverse the sense of the inequality</a:t>
            </a:r>
            <a:r>
              <a:rPr lang="en-US" i="0" dirty="0">
                <a:solidFill>
                  <a:srgbClr val="000000"/>
                </a:solidFill>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Steps for Solving Linear Inequalities</a:t>
            </a:r>
            <a:r>
              <a:rPr lang="en-US" baseline="-25000" dirty="0"/>
              <a:t>3</a:t>
            </a:r>
            <a:endParaRPr lang="en-US" dirty="0"/>
          </a:p>
        </p:txBody>
      </p:sp>
      <p:sp>
        <p:nvSpPr>
          <p:cNvPr id="4" name="TextBox 3"/>
          <p:cNvSpPr>
            <a:spLocks noGrp="1" noChangeArrowheads="1"/>
          </p:cNvSpPr>
          <p:nvPr>
            <p:ph idx="1"/>
          </p:nvPr>
        </p:nvSpPr>
        <p:spPr>
          <a:xfrm>
            <a:off x="457200" y="1280160"/>
            <a:ext cx="8229600" cy="2758440"/>
          </a:xfrm>
          <a:prstGeom prst="rect">
            <a:avLst/>
          </a:prstGeom>
          <a:solidFill>
            <a:schemeClr val="accent3"/>
          </a:solidFill>
          <a:ln w="28575">
            <a:solidFill>
              <a:srgbClr val="000000"/>
            </a:solidFill>
          </a:ln>
        </p:spPr>
        <p:txBody>
          <a:bodyPr>
            <a:noAutofit/>
          </a:bodyPr>
          <a:lstStyle/>
          <a:p>
            <a:pPr marL="514350" indent="-514350">
              <a:lnSpc>
                <a:spcPct val="110000"/>
              </a:lnSpc>
              <a:buFont typeface="+mj-lt"/>
              <a:buAutoNum type="arabicPeriod" startAt="4"/>
              <a:tabLst>
                <a:tab pos="520700" algn="l"/>
                <a:tab pos="977900" algn="l"/>
              </a:tabLst>
            </a:pPr>
            <a:r>
              <a:rPr lang="en-US" dirty="0">
                <a:solidFill>
                  <a:srgbClr val="000000"/>
                </a:solidFill>
              </a:rPr>
              <a:t>A quick (and generally satisfactory) check is to 	select any one number in your solution set and 	substitute it into the original inequality. If the 	statement is false, you need to look for an error in 	your solution.</a:t>
            </a:r>
            <a:endParaRPr lang="en-US" i="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dirty="0"/>
              <a:t>Graph intervals of real numbers.</a:t>
            </a:r>
            <a:endParaRPr lang="en-US" i="0" dirty="0">
              <a:solidFill>
                <a:schemeClr val="tx1"/>
              </a:solidFill>
            </a:endParaRPr>
          </a:p>
          <a:p>
            <a:pPr marL="457200" indent="-457200" defTabSz="406400">
              <a:buFont typeface="Courier New" pitchFamily="49" charset="0"/>
              <a:buChar char="o"/>
            </a:pPr>
            <a:r>
              <a:rPr lang="en-US" dirty="0"/>
              <a:t>Solve linear inequalities of the form </a:t>
            </a:r>
            <a:br>
              <a:rPr lang="en-US" dirty="0"/>
            </a:br>
            <a:r>
              <a:rPr lang="en-US" i="1" dirty="0"/>
              <a:t>a</a:t>
            </a:r>
            <a:r>
              <a:rPr lang="en-US" sz="100" i="1" dirty="0"/>
              <a:t> </a:t>
            </a:r>
            <a:r>
              <a:rPr lang="en-US" i="1" dirty="0"/>
              <a:t>x </a:t>
            </a:r>
            <a:r>
              <a:rPr lang="en-US" dirty="0">
                <a:latin typeface="Symbol" panose="05050102010706020507" pitchFamily="18" charset="2"/>
              </a:rPr>
              <a:t>&lt;</a:t>
            </a:r>
            <a:r>
              <a:rPr lang="en-US" dirty="0"/>
              <a:t> </a:t>
            </a:r>
            <a:r>
              <a:rPr lang="en-US" i="1" dirty="0"/>
              <a:t>c </a:t>
            </a:r>
            <a:r>
              <a:rPr lang="en-US" dirty="0"/>
              <a:t>and </a:t>
            </a:r>
            <a:r>
              <a:rPr lang="en-US" i="1" dirty="0"/>
              <a:t>x </a:t>
            </a:r>
            <a:r>
              <a:rPr lang="en-US" dirty="0">
                <a:latin typeface="Symbol" panose="05050102010706020507" pitchFamily="18" charset="2"/>
              </a:rPr>
              <a:t>+</a:t>
            </a:r>
            <a:r>
              <a:rPr lang="en-US" dirty="0"/>
              <a:t> </a:t>
            </a:r>
            <a:r>
              <a:rPr lang="en-US" i="1" dirty="0"/>
              <a:t>b </a:t>
            </a:r>
            <a:r>
              <a:rPr lang="en-US" dirty="0">
                <a:latin typeface="Symbol" panose="05050102010706020507" pitchFamily="18" charset="2"/>
              </a:rPr>
              <a:t>&lt;</a:t>
            </a:r>
            <a:r>
              <a:rPr lang="en-US" dirty="0"/>
              <a:t> </a:t>
            </a:r>
            <a:r>
              <a:rPr lang="en-US" i="1" dirty="0"/>
              <a:t>c</a:t>
            </a:r>
            <a:r>
              <a:rPr lang="en-US" dirty="0"/>
              <a:t>.</a:t>
            </a:r>
            <a:endParaRPr lang="en-US" i="0" dirty="0">
              <a:solidFill>
                <a:schemeClr val="tx1"/>
              </a:solidFill>
            </a:endParaRPr>
          </a:p>
          <a:p>
            <a:pPr marL="457200" indent="-457200" defTabSz="406400">
              <a:buFont typeface="Courier New" pitchFamily="49" charset="0"/>
              <a:buChar char="o"/>
            </a:pPr>
            <a:r>
              <a:rPr lang="en-US" i="0" dirty="0">
                <a:solidFill>
                  <a:schemeClr val="tx1"/>
                </a:solidFill>
              </a:rPr>
              <a:t>Solve linear inequalities </a:t>
            </a:r>
            <a:r>
              <a:rPr lang="en-US" dirty="0"/>
              <a:t>of the form </a:t>
            </a:r>
            <a:r>
              <a:rPr lang="en-US" i="1" dirty="0"/>
              <a:t>a</a:t>
            </a:r>
            <a:r>
              <a:rPr lang="en-US" sz="100" i="1" dirty="0"/>
              <a:t> </a:t>
            </a:r>
            <a:r>
              <a:rPr lang="en-US" i="1" dirty="0"/>
              <a:t>x </a:t>
            </a:r>
            <a:r>
              <a:rPr lang="en-US" dirty="0">
                <a:latin typeface="Symbol" panose="05050102010706020507" pitchFamily="18" charset="2"/>
              </a:rPr>
              <a:t>+</a:t>
            </a:r>
            <a:r>
              <a:rPr lang="en-US" dirty="0"/>
              <a:t> </a:t>
            </a:r>
            <a:r>
              <a:rPr lang="en-US" i="1" dirty="0"/>
              <a:t>b </a:t>
            </a:r>
            <a:r>
              <a:rPr lang="en-US" dirty="0">
                <a:latin typeface="Symbol" panose="05050102010706020507" pitchFamily="18" charset="2"/>
              </a:rPr>
              <a:t>&lt;</a:t>
            </a:r>
            <a:r>
              <a:rPr lang="en-US" dirty="0"/>
              <a:t> </a:t>
            </a:r>
            <a:r>
              <a:rPr lang="en-US" i="1" dirty="0"/>
              <a:t>c </a:t>
            </a:r>
            <a:r>
              <a:rPr lang="en-US" dirty="0"/>
              <a:t>and </a:t>
            </a:r>
            <a:br>
              <a:rPr lang="en-US" dirty="0"/>
            </a:br>
            <a:r>
              <a:rPr lang="en-US" i="1" dirty="0"/>
              <a:t>a</a:t>
            </a:r>
            <a:r>
              <a:rPr lang="en-US" sz="100" i="1" dirty="0"/>
              <a:t> </a:t>
            </a:r>
            <a:r>
              <a:rPr lang="en-US" i="1" dirty="0"/>
              <a:t>x </a:t>
            </a:r>
            <a:r>
              <a:rPr lang="en-US" dirty="0">
                <a:latin typeface="Symbol" panose="05050102010706020507" pitchFamily="18" charset="2"/>
              </a:rPr>
              <a:t>+</a:t>
            </a:r>
            <a:r>
              <a:rPr lang="en-US" dirty="0"/>
              <a:t> </a:t>
            </a:r>
            <a:r>
              <a:rPr lang="en-US" i="1" dirty="0"/>
              <a:t>b </a:t>
            </a:r>
            <a:r>
              <a:rPr lang="en-US" dirty="0">
                <a:latin typeface="Symbol" panose="05050102010706020507" pitchFamily="18" charset="2"/>
              </a:rPr>
              <a:t>&lt;</a:t>
            </a:r>
            <a:r>
              <a:rPr lang="en-US" dirty="0"/>
              <a:t> </a:t>
            </a:r>
            <a:r>
              <a:rPr lang="en-US" i="1" dirty="0"/>
              <a:t>c</a:t>
            </a:r>
            <a:r>
              <a:rPr lang="en-US" sz="100" i="1" dirty="0"/>
              <a:t> </a:t>
            </a:r>
            <a:r>
              <a:rPr lang="en-US" i="1" dirty="0"/>
              <a:t>x </a:t>
            </a:r>
            <a:r>
              <a:rPr lang="en-US" dirty="0">
                <a:latin typeface="Symbol" panose="05050102010706020507" pitchFamily="18" charset="2"/>
              </a:rPr>
              <a:t>+</a:t>
            </a:r>
            <a:r>
              <a:rPr lang="en-US" dirty="0"/>
              <a:t> </a:t>
            </a:r>
            <a:r>
              <a:rPr lang="en-US" i="1" dirty="0"/>
              <a:t>d</a:t>
            </a:r>
            <a:r>
              <a:rPr lang="en-US" dirty="0"/>
              <a:t>.</a:t>
            </a:r>
            <a:endParaRPr lang="en-US" i="0" dirty="0">
              <a:solidFill>
                <a:schemeClr val="tx1"/>
              </a:solidFill>
            </a:endParaRPr>
          </a:p>
          <a:p>
            <a:pPr marL="457200" indent="-457200" defTabSz="406400">
              <a:buFont typeface="Courier New" pitchFamily="49" charset="0"/>
              <a:buChar char="o"/>
            </a:pPr>
            <a:r>
              <a:rPr lang="en-US" dirty="0"/>
              <a:t>Use linear inequalities to solve applications.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9: Solving Linear Inequalities</a:t>
            </a:r>
            <a:r>
              <a:rPr lang="en-US" baseline="-25000" dirty="0"/>
              <a:t>1</a:t>
            </a:r>
            <a:endParaRPr lang="en-US" sz="3200" dirty="0">
              <a:solidFill>
                <a:schemeClr val="accent1"/>
              </a:solidFill>
            </a:endParaRPr>
          </a:p>
        </p:txBody>
      </p:sp>
      <p:sp>
        <p:nvSpPr>
          <p:cNvPr id="12292" name="Rectangle 3"/>
          <p:cNvSpPr>
            <a:spLocks noGrp="1"/>
          </p:cNvSpPr>
          <p:nvPr>
            <p:ph idx="1"/>
          </p:nvPr>
        </p:nvSpPr>
        <p:spPr>
          <a:xfrm>
            <a:off x="457200" y="1280160"/>
            <a:ext cx="8229600" cy="1384995"/>
          </a:xfrm>
          <a:prstGeom prst="rect">
            <a:avLst/>
          </a:prstGeom>
        </p:spPr>
        <p:txBody>
          <a:bodyPr>
            <a:spAutoFit/>
          </a:bodyPr>
          <a:lstStyle/>
          <a:p>
            <a:pPr marL="0" indent="0">
              <a:buFont typeface="Courier New" pitchFamily="49" charset="0"/>
              <a:buNone/>
            </a:pPr>
            <a:r>
              <a:rPr lang="en-US" i="0" dirty="0">
                <a:solidFill>
                  <a:schemeClr val="tx1"/>
                </a:solidFill>
              </a:rPr>
              <a:t>Solve the inequality </a:t>
            </a:r>
            <a:r>
              <a:rPr lang="en-US" i="0" dirty="0">
                <a:solidFill>
                  <a:srgbClr val="0000FF"/>
                </a:solidFill>
              </a:rPr>
              <a:t>6</a:t>
            </a:r>
            <a:r>
              <a:rPr lang="en-US" i="1" dirty="0">
                <a:solidFill>
                  <a:srgbClr val="0000FF"/>
                </a:solidFill>
              </a:rPr>
              <a:t>x</a:t>
            </a:r>
            <a:r>
              <a:rPr lang="en-US" i="0" dirty="0">
                <a:solidFill>
                  <a:srgbClr val="0000FF"/>
                </a:solidFill>
              </a:rPr>
              <a:t> + 5 ≤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1</a:t>
            </a:r>
            <a:r>
              <a:rPr lang="en-US" i="0" dirty="0">
                <a:solidFill>
                  <a:schemeClr val="tx1"/>
                </a:solidFill>
              </a:rPr>
              <a:t> and graph the solution set.  Write the solution set using interval notation. </a:t>
            </a:r>
            <a:r>
              <a:rPr lang="en-US" b="1" i="0" dirty="0">
                <a:solidFill>
                  <a:schemeClr val="tx1"/>
                </a:solidFill>
              </a:rPr>
              <a:t>Solution</a:t>
            </a:r>
          </a:p>
        </p:txBody>
      </p:sp>
      <p:pic>
        <p:nvPicPr>
          <p:cNvPr id="4" name="Picture 3" descr="6x plus 5 is less than or equal to negative 1. Subtract 5 from both sides to get 6x plus 5 minus 5 is less than or equal to negative 1 minus 5. Simplifying, this becomes 6x is less than or equal to negative 6. Now, divide both sides by 6 to get 6x divided by 6 is less than or equal to negative 6 divided by 6. Simplifying gives x is less than or equal to negative 1">
            <a:extLst>
              <a:ext uri="{FF2B5EF4-FFF2-40B4-BE49-F238E27FC236}">
                <a16:creationId xmlns:a16="http://schemas.microsoft.com/office/drawing/2014/main" id="{8F11D096-7451-DFE2-2B9D-F28EBF4A223B}"/>
              </a:ext>
            </a:extLst>
          </p:cNvPr>
          <p:cNvPicPr>
            <a:picLocks noChangeAspect="1"/>
          </p:cNvPicPr>
          <p:nvPr/>
        </p:nvPicPr>
        <p:blipFill>
          <a:blip r:embed="rId2"/>
          <a:stretch>
            <a:fillRect/>
          </a:stretch>
        </p:blipFill>
        <p:spPr>
          <a:xfrm>
            <a:off x="1752600" y="2630746"/>
            <a:ext cx="5495925" cy="31242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9: Solving Linear Inequalities</a:t>
            </a:r>
            <a:r>
              <a:rPr lang="en-US" baseline="-25000" dirty="0"/>
              <a:t>2</a:t>
            </a:r>
            <a:endParaRPr lang="en-US" sz="3200" dirty="0">
              <a:solidFill>
                <a:schemeClr val="accent1"/>
              </a:solidFill>
            </a:endParaRPr>
          </a:p>
        </p:txBody>
      </p:sp>
      <p:pic>
        <p:nvPicPr>
          <p:cNvPr id="13318" name="Picture 6" descr="Number line labeled negative 3 through 3 in increments of 1. The number line is highlighted to the left of negative 1 shown as a square bracket."/>
          <p:cNvPicPr>
            <a:picLocks noChangeAspect="1" noChangeArrowheads="1"/>
          </p:cNvPicPr>
          <p:nvPr/>
        </p:nvPicPr>
        <p:blipFill>
          <a:blip r:embed="rId2" cstate="print"/>
          <a:srcRect/>
          <a:stretch>
            <a:fillRect/>
          </a:stretch>
        </p:blipFill>
        <p:spPr bwMode="auto">
          <a:xfrm>
            <a:off x="457200" y="1447800"/>
            <a:ext cx="3200400" cy="747758"/>
          </a:xfrm>
          <a:prstGeom prst="rect">
            <a:avLst/>
          </a:prstGeom>
          <a:noFill/>
          <a:ln w="9525">
            <a:noFill/>
            <a:miter lim="800000"/>
            <a:headEnd/>
            <a:tailEnd/>
          </a:ln>
          <a:effectLst/>
        </p:spPr>
      </p:pic>
      <p:sp>
        <p:nvSpPr>
          <p:cNvPr id="7" name="Content Placeholder 6"/>
          <p:cNvSpPr>
            <a:spLocks noGrp="1"/>
          </p:cNvSpPr>
          <p:nvPr>
            <p:ph idx="1"/>
          </p:nvPr>
        </p:nvSpPr>
        <p:spPr>
          <a:xfrm>
            <a:off x="457200" y="2448580"/>
            <a:ext cx="8229600" cy="523220"/>
          </a:xfrm>
        </p:spPr>
        <p:txBody>
          <a:bodyPr>
            <a:spAutoFit/>
          </a:bodyPr>
          <a:lstStyle/>
          <a:p>
            <a:r>
              <a:rPr lang="en-US" i="1" dirty="0">
                <a:solidFill>
                  <a:schemeClr val="tx1"/>
                </a:solidFill>
              </a:rPr>
              <a:t>x</a:t>
            </a:r>
            <a:r>
              <a:rPr lang="en-US" dirty="0">
                <a:solidFill>
                  <a:schemeClr val="tx1"/>
                </a:solidFill>
              </a:rPr>
              <a:t> is in</a:t>
            </a:r>
            <a:endParaRPr lang="en-US" dirty="0"/>
          </a:p>
        </p:txBody>
      </p:sp>
      <p:pic>
        <p:nvPicPr>
          <p:cNvPr id="12" name="Picture 11" descr="The interval from negative infinity to negative one, including negative one.">
            <a:extLst>
              <a:ext uri="{FF2B5EF4-FFF2-40B4-BE49-F238E27FC236}">
                <a16:creationId xmlns:a16="http://schemas.microsoft.com/office/drawing/2014/main" id="{F49A2198-7AC7-9F10-B95D-96250DFBB58E}"/>
              </a:ext>
            </a:extLst>
          </p:cNvPr>
          <p:cNvPicPr>
            <a:picLocks noChangeAspect="1"/>
          </p:cNvPicPr>
          <p:nvPr/>
        </p:nvPicPr>
        <p:blipFill>
          <a:blip r:embed="rId3"/>
          <a:stretch>
            <a:fillRect/>
          </a:stretch>
        </p:blipFill>
        <p:spPr>
          <a:xfrm>
            <a:off x="1447800" y="2552700"/>
            <a:ext cx="1104900" cy="419100"/>
          </a:xfrm>
          <a:prstGeom prst="rect">
            <a:avLst/>
          </a:prstGeom>
        </p:spPr>
      </p:pic>
      <p:sp>
        <p:nvSpPr>
          <p:cNvPr id="6" name="Rectangle 3"/>
          <p:cNvSpPr txBox="1">
            <a:spLocks/>
          </p:cNvSpPr>
          <p:nvPr/>
        </p:nvSpPr>
        <p:spPr>
          <a:xfrm>
            <a:off x="457200" y="3034605"/>
            <a:ext cx="8229600" cy="1902059"/>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Check</a:t>
            </a:r>
          </a:p>
          <a:p>
            <a:r>
              <a:rPr lang="en-US" dirty="0">
                <a:solidFill>
                  <a:schemeClr val="tx1"/>
                </a:solidFill>
              </a:rPr>
              <a:t>As a check, pick a number in the solution interval and substitute it into the original inequality. For example, choose </a:t>
            </a:r>
            <a:r>
              <a:rPr lang="en-US" dirty="0">
                <a:solidFill>
                  <a:srgbClr val="FF00FF"/>
                </a:solidFill>
                <a:latin typeface="Symbol" charset="2"/>
              </a:rPr>
              <a:t>-</a:t>
            </a:r>
            <a:r>
              <a:rPr lang="en-US" dirty="0">
                <a:solidFill>
                  <a:srgbClr val="FF00FF"/>
                </a:solidFill>
              </a:rPr>
              <a:t>3</a:t>
            </a:r>
            <a:r>
              <a:rPr lang="en-US" dirty="0">
                <a:solidFill>
                  <a:srgbClr val="FF0000"/>
                </a:solidFill>
              </a:rPr>
              <a:t> </a:t>
            </a:r>
            <a:r>
              <a:rPr lang="en-US" dirty="0">
                <a:solidFill>
                  <a:schemeClr val="tx1"/>
                </a:solidFill>
              </a:rPr>
              <a:t>and substitute it for </a:t>
            </a:r>
            <a:r>
              <a:rPr lang="en-US" i="1" dirty="0">
                <a:solidFill>
                  <a:schemeClr val="tx1"/>
                </a:solidFill>
              </a:rPr>
              <a:t>x</a:t>
            </a:r>
            <a:r>
              <a:rPr lang="en-US" dirty="0">
                <a:solidFill>
                  <a:schemeClr val="tx1"/>
                </a:solidFill>
              </a:rPr>
              <a:t>.</a:t>
            </a:r>
            <a:endParaRPr lang="en-US" b="1"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9: Solving Linear Inequalities</a:t>
            </a:r>
            <a:r>
              <a:rPr lang="en-US" baseline="-25000" dirty="0"/>
              <a:t>3</a:t>
            </a:r>
            <a:endParaRPr lang="en-US" sz="3200" dirty="0">
              <a:solidFill>
                <a:schemeClr val="accent1"/>
              </a:solidFill>
            </a:endParaRPr>
          </a:p>
        </p:txBody>
      </p:sp>
      <p:pic>
        <p:nvPicPr>
          <p:cNvPr id="5" name="Picture 4" descr=" 6 times negative 3 plus 5 is Less than or equal to question mark, negative one.&#10;Simplifying, negative 18 plus 5 is Less than or equal to question mark, to negative 1.&#10;Adding, we get negative 13 is less than or equal to negative 1.">
            <a:extLst>
              <a:ext uri="{FF2B5EF4-FFF2-40B4-BE49-F238E27FC236}">
                <a16:creationId xmlns:a16="http://schemas.microsoft.com/office/drawing/2014/main" id="{3FE0FEF0-7793-B045-11A5-52BDF14A6FC5}"/>
              </a:ext>
            </a:extLst>
          </p:cNvPr>
          <p:cNvPicPr>
            <a:picLocks noChangeAspect="1"/>
          </p:cNvPicPr>
          <p:nvPr/>
        </p:nvPicPr>
        <p:blipFill>
          <a:blip r:embed="rId2"/>
          <a:stretch>
            <a:fillRect/>
          </a:stretch>
        </p:blipFill>
        <p:spPr>
          <a:xfrm>
            <a:off x="1066798" y="1334344"/>
            <a:ext cx="2703312" cy="1728000"/>
          </a:xfrm>
          <a:prstGeom prst="rect">
            <a:avLst/>
          </a:prstGeom>
        </p:spPr>
      </p:pic>
      <p:sp>
        <p:nvSpPr>
          <p:cNvPr id="8" name="Rectangle 3"/>
          <p:cNvSpPr txBox="1">
            <a:spLocks/>
          </p:cNvSpPr>
          <p:nvPr/>
        </p:nvSpPr>
        <p:spPr>
          <a:xfrm>
            <a:off x="464372" y="31242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Note that not every number in the interval can be checked, but a true result, as shown here, does give some confidence in the solution interval.</a:t>
            </a:r>
            <a:endParaRPr lang="en-US" b="1" dirty="0">
              <a:solidFill>
                <a:schemeClr val="tx1"/>
              </a:solidFill>
            </a:endParaRPr>
          </a:p>
        </p:txBody>
      </p:sp>
    </p:spTree>
    <p:extLst>
      <p:ext uri="{BB962C8B-B14F-4D97-AF65-F5344CB8AC3E}">
        <p14:creationId xmlns:p14="http://schemas.microsoft.com/office/powerpoint/2010/main" val="3481108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10: Solving Linear Inequalities</a:t>
            </a:r>
            <a:r>
              <a:rPr lang="en-US" baseline="-25000" dirty="0"/>
              <a:t>1</a:t>
            </a:r>
            <a:endParaRPr lang="en-US" sz="3200" dirty="0">
              <a:solidFill>
                <a:schemeClr val="accent1"/>
              </a:solidFill>
            </a:endParaRPr>
          </a:p>
        </p:txBody>
      </p:sp>
      <p:sp>
        <p:nvSpPr>
          <p:cNvPr id="14340" name="Rectangle 3"/>
          <p:cNvSpPr>
            <a:spLocks noGrp="1"/>
          </p:cNvSpPr>
          <p:nvPr>
            <p:ph idx="1"/>
          </p:nvPr>
        </p:nvSpPr>
        <p:spPr>
          <a:xfrm>
            <a:off x="457200" y="1280160"/>
            <a:ext cx="8229600" cy="1902059"/>
          </a:xfrm>
          <a:prstGeom prst="rect">
            <a:avLst/>
          </a:prstGeom>
        </p:spPr>
        <p:txBody>
          <a:bodyPr>
            <a:spAutoFit/>
          </a:bodyPr>
          <a:lstStyle/>
          <a:p>
            <a:pPr marL="0" indent="0">
              <a:buFont typeface="Courier New" pitchFamily="49" charset="0"/>
              <a:buNone/>
            </a:pPr>
            <a:r>
              <a:rPr lang="en-US" i="0" dirty="0">
                <a:solidFill>
                  <a:schemeClr val="tx1"/>
                </a:solidFill>
              </a:rPr>
              <a:t>Solve the linear inequality </a:t>
            </a:r>
            <a:r>
              <a:rPr lang="en-US" i="1" dirty="0">
                <a:solidFill>
                  <a:srgbClr val="0000FF"/>
                </a:solidFill>
              </a:rPr>
              <a:t>x</a:t>
            </a:r>
            <a:r>
              <a:rPr lang="en-US" i="0" dirty="0">
                <a:solidFill>
                  <a:srgbClr val="0000FF"/>
                </a:solidFill>
              </a:rPr>
              <a:t>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3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&gt;</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 </a:t>
            </a:r>
            <a:r>
              <a:rPr lang="en-US" i="0" dirty="0">
                <a:solidFill>
                  <a:srgbClr val="0000FF"/>
                </a:solidFill>
              </a:rPr>
              <a:t>3</a:t>
            </a:r>
            <a:r>
              <a:rPr lang="en-US" i="1" dirty="0">
                <a:solidFill>
                  <a:srgbClr val="0000FF"/>
                </a:solidFill>
              </a:rPr>
              <a:t>x</a:t>
            </a:r>
            <a:r>
              <a:rPr lang="en-US" i="0" dirty="0">
                <a:solidFill>
                  <a:srgbClr val="0000FF"/>
                </a:solidFill>
              </a:rPr>
              <a:t> + 4</a:t>
            </a:r>
            <a:r>
              <a:rPr lang="en-US" i="0" dirty="0">
                <a:solidFill>
                  <a:schemeClr val="tx1"/>
                </a:solidFill>
              </a:rPr>
              <a:t> and graph the solution set.  Write the solution set using interval notation. </a:t>
            </a:r>
          </a:p>
          <a:p>
            <a:pPr marL="0" indent="0">
              <a:buFont typeface="Courier New" pitchFamily="49" charset="0"/>
              <a:buNone/>
            </a:pPr>
            <a:r>
              <a:rPr lang="en-US" b="1" i="0" dirty="0">
                <a:solidFill>
                  <a:schemeClr val="tx1"/>
                </a:solidFill>
              </a:rPr>
              <a:t>Solution</a:t>
            </a:r>
          </a:p>
        </p:txBody>
      </p:sp>
      <p:pic>
        <p:nvPicPr>
          <p:cNvPr id="5" name="Picture 4" descr="x minus 3 is greater than 3x plus 4. Subtract x from both sides to get x minus 3 minus x is greater than 3x plus 4 minus x. Simplifying, this becomes negative 3 is greater than 2x plus 4. Then, subtract 4 from both sides to get negative 3 minus 4 is greater than 2x plus 4 minus 4. Simplifying again, we have negative 7 is greater than 2x. Now, divide both sides by 2 to get negative 7 over 2 is greater than 2x over 2.">
            <a:extLst>
              <a:ext uri="{FF2B5EF4-FFF2-40B4-BE49-F238E27FC236}">
                <a16:creationId xmlns:a16="http://schemas.microsoft.com/office/drawing/2014/main" id="{9E230E3C-D810-8555-4989-E671582FB0A8}"/>
              </a:ext>
            </a:extLst>
          </p:cNvPr>
          <p:cNvPicPr>
            <a:picLocks noChangeAspect="1"/>
          </p:cNvPicPr>
          <p:nvPr/>
        </p:nvPicPr>
        <p:blipFill>
          <a:blip r:embed="rId2"/>
          <a:stretch>
            <a:fillRect/>
          </a:stretch>
        </p:blipFill>
        <p:spPr>
          <a:xfrm>
            <a:off x="1828800" y="2743200"/>
            <a:ext cx="5962650" cy="324802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10: Solving Linear Inequalities</a:t>
            </a:r>
            <a:r>
              <a:rPr lang="en-US" baseline="-25000" dirty="0"/>
              <a:t>2</a:t>
            </a:r>
            <a:endParaRPr lang="en-US" sz="3200" dirty="0">
              <a:solidFill>
                <a:schemeClr val="accent1"/>
              </a:solidFill>
            </a:endParaRPr>
          </a:p>
        </p:txBody>
      </p:sp>
      <p:pic>
        <p:nvPicPr>
          <p:cNvPr id="5" name="Picture 4" descr="Simplifying gives negative 7 over 2 is greater than x, or equivalently, x is less than negative 7 over 2.">
            <a:extLst>
              <a:ext uri="{FF2B5EF4-FFF2-40B4-BE49-F238E27FC236}">
                <a16:creationId xmlns:a16="http://schemas.microsoft.com/office/drawing/2014/main" id="{47E3B5D0-70E9-F0B6-2E96-CA7D9B2F9670}"/>
              </a:ext>
            </a:extLst>
          </p:cNvPr>
          <p:cNvPicPr>
            <a:picLocks noChangeAspect="1"/>
          </p:cNvPicPr>
          <p:nvPr/>
        </p:nvPicPr>
        <p:blipFill>
          <a:blip r:embed="rId2"/>
          <a:stretch>
            <a:fillRect/>
          </a:stretch>
        </p:blipFill>
        <p:spPr>
          <a:xfrm>
            <a:off x="762000" y="1236662"/>
            <a:ext cx="3467100" cy="1847850"/>
          </a:xfrm>
          <a:prstGeom prst="rect">
            <a:avLst/>
          </a:prstGeom>
        </p:spPr>
      </p:pic>
      <p:pic>
        <p:nvPicPr>
          <p:cNvPr id="15365" name="Picture 5" descr="Number line labeled negative 4 through negative 3 in increments of 1. The number line is highlighted to the left of negative 7 over 2, is shown as a parenthesis."/>
          <p:cNvPicPr>
            <a:picLocks noChangeAspect="1" noChangeArrowheads="1"/>
          </p:cNvPicPr>
          <p:nvPr/>
        </p:nvPicPr>
        <p:blipFill>
          <a:blip r:embed="rId3" cstate="print"/>
          <a:srcRect/>
          <a:stretch>
            <a:fillRect/>
          </a:stretch>
        </p:blipFill>
        <p:spPr bwMode="auto">
          <a:xfrm>
            <a:off x="858838" y="3238500"/>
            <a:ext cx="2573865" cy="914400"/>
          </a:xfrm>
          <a:prstGeom prst="rect">
            <a:avLst/>
          </a:prstGeom>
          <a:noFill/>
          <a:ln w="9525">
            <a:noFill/>
            <a:miter lim="800000"/>
            <a:headEnd/>
            <a:tailEnd/>
          </a:ln>
        </p:spPr>
      </p:pic>
      <p:pic>
        <p:nvPicPr>
          <p:cNvPr id="8" name="Picture 7" descr="x is in the open interval from negative infinity to negative 7 divided by 2.">
            <a:extLst>
              <a:ext uri="{FF2B5EF4-FFF2-40B4-BE49-F238E27FC236}">
                <a16:creationId xmlns:a16="http://schemas.microsoft.com/office/drawing/2014/main" id="{708DFD0D-8101-5ECD-DB9A-879CFFDB8357}"/>
              </a:ext>
            </a:extLst>
          </p:cNvPr>
          <p:cNvPicPr>
            <a:picLocks noChangeAspect="1"/>
          </p:cNvPicPr>
          <p:nvPr/>
        </p:nvPicPr>
        <p:blipFill>
          <a:blip r:embed="rId4"/>
          <a:stretch>
            <a:fillRect/>
          </a:stretch>
        </p:blipFill>
        <p:spPr>
          <a:xfrm>
            <a:off x="784753" y="4306888"/>
            <a:ext cx="2647950" cy="100965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11: Solving Linear Inequalities</a:t>
            </a:r>
            <a:r>
              <a:rPr lang="en-US" baseline="-25000" dirty="0"/>
              <a:t>1</a:t>
            </a:r>
            <a:endParaRPr lang="en-US" sz="3200" dirty="0">
              <a:solidFill>
                <a:schemeClr val="accent1"/>
              </a:solidFill>
            </a:endParaRPr>
          </a:p>
        </p:txBody>
      </p:sp>
      <p:sp>
        <p:nvSpPr>
          <p:cNvPr id="17413" name="Rectangle 3"/>
          <p:cNvSpPr>
            <a:spLocks noGrp="1"/>
          </p:cNvSpPr>
          <p:nvPr>
            <p:ph idx="1"/>
          </p:nvPr>
        </p:nvSpPr>
        <p:spPr>
          <a:xfrm>
            <a:off x="457200" y="1280160"/>
            <a:ext cx="8229600" cy="1902059"/>
          </a:xfrm>
          <a:prstGeom prst="rect">
            <a:avLst/>
          </a:prstGeom>
        </p:spPr>
        <p:txBody>
          <a:bodyPr>
            <a:spAutoFit/>
          </a:bodyPr>
          <a:lstStyle/>
          <a:p>
            <a:pPr marL="0" indent="0">
              <a:buFont typeface="Courier New" pitchFamily="49" charset="0"/>
              <a:buNone/>
            </a:pPr>
            <a:r>
              <a:rPr lang="en-US" i="0" dirty="0">
                <a:solidFill>
                  <a:schemeClr val="tx1"/>
                </a:solidFill>
              </a:rPr>
              <a:t>Solve the linear inequality </a:t>
            </a:r>
            <a:r>
              <a:rPr lang="en-US" i="0" dirty="0">
                <a:solidFill>
                  <a:srgbClr val="0000FF"/>
                </a:solidFill>
              </a:rPr>
              <a:t>6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 4</a:t>
            </a:r>
            <a:r>
              <a:rPr lang="en-US" i="1" dirty="0">
                <a:solidFill>
                  <a:srgbClr val="0000FF"/>
                </a:solidFill>
              </a:rPr>
              <a:t>x</a:t>
            </a:r>
            <a:r>
              <a:rPr lang="en-US" i="0" dirty="0">
                <a:solidFill>
                  <a:srgbClr val="0000FF"/>
                </a:solidFill>
              </a:rPr>
              <a:t> ≤ </a:t>
            </a:r>
            <a:r>
              <a:rPr lang="en-US" i="1" dirty="0">
                <a:solidFill>
                  <a:srgbClr val="0000FF"/>
                </a:solidFill>
              </a:rPr>
              <a:t>x</a:t>
            </a:r>
            <a:r>
              <a:rPr lang="en-US" i="0" dirty="0">
                <a:solidFill>
                  <a:srgbClr val="0000FF"/>
                </a:solidFill>
              </a:rPr>
              <a:t> + 1</a:t>
            </a:r>
            <a:r>
              <a:rPr lang="en-US" i="0" dirty="0">
                <a:solidFill>
                  <a:schemeClr val="tx1"/>
                </a:solidFill>
              </a:rPr>
              <a:t> and graph the solution set.  Write the solution set using interval notation.</a:t>
            </a:r>
          </a:p>
          <a:p>
            <a:pPr marL="0" indent="0">
              <a:buFont typeface="Courier New" pitchFamily="49" charset="0"/>
              <a:buNone/>
            </a:pPr>
            <a:r>
              <a:rPr lang="en-US" b="1" i="0" dirty="0">
                <a:solidFill>
                  <a:schemeClr val="tx1"/>
                </a:solidFill>
              </a:rPr>
              <a:t>Solution</a:t>
            </a:r>
            <a:r>
              <a:rPr lang="en-US" dirty="0"/>
              <a:t> </a:t>
            </a:r>
          </a:p>
        </p:txBody>
      </p:sp>
      <p:pic>
        <p:nvPicPr>
          <p:cNvPr id="4" name="Picture 3" descr="6 minus 4x is less than or equal to x plus 1. Subtract x from both sides to get 6 minus 4x minus x is less than or equal to x plus 1 minus x. Simplifying, this becomes 6 minus 5x is less than or equal to 1. Then, subtract 6 from both sides to get 6 minus 5x minus 6 is less than or equal to 1 minus 6. Simplifying again, we have negative 5x is less than or equal to negative 5.">
            <a:extLst>
              <a:ext uri="{FF2B5EF4-FFF2-40B4-BE49-F238E27FC236}">
                <a16:creationId xmlns:a16="http://schemas.microsoft.com/office/drawing/2014/main" id="{2EBE0BA1-5B35-F7BE-0EEE-EA70C320D70E}"/>
              </a:ext>
            </a:extLst>
          </p:cNvPr>
          <p:cNvPicPr>
            <a:picLocks noChangeAspect="1"/>
          </p:cNvPicPr>
          <p:nvPr/>
        </p:nvPicPr>
        <p:blipFill>
          <a:blip r:embed="rId2"/>
          <a:stretch>
            <a:fillRect/>
          </a:stretch>
        </p:blipFill>
        <p:spPr>
          <a:xfrm>
            <a:off x="1371600" y="3182219"/>
            <a:ext cx="5962650" cy="252412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11: Solving Linear Inequalities</a:t>
            </a:r>
            <a:r>
              <a:rPr lang="en-US" baseline="-25000" dirty="0"/>
              <a:t>2</a:t>
            </a:r>
            <a:endParaRPr lang="en-US" sz="3200" dirty="0">
              <a:solidFill>
                <a:schemeClr val="accent1"/>
              </a:solidFill>
            </a:endParaRPr>
          </a:p>
        </p:txBody>
      </p:sp>
      <p:pic>
        <p:nvPicPr>
          <p:cNvPr id="3" name="Picture 2" descr="Now, divide both sides by negative 5, remembering to reverse the inequality sign because we are dividing by a negative number, resulting in negative 5x divided by negative 5 is greater than or equal to negative 5 divided by negative 5. Finally, simplifying gives x is greater than or equal to 1.">
            <a:extLst>
              <a:ext uri="{FF2B5EF4-FFF2-40B4-BE49-F238E27FC236}">
                <a16:creationId xmlns:a16="http://schemas.microsoft.com/office/drawing/2014/main" id="{CF453B6B-1AAB-F238-BBCF-F4106458ED96}"/>
              </a:ext>
            </a:extLst>
          </p:cNvPr>
          <p:cNvPicPr>
            <a:picLocks noChangeAspect="1"/>
          </p:cNvPicPr>
          <p:nvPr/>
        </p:nvPicPr>
        <p:blipFill>
          <a:blip r:embed="rId2"/>
          <a:stretch>
            <a:fillRect/>
          </a:stretch>
        </p:blipFill>
        <p:spPr>
          <a:xfrm>
            <a:off x="838200" y="1334268"/>
            <a:ext cx="6582694" cy="1800476"/>
          </a:xfrm>
          <a:prstGeom prst="rect">
            <a:avLst/>
          </a:prstGeom>
        </p:spPr>
      </p:pic>
      <p:pic>
        <p:nvPicPr>
          <p:cNvPr id="11" name="Picture 5" descr="Number line labeled negative 3, through 3 in increments of 1. The number line is highlighted to the right of 1, is shown as a square bracket."/>
          <p:cNvPicPr>
            <a:picLocks noChangeAspect="1" noChangeArrowheads="1"/>
          </p:cNvPicPr>
          <p:nvPr/>
        </p:nvPicPr>
        <p:blipFill>
          <a:blip r:embed="rId3" cstate="print"/>
          <a:srcRect/>
          <a:stretch>
            <a:fillRect/>
          </a:stretch>
        </p:blipFill>
        <p:spPr bwMode="auto">
          <a:xfrm>
            <a:off x="508000" y="3302000"/>
            <a:ext cx="3235947" cy="914400"/>
          </a:xfrm>
          <a:prstGeom prst="rect">
            <a:avLst/>
          </a:prstGeom>
          <a:noFill/>
          <a:ln w="9525">
            <a:noFill/>
            <a:miter lim="800000"/>
            <a:headEnd/>
            <a:tailEnd/>
          </a:ln>
        </p:spPr>
      </p:pic>
      <p:pic>
        <p:nvPicPr>
          <p:cNvPr id="14" name="Picture 13" descr="x is in the interval from 1 to infinity, including 1 but not including infinity.">
            <a:extLst>
              <a:ext uri="{FF2B5EF4-FFF2-40B4-BE49-F238E27FC236}">
                <a16:creationId xmlns:a16="http://schemas.microsoft.com/office/drawing/2014/main" id="{5BE91D20-DF63-A3DB-CDC9-3B8278849BD5}"/>
              </a:ext>
            </a:extLst>
          </p:cNvPr>
          <p:cNvPicPr>
            <a:picLocks noChangeAspect="1"/>
          </p:cNvPicPr>
          <p:nvPr/>
        </p:nvPicPr>
        <p:blipFill>
          <a:blip r:embed="rId4"/>
          <a:stretch>
            <a:fillRect/>
          </a:stretch>
        </p:blipFill>
        <p:spPr>
          <a:xfrm>
            <a:off x="508000" y="4550912"/>
            <a:ext cx="1836000" cy="46534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Completion Example 12: Solving Linear Inequalities</a:t>
            </a:r>
            <a:r>
              <a:rPr lang="en-US" baseline="-25000" dirty="0"/>
              <a:t>1</a:t>
            </a:r>
            <a:endParaRPr lang="en-US" sz="3200" dirty="0">
              <a:solidFill>
                <a:schemeClr val="accent1"/>
              </a:solidFill>
            </a:endParaRPr>
          </a:p>
        </p:txBody>
      </p:sp>
      <p:sp>
        <p:nvSpPr>
          <p:cNvPr id="19461" name="Rectangle 3"/>
          <p:cNvSpPr>
            <a:spLocks noGrp="1"/>
          </p:cNvSpPr>
          <p:nvPr>
            <p:ph idx="1"/>
          </p:nvPr>
        </p:nvSpPr>
        <p:spPr>
          <a:xfrm>
            <a:off x="457200" y="1280160"/>
            <a:ext cx="8229600" cy="1384995"/>
          </a:xfrm>
          <a:prstGeom prst="rect">
            <a:avLst/>
          </a:prstGeom>
        </p:spPr>
        <p:txBody>
          <a:bodyPr>
            <a:spAutoFit/>
          </a:bodyPr>
          <a:lstStyle/>
          <a:p>
            <a:pPr>
              <a:spcBef>
                <a:spcPct val="0"/>
              </a:spcBef>
            </a:pPr>
            <a:r>
              <a:rPr lang="en-US" i="0" dirty="0">
                <a:solidFill>
                  <a:schemeClr val="tx1"/>
                </a:solidFill>
              </a:rPr>
              <a:t>Supply the reasons for each step in solving the linear inequality and graph the solution set. </a:t>
            </a:r>
            <a:r>
              <a:rPr lang="en-US" dirty="0">
                <a:solidFill>
                  <a:schemeClr val="tx1"/>
                </a:solidFill>
              </a:rPr>
              <a:t>Write the solution set using interval notation.</a:t>
            </a:r>
          </a:p>
        </p:txBody>
      </p:sp>
      <p:pic>
        <p:nvPicPr>
          <p:cNvPr id="4" name="Picture 3" descr="two x plus five is less than three x minus open parenthesis seven minus x close parenthesis">
            <a:extLst>
              <a:ext uri="{FF2B5EF4-FFF2-40B4-BE49-F238E27FC236}">
                <a16:creationId xmlns:a16="http://schemas.microsoft.com/office/drawing/2014/main" id="{E7327111-D652-316F-1062-18DDCEB1170C}"/>
              </a:ext>
            </a:extLst>
          </p:cNvPr>
          <p:cNvPicPr>
            <a:picLocks noChangeAspect="1"/>
          </p:cNvPicPr>
          <p:nvPr/>
        </p:nvPicPr>
        <p:blipFill>
          <a:blip r:embed="rId2"/>
          <a:stretch>
            <a:fillRect/>
          </a:stretch>
        </p:blipFill>
        <p:spPr>
          <a:xfrm>
            <a:off x="3352800" y="2743200"/>
            <a:ext cx="2924175" cy="523875"/>
          </a:xfrm>
          <a:prstGeom prst="rect">
            <a:avLst/>
          </a:prstGeom>
        </p:spPr>
      </p:pic>
      <p:sp>
        <p:nvSpPr>
          <p:cNvPr id="5" name="Rectangle 3">
            <a:extLst>
              <a:ext uri="{FF2B5EF4-FFF2-40B4-BE49-F238E27FC236}">
                <a16:creationId xmlns:a16="http://schemas.microsoft.com/office/drawing/2014/main" id="{EF908A20-D085-9DC3-31AD-223569F733B0}"/>
              </a:ext>
            </a:extLst>
          </p:cNvPr>
          <p:cNvSpPr txBox="1">
            <a:spLocks/>
          </p:cNvSpPr>
          <p:nvPr/>
        </p:nvSpPr>
        <p:spPr>
          <a:xfrm>
            <a:off x="457200" y="3124200"/>
            <a:ext cx="2286000" cy="523220"/>
          </a:xfrm>
          <a:prstGeom prst="rect">
            <a:avLst/>
          </a:prstGeom>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Solution</a:t>
            </a:r>
            <a:r>
              <a:rPr lang="en-US" dirty="0"/>
              <a:t> </a:t>
            </a:r>
          </a:p>
        </p:txBody>
      </p:sp>
      <p:pic>
        <p:nvPicPr>
          <p:cNvPr id="6" name="Picture 5" descr="Two x plus five is less than three x minus open parenthesis seven minus x close parenthesis. Distributing the negative sign gives two x plus five is less than three x minus seven plus x.&#10;By combining like terms we get two x plus five is less than four x minus seven.">
            <a:extLst>
              <a:ext uri="{FF2B5EF4-FFF2-40B4-BE49-F238E27FC236}">
                <a16:creationId xmlns:a16="http://schemas.microsoft.com/office/drawing/2014/main" id="{5F09D181-FA6D-BCAD-4312-6007F9E098B9}"/>
              </a:ext>
            </a:extLst>
          </p:cNvPr>
          <p:cNvPicPr>
            <a:picLocks noChangeAspect="1"/>
          </p:cNvPicPr>
          <p:nvPr/>
        </p:nvPicPr>
        <p:blipFill>
          <a:blip r:embed="rId3"/>
          <a:stretch>
            <a:fillRect/>
          </a:stretch>
        </p:blipFill>
        <p:spPr>
          <a:xfrm>
            <a:off x="1143000" y="3860619"/>
            <a:ext cx="6572250" cy="158115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Completion Example 12: Solving Linear Inequalities</a:t>
            </a:r>
            <a:r>
              <a:rPr lang="en-US" baseline="-25000" dirty="0"/>
              <a:t>2</a:t>
            </a:r>
            <a:endParaRPr lang="en-US" sz="3200" dirty="0">
              <a:solidFill>
                <a:schemeClr val="accent1"/>
              </a:solidFill>
            </a:endParaRPr>
          </a:p>
        </p:txBody>
      </p:sp>
      <p:pic>
        <p:nvPicPr>
          <p:cNvPr id="10" name="Picture 9" descr="Subtracting two x from both sides gives two x plus five minus two x is less than four x minus seven minus two x.&#10;Which simplifies to five is less than two x minus seven.&#10;Adding seven to both sides results in five plus seven is less than two x minus seven plus seven.&#10;Simplify, twelve is less than two x. Dividing both sides by two, we get twelve over two is less than two x over 2.&#10;Which simplifies to six is less than x.">
            <a:extLst>
              <a:ext uri="{FF2B5EF4-FFF2-40B4-BE49-F238E27FC236}">
                <a16:creationId xmlns:a16="http://schemas.microsoft.com/office/drawing/2014/main" id="{4A1B52A9-C8DF-CA25-B793-D4955701FF2B}"/>
              </a:ext>
            </a:extLst>
          </p:cNvPr>
          <p:cNvPicPr>
            <a:picLocks noChangeAspect="1"/>
          </p:cNvPicPr>
          <p:nvPr/>
        </p:nvPicPr>
        <p:blipFill>
          <a:blip r:embed="rId2"/>
          <a:stretch>
            <a:fillRect/>
          </a:stretch>
        </p:blipFill>
        <p:spPr>
          <a:xfrm>
            <a:off x="1200150" y="1447800"/>
            <a:ext cx="6743700" cy="340995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Completion Example 12: Solving Linear Inequalities</a:t>
            </a:r>
            <a:r>
              <a:rPr lang="en-US" baseline="-25000" dirty="0"/>
              <a:t>3</a:t>
            </a:r>
            <a:endParaRPr lang="en-US" sz="3200" dirty="0">
              <a:solidFill>
                <a:schemeClr val="accent1"/>
              </a:solidFill>
            </a:endParaRPr>
          </a:p>
        </p:txBody>
      </p:sp>
      <p:sp>
        <p:nvSpPr>
          <p:cNvPr id="33795" name="Rectangle 3"/>
          <p:cNvSpPr>
            <a:spLocks noGrp="1"/>
          </p:cNvSpPr>
          <p:nvPr>
            <p:ph idx="1"/>
          </p:nvPr>
        </p:nvSpPr>
        <p:spPr>
          <a:xfrm>
            <a:off x="457200" y="1280160"/>
            <a:ext cx="8229600" cy="523220"/>
          </a:xfrm>
          <a:prstGeom prst="rect">
            <a:avLst/>
          </a:prstGeom>
        </p:spPr>
        <p:txBody>
          <a:bodyPr>
            <a:spAutoFit/>
          </a:bodyPr>
          <a:lstStyle/>
          <a:p>
            <a:pPr>
              <a:buFont typeface="Courier New" pitchFamily="49" charset="0"/>
              <a:buNone/>
            </a:pPr>
            <a:r>
              <a:rPr lang="en-US" i="0" dirty="0">
                <a:solidFill>
                  <a:schemeClr val="tx1"/>
                </a:solidFill>
              </a:rPr>
              <a:t>Graph the interval on a number line.</a:t>
            </a:r>
          </a:p>
        </p:txBody>
      </p:sp>
      <p:pic>
        <p:nvPicPr>
          <p:cNvPr id="21508" name="Picture 4" descr="Number line labeled 2 through 8 in increments of 1. The number line is highlighted to the right of 6, is shown as a parenthesis."/>
          <p:cNvPicPr>
            <a:picLocks noChangeAspect="1" noChangeArrowheads="1"/>
          </p:cNvPicPr>
          <p:nvPr/>
        </p:nvPicPr>
        <p:blipFill>
          <a:blip r:embed="rId2" cstate="print"/>
          <a:srcRect/>
          <a:stretch>
            <a:fillRect/>
          </a:stretch>
        </p:blipFill>
        <p:spPr bwMode="auto">
          <a:xfrm>
            <a:off x="2362200" y="2057400"/>
            <a:ext cx="3719835" cy="914400"/>
          </a:xfrm>
          <a:prstGeom prst="rect">
            <a:avLst/>
          </a:prstGeom>
          <a:noFill/>
          <a:ln w="9525">
            <a:noFill/>
            <a:miter lim="800000"/>
            <a:headEnd/>
            <a:tailEnd/>
          </a:ln>
          <a:effectLst/>
        </p:spPr>
      </p:pic>
      <p:pic>
        <p:nvPicPr>
          <p:cNvPr id="5" name="Picture 4" descr="x is in the open interval from 6 to infinity.">
            <a:extLst>
              <a:ext uri="{FF2B5EF4-FFF2-40B4-BE49-F238E27FC236}">
                <a16:creationId xmlns:a16="http://schemas.microsoft.com/office/drawing/2014/main" id="{C0FD5F65-A34D-0725-982D-91551265E583}"/>
              </a:ext>
            </a:extLst>
          </p:cNvPr>
          <p:cNvPicPr>
            <a:picLocks noChangeAspect="1"/>
          </p:cNvPicPr>
          <p:nvPr/>
        </p:nvPicPr>
        <p:blipFill>
          <a:blip r:embed="rId3"/>
          <a:stretch>
            <a:fillRect/>
          </a:stretch>
        </p:blipFill>
        <p:spPr>
          <a:xfrm>
            <a:off x="458638" y="3276600"/>
            <a:ext cx="1581150" cy="46672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Notes: Intervals of Real Numbers</a:t>
            </a:r>
            <a:endParaRPr lang="en-US" sz="3200" i="1" dirty="0">
              <a:solidFill>
                <a:schemeClr val="accent1"/>
              </a:solidFill>
            </a:endParaRPr>
          </a:p>
        </p:txBody>
      </p:sp>
      <p:sp>
        <p:nvSpPr>
          <p:cNvPr id="10" name="Content Placeholder 9"/>
          <p:cNvSpPr>
            <a:spLocks noGrp="1"/>
          </p:cNvSpPr>
          <p:nvPr>
            <p:ph idx="1"/>
          </p:nvPr>
        </p:nvSpPr>
        <p:spPr>
          <a:xfrm>
            <a:off x="457200" y="1280160"/>
            <a:ext cx="8229600" cy="2377440"/>
          </a:xfrm>
          <a:noFill/>
          <a:ln w="28575">
            <a:solidFill>
              <a:srgbClr val="FF0000"/>
            </a:solidFill>
          </a:ln>
        </p:spPr>
        <p:txBody>
          <a:bodyPr>
            <a:normAutofit fontScale="92500"/>
          </a:bodyPr>
          <a:lstStyle/>
          <a:p>
            <a:pPr marL="15875" indent="-15875">
              <a:tabLst>
                <a:tab pos="520700" algn="l"/>
                <a:tab pos="977900" algn="l"/>
              </a:tabLst>
              <a:defRPr/>
            </a:pPr>
            <a:r>
              <a:rPr lang="en-US" sz="3000" dirty="0">
                <a:solidFill>
                  <a:srgbClr val="000000"/>
                </a:solidFill>
              </a:rPr>
              <a:t>The symbol for infinity, </a:t>
            </a:r>
            <a:r>
              <a:rPr lang="en-US" sz="3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3000" dirty="0">
                <a:solidFill>
                  <a:srgbClr val="000000"/>
                </a:solidFill>
              </a:rPr>
              <a:t> (or </a:t>
            </a:r>
            <a:r>
              <a:rPr lang="en-US" sz="3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3000" dirty="0">
                <a:solidFill>
                  <a:srgbClr val="000000"/>
                </a:solidFill>
              </a:rPr>
              <a:t> ) is not a number.  It is used to indicate that the interval is to include all real numbers from some point on (either in the positive direction or the negative direction) without end. </a:t>
            </a:r>
          </a:p>
          <a:p>
            <a:pPr marL="15875" lvl="0" indent="-15875">
              <a:tabLst>
                <a:tab pos="520700" algn="l"/>
                <a:tab pos="977900" algn="l"/>
              </a:tabLst>
              <a:defRPr/>
            </a:pPr>
            <a:r>
              <a:rPr lang="en-US" dirty="0">
                <a:solidFill>
                  <a:srgbClr val="000000"/>
                </a:solidFill>
              </a:rPr>
              <a:t>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a:prstGeom prst="rect">
            <a:avLst/>
          </a:prstGeom>
        </p:spPr>
        <p:txBody>
          <a:bodyPr/>
          <a:lstStyle/>
          <a:p>
            <a:r>
              <a:rPr lang="en-US" sz="3200" dirty="0">
                <a:solidFill>
                  <a:schemeClr val="accent1"/>
                </a:solidFill>
              </a:rPr>
              <a:t>Example 13: </a:t>
            </a:r>
            <a:r>
              <a:rPr lang="en-US" dirty="0">
                <a:solidFill>
                  <a:schemeClr val="accent1"/>
                </a:solidFill>
              </a:rPr>
              <a:t>Application: Using Inequalities</a:t>
            </a:r>
            <a:r>
              <a:rPr lang="en-US" baseline="-25000" dirty="0"/>
              <a:t>1</a:t>
            </a:r>
            <a:endParaRPr lang="en-US" sz="3200" dirty="0">
              <a:solidFill>
                <a:schemeClr val="accent1"/>
              </a:solidFill>
            </a:endParaRPr>
          </a:p>
        </p:txBody>
      </p:sp>
      <p:sp>
        <p:nvSpPr>
          <p:cNvPr id="46083" name="Rectangle 3"/>
          <p:cNvSpPr>
            <a:spLocks noGrp="1"/>
          </p:cNvSpPr>
          <p:nvPr>
            <p:ph idx="1"/>
          </p:nvPr>
        </p:nvSpPr>
        <p:spPr>
          <a:xfrm>
            <a:off x="457200" y="1280160"/>
            <a:ext cx="8229600" cy="4228850"/>
          </a:xfrm>
          <a:prstGeom prst="rect">
            <a:avLst/>
          </a:prstGeom>
        </p:spPr>
        <p:txBody>
          <a:bodyPr>
            <a:spAutoFit/>
          </a:bodyPr>
          <a:lstStyle/>
          <a:p>
            <a:pPr marL="0" indent="0">
              <a:buFont typeface="Courier New" pitchFamily="49" charset="0"/>
              <a:buNone/>
            </a:pPr>
            <a:r>
              <a:rPr lang="en-US" i="0" dirty="0">
                <a:solidFill>
                  <a:schemeClr val="tx1"/>
                </a:solidFill>
              </a:rPr>
              <a:t>A math student has grades of </a:t>
            </a:r>
            <a:r>
              <a:rPr lang="en-US" i="0" dirty="0">
                <a:solidFill>
                  <a:srgbClr val="0000FF"/>
                </a:solidFill>
              </a:rPr>
              <a:t>85</a:t>
            </a:r>
            <a:r>
              <a:rPr lang="en-US" i="0" dirty="0">
                <a:solidFill>
                  <a:schemeClr val="tx1"/>
                </a:solidFill>
              </a:rPr>
              <a:t>, </a:t>
            </a:r>
            <a:r>
              <a:rPr lang="en-US" i="0" dirty="0">
                <a:solidFill>
                  <a:srgbClr val="0000FF"/>
                </a:solidFill>
              </a:rPr>
              <a:t>98</a:t>
            </a:r>
            <a:r>
              <a:rPr lang="en-US" i="0" dirty="0">
                <a:solidFill>
                  <a:schemeClr val="tx1"/>
                </a:solidFill>
              </a:rPr>
              <a:t>, </a:t>
            </a:r>
            <a:r>
              <a:rPr lang="en-US" i="0" dirty="0">
                <a:solidFill>
                  <a:srgbClr val="0000FF"/>
                </a:solidFill>
              </a:rPr>
              <a:t>93</a:t>
            </a:r>
            <a:r>
              <a:rPr lang="en-US" i="0" dirty="0">
                <a:solidFill>
                  <a:schemeClr val="tx1"/>
                </a:solidFill>
              </a:rPr>
              <a:t>, and </a:t>
            </a:r>
            <a:r>
              <a:rPr lang="en-US" i="0" dirty="0">
                <a:solidFill>
                  <a:srgbClr val="0000FF"/>
                </a:solidFill>
              </a:rPr>
              <a:t>90</a:t>
            </a:r>
            <a:r>
              <a:rPr lang="en-US" i="0" dirty="0">
                <a:solidFill>
                  <a:schemeClr val="tx1"/>
                </a:solidFill>
              </a:rPr>
              <a:t> on four examinations.  If he must average </a:t>
            </a:r>
            <a:r>
              <a:rPr lang="en-US" i="0" dirty="0">
                <a:solidFill>
                  <a:srgbClr val="0000FF"/>
                </a:solidFill>
              </a:rPr>
              <a:t>90</a:t>
            </a:r>
            <a:r>
              <a:rPr lang="en-US" i="0" dirty="0">
                <a:solidFill>
                  <a:schemeClr val="tx1"/>
                </a:solidFill>
              </a:rPr>
              <a:t> or better to receive an A for the course, what scores can he receive on the final exam and earn an A?  (Assume that the final exam counts the same as the other exams.)</a:t>
            </a: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score on final exam.  </a:t>
            </a:r>
          </a:p>
          <a:p>
            <a:pPr marL="0" indent="0">
              <a:buFont typeface="Courier New" pitchFamily="49" charset="0"/>
              <a:buNone/>
            </a:pPr>
            <a:r>
              <a:rPr lang="en-US" i="0" dirty="0">
                <a:solidFill>
                  <a:schemeClr val="tx1"/>
                </a:solidFill>
              </a:rPr>
              <a:t>The average is found by adding the scores and dividing by 5.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prstGeom prst="rect">
            <a:avLst/>
          </a:prstGeom>
        </p:spPr>
        <p:txBody>
          <a:bodyPr/>
          <a:lstStyle/>
          <a:p>
            <a:r>
              <a:rPr lang="en-US" dirty="0">
                <a:solidFill>
                  <a:schemeClr val="accent1"/>
                </a:solidFill>
              </a:rPr>
              <a:t>Example 13: Application: Using Inequalities</a:t>
            </a:r>
            <a:r>
              <a:rPr lang="en-US" baseline="-25000" dirty="0"/>
              <a:t>2</a:t>
            </a:r>
            <a:endParaRPr lang="en-US" sz="3200" dirty="0">
              <a:solidFill>
                <a:schemeClr val="accent1"/>
              </a:solidFill>
            </a:endParaRPr>
          </a:p>
        </p:txBody>
      </p:sp>
      <p:pic>
        <p:nvPicPr>
          <p:cNvPr id="4" name="Picture 3" descr="open parenthesis eighty five plus ninety eight plus ninety three plus ninety plus x close parenthesis divided by five is greater than or equal to ninety. &#10;Simplifying the numerator gives open parenthesis three hundred sixty six plus x close parenthesis divided by five is greater than or equal to ninety.  &#10;&#10;Next, multiplying both sides by five results in five times open parenthesis  the fraction 366 plus x divided by 5 close parenthesis is greater than equal to five times 90.&#10;&#10;Simplifying, we have. three hundred and sixty six plus x is greater than or equal to four hundred and fifty.  &#10;&#10;Finally, subtracting three hundred and sixty six from both sides gives &#10;366 plus x minus 366 is greater than equal to 450 minus 366.&#10;Which simplifies to&#10;x is greater than or equal to eighty four.">
            <a:extLst>
              <a:ext uri="{FF2B5EF4-FFF2-40B4-BE49-F238E27FC236}">
                <a16:creationId xmlns:a16="http://schemas.microsoft.com/office/drawing/2014/main" id="{FF4F4F26-2A5F-9D62-AB32-A0B321E58F1F}"/>
              </a:ext>
            </a:extLst>
          </p:cNvPr>
          <p:cNvPicPr>
            <a:picLocks noChangeAspect="1"/>
          </p:cNvPicPr>
          <p:nvPr/>
        </p:nvPicPr>
        <p:blipFill>
          <a:blip r:embed="rId2"/>
          <a:stretch>
            <a:fillRect/>
          </a:stretch>
        </p:blipFill>
        <p:spPr>
          <a:xfrm>
            <a:off x="533400" y="1097280"/>
            <a:ext cx="7505700" cy="3952875"/>
          </a:xfrm>
          <a:prstGeom prst="rect">
            <a:avLst/>
          </a:prstGeom>
        </p:spPr>
      </p:pic>
      <p:sp>
        <p:nvSpPr>
          <p:cNvPr id="10" name="Content Placeholder 12"/>
          <p:cNvSpPr>
            <a:spLocks noGrp="1"/>
          </p:cNvSpPr>
          <p:nvPr>
            <p:ph idx="1"/>
          </p:nvPr>
        </p:nvSpPr>
        <p:spPr>
          <a:xfrm>
            <a:off x="457200" y="5065693"/>
            <a:ext cx="8229600" cy="954107"/>
          </a:xfrm>
        </p:spPr>
        <p:txBody>
          <a:bodyPr>
            <a:spAutoFit/>
          </a:bodyPr>
          <a:lstStyle/>
          <a:p>
            <a:r>
              <a:rPr lang="en-US" dirty="0">
                <a:solidFill>
                  <a:schemeClr val="tx1"/>
                </a:solidFill>
              </a:rPr>
              <a:t>If the student scores </a:t>
            </a:r>
            <a:r>
              <a:rPr lang="en-US" dirty="0">
                <a:solidFill>
                  <a:srgbClr val="FF0000"/>
                </a:solidFill>
              </a:rPr>
              <a:t>84</a:t>
            </a:r>
            <a:r>
              <a:rPr lang="en-US" dirty="0">
                <a:solidFill>
                  <a:schemeClr val="tx1"/>
                </a:solidFill>
              </a:rPr>
              <a:t> or more on the final exam, he will average 90 or more and receive an A in math.</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prstGeom prst="rect">
            <a:avLst/>
          </a:prstGeom>
        </p:spPr>
        <p:txBody>
          <a:bodyPr/>
          <a:lstStyle/>
          <a:p>
            <a:r>
              <a:rPr lang="en-US" sz="3200" dirty="0">
                <a:solidFill>
                  <a:schemeClr val="accent1"/>
                </a:solidFill>
              </a:rPr>
              <a:t>Example 14</a:t>
            </a:r>
            <a:r>
              <a:rPr lang="en-US" dirty="0">
                <a:solidFill>
                  <a:schemeClr val="accent1"/>
                </a:solidFill>
              </a:rPr>
              <a:t>: Application: Using Inequalities</a:t>
            </a:r>
            <a:r>
              <a:rPr lang="en-US" baseline="-25000" dirty="0"/>
              <a:t>1</a:t>
            </a:r>
            <a:endParaRPr lang="en-US" sz="3200" dirty="0">
              <a:solidFill>
                <a:schemeClr val="accent1"/>
              </a:solidFill>
            </a:endParaRPr>
          </a:p>
        </p:txBody>
      </p:sp>
      <p:sp>
        <p:nvSpPr>
          <p:cNvPr id="47107" name="Rectangle 3"/>
          <p:cNvSpPr>
            <a:spLocks noGrp="1"/>
          </p:cNvSpPr>
          <p:nvPr>
            <p:ph idx="1"/>
          </p:nvPr>
        </p:nvSpPr>
        <p:spPr>
          <a:xfrm>
            <a:off x="457200" y="1280160"/>
            <a:ext cx="8229600" cy="3416320"/>
          </a:xfrm>
          <a:prstGeom prst="rect">
            <a:avLst/>
          </a:prstGeom>
        </p:spPr>
        <p:txBody>
          <a:bodyPr>
            <a:spAutoFit/>
          </a:bodyPr>
          <a:lstStyle/>
          <a:p>
            <a:pPr marL="0" indent="0">
              <a:spcBef>
                <a:spcPts val="600"/>
              </a:spcBef>
              <a:buFont typeface="Courier New" pitchFamily="49" charset="0"/>
              <a:buNone/>
            </a:pPr>
            <a:r>
              <a:rPr lang="en-US" i="0" dirty="0">
                <a:solidFill>
                  <a:schemeClr val="tx1"/>
                </a:solidFill>
              </a:rPr>
              <a:t>Ellen is going to buy </a:t>
            </a:r>
            <a:r>
              <a:rPr lang="en-US" i="0" dirty="0">
                <a:solidFill>
                  <a:srgbClr val="0000FF"/>
                </a:solidFill>
              </a:rPr>
              <a:t>30 stamps</a:t>
            </a:r>
            <a:r>
              <a:rPr lang="en-US" i="0" dirty="0">
                <a:solidFill>
                  <a:schemeClr val="tx1"/>
                </a:solidFill>
              </a:rPr>
              <a:t>, some </a:t>
            </a:r>
            <a:r>
              <a:rPr lang="en-US" i="0" dirty="0">
                <a:solidFill>
                  <a:srgbClr val="0000FF"/>
                </a:solidFill>
              </a:rPr>
              <a:t>34-cent</a:t>
            </a:r>
            <a:r>
              <a:rPr lang="en-US" i="0" dirty="0">
                <a:solidFill>
                  <a:schemeClr val="tx1"/>
                </a:solidFill>
              </a:rPr>
              <a:t> and some </a:t>
            </a:r>
            <a:r>
              <a:rPr lang="en-US" i="0" dirty="0">
                <a:solidFill>
                  <a:srgbClr val="0000FF"/>
                </a:solidFill>
              </a:rPr>
              <a:t>49-cent</a:t>
            </a:r>
            <a:r>
              <a:rPr lang="en-US" i="0" dirty="0">
                <a:solidFill>
                  <a:schemeClr val="tx1"/>
                </a:solidFill>
              </a:rPr>
              <a:t>.  If she has </a:t>
            </a:r>
            <a:r>
              <a:rPr lang="en-US" i="0" dirty="0">
                <a:solidFill>
                  <a:srgbClr val="0000FF"/>
                </a:solidFill>
              </a:rPr>
              <a:t>$11.40</a:t>
            </a:r>
            <a:r>
              <a:rPr lang="en-US" i="0" dirty="0">
                <a:solidFill>
                  <a:schemeClr val="tx1"/>
                </a:solidFill>
              </a:rPr>
              <a:t>, what is the maximum number of </a:t>
            </a:r>
            <a:r>
              <a:rPr lang="en-US" i="0" dirty="0">
                <a:solidFill>
                  <a:srgbClr val="0000FF"/>
                </a:solidFill>
              </a:rPr>
              <a:t>49-cent</a:t>
            </a:r>
            <a:r>
              <a:rPr lang="en-US" i="0" dirty="0">
                <a:solidFill>
                  <a:schemeClr val="tx1"/>
                </a:solidFill>
              </a:rPr>
              <a:t> stamps she can buy?</a:t>
            </a: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Let </a:t>
            </a:r>
            <a:r>
              <a:rPr lang="en-US" i="1" dirty="0">
                <a:solidFill>
                  <a:schemeClr val="tx1"/>
                </a:solidFill>
              </a:rPr>
              <a:t>x</a:t>
            </a:r>
            <a:r>
              <a:rPr lang="en-US" i="0" dirty="0">
                <a:solidFill>
                  <a:schemeClr val="tx1"/>
                </a:solidFill>
              </a:rPr>
              <a:t> = number of 49-cent stamps, </a:t>
            </a:r>
          </a:p>
          <a:p>
            <a:pPr marL="0" indent="0">
              <a:spcBef>
                <a:spcPts val="600"/>
              </a:spcBef>
              <a:buFont typeface="Courier New" pitchFamily="49" charset="0"/>
              <a:buNone/>
            </a:pPr>
            <a:r>
              <a:rPr lang="en-US" i="0" dirty="0">
                <a:solidFill>
                  <a:schemeClr val="tx1"/>
                </a:solidFill>
              </a:rPr>
              <a:t>then 30 </a:t>
            </a:r>
            <a:r>
              <a:rPr lang="en-US"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tx1"/>
                </a:solidFill>
              </a:rPr>
              <a:t> </a:t>
            </a:r>
            <a:r>
              <a:rPr lang="en-US" i="1" dirty="0">
                <a:solidFill>
                  <a:schemeClr val="tx1"/>
                </a:solidFill>
              </a:rPr>
              <a:t>x</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number of 34-cent stamps.  </a:t>
            </a:r>
          </a:p>
          <a:p>
            <a:pPr marL="0" indent="0">
              <a:spcBef>
                <a:spcPts val="600"/>
              </a:spcBef>
              <a:buFont typeface="Courier New" pitchFamily="49" charset="0"/>
              <a:buNone/>
            </a:pPr>
            <a:r>
              <a:rPr lang="en-US" i="0" dirty="0">
                <a:solidFill>
                  <a:schemeClr val="tx1"/>
                </a:solidFill>
              </a:rPr>
              <a:t>Ellen cannot spend more than $11.40.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a:prstGeom prst="rect">
            <a:avLst/>
          </a:prstGeom>
        </p:spPr>
        <p:txBody>
          <a:bodyPr/>
          <a:lstStyle/>
          <a:p>
            <a:r>
              <a:rPr lang="en-US" dirty="0">
                <a:solidFill>
                  <a:schemeClr val="accent1"/>
                </a:solidFill>
              </a:rPr>
              <a:t>Example 14: Application: Using Inequalities</a:t>
            </a:r>
            <a:r>
              <a:rPr lang="en-US" baseline="-25000" dirty="0"/>
              <a:t>2</a:t>
            </a:r>
            <a:endParaRPr lang="en-US" sz="3200" dirty="0">
              <a:solidFill>
                <a:schemeClr val="accent1"/>
              </a:solidFill>
            </a:endParaRPr>
          </a:p>
        </p:txBody>
      </p:sp>
      <p:pic>
        <p:nvPicPr>
          <p:cNvPr id="9" name="Picture 8" descr="Zero point four nine times x plus zero point three four times open parenthesis thirty minus x close parenthesis is less than or equal to eleven point four zero.&#10;&#10;Which simplifies to, zero point four nine x plus ten point two zero minus zero point three four x is less than or equal to eleven point four zero. &#10;&#10;Combining like terms gives zero point one five x plus ten point two zero is less than or equal to eleven point four zero.&#10;&#10;Subtracting ten point two zero from both sides results in zero point one five x plus ten point two zero minus ten point two zero is less than or equal to eleven point four zero minus ten point two zero.&#10;Which simplifies to zero point one five x is less than or equal to one point two zero.&#10;By dividing both sides by zero point one five, we have, zero point one five x divided by zero point one five is less than or equal to one point two zero divided by zero point one five.&#10;&#10;Finally, which simplifies to x is less than or equal to eight.">
            <a:extLst>
              <a:ext uri="{FF2B5EF4-FFF2-40B4-BE49-F238E27FC236}">
                <a16:creationId xmlns:a16="http://schemas.microsoft.com/office/drawing/2014/main" id="{19296623-78B2-ECCC-AD4E-18B5D2E2476D}"/>
              </a:ext>
            </a:extLst>
          </p:cNvPr>
          <p:cNvPicPr>
            <a:picLocks noChangeAspect="1"/>
          </p:cNvPicPr>
          <p:nvPr/>
        </p:nvPicPr>
        <p:blipFill>
          <a:blip r:embed="rId2"/>
          <a:stretch>
            <a:fillRect/>
          </a:stretch>
        </p:blipFill>
        <p:spPr>
          <a:xfrm>
            <a:off x="476250" y="1097280"/>
            <a:ext cx="5391150" cy="4019550"/>
          </a:xfrm>
          <a:prstGeom prst="rect">
            <a:avLst/>
          </a:prstGeom>
        </p:spPr>
      </p:pic>
      <p:sp>
        <p:nvSpPr>
          <p:cNvPr id="12" name="Rectangle 3"/>
          <p:cNvSpPr txBox="1">
            <a:spLocks/>
          </p:cNvSpPr>
          <p:nvPr/>
        </p:nvSpPr>
        <p:spPr>
          <a:xfrm>
            <a:off x="457200" y="5065693"/>
            <a:ext cx="8229600" cy="954107"/>
          </a:xfrm>
          <a:prstGeom prst="rect">
            <a:avLst/>
          </a:prstGeom>
        </p:spPr>
        <p:txBody>
          <a:bodyPr>
            <a:spAutoFit/>
          </a:bodyPr>
          <a:lstStyle/>
          <a:p>
            <a:pPr marL="0" marR="0" lvl="0" indent="0" algn="just" defTabSz="914400" rtl="0" eaLnBrk="1" fontAlgn="auto" latinLnBrk="0" hangingPunct="1">
              <a:lnSpc>
                <a:spcPct val="100000"/>
              </a:lnSpc>
              <a:spcBef>
                <a:spcPct val="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Ellen can buy at most </a:t>
            </a:r>
            <a:r>
              <a:rPr kumimoji="0" lang="en-US" sz="2800" b="0" i="0" u="none" strike="noStrike" kern="1200" cap="none" spc="0" normalizeH="0" baseline="0" noProof="0" dirty="0">
                <a:ln>
                  <a:noFill/>
                </a:ln>
                <a:solidFill>
                  <a:srgbClr val="FF0000"/>
                </a:solidFill>
                <a:effectLst/>
                <a:uLnTx/>
                <a:uFillTx/>
                <a:latin typeface="+mn-lt"/>
                <a:ea typeface="+mn-ea"/>
                <a:cs typeface="+mn-cs"/>
              </a:rPr>
              <a:t>eight</a:t>
            </a:r>
            <a:r>
              <a:rPr kumimoji="0" lang="en-US" sz="2800" b="0" i="0" u="none" strike="noStrike" kern="1200" cap="none" spc="0" normalizeH="0" baseline="0" noProof="0" dirty="0">
                <a:ln>
                  <a:noFill/>
                </a:ln>
                <a:solidFill>
                  <a:schemeClr val="tx1"/>
                </a:solidFill>
                <a:effectLst/>
                <a:uLnTx/>
                <a:uFillTx/>
                <a:latin typeface="+mn-lt"/>
                <a:ea typeface="+mn-ea"/>
                <a:cs typeface="+mn-cs"/>
              </a:rPr>
              <a:t> 49-cent stamps if she buys a total of 30 stamps.</a:t>
            </a:r>
          </a:p>
        </p:txBody>
      </p:sp>
      <p:pic>
        <p:nvPicPr>
          <p:cNvPr id="44037" name="Picture 5">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715000" y="2352675"/>
            <a:ext cx="2935287" cy="19907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1: Graphing Intervals</a:t>
            </a:r>
          </a:p>
        </p:txBody>
      </p:sp>
      <p:sp>
        <p:nvSpPr>
          <p:cNvPr id="6148" name="Rectangle 3"/>
          <p:cNvSpPr>
            <a:spLocks noGrp="1"/>
          </p:cNvSpPr>
          <p:nvPr>
            <p:ph idx="1"/>
          </p:nvPr>
        </p:nvSpPr>
        <p:spPr>
          <a:xfrm>
            <a:off x="457200" y="1280160"/>
            <a:ext cx="8229600" cy="523220"/>
          </a:xfrm>
          <a:prstGeom prst="rect">
            <a:avLst/>
          </a:prstGeom>
        </p:spPr>
        <p:txBody>
          <a:bodyPr>
            <a:spAutoFit/>
          </a:bodyPr>
          <a:lstStyle/>
          <a:p>
            <a:pPr>
              <a:buFont typeface="Courier New" pitchFamily="49" charset="0"/>
              <a:buNone/>
            </a:pPr>
            <a:r>
              <a:rPr lang="en-US" i="0" dirty="0">
                <a:solidFill>
                  <a:schemeClr val="tx1"/>
                </a:solidFill>
              </a:rPr>
              <a:t>Graph the open interval (3,</a:t>
            </a:r>
            <a:r>
              <a:rPr lang="en-US"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b="1" i="0" dirty="0">
                <a:solidFill>
                  <a:schemeClr val="tx1"/>
                </a:solidFill>
              </a:rPr>
              <a:t> </a:t>
            </a:r>
          </a:p>
        </p:txBody>
      </p:sp>
      <p:sp>
        <p:nvSpPr>
          <p:cNvPr id="6" name="TextBox 5">
            <a:extLst>
              <a:ext uri="{FF2B5EF4-FFF2-40B4-BE49-F238E27FC236}">
                <a16:creationId xmlns:a16="http://schemas.microsoft.com/office/drawing/2014/main" id="{86F4FF72-C04F-A844-1B47-C728F9EE1713}"/>
              </a:ext>
            </a:extLst>
          </p:cNvPr>
          <p:cNvSpPr txBox="1"/>
          <p:nvPr/>
        </p:nvSpPr>
        <p:spPr>
          <a:xfrm>
            <a:off x="457200" y="1853701"/>
            <a:ext cx="145959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6149" name="Picture 5" descr="Number line labeled  0  through  5  in increments of  1. The number line is highlighted to the right of  3, is shown as a parenthesis."/>
          <p:cNvPicPr>
            <a:picLocks noChangeArrowheads="1"/>
          </p:cNvPicPr>
          <p:nvPr/>
        </p:nvPicPr>
        <p:blipFill>
          <a:blip r:embed="rId2" cstate="print"/>
          <a:srcRect/>
          <a:stretch>
            <a:fillRect/>
          </a:stretch>
        </p:blipFill>
        <p:spPr bwMode="auto">
          <a:xfrm>
            <a:off x="545190" y="2362200"/>
            <a:ext cx="3200400" cy="9144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2: Graphing Intervals</a:t>
            </a:r>
          </a:p>
        </p:txBody>
      </p:sp>
      <p:sp>
        <p:nvSpPr>
          <p:cNvPr id="38915" name="Rectangle 3"/>
          <p:cNvSpPr>
            <a:spLocks noGrp="1"/>
          </p:cNvSpPr>
          <p:nvPr>
            <p:ph idx="1"/>
          </p:nvPr>
        </p:nvSpPr>
        <p:spPr>
          <a:xfrm>
            <a:off x="457200" y="1280160"/>
            <a:ext cx="8229600" cy="1031051"/>
          </a:xfrm>
          <a:prstGeom prst="rect">
            <a:avLst/>
          </a:prstGeom>
        </p:spPr>
        <p:txBody>
          <a:bodyPr>
            <a:spAutoFit/>
          </a:bodyPr>
          <a:lstStyle/>
          <a:p>
            <a:pPr algn="just">
              <a:spcBef>
                <a:spcPts val="600"/>
              </a:spcBef>
              <a:buFont typeface="Courier New" pitchFamily="49" charset="0"/>
              <a:buNone/>
            </a:pPr>
            <a:r>
              <a:rPr lang="en-US" i="0" dirty="0">
                <a:solidFill>
                  <a:schemeClr val="tx1"/>
                </a:solidFill>
              </a:rPr>
              <a:t>Graph the half-open interval </a:t>
            </a:r>
            <a:r>
              <a:rPr lang="en-US" i="0" dirty="0">
                <a:solidFill>
                  <a:srgbClr val="0000FF"/>
                </a:solidFill>
              </a:rPr>
              <a:t>0 </a:t>
            </a:r>
            <a:r>
              <a:rPr lang="en-US" i="0" dirty="0">
                <a:solidFill>
                  <a:srgbClr val="0000FF"/>
                </a:solidFill>
                <a:latin typeface="Symbol" pitchFamily="18" charset="2"/>
              </a:rPr>
              <a:t>&lt;</a:t>
            </a:r>
            <a:r>
              <a:rPr lang="en-US" i="0" dirty="0">
                <a:solidFill>
                  <a:srgbClr val="0000FF"/>
                </a:solidFill>
              </a:rPr>
              <a:t> </a:t>
            </a:r>
            <a:r>
              <a:rPr lang="en-US" i="1" dirty="0">
                <a:solidFill>
                  <a:srgbClr val="0000FF"/>
                </a:solidFill>
              </a:rPr>
              <a:t>x</a:t>
            </a:r>
            <a:r>
              <a:rPr lang="en-US" i="0" dirty="0">
                <a:solidFill>
                  <a:srgbClr val="0000FF"/>
                </a:solidFill>
              </a:rPr>
              <a:t> </a:t>
            </a:r>
            <a:r>
              <a:rPr lang="en-US" i="0" dirty="0">
                <a:solidFill>
                  <a:srgbClr val="0000FF"/>
                </a:solidFill>
                <a:latin typeface="Times New Roman"/>
                <a:sym typeface="Symbol"/>
              </a:rPr>
              <a:t>≤</a:t>
            </a:r>
            <a:r>
              <a:rPr lang="en-US" i="0" dirty="0">
                <a:solidFill>
                  <a:srgbClr val="0000FF"/>
                </a:solidFill>
              </a:rPr>
              <a:t> 4</a:t>
            </a:r>
            <a:r>
              <a:rPr lang="en-US" i="0" dirty="0">
                <a:solidFill>
                  <a:schemeClr val="tx1"/>
                </a:solidFill>
              </a:rPr>
              <a:t>. </a:t>
            </a:r>
          </a:p>
          <a:p>
            <a:pPr algn="just">
              <a:spcBef>
                <a:spcPts val="600"/>
              </a:spcBef>
              <a:buFont typeface="Courier New" pitchFamily="49" charset="0"/>
              <a:buNone/>
            </a:pPr>
            <a:r>
              <a:rPr lang="en-US" b="1" i="0" dirty="0">
                <a:solidFill>
                  <a:schemeClr val="tx1"/>
                </a:solidFill>
              </a:rPr>
              <a:t>Solution</a:t>
            </a:r>
          </a:p>
        </p:txBody>
      </p:sp>
      <p:pic>
        <p:nvPicPr>
          <p:cNvPr id="38916" name="Picture 4" descr="Number line labeled negative 1 through 4 in increments of 1. The number line is highlighted from 0, shown as a parenthesis, to 4, shown as a square bracket."/>
          <p:cNvPicPr>
            <a:picLocks noChangeArrowheads="1"/>
          </p:cNvPicPr>
          <p:nvPr/>
        </p:nvPicPr>
        <p:blipFill>
          <a:blip r:embed="rId2" cstate="print"/>
          <a:srcRect/>
          <a:stretch>
            <a:fillRect/>
          </a:stretch>
        </p:blipFill>
        <p:spPr bwMode="auto">
          <a:xfrm>
            <a:off x="536575" y="2286000"/>
            <a:ext cx="3197225" cy="9175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accent1"/>
                </a:solidFill>
              </a:rPr>
              <a:t>Example 3: Graphing Intervals</a:t>
            </a:r>
          </a:p>
        </p:txBody>
      </p:sp>
      <p:sp>
        <p:nvSpPr>
          <p:cNvPr id="6" name="Content Placeholder 5"/>
          <p:cNvSpPr>
            <a:spLocks noGrp="1"/>
          </p:cNvSpPr>
          <p:nvPr>
            <p:ph idx="1"/>
          </p:nvPr>
        </p:nvSpPr>
        <p:spPr>
          <a:xfrm>
            <a:off x="457200" y="1280160"/>
            <a:ext cx="8229600" cy="954107"/>
          </a:xfrm>
        </p:spPr>
        <p:txBody>
          <a:bodyPr>
            <a:spAutoFit/>
          </a:bodyPr>
          <a:lstStyle/>
          <a:p>
            <a:pPr algn="just">
              <a:spcBef>
                <a:spcPts val="600"/>
              </a:spcBef>
            </a:pPr>
            <a:r>
              <a:rPr lang="en-US" dirty="0">
                <a:solidFill>
                  <a:schemeClr val="tx1"/>
                </a:solidFill>
              </a:rPr>
              <a:t>Represent the following graph using algebraic notation, and state what kind of interval it is.</a:t>
            </a:r>
            <a:endParaRPr lang="en-US" b="1" dirty="0">
              <a:solidFill>
                <a:schemeClr val="tx1"/>
              </a:solidFill>
            </a:endParaRPr>
          </a:p>
        </p:txBody>
      </p:sp>
      <p:pic>
        <p:nvPicPr>
          <p:cNvPr id="8" name="Picture 4" descr="Number line labeled  negative 1 through 5 in increments of 1. The number line is highlighted to the right of 1, shown as a square bracket."/>
          <p:cNvPicPr>
            <a:picLocks noChangeArrowheads="1"/>
          </p:cNvPicPr>
          <p:nvPr/>
        </p:nvPicPr>
        <p:blipFill>
          <a:blip r:embed="rId2" cstate="print"/>
          <a:srcRect/>
          <a:stretch>
            <a:fillRect/>
          </a:stretch>
        </p:blipFill>
        <p:spPr bwMode="auto">
          <a:xfrm>
            <a:off x="2879657" y="2362200"/>
            <a:ext cx="3200400" cy="914400"/>
          </a:xfrm>
          <a:prstGeom prst="rect">
            <a:avLst/>
          </a:prstGeom>
          <a:noFill/>
          <a:ln w="9525">
            <a:noFill/>
            <a:miter lim="800000"/>
            <a:headEnd/>
            <a:tailEnd/>
          </a:ln>
        </p:spPr>
      </p:pic>
      <p:sp>
        <p:nvSpPr>
          <p:cNvPr id="3" name="TextBox 2">
            <a:extLst>
              <a:ext uri="{FF2B5EF4-FFF2-40B4-BE49-F238E27FC236}">
                <a16:creationId xmlns:a16="http://schemas.microsoft.com/office/drawing/2014/main" id="{24ABDA39-321B-AD7B-2FA0-1FC13491BA15}"/>
              </a:ext>
            </a:extLst>
          </p:cNvPr>
          <p:cNvSpPr txBox="1"/>
          <p:nvPr/>
        </p:nvSpPr>
        <p:spPr>
          <a:xfrm>
            <a:off x="457200" y="3397370"/>
            <a:ext cx="8077200" cy="1031051"/>
          </a:xfrm>
          <a:prstGeom prst="rect">
            <a:avLst/>
          </a:prstGeom>
          <a:noFill/>
        </p:spPr>
        <p:txBody>
          <a:bodyPr wrap="square">
            <a:spAutoFit/>
          </a:bodyPr>
          <a:lstStyle/>
          <a:p>
            <a:pPr algn="just">
              <a:spcBef>
                <a:spcPts val="600"/>
              </a:spcBef>
            </a:pPr>
            <a:r>
              <a:rPr lang="en-US" sz="2800" b="1" dirty="0">
                <a:solidFill>
                  <a:schemeClr val="tx1"/>
                </a:solidFill>
              </a:rPr>
              <a:t>Solution</a:t>
            </a:r>
            <a:endParaRPr lang="en-US" sz="2800" dirty="0">
              <a:solidFill>
                <a:schemeClr val="tx1"/>
              </a:solidFill>
            </a:endParaRPr>
          </a:p>
          <a:p>
            <a:pPr algn="just">
              <a:spcBef>
                <a:spcPts val="600"/>
              </a:spcBef>
            </a:pPr>
            <a:r>
              <a:rPr lang="en-US" sz="2800" i="1" dirty="0">
                <a:solidFill>
                  <a:srgbClr val="FF0000"/>
                </a:solidFill>
              </a:rPr>
              <a:t>x</a:t>
            </a:r>
            <a:r>
              <a:rPr lang="en-US" sz="2800" dirty="0">
                <a:solidFill>
                  <a:srgbClr val="FF0000"/>
                </a:solidFill>
              </a:rPr>
              <a:t> </a:t>
            </a:r>
            <a:r>
              <a:rPr lang="en-US" sz="2800" dirty="0">
                <a:solidFill>
                  <a:srgbClr val="FF0000"/>
                </a:solidFill>
                <a:latin typeface="Times New Roman"/>
                <a:cs typeface="Symbol" charset="2"/>
                <a:sym typeface="Symbol"/>
              </a:rPr>
              <a:t>≥</a:t>
            </a:r>
            <a:r>
              <a:rPr lang="en-US" sz="2800" dirty="0">
                <a:solidFill>
                  <a:srgbClr val="FF0000"/>
                </a:solidFill>
                <a:sym typeface="Symbol"/>
              </a:rPr>
              <a:t> 1 </a:t>
            </a:r>
            <a:r>
              <a:rPr lang="en-US" sz="2800" dirty="0">
                <a:solidFill>
                  <a:schemeClr val="tx1"/>
                </a:solidFill>
              </a:rPr>
              <a:t>is a </a:t>
            </a:r>
            <a:r>
              <a:rPr lang="en-US" sz="2800" dirty="0">
                <a:solidFill>
                  <a:srgbClr val="FF0000"/>
                </a:solidFill>
              </a:rPr>
              <a:t>half-open interval</a:t>
            </a:r>
            <a:r>
              <a:rPr lang="en-US" sz="2800" dirty="0">
                <a:solidFill>
                  <a:schemeClr val="tx1"/>
                </a:solidFill>
              </a:rPr>
              <a:t>.</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a:solidFill>
                  <a:schemeClr val="accent1"/>
                </a:solidFill>
              </a:rPr>
              <a:t>Example 4: Graphing Intervals</a:t>
            </a:r>
          </a:p>
        </p:txBody>
      </p:sp>
      <p:sp>
        <p:nvSpPr>
          <p:cNvPr id="39939" name="Rectangle 3"/>
          <p:cNvSpPr>
            <a:spLocks noGrp="1"/>
          </p:cNvSpPr>
          <p:nvPr>
            <p:ph idx="1"/>
          </p:nvPr>
        </p:nvSpPr>
        <p:spPr>
          <a:xfrm>
            <a:off x="457200" y="1280160"/>
            <a:ext cx="8229600" cy="954107"/>
          </a:xfrm>
          <a:prstGeom prst="rect">
            <a:avLst/>
          </a:prstGeom>
        </p:spPr>
        <p:txBody>
          <a:bodyPr>
            <a:spAutoFit/>
          </a:bodyPr>
          <a:lstStyle/>
          <a:p>
            <a:pPr marL="0" indent="0" algn="just">
              <a:spcBef>
                <a:spcPts val="600"/>
              </a:spcBef>
              <a:buFont typeface="Courier New" pitchFamily="49" charset="0"/>
              <a:buNone/>
            </a:pPr>
            <a:r>
              <a:rPr lang="en-US" i="0" dirty="0">
                <a:solidFill>
                  <a:schemeClr val="tx1"/>
                </a:solidFill>
              </a:rPr>
              <a:t>Represent the following graph using interval notation, and state what kind of interval it is.</a:t>
            </a:r>
          </a:p>
        </p:txBody>
      </p:sp>
      <p:pic>
        <p:nvPicPr>
          <p:cNvPr id="15364" name="Picture 4" descr="Number line labeled negative 4 through 2 in increments of 1. The number line is highlighted from negative  3, shown as a parenthesis, to  1, shown as a parenthesis."/>
          <p:cNvPicPr>
            <a:picLocks noChangeArrowheads="1"/>
          </p:cNvPicPr>
          <p:nvPr/>
        </p:nvPicPr>
        <p:blipFill>
          <a:blip r:embed="rId2" cstate="print"/>
          <a:srcRect/>
          <a:stretch>
            <a:fillRect/>
          </a:stretch>
        </p:blipFill>
        <p:spPr bwMode="auto">
          <a:xfrm>
            <a:off x="2896444" y="2362200"/>
            <a:ext cx="3200400" cy="914400"/>
          </a:xfrm>
          <a:prstGeom prst="rect">
            <a:avLst/>
          </a:prstGeom>
          <a:noFill/>
          <a:ln w="9525">
            <a:noFill/>
            <a:miter lim="800000"/>
            <a:headEnd/>
            <a:tailEnd/>
          </a:ln>
        </p:spPr>
      </p:pic>
      <p:sp>
        <p:nvSpPr>
          <p:cNvPr id="3" name="TextBox 2">
            <a:extLst>
              <a:ext uri="{FF2B5EF4-FFF2-40B4-BE49-F238E27FC236}">
                <a16:creationId xmlns:a16="http://schemas.microsoft.com/office/drawing/2014/main" id="{D770D935-FA9D-E0B5-96B6-2E268609AEFB}"/>
              </a:ext>
            </a:extLst>
          </p:cNvPr>
          <p:cNvSpPr txBox="1"/>
          <p:nvPr/>
        </p:nvSpPr>
        <p:spPr>
          <a:xfrm>
            <a:off x="457200" y="3414623"/>
            <a:ext cx="8077200" cy="1031051"/>
          </a:xfrm>
          <a:prstGeom prst="rect">
            <a:avLst/>
          </a:prstGeom>
          <a:noFill/>
        </p:spPr>
        <p:txBody>
          <a:bodyPr wrap="square">
            <a:spAutoFit/>
          </a:bodyPr>
          <a:lstStyle/>
          <a:p>
            <a:pPr marL="0" indent="0" algn="just">
              <a:spcBef>
                <a:spcPts val="600"/>
              </a:spcBef>
              <a:buFont typeface="Courier New" pitchFamily="49" charset="0"/>
              <a:buNone/>
            </a:pPr>
            <a:r>
              <a:rPr lang="en-US" sz="2800" b="1" i="0" dirty="0">
                <a:solidFill>
                  <a:schemeClr val="tx1"/>
                </a:solidFill>
              </a:rPr>
              <a:t>Solution</a:t>
            </a:r>
          </a:p>
          <a:p>
            <a:pPr marL="0" indent="0" algn="just">
              <a:spcBef>
                <a:spcPts val="600"/>
              </a:spcBef>
              <a:buFont typeface="Courier New" pitchFamily="49" charset="0"/>
              <a:buNone/>
            </a:pPr>
            <a:r>
              <a:rPr lang="en-US" sz="2800" i="0" dirty="0">
                <a:solidFill>
                  <a:srgbClr val="FF0000"/>
                </a:solidFill>
                <a:latin typeface="Symbol" pitchFamily="18" charset="2"/>
              </a:rPr>
              <a:t>(-</a:t>
            </a:r>
            <a:r>
              <a:rPr lang="en-US" sz="2800" i="0" dirty="0">
                <a:solidFill>
                  <a:srgbClr val="FF0000"/>
                </a:solidFill>
              </a:rPr>
              <a:t>3</a:t>
            </a:r>
            <a:r>
              <a:rPr lang="en-US" sz="2800" i="0" dirty="0">
                <a:solidFill>
                  <a:srgbClr val="FF0000"/>
                </a:solidFill>
                <a:latin typeface="Symbol" pitchFamily="18" charset="2"/>
              </a:rPr>
              <a:t>,</a:t>
            </a:r>
            <a:r>
              <a:rPr lang="en-US" sz="2800" i="0" dirty="0">
                <a:solidFill>
                  <a:srgbClr val="FF0000"/>
                </a:solidFill>
              </a:rPr>
              <a:t> 1</a:t>
            </a:r>
            <a:r>
              <a:rPr lang="en-US" sz="2800" i="0" dirty="0">
                <a:solidFill>
                  <a:srgbClr val="FF0000"/>
                </a:solidFill>
                <a:latin typeface="Symbol" pitchFamily="18" charset="2"/>
              </a:rPr>
              <a:t>) </a:t>
            </a:r>
            <a:r>
              <a:rPr lang="en-US" sz="2800" i="0" dirty="0">
                <a:solidFill>
                  <a:schemeClr val="tx1"/>
                </a:solidFill>
              </a:rPr>
              <a:t>is an </a:t>
            </a:r>
            <a:r>
              <a:rPr lang="en-US" sz="2800" i="0" dirty="0">
                <a:solidFill>
                  <a:srgbClr val="FF0000"/>
                </a:solidFill>
              </a:rPr>
              <a:t>open interval</a:t>
            </a:r>
            <a:r>
              <a:rPr lang="en-US" sz="2800" i="0" dirty="0">
                <a:solidFill>
                  <a:schemeClr val="tx1"/>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 Solving Linear Inequalities: </a:t>
            </a:r>
            <a:r>
              <a:rPr lang="en-US" i="1" dirty="0"/>
              <a:t>a</a:t>
            </a:r>
            <a:r>
              <a:rPr lang="en-US" sz="100" i="1" dirty="0"/>
              <a:t> </a:t>
            </a:r>
            <a:r>
              <a:rPr lang="en-US" i="1" dirty="0"/>
              <a:t>x &lt; c </a:t>
            </a:r>
            <a:r>
              <a:rPr lang="en-US" dirty="0"/>
              <a:t>and</a:t>
            </a:r>
            <a:r>
              <a:rPr lang="en-US" i="1" dirty="0"/>
              <a:t> x + b &lt; c</a:t>
            </a:r>
            <a:endParaRPr lang="en-US" dirty="0"/>
          </a:p>
        </p:txBody>
      </p:sp>
      <p:sp>
        <p:nvSpPr>
          <p:cNvPr id="4" name="TextBox 3"/>
          <p:cNvSpPr>
            <a:spLocks noGrp="1" noChangeArrowheads="1"/>
          </p:cNvSpPr>
          <p:nvPr>
            <p:ph idx="1"/>
          </p:nvPr>
        </p:nvSpPr>
        <p:spPr>
          <a:xfrm>
            <a:off x="457200" y="1280160"/>
            <a:ext cx="8229600" cy="1158240"/>
          </a:xfrm>
          <a:prstGeom prst="rect">
            <a:avLst/>
          </a:prstGeom>
          <a:solidFill>
            <a:schemeClr val="accent3"/>
          </a:solidFill>
          <a:ln w="28575">
            <a:solidFill>
              <a:srgbClr val="000000"/>
            </a:solidFill>
          </a:ln>
        </p:spPr>
        <p:txBody>
          <a:bodyPr/>
          <a:lstStyle/>
          <a:p>
            <a:r>
              <a:rPr lang="en-US" dirty="0">
                <a:solidFill>
                  <a:srgbClr val="000000"/>
                </a:solidFill>
              </a:rPr>
              <a:t>Any principle or rule stated for inequalities with the &lt; symbol holds true for ≤, &gt;, and ≥ as well.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Addition Principle for Solving Linear Inequalities</a:t>
            </a:r>
          </a:p>
        </p:txBody>
      </p:sp>
      <p:sp>
        <p:nvSpPr>
          <p:cNvPr id="4" name="TextBox 3"/>
          <p:cNvSpPr>
            <a:spLocks noGrp="1" noChangeArrowheads="1"/>
          </p:cNvSpPr>
          <p:nvPr>
            <p:ph idx="1"/>
          </p:nvPr>
        </p:nvSpPr>
        <p:spPr>
          <a:xfrm>
            <a:off x="457200" y="1203960"/>
            <a:ext cx="8229600" cy="4206240"/>
          </a:xfrm>
          <a:prstGeom prst="rect">
            <a:avLst/>
          </a:prstGeom>
          <a:solidFill>
            <a:schemeClr val="accent3"/>
          </a:solidFill>
          <a:ln w="28575">
            <a:solidFill>
              <a:srgbClr val="000000"/>
            </a:solidFill>
          </a:ln>
        </p:spPr>
        <p:txBody>
          <a:bodyPr>
            <a:normAutofit/>
          </a:bodyPr>
          <a:lstStyle/>
          <a:p>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real number, then the inequalities  </a:t>
            </a:r>
          </a:p>
          <a:p>
            <a:pPr algn="ctr"/>
            <a:r>
              <a:rPr lang="en-US" b="1" i="1" dirty="0">
                <a:solidFill>
                  <a:srgbClr val="0000FF"/>
                </a:solidFill>
              </a:rPr>
              <a:t>A</a:t>
            </a:r>
            <a:r>
              <a:rPr lang="en-US" dirty="0">
                <a:solidFill>
                  <a:srgbClr val="000000"/>
                </a:solidFill>
              </a:rPr>
              <a:t> &lt; </a:t>
            </a:r>
            <a:r>
              <a:rPr lang="en-US" b="1" i="1" dirty="0">
                <a:solidFill>
                  <a:srgbClr val="0000FF"/>
                </a:solidFill>
              </a:rPr>
              <a:t>B</a:t>
            </a:r>
          </a:p>
          <a:p>
            <a:pPr algn="ctr"/>
            <a:r>
              <a:rPr lang="en-US" dirty="0">
                <a:solidFill>
                  <a:srgbClr val="000000"/>
                </a:solidFill>
              </a:rPr>
              <a:t>and</a:t>
            </a:r>
          </a:p>
          <a:p>
            <a:pPr algn="ctr"/>
            <a:r>
              <a:rPr lang="en-US" b="1" i="1" dirty="0">
                <a:solidFill>
                  <a:srgbClr val="0000FF"/>
                </a:solidFill>
              </a:rPr>
              <a:t>A</a:t>
            </a:r>
            <a:r>
              <a:rPr lang="en-US" dirty="0">
                <a:solidFill>
                  <a:srgbClr val="000000"/>
                </a:solidFill>
              </a:rPr>
              <a:t> + </a:t>
            </a:r>
            <a:r>
              <a:rPr lang="en-US" b="1" i="1" dirty="0">
                <a:solidFill>
                  <a:srgbClr val="0000FF"/>
                </a:solidFill>
              </a:rPr>
              <a:t>C</a:t>
            </a:r>
            <a:r>
              <a:rPr lang="en-US" dirty="0">
                <a:solidFill>
                  <a:srgbClr val="000000"/>
                </a:solidFill>
              </a:rPr>
              <a:t> &lt; </a:t>
            </a:r>
            <a:r>
              <a:rPr lang="en-US" b="1" i="1" dirty="0">
                <a:solidFill>
                  <a:srgbClr val="0000FF"/>
                </a:solidFill>
              </a:rPr>
              <a:t>B</a:t>
            </a:r>
            <a:r>
              <a:rPr lang="en-US" dirty="0">
                <a:solidFill>
                  <a:srgbClr val="000000"/>
                </a:solidFill>
              </a:rPr>
              <a:t> + </a:t>
            </a:r>
            <a:r>
              <a:rPr lang="en-US" b="1" i="1" dirty="0">
                <a:solidFill>
                  <a:srgbClr val="0000FF"/>
                </a:solidFill>
              </a:rPr>
              <a:t>C</a:t>
            </a:r>
          </a:p>
          <a:p>
            <a:r>
              <a:rPr lang="en-US" dirty="0">
                <a:solidFill>
                  <a:srgbClr val="000000"/>
                </a:solidFill>
              </a:rPr>
              <a:t>are equivalent.</a:t>
            </a:r>
          </a:p>
          <a:p>
            <a:r>
              <a:rPr lang="en-US" dirty="0">
                <a:solidFill>
                  <a:srgbClr val="000000"/>
                </a:solidFill>
              </a:rPr>
              <a:t>(If a real number is added to both sides of an inequality, the new inequality is equivalent to the original.)</a:t>
            </a:r>
            <a:endParaRPr lang="en-US" b="1" i="1" dirty="0">
              <a:solidFill>
                <a:srgbClr val="000000"/>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3"/>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1750</TotalTime>
  <Words>1226</Words>
  <Application>Microsoft Office PowerPoint</Application>
  <PresentationFormat>On-screen Show (4:3)</PresentationFormat>
  <Paragraphs>110</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ＭＳ ゴシック</vt:lpstr>
      <vt:lpstr>Arial</vt:lpstr>
      <vt:lpstr>Calibri</vt:lpstr>
      <vt:lpstr>Courier New</vt:lpstr>
      <vt:lpstr>Symbol</vt:lpstr>
      <vt:lpstr>Times New Roman</vt:lpstr>
      <vt:lpstr>Office Theme</vt:lpstr>
      <vt:lpstr>Section 3.R.8</vt:lpstr>
      <vt:lpstr>Objectives</vt:lpstr>
      <vt:lpstr>Notes: Intervals of Real Numbers</vt:lpstr>
      <vt:lpstr>Example 1: Graphing Intervals</vt:lpstr>
      <vt:lpstr>Example 2: Graphing Intervals</vt:lpstr>
      <vt:lpstr>Example 3: Graphing Intervals</vt:lpstr>
      <vt:lpstr>Example 4: Graphing Intervals</vt:lpstr>
      <vt:lpstr>Attention!: Solving Linear Inequalities: a x &lt; c and x + b &lt; c</vt:lpstr>
      <vt:lpstr>Properties: Addition Principle for Solving Linear Inequalities</vt:lpstr>
      <vt:lpstr>Example 5: Solving an Inequality and Graphing the Solution Set </vt:lpstr>
      <vt:lpstr>Example 6: Solving an Inequality and Graphing the Solution Set1</vt:lpstr>
      <vt:lpstr>Example 6: Solving an Inequality and Graphing the Solution Set2 </vt:lpstr>
      <vt:lpstr>Properties: Multiplication Principle for Solving Linear Inequalities1</vt:lpstr>
      <vt:lpstr>Properties: Multiplication Principle for Solving Linear Inequalities2</vt:lpstr>
      <vt:lpstr>Example 7: Solving an Inequality and Graphing the Solution Set</vt:lpstr>
      <vt:lpstr>Example 8: Solving an Inequality and Graphing the Solution Set</vt:lpstr>
      <vt:lpstr>Procedure: Steps for Solving Linear Inequalities1</vt:lpstr>
      <vt:lpstr>Procedure: Steps for Solving Linear Inequalities2</vt:lpstr>
      <vt:lpstr>Procedure: Steps for Solving Linear Inequalities3</vt:lpstr>
      <vt:lpstr>Example 9: Solving Linear Inequalities1</vt:lpstr>
      <vt:lpstr>Example 9: Solving Linear Inequalities2</vt:lpstr>
      <vt:lpstr>Example 9: Solving Linear Inequalities3</vt:lpstr>
      <vt:lpstr>Example 10: Solving Linear Inequalities1</vt:lpstr>
      <vt:lpstr>Example 10: Solving Linear Inequalities2</vt:lpstr>
      <vt:lpstr>Example 11: Solving Linear Inequalities1</vt:lpstr>
      <vt:lpstr>Example 11: Solving Linear Inequalities2</vt:lpstr>
      <vt:lpstr>Completion Example 12: Solving Linear Inequalities1</vt:lpstr>
      <vt:lpstr>Completion Example 12: Solving Linear Inequalities2</vt:lpstr>
      <vt:lpstr>Completion Example 12: Solving Linear Inequalities3</vt:lpstr>
      <vt:lpstr>Example 13: Application: Using Inequalities1</vt:lpstr>
      <vt:lpstr>Example 13: Application: Using Inequalities2</vt:lpstr>
      <vt:lpstr>Example 14: Application: Using Inequalities1</vt:lpstr>
      <vt:lpstr>Example 14: Application: Using Inequalities2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Appaji</cp:lastModifiedBy>
  <cp:revision>351</cp:revision>
  <dcterms:created xsi:type="dcterms:W3CDTF">2013-04-26T14:43:13Z</dcterms:created>
  <dcterms:modified xsi:type="dcterms:W3CDTF">2025-06-26T09:11:29Z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B916259A-E794-453C-8F48-D640B81F453F</vt:lpwstr>
  </property>
  <property fmtid="{D5CDD505-2E9C-101B-9397-08002B2CF9AE}" pid="3" name="ArticulatePath">
    <vt:lpwstr>DEV2e_9_7</vt:lpwstr>
  </property>
</Properties>
</file>