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287" r:id="rId5"/>
    <p:sldId id="288" r:id="rId6"/>
    <p:sldId id="261" r:id="rId7"/>
    <p:sldId id="286" r:id="rId8"/>
    <p:sldId id="264" r:id="rId9"/>
    <p:sldId id="284" r:id="rId10"/>
    <p:sldId id="268" r:id="rId11"/>
    <p:sldId id="269" r:id="rId12"/>
    <p:sldId id="270" r:id="rId13"/>
    <p:sldId id="271" r:id="rId14"/>
    <p:sldId id="273" r:id="rId15"/>
    <p:sldId id="285" r:id="rId16"/>
    <p:sldId id="289" r:id="rId17"/>
    <p:sldId id="290" r:id="rId18"/>
    <p:sldId id="293" r:id="rId19"/>
    <p:sldId id="291" r:id="rId20"/>
    <p:sldId id="277" r:id="rId21"/>
    <p:sldId id="292" r:id="rId22"/>
  </p:sldIdLst>
  <p:sldSz cx="9144000" cy="6858000" type="screen4x3"/>
  <p:notesSz cx="6858000" cy="91440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00000"/>
    <a:srgbClr val="000000"/>
    <a:srgbClr val="2D7D9F"/>
    <a:srgbClr val="000099"/>
    <a:srgbClr val="FF00FF"/>
    <a:srgbClr val="9900FF"/>
    <a:srgbClr val="FFFFCC"/>
    <a:srgbClr val="00808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27" autoAdjust="0"/>
    <p:restoredTop sz="99613" autoAdjust="0"/>
  </p:normalViewPr>
  <p:slideViewPr>
    <p:cSldViewPr>
      <p:cViewPr varScale="1">
        <p:scale>
          <a:sx n="111" d="100"/>
          <a:sy n="111" d="100"/>
        </p:scale>
        <p:origin x="990"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494860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276938-6083-45E3-B389-D9BA357E66D8}" type="datetimeFigureOut">
              <a:rPr lang="en-US" smtClean="0"/>
              <a:pPr/>
              <a:t>6/25/2025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842362-7FB3-4AFB-84F1-3FAB35E132DD}" type="slidenum">
              <a:rPr lang="en-US" smtClean="0"/>
              <a:pPr/>
              <a:t>‹#›</a:t>
            </a:fld>
            <a:endParaRPr lang="en-US"/>
          </a:p>
        </p:txBody>
      </p:sp>
    </p:spTree>
    <p:extLst>
      <p:ext uri="{BB962C8B-B14F-4D97-AF65-F5344CB8AC3E}">
        <p14:creationId xmlns:p14="http://schemas.microsoft.com/office/powerpoint/2010/main" val="155598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42362-7FB3-4AFB-84F1-3FAB35E132DD}" type="slidenum">
              <a:rPr lang="en-US" smtClean="0"/>
              <a:pPr/>
              <a:t>1</a:t>
            </a:fld>
            <a:endParaRPr lang="en-US"/>
          </a:p>
        </p:txBody>
      </p:sp>
    </p:spTree>
    <p:extLst>
      <p:ext uri="{BB962C8B-B14F-4D97-AF65-F5344CB8AC3E}">
        <p14:creationId xmlns:p14="http://schemas.microsoft.com/office/powerpoint/2010/main" val="1962079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5" Type="http://schemas.openxmlformats.org/officeDocument/2006/relationships/image" Target="../media/image15.emf"/><Relationship Id="rId4" Type="http://schemas.openxmlformats.org/officeDocument/2006/relationships/image" Target="../media/image14.emf"/></Relationships>
</file>

<file path=ppt/slides/_rels/slide15.xml.rels><?xml version="1.0" encoding="UTF-8" standalone="yes"?>
<Relationships xmlns="http://schemas.openxmlformats.org/package/2006/relationships"><Relationship Id="rId8" Type="http://schemas.openxmlformats.org/officeDocument/2006/relationships/image" Target="../media/image22.emf"/><Relationship Id="rId13" Type="http://schemas.openxmlformats.org/officeDocument/2006/relationships/image" Target="../media/image27.emf"/><Relationship Id="rId3" Type="http://schemas.openxmlformats.org/officeDocument/2006/relationships/image" Target="../media/image17.emf"/><Relationship Id="rId7" Type="http://schemas.openxmlformats.org/officeDocument/2006/relationships/image" Target="../media/image21.emf"/><Relationship Id="rId12" Type="http://schemas.openxmlformats.org/officeDocument/2006/relationships/image" Target="../media/image26.emf"/><Relationship Id="rId2" Type="http://schemas.openxmlformats.org/officeDocument/2006/relationships/image" Target="../media/image16.emf"/><Relationship Id="rId1" Type="http://schemas.openxmlformats.org/officeDocument/2006/relationships/slideLayout" Target="../slideLayouts/slideLayout2.xml"/><Relationship Id="rId6" Type="http://schemas.openxmlformats.org/officeDocument/2006/relationships/image" Target="../media/image20.emf"/><Relationship Id="rId11" Type="http://schemas.openxmlformats.org/officeDocument/2006/relationships/image" Target="../media/image25.emf"/><Relationship Id="rId5" Type="http://schemas.openxmlformats.org/officeDocument/2006/relationships/image" Target="../media/image19.emf"/><Relationship Id="rId10" Type="http://schemas.openxmlformats.org/officeDocument/2006/relationships/image" Target="../media/image24.emf"/><Relationship Id="rId4" Type="http://schemas.openxmlformats.org/officeDocument/2006/relationships/image" Target="../media/image18.emf"/><Relationship Id="rId9" Type="http://schemas.openxmlformats.org/officeDocument/2006/relationships/image" Target="../media/image23.emf"/></Relationships>
</file>

<file path=ppt/slides/_rels/slide1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 Id="rId4" Type="http://schemas.openxmlformats.org/officeDocument/2006/relationships/image" Target="../media/image33.emf"/></Relationships>
</file>

<file path=ppt/slides/_rels/slide19.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2.xml"/><Relationship Id="rId4" Type="http://schemas.openxmlformats.org/officeDocument/2006/relationships/image" Target="../media/image36.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3.R.5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The Cartesian Coordinate System</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Finding Ordered Pairs</a:t>
            </a:r>
            <a:r>
              <a:rPr lang="en-US" baseline="-25000" dirty="0"/>
              <a:t>1</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r>
              <a:rPr lang="en-US" dirty="0"/>
              <a:t>Find the missing coordinates in the ordered pairs so that each point will satisfy the equation</a:t>
            </a:r>
            <a:r>
              <a:rPr lang="en-US" i="0" dirty="0">
                <a:solidFill>
                  <a:schemeClr val="tx1"/>
                </a:solidFill>
              </a:rPr>
              <a:t>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+ 3</a:t>
            </a:r>
            <a:r>
              <a:rPr lang="en-US" i="1" dirty="0">
                <a:solidFill>
                  <a:srgbClr val="0000FF"/>
                </a:solidFill>
              </a:rPr>
              <a:t>y</a:t>
            </a:r>
            <a:r>
              <a:rPr lang="en-US" dirty="0">
                <a:solidFill>
                  <a:srgbClr val="0000FF"/>
                </a:solidFill>
              </a:rPr>
              <a:t> </a:t>
            </a:r>
            <a:r>
              <a:rPr lang="en-US" i="0" dirty="0">
                <a:solidFill>
                  <a:srgbClr val="0000FF"/>
                </a:solidFill>
              </a:rPr>
              <a:t>= 12</a:t>
            </a:r>
            <a:r>
              <a:rPr lang="en-US" i="0" dirty="0">
                <a:solidFill>
                  <a:schemeClr val="tx1"/>
                </a:solidFill>
              </a:rPr>
              <a:t>.</a:t>
            </a:r>
            <a:endParaRPr lang="en-US" b="1" i="0" dirty="0">
              <a:solidFill>
                <a:schemeClr val="tx1"/>
              </a:solidFill>
            </a:endParaRPr>
          </a:p>
        </p:txBody>
      </p:sp>
      <p:pic>
        <p:nvPicPr>
          <p:cNvPr id="4" name="Picture 3" descr="The set of incomplete coordinate pairs is:&#10;Open parenthesis, 0 comma blank, close parenthesis;&#10;Open parenthesis, 3 comma blank, close parenthesis;&#10;Open parenthesis, blank comma 0, close parenthesis;&#10;Open parenthesis, blank comma negative 2, close parenthesis.">
            <a:extLst>
              <a:ext uri="{FF2B5EF4-FFF2-40B4-BE49-F238E27FC236}">
                <a16:creationId xmlns:a16="http://schemas.microsoft.com/office/drawing/2014/main" id="{40A2A2C2-F881-2ACE-73F0-8029D999E51F}"/>
              </a:ext>
            </a:extLst>
          </p:cNvPr>
          <p:cNvPicPr>
            <a:picLocks noChangeAspect="1"/>
          </p:cNvPicPr>
          <p:nvPr/>
        </p:nvPicPr>
        <p:blipFill>
          <a:blip r:embed="rId2"/>
          <a:stretch>
            <a:fillRect/>
          </a:stretch>
        </p:blipFill>
        <p:spPr>
          <a:xfrm>
            <a:off x="2362200" y="2362200"/>
            <a:ext cx="3638550" cy="514350"/>
          </a:xfrm>
          <a:prstGeom prst="rect">
            <a:avLst/>
          </a:prstGeom>
        </p:spPr>
      </p:pic>
      <p:sp>
        <p:nvSpPr>
          <p:cNvPr id="6" name="TextBox 5">
            <a:extLst>
              <a:ext uri="{FF2B5EF4-FFF2-40B4-BE49-F238E27FC236}">
                <a16:creationId xmlns:a16="http://schemas.microsoft.com/office/drawing/2014/main" id="{73AB9E15-9D8F-8312-3A90-DAB9053D0B70}"/>
              </a:ext>
            </a:extLst>
          </p:cNvPr>
          <p:cNvSpPr txBox="1"/>
          <p:nvPr/>
        </p:nvSpPr>
        <p:spPr>
          <a:xfrm>
            <a:off x="485774" y="2984718"/>
            <a:ext cx="8201025" cy="1815882"/>
          </a:xfrm>
          <a:prstGeom prst="rect">
            <a:avLst/>
          </a:prstGeom>
          <a:noFill/>
        </p:spPr>
        <p:txBody>
          <a:bodyPr wrap="square">
            <a:spAutoFit/>
          </a:bodyPr>
          <a:lstStyle/>
          <a:p>
            <a:pPr marL="12700" indent="-12700">
              <a:spcBef>
                <a:spcPct val="50000"/>
              </a:spcBef>
              <a:buFont typeface="Courier New" pitchFamily="49" charset="0"/>
              <a:buNone/>
              <a:tabLst>
                <a:tab pos="520700" algn="l"/>
              </a:tabLst>
            </a:pPr>
            <a:r>
              <a:rPr lang="en-US" sz="2800" b="1" i="0" dirty="0">
                <a:solidFill>
                  <a:schemeClr val="tx1"/>
                </a:solidFill>
              </a:rPr>
              <a:t>Solution</a:t>
            </a:r>
          </a:p>
          <a:p>
            <a:pPr marL="12700" indent="-12700">
              <a:buFont typeface="Courier New" pitchFamily="49" charset="0"/>
              <a:buNone/>
              <a:tabLst>
                <a:tab pos="520700" algn="l"/>
              </a:tabLst>
            </a:pPr>
            <a:r>
              <a:rPr lang="en-US" sz="2800" i="0" dirty="0">
                <a:solidFill>
                  <a:schemeClr val="tx1"/>
                </a:solidFill>
              </a:rPr>
              <a:t>The missing values can be found by substituting the given values for </a:t>
            </a:r>
            <a:r>
              <a:rPr lang="en-US" sz="2800" i="1" dirty="0">
                <a:solidFill>
                  <a:schemeClr val="tx1"/>
                </a:solidFill>
              </a:rPr>
              <a:t>x</a:t>
            </a:r>
            <a:r>
              <a:rPr lang="en-US" sz="2800" dirty="0">
                <a:solidFill>
                  <a:schemeClr val="tx1"/>
                </a:solidFill>
              </a:rPr>
              <a:t> </a:t>
            </a:r>
            <a:r>
              <a:rPr lang="en-US" sz="2800" i="0" dirty="0">
                <a:solidFill>
                  <a:schemeClr val="tx1"/>
                </a:solidFill>
              </a:rPr>
              <a:t>(or for </a:t>
            </a:r>
            <a:r>
              <a:rPr lang="en-US" sz="2800" i="1" dirty="0">
                <a:solidFill>
                  <a:schemeClr val="tx1"/>
                </a:solidFill>
              </a:rPr>
              <a:t>y</a:t>
            </a:r>
            <a:r>
              <a:rPr lang="en-US" sz="2800" i="0" dirty="0">
                <a:solidFill>
                  <a:schemeClr val="tx1"/>
                </a:solidFill>
              </a:rPr>
              <a:t>) into the equation                </a:t>
            </a:r>
            <a:r>
              <a:rPr lang="en-US" sz="2800" i="0" dirty="0">
                <a:solidFill>
                  <a:srgbClr val="0000FF"/>
                </a:solidFill>
              </a:rPr>
              <a:t>2</a:t>
            </a:r>
            <a:r>
              <a:rPr lang="en-US" sz="2800" i="1" dirty="0">
                <a:solidFill>
                  <a:srgbClr val="0000FF"/>
                </a:solidFill>
              </a:rPr>
              <a:t>x</a:t>
            </a:r>
            <a:r>
              <a:rPr lang="en-US" sz="2800" dirty="0">
                <a:solidFill>
                  <a:srgbClr val="0000FF"/>
                </a:solidFill>
              </a:rPr>
              <a:t> </a:t>
            </a:r>
            <a:r>
              <a:rPr lang="en-US" sz="2800" i="0" dirty="0">
                <a:solidFill>
                  <a:srgbClr val="0000FF"/>
                </a:solidFill>
              </a:rPr>
              <a:t>+ 3</a:t>
            </a:r>
            <a:r>
              <a:rPr lang="en-US" sz="2800" i="1" dirty="0">
                <a:solidFill>
                  <a:srgbClr val="0000FF"/>
                </a:solidFill>
              </a:rPr>
              <a:t>y</a:t>
            </a:r>
            <a:r>
              <a:rPr lang="en-US" sz="2800" dirty="0">
                <a:solidFill>
                  <a:srgbClr val="0000FF"/>
                </a:solidFill>
              </a:rPr>
              <a:t> </a:t>
            </a:r>
            <a:r>
              <a:rPr lang="en-US" sz="2800" i="0" dirty="0">
                <a:solidFill>
                  <a:srgbClr val="0000FF"/>
                </a:solidFill>
              </a:rPr>
              <a:t>= 12</a:t>
            </a:r>
            <a:r>
              <a:rPr lang="en-US" sz="2800" i="0" dirty="0">
                <a:solidFill>
                  <a:schemeClr val="tx1"/>
                </a:solidFill>
              </a:rPr>
              <a:t> and solving for the other variable.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Finding Ordered Pairs</a:t>
            </a:r>
            <a:r>
              <a:rPr lang="en-US" baseline="-25000" dirty="0"/>
              <a:t>2</a:t>
            </a:r>
            <a:endParaRPr lang="en-US" sz="3200" dirty="0">
              <a:solidFill>
                <a:schemeClr val="accent1"/>
              </a:solidFill>
            </a:endParaRPr>
          </a:p>
        </p:txBody>
      </p:sp>
      <p:pic>
        <p:nvPicPr>
          <p:cNvPr id="4" name="Picture 3" descr="For the point with coordinates zero comma blank, let x equal zero:&#10;&#10;Two times zero plus three y equals twelve.&#10;Three y equals twelve.&#10;y equals four.">
            <a:extLst>
              <a:ext uri="{FF2B5EF4-FFF2-40B4-BE49-F238E27FC236}">
                <a16:creationId xmlns:a16="http://schemas.microsoft.com/office/drawing/2014/main" id="{AD400182-9552-675B-FD6E-7BB3C27C63A0}"/>
              </a:ext>
            </a:extLst>
          </p:cNvPr>
          <p:cNvPicPr>
            <a:picLocks noChangeAspect="1"/>
          </p:cNvPicPr>
          <p:nvPr/>
        </p:nvPicPr>
        <p:blipFill>
          <a:blip r:embed="rId2"/>
          <a:stretch>
            <a:fillRect/>
          </a:stretch>
        </p:blipFill>
        <p:spPr>
          <a:xfrm>
            <a:off x="485955" y="1390072"/>
            <a:ext cx="2924175" cy="2286000"/>
          </a:xfrm>
          <a:prstGeom prst="rect">
            <a:avLst/>
          </a:prstGeom>
        </p:spPr>
      </p:pic>
      <p:sp>
        <p:nvSpPr>
          <p:cNvPr id="5" name="TextBox 4">
            <a:extLst>
              <a:ext uri="{FF2B5EF4-FFF2-40B4-BE49-F238E27FC236}">
                <a16:creationId xmlns:a16="http://schemas.microsoft.com/office/drawing/2014/main" id="{300A38D9-5A75-EC0F-B9D3-DC0DB90F6E29}"/>
              </a:ext>
            </a:extLst>
          </p:cNvPr>
          <p:cNvSpPr txBox="1"/>
          <p:nvPr/>
        </p:nvSpPr>
        <p:spPr>
          <a:xfrm>
            <a:off x="491706" y="3909348"/>
            <a:ext cx="3959225" cy="523220"/>
          </a:xfrm>
          <a:prstGeom prst="rect">
            <a:avLst/>
          </a:prstGeom>
          <a:noFill/>
        </p:spPr>
        <p:txBody>
          <a:bodyPr wrap="square">
            <a:spAutoFit/>
          </a:bodyPr>
          <a:lstStyle/>
          <a:p>
            <a:pPr marL="12700" indent="-12700">
              <a:spcBef>
                <a:spcPct val="50000"/>
              </a:spcBef>
              <a:buFont typeface="Courier New" pitchFamily="49" charset="0"/>
              <a:buNone/>
              <a:tabLst>
                <a:tab pos="520700" algn="l"/>
              </a:tabLst>
            </a:pPr>
            <a:r>
              <a:rPr lang="en-US" sz="2800" i="0" dirty="0">
                <a:solidFill>
                  <a:schemeClr val="tx1"/>
                </a:solidFill>
              </a:rPr>
              <a:t>The ordered pair is </a:t>
            </a:r>
            <a:r>
              <a:rPr lang="en-US" sz="2800" i="0" dirty="0">
                <a:solidFill>
                  <a:srgbClr val="FF0000"/>
                </a:solidFill>
              </a:rPr>
              <a:t>(0,4).</a:t>
            </a:r>
            <a:r>
              <a:rPr lang="en-US" sz="2800" i="0" dirty="0">
                <a:solidFill>
                  <a:schemeClr val="tx1"/>
                </a:solidFill>
              </a:rPr>
              <a:t> </a:t>
            </a:r>
          </a:p>
        </p:txBody>
      </p:sp>
      <p:pic>
        <p:nvPicPr>
          <p:cNvPr id="8" name="Picture 7" descr="For the point with coordinates blank comma zero, let y equal zero:&#10;&#10;Two x plus three times zero equals twelve.&#10;Two x equals twelve.&#10;x equals six.">
            <a:extLst>
              <a:ext uri="{FF2B5EF4-FFF2-40B4-BE49-F238E27FC236}">
                <a16:creationId xmlns:a16="http://schemas.microsoft.com/office/drawing/2014/main" id="{05520C93-F77F-A0A0-7CF1-EE0BFF87BF7D}"/>
              </a:ext>
            </a:extLst>
          </p:cNvPr>
          <p:cNvPicPr>
            <a:picLocks noChangeAspect="1"/>
          </p:cNvPicPr>
          <p:nvPr/>
        </p:nvPicPr>
        <p:blipFill>
          <a:blip r:embed="rId3"/>
          <a:stretch>
            <a:fillRect/>
          </a:stretch>
        </p:blipFill>
        <p:spPr>
          <a:xfrm>
            <a:off x="4800600" y="1374038"/>
            <a:ext cx="2962275" cy="2200275"/>
          </a:xfrm>
          <a:prstGeom prst="rect">
            <a:avLst/>
          </a:prstGeom>
        </p:spPr>
      </p:pic>
      <p:sp>
        <p:nvSpPr>
          <p:cNvPr id="9" name="TextBox 8">
            <a:extLst>
              <a:ext uri="{FF2B5EF4-FFF2-40B4-BE49-F238E27FC236}">
                <a16:creationId xmlns:a16="http://schemas.microsoft.com/office/drawing/2014/main" id="{6AC6BFA0-4D05-D164-A068-0ACE6DE2ECF6}"/>
              </a:ext>
            </a:extLst>
          </p:cNvPr>
          <p:cNvSpPr txBox="1"/>
          <p:nvPr/>
        </p:nvSpPr>
        <p:spPr>
          <a:xfrm>
            <a:off x="4727575" y="3909348"/>
            <a:ext cx="3959225" cy="523220"/>
          </a:xfrm>
          <a:prstGeom prst="rect">
            <a:avLst/>
          </a:prstGeom>
          <a:noFill/>
        </p:spPr>
        <p:txBody>
          <a:bodyPr wrap="square">
            <a:spAutoFit/>
          </a:bodyPr>
          <a:lstStyle/>
          <a:p>
            <a:pPr marL="12700" indent="-12700">
              <a:spcBef>
                <a:spcPct val="50000"/>
              </a:spcBef>
              <a:buFont typeface="Courier New" pitchFamily="49" charset="0"/>
              <a:buNone/>
              <a:tabLst>
                <a:tab pos="520700" algn="l"/>
              </a:tabLst>
            </a:pPr>
            <a:r>
              <a:rPr lang="en-US" sz="2800" i="0" dirty="0">
                <a:solidFill>
                  <a:schemeClr val="tx1"/>
                </a:solidFill>
              </a:rPr>
              <a:t>The ordered pair is </a:t>
            </a:r>
            <a:r>
              <a:rPr lang="en-US" sz="2800" i="0" dirty="0">
                <a:solidFill>
                  <a:srgbClr val="FF0000"/>
                </a:solidFill>
              </a:rPr>
              <a:t>(6,0).</a:t>
            </a:r>
            <a:r>
              <a:rPr lang="en-US" sz="2800" i="0" dirty="0">
                <a:solidFill>
                  <a:schemeClr val="tx1"/>
                </a:solidFill>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Finding Ordered Pairs</a:t>
            </a:r>
            <a:r>
              <a:rPr lang="en-US" baseline="-25000" dirty="0"/>
              <a:t>3</a:t>
            </a:r>
            <a:endParaRPr lang="en-US" sz="3200" dirty="0">
              <a:solidFill>
                <a:schemeClr val="accent1"/>
              </a:solidFill>
            </a:endParaRPr>
          </a:p>
        </p:txBody>
      </p:sp>
      <p:pic>
        <p:nvPicPr>
          <p:cNvPr id="4" name="Picture 3" descr="For the point with coordinates three comma blank, let x equal three:&#10;&#10;Two times three plus three y equals twelve.&#10;Six plus three y equals twelve.&#10;Three y equals six.&#10;y equals two.">
            <a:extLst>
              <a:ext uri="{FF2B5EF4-FFF2-40B4-BE49-F238E27FC236}">
                <a16:creationId xmlns:a16="http://schemas.microsoft.com/office/drawing/2014/main" id="{FCA58B47-98F1-C734-2493-589A27FD92F4}"/>
              </a:ext>
            </a:extLst>
          </p:cNvPr>
          <p:cNvPicPr>
            <a:picLocks noChangeAspect="1"/>
          </p:cNvPicPr>
          <p:nvPr/>
        </p:nvPicPr>
        <p:blipFill>
          <a:blip r:embed="rId2"/>
          <a:stretch>
            <a:fillRect/>
          </a:stretch>
        </p:blipFill>
        <p:spPr>
          <a:xfrm>
            <a:off x="465603" y="1500188"/>
            <a:ext cx="2905125" cy="2857500"/>
          </a:xfrm>
          <a:prstGeom prst="rect">
            <a:avLst/>
          </a:prstGeom>
        </p:spPr>
      </p:pic>
      <p:sp>
        <p:nvSpPr>
          <p:cNvPr id="5" name="TextBox 4">
            <a:extLst>
              <a:ext uri="{FF2B5EF4-FFF2-40B4-BE49-F238E27FC236}">
                <a16:creationId xmlns:a16="http://schemas.microsoft.com/office/drawing/2014/main" id="{08B02832-9524-8C6B-2204-363F72F9ADAC}"/>
              </a:ext>
            </a:extLst>
          </p:cNvPr>
          <p:cNvSpPr txBox="1"/>
          <p:nvPr/>
        </p:nvSpPr>
        <p:spPr>
          <a:xfrm>
            <a:off x="465603" y="4347230"/>
            <a:ext cx="3959225" cy="523220"/>
          </a:xfrm>
          <a:prstGeom prst="rect">
            <a:avLst/>
          </a:prstGeom>
          <a:noFill/>
        </p:spPr>
        <p:txBody>
          <a:bodyPr wrap="square">
            <a:spAutoFit/>
          </a:bodyPr>
          <a:lstStyle/>
          <a:p>
            <a:pPr marL="12700" indent="-12700">
              <a:spcBef>
                <a:spcPct val="50000"/>
              </a:spcBef>
              <a:buFont typeface="Courier New" pitchFamily="49" charset="0"/>
              <a:buNone/>
              <a:tabLst>
                <a:tab pos="520700" algn="l"/>
              </a:tabLst>
            </a:pPr>
            <a:r>
              <a:rPr lang="en-US" sz="2800" i="0" dirty="0">
                <a:solidFill>
                  <a:schemeClr val="tx1"/>
                </a:solidFill>
              </a:rPr>
              <a:t>The ordered pair is </a:t>
            </a:r>
            <a:r>
              <a:rPr lang="en-US" sz="2800" i="0" dirty="0">
                <a:solidFill>
                  <a:srgbClr val="FF0000"/>
                </a:solidFill>
              </a:rPr>
              <a:t>(3,2).</a:t>
            </a:r>
            <a:r>
              <a:rPr lang="en-US" sz="2800" i="0" dirty="0">
                <a:solidFill>
                  <a:schemeClr val="tx1"/>
                </a:solidFill>
              </a:rPr>
              <a:t> </a:t>
            </a:r>
          </a:p>
        </p:txBody>
      </p:sp>
      <p:pic>
        <p:nvPicPr>
          <p:cNvPr id="8" name="Picture 7" descr="For the point with coordinates blank comma negative two, let y equal negative two:&#10;&#10;Two x plus three times negative two equals twelve.&#10;Two x minus six equals twelve.&#10;Two x equals eighteen.&#10;x equals nine.">
            <a:extLst>
              <a:ext uri="{FF2B5EF4-FFF2-40B4-BE49-F238E27FC236}">
                <a16:creationId xmlns:a16="http://schemas.microsoft.com/office/drawing/2014/main" id="{20225E52-53B3-204A-9C5A-5E12BA2BCE0F}"/>
              </a:ext>
            </a:extLst>
          </p:cNvPr>
          <p:cNvPicPr>
            <a:picLocks noChangeAspect="1"/>
          </p:cNvPicPr>
          <p:nvPr/>
        </p:nvPicPr>
        <p:blipFill>
          <a:blip r:embed="rId3"/>
          <a:stretch>
            <a:fillRect/>
          </a:stretch>
        </p:blipFill>
        <p:spPr>
          <a:xfrm>
            <a:off x="4648200" y="1475746"/>
            <a:ext cx="3352800" cy="2781300"/>
          </a:xfrm>
          <a:prstGeom prst="rect">
            <a:avLst/>
          </a:prstGeom>
        </p:spPr>
      </p:pic>
      <p:sp>
        <p:nvSpPr>
          <p:cNvPr id="9" name="TextBox 8">
            <a:extLst>
              <a:ext uri="{FF2B5EF4-FFF2-40B4-BE49-F238E27FC236}">
                <a16:creationId xmlns:a16="http://schemas.microsoft.com/office/drawing/2014/main" id="{EEECA9D4-4705-4F62-C538-2C8F4D9915D2}"/>
              </a:ext>
            </a:extLst>
          </p:cNvPr>
          <p:cNvSpPr txBox="1"/>
          <p:nvPr/>
        </p:nvSpPr>
        <p:spPr>
          <a:xfrm>
            <a:off x="4770707" y="4347230"/>
            <a:ext cx="4144693" cy="523220"/>
          </a:xfrm>
          <a:prstGeom prst="rect">
            <a:avLst/>
          </a:prstGeom>
          <a:noFill/>
        </p:spPr>
        <p:txBody>
          <a:bodyPr wrap="square">
            <a:spAutoFit/>
          </a:bodyPr>
          <a:lstStyle/>
          <a:p>
            <a:pPr marL="12700" indent="-12700">
              <a:spcBef>
                <a:spcPct val="50000"/>
              </a:spcBef>
              <a:buFont typeface="Courier New" pitchFamily="49" charset="0"/>
              <a:buNone/>
              <a:tabLst>
                <a:tab pos="520700" algn="l"/>
              </a:tabLst>
            </a:pPr>
            <a:r>
              <a:rPr lang="en-US" sz="2800" i="0" dirty="0">
                <a:solidFill>
                  <a:schemeClr val="tx1"/>
                </a:solidFill>
              </a:rPr>
              <a:t>The ordered pair is </a:t>
            </a:r>
            <a:r>
              <a:rPr lang="en-US" sz="2800" i="0" dirty="0">
                <a:solidFill>
                  <a:srgbClr val="FF0000"/>
                </a:solidFill>
              </a:rPr>
              <a:t>(9, −2).</a:t>
            </a:r>
            <a:r>
              <a:rPr lang="en-US" sz="2800" i="0" dirty="0">
                <a:solidFill>
                  <a:schemeClr val="tx1"/>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Ordered Pairs</a:t>
            </a:r>
            <a:r>
              <a:rPr lang="en-US" baseline="-25000" dirty="0"/>
              <a:t>1</a:t>
            </a:r>
            <a:endParaRPr lang="en-US" sz="3200" dirty="0">
              <a:solidFill>
                <a:schemeClr val="accent1"/>
              </a:solidFill>
            </a:endParaRPr>
          </a:p>
        </p:txBody>
      </p:sp>
      <p:sp>
        <p:nvSpPr>
          <p:cNvPr id="6" name="Rectangle 3"/>
          <p:cNvSpPr txBox="1">
            <a:spLocks/>
          </p:cNvSpPr>
          <p:nvPr/>
        </p:nvSpPr>
        <p:spPr>
          <a:xfrm>
            <a:off x="457200" y="1041896"/>
            <a:ext cx="8229600" cy="954107"/>
          </a:xfrm>
          <a:prstGeom prst="rect">
            <a:avLst/>
          </a:prstGeom>
        </p:spPr>
        <p:txBody>
          <a:bodyPr>
            <a:spAutoFit/>
          </a:bodyPr>
          <a:lstStyle/>
          <a:p>
            <a:pPr>
              <a:tabLst>
                <a:tab pos="520700" algn="l"/>
              </a:tabLst>
            </a:pPr>
            <a:r>
              <a:rPr lang="en-US" sz="2800" dirty="0"/>
              <a:t>Complete the table so that each ordered pair will satisfy the equation </a:t>
            </a:r>
            <a:r>
              <a:rPr lang="en-US" sz="2800" i="1" dirty="0">
                <a:solidFill>
                  <a:srgbClr val="0000FF"/>
                </a:solidFill>
              </a:rPr>
              <a:t>y</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3x </a:t>
            </a:r>
            <a:r>
              <a:rPr lang="en-US" sz="2800" dirty="0">
                <a:solidFill>
                  <a:srgbClr val="0000FF"/>
                </a:solidFill>
                <a:latin typeface="Symbol" charset="2"/>
                <a:cs typeface="Symbol" charset="2"/>
              </a:rPr>
              <a:t>+</a:t>
            </a:r>
            <a:r>
              <a:rPr lang="en-US" sz="2800" dirty="0">
                <a:solidFill>
                  <a:srgbClr val="0000FF"/>
                </a:solidFill>
              </a:rPr>
              <a:t> 1</a:t>
            </a:r>
            <a:r>
              <a:rPr lang="en-US" sz="2800" dirty="0"/>
              <a:t>.</a:t>
            </a:r>
          </a:p>
        </p:txBody>
      </p:sp>
      <p:graphicFrame>
        <p:nvGraphicFramePr>
          <p:cNvPr id="7206" name="Group 38" descr="The table contains three columns: x, y, and the ordered pair  x, y. It includes four rows of data:&#10;Row 1: x is 0&#10;Row 2: y is 4&#10;Row 3: x is 1 divided by 3&#10;Row 4: x is 3&#10;"/>
          <p:cNvGraphicFramePr>
            <a:graphicFrameLocks noGrp="1"/>
          </p:cNvGraphicFramePr>
          <p:nvPr>
            <p:ph idx="1"/>
            <p:extLst>
              <p:ext uri="{D42A27DB-BD31-4B8C-83A1-F6EECF244321}">
                <p14:modId xmlns:p14="http://schemas.microsoft.com/office/powerpoint/2010/main" val="2161505615"/>
              </p:ext>
            </p:extLst>
          </p:nvPr>
        </p:nvGraphicFramePr>
        <p:xfrm>
          <a:off x="2779468" y="2047736"/>
          <a:ext cx="3585065" cy="2225040"/>
        </p:xfrm>
        <a:graphic>
          <a:graphicData uri="http://schemas.openxmlformats.org/drawingml/2006/table">
            <a:tbl>
              <a:tblPr firstRow="1" bandRow="1">
                <a:tableStyleId>{5940675A-B579-460E-94D1-54222C63F5DA}</a:tableStyleId>
              </a:tblPr>
              <a:tblGrid>
                <a:gridCol w="982790">
                  <a:extLst>
                    <a:ext uri="{9D8B030D-6E8A-4147-A177-3AD203B41FA5}">
                      <a16:colId xmlns:a16="http://schemas.microsoft.com/office/drawing/2014/main" val="20000"/>
                    </a:ext>
                  </a:extLst>
                </a:gridCol>
                <a:gridCol w="864915">
                  <a:extLst>
                    <a:ext uri="{9D8B030D-6E8A-4147-A177-3AD203B41FA5}">
                      <a16:colId xmlns:a16="http://schemas.microsoft.com/office/drawing/2014/main" val="20002"/>
                    </a:ext>
                  </a:extLst>
                </a:gridCol>
                <a:gridCol w="1737360">
                  <a:extLst>
                    <a:ext uri="{9D8B030D-6E8A-4147-A177-3AD203B41FA5}">
                      <a16:colId xmlns:a16="http://schemas.microsoft.com/office/drawing/2014/main" val="20003"/>
                    </a:ext>
                  </a:extLst>
                </a:gridCol>
              </a:tblGrid>
              <a:tr h="38404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y</a:t>
                      </a:r>
                      <a:endParaRPr kumimoji="0" lang="en-US" sz="2000" b="1" i="1" u="none" strike="noStrike" cap="none" normalizeH="0" baseline="0" dirty="0">
                        <a:ln>
                          <a:noFill/>
                        </a:ln>
                        <a:solidFill>
                          <a:schemeClr val="tx1"/>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(x, y)</a:t>
                      </a:r>
                      <a:endParaRPr kumimoji="0" lang="en-US" sz="2000" b="1" i="0" u="none" strike="noStrike" cap="none" normalizeH="0" baseline="0" dirty="0">
                        <a:ln>
                          <a:noFill/>
                        </a:ln>
                        <a:solidFill>
                          <a:schemeClr val="tx1"/>
                        </a:solidFill>
                        <a:effectLst/>
                        <a:latin typeface="Calibri" pitchFamily="34" charset="0"/>
                      </a:endParaRPr>
                    </a:p>
                  </a:txBody>
                  <a:tcPr marL="197510" marR="197510" horzOverflow="overflow"/>
                </a:tc>
                <a:extLst>
                  <a:ext uri="{0D108BD9-81ED-4DB2-BD59-A6C34878D82A}">
                    <a16:rowId xmlns:a16="http://schemas.microsoft.com/office/drawing/2014/main" val="10000"/>
                  </a:ext>
                </a:extLst>
              </a:tr>
              <a:tr h="38404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a:t>
                      </a:r>
                      <a:endParaRPr kumimoji="0" lang="en-US" sz="2000" b="0" i="0" u="none" strike="noStrike" cap="none" normalizeH="0" baseline="0" dirty="0">
                        <a:ln>
                          <a:noFill/>
                        </a:ln>
                        <a:solidFill>
                          <a:srgbClr val="000000"/>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197510" marR="197510" horzOverflow="overflow"/>
                </a:tc>
                <a:extLst>
                  <a:ext uri="{0D108BD9-81ED-4DB2-BD59-A6C34878D82A}">
                    <a16:rowId xmlns:a16="http://schemas.microsoft.com/office/drawing/2014/main" val="10001"/>
                  </a:ext>
                </a:extLst>
              </a:tr>
              <a:tr h="38404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197510" marR="197510" horzOverflow="overflow"/>
                </a:tc>
                <a:extLst>
                  <a:ext uri="{0D108BD9-81ED-4DB2-BD59-A6C34878D82A}">
                    <a16:rowId xmlns:a16="http://schemas.microsoft.com/office/drawing/2014/main" val="10002"/>
                  </a:ext>
                </a:extLst>
              </a:tr>
              <a:tr h="64008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197510" marR="197510" horzOverflow="overflow"/>
                </a:tc>
                <a:extLst>
                  <a:ext uri="{0D108BD9-81ED-4DB2-BD59-A6C34878D82A}">
                    <a16:rowId xmlns:a16="http://schemas.microsoft.com/office/drawing/2014/main" val="10003"/>
                  </a:ext>
                </a:extLst>
              </a:tr>
              <a:tr h="38404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marL="197510" marR="197510"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97510" marR="197510" horzOverflow="overflow"/>
                </a:tc>
                <a:extLst>
                  <a:ext uri="{0D108BD9-81ED-4DB2-BD59-A6C34878D82A}">
                    <a16:rowId xmlns:a16="http://schemas.microsoft.com/office/drawing/2014/main" val="10004"/>
                  </a:ext>
                </a:extLst>
              </a:tr>
            </a:tbl>
          </a:graphicData>
        </a:graphic>
      </p:graphicFrame>
      <p:pic>
        <p:nvPicPr>
          <p:cNvPr id="2" name="Picture 1">
            <a:extLst>
              <a:ext uri="{FF2B5EF4-FFF2-40B4-BE49-F238E27FC236}">
                <a16:creationId xmlns:a16="http://schemas.microsoft.com/office/drawing/2014/main" id="{AFF67FF5-F34B-D1A5-6CDC-6F8A6E8553D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190875" y="3200400"/>
            <a:ext cx="238125" cy="657225"/>
          </a:xfrm>
          <a:prstGeom prst="rect">
            <a:avLst/>
          </a:prstGeom>
        </p:spPr>
      </p:pic>
      <p:sp>
        <p:nvSpPr>
          <p:cNvPr id="7" name="Rectangle 3"/>
          <p:cNvSpPr txBox="1">
            <a:spLocks/>
          </p:cNvSpPr>
          <p:nvPr/>
        </p:nvSpPr>
        <p:spPr>
          <a:xfrm>
            <a:off x="457200" y="4267200"/>
            <a:ext cx="8686800" cy="1815882"/>
          </a:xfrm>
          <a:prstGeom prst="rect">
            <a:avLst/>
          </a:prstGeom>
        </p:spPr>
        <p:txBody>
          <a:bodyPr wrap="square">
            <a:spAutoFit/>
          </a:bodyPr>
          <a:lstStyle/>
          <a:p>
            <a:pPr marL="0" marR="0" lvl="0" indent="0" algn="l" defTabSz="914400" rtl="0" eaLnBrk="1" fontAlgn="auto" latinLnBrk="0" hangingPunct="1">
              <a:lnSpc>
                <a:spcPct val="100000"/>
              </a:lnSpc>
              <a:spcAft>
                <a:spcPts val="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lvl="0">
              <a:defRPr/>
            </a:pPr>
            <a:r>
              <a:rPr lang="en-US" sz="2800" dirty="0"/>
              <a:t>Substitute </a:t>
            </a:r>
            <a:r>
              <a:rPr kumimoji="0" lang="en-US" sz="2800" b="0" i="0" u="none" strike="noStrike" kern="1200" cap="none" spc="0" normalizeH="0" baseline="0" noProof="0" dirty="0">
                <a:ln>
                  <a:noFill/>
                </a:ln>
                <a:solidFill>
                  <a:schemeClr val="tx1"/>
                </a:solidFill>
                <a:effectLst/>
                <a:uLnTx/>
                <a:uFillTx/>
                <a:latin typeface="+mn-lt"/>
                <a:ea typeface="+mn-ea"/>
                <a:cs typeface="+mn-cs"/>
              </a:rPr>
              <a:t>each given value for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into the equation </a:t>
            </a:r>
            <a:br>
              <a:rPr kumimoji="0" lang="en-US" sz="2800" b="0" i="0" u="none" strike="noStrike" kern="1200" cap="none" spc="0" normalizeH="0" baseline="0" noProof="0" dirty="0">
                <a:ln>
                  <a:noFill/>
                </a:ln>
                <a:solidFill>
                  <a:schemeClr val="tx1"/>
                </a:solidFill>
                <a:effectLst/>
                <a:uLnTx/>
                <a:uFillTx/>
                <a:latin typeface="+mn-lt"/>
                <a:ea typeface="+mn-ea"/>
                <a:cs typeface="+mn-cs"/>
              </a:rPr>
            </a:br>
            <a:r>
              <a:rPr kumimoji="0" lang="en-US" sz="2800" b="0" i="1" u="none" strike="noStrike" kern="1200" cap="none" spc="0" normalizeH="0" baseline="0" noProof="0" dirty="0">
                <a:ln>
                  <a:noFill/>
                </a:ln>
                <a:solidFill>
                  <a:srgbClr val="0000FF"/>
                </a:solidFill>
                <a:effectLst/>
                <a:uLnTx/>
                <a:uFillTx/>
                <a:latin typeface="+mn-lt"/>
                <a:ea typeface="+mn-ea"/>
                <a:cs typeface="+mn-cs"/>
              </a:rPr>
              <a:t>y</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lang="en-US" sz="2800" dirty="0">
                <a:solidFill>
                  <a:srgbClr val="0000FF"/>
                </a:solidFill>
                <a:latin typeface="Symbol" charset="2"/>
                <a:cs typeface="Symbol" charset="2"/>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lang="en-US" sz="2800" dirty="0">
                <a:solidFill>
                  <a:srgbClr val="0000FF"/>
                </a:solidFill>
                <a:latin typeface="Symbol" charset="2"/>
                <a:cs typeface="Symbol" charset="2"/>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3</a:t>
            </a:r>
            <a:r>
              <a:rPr kumimoji="0" lang="en-US" sz="2800" b="0" i="1" u="none" strike="noStrike" kern="1200" cap="none" spc="0" normalizeH="0" baseline="0" noProof="0" dirty="0">
                <a:ln>
                  <a:noFill/>
                </a:ln>
                <a:solidFill>
                  <a:srgbClr val="0000FF"/>
                </a:solidFill>
                <a:effectLst/>
                <a:uLnTx/>
                <a:uFillTx/>
                <a:latin typeface="+mn-lt"/>
                <a:ea typeface="+mn-ea"/>
                <a:cs typeface="+mn-cs"/>
              </a:rPr>
              <a:t>x</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Symbol" charset="2"/>
                <a:ea typeface="+mn-ea"/>
                <a:cs typeface="Symbol" charset="2"/>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 1</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lang="en-US" sz="2800" dirty="0"/>
              <a:t>to find the ordered pairs and complete the table.</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p:cNvSpPr>
          <p:nvPr>
            <p:ph type="title"/>
          </p:nvPr>
        </p:nvSpPr>
        <p:spPr>
          <a:prstGeom prst="rect">
            <a:avLst/>
          </a:prstGeom>
        </p:spPr>
        <p:txBody>
          <a:bodyPr/>
          <a:lstStyle/>
          <a:p>
            <a:r>
              <a:rPr lang="en-US" sz="3200" dirty="0">
                <a:solidFill>
                  <a:schemeClr val="accent1"/>
                </a:solidFill>
              </a:rPr>
              <a:t>Example 4: </a:t>
            </a:r>
            <a:r>
              <a:rPr lang="en-US" dirty="0"/>
              <a:t>Finding Ordered Pairs</a:t>
            </a:r>
            <a:r>
              <a:rPr lang="en-US" baseline="-25000" dirty="0"/>
              <a:t>2</a:t>
            </a:r>
            <a:endParaRPr lang="en-US" sz="3200" dirty="0">
              <a:solidFill>
                <a:schemeClr val="accent1"/>
              </a:solidFill>
            </a:endParaRPr>
          </a:p>
        </p:txBody>
      </p:sp>
      <p:pic>
        <p:nvPicPr>
          <p:cNvPr id="4" name="Picture 3" descr="For x equals 0:&#10;&#10;y equals negative 3 times 0 plus 1.&#10;y equals 0 plus 1.&#10;y equals 1">
            <a:extLst>
              <a:ext uri="{FF2B5EF4-FFF2-40B4-BE49-F238E27FC236}">
                <a16:creationId xmlns:a16="http://schemas.microsoft.com/office/drawing/2014/main" id="{9653634E-6D5C-A79D-EAC6-CE91A8C461A0}"/>
              </a:ext>
            </a:extLst>
          </p:cNvPr>
          <p:cNvPicPr>
            <a:picLocks noChangeAspect="1"/>
          </p:cNvPicPr>
          <p:nvPr/>
        </p:nvPicPr>
        <p:blipFill>
          <a:blip r:embed="rId2"/>
          <a:stretch>
            <a:fillRect/>
          </a:stretch>
        </p:blipFill>
        <p:spPr>
          <a:xfrm>
            <a:off x="457200" y="1224032"/>
            <a:ext cx="2324100" cy="2000250"/>
          </a:xfrm>
          <a:prstGeom prst="rect">
            <a:avLst/>
          </a:prstGeom>
        </p:spPr>
      </p:pic>
      <p:pic>
        <p:nvPicPr>
          <p:cNvPr id="8" name="Picture 7" descr="For x equals one third:&#10;&#10;y equals negative three times one third plus one.&#10;y equals negative one plus one.&#10;y equals zero.">
            <a:extLst>
              <a:ext uri="{FF2B5EF4-FFF2-40B4-BE49-F238E27FC236}">
                <a16:creationId xmlns:a16="http://schemas.microsoft.com/office/drawing/2014/main" id="{231A8F06-5097-DAF2-FD64-44175EA4F7A2}"/>
              </a:ext>
            </a:extLst>
          </p:cNvPr>
          <p:cNvPicPr>
            <a:picLocks noChangeAspect="1"/>
          </p:cNvPicPr>
          <p:nvPr/>
        </p:nvPicPr>
        <p:blipFill>
          <a:blip r:embed="rId3"/>
          <a:stretch>
            <a:fillRect/>
          </a:stretch>
        </p:blipFill>
        <p:spPr>
          <a:xfrm>
            <a:off x="542566" y="3277592"/>
            <a:ext cx="2257425" cy="2686050"/>
          </a:xfrm>
          <a:prstGeom prst="rect">
            <a:avLst/>
          </a:prstGeom>
        </p:spPr>
      </p:pic>
      <p:pic>
        <p:nvPicPr>
          <p:cNvPr id="12" name="Picture 11" descr="For y equals 4:&#10;&#10;4 equals negative 3x plus 1.&#10;3 equals negative 3x.&#10;Negative 1 equals x.">
            <a:extLst>
              <a:ext uri="{FF2B5EF4-FFF2-40B4-BE49-F238E27FC236}">
                <a16:creationId xmlns:a16="http://schemas.microsoft.com/office/drawing/2014/main" id="{340037E5-9204-F4BB-1E7C-168D0BD5CED4}"/>
              </a:ext>
            </a:extLst>
          </p:cNvPr>
          <p:cNvPicPr>
            <a:picLocks noChangeAspect="1"/>
          </p:cNvPicPr>
          <p:nvPr/>
        </p:nvPicPr>
        <p:blipFill>
          <a:blip r:embed="rId4"/>
          <a:stretch>
            <a:fillRect/>
          </a:stretch>
        </p:blipFill>
        <p:spPr>
          <a:xfrm>
            <a:off x="4876800" y="1226294"/>
            <a:ext cx="2190750" cy="2095500"/>
          </a:xfrm>
          <a:prstGeom prst="rect">
            <a:avLst/>
          </a:prstGeom>
        </p:spPr>
      </p:pic>
      <p:pic>
        <p:nvPicPr>
          <p:cNvPr id="17" name="Picture 16" descr="For x equals 3:&#10;&#10;y equals negative 3 times 3 plus 1,&#10;y equals negative 9 plus 1,&#10;y equals negative 8.">
            <a:extLst>
              <a:ext uri="{FF2B5EF4-FFF2-40B4-BE49-F238E27FC236}">
                <a16:creationId xmlns:a16="http://schemas.microsoft.com/office/drawing/2014/main" id="{F596E55D-7E89-2B50-D093-FA0020ED0CF8}"/>
              </a:ext>
            </a:extLst>
          </p:cNvPr>
          <p:cNvPicPr>
            <a:picLocks noChangeAspect="1"/>
          </p:cNvPicPr>
          <p:nvPr/>
        </p:nvPicPr>
        <p:blipFill>
          <a:blip r:embed="rId5"/>
          <a:stretch>
            <a:fillRect/>
          </a:stretch>
        </p:blipFill>
        <p:spPr>
          <a:xfrm>
            <a:off x="4953000" y="3632894"/>
            <a:ext cx="2314575" cy="200025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Ordered Pairs</a:t>
            </a:r>
            <a:r>
              <a:rPr lang="en-US" baseline="-25000" dirty="0"/>
              <a:t>3</a:t>
            </a:r>
            <a:endParaRPr lang="en-US" sz="3200" dirty="0">
              <a:solidFill>
                <a:schemeClr val="accent1"/>
              </a:solidFill>
            </a:endParaRPr>
          </a:p>
        </p:txBody>
      </p:sp>
      <p:graphicFrame>
        <p:nvGraphicFramePr>
          <p:cNvPr id="636932" name="Group 4" descr="The table contains three columns: x, y, and the ordered pair open parenthesis x comma y close parenthesis.&#10;&#10;It includes four rows of data:&#10;When x is 0 and y is 1, the ordered pair is  open parenthesis 0 comma 1 close parenthesis.&#10;When x is negative 1 and y is 4, the ordered pair is open parenthesis negative 1 comma 4 close parenthesis.&#10;When x is 1 divided by 3 and y is 0, the ordered pair is open parenthesis 1 divided by 3 comma 0 close parenthesis.&#10;When x is 3 and y is negative 8, the ordered pair is  open parenthesis 3 comma negative 8 close parenthesis."/>
          <p:cNvGraphicFramePr>
            <a:graphicFrameLocks noGrp="1"/>
          </p:cNvGraphicFramePr>
          <p:nvPr>
            <p:ph idx="1"/>
            <p:extLst>
              <p:ext uri="{D42A27DB-BD31-4B8C-83A1-F6EECF244321}">
                <p14:modId xmlns:p14="http://schemas.microsoft.com/office/powerpoint/2010/main" val="2207650931"/>
              </p:ext>
            </p:extLst>
          </p:nvPr>
        </p:nvGraphicFramePr>
        <p:xfrm>
          <a:off x="2183607" y="1279525"/>
          <a:ext cx="4776787" cy="4144963"/>
        </p:xfrm>
        <a:graphic>
          <a:graphicData uri="http://schemas.openxmlformats.org/drawingml/2006/table">
            <a:tbl>
              <a:tblPr firstRow="1" bandRow="1">
                <a:tableStyleId>{5940675A-B579-460E-94D1-54222C63F5DA}</a:tableStyleId>
              </a:tblPr>
              <a:tblGrid>
                <a:gridCol w="1320800">
                  <a:extLst>
                    <a:ext uri="{9D8B030D-6E8A-4147-A177-3AD203B41FA5}">
                      <a16:colId xmlns:a16="http://schemas.microsoft.com/office/drawing/2014/main" val="20000"/>
                    </a:ext>
                  </a:extLst>
                </a:gridCol>
                <a:gridCol w="1389062">
                  <a:extLst>
                    <a:ext uri="{9D8B030D-6E8A-4147-A177-3AD203B41FA5}">
                      <a16:colId xmlns:a16="http://schemas.microsoft.com/office/drawing/2014/main" val="20002"/>
                    </a:ext>
                  </a:extLst>
                </a:gridCol>
                <a:gridCol w="2066925">
                  <a:extLst>
                    <a:ext uri="{9D8B030D-6E8A-4147-A177-3AD203B41FA5}">
                      <a16:colId xmlns:a16="http://schemas.microsoft.com/office/drawing/2014/main" val="20003"/>
                    </a:ext>
                  </a:extLst>
                </a:gridCol>
              </a:tblGrid>
              <a:tr h="714375">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a:ln>
                            <a:noFill/>
                          </a:ln>
                          <a:effectLst/>
                        </a:rPr>
                        <a:t>x</a:t>
                      </a:r>
                      <a:endParaRPr kumimoji="0" lang="en-US" sz="2800" b="1" i="1" u="none" strike="noStrike" cap="none" normalizeH="0" baseline="0" dirty="0">
                        <a:ln>
                          <a:noFill/>
                        </a:ln>
                        <a:solidFill>
                          <a:srgbClr val="0000FF"/>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a:ln>
                            <a:noFill/>
                          </a:ln>
                          <a:effectLst/>
                        </a:rPr>
                        <a:t>y</a:t>
                      </a:r>
                      <a:endParaRPr kumimoji="0" lang="en-US" sz="2800" b="1" i="1" u="none" strike="noStrike" cap="none" normalizeH="0" baseline="0" dirty="0">
                        <a:ln>
                          <a:noFill/>
                        </a:ln>
                        <a:solidFill>
                          <a:srgbClr val="0000FF"/>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800" u="none" strike="noStrike" cap="none" normalizeH="0" baseline="0" dirty="0">
                          <a:ln>
                            <a:noFill/>
                          </a:ln>
                          <a:effectLst/>
                        </a:rPr>
                        <a:t>(x, y)</a:t>
                      </a:r>
                      <a:endParaRPr kumimoji="0" lang="en-US" sz="2800" b="1" i="0" u="none" strike="noStrike" cap="none" normalizeH="0" baseline="0" dirty="0">
                        <a:ln>
                          <a:noFill/>
                        </a:ln>
                        <a:solidFill>
                          <a:srgbClr val="0000FF"/>
                        </a:solidFill>
                        <a:effectLst/>
                        <a:latin typeface="Calibri" pitchFamily="34" charset="0"/>
                      </a:endParaRPr>
                    </a:p>
                  </a:txBody>
                  <a:tcPr anchor="ctr" horzOverflow="overflow"/>
                </a:tc>
                <a:extLst>
                  <a:ext uri="{0D108BD9-81ED-4DB2-BD59-A6C34878D82A}">
                    <a16:rowId xmlns:a16="http://schemas.microsoft.com/office/drawing/2014/main" val="10000"/>
                  </a:ext>
                </a:extLst>
              </a:tr>
              <a:tr h="715963">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1"/>
                  </a:ext>
                </a:extLst>
              </a:tr>
              <a:tr h="81915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2"/>
                  </a:ext>
                </a:extLst>
              </a:tr>
              <a:tr h="11811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0" u="none" strike="noStrike" cap="none" normalizeH="0" baseline="0" dirty="0">
                        <a:ln>
                          <a:noFill/>
                        </a:ln>
                        <a:solidFill>
                          <a:srgbClr val="FF0000"/>
                        </a:solidFill>
                        <a:effectLst/>
                        <a:latin typeface="Calibri" pitchFamily="34" charset="0"/>
                      </a:endParaRPr>
                    </a:p>
                  </a:txBody>
                  <a:tcPr anchor="ctr" horzOverflow="overflow"/>
                </a:tc>
                <a:extLst>
                  <a:ext uri="{0D108BD9-81ED-4DB2-BD59-A6C34878D82A}">
                    <a16:rowId xmlns:a16="http://schemas.microsoft.com/office/drawing/2014/main" val="10003"/>
                  </a:ext>
                </a:extLst>
              </a:tr>
              <a:tr h="714375">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800" b="0" i="1" u="none" strike="noStrike" cap="none" normalizeH="0" baseline="0" dirty="0">
                        <a:ln>
                          <a:noFill/>
                        </a:ln>
                        <a:solidFill>
                          <a:srgbClr val="10253F"/>
                        </a:solidFill>
                        <a:effectLst/>
                        <a:latin typeface="Calibri" pitchFamily="34" charset="0"/>
                      </a:endParaRPr>
                    </a:p>
                  </a:txBody>
                  <a:tcPr anchor="ctr" horzOverflow="overflow"/>
                </a:tc>
                <a:extLst>
                  <a:ext uri="{0D108BD9-81ED-4DB2-BD59-A6C34878D82A}">
                    <a16:rowId xmlns:a16="http://schemas.microsoft.com/office/drawing/2014/main" val="10004"/>
                  </a:ext>
                </a:extLst>
              </a:tr>
            </a:tbl>
          </a:graphicData>
        </a:graphic>
      </p:graphicFrame>
      <p:pic>
        <p:nvPicPr>
          <p:cNvPr id="3" name="Picture 2">
            <a:extLst>
              <a:ext uri="{FF2B5EF4-FFF2-40B4-BE49-F238E27FC236}">
                <a16:creationId xmlns:a16="http://schemas.microsoft.com/office/drawing/2014/main" id="{1EE24D74-8C46-CB86-3DDC-9AF9F000C61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733675" y="2206625"/>
            <a:ext cx="238125" cy="323850"/>
          </a:xfrm>
          <a:prstGeom prst="rect">
            <a:avLst/>
          </a:prstGeom>
        </p:spPr>
      </p:pic>
      <p:pic>
        <p:nvPicPr>
          <p:cNvPr id="4" name="Picture 3">
            <a:extLst>
              <a:ext uri="{FF2B5EF4-FFF2-40B4-BE49-F238E27FC236}">
                <a16:creationId xmlns:a16="http://schemas.microsoft.com/office/drawing/2014/main" id="{658CB6CD-28C8-E628-7E5E-2C0A8A92CBF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114800" y="2206625"/>
            <a:ext cx="209550" cy="304800"/>
          </a:xfrm>
          <a:prstGeom prst="rect">
            <a:avLst/>
          </a:prstGeom>
        </p:spPr>
      </p:pic>
      <p:pic>
        <p:nvPicPr>
          <p:cNvPr id="5" name="Picture 4">
            <a:extLst>
              <a:ext uri="{FF2B5EF4-FFF2-40B4-BE49-F238E27FC236}">
                <a16:creationId xmlns:a16="http://schemas.microsoft.com/office/drawing/2014/main" id="{35DE0E55-6982-0A62-1B42-6CCFE108D2A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514975" y="2116931"/>
            <a:ext cx="809625" cy="523875"/>
          </a:xfrm>
          <a:prstGeom prst="rect">
            <a:avLst/>
          </a:prstGeom>
        </p:spPr>
      </p:pic>
      <p:pic>
        <p:nvPicPr>
          <p:cNvPr id="6" name="Picture 5">
            <a:extLst>
              <a:ext uri="{FF2B5EF4-FFF2-40B4-BE49-F238E27FC236}">
                <a16:creationId xmlns:a16="http://schemas.microsoft.com/office/drawing/2014/main" id="{A2B4E26D-CFE9-B0F7-640C-4C12200055EE}"/>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514600" y="2897188"/>
            <a:ext cx="438150" cy="304800"/>
          </a:xfrm>
          <a:prstGeom prst="rect">
            <a:avLst/>
          </a:prstGeom>
        </p:spPr>
      </p:pic>
      <p:pic>
        <p:nvPicPr>
          <p:cNvPr id="7" name="Picture 6">
            <a:extLst>
              <a:ext uri="{FF2B5EF4-FFF2-40B4-BE49-F238E27FC236}">
                <a16:creationId xmlns:a16="http://schemas.microsoft.com/office/drawing/2014/main" id="{6446B297-1266-C6A3-2271-4D1F2033B8B7}"/>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4114800" y="2908300"/>
            <a:ext cx="238125" cy="304800"/>
          </a:xfrm>
          <a:prstGeom prst="rect">
            <a:avLst/>
          </a:prstGeom>
        </p:spPr>
      </p:pic>
      <p:pic>
        <p:nvPicPr>
          <p:cNvPr id="8" name="Picture 7">
            <a:extLst>
              <a:ext uri="{FF2B5EF4-FFF2-40B4-BE49-F238E27FC236}">
                <a16:creationId xmlns:a16="http://schemas.microsoft.com/office/drawing/2014/main" id="{7672D526-D42C-0A16-66F7-2D996473A360}"/>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5486400" y="2828925"/>
            <a:ext cx="1057275" cy="523875"/>
          </a:xfrm>
          <a:prstGeom prst="rect">
            <a:avLst/>
          </a:prstGeom>
        </p:spPr>
      </p:pic>
      <p:pic>
        <p:nvPicPr>
          <p:cNvPr id="9" name="Picture 8">
            <a:extLst>
              <a:ext uri="{FF2B5EF4-FFF2-40B4-BE49-F238E27FC236}">
                <a16:creationId xmlns:a16="http://schemas.microsoft.com/office/drawing/2014/main" id="{7A12B42D-8253-E1A3-52AB-82FE160D3D4D}"/>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2743200" y="3690938"/>
            <a:ext cx="276225" cy="904875"/>
          </a:xfrm>
          <a:prstGeom prst="rect">
            <a:avLst/>
          </a:prstGeom>
        </p:spPr>
      </p:pic>
      <p:pic>
        <p:nvPicPr>
          <p:cNvPr id="10" name="Picture 9">
            <a:extLst>
              <a:ext uri="{FF2B5EF4-FFF2-40B4-BE49-F238E27FC236}">
                <a16:creationId xmlns:a16="http://schemas.microsoft.com/office/drawing/2014/main" id="{644C77F5-7098-CA7A-90AA-63403F07CB13}"/>
              </a:ext>
              <a:ext uri="{C183D7F6-B498-43B3-948B-1728B52AA6E4}">
                <adec:decorative xmlns:adec="http://schemas.microsoft.com/office/drawing/2017/decorative" val="1"/>
              </a:ext>
            </a:extLst>
          </p:cNvPr>
          <p:cNvPicPr>
            <a:picLocks noChangeAspect="1"/>
          </p:cNvPicPr>
          <p:nvPr/>
        </p:nvPicPr>
        <p:blipFill>
          <a:blip r:embed="rId9"/>
          <a:stretch>
            <a:fillRect/>
          </a:stretch>
        </p:blipFill>
        <p:spPr>
          <a:xfrm>
            <a:off x="4114800" y="3959225"/>
            <a:ext cx="238125" cy="323850"/>
          </a:xfrm>
          <a:prstGeom prst="rect">
            <a:avLst/>
          </a:prstGeom>
        </p:spPr>
      </p:pic>
      <p:pic>
        <p:nvPicPr>
          <p:cNvPr id="11" name="Picture 10">
            <a:extLst>
              <a:ext uri="{FF2B5EF4-FFF2-40B4-BE49-F238E27FC236}">
                <a16:creationId xmlns:a16="http://schemas.microsoft.com/office/drawing/2014/main" id="{C51EF5E6-540F-71A1-B206-C2D410819C6D}"/>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5486400" y="3616325"/>
            <a:ext cx="981075" cy="1009650"/>
          </a:xfrm>
          <a:prstGeom prst="rect">
            <a:avLst/>
          </a:prstGeom>
        </p:spPr>
      </p:pic>
      <p:pic>
        <p:nvPicPr>
          <p:cNvPr id="12" name="Picture 11">
            <a:extLst>
              <a:ext uri="{FF2B5EF4-FFF2-40B4-BE49-F238E27FC236}">
                <a16:creationId xmlns:a16="http://schemas.microsoft.com/office/drawing/2014/main" id="{0F70A05B-5698-8E5E-672C-380EA2D6EDF4}"/>
              </a:ext>
              <a:ext uri="{C183D7F6-B498-43B3-948B-1728B52AA6E4}">
                <adec:decorative xmlns:adec="http://schemas.microsoft.com/office/drawing/2017/decorative" val="1"/>
              </a:ext>
            </a:extLst>
          </p:cNvPr>
          <p:cNvPicPr>
            <a:picLocks noChangeAspect="1"/>
          </p:cNvPicPr>
          <p:nvPr/>
        </p:nvPicPr>
        <p:blipFill>
          <a:blip r:embed="rId11"/>
          <a:stretch>
            <a:fillRect/>
          </a:stretch>
        </p:blipFill>
        <p:spPr>
          <a:xfrm>
            <a:off x="2762250" y="4962525"/>
            <a:ext cx="209550" cy="323850"/>
          </a:xfrm>
          <a:prstGeom prst="rect">
            <a:avLst/>
          </a:prstGeom>
        </p:spPr>
      </p:pic>
      <p:pic>
        <p:nvPicPr>
          <p:cNvPr id="13" name="Picture 12">
            <a:extLst>
              <a:ext uri="{FF2B5EF4-FFF2-40B4-BE49-F238E27FC236}">
                <a16:creationId xmlns:a16="http://schemas.microsoft.com/office/drawing/2014/main" id="{4719F1EA-B5DD-D528-BD92-CA9181FA9D10}"/>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3905250" y="4935987"/>
            <a:ext cx="438150" cy="323850"/>
          </a:xfrm>
          <a:prstGeom prst="rect">
            <a:avLst/>
          </a:prstGeom>
        </p:spPr>
      </p:pic>
      <p:pic>
        <p:nvPicPr>
          <p:cNvPr id="14" name="Picture 13">
            <a:extLst>
              <a:ext uri="{FF2B5EF4-FFF2-40B4-BE49-F238E27FC236}">
                <a16:creationId xmlns:a16="http://schemas.microsoft.com/office/drawing/2014/main" id="{A5488757-6E8C-6FCD-ED6E-A3CC1C0271C8}"/>
              </a:ext>
              <a:ext uri="{C183D7F6-B498-43B3-948B-1728B52AA6E4}">
                <adec:decorative xmlns:adec="http://schemas.microsoft.com/office/drawing/2017/decorative" val="1"/>
              </a:ext>
            </a:extLst>
          </p:cNvPr>
          <p:cNvPicPr>
            <a:picLocks noChangeAspect="1"/>
          </p:cNvPicPr>
          <p:nvPr/>
        </p:nvPicPr>
        <p:blipFill>
          <a:blip r:embed="rId13"/>
          <a:stretch>
            <a:fillRect/>
          </a:stretch>
        </p:blipFill>
        <p:spPr>
          <a:xfrm>
            <a:off x="5486400" y="4808220"/>
            <a:ext cx="1038225" cy="52387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Determining Ordered Pairs</a:t>
            </a:r>
            <a:r>
              <a:rPr lang="en-US" baseline="-25000" dirty="0"/>
              <a:t>1</a:t>
            </a:r>
            <a:endParaRPr lang="en-US" dirty="0"/>
          </a:p>
        </p:txBody>
      </p:sp>
      <p:sp>
        <p:nvSpPr>
          <p:cNvPr id="3" name="Content Placeholder 2"/>
          <p:cNvSpPr>
            <a:spLocks noGrp="1"/>
          </p:cNvSpPr>
          <p:nvPr>
            <p:ph idx="1"/>
          </p:nvPr>
        </p:nvSpPr>
        <p:spPr/>
        <p:txBody>
          <a:bodyPr/>
          <a:lstStyle/>
          <a:p>
            <a:r>
              <a:rPr lang="en-US" dirty="0"/>
              <a:t>Determine which, if any, of the ordered pairs               </a:t>
            </a:r>
          </a:p>
          <a:p>
            <a:pPr>
              <a:spcBef>
                <a:spcPts val="500"/>
              </a:spcBef>
            </a:pPr>
            <a:r>
              <a:rPr lang="en-US" dirty="0"/>
              <a:t>		    	 				</a:t>
            </a:r>
          </a:p>
          <a:p>
            <a:pPr>
              <a:spcBef>
                <a:spcPts val="2400"/>
              </a:spcBef>
            </a:pPr>
            <a:endParaRPr lang="en-US" b="1" dirty="0"/>
          </a:p>
        </p:txBody>
      </p:sp>
      <p:pic>
        <p:nvPicPr>
          <p:cNvPr id="10" name="Picture 9" descr="Open parenthesis 0 comma negative 2 close parenthesis,&#10;open parenthesis two thirds comma 0 close parenthesis,&#10;and open parenthesis 2 comma 5 close parenthesis.">
            <a:extLst>
              <a:ext uri="{FF2B5EF4-FFF2-40B4-BE49-F238E27FC236}">
                <a16:creationId xmlns:a16="http://schemas.microsoft.com/office/drawing/2014/main" id="{126E87F8-B315-BB26-B1B2-4C6395DAE96B}"/>
              </a:ext>
            </a:extLst>
          </p:cNvPr>
          <p:cNvPicPr>
            <a:picLocks noChangeAspect="1"/>
          </p:cNvPicPr>
          <p:nvPr/>
        </p:nvPicPr>
        <p:blipFill>
          <a:blip r:embed="rId2"/>
          <a:stretch>
            <a:fillRect/>
          </a:stretch>
        </p:blipFill>
        <p:spPr>
          <a:xfrm>
            <a:off x="533400" y="1819771"/>
            <a:ext cx="3400425" cy="514350"/>
          </a:xfrm>
          <a:prstGeom prst="rect">
            <a:avLst/>
          </a:prstGeom>
        </p:spPr>
      </p:pic>
      <p:sp>
        <p:nvSpPr>
          <p:cNvPr id="15" name="TextBox 14">
            <a:extLst>
              <a:ext uri="{FF2B5EF4-FFF2-40B4-BE49-F238E27FC236}">
                <a16:creationId xmlns:a16="http://schemas.microsoft.com/office/drawing/2014/main" id="{A313D39F-D145-74DF-9BDE-F118967B1A18}"/>
              </a:ext>
            </a:extLst>
          </p:cNvPr>
          <p:cNvSpPr txBox="1"/>
          <p:nvPr/>
        </p:nvSpPr>
        <p:spPr>
          <a:xfrm>
            <a:off x="3910820" y="1762780"/>
            <a:ext cx="5004579" cy="523220"/>
          </a:xfrm>
          <a:prstGeom prst="rect">
            <a:avLst/>
          </a:prstGeom>
          <a:noFill/>
        </p:spPr>
        <p:txBody>
          <a:bodyPr wrap="square">
            <a:spAutoFit/>
          </a:bodyPr>
          <a:lstStyle/>
          <a:p>
            <a:r>
              <a:rPr lang="en-US" sz="2800" dirty="0"/>
              <a:t>satisfy the equation </a:t>
            </a:r>
            <a:r>
              <a:rPr lang="en-US" sz="2800" i="1" dirty="0">
                <a:solidFill>
                  <a:srgbClr val="0000FF"/>
                </a:solidFill>
              </a:rPr>
              <a:t>y</a:t>
            </a:r>
            <a:r>
              <a:rPr lang="en-US" sz="2800" dirty="0">
                <a:solidFill>
                  <a:srgbClr val="0000FF"/>
                </a:solidFill>
              </a:rPr>
              <a:t> = 3</a:t>
            </a:r>
            <a:r>
              <a:rPr lang="en-US" sz="2800" i="1" dirty="0">
                <a:solidFill>
                  <a:srgbClr val="0000FF"/>
                </a:solidFill>
              </a:rPr>
              <a:t>x</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 2</a:t>
            </a:r>
            <a:r>
              <a:rPr lang="en-US" sz="2800" dirty="0"/>
              <a:t>.</a:t>
            </a:r>
            <a:endParaRPr lang="en-IN" sz="2800" dirty="0">
              <a:solidFill>
                <a:srgbClr val="0000FF"/>
              </a:solidFill>
            </a:endParaRPr>
          </a:p>
        </p:txBody>
      </p:sp>
      <p:sp>
        <p:nvSpPr>
          <p:cNvPr id="17" name="TextBox 16">
            <a:extLst>
              <a:ext uri="{FF2B5EF4-FFF2-40B4-BE49-F238E27FC236}">
                <a16:creationId xmlns:a16="http://schemas.microsoft.com/office/drawing/2014/main" id="{69E0F980-A73A-CCA7-3DCC-CD5554921530}"/>
              </a:ext>
            </a:extLst>
          </p:cNvPr>
          <p:cNvSpPr txBox="1"/>
          <p:nvPr/>
        </p:nvSpPr>
        <p:spPr>
          <a:xfrm>
            <a:off x="457200" y="2391112"/>
            <a:ext cx="8305800" cy="2246769"/>
          </a:xfrm>
          <a:prstGeom prst="rect">
            <a:avLst/>
          </a:prstGeom>
          <a:noFill/>
        </p:spPr>
        <p:txBody>
          <a:bodyPr wrap="square">
            <a:spAutoFit/>
          </a:bodyPr>
          <a:lstStyle/>
          <a:p>
            <a:pPr>
              <a:spcBef>
                <a:spcPts val="2400"/>
              </a:spcBef>
            </a:pPr>
            <a:r>
              <a:rPr lang="en-US" sz="2800" b="1" dirty="0"/>
              <a:t>Solution</a:t>
            </a:r>
          </a:p>
          <a:p>
            <a:r>
              <a:rPr lang="en-US" sz="2800" dirty="0"/>
              <a:t>To determine whether an ordered pair is a solution to an equation, substitute the </a:t>
            </a:r>
            <a:r>
              <a:rPr lang="en-US" sz="2800" i="1" dirty="0"/>
              <a:t>x</a:t>
            </a:r>
            <a:r>
              <a:rPr lang="en-US" sz="2800" dirty="0"/>
              <a:t>‑coordinate for </a:t>
            </a:r>
            <a:r>
              <a:rPr lang="en-US" sz="2800" i="1" dirty="0"/>
              <a:t>x </a:t>
            </a:r>
            <a:r>
              <a:rPr lang="en-US" sz="2800" dirty="0"/>
              <a:t>and the </a:t>
            </a:r>
            <a:r>
              <a:rPr lang="en-US" sz="2800" i="1" dirty="0"/>
              <a:t>y</a:t>
            </a:r>
            <a:r>
              <a:rPr lang="en-US" sz="2800" dirty="0"/>
              <a:t>‑coordinate for </a:t>
            </a:r>
            <a:r>
              <a:rPr lang="en-US" sz="2800" i="1" dirty="0"/>
              <a:t>y </a:t>
            </a:r>
            <a:r>
              <a:rPr lang="en-US" sz="2800" dirty="0"/>
              <a:t>in the equation </a:t>
            </a:r>
            <a:r>
              <a:rPr lang="en-US" sz="2800" i="1" dirty="0">
                <a:solidFill>
                  <a:srgbClr val="0000FF"/>
                </a:solidFill>
              </a:rPr>
              <a:t>y</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3</a:t>
            </a:r>
            <a:r>
              <a:rPr lang="en-US" sz="2800" i="1" dirty="0">
                <a:solidFill>
                  <a:srgbClr val="0000FF"/>
                </a:solidFill>
              </a:rPr>
              <a:t>x</a:t>
            </a:r>
            <a:r>
              <a:rPr lang="en-US" sz="2800" dirty="0">
                <a:solidFill>
                  <a:srgbClr val="0000FF"/>
                </a:solidFill>
              </a:rPr>
              <a:t> </a:t>
            </a:r>
            <a:r>
              <a:rPr lang="en-US" sz="28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en-US" sz="2800" dirty="0">
                <a:solidFill>
                  <a:srgbClr val="0000FF"/>
                </a:solidFill>
              </a:rPr>
              <a:t> 2 </a:t>
            </a:r>
            <a:r>
              <a:rPr lang="en-US" sz="2800" dirty="0"/>
              <a:t>to see if the result is a true statement.</a:t>
            </a:r>
            <a:endParaRPr lang="en-IN" sz="2800" dirty="0"/>
          </a:p>
        </p:txBody>
      </p:sp>
    </p:spTree>
    <p:extLst>
      <p:ext uri="{BB962C8B-B14F-4D97-AF65-F5344CB8AC3E}">
        <p14:creationId xmlns:p14="http://schemas.microsoft.com/office/powerpoint/2010/main" val="4287267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Determining Ordered Pairs</a:t>
            </a:r>
            <a:r>
              <a:rPr lang="en-US" baseline="-25000" dirty="0"/>
              <a:t>2</a:t>
            </a:r>
            <a:endParaRPr lang="en-US" dirty="0"/>
          </a:p>
        </p:txBody>
      </p:sp>
      <p:sp>
        <p:nvSpPr>
          <p:cNvPr id="3" name="Content Placeholder 2"/>
          <p:cNvSpPr>
            <a:spLocks noGrp="1"/>
          </p:cNvSpPr>
          <p:nvPr>
            <p:ph idx="1"/>
          </p:nvPr>
        </p:nvSpPr>
        <p:spPr>
          <a:xfrm>
            <a:off x="457200" y="1127760"/>
            <a:ext cx="4267200" cy="624840"/>
          </a:xfrm>
        </p:spPr>
        <p:txBody>
          <a:bodyPr/>
          <a:lstStyle/>
          <a:p>
            <a:r>
              <a:rPr lang="en-US" dirty="0"/>
              <a:t>For the ordered pair</a:t>
            </a:r>
          </a:p>
        </p:txBody>
      </p:sp>
      <p:pic>
        <p:nvPicPr>
          <p:cNvPr id="21" name="Picture 20" descr="Open parenthesis 0 comma negative 2 close parenthesis comma.">
            <a:extLst>
              <a:ext uri="{FF2B5EF4-FFF2-40B4-BE49-F238E27FC236}">
                <a16:creationId xmlns:a16="http://schemas.microsoft.com/office/drawing/2014/main" id="{CAD841BF-C139-8EB2-3E38-CC61872BF412}"/>
              </a:ext>
            </a:extLst>
          </p:cNvPr>
          <p:cNvPicPr>
            <a:picLocks noChangeAspect="1"/>
          </p:cNvPicPr>
          <p:nvPr/>
        </p:nvPicPr>
        <p:blipFill>
          <a:blip r:embed="rId2"/>
          <a:stretch>
            <a:fillRect/>
          </a:stretch>
        </p:blipFill>
        <p:spPr>
          <a:xfrm>
            <a:off x="3525698" y="1179115"/>
            <a:ext cx="1162050" cy="514350"/>
          </a:xfrm>
          <a:prstGeom prst="rect">
            <a:avLst/>
          </a:prstGeom>
        </p:spPr>
      </p:pic>
      <p:sp>
        <p:nvSpPr>
          <p:cNvPr id="11" name="TextBox 10">
            <a:extLst>
              <a:ext uri="{FF2B5EF4-FFF2-40B4-BE49-F238E27FC236}">
                <a16:creationId xmlns:a16="http://schemas.microsoft.com/office/drawing/2014/main" id="{EF549056-7B2F-B436-6D20-C03874CB41D1}"/>
              </a:ext>
            </a:extLst>
          </p:cNvPr>
          <p:cNvSpPr txBox="1"/>
          <p:nvPr/>
        </p:nvSpPr>
        <p:spPr>
          <a:xfrm>
            <a:off x="4630238" y="1163084"/>
            <a:ext cx="3370761" cy="523220"/>
          </a:xfrm>
          <a:prstGeom prst="rect">
            <a:avLst/>
          </a:prstGeom>
          <a:noFill/>
        </p:spPr>
        <p:txBody>
          <a:bodyPr wrap="square">
            <a:spAutoFit/>
          </a:bodyPr>
          <a:lstStyle/>
          <a:p>
            <a:r>
              <a:rPr lang="en-US" sz="2800" dirty="0"/>
              <a:t>let </a:t>
            </a:r>
            <a:r>
              <a:rPr lang="en-US" sz="2800" i="1" dirty="0">
                <a:solidFill>
                  <a:srgbClr val="0000FF"/>
                </a:solidFill>
              </a:rPr>
              <a:t>x</a:t>
            </a:r>
            <a:r>
              <a:rPr lang="en-US" sz="2800" dirty="0">
                <a:solidFill>
                  <a:srgbClr val="0000FF"/>
                </a:solidFill>
              </a:rPr>
              <a:t> = 0</a:t>
            </a:r>
            <a:r>
              <a:rPr lang="en-US" sz="2800" dirty="0"/>
              <a:t> and </a:t>
            </a:r>
            <a:r>
              <a:rPr lang="en-US" sz="2800" i="1" dirty="0">
                <a:solidFill>
                  <a:srgbClr val="0000FF"/>
                </a:solidFill>
              </a:rPr>
              <a:t>y</a:t>
            </a:r>
            <a:r>
              <a:rPr lang="en-US" sz="2800" dirty="0">
                <a:solidFill>
                  <a:srgbClr val="0000FF"/>
                </a:solidFill>
              </a:rPr>
              <a:t> = </a:t>
            </a:r>
            <a:r>
              <a:rPr lang="en-US" sz="2800" dirty="0">
                <a:solidFill>
                  <a:srgbClr val="0000FF"/>
                </a:solidFill>
                <a:latin typeface="Symbol" charset="2"/>
                <a:cs typeface="Symbol" charset="2"/>
              </a:rPr>
              <a:t>-</a:t>
            </a:r>
            <a:r>
              <a:rPr lang="en-US" sz="2800" dirty="0">
                <a:solidFill>
                  <a:srgbClr val="0000FF"/>
                </a:solidFill>
              </a:rPr>
              <a:t>2</a:t>
            </a:r>
            <a:r>
              <a:rPr lang="en-US" sz="2800" dirty="0"/>
              <a:t>.</a:t>
            </a:r>
            <a:endParaRPr lang="en-IN" sz="2800" dirty="0"/>
          </a:p>
        </p:txBody>
      </p:sp>
      <p:pic>
        <p:nvPicPr>
          <p:cNvPr id="35" name="Picture 34" descr="y equals 3x minus 2.&#10;Negative 2 questioned equal to 3 times 0 minus 2.&#10;Negative 2 questioned equal to 0 minus 2.&#10;Negative 2 equals negative 2 this is true statement.">
            <a:extLst>
              <a:ext uri="{FF2B5EF4-FFF2-40B4-BE49-F238E27FC236}">
                <a16:creationId xmlns:a16="http://schemas.microsoft.com/office/drawing/2014/main" id="{2B57A195-DDD3-DDBC-0A0A-E64556AFC54D}"/>
              </a:ext>
            </a:extLst>
          </p:cNvPr>
          <p:cNvPicPr>
            <a:picLocks noChangeAspect="1"/>
          </p:cNvPicPr>
          <p:nvPr/>
        </p:nvPicPr>
        <p:blipFill>
          <a:blip r:embed="rId3"/>
          <a:stretch>
            <a:fillRect/>
          </a:stretch>
        </p:blipFill>
        <p:spPr>
          <a:xfrm>
            <a:off x="734827" y="1904999"/>
            <a:ext cx="4284000" cy="2469854"/>
          </a:xfrm>
          <a:prstGeom prst="rect">
            <a:avLst/>
          </a:prstGeom>
        </p:spPr>
      </p:pic>
    </p:spTree>
    <p:extLst>
      <p:ext uri="{BB962C8B-B14F-4D97-AF65-F5344CB8AC3E}">
        <p14:creationId xmlns:p14="http://schemas.microsoft.com/office/powerpoint/2010/main" val="24049719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F7A5B-4459-9204-0AF8-D3550A0DF2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E06547-93F4-0EC0-BFE1-60688637A213}"/>
              </a:ext>
            </a:extLst>
          </p:cNvPr>
          <p:cNvSpPr>
            <a:spLocks noGrp="1"/>
          </p:cNvSpPr>
          <p:nvPr>
            <p:ph type="title"/>
          </p:nvPr>
        </p:nvSpPr>
        <p:spPr/>
        <p:txBody>
          <a:bodyPr/>
          <a:lstStyle/>
          <a:p>
            <a:r>
              <a:rPr lang="en-US" dirty="0">
                <a:solidFill>
                  <a:schemeClr val="accent1"/>
                </a:solidFill>
              </a:rPr>
              <a:t>Example 5: </a:t>
            </a:r>
            <a:r>
              <a:rPr lang="en-US" dirty="0"/>
              <a:t>Determining Ordered Pairs</a:t>
            </a:r>
            <a:r>
              <a:rPr lang="en-US" baseline="-25000" dirty="0"/>
              <a:t>3</a:t>
            </a:r>
            <a:endParaRPr lang="en-US" dirty="0"/>
          </a:p>
        </p:txBody>
      </p:sp>
      <p:sp>
        <p:nvSpPr>
          <p:cNvPr id="14" name="Content Placeholder 2">
            <a:extLst>
              <a:ext uri="{FF2B5EF4-FFF2-40B4-BE49-F238E27FC236}">
                <a16:creationId xmlns:a16="http://schemas.microsoft.com/office/drawing/2014/main" id="{065CAA86-4454-5B6F-CB17-58773983A6BC}"/>
              </a:ext>
            </a:extLst>
          </p:cNvPr>
          <p:cNvSpPr txBox="1">
            <a:spLocks/>
          </p:cNvSpPr>
          <p:nvPr/>
        </p:nvSpPr>
        <p:spPr>
          <a:xfrm>
            <a:off x="457201" y="1339312"/>
            <a:ext cx="3200400" cy="6248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For the ordered pair </a:t>
            </a:r>
          </a:p>
        </p:txBody>
      </p:sp>
      <p:pic>
        <p:nvPicPr>
          <p:cNvPr id="39" name="Picture 38" descr="Open parenthesis, two thirds comma zero, close parenthesis.">
            <a:extLst>
              <a:ext uri="{FF2B5EF4-FFF2-40B4-BE49-F238E27FC236}">
                <a16:creationId xmlns:a16="http://schemas.microsoft.com/office/drawing/2014/main" id="{B81AB263-83F1-FA90-E3FD-84400AC5F9D2}"/>
              </a:ext>
            </a:extLst>
          </p:cNvPr>
          <p:cNvPicPr>
            <a:picLocks noChangeAspect="1"/>
          </p:cNvPicPr>
          <p:nvPr/>
        </p:nvPicPr>
        <p:blipFill>
          <a:blip r:embed="rId2"/>
          <a:stretch>
            <a:fillRect/>
          </a:stretch>
        </p:blipFill>
        <p:spPr>
          <a:xfrm>
            <a:off x="3518143" y="1265400"/>
            <a:ext cx="896001" cy="792000"/>
          </a:xfrm>
          <a:prstGeom prst="rect">
            <a:avLst/>
          </a:prstGeom>
        </p:spPr>
      </p:pic>
      <p:pic>
        <p:nvPicPr>
          <p:cNvPr id="4" name="Picture 3" descr="Let x equals two thirds and y equals zero.">
            <a:extLst>
              <a:ext uri="{FF2B5EF4-FFF2-40B4-BE49-F238E27FC236}">
                <a16:creationId xmlns:a16="http://schemas.microsoft.com/office/drawing/2014/main" id="{4925948D-8D12-7215-2C3D-6FA1E0E27E62}"/>
              </a:ext>
            </a:extLst>
          </p:cNvPr>
          <p:cNvPicPr>
            <a:picLocks noChangeAspect="1"/>
          </p:cNvPicPr>
          <p:nvPr/>
        </p:nvPicPr>
        <p:blipFill>
          <a:blip r:embed="rId3"/>
          <a:stretch>
            <a:fillRect/>
          </a:stretch>
        </p:blipFill>
        <p:spPr>
          <a:xfrm>
            <a:off x="4495800" y="1209675"/>
            <a:ext cx="2800350" cy="847725"/>
          </a:xfrm>
          <a:prstGeom prst="rect">
            <a:avLst/>
          </a:prstGeom>
        </p:spPr>
      </p:pic>
      <p:pic>
        <p:nvPicPr>
          <p:cNvPr id="49" name="Picture 48" descr="Open parenthesis zero close parenthesis questioned equals 3 times two thirds minus 2.&#10;0 questioned equals 2 minus 2.&#10;0 equals 0,  this is true statement.">
            <a:extLst>
              <a:ext uri="{FF2B5EF4-FFF2-40B4-BE49-F238E27FC236}">
                <a16:creationId xmlns:a16="http://schemas.microsoft.com/office/drawing/2014/main" id="{7A42D42B-2C3C-6589-26A0-97B1D284B3DC}"/>
              </a:ext>
            </a:extLst>
          </p:cNvPr>
          <p:cNvPicPr>
            <a:picLocks noChangeAspect="1"/>
          </p:cNvPicPr>
          <p:nvPr/>
        </p:nvPicPr>
        <p:blipFill>
          <a:blip r:embed="rId4"/>
          <a:stretch>
            <a:fillRect/>
          </a:stretch>
        </p:blipFill>
        <p:spPr>
          <a:xfrm>
            <a:off x="685800" y="2177032"/>
            <a:ext cx="4176000" cy="2194522"/>
          </a:xfrm>
          <a:prstGeom prst="rect">
            <a:avLst/>
          </a:prstGeom>
        </p:spPr>
      </p:pic>
    </p:spTree>
    <p:extLst>
      <p:ext uri="{BB962C8B-B14F-4D97-AF65-F5344CB8AC3E}">
        <p14:creationId xmlns:p14="http://schemas.microsoft.com/office/powerpoint/2010/main" val="64653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Determining Ordered Pairs</a:t>
            </a:r>
            <a:r>
              <a:rPr lang="en-US" baseline="-25000" dirty="0"/>
              <a:t>4</a:t>
            </a:r>
            <a:endParaRPr lang="en-US" dirty="0"/>
          </a:p>
        </p:txBody>
      </p:sp>
      <p:sp>
        <p:nvSpPr>
          <p:cNvPr id="3" name="Content Placeholder 2"/>
          <p:cNvSpPr>
            <a:spLocks noGrp="1"/>
          </p:cNvSpPr>
          <p:nvPr>
            <p:ph idx="1"/>
          </p:nvPr>
        </p:nvSpPr>
        <p:spPr>
          <a:xfrm>
            <a:off x="457200" y="1280160"/>
            <a:ext cx="8229600" cy="4206240"/>
          </a:xfrm>
        </p:spPr>
        <p:txBody>
          <a:bodyPr/>
          <a:lstStyle/>
          <a:p>
            <a:r>
              <a:rPr lang="en-US" dirty="0"/>
              <a:t>For the ordered pair </a:t>
            </a:r>
          </a:p>
          <a:p>
            <a:endParaRPr lang="en-US" dirty="0"/>
          </a:p>
          <a:p>
            <a:endParaRPr lang="en-US" dirty="0"/>
          </a:p>
          <a:p>
            <a:endParaRPr lang="en-US" dirty="0"/>
          </a:p>
          <a:p>
            <a:endParaRPr lang="en-US" dirty="0"/>
          </a:p>
          <a:p>
            <a:r>
              <a:rPr lang="en-US" dirty="0"/>
              <a:t>						</a:t>
            </a:r>
          </a:p>
          <a:p>
            <a:r>
              <a:rPr lang="en-US" dirty="0"/>
              <a:t>						</a:t>
            </a:r>
          </a:p>
        </p:txBody>
      </p:sp>
      <p:pic>
        <p:nvPicPr>
          <p:cNvPr id="4" name="Picture 3" descr="Open parenthesis, two comma five, close parenthesis.">
            <a:extLst>
              <a:ext uri="{FF2B5EF4-FFF2-40B4-BE49-F238E27FC236}">
                <a16:creationId xmlns:a16="http://schemas.microsoft.com/office/drawing/2014/main" id="{E0574507-5B39-CE24-626A-88C410A7A8EA}"/>
              </a:ext>
            </a:extLst>
          </p:cNvPr>
          <p:cNvPicPr>
            <a:picLocks noChangeAspect="1"/>
          </p:cNvPicPr>
          <p:nvPr/>
        </p:nvPicPr>
        <p:blipFill>
          <a:blip r:embed="rId2"/>
          <a:stretch>
            <a:fillRect/>
          </a:stretch>
        </p:blipFill>
        <p:spPr>
          <a:xfrm>
            <a:off x="3533775" y="1313180"/>
            <a:ext cx="1038225" cy="523875"/>
          </a:xfrm>
          <a:prstGeom prst="rect">
            <a:avLst/>
          </a:prstGeom>
        </p:spPr>
      </p:pic>
      <p:sp>
        <p:nvSpPr>
          <p:cNvPr id="16" name="TextBox 15">
            <a:extLst>
              <a:ext uri="{FF2B5EF4-FFF2-40B4-BE49-F238E27FC236}">
                <a16:creationId xmlns:a16="http://schemas.microsoft.com/office/drawing/2014/main" id="{E5F6C6B8-28CE-9870-F78F-BAFF92AA7FA8}"/>
              </a:ext>
            </a:extLst>
          </p:cNvPr>
          <p:cNvSpPr txBox="1"/>
          <p:nvPr/>
        </p:nvSpPr>
        <p:spPr>
          <a:xfrm>
            <a:off x="4572000" y="1297472"/>
            <a:ext cx="2883149" cy="523220"/>
          </a:xfrm>
          <a:prstGeom prst="rect">
            <a:avLst/>
          </a:prstGeom>
          <a:noFill/>
        </p:spPr>
        <p:txBody>
          <a:bodyPr wrap="square">
            <a:spAutoFit/>
          </a:bodyPr>
          <a:lstStyle/>
          <a:p>
            <a:r>
              <a:rPr lang="en-US" sz="2800" dirty="0"/>
              <a:t>let </a:t>
            </a:r>
            <a:r>
              <a:rPr lang="en-US" sz="2800" i="1" dirty="0">
                <a:solidFill>
                  <a:srgbClr val="0000FF"/>
                </a:solidFill>
              </a:rPr>
              <a:t>x</a:t>
            </a:r>
            <a:r>
              <a:rPr lang="en-US" sz="2800" dirty="0">
                <a:solidFill>
                  <a:srgbClr val="0000FF"/>
                </a:solidFill>
              </a:rPr>
              <a:t> = </a:t>
            </a:r>
            <a:r>
              <a:rPr lang="en-US" sz="2800" dirty="0">
                <a:solidFill>
                  <a:srgbClr val="FF0000"/>
                </a:solidFill>
              </a:rPr>
              <a:t>2 </a:t>
            </a:r>
            <a:r>
              <a:rPr lang="en-US" sz="2800" dirty="0"/>
              <a:t>and </a:t>
            </a:r>
            <a:r>
              <a:rPr lang="en-US" sz="2800" i="1" dirty="0">
                <a:solidFill>
                  <a:srgbClr val="0000FF"/>
                </a:solidFill>
              </a:rPr>
              <a:t>y</a:t>
            </a:r>
            <a:r>
              <a:rPr lang="en-US" sz="2800" dirty="0">
                <a:solidFill>
                  <a:srgbClr val="0000FF"/>
                </a:solidFill>
              </a:rPr>
              <a:t> = 5</a:t>
            </a:r>
            <a:r>
              <a:rPr lang="en-US" sz="2800" dirty="0"/>
              <a:t>.</a:t>
            </a:r>
            <a:endParaRPr lang="en-IN" sz="2800" dirty="0"/>
          </a:p>
        </p:txBody>
      </p:sp>
      <p:pic>
        <p:nvPicPr>
          <p:cNvPr id="19" name="Picture 18" descr="Open parenthesis 5 close parenthesis questioned equals 3 times open parenthesis 2 close parenthesis minus 2.&#10;5 questioned equals  6 minus 2.&#10;5 is not equal to 4   this is false statement.">
            <a:extLst>
              <a:ext uri="{FF2B5EF4-FFF2-40B4-BE49-F238E27FC236}">
                <a16:creationId xmlns:a16="http://schemas.microsoft.com/office/drawing/2014/main" id="{6E666EC0-7E5E-A91F-845D-2423F0924FA2}"/>
              </a:ext>
            </a:extLst>
          </p:cNvPr>
          <p:cNvPicPr>
            <a:picLocks noChangeAspect="1"/>
          </p:cNvPicPr>
          <p:nvPr/>
        </p:nvPicPr>
        <p:blipFill>
          <a:blip r:embed="rId3"/>
          <a:stretch>
            <a:fillRect/>
          </a:stretch>
        </p:blipFill>
        <p:spPr>
          <a:xfrm>
            <a:off x="1066800" y="1879600"/>
            <a:ext cx="3781425" cy="1714500"/>
          </a:xfrm>
          <a:prstGeom prst="rect">
            <a:avLst/>
          </a:prstGeom>
        </p:spPr>
      </p:pic>
      <p:sp>
        <p:nvSpPr>
          <p:cNvPr id="33" name="TextBox 32">
            <a:extLst>
              <a:ext uri="{FF2B5EF4-FFF2-40B4-BE49-F238E27FC236}">
                <a16:creationId xmlns:a16="http://schemas.microsoft.com/office/drawing/2014/main" id="{CC06212A-B739-E057-261C-750D3266A6EF}"/>
              </a:ext>
            </a:extLst>
          </p:cNvPr>
          <p:cNvSpPr txBox="1"/>
          <p:nvPr/>
        </p:nvSpPr>
        <p:spPr>
          <a:xfrm>
            <a:off x="457200" y="3810000"/>
            <a:ext cx="3152775" cy="523220"/>
          </a:xfrm>
          <a:prstGeom prst="rect">
            <a:avLst/>
          </a:prstGeom>
          <a:noFill/>
        </p:spPr>
        <p:txBody>
          <a:bodyPr wrap="square">
            <a:spAutoFit/>
          </a:bodyPr>
          <a:lstStyle/>
          <a:p>
            <a:r>
              <a:rPr lang="en-US" sz="2800" dirty="0"/>
              <a:t>So the ordered pairs</a:t>
            </a:r>
            <a:endParaRPr lang="en-IN" sz="2800" dirty="0"/>
          </a:p>
        </p:txBody>
      </p:sp>
      <p:pic>
        <p:nvPicPr>
          <p:cNvPr id="27" name="Picture 26" descr="Open parenthesis 0 comma negative 2 close parenthesis and open parenthesis two thirds comma 0 close parenthesis.">
            <a:extLst>
              <a:ext uri="{FF2B5EF4-FFF2-40B4-BE49-F238E27FC236}">
                <a16:creationId xmlns:a16="http://schemas.microsoft.com/office/drawing/2014/main" id="{FCB7608D-F32E-CD53-BD1F-1FE55F1D5E2B}"/>
              </a:ext>
            </a:extLst>
          </p:cNvPr>
          <p:cNvPicPr>
            <a:picLocks noChangeAspect="1"/>
          </p:cNvPicPr>
          <p:nvPr/>
        </p:nvPicPr>
        <p:blipFill>
          <a:blip r:embed="rId4"/>
          <a:stretch>
            <a:fillRect/>
          </a:stretch>
        </p:blipFill>
        <p:spPr>
          <a:xfrm>
            <a:off x="3543300" y="3886200"/>
            <a:ext cx="2609850" cy="514350"/>
          </a:xfrm>
          <a:prstGeom prst="rect">
            <a:avLst/>
          </a:prstGeom>
        </p:spPr>
      </p:pic>
      <p:sp>
        <p:nvSpPr>
          <p:cNvPr id="36" name="TextBox 35">
            <a:extLst>
              <a:ext uri="{FF2B5EF4-FFF2-40B4-BE49-F238E27FC236}">
                <a16:creationId xmlns:a16="http://schemas.microsoft.com/office/drawing/2014/main" id="{284FF579-9FBB-FD39-BF77-66A56146F034}"/>
              </a:ext>
            </a:extLst>
          </p:cNvPr>
          <p:cNvSpPr txBox="1"/>
          <p:nvPr/>
        </p:nvSpPr>
        <p:spPr>
          <a:xfrm>
            <a:off x="6131584" y="3870429"/>
            <a:ext cx="1783396" cy="523220"/>
          </a:xfrm>
          <a:prstGeom prst="rect">
            <a:avLst/>
          </a:prstGeom>
          <a:noFill/>
        </p:spPr>
        <p:txBody>
          <a:bodyPr wrap="square">
            <a:spAutoFit/>
          </a:bodyPr>
          <a:lstStyle/>
          <a:p>
            <a:r>
              <a:rPr lang="en-US" sz="2800" dirty="0"/>
              <a:t>satisfy the</a:t>
            </a:r>
            <a:endParaRPr lang="en-IN" sz="2800" dirty="0"/>
          </a:p>
        </p:txBody>
      </p:sp>
      <p:sp>
        <p:nvSpPr>
          <p:cNvPr id="38" name="TextBox 37">
            <a:extLst>
              <a:ext uri="{FF2B5EF4-FFF2-40B4-BE49-F238E27FC236}">
                <a16:creationId xmlns:a16="http://schemas.microsoft.com/office/drawing/2014/main" id="{6CA62705-1AC6-2F5B-EE6F-C59FB82E9CBB}"/>
              </a:ext>
            </a:extLst>
          </p:cNvPr>
          <p:cNvSpPr txBox="1"/>
          <p:nvPr/>
        </p:nvSpPr>
        <p:spPr>
          <a:xfrm>
            <a:off x="488174" y="4343401"/>
            <a:ext cx="7426806" cy="954107"/>
          </a:xfrm>
          <a:prstGeom prst="rect">
            <a:avLst/>
          </a:prstGeom>
          <a:noFill/>
        </p:spPr>
        <p:txBody>
          <a:bodyPr wrap="square">
            <a:spAutoFit/>
          </a:bodyPr>
          <a:lstStyle/>
          <a:p>
            <a:r>
              <a:rPr lang="en-US" sz="2800" dirty="0"/>
              <a:t>equation, and the ordered pair (2, 5) does not.</a:t>
            </a:r>
            <a:endParaRPr lang="en-IN" sz="2800" dirty="0"/>
          </a:p>
          <a:p>
            <a:endParaRPr lang="en-IN" sz="2800" dirty="0"/>
          </a:p>
        </p:txBody>
      </p:sp>
    </p:spTree>
    <p:extLst>
      <p:ext uri="{BB962C8B-B14F-4D97-AF65-F5344CB8AC3E}">
        <p14:creationId xmlns:p14="http://schemas.microsoft.com/office/powerpoint/2010/main" val="3050416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3828741"/>
          </a:xfrm>
        </p:spPr>
        <p:txBody>
          <a:bodyPr>
            <a:spAutoFit/>
          </a:bodyPr>
          <a:lstStyle/>
          <a:p>
            <a:pPr marL="349250" indent="-349250">
              <a:spcAft>
                <a:spcPts val="1200"/>
              </a:spcAft>
              <a:buFont typeface="Courier New" pitchFamily="49" charset="0"/>
              <a:buChar char="o"/>
            </a:pPr>
            <a:r>
              <a:rPr lang="en-US" dirty="0"/>
              <a:t>Relate ordered pairs of real</a:t>
            </a:r>
            <a:r>
              <a:rPr lang="en-US" i="0" dirty="0">
                <a:solidFill>
                  <a:schemeClr val="tx1"/>
                </a:solidFill>
              </a:rPr>
              <a:t> </a:t>
            </a:r>
            <a:r>
              <a:rPr lang="en-US" dirty="0"/>
              <a:t>numbers using an equation in two variables.</a:t>
            </a:r>
            <a:endParaRPr lang="en-US" i="0" dirty="0">
              <a:solidFill>
                <a:schemeClr val="tx1"/>
              </a:solidFill>
            </a:endParaRPr>
          </a:p>
          <a:p>
            <a:pPr marL="349250" indent="-349250">
              <a:spcAft>
                <a:spcPts val="1200"/>
              </a:spcAft>
              <a:buFont typeface="Courier New" pitchFamily="49" charset="0"/>
              <a:buChar char="o"/>
            </a:pPr>
            <a:r>
              <a:rPr lang="en-US" dirty="0"/>
              <a:t>Plot ordered pairs of real numbers in the Cartesian coordinate system. </a:t>
            </a:r>
            <a:endParaRPr lang="en-US" i="0" dirty="0">
              <a:solidFill>
                <a:schemeClr val="tx1"/>
              </a:solidFill>
            </a:endParaRPr>
          </a:p>
          <a:p>
            <a:pPr marL="349250" indent="-349250">
              <a:spcAft>
                <a:spcPts val="1200"/>
              </a:spcAft>
              <a:buFont typeface="Courier New" pitchFamily="49" charset="0"/>
              <a:buChar char="o"/>
            </a:pPr>
            <a:r>
              <a:rPr lang="en-US" dirty="0"/>
              <a:t>Find ordered pairs that satisfy a given linear equation.</a:t>
            </a:r>
            <a:endParaRPr lang="en-US" i="0" dirty="0">
              <a:solidFill>
                <a:schemeClr val="tx1"/>
              </a:solidFill>
            </a:endParaRPr>
          </a:p>
          <a:p>
            <a:pPr marL="349250" indent="-349250">
              <a:spcAft>
                <a:spcPts val="1200"/>
              </a:spcAft>
              <a:buFont typeface="Courier New" pitchFamily="49" charset="0"/>
              <a:buChar char="o"/>
            </a:pPr>
            <a:r>
              <a:rPr lang="en-US" dirty="0"/>
              <a:t>Identify points on a graph.</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Locating Points on the Graph </a:t>
            </a:r>
            <a:br>
              <a:rPr lang="en-US" dirty="0"/>
            </a:br>
            <a:r>
              <a:rPr lang="en-US" dirty="0"/>
              <a:t>of a Line</a:t>
            </a:r>
            <a:r>
              <a:rPr lang="en-US" baseline="-25000" dirty="0"/>
              <a:t>1</a:t>
            </a:r>
            <a:endParaRPr lang="en-US" sz="3200" dirty="0">
              <a:solidFill>
                <a:schemeClr val="accent1"/>
              </a:solidFill>
            </a:endParaRPr>
          </a:p>
        </p:txBody>
      </p:sp>
      <p:sp>
        <p:nvSpPr>
          <p:cNvPr id="23555" name="Rectangle 3"/>
          <p:cNvSpPr>
            <a:spLocks noGrp="1"/>
          </p:cNvSpPr>
          <p:nvPr>
            <p:ph idx="1"/>
          </p:nvPr>
        </p:nvSpPr>
        <p:spPr>
          <a:xfrm>
            <a:off x="457200" y="1397992"/>
            <a:ext cx="8229600" cy="1713756"/>
          </a:xfrm>
          <a:prstGeom prst="rect">
            <a:avLst/>
          </a:prstGeom>
        </p:spPr>
        <p:txBody>
          <a:bodyPr>
            <a:noAutofit/>
          </a:bodyPr>
          <a:lstStyle/>
          <a:p>
            <a:pPr marL="0" indent="0">
              <a:spcBef>
                <a:spcPts val="0"/>
              </a:spcBef>
              <a:buFont typeface="Courier New" pitchFamily="49" charset="0"/>
              <a:buNone/>
            </a:pPr>
            <a:r>
              <a:rPr lang="en-US" i="0" dirty="0">
                <a:solidFill>
                  <a:schemeClr val="tx1"/>
                </a:solidFill>
              </a:rPr>
              <a:t>The graphs of two lines are given. Each line contains an infinite number of points. Use the grid to help you locate (or estimate) three points on each line.</a:t>
            </a:r>
            <a:r>
              <a:rPr lang="en-US" dirty="0">
                <a:solidFill>
                  <a:schemeClr val="tx1"/>
                </a:solidFill>
              </a:rPr>
              <a:t> </a:t>
            </a:r>
          </a:p>
          <a:p>
            <a:pPr marL="0" indent="0">
              <a:spcBef>
                <a:spcPts val="0"/>
              </a:spcBef>
              <a:buFont typeface="Courier New" pitchFamily="49" charset="0"/>
              <a:buNone/>
            </a:pPr>
            <a:r>
              <a:rPr lang="en-US" b="1" i="0" dirty="0">
                <a:solidFill>
                  <a:schemeClr val="tx1"/>
                </a:solidFill>
              </a:rPr>
              <a:t>a.</a:t>
            </a:r>
          </a:p>
        </p:txBody>
      </p:sp>
      <p:pic>
        <p:nvPicPr>
          <p:cNvPr id="66561" name="Picture 1" descr="A linear line is shown plotted on a coordinate plane. The line is shown passing through the  x axis at 1 unit to the left of the origin, and from the y axis at 1 unit up from the origin."/>
          <p:cNvPicPr>
            <a:picLocks noChangeAspect="1" noChangeArrowheads="1"/>
          </p:cNvPicPr>
          <p:nvPr/>
        </p:nvPicPr>
        <p:blipFill>
          <a:blip r:embed="rId2" cstate="print"/>
          <a:srcRect/>
          <a:stretch>
            <a:fillRect/>
          </a:stretch>
        </p:blipFill>
        <p:spPr bwMode="auto">
          <a:xfrm>
            <a:off x="907409" y="2700556"/>
            <a:ext cx="3291840" cy="3284409"/>
          </a:xfrm>
          <a:prstGeom prst="rect">
            <a:avLst/>
          </a:prstGeom>
          <a:noFill/>
          <a:ln w="9525">
            <a:noFill/>
            <a:miter lim="800000"/>
            <a:headEnd/>
            <a:tailEnd/>
          </a:ln>
        </p:spPr>
      </p:pic>
      <p:sp>
        <p:nvSpPr>
          <p:cNvPr id="3" name="Rectangle 2">
            <a:extLst>
              <a:ext uri="{FF2B5EF4-FFF2-40B4-BE49-F238E27FC236}">
                <a16:creationId xmlns:a16="http://schemas.microsoft.com/office/drawing/2014/main" id="{5F923B48-159E-48E6-B47D-BD9D6CA2C8BB}"/>
              </a:ext>
            </a:extLst>
          </p:cNvPr>
          <p:cNvSpPr/>
          <p:nvPr/>
        </p:nvSpPr>
        <p:spPr>
          <a:xfrm>
            <a:off x="4165002" y="2850138"/>
            <a:ext cx="1425390" cy="523220"/>
          </a:xfrm>
          <a:prstGeom prst="rect">
            <a:avLst/>
          </a:prstGeom>
        </p:spPr>
        <p:txBody>
          <a:bodyPr wrap="none">
            <a:spAutoFit/>
          </a:bodyPr>
          <a:lstStyle/>
          <a:p>
            <a:r>
              <a:rPr lang="en-US" sz="2800" b="1" dirty="0">
                <a:latin typeface="Calibri" pitchFamily="34" charset="0"/>
              </a:rPr>
              <a:t>Solution</a:t>
            </a:r>
            <a:endParaRPr lang="en-US" sz="2800" b="1" dirty="0"/>
          </a:p>
        </p:txBody>
      </p:sp>
      <p:sp>
        <p:nvSpPr>
          <p:cNvPr id="2" name="Rectangle 1">
            <a:extLst>
              <a:ext uri="{FF2B5EF4-FFF2-40B4-BE49-F238E27FC236}">
                <a16:creationId xmlns:a16="http://schemas.microsoft.com/office/drawing/2014/main" id="{FB420CD4-C05A-47B3-8624-E86D4EBCB0AC}"/>
              </a:ext>
            </a:extLst>
          </p:cNvPr>
          <p:cNvSpPr/>
          <p:nvPr/>
        </p:nvSpPr>
        <p:spPr>
          <a:xfrm>
            <a:off x="4165002" y="3424541"/>
            <a:ext cx="4978998" cy="2677656"/>
          </a:xfrm>
          <a:prstGeom prst="rect">
            <a:avLst/>
          </a:prstGeom>
        </p:spPr>
        <p:txBody>
          <a:bodyPr wrap="square">
            <a:spAutoFit/>
          </a:bodyPr>
          <a:lstStyle/>
          <a:p>
            <a:pPr marL="514350" indent="-514350" eaLnBrk="0" hangingPunct="0">
              <a:buFont typeface="+mj-lt"/>
              <a:buAutoNum type="alphaLcPeriod"/>
              <a:tabLst>
                <a:tab pos="534988" algn="l"/>
              </a:tabLst>
            </a:pPr>
            <a:r>
              <a:rPr lang="en-US" sz="2800" dirty="0">
                <a:latin typeface="Calibri" pitchFamily="34" charset="0"/>
              </a:rPr>
              <a:t>Three points on this graph are </a:t>
            </a:r>
            <a:r>
              <a:rPr lang="en-US" sz="2800" dirty="0">
                <a:solidFill>
                  <a:srgbClr val="FF0000"/>
                </a:solidFill>
                <a:latin typeface="Calibri" pitchFamily="34" charset="0"/>
              </a:rPr>
              <a:t>(−2, −1)</a:t>
            </a:r>
            <a:r>
              <a:rPr lang="en-US" sz="2800" dirty="0">
                <a:latin typeface="Calibri" pitchFamily="34" charset="0"/>
              </a:rPr>
              <a:t>,</a:t>
            </a:r>
            <a:r>
              <a:rPr lang="en-US" sz="2800" dirty="0">
                <a:solidFill>
                  <a:srgbClr val="FF0000"/>
                </a:solidFill>
                <a:latin typeface="Calibri" pitchFamily="34" charset="0"/>
              </a:rPr>
              <a:t> (1, 2)</a:t>
            </a:r>
            <a:r>
              <a:rPr lang="en-US" sz="2800" dirty="0">
                <a:latin typeface="Calibri" pitchFamily="34" charset="0"/>
              </a:rPr>
              <a:t>, and </a:t>
            </a:r>
            <a:r>
              <a:rPr lang="en-US" sz="2800" dirty="0">
                <a:solidFill>
                  <a:srgbClr val="FF0000"/>
                </a:solidFill>
                <a:latin typeface="Calibri" pitchFamily="34" charset="0"/>
              </a:rPr>
              <a:t>(3, 4)</a:t>
            </a:r>
            <a:r>
              <a:rPr lang="en-US" sz="2800" dirty="0">
                <a:latin typeface="Calibri" pitchFamily="34" charset="0"/>
              </a:rPr>
              <a:t>. (Of course there is more than one correct answer to this type of question. Use your own judgment.)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a:t>
            </a:r>
            <a:r>
              <a:rPr lang="en-US" dirty="0"/>
              <a:t>Locating Points on the Graph </a:t>
            </a:r>
            <a:br>
              <a:rPr lang="en-US" dirty="0"/>
            </a:br>
            <a:r>
              <a:rPr lang="en-US" dirty="0"/>
              <a:t>of a Line</a:t>
            </a:r>
            <a:r>
              <a:rPr lang="en-US" baseline="-25000" dirty="0"/>
              <a:t>2</a:t>
            </a:r>
            <a:endParaRPr lang="en-US" sz="3200" dirty="0">
              <a:solidFill>
                <a:schemeClr val="accent1"/>
              </a:solidFill>
            </a:endParaRPr>
          </a:p>
        </p:txBody>
      </p:sp>
      <p:sp>
        <p:nvSpPr>
          <p:cNvPr id="23555" name="Rectangle 3"/>
          <p:cNvSpPr>
            <a:spLocks noGrp="1"/>
          </p:cNvSpPr>
          <p:nvPr>
            <p:ph idx="1"/>
          </p:nvPr>
        </p:nvSpPr>
        <p:spPr>
          <a:xfrm>
            <a:off x="457200" y="1385540"/>
            <a:ext cx="8229600" cy="1713756"/>
          </a:xfrm>
          <a:prstGeom prst="rect">
            <a:avLst/>
          </a:prstGeom>
        </p:spPr>
        <p:txBody>
          <a:bodyPr>
            <a:normAutofit/>
          </a:bodyPr>
          <a:lstStyle/>
          <a:p>
            <a:pPr marL="0" indent="0">
              <a:spcBef>
                <a:spcPts val="0"/>
              </a:spcBef>
              <a:buFont typeface="Courier New" pitchFamily="49" charset="0"/>
              <a:buNone/>
            </a:pPr>
            <a:r>
              <a:rPr lang="en-US" b="1" i="0" dirty="0">
                <a:solidFill>
                  <a:schemeClr val="tx1"/>
                </a:solidFill>
              </a:rPr>
              <a:t>b.</a:t>
            </a:r>
          </a:p>
        </p:txBody>
      </p:sp>
      <p:pic>
        <p:nvPicPr>
          <p:cNvPr id="65537" name="Picture 1" descr="A linear line is shown plotted on a coordinate plane. The line is shown passing through the  x axis at  1.5   units to the right of the origin point, and from the  y axis at  3  units up from the origin point."/>
          <p:cNvPicPr>
            <a:picLocks noChangeAspect="1" noChangeArrowheads="1"/>
          </p:cNvPicPr>
          <p:nvPr/>
        </p:nvPicPr>
        <p:blipFill>
          <a:blip r:embed="rId2" cstate="print"/>
          <a:srcRect/>
          <a:stretch>
            <a:fillRect/>
          </a:stretch>
        </p:blipFill>
        <p:spPr bwMode="auto">
          <a:xfrm>
            <a:off x="914400" y="1402634"/>
            <a:ext cx="3291840" cy="3321766"/>
          </a:xfrm>
          <a:prstGeom prst="rect">
            <a:avLst/>
          </a:prstGeom>
          <a:noFill/>
          <a:ln w="9525">
            <a:noFill/>
            <a:miter lim="800000"/>
            <a:headEnd/>
            <a:tailEnd/>
          </a:ln>
        </p:spPr>
      </p:pic>
      <p:sp>
        <p:nvSpPr>
          <p:cNvPr id="6" name="Rectangle 5">
            <a:extLst>
              <a:ext uri="{FF2B5EF4-FFF2-40B4-BE49-F238E27FC236}">
                <a16:creationId xmlns:a16="http://schemas.microsoft.com/office/drawing/2014/main" id="{45E842E5-7C81-44C5-90ED-0DD1DC6D4B49}"/>
              </a:ext>
            </a:extLst>
          </p:cNvPr>
          <p:cNvSpPr/>
          <p:nvPr/>
        </p:nvSpPr>
        <p:spPr>
          <a:xfrm>
            <a:off x="4231640" y="1719198"/>
            <a:ext cx="1425390" cy="523220"/>
          </a:xfrm>
          <a:prstGeom prst="rect">
            <a:avLst/>
          </a:prstGeom>
        </p:spPr>
        <p:txBody>
          <a:bodyPr wrap="none">
            <a:spAutoFit/>
          </a:bodyPr>
          <a:lstStyle/>
          <a:p>
            <a:r>
              <a:rPr lang="en-US" sz="2800" b="1" dirty="0">
                <a:latin typeface="Calibri" pitchFamily="34" charset="0"/>
              </a:rPr>
              <a:t>Solution</a:t>
            </a:r>
            <a:endParaRPr lang="en-US" sz="2800" b="1" dirty="0"/>
          </a:p>
        </p:txBody>
      </p:sp>
      <p:sp>
        <p:nvSpPr>
          <p:cNvPr id="2" name="Rectangle 1">
            <a:extLst>
              <a:ext uri="{FF2B5EF4-FFF2-40B4-BE49-F238E27FC236}">
                <a16:creationId xmlns:a16="http://schemas.microsoft.com/office/drawing/2014/main" id="{34829286-3997-4548-8ED9-AD31CEBC104D}"/>
              </a:ext>
            </a:extLst>
          </p:cNvPr>
          <p:cNvSpPr/>
          <p:nvPr/>
        </p:nvSpPr>
        <p:spPr>
          <a:xfrm>
            <a:off x="4189116" y="2134459"/>
            <a:ext cx="4922520" cy="2954655"/>
          </a:xfrm>
          <a:prstGeom prst="rect">
            <a:avLst/>
          </a:prstGeom>
        </p:spPr>
        <p:txBody>
          <a:bodyPr wrap="square">
            <a:spAutoFit/>
          </a:bodyPr>
          <a:lstStyle/>
          <a:p>
            <a:pPr marL="514350" indent="-514350" eaLnBrk="0" hangingPunct="0">
              <a:buFont typeface="+mj-lt"/>
              <a:buAutoNum type="alphaLcPeriod"/>
              <a:tabLst>
                <a:tab pos="534988" algn="l"/>
              </a:tabLst>
            </a:pPr>
            <a:endParaRPr lang="en-US" dirty="0">
              <a:latin typeface="Calibri" pitchFamily="34" charset="0"/>
            </a:endParaRPr>
          </a:p>
          <a:p>
            <a:pPr marL="514350" indent="-514350" eaLnBrk="0" hangingPunct="0">
              <a:buFont typeface="+mj-lt"/>
              <a:buAutoNum type="alphaLcPeriod" startAt="2"/>
              <a:tabLst>
                <a:tab pos="534988" algn="l"/>
              </a:tabLst>
            </a:pPr>
            <a:r>
              <a:rPr lang="en-US" sz="2800" dirty="0">
                <a:latin typeface="Calibri" pitchFamily="34" charset="0"/>
              </a:rPr>
              <a:t>Three points on this graph are </a:t>
            </a:r>
            <a:r>
              <a:rPr lang="en-US" sz="2800" dirty="0">
                <a:solidFill>
                  <a:srgbClr val="FF0000"/>
                </a:solidFill>
                <a:latin typeface="Calibri" pitchFamily="34" charset="0"/>
              </a:rPr>
              <a:t>(0, 3)</a:t>
            </a:r>
            <a:r>
              <a:rPr lang="en-US" sz="2800" dirty="0">
                <a:latin typeface="Calibri" pitchFamily="34" charset="0"/>
              </a:rPr>
              <a:t>,</a:t>
            </a:r>
            <a:r>
              <a:rPr lang="en-US" sz="2800" dirty="0">
                <a:solidFill>
                  <a:srgbClr val="FF0000"/>
                </a:solidFill>
                <a:latin typeface="Calibri" pitchFamily="34" charset="0"/>
              </a:rPr>
              <a:t> (1, 1)</a:t>
            </a:r>
            <a:r>
              <a:rPr lang="en-US" sz="2800" dirty="0">
                <a:latin typeface="Calibri" pitchFamily="34" charset="0"/>
              </a:rPr>
              <a:t>, and </a:t>
            </a:r>
            <a:r>
              <a:rPr lang="en-US" sz="2800" dirty="0">
                <a:solidFill>
                  <a:srgbClr val="FF0000"/>
                </a:solidFill>
                <a:latin typeface="Calibri" pitchFamily="34" charset="0"/>
              </a:rPr>
              <a:t>(2, </a:t>
            </a:r>
            <a:r>
              <a:rPr lang="en-US" sz="2800" dirty="0">
                <a:solidFill>
                  <a:srgbClr val="FF0000"/>
                </a:solidFill>
                <a:latin typeface="Symbol" pitchFamily="18" charset="2"/>
              </a:rPr>
              <a:t>-</a:t>
            </a:r>
            <a:r>
              <a:rPr lang="en-US" sz="2800" dirty="0">
                <a:solidFill>
                  <a:srgbClr val="FF0000"/>
                </a:solidFill>
                <a:latin typeface="Calibri" pitchFamily="34" charset="0"/>
              </a:rPr>
              <a:t>1)</a:t>
            </a:r>
            <a:r>
              <a:rPr lang="en-US" sz="2800" dirty="0">
                <a:latin typeface="Calibri" pitchFamily="34" charset="0"/>
              </a:rPr>
              <a:t>. (You may also estimate with fractions. For example, one point appears to be approximately.)</a:t>
            </a:r>
            <a:endParaRPr lang="en-US" sz="2800" b="1" dirty="0"/>
          </a:p>
        </p:txBody>
      </p:sp>
    </p:spTree>
    <p:extLst>
      <p:ext uri="{BB962C8B-B14F-4D97-AF65-F5344CB8AC3E}">
        <p14:creationId xmlns:p14="http://schemas.microsoft.com/office/powerpoint/2010/main" val="852128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p:cNvSpPr>
          <p:nvPr>
            <p:ph type="title"/>
          </p:nvPr>
        </p:nvSpPr>
        <p:spPr>
          <a:prstGeom prst="rect">
            <a:avLst/>
          </a:prstGeom>
        </p:spPr>
        <p:txBody>
          <a:bodyPr/>
          <a:lstStyle/>
          <a:p>
            <a:pPr marL="12700" indent="-12700" eaLnBrk="0" hangingPunct="0">
              <a:tabLst>
                <a:tab pos="457200" algn="l"/>
              </a:tabLst>
            </a:pPr>
            <a:r>
              <a:rPr lang="en-US" dirty="0">
                <a:solidFill>
                  <a:schemeClr val="accent1"/>
                </a:solidFill>
                <a:latin typeface="Calibri" pitchFamily="34" charset="0"/>
              </a:rPr>
              <a:t>Definition: One-to-One Correspondence</a:t>
            </a:r>
            <a:r>
              <a:rPr lang="en-US" i="1" dirty="0">
                <a:solidFill>
                  <a:schemeClr val="accent1"/>
                </a:solidFill>
                <a:latin typeface="Calibri" pitchFamily="34" charset="0"/>
              </a:rPr>
              <a:t> </a:t>
            </a:r>
          </a:p>
        </p:txBody>
      </p:sp>
      <p:sp>
        <p:nvSpPr>
          <p:cNvPr id="4" name="Content Placeholder 3"/>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marL="12700" indent="-12700" algn="just" eaLnBrk="0" hangingPunct="0">
              <a:tabLst>
                <a:tab pos="457200" algn="l"/>
              </a:tabLst>
            </a:pPr>
            <a:r>
              <a:rPr lang="en-US" dirty="0">
                <a:solidFill>
                  <a:srgbClr val="000000"/>
                </a:solidFill>
                <a:latin typeface="Calibri" pitchFamily="34" charset="0"/>
              </a:rPr>
              <a:t>There is a </a:t>
            </a:r>
            <a:r>
              <a:rPr lang="en-US" b="1" dirty="0">
                <a:solidFill>
                  <a:srgbClr val="C00000"/>
                </a:solidFill>
                <a:latin typeface="Calibri" pitchFamily="34" charset="0"/>
              </a:rPr>
              <a:t>one-to-one correspondence</a:t>
            </a:r>
            <a:r>
              <a:rPr lang="en-US" b="1" dirty="0">
                <a:solidFill>
                  <a:srgbClr val="000000"/>
                </a:solidFill>
                <a:latin typeface="Calibri" pitchFamily="34" charset="0"/>
              </a:rPr>
              <a:t> </a:t>
            </a:r>
            <a:r>
              <a:rPr lang="en-US" dirty="0">
                <a:solidFill>
                  <a:srgbClr val="000000"/>
                </a:solidFill>
                <a:latin typeface="Calibri" pitchFamily="34" charset="0"/>
              </a:rPr>
              <a:t>between points in a plane and ordered pairs of real numbers.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Plotting Ordered Pairs</a:t>
            </a:r>
            <a:r>
              <a:rPr lang="en-US" baseline="-25000" dirty="0"/>
              <a:t>1</a:t>
            </a:r>
          </a:p>
        </p:txBody>
      </p:sp>
      <p:sp>
        <p:nvSpPr>
          <p:cNvPr id="4" name="TextBox 3"/>
          <p:cNvSpPr>
            <a:spLocks noGrp="1" noChangeArrowheads="1"/>
          </p:cNvSpPr>
          <p:nvPr>
            <p:ph idx="1"/>
          </p:nvPr>
        </p:nvSpPr>
        <p:spPr>
          <a:xfrm>
            <a:off x="457200" y="1280160"/>
            <a:ext cx="8229600" cy="2677656"/>
          </a:xfrm>
          <a:prstGeom prst="rect">
            <a:avLst/>
          </a:prstGeom>
          <a:noFill/>
          <a:ln w="28575">
            <a:solidFill>
              <a:srgbClr val="FF0000"/>
            </a:solidFill>
          </a:ln>
        </p:spPr>
        <p:txBody>
          <a:bodyPr>
            <a:spAutoFit/>
          </a:bodyPr>
          <a:lstStyle/>
          <a:p>
            <a:r>
              <a:rPr lang="en-US" dirty="0">
                <a:solidFill>
                  <a:srgbClr val="000000"/>
                </a:solidFill>
              </a:rPr>
              <a:t>Although this discussion is related to ordered pairs of real numbers, most of the examples use ordered pairs of </a:t>
            </a:r>
            <a:r>
              <a:rPr lang="en-US" b="1" dirty="0">
                <a:solidFill>
                  <a:srgbClr val="C00000"/>
                </a:solidFill>
              </a:rPr>
              <a:t>integers</a:t>
            </a:r>
            <a:r>
              <a:rPr lang="en-US" dirty="0">
                <a:solidFill>
                  <a:srgbClr val="000000"/>
                </a:solidFill>
              </a:rPr>
              <a:t>. This is because ordered pairs of integers are relatively easy to locate on and read from a graph. Ordered pairs with fractions, decimals, or radicals must be located by estimating the positions of the points. </a:t>
            </a:r>
          </a:p>
        </p:txBody>
      </p:sp>
    </p:spTree>
    <p:extLst>
      <p:ext uri="{BB962C8B-B14F-4D97-AF65-F5344CB8AC3E}">
        <p14:creationId xmlns:p14="http://schemas.microsoft.com/office/powerpoint/2010/main" val="1556177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Notes: Plotting Ordered Pairs</a:t>
            </a:r>
            <a:r>
              <a:rPr lang="en-US" baseline="-25000" dirty="0"/>
              <a:t>2</a:t>
            </a:r>
            <a:endParaRPr lang="en-US" dirty="0"/>
          </a:p>
        </p:txBody>
      </p:sp>
      <p:sp>
        <p:nvSpPr>
          <p:cNvPr id="4" name="TextBox 3"/>
          <p:cNvSpPr>
            <a:spLocks noGrp="1" noChangeArrowheads="1"/>
          </p:cNvSpPr>
          <p:nvPr>
            <p:ph idx="1"/>
          </p:nvPr>
        </p:nvSpPr>
        <p:spPr>
          <a:xfrm>
            <a:off x="457200" y="1280160"/>
            <a:ext cx="8229600" cy="3539430"/>
          </a:xfrm>
          <a:prstGeom prst="rect">
            <a:avLst/>
          </a:prstGeom>
          <a:noFill/>
          <a:ln w="28575">
            <a:solidFill>
              <a:srgbClr val="FF0000"/>
            </a:solidFill>
          </a:ln>
        </p:spPr>
        <p:txBody>
          <a:bodyPr>
            <a:spAutoFit/>
          </a:bodyPr>
          <a:lstStyle/>
          <a:p>
            <a:r>
              <a:rPr lang="en-US" dirty="0">
                <a:solidFill>
                  <a:srgbClr val="000000"/>
                </a:solidFill>
              </a:rPr>
              <a:t>The precise coordinates intended for such points can be difficult or impossible to read because large dots must be used so the points can be seen. </a:t>
            </a:r>
            <a:r>
              <a:rPr lang="en-US" b="1" dirty="0">
                <a:solidFill>
                  <a:srgbClr val="C00000"/>
                </a:solidFill>
              </a:rPr>
              <a:t>Even with these difficulties, you should understand that we are discussing ordered pairs of real numbers and that points with fractions, decimals, and radicals as coordinates do exist and should be plotted by estimating their positions.</a:t>
            </a:r>
            <a:endParaRPr lang="en-US" dirty="0">
              <a:solidFill>
                <a:srgbClr val="C00000"/>
              </a:solidFill>
            </a:endParaRPr>
          </a:p>
        </p:txBody>
      </p:sp>
    </p:spTree>
    <p:extLst>
      <p:ext uri="{BB962C8B-B14F-4D97-AF65-F5344CB8AC3E}">
        <p14:creationId xmlns:p14="http://schemas.microsoft.com/office/powerpoint/2010/main" val="3786954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Plotting Ordered Pairs</a:t>
            </a:r>
            <a:r>
              <a:rPr lang="en-US" baseline="-25000" dirty="0"/>
              <a:t>1</a:t>
            </a:r>
            <a:r>
              <a:rPr lang="en-US" sz="3200" dirty="0">
                <a:solidFill>
                  <a:schemeClr val="accent1"/>
                </a:solidFill>
              </a:rPr>
              <a:t> </a:t>
            </a:r>
          </a:p>
        </p:txBody>
      </p:sp>
      <p:sp>
        <p:nvSpPr>
          <p:cNvPr id="5" name="Rectangle 3"/>
          <p:cNvSpPr txBox="1">
            <a:spLocks/>
          </p:cNvSpPr>
          <p:nvPr/>
        </p:nvSpPr>
        <p:spPr>
          <a:xfrm>
            <a:off x="457200" y="1280160"/>
            <a:ext cx="8229600" cy="523220"/>
          </a:xfrm>
          <a:prstGeom prst="rect">
            <a:avLst/>
          </a:prstGeom>
          <a:noFill/>
        </p:spPr>
        <p:txBody>
          <a:bodyPr>
            <a:spAutoFit/>
          </a:bodyPr>
          <a:lstStyle/>
          <a:p>
            <a:pPr algn="just"/>
            <a:r>
              <a:rPr lang="en-US" sz="2800" dirty="0"/>
              <a:t>Plot (or graph) the set of ordered pairs.</a:t>
            </a:r>
          </a:p>
        </p:txBody>
      </p:sp>
      <p:pic>
        <p:nvPicPr>
          <p:cNvPr id="15" name="Picture 14" descr="The set of points is:&#10;A with coordinates negative 2 comma 1,&#10;B with coordinates negative 2 comma  negative 4,&#10;C with coordinates 0 comma  4,&#10;D with coordinates 1 comma  3,&#10;E with coordinates 2 comma  negative 5.">
            <a:extLst>
              <a:ext uri="{FF2B5EF4-FFF2-40B4-BE49-F238E27FC236}">
                <a16:creationId xmlns:a16="http://schemas.microsoft.com/office/drawing/2014/main" id="{1CD6506C-674D-43ED-424E-4F8B9A5DAE5C}"/>
              </a:ext>
            </a:extLst>
          </p:cNvPr>
          <p:cNvPicPr>
            <a:picLocks noChangeAspect="1"/>
          </p:cNvPicPr>
          <p:nvPr/>
        </p:nvPicPr>
        <p:blipFill>
          <a:blip r:embed="rId2"/>
          <a:stretch>
            <a:fillRect/>
          </a:stretch>
        </p:blipFill>
        <p:spPr>
          <a:xfrm>
            <a:off x="1481931" y="1864607"/>
            <a:ext cx="6191250" cy="523875"/>
          </a:xfrm>
          <a:prstGeom prst="rect">
            <a:avLst/>
          </a:prstGeom>
        </p:spPr>
      </p:pic>
      <p:sp>
        <p:nvSpPr>
          <p:cNvPr id="12" name="TextBox 11">
            <a:extLst>
              <a:ext uri="{FF2B5EF4-FFF2-40B4-BE49-F238E27FC236}">
                <a16:creationId xmlns:a16="http://schemas.microsoft.com/office/drawing/2014/main" id="{EFAEB42B-33FE-E161-97BF-ED04165FB191}"/>
              </a:ext>
            </a:extLst>
          </p:cNvPr>
          <p:cNvSpPr txBox="1"/>
          <p:nvPr/>
        </p:nvSpPr>
        <p:spPr>
          <a:xfrm>
            <a:off x="914400" y="2438400"/>
            <a:ext cx="7086600" cy="369332"/>
          </a:xfrm>
          <a:prstGeom prst="rect">
            <a:avLst/>
          </a:prstGeom>
          <a:noFill/>
        </p:spPr>
        <p:txBody>
          <a:bodyPr wrap="square">
            <a:spAutoFit/>
          </a:bodyPr>
          <a:lstStyle/>
          <a:p>
            <a:pPr>
              <a:spcBef>
                <a:spcPts val="2400"/>
              </a:spcBef>
            </a:pPr>
            <a:r>
              <a:rPr lang="en-US" sz="1800" b="1" dirty="0">
                <a:solidFill>
                  <a:srgbClr val="008080"/>
                </a:solidFill>
              </a:rPr>
              <a:t>Note: </a:t>
            </a:r>
            <a:r>
              <a:rPr lang="en-US" sz="1800" dirty="0">
                <a:solidFill>
                  <a:srgbClr val="008080"/>
                </a:solidFill>
              </a:rPr>
              <a:t>The listing of ordered pairs within the braces can be in any order.</a:t>
            </a:r>
          </a:p>
        </p:txBody>
      </p:sp>
      <p:sp>
        <p:nvSpPr>
          <p:cNvPr id="10" name="TextBox 9">
            <a:extLst>
              <a:ext uri="{FF2B5EF4-FFF2-40B4-BE49-F238E27FC236}">
                <a16:creationId xmlns:a16="http://schemas.microsoft.com/office/drawing/2014/main" id="{98EDE8B2-414C-FE3C-5514-1846D99EAA67}"/>
              </a:ext>
            </a:extLst>
          </p:cNvPr>
          <p:cNvSpPr txBox="1"/>
          <p:nvPr/>
        </p:nvSpPr>
        <p:spPr>
          <a:xfrm>
            <a:off x="457200" y="3087231"/>
            <a:ext cx="8229600" cy="2246769"/>
          </a:xfrm>
          <a:prstGeom prst="rect">
            <a:avLst/>
          </a:prstGeom>
          <a:noFill/>
        </p:spPr>
        <p:txBody>
          <a:bodyPr wrap="square">
            <a:spAutoFit/>
          </a:bodyPr>
          <a:lstStyle/>
          <a:p>
            <a:pPr>
              <a:spcBef>
                <a:spcPct val="50000"/>
              </a:spcBef>
            </a:pPr>
            <a:r>
              <a:rPr lang="en-US" sz="2800" b="1" dirty="0"/>
              <a:t>Solution</a:t>
            </a:r>
          </a:p>
          <a:p>
            <a:r>
              <a:rPr lang="en-US" sz="2800" dirty="0"/>
              <a:t>To plot each ordered pair, start at the </a:t>
            </a:r>
            <a:r>
              <a:rPr lang="en-US" sz="2800" b="1" dirty="0"/>
              <a:t>origin</a:t>
            </a:r>
            <a:r>
              <a:rPr lang="en-US" sz="2800" dirty="0"/>
              <a:t> (0, 0). For the </a:t>
            </a:r>
            <a:r>
              <a:rPr lang="en-US" sz="2800" i="1" dirty="0"/>
              <a:t>x</a:t>
            </a:r>
            <a:r>
              <a:rPr lang="en-US" sz="2800" dirty="0"/>
              <a:t>‑coordinate, move right if positive and move left if negative. For the </a:t>
            </a:r>
            <a:r>
              <a:rPr lang="en-US" sz="2800" i="1" dirty="0"/>
              <a:t>y</a:t>
            </a:r>
            <a:r>
              <a:rPr lang="en-US" sz="2800" dirty="0"/>
              <a:t>‑coordinate, move up if positive and move down if negative.</a:t>
            </a:r>
            <a:endParaRPr lang="en-IN"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Plotting Ordered Pairs</a:t>
            </a:r>
            <a:r>
              <a:rPr lang="en-US" baseline="-25000" dirty="0"/>
              <a:t>2</a:t>
            </a:r>
            <a:endParaRPr lang="en-US" sz="3200" dirty="0">
              <a:solidFill>
                <a:schemeClr val="accent1"/>
              </a:solidFill>
            </a:endParaRPr>
          </a:p>
        </p:txBody>
      </p:sp>
      <p:sp>
        <p:nvSpPr>
          <p:cNvPr id="20483" name="Rectangle 3"/>
          <p:cNvSpPr>
            <a:spLocks noGrp="1"/>
          </p:cNvSpPr>
          <p:nvPr>
            <p:ph idx="1"/>
          </p:nvPr>
        </p:nvSpPr>
        <p:spPr>
          <a:xfrm>
            <a:off x="457200" y="1219200"/>
            <a:ext cx="7162800" cy="4739760"/>
          </a:xfrm>
          <a:prstGeom prst="rect">
            <a:avLst/>
          </a:prstGeom>
          <a:noFill/>
        </p:spPr>
        <p:txBody>
          <a:bodyPr wrap="square">
            <a:spAutoFit/>
          </a:bodyPr>
          <a:lstStyle/>
          <a:p>
            <a:pPr>
              <a:spcBef>
                <a:spcPts val="600"/>
              </a:spcBef>
            </a:pPr>
            <a:r>
              <a:rPr lang="en-US" dirty="0"/>
              <a:t>For </a:t>
            </a:r>
            <a:r>
              <a:rPr lang="en-US" i="1" dirty="0">
                <a:solidFill>
                  <a:srgbClr val="0000FF"/>
                </a:solidFill>
              </a:rPr>
              <a:t>A</a:t>
            </a:r>
            <a:r>
              <a:rPr lang="en-US" dirty="0">
                <a:solidFill>
                  <a:srgbClr val="0000FF"/>
                </a:solidFill>
              </a:rPr>
              <a:t>(</a:t>
            </a:r>
            <a:r>
              <a:rPr lang="en-US" dirty="0">
                <a:solidFill>
                  <a:srgbClr val="0000FF"/>
                </a:solidFill>
                <a:latin typeface="Symbol" pitchFamily="18" charset="2"/>
              </a:rPr>
              <a:t>-</a:t>
            </a:r>
            <a:r>
              <a:rPr lang="en-US" dirty="0">
                <a:solidFill>
                  <a:srgbClr val="0000FF"/>
                </a:solidFill>
              </a:rPr>
              <a:t>2, 1)</a:t>
            </a:r>
            <a:r>
              <a:rPr lang="en-US" dirty="0"/>
              <a:t>, move </a:t>
            </a:r>
            <a:r>
              <a:rPr lang="en-US" dirty="0">
                <a:solidFill>
                  <a:srgbClr val="FF0000"/>
                </a:solidFill>
              </a:rPr>
              <a:t>2 units left and 1 unit up</a:t>
            </a:r>
            <a:r>
              <a:rPr lang="en-US" dirty="0"/>
              <a:t>.</a:t>
            </a:r>
          </a:p>
          <a:p>
            <a:pPr>
              <a:spcBef>
                <a:spcPts val="1500"/>
              </a:spcBef>
            </a:pPr>
            <a:r>
              <a:rPr lang="en-US" i="0" dirty="0">
                <a:solidFill>
                  <a:schemeClr val="tx1"/>
                </a:solidFill>
              </a:rPr>
              <a:t>For </a:t>
            </a:r>
            <a:r>
              <a:rPr lang="en-US" i="1" dirty="0">
                <a:solidFill>
                  <a:srgbClr val="0000FF"/>
                </a:solidFill>
              </a:rPr>
              <a:t>B</a:t>
            </a:r>
            <a:r>
              <a:rPr lang="en-US" i="0" dirty="0">
                <a:solidFill>
                  <a:srgbClr val="0000FF"/>
                </a:solidFill>
              </a:rPr>
              <a:t>(</a:t>
            </a:r>
            <a:r>
              <a:rPr lang="en-US" i="0" dirty="0">
                <a:solidFill>
                  <a:srgbClr val="0000FF"/>
                </a:solidFill>
                <a:latin typeface="Symbol" pitchFamily="18" charset="2"/>
              </a:rPr>
              <a:t>-</a:t>
            </a:r>
            <a:r>
              <a:rPr lang="en-US" i="0" dirty="0">
                <a:solidFill>
                  <a:srgbClr val="0000FF"/>
                </a:solidFill>
              </a:rPr>
              <a:t>2, </a:t>
            </a:r>
            <a:r>
              <a:rPr lang="en-US" i="0" dirty="0">
                <a:solidFill>
                  <a:srgbClr val="0000FF"/>
                </a:solidFill>
                <a:latin typeface="Symbol" pitchFamily="18" charset="2"/>
              </a:rPr>
              <a:t>-</a:t>
            </a:r>
            <a:r>
              <a:rPr lang="en-US" i="0" dirty="0">
                <a:solidFill>
                  <a:srgbClr val="0000FF"/>
                </a:solidFill>
              </a:rPr>
              <a:t>4)</a:t>
            </a:r>
            <a:r>
              <a:rPr lang="en-US" i="0" dirty="0">
                <a:solidFill>
                  <a:schemeClr val="tx1"/>
                </a:solidFill>
              </a:rPr>
              <a:t>, </a:t>
            </a:r>
            <a:r>
              <a:rPr lang="en-US" dirty="0"/>
              <a:t>move </a:t>
            </a:r>
            <a:r>
              <a:rPr lang="en-US" dirty="0">
                <a:solidFill>
                  <a:srgbClr val="FF0000"/>
                </a:solidFill>
              </a:rPr>
              <a:t>2 units left </a:t>
            </a:r>
            <a:br>
              <a:rPr lang="en-US" dirty="0">
                <a:solidFill>
                  <a:srgbClr val="FF0000"/>
                </a:solidFill>
              </a:rPr>
            </a:br>
            <a:r>
              <a:rPr lang="en-US" dirty="0"/>
              <a:t>and</a:t>
            </a:r>
            <a:r>
              <a:rPr lang="en-US" dirty="0">
                <a:solidFill>
                  <a:srgbClr val="FF0000"/>
                </a:solidFill>
              </a:rPr>
              <a:t> 4 units down</a:t>
            </a:r>
            <a:r>
              <a:rPr lang="en-US" dirty="0"/>
              <a:t>.</a:t>
            </a:r>
          </a:p>
          <a:p>
            <a:pPr>
              <a:spcBef>
                <a:spcPts val="1500"/>
              </a:spcBef>
            </a:pPr>
            <a:r>
              <a:rPr lang="en-US" i="0" dirty="0">
                <a:solidFill>
                  <a:schemeClr val="tx1"/>
                </a:solidFill>
              </a:rPr>
              <a:t>For </a:t>
            </a:r>
            <a:r>
              <a:rPr lang="en-US" i="1" dirty="0">
                <a:solidFill>
                  <a:srgbClr val="0000FF"/>
                </a:solidFill>
              </a:rPr>
              <a:t>C</a:t>
            </a:r>
            <a:r>
              <a:rPr lang="en-US" i="0" dirty="0">
                <a:solidFill>
                  <a:srgbClr val="0000FF"/>
                </a:solidFill>
              </a:rPr>
              <a:t>(0, 4)</a:t>
            </a:r>
            <a:r>
              <a:rPr lang="en-US" i="0" dirty="0">
                <a:solidFill>
                  <a:schemeClr val="tx1"/>
                </a:solidFill>
              </a:rPr>
              <a:t>, </a:t>
            </a:r>
            <a:r>
              <a:rPr lang="en-US" dirty="0"/>
              <a:t>move </a:t>
            </a:r>
            <a:r>
              <a:rPr lang="en-US" dirty="0">
                <a:solidFill>
                  <a:srgbClr val="FF0000"/>
                </a:solidFill>
              </a:rPr>
              <a:t>no units left or </a:t>
            </a:r>
            <a:br>
              <a:rPr lang="en-US" dirty="0">
                <a:solidFill>
                  <a:srgbClr val="FF0000"/>
                </a:solidFill>
              </a:rPr>
            </a:br>
            <a:r>
              <a:rPr lang="en-US" dirty="0">
                <a:solidFill>
                  <a:srgbClr val="FF0000"/>
                </a:solidFill>
              </a:rPr>
              <a:t>right </a:t>
            </a:r>
            <a:r>
              <a:rPr lang="en-US" dirty="0"/>
              <a:t>and</a:t>
            </a:r>
            <a:r>
              <a:rPr lang="en-US" dirty="0">
                <a:solidFill>
                  <a:srgbClr val="FF0000"/>
                </a:solidFill>
              </a:rPr>
              <a:t> 4 units up</a:t>
            </a:r>
            <a:r>
              <a:rPr lang="en-US" dirty="0"/>
              <a:t>. </a:t>
            </a:r>
            <a:endParaRPr lang="en-US" dirty="0">
              <a:solidFill>
                <a:srgbClr val="FF0000"/>
              </a:solidFill>
            </a:endParaRPr>
          </a:p>
          <a:p>
            <a:pPr>
              <a:spcBef>
                <a:spcPts val="1500"/>
              </a:spcBef>
            </a:pPr>
            <a:r>
              <a:rPr lang="en-US" i="0" dirty="0">
                <a:solidFill>
                  <a:schemeClr val="tx1"/>
                </a:solidFill>
              </a:rPr>
              <a:t>For </a:t>
            </a:r>
            <a:r>
              <a:rPr lang="en-US" i="1" dirty="0">
                <a:solidFill>
                  <a:srgbClr val="0000FF"/>
                </a:solidFill>
              </a:rPr>
              <a:t>D</a:t>
            </a:r>
            <a:r>
              <a:rPr lang="en-US" i="0" dirty="0">
                <a:solidFill>
                  <a:srgbClr val="0000FF"/>
                </a:solidFill>
              </a:rPr>
              <a:t>(1, 3)</a:t>
            </a:r>
            <a:r>
              <a:rPr lang="en-US" i="0" dirty="0">
                <a:solidFill>
                  <a:schemeClr val="tx1"/>
                </a:solidFill>
              </a:rPr>
              <a:t>, </a:t>
            </a:r>
            <a:r>
              <a:rPr lang="en-US" dirty="0"/>
              <a:t>move </a:t>
            </a:r>
            <a:r>
              <a:rPr lang="en-US" dirty="0">
                <a:solidFill>
                  <a:srgbClr val="FF0000"/>
                </a:solidFill>
              </a:rPr>
              <a:t>1 unit right </a:t>
            </a:r>
            <a:br>
              <a:rPr lang="en-US" dirty="0">
                <a:solidFill>
                  <a:srgbClr val="FF0000"/>
                </a:solidFill>
              </a:rPr>
            </a:br>
            <a:r>
              <a:rPr lang="en-US" dirty="0"/>
              <a:t>and </a:t>
            </a:r>
            <a:r>
              <a:rPr lang="en-US" dirty="0">
                <a:solidFill>
                  <a:srgbClr val="FF0000"/>
                </a:solidFill>
              </a:rPr>
              <a:t> 3 units up</a:t>
            </a:r>
            <a:r>
              <a:rPr lang="en-US" dirty="0"/>
              <a:t>.</a:t>
            </a:r>
          </a:p>
          <a:p>
            <a:pPr>
              <a:spcBef>
                <a:spcPts val="1500"/>
              </a:spcBef>
            </a:pPr>
            <a:r>
              <a:rPr lang="en-US" i="0" dirty="0">
                <a:solidFill>
                  <a:schemeClr val="tx1"/>
                </a:solidFill>
              </a:rPr>
              <a:t>For </a:t>
            </a:r>
            <a:r>
              <a:rPr lang="en-US" i="1" dirty="0">
                <a:solidFill>
                  <a:srgbClr val="0000FF"/>
                </a:solidFill>
              </a:rPr>
              <a:t>E</a:t>
            </a:r>
            <a:r>
              <a:rPr lang="en-US" i="0" dirty="0">
                <a:solidFill>
                  <a:srgbClr val="0000FF"/>
                </a:solidFill>
              </a:rPr>
              <a:t>(2, </a:t>
            </a:r>
            <a:r>
              <a:rPr lang="en-US" i="0" dirty="0">
                <a:solidFill>
                  <a:srgbClr val="0000FF"/>
                </a:solidFill>
                <a:latin typeface="Symbol" pitchFamily="18" charset="2"/>
              </a:rPr>
              <a:t>-</a:t>
            </a:r>
            <a:r>
              <a:rPr lang="en-US" i="0" dirty="0">
                <a:solidFill>
                  <a:srgbClr val="0000FF"/>
                </a:solidFill>
              </a:rPr>
              <a:t>5)</a:t>
            </a:r>
            <a:r>
              <a:rPr lang="en-US" i="0" dirty="0">
                <a:solidFill>
                  <a:schemeClr val="tx1"/>
                </a:solidFill>
              </a:rPr>
              <a:t>, </a:t>
            </a:r>
            <a:r>
              <a:rPr lang="en-US" dirty="0"/>
              <a:t>move </a:t>
            </a:r>
            <a:r>
              <a:rPr lang="en-US" dirty="0">
                <a:solidFill>
                  <a:srgbClr val="FF0000"/>
                </a:solidFill>
              </a:rPr>
              <a:t>2 units right </a:t>
            </a:r>
            <a:br>
              <a:rPr lang="en-US" dirty="0">
                <a:solidFill>
                  <a:srgbClr val="FF0000"/>
                </a:solidFill>
              </a:rPr>
            </a:br>
            <a:r>
              <a:rPr lang="en-US" dirty="0"/>
              <a:t>and</a:t>
            </a:r>
            <a:r>
              <a:rPr lang="en-US" dirty="0">
                <a:solidFill>
                  <a:srgbClr val="FF0000"/>
                </a:solidFill>
              </a:rPr>
              <a:t> 5 units down</a:t>
            </a:r>
            <a:r>
              <a:rPr lang="en-US" dirty="0"/>
              <a:t>. </a:t>
            </a:r>
          </a:p>
        </p:txBody>
      </p:sp>
      <p:pic>
        <p:nvPicPr>
          <p:cNvPr id="13313" name="Picture 1" descr="Five points, A, B, C, D, and E are shown plotted on a Cartesian coordinate plane. Point A is plotted by moving 2 units left and 1 unit up, at ordered pair negative 2 comma 1. Point B is plotted by moving 2 units left and 4 units down, at ordered pair negative 2 comma negative 4. Point C is plotted 4 units up on the y axis, at ordered pair 0 comma 4. Point D is plotted by moving 1 unit right and 3 units up, at ordered pair 1 comma 3. Point E is plotted by moving 2 units right and 5 units down, at ordered pair 2 comma negative 5."/>
          <p:cNvPicPr>
            <a:picLocks noChangeAspect="1" noChangeArrowheads="1"/>
          </p:cNvPicPr>
          <p:nvPr/>
        </p:nvPicPr>
        <p:blipFill>
          <a:blip r:embed="rId2" cstate="print"/>
          <a:srcRect/>
          <a:stretch>
            <a:fillRect/>
          </a:stretch>
        </p:blipFill>
        <p:spPr bwMode="auto">
          <a:xfrm>
            <a:off x="5334000" y="1981200"/>
            <a:ext cx="3291840" cy="329184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Plotting Ordered Pairs</a:t>
            </a:r>
            <a:r>
              <a:rPr lang="en-US" baseline="-25000" dirty="0"/>
              <a:t>1</a:t>
            </a:r>
            <a:endParaRPr lang="en-US" sz="3200" dirty="0">
              <a:solidFill>
                <a:schemeClr val="accent1"/>
              </a:solidFill>
            </a:endParaRPr>
          </a:p>
        </p:txBody>
      </p:sp>
      <p:sp>
        <p:nvSpPr>
          <p:cNvPr id="5" name="Rectangle 3"/>
          <p:cNvSpPr txBox="1">
            <a:spLocks/>
          </p:cNvSpPr>
          <p:nvPr/>
        </p:nvSpPr>
        <p:spPr>
          <a:xfrm>
            <a:off x="457200" y="1280160"/>
            <a:ext cx="8229600" cy="523220"/>
          </a:xfrm>
          <a:prstGeom prst="rect">
            <a:avLst/>
          </a:prstGeom>
          <a:noFill/>
        </p:spPr>
        <p:txBody>
          <a:bodyPr>
            <a:spAutoFit/>
          </a:bodyPr>
          <a:lstStyle/>
          <a:p>
            <a:pPr>
              <a:spcBef>
                <a:spcPts val="600"/>
              </a:spcBef>
              <a:buFont typeface="Courier New" pitchFamily="49" charset="0"/>
              <a:buNone/>
            </a:pPr>
            <a:r>
              <a:rPr lang="en-US" sz="2800" dirty="0"/>
              <a:t>Plot (or graph) the set of ordered pairs.</a:t>
            </a:r>
          </a:p>
        </p:txBody>
      </p:sp>
      <p:pic>
        <p:nvPicPr>
          <p:cNvPr id="4" name="Picture 3" descr="The set of points is:&#10;A with coordinates negative 1 comma  3,&#10;B with coordinates 0 comma  1,&#10;C with coordinates 1 comma  negative 1,&#10;D with coordinates 2 comma  negative 3,&#10;E with coordinates 3 comma negative 5.">
            <a:extLst>
              <a:ext uri="{FF2B5EF4-FFF2-40B4-BE49-F238E27FC236}">
                <a16:creationId xmlns:a16="http://schemas.microsoft.com/office/drawing/2014/main" id="{954ABBF9-356B-4B9A-FD9A-E3D550C81C0A}"/>
              </a:ext>
            </a:extLst>
          </p:cNvPr>
          <p:cNvPicPr>
            <a:picLocks noChangeAspect="1"/>
          </p:cNvPicPr>
          <p:nvPr/>
        </p:nvPicPr>
        <p:blipFill>
          <a:blip r:embed="rId2"/>
          <a:stretch>
            <a:fillRect/>
          </a:stretch>
        </p:blipFill>
        <p:spPr>
          <a:xfrm>
            <a:off x="1295400" y="1905000"/>
            <a:ext cx="6553200" cy="561975"/>
          </a:xfrm>
          <a:prstGeom prst="rect">
            <a:avLst/>
          </a:prstGeom>
        </p:spPr>
      </p:pic>
      <p:sp>
        <p:nvSpPr>
          <p:cNvPr id="9" name="TextBox 8">
            <a:extLst>
              <a:ext uri="{FF2B5EF4-FFF2-40B4-BE49-F238E27FC236}">
                <a16:creationId xmlns:a16="http://schemas.microsoft.com/office/drawing/2014/main" id="{B7B3BF4F-4041-5255-8D3C-5FFC4B7BF4B4}"/>
              </a:ext>
            </a:extLst>
          </p:cNvPr>
          <p:cNvSpPr txBox="1"/>
          <p:nvPr/>
        </p:nvSpPr>
        <p:spPr>
          <a:xfrm>
            <a:off x="457200" y="2441096"/>
            <a:ext cx="8229600" cy="2769989"/>
          </a:xfrm>
          <a:prstGeom prst="rect">
            <a:avLst/>
          </a:prstGeom>
          <a:noFill/>
        </p:spPr>
        <p:txBody>
          <a:bodyPr wrap="square">
            <a:spAutoFit/>
          </a:bodyPr>
          <a:lstStyle/>
          <a:p>
            <a:pPr>
              <a:lnSpc>
                <a:spcPct val="150000"/>
              </a:lnSpc>
              <a:spcBef>
                <a:spcPts val="600"/>
              </a:spcBef>
              <a:buFont typeface="Courier New" pitchFamily="49" charset="0"/>
              <a:buNone/>
            </a:pPr>
            <a:r>
              <a:rPr lang="en-US" sz="2800" b="1" dirty="0"/>
              <a:t>Solution</a:t>
            </a:r>
          </a:p>
          <a:p>
            <a:pPr>
              <a:spcBef>
                <a:spcPts val="600"/>
              </a:spcBef>
              <a:buFont typeface="Courier New" pitchFamily="49" charset="0"/>
              <a:buNone/>
            </a:pPr>
            <a:r>
              <a:rPr lang="en-US" sz="2800" dirty="0"/>
              <a:t>To plot each ordered pair, start at the </a:t>
            </a:r>
            <a:r>
              <a:rPr lang="en-US" sz="2800" b="1" dirty="0"/>
              <a:t>origin</a:t>
            </a:r>
            <a:r>
              <a:rPr lang="en-US" sz="2800" dirty="0"/>
              <a:t>, and move as follows.</a:t>
            </a:r>
          </a:p>
          <a:p>
            <a:pPr>
              <a:spcBef>
                <a:spcPts val="600"/>
              </a:spcBef>
            </a:pPr>
            <a:r>
              <a:rPr lang="en-US" sz="2800" dirty="0"/>
              <a:t>For </a:t>
            </a:r>
            <a:r>
              <a:rPr lang="en-US" sz="2800" i="1" dirty="0">
                <a:solidFill>
                  <a:srgbClr val="0000FF"/>
                </a:solidFill>
              </a:rPr>
              <a:t>A</a:t>
            </a:r>
            <a:r>
              <a:rPr lang="en-US" sz="2800" dirty="0">
                <a:solidFill>
                  <a:srgbClr val="0000FF"/>
                </a:solidFill>
              </a:rPr>
              <a:t>(</a:t>
            </a:r>
            <a:r>
              <a:rPr lang="en-US" sz="2800" dirty="0">
                <a:solidFill>
                  <a:srgbClr val="0000FF"/>
                </a:solidFill>
                <a:latin typeface="Symbol" pitchFamily="18" charset="2"/>
              </a:rPr>
              <a:t>-</a:t>
            </a:r>
            <a:r>
              <a:rPr lang="en-US" sz="2800" dirty="0">
                <a:solidFill>
                  <a:srgbClr val="0000FF"/>
                </a:solidFill>
              </a:rPr>
              <a:t>1, 3)</a:t>
            </a:r>
            <a:r>
              <a:rPr lang="en-US" sz="2800" dirty="0"/>
              <a:t>, move </a:t>
            </a:r>
            <a:r>
              <a:rPr lang="en-US" sz="2800" dirty="0">
                <a:solidFill>
                  <a:srgbClr val="FF0000"/>
                </a:solidFill>
              </a:rPr>
              <a:t>1 unit left </a:t>
            </a:r>
            <a:r>
              <a:rPr lang="en-US" sz="2800" dirty="0"/>
              <a:t>and</a:t>
            </a:r>
            <a:r>
              <a:rPr lang="en-US" sz="2800" dirty="0">
                <a:solidFill>
                  <a:srgbClr val="FF0000"/>
                </a:solidFill>
              </a:rPr>
              <a:t> 3 units up</a:t>
            </a:r>
            <a:r>
              <a:rPr lang="en-US" sz="2800" dirty="0"/>
              <a:t>.</a:t>
            </a:r>
          </a:p>
          <a:p>
            <a:pPr>
              <a:spcBef>
                <a:spcPts val="1200"/>
              </a:spcBef>
            </a:pPr>
            <a:r>
              <a:rPr lang="en-US" sz="2800" dirty="0"/>
              <a:t>For </a:t>
            </a:r>
            <a:r>
              <a:rPr lang="en-US" sz="2800" i="1" dirty="0">
                <a:solidFill>
                  <a:srgbClr val="0000FF"/>
                </a:solidFill>
              </a:rPr>
              <a:t>B</a:t>
            </a:r>
            <a:r>
              <a:rPr lang="en-US" sz="2800" dirty="0">
                <a:solidFill>
                  <a:srgbClr val="0000FF"/>
                </a:solidFill>
              </a:rPr>
              <a:t>(0, 1)</a:t>
            </a:r>
            <a:r>
              <a:rPr lang="en-US" sz="2800" dirty="0"/>
              <a:t>, move </a:t>
            </a:r>
            <a:r>
              <a:rPr lang="en-US" sz="2800" dirty="0">
                <a:solidFill>
                  <a:srgbClr val="FF0000"/>
                </a:solidFill>
              </a:rPr>
              <a:t>no units left or right </a:t>
            </a:r>
            <a:r>
              <a:rPr lang="en-US" sz="2800" dirty="0"/>
              <a:t>and</a:t>
            </a:r>
            <a:r>
              <a:rPr lang="en-US" sz="2800" dirty="0">
                <a:solidFill>
                  <a:srgbClr val="FF0000"/>
                </a:solidFill>
              </a:rPr>
              <a:t> 1 unit up</a:t>
            </a:r>
            <a:r>
              <a:rPr lang="en-US" sz="2800" dirty="0"/>
              <a:t>.</a:t>
            </a:r>
            <a:endParaRPr lang="en-I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Plotting Ordered Pairs</a:t>
            </a:r>
            <a:r>
              <a:rPr lang="en-US" baseline="-25000" dirty="0"/>
              <a:t>2</a:t>
            </a:r>
            <a:endParaRPr lang="en-US" sz="3200" dirty="0">
              <a:solidFill>
                <a:schemeClr val="accent1"/>
              </a:solidFill>
            </a:endParaRPr>
          </a:p>
        </p:txBody>
      </p:sp>
      <p:sp>
        <p:nvSpPr>
          <p:cNvPr id="2" name="TextBox 1"/>
          <p:cNvSpPr txBox="1"/>
          <p:nvPr/>
        </p:nvSpPr>
        <p:spPr>
          <a:xfrm>
            <a:off x="622570" y="1319924"/>
            <a:ext cx="2886127" cy="4278094"/>
          </a:xfrm>
          <a:prstGeom prst="rect">
            <a:avLst/>
          </a:prstGeom>
          <a:noFill/>
        </p:spPr>
        <p:txBody>
          <a:bodyPr wrap="none" rtlCol="0">
            <a:spAutoFit/>
          </a:bodyPr>
          <a:lstStyle/>
          <a:p>
            <a:pPr>
              <a:spcBef>
                <a:spcPts val="1200"/>
              </a:spcBef>
            </a:pPr>
            <a:r>
              <a:rPr lang="en-US" sz="2800" dirty="0"/>
              <a:t>For </a:t>
            </a:r>
            <a:r>
              <a:rPr lang="en-US" sz="2800" i="1" dirty="0">
                <a:solidFill>
                  <a:srgbClr val="0000FF"/>
                </a:solidFill>
              </a:rPr>
              <a:t>C</a:t>
            </a:r>
            <a:r>
              <a:rPr lang="en-US" sz="2800" dirty="0">
                <a:solidFill>
                  <a:srgbClr val="0000FF"/>
                </a:solidFill>
              </a:rPr>
              <a:t>(1, </a:t>
            </a:r>
            <a:r>
              <a:rPr lang="en-US" sz="2800" dirty="0">
                <a:solidFill>
                  <a:srgbClr val="0000FF"/>
                </a:solidFill>
                <a:latin typeface="Symbol" pitchFamily="18" charset="2"/>
              </a:rPr>
              <a:t>-</a:t>
            </a:r>
            <a:r>
              <a:rPr lang="en-US" sz="2800" dirty="0">
                <a:solidFill>
                  <a:srgbClr val="0000FF"/>
                </a:solidFill>
              </a:rPr>
              <a:t>1)</a:t>
            </a:r>
            <a:r>
              <a:rPr lang="en-US" sz="2800" dirty="0"/>
              <a:t>, move </a:t>
            </a:r>
            <a:br>
              <a:rPr lang="en-US" sz="2800" dirty="0"/>
            </a:br>
            <a:r>
              <a:rPr lang="en-US" sz="2800" dirty="0">
                <a:solidFill>
                  <a:srgbClr val="FF0000"/>
                </a:solidFill>
              </a:rPr>
              <a:t>1 unit  right </a:t>
            </a:r>
            <a:r>
              <a:rPr lang="en-US" sz="2800" dirty="0"/>
              <a:t>and</a:t>
            </a:r>
            <a:r>
              <a:rPr lang="en-US" sz="2800" dirty="0">
                <a:solidFill>
                  <a:srgbClr val="FF0000"/>
                </a:solidFill>
              </a:rPr>
              <a:t> </a:t>
            </a:r>
            <a:br>
              <a:rPr lang="en-US" sz="2800" dirty="0">
                <a:solidFill>
                  <a:srgbClr val="FF0000"/>
                </a:solidFill>
              </a:rPr>
            </a:br>
            <a:r>
              <a:rPr lang="en-US" sz="2800" dirty="0">
                <a:solidFill>
                  <a:srgbClr val="FF0000"/>
                </a:solidFill>
              </a:rPr>
              <a:t>1 unit down</a:t>
            </a:r>
            <a:r>
              <a:rPr lang="en-US" sz="2800" dirty="0"/>
              <a:t>.</a:t>
            </a:r>
          </a:p>
          <a:p>
            <a:pPr>
              <a:spcBef>
                <a:spcPts val="1200"/>
              </a:spcBef>
            </a:pPr>
            <a:r>
              <a:rPr lang="en-US" sz="2800" dirty="0"/>
              <a:t>For </a:t>
            </a:r>
            <a:r>
              <a:rPr lang="en-US" sz="2800" i="1" dirty="0">
                <a:solidFill>
                  <a:srgbClr val="0000FF"/>
                </a:solidFill>
              </a:rPr>
              <a:t>D</a:t>
            </a:r>
            <a:r>
              <a:rPr lang="en-US" sz="2800" dirty="0">
                <a:solidFill>
                  <a:srgbClr val="0000FF"/>
                </a:solidFill>
              </a:rPr>
              <a:t>(2, </a:t>
            </a:r>
            <a:r>
              <a:rPr lang="en-US" sz="2800" dirty="0">
                <a:solidFill>
                  <a:srgbClr val="0000FF"/>
                </a:solidFill>
                <a:latin typeface="Symbol" pitchFamily="18" charset="2"/>
              </a:rPr>
              <a:t>-</a:t>
            </a:r>
            <a:r>
              <a:rPr lang="en-US" sz="2800" dirty="0">
                <a:solidFill>
                  <a:srgbClr val="0000FF"/>
                </a:solidFill>
              </a:rPr>
              <a:t>3)</a:t>
            </a:r>
            <a:r>
              <a:rPr lang="en-US" sz="2800" dirty="0"/>
              <a:t>, move </a:t>
            </a:r>
            <a:br>
              <a:rPr lang="en-US" sz="2800" dirty="0"/>
            </a:br>
            <a:r>
              <a:rPr lang="en-US" sz="2800" dirty="0">
                <a:solidFill>
                  <a:srgbClr val="FF0000"/>
                </a:solidFill>
              </a:rPr>
              <a:t>2 units right and </a:t>
            </a:r>
            <a:br>
              <a:rPr lang="en-US" sz="2800" dirty="0">
                <a:solidFill>
                  <a:srgbClr val="FF0000"/>
                </a:solidFill>
              </a:rPr>
            </a:br>
            <a:r>
              <a:rPr lang="en-US" sz="2800" dirty="0">
                <a:solidFill>
                  <a:srgbClr val="FF0000"/>
                </a:solidFill>
              </a:rPr>
              <a:t>3 units down</a:t>
            </a:r>
            <a:r>
              <a:rPr lang="en-US" sz="2800" dirty="0"/>
              <a:t>.</a:t>
            </a:r>
          </a:p>
          <a:p>
            <a:pPr>
              <a:spcBef>
                <a:spcPts val="1200"/>
              </a:spcBef>
            </a:pPr>
            <a:r>
              <a:rPr lang="en-US" sz="2800" dirty="0"/>
              <a:t>For </a:t>
            </a:r>
            <a:r>
              <a:rPr lang="en-US" sz="2800" i="1" dirty="0">
                <a:solidFill>
                  <a:srgbClr val="0000FF"/>
                </a:solidFill>
              </a:rPr>
              <a:t>E</a:t>
            </a:r>
            <a:r>
              <a:rPr lang="en-US" sz="2800" dirty="0">
                <a:solidFill>
                  <a:srgbClr val="0000FF"/>
                </a:solidFill>
              </a:rPr>
              <a:t>(3, </a:t>
            </a:r>
            <a:r>
              <a:rPr lang="en-US" sz="2800" dirty="0">
                <a:solidFill>
                  <a:srgbClr val="0000FF"/>
                </a:solidFill>
                <a:latin typeface="Symbol" pitchFamily="18" charset="2"/>
              </a:rPr>
              <a:t>-</a:t>
            </a:r>
            <a:r>
              <a:rPr lang="en-US" sz="2800" dirty="0">
                <a:solidFill>
                  <a:srgbClr val="0000FF"/>
                </a:solidFill>
              </a:rPr>
              <a:t>5)</a:t>
            </a:r>
            <a:r>
              <a:rPr lang="en-US" sz="2800" dirty="0"/>
              <a:t>, move </a:t>
            </a:r>
            <a:br>
              <a:rPr lang="en-US" sz="2800" dirty="0"/>
            </a:br>
            <a:r>
              <a:rPr lang="en-US" sz="2800" dirty="0">
                <a:solidFill>
                  <a:srgbClr val="FF0000"/>
                </a:solidFill>
              </a:rPr>
              <a:t>3 units right and </a:t>
            </a:r>
          </a:p>
          <a:p>
            <a:r>
              <a:rPr lang="en-US" sz="2800" dirty="0">
                <a:solidFill>
                  <a:srgbClr val="FF0000"/>
                </a:solidFill>
              </a:rPr>
              <a:t>5 units down</a:t>
            </a:r>
            <a:r>
              <a:rPr lang="en-US" sz="2800" dirty="0"/>
              <a:t>. </a:t>
            </a:r>
          </a:p>
        </p:txBody>
      </p:sp>
      <p:pic>
        <p:nvPicPr>
          <p:cNvPr id="62465" name="Picture 1" descr="Five points, A, B, C, D, and E are shown plotted on a Cartesian coordinate plane. Point A is plotted by moving 1 unit left and 3 units up, at ordered pair negative 1 comma 3. Point B is plotted by moving 1 unit up on the y axis, at ordered pair 0 comma 1. Point C is plotted by moving 1 unit right and 1 unit down, at ordered pair 1 comma  negative 1. Point D is plotted by moving 2 units right and 3 units down, at ordered pair 2 comma  negative 3. Point E is plotted by moving 3 units right and 5 units down, at ordered pair 3 comma  negative 5."/>
          <p:cNvPicPr>
            <a:picLocks noChangeAspect="1" noChangeArrowheads="1"/>
          </p:cNvPicPr>
          <p:nvPr/>
        </p:nvPicPr>
        <p:blipFill>
          <a:blip r:embed="rId2" cstate="print"/>
          <a:srcRect/>
          <a:stretch>
            <a:fillRect/>
          </a:stretch>
        </p:blipFill>
        <p:spPr bwMode="auto">
          <a:xfrm>
            <a:off x="4343400" y="1371600"/>
            <a:ext cx="4206240" cy="4196744"/>
          </a:xfrm>
          <a:prstGeom prst="rect">
            <a:avLst/>
          </a:prstGeom>
          <a:noFill/>
          <a:ln w="9525">
            <a:noFill/>
            <a:miter lim="800000"/>
            <a:headEnd/>
            <a:tailEnd/>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0"/>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1443</TotalTime>
  <Words>1016</Words>
  <Application>Microsoft Office PowerPoint</Application>
  <PresentationFormat>On-screen Show (4:3)</PresentationFormat>
  <Paragraphs>94</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Courier New</vt:lpstr>
      <vt:lpstr>Symbol</vt:lpstr>
      <vt:lpstr>Office Theme</vt:lpstr>
      <vt:lpstr>Section 3.R.5</vt:lpstr>
      <vt:lpstr>Objectives</vt:lpstr>
      <vt:lpstr>Definition: One-to-One Correspondence </vt:lpstr>
      <vt:lpstr>Notes: Plotting Ordered Pairs1</vt:lpstr>
      <vt:lpstr>Notes: Plotting Ordered Pairs2</vt:lpstr>
      <vt:lpstr>Example 1: Plotting Ordered Pairs1 </vt:lpstr>
      <vt:lpstr>Example 1: Plotting Ordered Pairs2</vt:lpstr>
      <vt:lpstr>Example 2: Plotting Ordered Pairs1</vt:lpstr>
      <vt:lpstr>Example 2: Plotting Ordered Pairs2</vt:lpstr>
      <vt:lpstr>Example 3: Finding Ordered Pairs1</vt:lpstr>
      <vt:lpstr>Example 3: Finding Ordered Pairs2</vt:lpstr>
      <vt:lpstr>Example 3: Finding Ordered Pairs3</vt:lpstr>
      <vt:lpstr>Example 4: Finding Ordered Pairs1</vt:lpstr>
      <vt:lpstr>Example 4: Finding Ordered Pairs2</vt:lpstr>
      <vt:lpstr>Example 4: Finding Ordered Pairs3</vt:lpstr>
      <vt:lpstr>Example 5: Determining Ordered Pairs1</vt:lpstr>
      <vt:lpstr>Example 5: Determining Ordered Pairs2</vt:lpstr>
      <vt:lpstr>Example 5: Determining Ordered Pairs3</vt:lpstr>
      <vt:lpstr>Example 5: Determining Ordered Pairs4</vt:lpstr>
      <vt:lpstr>Example 6: Locating Points on the Graph  of a Line1</vt:lpstr>
      <vt:lpstr>Example 6: Locating Points on the Graph  of a Line2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Appaji</cp:lastModifiedBy>
  <cp:revision>271</cp:revision>
  <dcterms:created xsi:type="dcterms:W3CDTF">2013-04-26T14:43:13Z</dcterms:created>
  <dcterms:modified xsi:type="dcterms:W3CDTF">2025-06-25T06:32:13Z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993A3A38-B915-4A29-85BF-BABF364B8D0D</vt:lpwstr>
  </property>
  <property fmtid="{D5CDD505-2E9C-101B-9397-08002B2CF9AE}" pid="3" name="ArticulatePath">
    <vt:lpwstr>DEV2e_10_1</vt:lpwstr>
  </property>
</Properties>
</file>