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94673" autoAdjust="0"/>
  </p:normalViewPr>
  <p:slideViewPr>
    <p:cSldViewPr>
      <p:cViewPr varScale="1">
        <p:scale>
          <a:sx n="105" d="100"/>
          <a:sy n="105" d="100"/>
        </p:scale>
        <p:origin x="1932" y="96"/>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43271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E7DC8-61BD-494E-8323-4700A41AF9E8}" type="datetimeFigureOut">
              <a:rPr lang="en-US" smtClean="0"/>
              <a:pPr/>
              <a:t>6/24/2025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FDD4F-BB12-41B4-950C-B9CADD73339B}" type="slidenum">
              <a:rPr lang="en-US" smtClean="0"/>
              <a:pPr/>
              <a:t>‹#›</a:t>
            </a:fld>
            <a:endParaRPr lang="en-US"/>
          </a:p>
        </p:txBody>
      </p:sp>
    </p:spTree>
    <p:extLst>
      <p:ext uri="{BB962C8B-B14F-4D97-AF65-F5344CB8AC3E}">
        <p14:creationId xmlns:p14="http://schemas.microsoft.com/office/powerpoint/2010/main" val="416003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 Id="rId5" Type="http://schemas.openxmlformats.org/officeDocument/2006/relationships/image" Target="../media/image22.emf"/><Relationship Id="rId4" Type="http://schemas.openxmlformats.org/officeDocument/2006/relationships/image" Target="../media/image21.emf"/></Relationships>
</file>

<file path=ppt/slides/_rels/slide12.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 Id="rId5" Type="http://schemas.openxmlformats.org/officeDocument/2006/relationships/image" Target="../media/image16.emf"/><Relationship Id="rId4" Type="http://schemas.openxmlformats.org/officeDocument/2006/relationships/image" Target="../media/image1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Radicals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Simplifying Square Roots with Variables</a:t>
            </a:r>
            <a:r>
              <a:rPr lang="en-US" sz="3200" baseline="-25000" dirty="0">
                <a:solidFill>
                  <a:schemeClr val="accent1"/>
                </a:solidFill>
              </a:rPr>
              <a:t>1</a:t>
            </a:r>
            <a:endParaRPr lang="en-US" sz="3200" dirty="0">
              <a:solidFill>
                <a:schemeClr val="accent1"/>
              </a:solidFill>
            </a:endParaRPr>
          </a:p>
        </p:txBody>
      </p:sp>
      <p:sp>
        <p:nvSpPr>
          <p:cNvPr id="13315" name="Rectangle 3"/>
          <p:cNvSpPr>
            <a:spLocks noGrp="1"/>
          </p:cNvSpPr>
          <p:nvPr>
            <p:ph idx="1"/>
          </p:nvPr>
        </p:nvSpPr>
        <p:spPr>
          <a:xfrm>
            <a:off x="457200" y="1280160"/>
            <a:ext cx="8229600" cy="1815882"/>
          </a:xfrm>
          <a:prstGeom prst="rect">
            <a:avLst/>
          </a:prstGeom>
          <a:noFill/>
        </p:spPr>
        <p:txBody>
          <a:bodyPr>
            <a:spAutoFit/>
          </a:bodyPr>
          <a:lstStyle/>
          <a:p>
            <a:pPr marL="0" indent="0">
              <a:buFont typeface="Courier New" pitchFamily="49" charset="0"/>
              <a:buNone/>
            </a:pPr>
            <a:r>
              <a:rPr lang="en-US" i="0" dirty="0">
                <a:solidFill>
                  <a:schemeClr val="tx1"/>
                </a:solidFill>
              </a:rPr>
              <a:t>Simplify each of the following radical expressions. Look for perfect square factors and even powers of the variables. Assume that all variables represent positive real numbers.</a:t>
            </a:r>
            <a:endParaRPr lang="en-US" dirty="0">
              <a:solidFill>
                <a:schemeClr val="tx1"/>
              </a:solidFill>
            </a:endParaRPr>
          </a:p>
        </p:txBody>
      </p:sp>
      <p:pic>
        <p:nvPicPr>
          <p:cNvPr id="4" name="Picture 3" descr="Example a. Square root of open parenthesis  eighty one times x to the power of 4 close parenthesis">
            <a:extLst>
              <a:ext uri="{FF2B5EF4-FFF2-40B4-BE49-F238E27FC236}">
                <a16:creationId xmlns:a16="http://schemas.microsoft.com/office/drawing/2014/main" id="{0B27C63C-763F-BABA-0958-04F93B84FDDC}"/>
              </a:ext>
            </a:extLst>
          </p:cNvPr>
          <p:cNvPicPr>
            <a:picLocks noChangeAspect="1"/>
          </p:cNvPicPr>
          <p:nvPr/>
        </p:nvPicPr>
        <p:blipFill>
          <a:blip r:embed="rId2"/>
          <a:stretch>
            <a:fillRect/>
          </a:stretch>
        </p:blipFill>
        <p:spPr>
          <a:xfrm>
            <a:off x="533400" y="3124200"/>
            <a:ext cx="1638300" cy="609600"/>
          </a:xfrm>
          <a:prstGeom prst="rect">
            <a:avLst/>
          </a:prstGeom>
        </p:spPr>
      </p:pic>
      <p:sp>
        <p:nvSpPr>
          <p:cNvPr id="6" name="TextBox 5">
            <a:extLst>
              <a:ext uri="{FF2B5EF4-FFF2-40B4-BE49-F238E27FC236}">
                <a16:creationId xmlns:a16="http://schemas.microsoft.com/office/drawing/2014/main" id="{C39233C2-E3CE-2F70-8F4C-4D8DF4B9309A}"/>
              </a:ext>
            </a:extLst>
          </p:cNvPr>
          <p:cNvSpPr txBox="1"/>
          <p:nvPr/>
        </p:nvSpPr>
        <p:spPr>
          <a:xfrm>
            <a:off x="493143" y="3733800"/>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9" name="Picture 8" descr="Square root of open parenthesis  eighty one times x to the power of 4 close parenthesis equals nine x squared. The exponent four is divided by two.">
            <a:extLst>
              <a:ext uri="{FF2B5EF4-FFF2-40B4-BE49-F238E27FC236}">
                <a16:creationId xmlns:a16="http://schemas.microsoft.com/office/drawing/2014/main" id="{C26998DB-31FB-05D6-0D67-44D6592241F3}"/>
              </a:ext>
            </a:extLst>
          </p:cNvPr>
          <p:cNvPicPr>
            <a:picLocks noChangeAspect="1"/>
          </p:cNvPicPr>
          <p:nvPr/>
        </p:nvPicPr>
        <p:blipFill>
          <a:blip r:embed="rId3"/>
          <a:stretch>
            <a:fillRect/>
          </a:stretch>
        </p:blipFill>
        <p:spPr>
          <a:xfrm>
            <a:off x="1066800" y="4389216"/>
            <a:ext cx="5524500" cy="6096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a:t>
            </a:r>
            <a:r>
              <a:rPr lang="en-US" sz="3200" baseline="-25000" dirty="0">
                <a:solidFill>
                  <a:schemeClr val="accent1"/>
                </a:solidFill>
              </a:rPr>
              <a:t>2</a:t>
            </a:r>
            <a:endParaRPr lang="en-US" sz="3200" dirty="0">
              <a:solidFill>
                <a:schemeClr val="accent1"/>
              </a:solidFill>
            </a:endParaRPr>
          </a:p>
        </p:txBody>
      </p:sp>
      <p:pic>
        <p:nvPicPr>
          <p:cNvPr id="4" name="Picture 3" descr="b. Square root of open parenthesis sixty four times x to the power of 5 times y close parenthesis.">
            <a:extLst>
              <a:ext uri="{FF2B5EF4-FFF2-40B4-BE49-F238E27FC236}">
                <a16:creationId xmlns:a16="http://schemas.microsoft.com/office/drawing/2014/main" id="{63E975C7-B0DE-3275-F85E-5CB0F7F69295}"/>
              </a:ext>
            </a:extLst>
          </p:cNvPr>
          <p:cNvPicPr>
            <a:picLocks noChangeAspect="1"/>
          </p:cNvPicPr>
          <p:nvPr/>
        </p:nvPicPr>
        <p:blipFill>
          <a:blip r:embed="rId2"/>
          <a:stretch>
            <a:fillRect/>
          </a:stretch>
        </p:blipFill>
        <p:spPr>
          <a:xfrm>
            <a:off x="539750" y="1166685"/>
            <a:ext cx="1809750" cy="609600"/>
          </a:xfrm>
          <a:prstGeom prst="rect">
            <a:avLst/>
          </a:prstGeom>
        </p:spPr>
      </p:pic>
      <p:sp>
        <p:nvSpPr>
          <p:cNvPr id="5" name="TextBox 4">
            <a:extLst>
              <a:ext uri="{FF2B5EF4-FFF2-40B4-BE49-F238E27FC236}">
                <a16:creationId xmlns:a16="http://schemas.microsoft.com/office/drawing/2014/main" id="{BB9B8550-181D-A01F-5436-DC129BE62240}"/>
              </a:ext>
            </a:extLst>
          </p:cNvPr>
          <p:cNvSpPr txBox="1"/>
          <p:nvPr/>
        </p:nvSpPr>
        <p:spPr>
          <a:xfrm>
            <a:off x="485955" y="1888322"/>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9" name="Picture 8" descr="Square root of open parenthesis sixty four times x to the power of 5 times y close parenthesis equals square root of open parenthesis 64 times x to the power of 4 close parenthesis times square root of open parenthesis x y close parenthesis, which equals 8 x squared times square root of open parenthesis x y close parenthesis.">
            <a:extLst>
              <a:ext uri="{FF2B5EF4-FFF2-40B4-BE49-F238E27FC236}">
                <a16:creationId xmlns:a16="http://schemas.microsoft.com/office/drawing/2014/main" id="{31B95F4A-F704-D646-141A-5E12ABC18FF3}"/>
              </a:ext>
            </a:extLst>
          </p:cNvPr>
          <p:cNvPicPr>
            <a:picLocks noChangeAspect="1"/>
          </p:cNvPicPr>
          <p:nvPr/>
        </p:nvPicPr>
        <p:blipFill>
          <a:blip r:embed="rId3"/>
          <a:stretch>
            <a:fillRect/>
          </a:stretch>
        </p:blipFill>
        <p:spPr>
          <a:xfrm>
            <a:off x="1055077" y="2501731"/>
            <a:ext cx="4981575" cy="609600"/>
          </a:xfrm>
          <a:prstGeom prst="rect">
            <a:avLst/>
          </a:prstGeom>
        </p:spPr>
      </p:pic>
      <p:pic>
        <p:nvPicPr>
          <p:cNvPr id="12" name="Picture 11" descr="c. Square root of open parenthesis 18 times a to the power of 4 times b to the power of 6 close parenthesis">
            <a:extLst>
              <a:ext uri="{FF2B5EF4-FFF2-40B4-BE49-F238E27FC236}">
                <a16:creationId xmlns:a16="http://schemas.microsoft.com/office/drawing/2014/main" id="{27556A3A-8C1F-4AA1-FE66-7BCCC0559D63}"/>
              </a:ext>
            </a:extLst>
          </p:cNvPr>
          <p:cNvPicPr>
            <a:picLocks noChangeAspect="1"/>
          </p:cNvPicPr>
          <p:nvPr/>
        </p:nvPicPr>
        <p:blipFill>
          <a:blip r:embed="rId4"/>
          <a:stretch>
            <a:fillRect/>
          </a:stretch>
        </p:blipFill>
        <p:spPr>
          <a:xfrm>
            <a:off x="539750" y="3443341"/>
            <a:ext cx="1924050" cy="609600"/>
          </a:xfrm>
          <a:prstGeom prst="rect">
            <a:avLst/>
          </a:prstGeom>
        </p:spPr>
      </p:pic>
      <p:sp>
        <p:nvSpPr>
          <p:cNvPr id="6" name="TextBox 5">
            <a:extLst>
              <a:ext uri="{FF2B5EF4-FFF2-40B4-BE49-F238E27FC236}">
                <a16:creationId xmlns:a16="http://schemas.microsoft.com/office/drawing/2014/main" id="{C1C210F7-6BCC-9324-08D1-555D4253659B}"/>
              </a:ext>
            </a:extLst>
          </p:cNvPr>
          <p:cNvSpPr txBox="1"/>
          <p:nvPr/>
        </p:nvSpPr>
        <p:spPr>
          <a:xfrm>
            <a:off x="533400" y="4036060"/>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19" name="Picture 18" descr="Square root of open parenthesis 18 times a to the power of 4 times b to the power of 6 close parenthesis equals square root of open parenthesis 9 times a to the power of 4 times b to the power of 6 close parenthesis, times square root of 2&#10;equals 3 times a squared times b cubed times square root of 2.&#10;&#10;Each exponent is divided by  2.">
            <a:extLst>
              <a:ext uri="{FF2B5EF4-FFF2-40B4-BE49-F238E27FC236}">
                <a16:creationId xmlns:a16="http://schemas.microsoft.com/office/drawing/2014/main" id="{8A1819F7-1B3A-525B-B659-7A9FF77AB607}"/>
              </a:ext>
            </a:extLst>
          </p:cNvPr>
          <p:cNvPicPr>
            <a:picLocks noChangeAspect="1"/>
          </p:cNvPicPr>
          <p:nvPr/>
        </p:nvPicPr>
        <p:blipFill>
          <a:blip r:embed="rId5"/>
          <a:stretch>
            <a:fillRect/>
          </a:stretch>
        </p:blipFill>
        <p:spPr>
          <a:xfrm>
            <a:off x="609600" y="4725748"/>
            <a:ext cx="8267700" cy="51435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a:t>
            </a:r>
            <a:r>
              <a:rPr lang="en-US" sz="3200" baseline="-25000" dirty="0">
                <a:solidFill>
                  <a:schemeClr val="accent1"/>
                </a:solidFill>
              </a:rPr>
              <a:t>3</a:t>
            </a:r>
            <a:endParaRPr lang="en-US" sz="3200" dirty="0">
              <a:solidFill>
                <a:schemeClr val="accent1"/>
              </a:solidFill>
            </a:endParaRPr>
          </a:p>
        </p:txBody>
      </p:sp>
      <p:pic>
        <p:nvPicPr>
          <p:cNvPr id="4" name="Picture 3" descr="Example d. Square root of the fraction 9 times a to the power of 13 over b to the power of 4">
            <a:extLst>
              <a:ext uri="{FF2B5EF4-FFF2-40B4-BE49-F238E27FC236}">
                <a16:creationId xmlns:a16="http://schemas.microsoft.com/office/drawing/2014/main" id="{B284B910-6366-D0B3-E7D2-15A0AEB563F0}"/>
              </a:ext>
            </a:extLst>
          </p:cNvPr>
          <p:cNvPicPr>
            <a:picLocks noChangeAspect="1"/>
          </p:cNvPicPr>
          <p:nvPr/>
        </p:nvPicPr>
        <p:blipFill>
          <a:blip r:embed="rId2"/>
          <a:stretch>
            <a:fillRect/>
          </a:stretch>
        </p:blipFill>
        <p:spPr>
          <a:xfrm>
            <a:off x="457200" y="1286500"/>
            <a:ext cx="1609725" cy="1066800"/>
          </a:xfrm>
          <a:prstGeom prst="rect">
            <a:avLst/>
          </a:prstGeom>
        </p:spPr>
      </p:pic>
      <p:sp>
        <p:nvSpPr>
          <p:cNvPr id="5" name="TextBox 4">
            <a:extLst>
              <a:ext uri="{FF2B5EF4-FFF2-40B4-BE49-F238E27FC236}">
                <a16:creationId xmlns:a16="http://schemas.microsoft.com/office/drawing/2014/main" id="{6634D3DC-7968-8615-0958-280813A196FE}"/>
              </a:ext>
            </a:extLst>
          </p:cNvPr>
          <p:cNvSpPr txBox="1"/>
          <p:nvPr/>
        </p:nvSpPr>
        <p:spPr>
          <a:xfrm>
            <a:off x="457200" y="2508290"/>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8" name="Picture 7" descr="Square root of the fraction 9 times a to the power of 13 over b to the power of 4,&#10;equals the fraction with square root of open parenthesis 9 times a to the power of 13 close parenthesis over square root of b to the power of 4,&#10;&#10;equals the fraction with square root of open parenthesis 9 times a to the power of 12 close parenthesis times square root of a over square root of b to the power of 4,&#10;equals the fraction with 3 times a to the power of 6 times square root of a over b squared.&#10;Recall that a and b are greater than 0.">
            <a:extLst>
              <a:ext uri="{FF2B5EF4-FFF2-40B4-BE49-F238E27FC236}">
                <a16:creationId xmlns:a16="http://schemas.microsoft.com/office/drawing/2014/main" id="{846B4E48-7A09-87BE-81F5-C1F6892E8F59}"/>
              </a:ext>
            </a:extLst>
          </p:cNvPr>
          <p:cNvPicPr>
            <a:picLocks noChangeAspect="1"/>
          </p:cNvPicPr>
          <p:nvPr/>
        </p:nvPicPr>
        <p:blipFill>
          <a:blip r:embed="rId3"/>
          <a:stretch>
            <a:fillRect/>
          </a:stretch>
        </p:blipFill>
        <p:spPr>
          <a:xfrm>
            <a:off x="1162050" y="3327410"/>
            <a:ext cx="6076950" cy="22288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Definition: Simplest Form for Cube Roots </a:t>
            </a:r>
            <a:endParaRPr lang="en-US" sz="3200" dirty="0">
              <a:solidFill>
                <a:schemeClr val="accent1"/>
              </a:solidFill>
            </a:endParaRPr>
          </a:p>
        </p:txBody>
      </p:sp>
      <p:sp>
        <p:nvSpPr>
          <p:cNvPr id="4" name="Rectangle 3"/>
          <p:cNvSpPr txBox="1">
            <a:spLocks/>
          </p:cNvSpPr>
          <p:nvPr/>
        </p:nvSpPr>
        <p:spPr>
          <a:xfrm>
            <a:off x="457200" y="1280160"/>
            <a:ext cx="8229600" cy="954107"/>
          </a:xfrm>
          <a:prstGeom prst="rect">
            <a:avLst/>
          </a:prstGeom>
          <a:solidFill>
            <a:schemeClr val="accent3"/>
          </a:solidFill>
          <a:ln w="28575">
            <a:solidFill>
              <a:srgbClr val="000000"/>
            </a:solidFill>
          </a:ln>
        </p:spPr>
        <p:txBody>
          <a:bodyPr wrap="square">
            <a:spAutoFit/>
          </a:bodyPr>
          <a:lstStyle/>
          <a:p>
            <a:pPr algn="just">
              <a:spcBef>
                <a:spcPts val="1200"/>
              </a:spcBef>
              <a:tabLst>
                <a:tab pos="457200" algn="l"/>
              </a:tabLst>
            </a:pPr>
            <a:r>
              <a:rPr lang="en-US" sz="2800" dirty="0">
                <a:solidFill>
                  <a:srgbClr val="000000"/>
                </a:solidFill>
              </a:rPr>
              <a:t>A cube root is considered to be in </a:t>
            </a:r>
            <a:r>
              <a:rPr lang="en-US" sz="2800" b="1" dirty="0">
                <a:solidFill>
                  <a:srgbClr val="C00000"/>
                </a:solidFill>
              </a:rPr>
              <a:t>simplest form </a:t>
            </a:r>
            <a:r>
              <a:rPr lang="en-US" sz="2800" dirty="0">
                <a:solidFill>
                  <a:srgbClr val="000000"/>
                </a:solidFill>
              </a:rPr>
              <a:t>when the radicand has no perfect cube as a factor.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4: Simplifying Radical Expressions with Cube Roots</a:t>
            </a:r>
            <a:r>
              <a:rPr lang="en-US" sz="3200" baseline="-25000" dirty="0">
                <a:solidFill>
                  <a:schemeClr val="accent1"/>
                </a:solidFill>
              </a:rPr>
              <a:t>1</a:t>
            </a:r>
            <a:r>
              <a:rPr lang="en-US" dirty="0"/>
              <a:t> </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Look for perfect cube factors and powers of the variables that are multiples of 3.</a:t>
            </a: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dirty="0">
                <a:solidFill>
                  <a:schemeClr val="tx1"/>
                </a:solidFill>
              </a:rPr>
              <a:t> </a:t>
            </a:r>
          </a:p>
          <a:p>
            <a:pPr marL="0" indent="0">
              <a:buFont typeface="Courier New" pitchFamily="49" charset="0"/>
              <a:buNone/>
            </a:pPr>
            <a:endParaRPr lang="en-US" dirty="0">
              <a:solidFill>
                <a:schemeClr val="tx1"/>
              </a:solidFill>
            </a:endParaRPr>
          </a:p>
        </p:txBody>
      </p:sp>
      <p:pic>
        <p:nvPicPr>
          <p:cNvPr id="4" name="Picture 3" descr="Example a, Cube root of open parenthesis 54 times x to the power of 6 close parenthesis">
            <a:extLst>
              <a:ext uri="{FF2B5EF4-FFF2-40B4-BE49-F238E27FC236}">
                <a16:creationId xmlns:a16="http://schemas.microsoft.com/office/drawing/2014/main" id="{709FBE8E-4D11-837B-E9C0-8EBC63C7BF6C}"/>
              </a:ext>
            </a:extLst>
          </p:cNvPr>
          <p:cNvPicPr>
            <a:picLocks noChangeAspect="1"/>
          </p:cNvPicPr>
          <p:nvPr/>
        </p:nvPicPr>
        <p:blipFill>
          <a:blip r:embed="rId2"/>
          <a:stretch>
            <a:fillRect/>
          </a:stretch>
        </p:blipFill>
        <p:spPr>
          <a:xfrm>
            <a:off x="498475" y="2719861"/>
            <a:ext cx="1647825" cy="609600"/>
          </a:xfrm>
          <a:prstGeom prst="rect">
            <a:avLst/>
          </a:prstGeom>
        </p:spPr>
      </p:pic>
      <p:sp>
        <p:nvSpPr>
          <p:cNvPr id="5" name="TextBox 4">
            <a:extLst>
              <a:ext uri="{FF2B5EF4-FFF2-40B4-BE49-F238E27FC236}">
                <a16:creationId xmlns:a16="http://schemas.microsoft.com/office/drawing/2014/main" id="{B709FC3F-5F65-AB18-4857-FD1572F6FA80}"/>
              </a:ext>
            </a:extLst>
          </p:cNvPr>
          <p:cNvSpPr txBox="1"/>
          <p:nvPr/>
        </p:nvSpPr>
        <p:spPr>
          <a:xfrm>
            <a:off x="445698" y="3422420"/>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8" name="Picture 7" descr="Cube root of open parenthesis 54 times x to the power of 6 close parenthesis,&#10;equals cube root of open parenthesis 27 times x to the power of 6 close parenthesis, times cube root of 2&#10;&#10;equals 3 times x to the power of 2, times cube root of 2.">
            <a:extLst>
              <a:ext uri="{FF2B5EF4-FFF2-40B4-BE49-F238E27FC236}">
                <a16:creationId xmlns:a16="http://schemas.microsoft.com/office/drawing/2014/main" id="{06DA7708-2841-A72B-F29A-0972EB37778E}"/>
              </a:ext>
            </a:extLst>
          </p:cNvPr>
          <p:cNvPicPr>
            <a:picLocks noChangeAspect="1"/>
          </p:cNvPicPr>
          <p:nvPr/>
        </p:nvPicPr>
        <p:blipFill>
          <a:blip r:embed="rId3"/>
          <a:stretch>
            <a:fillRect/>
          </a:stretch>
        </p:blipFill>
        <p:spPr>
          <a:xfrm>
            <a:off x="1012436" y="3974395"/>
            <a:ext cx="3057525" cy="1171575"/>
          </a:xfrm>
          <a:prstGeom prst="rect">
            <a:avLst/>
          </a:prstGeom>
        </p:spPr>
      </p:pic>
      <p:sp>
        <p:nvSpPr>
          <p:cNvPr id="6" name="TextBox 5">
            <a:extLst>
              <a:ext uri="{FF2B5EF4-FFF2-40B4-BE49-F238E27FC236}">
                <a16:creationId xmlns:a16="http://schemas.microsoft.com/office/drawing/2014/main" id="{8045A0E0-EF28-AC5A-625A-B628744CE297}"/>
              </a:ext>
            </a:extLst>
          </p:cNvPr>
          <p:cNvSpPr txBox="1"/>
          <p:nvPr/>
        </p:nvSpPr>
        <p:spPr>
          <a:xfrm>
            <a:off x="4724400" y="4029181"/>
            <a:ext cx="3581400" cy="646331"/>
          </a:xfrm>
          <a:prstGeom prst="rect">
            <a:avLst/>
          </a:prstGeom>
          <a:noFill/>
        </p:spPr>
        <p:txBody>
          <a:bodyPr wrap="square">
            <a:spAutoFit/>
          </a:bodyPr>
          <a:lstStyle/>
          <a:p>
            <a:r>
              <a:rPr lang="en-US" b="1" i="0" dirty="0">
                <a:solidFill>
                  <a:schemeClr val="tx1"/>
                </a:solidFill>
              </a:rPr>
              <a:t>Note: </a:t>
            </a:r>
            <a:r>
              <a:rPr lang="en-US" i="0" dirty="0">
                <a:solidFill>
                  <a:schemeClr val="tx1"/>
                </a:solidFill>
              </a:rPr>
              <a:t>27 is a perfect cube and the exponent 6 is divisible by 3.</a:t>
            </a:r>
            <a:endParaRPr lang="en-IN"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Example 4: Simplifying Radical Expressions with Cube Roots</a:t>
            </a:r>
            <a:r>
              <a:rPr lang="en-US" sz="3200" baseline="-25000" dirty="0">
                <a:solidFill>
                  <a:schemeClr val="accent1"/>
                </a:solidFill>
              </a:rPr>
              <a:t>2</a:t>
            </a:r>
            <a:endParaRPr lang="en-US" sz="3200" dirty="0">
              <a:solidFill>
                <a:schemeClr val="accent1"/>
              </a:solidFill>
            </a:endParaRPr>
          </a:p>
        </p:txBody>
      </p:sp>
      <p:pic>
        <p:nvPicPr>
          <p:cNvPr id="4" name="Picture 3" descr="Example b, The cube root of open parenthesis negative forty times x to the power of 4 times y to the power of 13 close parenthesis">
            <a:extLst>
              <a:ext uri="{FF2B5EF4-FFF2-40B4-BE49-F238E27FC236}">
                <a16:creationId xmlns:a16="http://schemas.microsoft.com/office/drawing/2014/main" id="{72BF79E1-D672-62CA-0AE9-C71C0F86DA42}"/>
              </a:ext>
            </a:extLst>
          </p:cNvPr>
          <p:cNvPicPr>
            <a:picLocks noChangeAspect="1"/>
          </p:cNvPicPr>
          <p:nvPr/>
        </p:nvPicPr>
        <p:blipFill>
          <a:blip r:embed="rId2"/>
          <a:stretch>
            <a:fillRect/>
          </a:stretch>
        </p:blipFill>
        <p:spPr>
          <a:xfrm>
            <a:off x="533400" y="1238909"/>
            <a:ext cx="2286000" cy="609600"/>
          </a:xfrm>
          <a:prstGeom prst="rect">
            <a:avLst/>
          </a:prstGeom>
        </p:spPr>
      </p:pic>
      <p:sp>
        <p:nvSpPr>
          <p:cNvPr id="12" name="TextBox 11">
            <a:extLst>
              <a:ext uri="{FF2B5EF4-FFF2-40B4-BE49-F238E27FC236}">
                <a16:creationId xmlns:a16="http://schemas.microsoft.com/office/drawing/2014/main" id="{18E9CD67-5A16-1A7D-DDB7-12EF17635022}"/>
              </a:ext>
            </a:extLst>
          </p:cNvPr>
          <p:cNvSpPr txBox="1"/>
          <p:nvPr/>
        </p:nvSpPr>
        <p:spPr>
          <a:xfrm>
            <a:off x="491706" y="1990138"/>
            <a:ext cx="1508904"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7" name="Picture 6" descr="The cube root of open parenthesis negative forty times x to the power of 4 times y to the power of 13 close parenthesis,&#10;equals the cube root of open parenthesis negative eight times x to the power of 3 times y to the power of 12 close parenthesis, times the cube root of open parenthesis five times x times y close parenthesis,&#10;&#10;which equals negative two times x times y to the power of 4 times the cube root of open parenthesis five times x times y close parenthesis.">
            <a:extLst>
              <a:ext uri="{FF2B5EF4-FFF2-40B4-BE49-F238E27FC236}">
                <a16:creationId xmlns:a16="http://schemas.microsoft.com/office/drawing/2014/main" id="{6DC33922-360A-7D82-B994-521533B36291}"/>
              </a:ext>
            </a:extLst>
          </p:cNvPr>
          <p:cNvPicPr>
            <a:picLocks noChangeAspect="1"/>
          </p:cNvPicPr>
          <p:nvPr/>
        </p:nvPicPr>
        <p:blipFill>
          <a:blip r:embed="rId3"/>
          <a:stretch>
            <a:fillRect/>
          </a:stretch>
        </p:blipFill>
        <p:spPr>
          <a:xfrm>
            <a:off x="639433" y="2663562"/>
            <a:ext cx="4210050" cy="1162050"/>
          </a:xfrm>
          <a:prstGeom prst="rect">
            <a:avLst/>
          </a:prstGeom>
        </p:spPr>
      </p:pic>
      <p:sp>
        <p:nvSpPr>
          <p:cNvPr id="8" name="TextBox 7">
            <a:extLst>
              <a:ext uri="{FF2B5EF4-FFF2-40B4-BE49-F238E27FC236}">
                <a16:creationId xmlns:a16="http://schemas.microsoft.com/office/drawing/2014/main" id="{F452C59F-0D93-AD94-5C3C-3DCE09EF7E93}"/>
              </a:ext>
            </a:extLst>
          </p:cNvPr>
          <p:cNvSpPr txBox="1"/>
          <p:nvPr/>
        </p:nvSpPr>
        <p:spPr>
          <a:xfrm>
            <a:off x="5174411" y="2644422"/>
            <a:ext cx="3989717" cy="1200329"/>
          </a:xfrm>
          <a:prstGeom prst="rect">
            <a:avLst/>
          </a:prstGeom>
          <a:noFill/>
        </p:spPr>
        <p:txBody>
          <a:bodyPr wrap="square">
            <a:spAutoFit/>
          </a:bodyPr>
          <a:lstStyle/>
          <a:p>
            <a:r>
              <a:rPr lang="en-US" b="1" i="0" dirty="0">
                <a:solidFill>
                  <a:schemeClr val="tx1"/>
                </a:solidFill>
              </a:rPr>
              <a:t>Note: </a:t>
            </a:r>
            <a:r>
              <a:rPr lang="en-US" b="1" dirty="0"/>
              <a:t>−</a:t>
            </a:r>
            <a:r>
              <a:rPr lang="en-US" i="0" dirty="0">
                <a:solidFill>
                  <a:schemeClr val="tx1"/>
                </a:solidFill>
              </a:rPr>
              <a:t>8 is a perfect cube and the exponents on the variables are separated so that one exponent on each variable is divisible by 3.</a:t>
            </a:r>
            <a:endParaRPr lang="en-IN"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Simplifying Radical Expressions with </a:t>
            </a:r>
            <a:br>
              <a:rPr lang="en-US" sz="3200" dirty="0">
                <a:solidFill>
                  <a:schemeClr val="accent1"/>
                </a:solidFill>
              </a:rPr>
            </a:br>
            <a:r>
              <a:rPr lang="en-US" sz="3200" dirty="0">
                <a:solidFill>
                  <a:schemeClr val="accent1"/>
                </a:solidFill>
              </a:rPr>
              <a:t>Cube Roots</a:t>
            </a:r>
            <a:r>
              <a:rPr lang="en-US" sz="3200" baseline="-25000" dirty="0">
                <a:solidFill>
                  <a:schemeClr val="accent1"/>
                </a:solidFill>
              </a:rPr>
              <a:t>3</a:t>
            </a:r>
            <a:endParaRPr lang="en-US" sz="3200" dirty="0">
              <a:solidFill>
                <a:schemeClr val="accent1"/>
              </a:solidFill>
            </a:endParaRPr>
          </a:p>
        </p:txBody>
      </p:sp>
      <p:pic>
        <p:nvPicPr>
          <p:cNvPr id="4" name="Picture 3" descr="Example c, cube root of open parenthesis two hundred and fifty times a to the power of 8 times b to the power of 11 close parenthesis">
            <a:extLst>
              <a:ext uri="{FF2B5EF4-FFF2-40B4-BE49-F238E27FC236}">
                <a16:creationId xmlns:a16="http://schemas.microsoft.com/office/drawing/2014/main" id="{B536057F-0D21-0A7D-B6A4-FB634AFA888E}"/>
              </a:ext>
            </a:extLst>
          </p:cNvPr>
          <p:cNvPicPr>
            <a:picLocks noChangeAspect="1"/>
          </p:cNvPicPr>
          <p:nvPr/>
        </p:nvPicPr>
        <p:blipFill>
          <a:blip r:embed="rId2"/>
          <a:stretch>
            <a:fillRect/>
          </a:stretch>
        </p:blipFill>
        <p:spPr>
          <a:xfrm>
            <a:off x="533400" y="1233487"/>
            <a:ext cx="2209800" cy="609600"/>
          </a:xfrm>
          <a:prstGeom prst="rect">
            <a:avLst/>
          </a:prstGeom>
        </p:spPr>
      </p:pic>
      <p:sp>
        <p:nvSpPr>
          <p:cNvPr id="12" name="TextBox 11">
            <a:extLst>
              <a:ext uri="{FF2B5EF4-FFF2-40B4-BE49-F238E27FC236}">
                <a16:creationId xmlns:a16="http://schemas.microsoft.com/office/drawing/2014/main" id="{AA989C13-7E5C-6A3C-31AD-91703DEA3C6D}"/>
              </a:ext>
            </a:extLst>
          </p:cNvPr>
          <p:cNvSpPr txBox="1"/>
          <p:nvPr/>
        </p:nvSpPr>
        <p:spPr>
          <a:xfrm>
            <a:off x="457200" y="1985802"/>
            <a:ext cx="14478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7" name="Picture 6" descr="The cube root of open parenthesis two hundred fifty times a to the power of 8 times b to the power of 11 close parenthesis&#10;equals the cube root of open parenthesis one hundred and twenty five times a to the power of 6 times b to the power of 9 close parenthesis, times the cube root of open parenthesis two times a to the power of 2 times b to the power of 2 close parenthesis, which equals five times a to the power of 2 times b to the power of 3 times the cube root of open parenthesis two times a to the power of 2 times b to the power of 2 close parenthesis.">
            <a:extLst>
              <a:ext uri="{FF2B5EF4-FFF2-40B4-BE49-F238E27FC236}">
                <a16:creationId xmlns:a16="http://schemas.microsoft.com/office/drawing/2014/main" id="{1DCC911A-3077-1695-3FD5-5811741EF3DE}"/>
              </a:ext>
            </a:extLst>
          </p:cNvPr>
          <p:cNvPicPr>
            <a:picLocks noChangeAspect="1"/>
          </p:cNvPicPr>
          <p:nvPr/>
        </p:nvPicPr>
        <p:blipFill>
          <a:blip r:embed="rId3"/>
          <a:stretch>
            <a:fillRect/>
          </a:stretch>
        </p:blipFill>
        <p:spPr>
          <a:xfrm>
            <a:off x="533400" y="2757488"/>
            <a:ext cx="4467225" cy="1162050"/>
          </a:xfrm>
          <a:prstGeom prst="rect">
            <a:avLst/>
          </a:prstGeom>
        </p:spPr>
      </p:pic>
      <p:sp>
        <p:nvSpPr>
          <p:cNvPr id="8" name="TextBox 7">
            <a:extLst>
              <a:ext uri="{FF2B5EF4-FFF2-40B4-BE49-F238E27FC236}">
                <a16:creationId xmlns:a16="http://schemas.microsoft.com/office/drawing/2014/main" id="{CF8F6DFE-EA76-7985-F1C3-8531F54A2D73}"/>
              </a:ext>
            </a:extLst>
          </p:cNvPr>
          <p:cNvSpPr txBox="1"/>
          <p:nvPr/>
        </p:nvSpPr>
        <p:spPr>
          <a:xfrm>
            <a:off x="5154283" y="2698201"/>
            <a:ext cx="3761117" cy="1200329"/>
          </a:xfrm>
          <a:prstGeom prst="rect">
            <a:avLst/>
          </a:prstGeom>
          <a:noFill/>
        </p:spPr>
        <p:txBody>
          <a:bodyPr wrap="square">
            <a:spAutoFit/>
          </a:bodyPr>
          <a:lstStyle/>
          <a:p>
            <a:r>
              <a:rPr lang="en-US" b="1" i="0" dirty="0">
                <a:solidFill>
                  <a:schemeClr val="tx1"/>
                </a:solidFill>
              </a:rPr>
              <a:t>Note: </a:t>
            </a:r>
            <a:r>
              <a:rPr lang="en-US" dirty="0"/>
              <a:t>125</a:t>
            </a:r>
            <a:r>
              <a:rPr lang="en-US" i="0" dirty="0">
                <a:solidFill>
                  <a:schemeClr val="tx1"/>
                </a:solidFill>
              </a:rPr>
              <a:t> is a perfect cube and the exponents on the variables are separated so that one exponent on each variable is divisible by 3.</a:t>
            </a:r>
            <a:endParaRPr lang="en-IN"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1988237"/>
          </a:xfrm>
        </p:spPr>
        <p:txBody>
          <a:bodyPr>
            <a:spAutoFit/>
          </a:bodyPr>
          <a:lstStyle/>
          <a:p>
            <a:pPr marL="463550" indent="-463550">
              <a:buFont typeface="Courier New" pitchFamily="49" charset="0"/>
              <a:buChar char="o"/>
            </a:pPr>
            <a:r>
              <a:rPr lang="en-US" i="0" dirty="0">
                <a:solidFill>
                  <a:schemeClr val="tx1"/>
                </a:solidFill>
              </a:rPr>
              <a:t>Simplify algebraic expressions that contain square roots.</a:t>
            </a:r>
          </a:p>
          <a:p>
            <a:pPr marL="463550" indent="-463550">
              <a:buFont typeface="Courier New" pitchFamily="49" charset="0"/>
              <a:buChar char="o"/>
            </a:pPr>
            <a:r>
              <a:rPr lang="en-US" i="0" dirty="0">
                <a:solidFill>
                  <a:schemeClr val="tx1"/>
                </a:solidFill>
              </a:rPr>
              <a:t>Simplify square roots that contain variables.</a:t>
            </a:r>
          </a:p>
          <a:p>
            <a:pPr marL="463550" indent="-463550">
              <a:buFont typeface="Courier New" pitchFamily="49" charset="0"/>
              <a:buChar char="o"/>
            </a:pPr>
            <a:r>
              <a:rPr lang="en-US" i="0" dirty="0">
                <a:solidFill>
                  <a:schemeClr val="tx1"/>
                </a:solidFill>
              </a:rPr>
              <a:t>Simplify radical expressions that contain cube roots.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Properties: Properties of Square Roots</a:t>
            </a:r>
            <a:endParaRPr lang="en-US" sz="3200" dirty="0">
              <a:solidFill>
                <a:schemeClr val="accent1"/>
              </a:solidFill>
            </a:endParaRPr>
          </a:p>
        </p:txBody>
      </p:sp>
      <p:sp>
        <p:nvSpPr>
          <p:cNvPr id="5"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lgn="just">
              <a:tabLst>
                <a:tab pos="4572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positive</a:t>
            </a:r>
            <a:r>
              <a:rPr lang="en-US" sz="2800" b="1" dirty="0">
                <a:solidFill>
                  <a:srgbClr val="000000"/>
                </a:solidFill>
              </a:rPr>
              <a:t> </a:t>
            </a:r>
            <a:r>
              <a:rPr lang="en-US" sz="2800" dirty="0">
                <a:solidFill>
                  <a:srgbClr val="000000"/>
                </a:solidFill>
              </a:rPr>
              <a:t>real numbers, then </a:t>
            </a:r>
          </a:p>
        </p:txBody>
      </p:sp>
      <p:pic>
        <p:nvPicPr>
          <p:cNvPr id="4" name="Picture 3" descr="1. The square root of a times b equals the square root of a times the square root of b.&#10;&#10;2. The square root of a divided by b equals the square root of a divided by the square root of b.">
            <a:extLst>
              <a:ext uri="{FF2B5EF4-FFF2-40B4-BE49-F238E27FC236}">
                <a16:creationId xmlns:a16="http://schemas.microsoft.com/office/drawing/2014/main" id="{8C8B9744-7BB5-09A5-145C-0AB1584DFFC1}"/>
              </a:ext>
            </a:extLst>
          </p:cNvPr>
          <p:cNvPicPr>
            <a:picLocks noChangeAspect="1"/>
          </p:cNvPicPr>
          <p:nvPr/>
        </p:nvPicPr>
        <p:blipFill>
          <a:blip r:embed="rId2"/>
          <a:stretch>
            <a:fillRect/>
          </a:stretch>
        </p:blipFill>
        <p:spPr>
          <a:xfrm>
            <a:off x="609600" y="1968817"/>
            <a:ext cx="2609850" cy="16859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Simplest Form for Square Roots</a:t>
            </a:r>
            <a:endParaRPr lang="en-US" sz="3200" dirty="0">
              <a:solidFill>
                <a:schemeClr val="accent1"/>
              </a:solidFill>
            </a:endParaRPr>
          </a:p>
        </p:txBody>
      </p:sp>
      <p:sp>
        <p:nvSpPr>
          <p:cNvPr id="4" name="Rectangle 3"/>
          <p:cNvSpPr txBox="1">
            <a:spLocks/>
          </p:cNvSpPr>
          <p:nvPr/>
        </p:nvSpPr>
        <p:spPr>
          <a:xfrm>
            <a:off x="457200" y="1280160"/>
            <a:ext cx="8229600" cy="1158240"/>
          </a:xfrm>
          <a:prstGeom prst="rect">
            <a:avLst/>
          </a:prstGeom>
          <a:solidFill>
            <a:schemeClr val="accent3"/>
          </a:solidFill>
          <a:ln w="28575">
            <a:solidFill>
              <a:srgbClr val="000000"/>
            </a:solidFill>
          </a:ln>
        </p:spPr>
        <p:txBody>
          <a:bodyPr wrap="square">
            <a:normAutofit/>
          </a:bodyPr>
          <a:lstStyle/>
          <a:p>
            <a:pPr>
              <a:tabLst>
                <a:tab pos="457200" algn="l"/>
              </a:tabLst>
            </a:pPr>
            <a:r>
              <a:rPr lang="en-US" sz="2800" dirty="0">
                <a:solidFill>
                  <a:srgbClr val="000000"/>
                </a:solidFill>
              </a:rPr>
              <a:t>A square root is considered to be in </a:t>
            </a:r>
            <a:r>
              <a:rPr lang="en-US" sz="2800" b="1" dirty="0">
                <a:solidFill>
                  <a:srgbClr val="C00000"/>
                </a:solidFill>
              </a:rPr>
              <a:t>simplest form </a:t>
            </a:r>
            <a:r>
              <a:rPr lang="en-US" sz="2800" dirty="0">
                <a:solidFill>
                  <a:srgbClr val="000000"/>
                </a:solidFill>
              </a:rPr>
              <a:t>when the radicand has no perfect square as a factor.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a:t>
            </a:r>
            <a:r>
              <a:rPr lang="en-US" sz="3200" baseline="-25000" dirty="0">
                <a:solidFill>
                  <a:schemeClr val="accent1"/>
                </a:solidFill>
              </a:rPr>
              <a:t>1</a:t>
            </a:r>
          </a:p>
        </p:txBody>
      </p:sp>
      <p:sp>
        <p:nvSpPr>
          <p:cNvPr id="8195" name="Rectangle 3"/>
          <p:cNvSpPr>
            <a:spLocks noGrp="1"/>
          </p:cNvSpPr>
          <p:nvPr>
            <p:ph idx="1"/>
          </p:nvPr>
        </p:nvSpPr>
        <p:spPr>
          <a:prstGeom prst="rect">
            <a:avLst/>
          </a:prstGeom>
        </p:spPr>
        <p:txBody>
          <a:bodyPr/>
          <a:lstStyle/>
          <a:p>
            <a:pPr marL="0" indent="0" algn="just">
              <a:buFont typeface="Courier New" pitchFamily="49" charset="0"/>
              <a:buNone/>
            </a:pPr>
            <a:r>
              <a:rPr lang="en-US" i="0" dirty="0">
                <a:solidFill>
                  <a:schemeClr val="tx1"/>
                </a:solidFill>
              </a:rPr>
              <a:t>Simplify each numerical expression so that there are no perfect square factors in the radicand.</a:t>
            </a:r>
            <a:r>
              <a:rPr lang="en-US" dirty="0">
                <a:solidFill>
                  <a:schemeClr val="tx1"/>
                </a:solidFill>
              </a:rPr>
              <a:t> </a:t>
            </a:r>
          </a:p>
          <a:p>
            <a:pPr marL="0" indent="0" algn="just">
              <a:buFont typeface="Courier New" pitchFamily="49" charset="0"/>
              <a:buNone/>
            </a:pPr>
            <a:endParaRPr lang="en-US" b="1" i="0" dirty="0">
              <a:solidFill>
                <a:schemeClr val="tx1"/>
              </a:solidFill>
            </a:endParaRPr>
          </a:p>
          <a:p>
            <a:pPr marL="0" indent="0" algn="just">
              <a:spcBef>
                <a:spcPct val="50000"/>
              </a:spcBef>
              <a:buFont typeface="Courier New" pitchFamily="49" charset="0"/>
              <a:buNone/>
            </a:pPr>
            <a:endParaRPr lang="en-US" b="1" i="0" dirty="0">
              <a:solidFill>
                <a:schemeClr val="tx1"/>
              </a:solidFill>
            </a:endParaRPr>
          </a:p>
        </p:txBody>
      </p:sp>
      <p:pic>
        <p:nvPicPr>
          <p:cNvPr id="4" name="Picture 3" descr="a. The square root of 48.">
            <a:extLst>
              <a:ext uri="{FF2B5EF4-FFF2-40B4-BE49-F238E27FC236}">
                <a16:creationId xmlns:a16="http://schemas.microsoft.com/office/drawing/2014/main" id="{1E2A48C5-85AD-7B74-287F-C01CA441538E}"/>
              </a:ext>
            </a:extLst>
          </p:cNvPr>
          <p:cNvPicPr>
            <a:picLocks noChangeAspect="1"/>
          </p:cNvPicPr>
          <p:nvPr/>
        </p:nvPicPr>
        <p:blipFill>
          <a:blip r:embed="rId2"/>
          <a:stretch>
            <a:fillRect/>
          </a:stretch>
        </p:blipFill>
        <p:spPr>
          <a:xfrm>
            <a:off x="517525" y="2273277"/>
            <a:ext cx="1285875" cy="552450"/>
          </a:xfrm>
          <a:prstGeom prst="rect">
            <a:avLst/>
          </a:prstGeom>
        </p:spPr>
      </p:pic>
      <p:sp>
        <p:nvSpPr>
          <p:cNvPr id="6" name="TextBox 5">
            <a:extLst>
              <a:ext uri="{FF2B5EF4-FFF2-40B4-BE49-F238E27FC236}">
                <a16:creationId xmlns:a16="http://schemas.microsoft.com/office/drawing/2014/main" id="{38592FB3-1937-8C30-FA43-3298B642F707}"/>
              </a:ext>
            </a:extLst>
          </p:cNvPr>
          <p:cNvSpPr txBox="1"/>
          <p:nvPr/>
        </p:nvSpPr>
        <p:spPr>
          <a:xfrm>
            <a:off x="457200" y="2917167"/>
            <a:ext cx="1495425"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9" name="Picture 8" descr="The square root of 48 equals the square root of open parenthesis 16 times 3 close parenthesis,&#10;which equals the square root of 16 times the square root of 3,&#10; 16 is the largest perfect square factor.&#10;which equals 4 times the square root of 3.">
            <a:extLst>
              <a:ext uri="{FF2B5EF4-FFF2-40B4-BE49-F238E27FC236}">
                <a16:creationId xmlns:a16="http://schemas.microsoft.com/office/drawing/2014/main" id="{CFD819A0-0FD3-BCC6-90E2-556D991B18B4}"/>
              </a:ext>
            </a:extLst>
          </p:cNvPr>
          <p:cNvPicPr>
            <a:picLocks noChangeAspect="1"/>
          </p:cNvPicPr>
          <p:nvPr/>
        </p:nvPicPr>
        <p:blipFill>
          <a:blip r:embed="rId3"/>
          <a:stretch>
            <a:fillRect/>
          </a:stretch>
        </p:blipFill>
        <p:spPr>
          <a:xfrm>
            <a:off x="1066800" y="3657600"/>
            <a:ext cx="6800850" cy="17811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a:t>
            </a:r>
            <a:r>
              <a:rPr lang="en-US" sz="3200" baseline="-25000" dirty="0">
                <a:solidFill>
                  <a:schemeClr val="accent1"/>
                </a:solidFill>
              </a:rPr>
              <a:t>2</a:t>
            </a:r>
            <a:endParaRPr lang="en-US" sz="3200" dirty="0">
              <a:solidFill>
                <a:schemeClr val="accent1"/>
              </a:solidFill>
            </a:endParaRPr>
          </a:p>
        </p:txBody>
      </p:sp>
      <p:pic>
        <p:nvPicPr>
          <p:cNvPr id="4" name="Picture 3" descr="b. The square root of 63.">
            <a:extLst>
              <a:ext uri="{FF2B5EF4-FFF2-40B4-BE49-F238E27FC236}">
                <a16:creationId xmlns:a16="http://schemas.microsoft.com/office/drawing/2014/main" id="{C4078453-0C34-84FC-4B76-B67FB7DCE454}"/>
              </a:ext>
            </a:extLst>
          </p:cNvPr>
          <p:cNvPicPr>
            <a:picLocks noChangeAspect="1"/>
          </p:cNvPicPr>
          <p:nvPr/>
        </p:nvPicPr>
        <p:blipFill>
          <a:blip r:embed="rId2"/>
          <a:stretch>
            <a:fillRect/>
          </a:stretch>
        </p:blipFill>
        <p:spPr>
          <a:xfrm>
            <a:off x="533400" y="1217530"/>
            <a:ext cx="1266825" cy="552450"/>
          </a:xfrm>
          <a:prstGeom prst="rect">
            <a:avLst/>
          </a:prstGeom>
        </p:spPr>
      </p:pic>
      <p:sp>
        <p:nvSpPr>
          <p:cNvPr id="12" name="TextBox 11">
            <a:extLst>
              <a:ext uri="{FF2B5EF4-FFF2-40B4-BE49-F238E27FC236}">
                <a16:creationId xmlns:a16="http://schemas.microsoft.com/office/drawing/2014/main" id="{500490FD-FF7C-FA61-59B6-A7425CBBEBE2}"/>
              </a:ext>
            </a:extLst>
          </p:cNvPr>
          <p:cNvSpPr txBox="1"/>
          <p:nvPr/>
        </p:nvSpPr>
        <p:spPr>
          <a:xfrm>
            <a:off x="450496" y="1888646"/>
            <a:ext cx="1504518" cy="523220"/>
          </a:xfrm>
          <a:prstGeom prst="rect">
            <a:avLst/>
          </a:prstGeom>
          <a:noFill/>
        </p:spPr>
        <p:txBody>
          <a:bodyPr wrap="square">
            <a:spAutoFit/>
          </a:bodyPr>
          <a:lstStyle/>
          <a:p>
            <a:pPr marL="0" indent="0" algn="just">
              <a:spcBef>
                <a:spcPts val="1200"/>
              </a:spcBef>
              <a:buFont typeface="Courier New" pitchFamily="49" charset="0"/>
              <a:buNone/>
              <a:tabLst>
                <a:tab pos="635000" algn="l"/>
                <a:tab pos="1092200" algn="l"/>
              </a:tabLst>
            </a:pPr>
            <a:r>
              <a:rPr lang="en-US" sz="2800" b="1" i="0" dirty="0">
                <a:solidFill>
                  <a:schemeClr val="tx1"/>
                </a:solidFill>
              </a:rPr>
              <a:t>Solution</a:t>
            </a:r>
          </a:p>
        </p:txBody>
      </p:sp>
      <p:pic>
        <p:nvPicPr>
          <p:cNvPr id="10" name="Picture 9" descr="The square root of 63 equals the square root of open parenthesis 9 times 7 close parenthesis,&#10;which equals the square root of 9 times the square root of 7,&#10; 9  is the largest perfect square factor.&#10;which equals 3 times the square root of 7.">
            <a:extLst>
              <a:ext uri="{FF2B5EF4-FFF2-40B4-BE49-F238E27FC236}">
                <a16:creationId xmlns:a16="http://schemas.microsoft.com/office/drawing/2014/main" id="{D0F8418C-F5A4-E89A-AA92-6669A2179ABC}"/>
              </a:ext>
            </a:extLst>
          </p:cNvPr>
          <p:cNvPicPr>
            <a:picLocks noChangeAspect="1"/>
          </p:cNvPicPr>
          <p:nvPr/>
        </p:nvPicPr>
        <p:blipFill>
          <a:blip r:embed="rId3"/>
          <a:stretch>
            <a:fillRect/>
          </a:stretch>
        </p:blipFill>
        <p:spPr>
          <a:xfrm>
            <a:off x="1806575" y="1914525"/>
            <a:ext cx="7000875" cy="1133475"/>
          </a:xfrm>
          <a:prstGeom prst="rect">
            <a:avLst/>
          </a:prstGeom>
        </p:spPr>
      </p:pic>
      <p:pic>
        <p:nvPicPr>
          <p:cNvPr id="15" name="Picture 14" descr="C. The square root of the fraction seventy five over sixteen.">
            <a:extLst>
              <a:ext uri="{FF2B5EF4-FFF2-40B4-BE49-F238E27FC236}">
                <a16:creationId xmlns:a16="http://schemas.microsoft.com/office/drawing/2014/main" id="{30B052ED-2723-BF94-D391-A0E29C57C73E}"/>
              </a:ext>
            </a:extLst>
          </p:cNvPr>
          <p:cNvPicPr>
            <a:picLocks noChangeAspect="1"/>
          </p:cNvPicPr>
          <p:nvPr/>
        </p:nvPicPr>
        <p:blipFill>
          <a:blip r:embed="rId4"/>
          <a:stretch>
            <a:fillRect/>
          </a:stretch>
        </p:blipFill>
        <p:spPr>
          <a:xfrm>
            <a:off x="511719" y="3184541"/>
            <a:ext cx="1314450" cy="1028700"/>
          </a:xfrm>
          <a:prstGeom prst="rect">
            <a:avLst/>
          </a:prstGeom>
        </p:spPr>
      </p:pic>
      <p:sp>
        <p:nvSpPr>
          <p:cNvPr id="18" name="Rectangle 17"/>
          <p:cNvSpPr/>
          <p:nvPr/>
        </p:nvSpPr>
        <p:spPr>
          <a:xfrm>
            <a:off x="457200" y="4169232"/>
            <a:ext cx="1425390" cy="523220"/>
          </a:xfrm>
          <a:prstGeom prst="rect">
            <a:avLst/>
          </a:prstGeom>
        </p:spPr>
        <p:txBody>
          <a:bodyPr wrap="none">
            <a:spAutoFit/>
          </a:bodyPr>
          <a:lstStyle/>
          <a:p>
            <a:pPr algn="just">
              <a:tabLst>
                <a:tab pos="635000" algn="l"/>
                <a:tab pos="1092200" algn="l"/>
              </a:tabLst>
            </a:pPr>
            <a:r>
              <a:rPr lang="en-US" sz="2800" b="1" dirty="0"/>
              <a:t>Solution</a:t>
            </a:r>
            <a:endParaRPr lang="en-US" sz="2800" dirty="0"/>
          </a:p>
        </p:txBody>
      </p:sp>
      <p:pic>
        <p:nvPicPr>
          <p:cNvPr id="20" name="Picture 19" descr="The square root of seventy five over sixteen equals the square root of seventy five divided by the square root of sixteen,&#10;which equals the square root of open parenthesis twenty five times three close parenthesis over the square root of sixteen,&#10;which equals the square root of twenty five times the square root of three over the square root of sixteen,&#10;which equals five times the square root of three over four.">
            <a:extLst>
              <a:ext uri="{FF2B5EF4-FFF2-40B4-BE49-F238E27FC236}">
                <a16:creationId xmlns:a16="http://schemas.microsoft.com/office/drawing/2014/main" id="{3E4C5370-BB6C-2581-6240-B08436A35EF2}"/>
              </a:ext>
            </a:extLst>
          </p:cNvPr>
          <p:cNvPicPr>
            <a:picLocks noChangeAspect="1"/>
          </p:cNvPicPr>
          <p:nvPr/>
        </p:nvPicPr>
        <p:blipFill>
          <a:blip r:embed="rId5"/>
          <a:stretch>
            <a:fillRect/>
          </a:stretch>
        </p:blipFill>
        <p:spPr>
          <a:xfrm>
            <a:off x="1946819" y="3977640"/>
            <a:ext cx="4400550" cy="20574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dirty="0"/>
              <a:t>Definition: Square Root of </a:t>
            </a:r>
            <a:r>
              <a:rPr lang="en-US" i="1" dirty="0"/>
              <a:t>x</a:t>
            </a:r>
            <a:r>
              <a:rPr lang="en-US" sz="3200" dirty="0"/>
              <a:t>²</a:t>
            </a:r>
            <a:endParaRPr lang="en-US" sz="3200" baseline="30000" dirty="0"/>
          </a:p>
        </p:txBody>
      </p:sp>
      <p:sp>
        <p:nvSpPr>
          <p:cNvPr id="6" name="Rectangle 3"/>
          <p:cNvSpPr txBox="1">
            <a:spLocks/>
          </p:cNvSpPr>
          <p:nvPr/>
        </p:nvSpPr>
        <p:spPr>
          <a:xfrm>
            <a:off x="457200" y="1280160"/>
            <a:ext cx="8229600" cy="2072640"/>
          </a:xfrm>
          <a:prstGeom prst="rect">
            <a:avLst/>
          </a:prstGeom>
          <a:solidFill>
            <a:schemeClr val="accent3"/>
          </a:solidFill>
          <a:ln w="28575">
            <a:solidFill>
              <a:srgbClr val="000000"/>
            </a:solidFill>
          </a:ln>
        </p:spPr>
        <p:txBody>
          <a:bodyPr wrap="square">
            <a:normAutofit/>
          </a:bodyPr>
          <a:lstStyle/>
          <a:p>
            <a:pPr>
              <a:lnSpc>
                <a:spcPct val="90000"/>
              </a:lnSpc>
              <a:spcBef>
                <a:spcPct val="50000"/>
              </a:spcBef>
              <a:tabLst>
                <a:tab pos="457200" algn="l"/>
              </a:tabLst>
            </a:pPr>
            <a:endParaRPr lang="en-US" sz="2800" dirty="0">
              <a:solidFill>
                <a:srgbClr val="000000"/>
              </a:solidFill>
            </a:endParaRPr>
          </a:p>
          <a:p>
            <a:pPr>
              <a:lnSpc>
                <a:spcPct val="90000"/>
              </a:lnSpc>
              <a:spcBef>
                <a:spcPct val="50000"/>
              </a:spcBef>
              <a:tabLst>
                <a:tab pos="457200" algn="l"/>
              </a:tabLst>
            </a:pPr>
            <a:r>
              <a:rPr lang="en-US" sz="2800" dirty="0">
                <a:solidFill>
                  <a:srgbClr val="000000"/>
                </a:solidFill>
              </a:rPr>
              <a:t>If </a:t>
            </a:r>
            <a:r>
              <a:rPr lang="en-US" sz="2800" i="1" dirty="0">
                <a:solidFill>
                  <a:srgbClr val="000000"/>
                </a:solidFill>
              </a:rPr>
              <a:t>x</a:t>
            </a:r>
            <a:r>
              <a:rPr lang="en-US" sz="2800" dirty="0">
                <a:solidFill>
                  <a:srgbClr val="000000"/>
                </a:solidFill>
              </a:rPr>
              <a:t> is a real number, then </a:t>
            </a:r>
          </a:p>
          <a:p>
            <a:pPr>
              <a:lnSpc>
                <a:spcPct val="90000"/>
              </a:lnSpc>
              <a:tabLst>
                <a:tab pos="457200" algn="l"/>
              </a:tabLst>
            </a:pPr>
            <a:endParaRPr lang="en-US" sz="2800" b="1" dirty="0">
              <a:solidFill>
                <a:srgbClr val="000000"/>
              </a:solidFill>
            </a:endParaRPr>
          </a:p>
          <a:p>
            <a:pPr>
              <a:lnSpc>
                <a:spcPct val="90000"/>
              </a:lnSpc>
              <a:tabLst>
                <a:tab pos="457200" algn="l"/>
              </a:tabLst>
            </a:pPr>
            <a:endParaRPr lang="en-US" sz="2800" dirty="0">
              <a:solidFill>
                <a:srgbClr val="000000"/>
              </a:solidFill>
            </a:endParaRPr>
          </a:p>
        </p:txBody>
      </p:sp>
      <p:pic>
        <p:nvPicPr>
          <p:cNvPr id="4" name="Picture 3" descr="The square root of x squared equals the absolute value of x.">
            <a:extLst>
              <a:ext uri="{FF2B5EF4-FFF2-40B4-BE49-F238E27FC236}">
                <a16:creationId xmlns:a16="http://schemas.microsoft.com/office/drawing/2014/main" id="{59A72619-C537-6A32-8D95-31187B509198}"/>
              </a:ext>
            </a:extLst>
          </p:cNvPr>
          <p:cNvPicPr>
            <a:picLocks noChangeAspect="1"/>
          </p:cNvPicPr>
          <p:nvPr/>
        </p:nvPicPr>
        <p:blipFill>
          <a:blip r:embed="rId2"/>
          <a:stretch>
            <a:fillRect/>
          </a:stretch>
        </p:blipFill>
        <p:spPr>
          <a:xfrm>
            <a:off x="4191000" y="1752600"/>
            <a:ext cx="1457325" cy="628650"/>
          </a:xfrm>
          <a:prstGeom prst="rect">
            <a:avLst/>
          </a:prstGeom>
        </p:spPr>
      </p:pic>
      <p:sp>
        <p:nvSpPr>
          <p:cNvPr id="11" name="TextBox 10">
            <a:extLst>
              <a:ext uri="{FF2B5EF4-FFF2-40B4-BE49-F238E27FC236}">
                <a16:creationId xmlns:a16="http://schemas.microsoft.com/office/drawing/2014/main" id="{12344D92-826B-5D44-5B68-13230BBE8CD2}"/>
              </a:ext>
            </a:extLst>
          </p:cNvPr>
          <p:cNvSpPr txBox="1"/>
          <p:nvPr/>
        </p:nvSpPr>
        <p:spPr>
          <a:xfrm>
            <a:off x="457200" y="2605415"/>
            <a:ext cx="6172200" cy="523220"/>
          </a:xfrm>
          <a:prstGeom prst="rect">
            <a:avLst/>
          </a:prstGeom>
          <a:noFill/>
        </p:spPr>
        <p:txBody>
          <a:bodyPr wrap="square">
            <a:spAutoFit/>
          </a:bodyPr>
          <a:lstStyle/>
          <a:p>
            <a:r>
              <a:rPr lang="en-US" sz="2800" b="1" dirty="0">
                <a:solidFill>
                  <a:srgbClr val="000000"/>
                </a:solidFill>
              </a:rPr>
              <a:t>Note: </a:t>
            </a:r>
            <a:r>
              <a:rPr lang="en-US" sz="2800" dirty="0">
                <a:solidFill>
                  <a:srgbClr val="000000"/>
                </a:solidFill>
              </a:rPr>
              <a:t>If </a:t>
            </a:r>
            <a:r>
              <a:rPr lang="en-US" sz="2800" b="1" i="1" dirty="0">
                <a:solidFill>
                  <a:srgbClr val="000000"/>
                </a:solidFill>
              </a:rPr>
              <a:t>x</a:t>
            </a:r>
            <a:r>
              <a:rPr lang="en-US" sz="2800" b="1" dirty="0">
                <a:solidFill>
                  <a:srgbClr val="000000"/>
                </a:solidFill>
              </a:rPr>
              <a:t> ≥</a:t>
            </a:r>
            <a:r>
              <a:rPr lang="en-US" sz="2800" dirty="0">
                <a:solidFill>
                  <a:srgbClr val="000000"/>
                </a:solidFill>
              </a:rPr>
              <a:t> </a:t>
            </a:r>
            <a:r>
              <a:rPr lang="en-US" sz="2800" b="1" dirty="0">
                <a:solidFill>
                  <a:srgbClr val="000000"/>
                </a:solidFill>
              </a:rPr>
              <a:t>0 </a:t>
            </a:r>
            <a:r>
              <a:rPr lang="en-US" sz="2800" dirty="0">
                <a:solidFill>
                  <a:srgbClr val="000000"/>
                </a:solidFill>
              </a:rPr>
              <a:t>is given, then we can write</a:t>
            </a:r>
            <a:endParaRPr lang="en-IN" sz="2800" dirty="0"/>
          </a:p>
        </p:txBody>
      </p:sp>
      <p:pic>
        <p:nvPicPr>
          <p:cNvPr id="2" name="Picture 1" descr="Square root of x squared equals x">
            <a:extLst>
              <a:ext uri="{FF2B5EF4-FFF2-40B4-BE49-F238E27FC236}">
                <a16:creationId xmlns:a16="http://schemas.microsoft.com/office/drawing/2014/main" id="{328DA4F7-D751-18CB-EC14-473120D87D75}"/>
              </a:ext>
            </a:extLst>
          </p:cNvPr>
          <p:cNvPicPr>
            <a:picLocks noChangeAspect="1"/>
          </p:cNvPicPr>
          <p:nvPr/>
        </p:nvPicPr>
        <p:blipFill>
          <a:blip r:embed="rId3"/>
          <a:stretch>
            <a:fillRect/>
          </a:stretch>
        </p:blipFill>
        <p:spPr>
          <a:xfrm>
            <a:off x="6362700" y="2514600"/>
            <a:ext cx="1295400" cy="5334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a:t>
            </a:r>
            <a:r>
              <a:rPr lang="en-US" sz="3200" baseline="-25000" dirty="0">
                <a:solidFill>
                  <a:schemeClr val="accent1"/>
                </a:solidFill>
              </a:rPr>
              <a:t>1</a:t>
            </a:r>
            <a:r>
              <a:rPr lang="en-US" sz="3200" dirty="0">
                <a:solidFill>
                  <a:schemeClr val="accent1"/>
                </a:solidFill>
              </a:rPr>
              <a:t> </a:t>
            </a:r>
          </a:p>
        </p:txBody>
      </p:sp>
      <p:sp>
        <p:nvSpPr>
          <p:cNvPr id="1126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Assume that all variables represent positive real numbers. (Note that, by making this assumption, we need not be concerned about the absolute value sign.)</a:t>
            </a:r>
            <a:r>
              <a:rPr lang="en-US" dirty="0">
                <a:solidFill>
                  <a:schemeClr val="tx1"/>
                </a:solidFill>
              </a:rPr>
              <a:t> </a:t>
            </a:r>
          </a:p>
          <a:p>
            <a:pPr marL="0" indent="0">
              <a:buFont typeface="Courier New" pitchFamily="49" charset="0"/>
              <a:buNone/>
            </a:pPr>
            <a:endParaRPr lang="en-US" dirty="0">
              <a:solidFill>
                <a:schemeClr val="tx1"/>
              </a:solidFill>
            </a:endParaRPr>
          </a:p>
          <a:p>
            <a:pPr marL="0" indent="0">
              <a:buFont typeface="Courier New" pitchFamily="49" charset="0"/>
              <a:buNone/>
            </a:pPr>
            <a:endParaRPr lang="en-US" dirty="0">
              <a:solidFill>
                <a:schemeClr val="tx1"/>
              </a:solidFill>
            </a:endParaRPr>
          </a:p>
        </p:txBody>
      </p:sp>
      <p:pic>
        <p:nvPicPr>
          <p:cNvPr id="4" name="Picture 3" descr="Example a. Square root of open parenthesis sixteen times y squared close parenthesis.">
            <a:extLst>
              <a:ext uri="{FF2B5EF4-FFF2-40B4-BE49-F238E27FC236}">
                <a16:creationId xmlns:a16="http://schemas.microsoft.com/office/drawing/2014/main" id="{370B74A5-2BE5-1380-F740-FDFAF670ED28}"/>
              </a:ext>
            </a:extLst>
          </p:cNvPr>
          <p:cNvPicPr>
            <a:picLocks noChangeAspect="1"/>
          </p:cNvPicPr>
          <p:nvPr/>
        </p:nvPicPr>
        <p:blipFill>
          <a:blip r:embed="rId2"/>
          <a:stretch>
            <a:fillRect/>
          </a:stretch>
        </p:blipFill>
        <p:spPr>
          <a:xfrm>
            <a:off x="561974" y="3172870"/>
            <a:ext cx="1609725" cy="609600"/>
          </a:xfrm>
          <a:prstGeom prst="rect">
            <a:avLst/>
          </a:prstGeom>
        </p:spPr>
      </p:pic>
      <p:sp>
        <p:nvSpPr>
          <p:cNvPr id="6" name="TextBox 5">
            <a:extLst>
              <a:ext uri="{FF2B5EF4-FFF2-40B4-BE49-F238E27FC236}">
                <a16:creationId xmlns:a16="http://schemas.microsoft.com/office/drawing/2014/main" id="{63D75A00-6682-0F91-50D1-EFCFC4B00CDE}"/>
              </a:ext>
            </a:extLst>
          </p:cNvPr>
          <p:cNvSpPr txBox="1"/>
          <p:nvPr/>
        </p:nvSpPr>
        <p:spPr>
          <a:xfrm>
            <a:off x="509587" y="3782470"/>
            <a:ext cx="1609725" cy="523220"/>
          </a:xfrm>
          <a:prstGeom prst="rect">
            <a:avLst/>
          </a:prstGeom>
          <a:noFill/>
        </p:spPr>
        <p:txBody>
          <a:bodyPr wrap="square">
            <a:spAutoFit/>
          </a:bodyPr>
          <a:lstStyle/>
          <a:p>
            <a:pPr marL="0" indent="0">
              <a:spcBef>
                <a:spcPct val="50000"/>
              </a:spcBef>
              <a:buFont typeface="Courier New" pitchFamily="49" charset="0"/>
              <a:buNone/>
            </a:pPr>
            <a:r>
              <a:rPr lang="en-US" sz="2800" b="1" i="0" dirty="0">
                <a:solidFill>
                  <a:schemeClr val="tx1"/>
                </a:solidFill>
              </a:rPr>
              <a:t>Solution</a:t>
            </a:r>
          </a:p>
        </p:txBody>
      </p:sp>
      <p:pic>
        <p:nvPicPr>
          <p:cNvPr id="9" name="Picture 8" descr="Square root of open parenthesis sixteen y squared close parenthesis equals four y.">
            <a:extLst>
              <a:ext uri="{FF2B5EF4-FFF2-40B4-BE49-F238E27FC236}">
                <a16:creationId xmlns:a16="http://schemas.microsoft.com/office/drawing/2014/main" id="{A128A2F4-24EE-9B17-8705-92A3410C89C0}"/>
              </a:ext>
            </a:extLst>
          </p:cNvPr>
          <p:cNvPicPr>
            <a:picLocks noChangeAspect="1"/>
          </p:cNvPicPr>
          <p:nvPr/>
        </p:nvPicPr>
        <p:blipFill>
          <a:blip r:embed="rId3"/>
          <a:stretch>
            <a:fillRect/>
          </a:stretch>
        </p:blipFill>
        <p:spPr>
          <a:xfrm>
            <a:off x="914400" y="4523945"/>
            <a:ext cx="1781175" cy="6096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a:t>
            </a:r>
            <a:r>
              <a:rPr lang="en-US" sz="3200" baseline="-25000" dirty="0">
                <a:solidFill>
                  <a:schemeClr val="accent1"/>
                </a:solidFill>
              </a:rPr>
              <a:t>2</a:t>
            </a:r>
            <a:endParaRPr lang="en-US" sz="3200" dirty="0">
              <a:solidFill>
                <a:schemeClr val="accent1"/>
              </a:solidFill>
            </a:endParaRPr>
          </a:p>
        </p:txBody>
      </p:sp>
      <p:pic>
        <p:nvPicPr>
          <p:cNvPr id="16" name="Picture 15" descr="b. Square root of open parenthesis seventy two times a squared close parenthesis.">
            <a:extLst>
              <a:ext uri="{FF2B5EF4-FFF2-40B4-BE49-F238E27FC236}">
                <a16:creationId xmlns:a16="http://schemas.microsoft.com/office/drawing/2014/main" id="{BE6B355A-27E1-6819-64D7-AEC61D333D1B}"/>
              </a:ext>
            </a:extLst>
          </p:cNvPr>
          <p:cNvPicPr>
            <a:picLocks noChangeAspect="1"/>
          </p:cNvPicPr>
          <p:nvPr/>
        </p:nvPicPr>
        <p:blipFill>
          <a:blip r:embed="rId2"/>
          <a:stretch>
            <a:fillRect/>
          </a:stretch>
        </p:blipFill>
        <p:spPr>
          <a:xfrm>
            <a:off x="517585" y="1195621"/>
            <a:ext cx="1619250" cy="609600"/>
          </a:xfrm>
          <a:prstGeom prst="rect">
            <a:avLst/>
          </a:prstGeom>
        </p:spPr>
      </p:pic>
      <p:sp>
        <p:nvSpPr>
          <p:cNvPr id="6" name="TextBox 5">
            <a:extLst>
              <a:ext uri="{FF2B5EF4-FFF2-40B4-BE49-F238E27FC236}">
                <a16:creationId xmlns:a16="http://schemas.microsoft.com/office/drawing/2014/main" id="{6B7F87BD-8C2E-1E12-8D03-8EABD3A95863}"/>
              </a:ext>
            </a:extLst>
          </p:cNvPr>
          <p:cNvSpPr txBox="1"/>
          <p:nvPr/>
        </p:nvSpPr>
        <p:spPr>
          <a:xfrm>
            <a:off x="439947" y="1838980"/>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9" name="Picture 8" descr="Square root of open parenthesis seventy two times a squared close parenthesis equals square root of open parenthesis thirty six times a squared close parenthesis times square root of two, which equals six times a square root of two.">
            <a:extLst>
              <a:ext uri="{FF2B5EF4-FFF2-40B4-BE49-F238E27FC236}">
                <a16:creationId xmlns:a16="http://schemas.microsoft.com/office/drawing/2014/main" id="{5DD51EC4-E42E-B957-50A2-5EA193D97DCE}"/>
              </a:ext>
            </a:extLst>
          </p:cNvPr>
          <p:cNvPicPr>
            <a:picLocks noChangeAspect="1"/>
          </p:cNvPicPr>
          <p:nvPr/>
        </p:nvPicPr>
        <p:blipFill>
          <a:blip r:embed="rId3"/>
          <a:stretch>
            <a:fillRect/>
          </a:stretch>
        </p:blipFill>
        <p:spPr>
          <a:xfrm>
            <a:off x="1063170" y="2545690"/>
            <a:ext cx="4229100" cy="533400"/>
          </a:xfrm>
          <a:prstGeom prst="rect">
            <a:avLst/>
          </a:prstGeom>
        </p:spPr>
      </p:pic>
      <p:pic>
        <p:nvPicPr>
          <p:cNvPr id="12" name="Picture 11" descr="c.  Square root of open parenthesis  twelve times x squared times y squared close parenthesis.">
            <a:extLst>
              <a:ext uri="{FF2B5EF4-FFF2-40B4-BE49-F238E27FC236}">
                <a16:creationId xmlns:a16="http://schemas.microsoft.com/office/drawing/2014/main" id="{D6697296-0B3F-4971-AC82-135518030AE6}"/>
              </a:ext>
            </a:extLst>
          </p:cNvPr>
          <p:cNvPicPr>
            <a:picLocks noChangeAspect="1"/>
          </p:cNvPicPr>
          <p:nvPr/>
        </p:nvPicPr>
        <p:blipFill>
          <a:blip r:embed="rId4"/>
          <a:stretch>
            <a:fillRect/>
          </a:stretch>
        </p:blipFill>
        <p:spPr>
          <a:xfrm>
            <a:off x="517585" y="3386847"/>
            <a:ext cx="1895475" cy="609600"/>
          </a:xfrm>
          <a:prstGeom prst="rect">
            <a:avLst/>
          </a:prstGeom>
        </p:spPr>
      </p:pic>
      <p:sp>
        <p:nvSpPr>
          <p:cNvPr id="17" name="TextBox 16">
            <a:extLst>
              <a:ext uri="{FF2B5EF4-FFF2-40B4-BE49-F238E27FC236}">
                <a16:creationId xmlns:a16="http://schemas.microsoft.com/office/drawing/2014/main" id="{EE509678-6B87-B6A4-0F1F-C59F68AFBD4B}"/>
              </a:ext>
            </a:extLst>
          </p:cNvPr>
          <p:cNvSpPr txBox="1"/>
          <p:nvPr/>
        </p:nvSpPr>
        <p:spPr>
          <a:xfrm>
            <a:off x="457200" y="4035427"/>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20" name="Picture 19" descr="Square root of open parenthesis  twelve times x squared times y squared close parenthesis equals square root of open parenthesis  four  times x squared times y squared close parenthesis times square root of three, which equals two x y square root of three.">
            <a:extLst>
              <a:ext uri="{FF2B5EF4-FFF2-40B4-BE49-F238E27FC236}">
                <a16:creationId xmlns:a16="http://schemas.microsoft.com/office/drawing/2014/main" id="{09709079-D95D-1474-DB57-927ED8B51F1F}"/>
              </a:ext>
            </a:extLst>
          </p:cNvPr>
          <p:cNvPicPr>
            <a:picLocks noChangeAspect="1"/>
          </p:cNvPicPr>
          <p:nvPr/>
        </p:nvPicPr>
        <p:blipFill>
          <a:blip r:embed="rId5"/>
          <a:stretch>
            <a:fillRect/>
          </a:stretch>
        </p:blipFill>
        <p:spPr>
          <a:xfrm>
            <a:off x="1057743" y="4688465"/>
            <a:ext cx="4838700" cy="60960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943</TotalTime>
  <Words>408</Words>
  <Application>Microsoft Office PowerPoint</Application>
  <PresentationFormat>On-screen Show (4:3)</PresentationFormat>
  <Paragraphs>48</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Courier New</vt:lpstr>
      <vt:lpstr>Office Theme</vt:lpstr>
      <vt:lpstr>Section 3.R.4</vt:lpstr>
      <vt:lpstr>Objectives</vt:lpstr>
      <vt:lpstr>Properties: Properties of Square Roots</vt:lpstr>
      <vt:lpstr>Definition: Simplest Form for Square Roots</vt:lpstr>
      <vt:lpstr>Example 1: Simplifying Radical Expressions with Square Roots1</vt:lpstr>
      <vt:lpstr>Example 1: Simplifying Radical Expressions with Square Roots2</vt:lpstr>
      <vt:lpstr>Definition: Square Root of x²</vt:lpstr>
      <vt:lpstr>Example 2: Simplifying Square Roots with Variables1 </vt:lpstr>
      <vt:lpstr>Example 2: Simplifying Square Roots with Variables2</vt:lpstr>
      <vt:lpstr>Example 3: Simplifying Square Roots with Variables1</vt:lpstr>
      <vt:lpstr>Example 3: Simplifying Square Roots with Variables2</vt:lpstr>
      <vt:lpstr>Example 3: Simplifying Square Roots with Variables3</vt:lpstr>
      <vt:lpstr>Definition: Simplest Form for Cube Roots </vt:lpstr>
      <vt:lpstr>Example 4: Simplifying Radical Expressions with Cube Roots1 </vt:lpstr>
      <vt:lpstr>Example 4: Simplifying Radical Expressions with Cube Roots2</vt:lpstr>
      <vt:lpstr>Example 4: Simplifying Radical Expressions with  Cube Roots3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Appaji</cp:lastModifiedBy>
  <cp:revision>87</cp:revision>
  <dcterms:created xsi:type="dcterms:W3CDTF">2013-04-26T14:43:13Z</dcterms:created>
  <dcterms:modified xsi:type="dcterms:W3CDTF">2025-06-24T12:26:16Z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82B381E9-21A4-443A-9E75-30A6695C33CC</vt:lpwstr>
  </property>
  <property fmtid="{D5CDD505-2E9C-101B-9397-08002B2CF9AE}" pid="3" name="ArticulatePath">
    <vt:lpwstr>DEV2e_15_2</vt:lpwstr>
  </property>
</Properties>
</file>