
<file path=[Content_Types].xml><?xml version="1.0" encoding="utf-8"?>
<Types xmlns="http://schemas.openxmlformats.org/package/2006/content-types">
  <Default Extension="bin" ContentType="application/vnd.openxmlformats-officedocument.oleObject"/>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7"/>
  </p:notesMasterIdLst>
  <p:handoutMasterIdLst>
    <p:handoutMasterId r:id="rId38"/>
  </p:handoutMasterIdLst>
  <p:sldIdLst>
    <p:sldId id="256" r:id="rId2"/>
    <p:sldId id="257" r:id="rId3"/>
    <p:sldId id="258" r:id="rId4"/>
    <p:sldId id="259" r:id="rId5"/>
    <p:sldId id="260" r:id="rId6"/>
    <p:sldId id="261" r:id="rId7"/>
    <p:sldId id="264" r:id="rId8"/>
    <p:sldId id="267" r:id="rId9"/>
    <p:sldId id="270" r:id="rId10"/>
    <p:sldId id="273" r:id="rId11"/>
    <p:sldId id="302" r:id="rId12"/>
    <p:sldId id="277" r:id="rId13"/>
    <p:sldId id="278" r:id="rId14"/>
    <p:sldId id="288" r:id="rId15"/>
    <p:sldId id="279" r:id="rId16"/>
    <p:sldId id="281" r:id="rId17"/>
    <p:sldId id="282" r:id="rId18"/>
    <p:sldId id="283" r:id="rId19"/>
    <p:sldId id="284" r:id="rId20"/>
    <p:sldId id="285" r:id="rId21"/>
    <p:sldId id="287" r:id="rId22"/>
    <p:sldId id="289" r:id="rId23"/>
    <p:sldId id="290" r:id="rId24"/>
    <p:sldId id="293" r:id="rId25"/>
    <p:sldId id="296" r:id="rId26"/>
    <p:sldId id="298" r:id="rId27"/>
    <p:sldId id="299" r:id="rId28"/>
    <p:sldId id="301" r:id="rId29"/>
    <p:sldId id="313" r:id="rId30"/>
    <p:sldId id="314" r:id="rId31"/>
    <p:sldId id="315" r:id="rId32"/>
    <p:sldId id="316" r:id="rId33"/>
    <p:sldId id="317" r:id="rId34"/>
    <p:sldId id="318" r:id="rId35"/>
    <p:sldId id="319" r:id="rId36"/>
  </p:sldIdLst>
  <p:sldSz cx="9144000" cy="6858000" type="screen4x3"/>
  <p:notesSz cx="6858000" cy="9144000"/>
  <p:embeddedFontLst>
    <p:embeddedFont>
      <p:font typeface="Cambria Math" panose="02040503050406030204" pitchFamily="18" charset="0"/>
      <p:regular r:id="rId3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llison Conger" initials="AC" lastIdx="3" clrIdx="1">
    <p:extLst>
      <p:ext uri="{19B8F6BF-5375-455C-9EA6-DF929625EA0E}">
        <p15:presenceInfo xmlns:p15="http://schemas.microsoft.com/office/powerpoint/2012/main" userId="S::aconger@hawkeslearning.com::ade6c5c3-e633-4050-96d1-34f11caf605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801" autoAdjust="0"/>
    <p:restoredTop sz="94673" autoAdjust="0"/>
  </p:normalViewPr>
  <p:slideViewPr>
    <p:cSldViewPr>
      <p:cViewPr varScale="1">
        <p:scale>
          <a:sx n="74" d="100"/>
          <a:sy n="74" d="100"/>
        </p:scale>
        <p:origin x="787" y="5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1.fntdata"/><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6/20/2025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6/20/2025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3.xml"/><Relationship Id="rId4" Type="http://schemas.openxmlformats.org/officeDocument/2006/relationships/image" Target="../media/image14.e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oleObject" Target="../embeddings/oleObject1.bin"/><Relationship Id="rId1" Type="http://schemas.openxmlformats.org/officeDocument/2006/relationships/slideLayout" Target="../slideLayouts/slideLayout3.xml"/><Relationship Id="rId4" Type="http://schemas.openxmlformats.org/officeDocument/2006/relationships/image" Target="../media/image18.png"/></Relationships>
</file>

<file path=ppt/slides/_rels/slide16.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3.xml"/><Relationship Id="rId4" Type="http://schemas.openxmlformats.org/officeDocument/2006/relationships/image" Target="../media/image18.emf"/></Relationships>
</file>

<file path=ppt/slides/_rels/slide17.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3.xml"/><Relationship Id="rId6" Type="http://schemas.openxmlformats.org/officeDocument/2006/relationships/image" Target="../media/image32.png"/></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image" Target="../media/image23.emf"/><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image" Target="../media/image25.emf"/><Relationship Id="rId1" Type="http://schemas.openxmlformats.org/officeDocument/2006/relationships/slideLayout" Target="../slideLayouts/slideLayout3.xml"/><Relationship Id="rId4" Type="http://schemas.openxmlformats.org/officeDocument/2006/relationships/image" Target="../media/image28.png"/></Relationships>
</file>

<file path=ppt/slides/_rels/slide22.xml.rels><?xml version="1.0" encoding="UTF-8" standalone="yes"?>
<Relationships xmlns="http://schemas.openxmlformats.org/package/2006/relationships"><Relationship Id="rId3" Type="http://schemas.openxmlformats.org/officeDocument/2006/relationships/image" Target="../media/image28.emf"/><Relationship Id="rId2" Type="http://schemas.openxmlformats.org/officeDocument/2006/relationships/image" Target="../media/image27.emf"/><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35.png"/><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image" Target="../media/image31.emf"/><Relationship Id="rId2" Type="http://schemas.openxmlformats.org/officeDocument/2006/relationships/image" Target="../media/image30.emf"/><Relationship Id="rId1" Type="http://schemas.openxmlformats.org/officeDocument/2006/relationships/slideLayout" Target="../slideLayouts/slideLayout3.xml"/><Relationship Id="rId5" Type="http://schemas.openxmlformats.org/officeDocument/2006/relationships/image" Target="../media/image33.emf"/><Relationship Id="rId4" Type="http://schemas.openxmlformats.org/officeDocument/2006/relationships/image" Target="../media/image32.emf"/></Relationships>
</file>

<file path=ppt/slides/_rels/slide28.xml.rels><?xml version="1.0" encoding="UTF-8" standalone="yes"?>
<Relationships xmlns="http://schemas.openxmlformats.org/package/2006/relationships"><Relationship Id="rId2" Type="http://schemas.openxmlformats.org/officeDocument/2006/relationships/image" Target="../media/image34.emf"/><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image" Target="../media/image50.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image" Target="../media/image35.emf"/><Relationship Id="rId2" Type="http://schemas.openxmlformats.org/officeDocument/2006/relationships/image" Target="../media/image51.png"/><Relationship Id="rId1" Type="http://schemas.openxmlformats.org/officeDocument/2006/relationships/slideLayout" Target="../slideLayouts/slideLayout3.xml"/><Relationship Id="rId4" Type="http://schemas.openxmlformats.org/officeDocument/2006/relationships/image" Target="../media/image36.emf"/></Relationships>
</file>

<file path=ppt/slides/_rels/slide31.xml.rels><?xml version="1.0" encoding="UTF-8" standalone="yes"?>
<Relationships xmlns="http://schemas.openxmlformats.org/package/2006/relationships"><Relationship Id="rId2" Type="http://schemas.openxmlformats.org/officeDocument/2006/relationships/image" Target="../media/image500.png"/><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image" Target="../media/image54.png"/><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image" Target="../media/image47.png"/><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2" Type="http://schemas.openxmlformats.org/officeDocument/2006/relationships/image" Target="../media/image55.png"/><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3" Type="http://schemas.openxmlformats.org/officeDocument/2006/relationships/image" Target="../media/image57.png"/><Relationship Id="rId2" Type="http://schemas.openxmlformats.org/officeDocument/2006/relationships/image" Target="../media/image37.emf"/><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3.xml"/><Relationship Id="rId6" Type="http://schemas.openxmlformats.org/officeDocument/2006/relationships/image" Target="../media/image7.emf"/><Relationship Id="rId5" Type="http://schemas.openxmlformats.org/officeDocument/2006/relationships/image" Target="../media/image6.emf"/><Relationship Id="rId4" Type="http://schemas.openxmlformats.org/officeDocument/2006/relationships/image" Target="../media/image5.emf"/></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8.emf"/><Relationship Id="rId1" Type="http://schemas.openxmlformats.org/officeDocument/2006/relationships/slideLayout" Target="../slideLayouts/slideLayout3.xml"/><Relationship Id="rId5" Type="http://schemas.openxmlformats.org/officeDocument/2006/relationships/image" Target="../media/image11.png"/></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a:t>
            </a:r>
            <a:r>
              <a:rPr lang="en-US" dirty="0"/>
              <a:t>2</a:t>
            </a:r>
            <a:r>
              <a:rPr dirty="0"/>
              <a:t>.</a:t>
            </a:r>
            <a:r>
              <a:rPr lang="en-US" dirty="0"/>
              <a:t>1</a:t>
            </a:r>
            <a:endParaRPr dirty="0"/>
          </a:p>
        </p:txBody>
      </p:sp>
      <p:sp>
        <p:nvSpPr>
          <p:cNvPr id="2" name="Text Placeholder 1"/>
          <p:cNvSpPr>
            <a:spLocks noGrp="1"/>
          </p:cNvSpPr>
          <p:nvPr>
            <p:ph type="body" sz="quarter" idx="10"/>
          </p:nvPr>
        </p:nvSpPr>
        <p:spPr/>
        <p:txBody>
          <a:bodyPr/>
          <a:lstStyle/>
          <a:p>
            <a:pPr algn="ctr"/>
            <a:r>
              <a:t>Linear Equations in One Variable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Solving Linear Equations in One Variable</a:t>
            </a:r>
            <a:r>
              <a:rPr lang="en-US" baseline="-25000" dirty="0"/>
              <a:t>6</a:t>
            </a:r>
            <a:endParaRPr dirty="0"/>
          </a:p>
        </p:txBody>
      </p:sp>
      <p:pic>
        <p:nvPicPr>
          <p:cNvPr id="5" name="Picture 4" descr="Example e. Five x plus twelve equals five times open parenthesis x plus three close parenthesis minus three.&#10;Five x plus twelve equals five x plus fifteen minus three.&#10;Five x minus five x equals fifteen minus three minus twelve.&#10;Zero equals zero.">
            <a:extLst>
              <a:ext uri="{FF2B5EF4-FFF2-40B4-BE49-F238E27FC236}">
                <a16:creationId xmlns:a16="http://schemas.microsoft.com/office/drawing/2014/main" id="{6E6738EE-B30C-805C-7416-0096C17FC355}"/>
              </a:ext>
            </a:extLst>
          </p:cNvPr>
          <p:cNvPicPr>
            <a:picLocks noChangeAspect="1"/>
          </p:cNvPicPr>
          <p:nvPr/>
        </p:nvPicPr>
        <p:blipFill>
          <a:blip r:embed="rId2"/>
          <a:stretch>
            <a:fillRect/>
          </a:stretch>
        </p:blipFill>
        <p:spPr>
          <a:xfrm>
            <a:off x="446237" y="1143000"/>
            <a:ext cx="3533775" cy="2000250"/>
          </a:xfrm>
          <a:prstGeom prst="rect">
            <a:avLst/>
          </a:prstGeom>
        </p:spPr>
      </p:pic>
      <p:sp>
        <p:nvSpPr>
          <p:cNvPr id="8" name="TextBox 7">
            <a:extLst>
              <a:ext uri="{FF2B5EF4-FFF2-40B4-BE49-F238E27FC236}">
                <a16:creationId xmlns:a16="http://schemas.microsoft.com/office/drawing/2014/main" id="{607AB32A-8CFB-AB91-FF96-D3BEAF7A0394}"/>
              </a:ext>
            </a:extLst>
          </p:cNvPr>
          <p:cNvSpPr txBox="1"/>
          <p:nvPr/>
        </p:nvSpPr>
        <p:spPr>
          <a:xfrm>
            <a:off x="5334000" y="1161720"/>
            <a:ext cx="2743200" cy="120032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dirty="0"/>
              <a:t>In this problem, the variable cancels out, and we are left with a true statement.</a:t>
            </a:r>
          </a:p>
        </p:txBody>
      </p:sp>
      <p:sp>
        <p:nvSpPr>
          <p:cNvPr id="10" name="TextBox 9">
            <a:extLst>
              <a:ext uri="{FF2B5EF4-FFF2-40B4-BE49-F238E27FC236}">
                <a16:creationId xmlns:a16="http://schemas.microsoft.com/office/drawing/2014/main" id="{216CF7C0-ADB8-AC42-8CBF-03916E297505}"/>
              </a:ext>
            </a:extLst>
          </p:cNvPr>
          <p:cNvSpPr txBox="1"/>
          <p:nvPr/>
        </p:nvSpPr>
        <p:spPr>
          <a:xfrm>
            <a:off x="457200" y="3382390"/>
            <a:ext cx="8229600" cy="892552"/>
          </a:xfrm>
          <a:prstGeom prst="rect">
            <a:avLst/>
          </a:prstGeom>
          <a:noFill/>
        </p:spPr>
        <p:txBody>
          <a:bodyPr wrap="square">
            <a:spAutoFit/>
          </a:bodyPr>
          <a:lstStyle/>
          <a:p>
            <a:r>
              <a:rPr lang="en-US" sz="2600" dirty="0"/>
              <a:t>​Thus, the equation is an identity. The solution set is all real numbers, ℝ.</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Linear Absolute Value Equations</a:t>
            </a:r>
            <a:endParaRPr dirty="0"/>
          </a:p>
        </p:txBody>
      </p:sp>
      <p:sp>
        <p:nvSpPr>
          <p:cNvPr id="3" name="Text Placeholder 2"/>
          <p:cNvSpPr>
            <a:spLocks noGrp="1"/>
          </p:cNvSpPr>
          <p:nvPr>
            <p:ph type="body" sz="quarter" idx="10"/>
          </p:nvPr>
        </p:nvSpPr>
        <p:spPr/>
        <p:txBody>
          <a:bodyPr>
            <a:normAutofit/>
          </a:bodyPr>
          <a:lstStyle/>
          <a:p>
            <a:r>
              <a:rPr lang="en-US" sz="2800" dirty="0"/>
              <a:t>In general, every occurrence of an absolute value term in an equation leads to </a:t>
            </a:r>
            <a:r>
              <a:rPr lang="en-US" sz="2800" i="1" dirty="0"/>
              <a:t>two</a:t>
            </a:r>
            <a:r>
              <a:rPr lang="en-US" sz="2800" dirty="0"/>
              <a:t> equations with the absolute value signs removed. As an example,</a:t>
            </a:r>
            <a:endParaRPr lang="ar-AE" dirty="0"/>
          </a:p>
        </p:txBody>
      </p:sp>
      <p:pic>
        <p:nvPicPr>
          <p:cNvPr id="5" name="Picture 4" descr="Absolute value of open parenthesis  a x plus b close parenthesis equals c means a x plus b equals c or negative open parenthesis a x plus b close parenthesis equals c.">
            <a:extLst>
              <a:ext uri="{FF2B5EF4-FFF2-40B4-BE49-F238E27FC236}">
                <a16:creationId xmlns:a16="http://schemas.microsoft.com/office/drawing/2014/main" id="{E8C79F06-646C-A31B-BDBF-B0B29A8905C2}"/>
              </a:ext>
            </a:extLst>
          </p:cNvPr>
          <p:cNvPicPr>
            <a:picLocks noChangeAspect="1"/>
          </p:cNvPicPr>
          <p:nvPr/>
        </p:nvPicPr>
        <p:blipFill>
          <a:blip r:embed="rId2"/>
          <a:stretch>
            <a:fillRect/>
          </a:stretch>
        </p:blipFill>
        <p:spPr>
          <a:xfrm>
            <a:off x="838200" y="2514600"/>
            <a:ext cx="5724525" cy="466725"/>
          </a:xfrm>
          <a:prstGeom prst="rect">
            <a:avLst/>
          </a:prstGeom>
        </p:spPr>
      </p:pic>
    </p:spTree>
    <p:extLst>
      <p:ext uri="{BB962C8B-B14F-4D97-AF65-F5344CB8AC3E}">
        <p14:creationId xmlns:p14="http://schemas.microsoft.com/office/powerpoint/2010/main" val="15632633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CAUTION!</a:t>
            </a:r>
          </a:p>
        </p:txBody>
      </p:sp>
      <p:sp>
        <p:nvSpPr>
          <p:cNvPr id="3" name="Text Placeholder 2"/>
          <p:cNvSpPr>
            <a:spLocks noGrp="1"/>
          </p:cNvSpPr>
          <p:nvPr>
            <p:ph type="body" sz="quarter" idx="10"/>
          </p:nvPr>
        </p:nvSpPr>
        <p:spPr/>
        <p:txBody>
          <a:bodyPr>
            <a:normAutofit/>
          </a:bodyPr>
          <a:lstStyle/>
          <a:p>
            <a:r>
              <a:rPr sz="2800" dirty="0"/>
              <a:t>A word of warning: the apparent solutions obtained by the </a:t>
            </a:r>
            <a:r>
              <a:rPr lang="en-US" dirty="0"/>
              <a:t>previous</a:t>
            </a:r>
            <a:r>
              <a:rPr sz="2800" dirty="0"/>
              <a:t> method may not solve the original absolute value equation! Absolute value equations are one class of equations (there are others, as we shall see) in which it is very important to check your final answer in the original equation. An apparent solution that does not solve the original problem is called an </a:t>
            </a:r>
            <a:r>
              <a:rPr sz="2800" b="1" dirty="0"/>
              <a:t>extraneous solution</a:t>
            </a:r>
            <a:r>
              <a:rPr sz="2800" dirty="0"/>
              <a: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Solving Absolute Value Equations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Solve the absolute value equations.</a:t>
            </a:r>
          </a:p>
          <a:p>
            <a:pPr marL="514350" indent="-514350">
              <a:buFont typeface="+mj-lt"/>
              <a:buAutoNum type="alphaLcPeriod" startAt="2"/>
              <a:defRPr sz="2800"/>
            </a:pPr>
            <a:endParaRPr lang="en-US" dirty="0"/>
          </a:p>
          <a:p>
            <a:pPr marL="514350" indent="-514350">
              <a:buFont typeface="+mj-lt"/>
              <a:buAutoNum type="alphaLcPeriod" startAt="3"/>
              <a:defRPr sz="2800"/>
            </a:pPr>
            <a:endParaRPr lang="en-US" dirty="0"/>
          </a:p>
        </p:txBody>
      </p:sp>
      <p:pic>
        <p:nvPicPr>
          <p:cNvPr id="9" name="Picture 8" descr="Example a. Absolute value of open parenthesis three x minus two close parenthesis equals one.">
            <a:extLst>
              <a:ext uri="{FF2B5EF4-FFF2-40B4-BE49-F238E27FC236}">
                <a16:creationId xmlns:a16="http://schemas.microsoft.com/office/drawing/2014/main" id="{B89335F9-D9F3-F416-7580-87172A429572}"/>
              </a:ext>
            </a:extLst>
          </p:cNvPr>
          <p:cNvPicPr>
            <a:picLocks noChangeAspect="1"/>
          </p:cNvPicPr>
          <p:nvPr/>
        </p:nvPicPr>
        <p:blipFill>
          <a:blip r:embed="rId2"/>
          <a:stretch>
            <a:fillRect/>
          </a:stretch>
        </p:blipFill>
        <p:spPr>
          <a:xfrm>
            <a:off x="533400" y="1524000"/>
            <a:ext cx="2133600" cy="523875"/>
          </a:xfrm>
          <a:prstGeom prst="rect">
            <a:avLst/>
          </a:prstGeom>
        </p:spPr>
      </p:pic>
      <p:pic>
        <p:nvPicPr>
          <p:cNvPr id="12" name="Picture 11" descr="Example b. Absolute value of open parenthesis x minus four close parenthesis equals absolute value of open parenthesis two x plus one close parenthesis">
            <a:extLst>
              <a:ext uri="{FF2B5EF4-FFF2-40B4-BE49-F238E27FC236}">
                <a16:creationId xmlns:a16="http://schemas.microsoft.com/office/drawing/2014/main" id="{CA3DEAD7-77D0-D63E-9A00-AA6185F147A8}"/>
              </a:ext>
            </a:extLst>
          </p:cNvPr>
          <p:cNvPicPr>
            <a:picLocks noChangeAspect="1"/>
          </p:cNvPicPr>
          <p:nvPr/>
        </p:nvPicPr>
        <p:blipFill>
          <a:blip r:embed="rId3"/>
          <a:stretch>
            <a:fillRect/>
          </a:stretch>
        </p:blipFill>
        <p:spPr>
          <a:xfrm>
            <a:off x="533400" y="2133600"/>
            <a:ext cx="2838450" cy="523875"/>
          </a:xfrm>
          <a:prstGeom prst="rect">
            <a:avLst/>
          </a:prstGeom>
        </p:spPr>
      </p:pic>
      <p:pic>
        <p:nvPicPr>
          <p:cNvPr id="15" name="Picture 14" descr="Example c. Absolute value of open parenthesis six x minus seven close parenthesis plus five equals three.">
            <a:extLst>
              <a:ext uri="{FF2B5EF4-FFF2-40B4-BE49-F238E27FC236}">
                <a16:creationId xmlns:a16="http://schemas.microsoft.com/office/drawing/2014/main" id="{45A74E56-9E58-F352-B13A-C9C1ED05B478}"/>
              </a:ext>
            </a:extLst>
          </p:cNvPr>
          <p:cNvPicPr>
            <a:picLocks noChangeAspect="1"/>
          </p:cNvPicPr>
          <p:nvPr/>
        </p:nvPicPr>
        <p:blipFill>
          <a:blip r:embed="rId4"/>
          <a:stretch>
            <a:fillRect/>
          </a:stretch>
        </p:blipFill>
        <p:spPr>
          <a:xfrm>
            <a:off x="533400" y="2743200"/>
            <a:ext cx="2676525" cy="523875"/>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Note:</a:t>
            </a:r>
          </a:p>
        </p:txBody>
      </p:sp>
      <p:sp>
        <p:nvSpPr>
          <p:cNvPr id="3" name="Text Placeholder 2"/>
          <p:cNvSpPr>
            <a:spLocks noGrp="1"/>
          </p:cNvSpPr>
          <p:nvPr>
            <p:ph type="body" sz="quarter" idx="10"/>
          </p:nvPr>
        </p:nvSpPr>
        <p:spPr>
          <a:xfrm>
            <a:off x="457200" y="1082078"/>
            <a:ext cx="8229600" cy="1432522"/>
          </a:xfrm>
        </p:spPr>
        <p:txBody>
          <a:bodyPr>
            <a:normAutofit/>
          </a:bodyPr>
          <a:lstStyle/>
          <a:p>
            <a:r>
              <a:rPr sz="2800" dirty="0"/>
              <a:t>Begin by rewriting each absolute value term as two new equations, one with a positive sign and one with a negative sign.</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Solving Absolute Value Equations</a:t>
            </a:r>
            <a:r>
              <a:rPr lang="en-US" baseline="-25000" dirty="0"/>
              <a:t>2</a:t>
            </a:r>
            <a:endParaRPr dirty="0"/>
          </a:p>
        </p:txBody>
      </p:sp>
      <p:sp>
        <p:nvSpPr>
          <p:cNvPr id="6" name="Text Placeholder 2">
            <a:extLst>
              <a:ext uri="{FF2B5EF4-FFF2-40B4-BE49-F238E27FC236}">
                <a16:creationId xmlns:a16="http://schemas.microsoft.com/office/drawing/2014/main" id="{59852377-C966-AF31-C65F-F08CAEFF2B27}"/>
              </a:ext>
            </a:extLst>
          </p:cNvPr>
          <p:cNvSpPr>
            <a:spLocks noGrp="1"/>
          </p:cNvSpPr>
          <p:nvPr>
            <p:ph type="body" sz="quarter" idx="10"/>
          </p:nvPr>
        </p:nvSpPr>
        <p:spPr>
          <a:xfrm>
            <a:off x="457200" y="1029287"/>
            <a:ext cx="8229600" cy="4967067"/>
          </a:xfrm>
        </p:spPr>
        <p:txBody>
          <a:bodyPr>
            <a:normAutofit/>
          </a:bodyPr>
          <a:lstStyle/>
          <a:p>
            <a:r>
              <a:rPr sz="2800" b="1" dirty="0"/>
              <a:t>Solution</a:t>
            </a:r>
          </a:p>
          <a:p>
            <a:pPr marL="514350" indent="-514350">
              <a:buFont typeface="+mj-lt"/>
              <a:buAutoNum type="alphaLcPeriod"/>
              <a:defRPr sz="2800"/>
            </a:pPr>
            <a:r>
              <a:rPr dirty="0"/>
              <a:t>​</a:t>
            </a:r>
          </a:p>
        </p:txBody>
      </p:sp>
      <p:graphicFrame>
        <p:nvGraphicFramePr>
          <p:cNvPr id="10" name="Object 9" descr="The absolute value of open parenthesis three x minus two close parenthesis equals one.">
            <a:extLst>
              <a:ext uri="{FF2B5EF4-FFF2-40B4-BE49-F238E27FC236}">
                <a16:creationId xmlns:a16="http://schemas.microsoft.com/office/drawing/2014/main" id="{F79422B1-B60A-807D-1107-B86DDA84F17D}"/>
              </a:ext>
            </a:extLst>
          </p:cNvPr>
          <p:cNvGraphicFramePr>
            <a:graphicFrameLocks noChangeAspect="1"/>
          </p:cNvGraphicFramePr>
          <p:nvPr>
            <p:extLst>
              <p:ext uri="{D42A27DB-BD31-4B8C-83A1-F6EECF244321}">
                <p14:modId xmlns:p14="http://schemas.microsoft.com/office/powerpoint/2010/main" val="3786790259"/>
              </p:ext>
            </p:extLst>
          </p:nvPr>
        </p:nvGraphicFramePr>
        <p:xfrm>
          <a:off x="2438400" y="1712904"/>
          <a:ext cx="1355725" cy="460375"/>
        </p:xfrm>
        <a:graphic>
          <a:graphicData uri="http://schemas.openxmlformats.org/presentationml/2006/ole">
            <mc:AlternateContent xmlns:mc="http://schemas.openxmlformats.org/markup-compatibility/2006">
              <mc:Choice xmlns:v="urn:schemas-microsoft-com:vml" Requires="v">
                <p:oleObj name="Equation" r:id="rId2" imgW="1355079" imgH="460228" progId="Equation.DSMT4">
                  <p:embed/>
                </p:oleObj>
              </mc:Choice>
              <mc:Fallback>
                <p:oleObj name="Equation" r:id="rId2" imgW="1355079" imgH="460228" progId="Equation.DSMT4">
                  <p:embed/>
                  <p:pic>
                    <p:nvPicPr>
                      <p:cNvPr id="0" name=""/>
                      <p:cNvPicPr/>
                      <p:nvPr/>
                    </p:nvPicPr>
                    <p:blipFill>
                      <a:blip r:embed="rId3"/>
                      <a:stretch>
                        <a:fillRect/>
                      </a:stretch>
                    </p:blipFill>
                    <p:spPr>
                      <a:xfrm>
                        <a:off x="2438400" y="1712904"/>
                        <a:ext cx="1355725" cy="460375"/>
                      </a:xfrm>
                      <a:prstGeom prst="rect">
                        <a:avLst/>
                      </a:prstGeom>
                    </p:spPr>
                  </p:pic>
                </p:oleObj>
              </mc:Fallback>
            </mc:AlternateContent>
          </a:graphicData>
        </a:graphic>
      </p:graphicFrame>
      <p:sp>
        <p:nvSpPr>
          <p:cNvPr id="12" name="TextBox 11">
            <a:extLst>
              <a:ext uri="{FF2B5EF4-FFF2-40B4-BE49-F238E27FC236}">
                <a16:creationId xmlns:a16="http://schemas.microsoft.com/office/drawing/2014/main" id="{0AFF40A2-34A8-027A-EFBD-83F293B193CD}"/>
              </a:ext>
            </a:extLst>
          </p:cNvPr>
          <p:cNvSpPr txBox="1"/>
          <p:nvPr/>
        </p:nvSpPr>
        <p:spPr>
          <a:xfrm>
            <a:off x="5837237" y="1600200"/>
            <a:ext cx="2811463" cy="923330"/>
          </a:xfrm>
          <a:prstGeom prst="rect">
            <a:avLst/>
          </a:prstGeom>
          <a:noFill/>
        </p:spPr>
        <p:txBody>
          <a:bodyPr wrap="square">
            <a:spAutoFit/>
          </a:bodyPr>
          <a:lstStyle/>
          <a:p>
            <a:pPr algn="l">
              <a:defRPr sz="1400" b="1"/>
            </a:pPr>
            <a:r>
              <a:rPr lang="en-US" sz="1800" b="0" dirty="0"/>
              <a:t>Rewrite the absolute value equation without absolute value bars.</a:t>
            </a:r>
          </a:p>
        </p:txBody>
      </p:sp>
      <mc:AlternateContent xmlns:mc="http://schemas.openxmlformats.org/markup-compatibility/2006" xmlns:a14="http://schemas.microsoft.com/office/drawing/2010/main">
        <mc:Choice Requires="a14">
          <p:graphicFrame>
            <p:nvGraphicFramePr>
              <p:cNvPr id="8" name="Table Placeholder 2" descr="Three x minus two equals one, or the negative of open parenthesis three x minus two close parenthesis equals one.&#10;&#10;Solving the first equation:&#10;Three x equals three,&#10;x equals one.&#10;&#10;Solving the second equation:&#10;Three x minus two equals negative one,&#10;Three x equals one,&#10;x equals one-third.&#10;&#10;The result is two linear equations that can be solved using the method illustrated earlier in this section.">
                <a:extLst>
                  <a:ext uri="{FF2B5EF4-FFF2-40B4-BE49-F238E27FC236}">
                    <a16:creationId xmlns:a16="http://schemas.microsoft.com/office/drawing/2014/main" id="{C502BA92-86E5-7D8F-FA10-2D99263D36CE}"/>
                  </a:ext>
                </a:extLst>
              </p:cNvPr>
              <p:cNvGraphicFramePr>
                <a:graphicFrameLocks/>
              </p:cNvGraphicFramePr>
              <p:nvPr>
                <p:extLst>
                  <p:ext uri="{D42A27DB-BD31-4B8C-83A1-F6EECF244321}">
                    <p14:modId xmlns:p14="http://schemas.microsoft.com/office/powerpoint/2010/main" val="1374230902"/>
                  </p:ext>
                </p:extLst>
              </p:nvPr>
            </p:nvGraphicFramePr>
            <p:xfrm>
              <a:off x="762000" y="2434495"/>
              <a:ext cx="8077200" cy="2484311"/>
            </p:xfrm>
            <a:graphic>
              <a:graphicData uri="http://schemas.openxmlformats.org/drawingml/2006/table">
                <a:tbl>
                  <a:tblPr firstRow="1" bandRow="1">
                    <a:tableStyleId>{2D5ABB26-0587-4C30-8999-92F81FD0307C}</a:tableStyleId>
                  </a:tblPr>
                  <a:tblGrid>
                    <a:gridCol w="1199584">
                      <a:extLst>
                        <a:ext uri="{9D8B030D-6E8A-4147-A177-3AD203B41FA5}">
                          <a16:colId xmlns:a16="http://schemas.microsoft.com/office/drawing/2014/main" val="20000"/>
                        </a:ext>
                      </a:extLst>
                    </a:gridCol>
                    <a:gridCol w="719750">
                      <a:extLst>
                        <a:ext uri="{9D8B030D-6E8A-4147-A177-3AD203B41FA5}">
                          <a16:colId xmlns:a16="http://schemas.microsoft.com/office/drawing/2014/main" val="20001"/>
                        </a:ext>
                      </a:extLst>
                    </a:gridCol>
                    <a:gridCol w="479833">
                      <a:extLst>
                        <a:ext uri="{9D8B030D-6E8A-4147-A177-3AD203B41FA5}">
                          <a16:colId xmlns:a16="http://schemas.microsoft.com/office/drawing/2014/main" val="20002"/>
                        </a:ext>
                      </a:extLst>
                    </a:gridCol>
                    <a:gridCol w="1679418">
                      <a:extLst>
                        <a:ext uri="{9D8B030D-6E8A-4147-A177-3AD203B41FA5}">
                          <a16:colId xmlns:a16="http://schemas.microsoft.com/office/drawing/2014/main" val="20003"/>
                        </a:ext>
                      </a:extLst>
                    </a:gridCol>
                    <a:gridCol w="1039640">
                      <a:extLst>
                        <a:ext uri="{9D8B030D-6E8A-4147-A177-3AD203B41FA5}">
                          <a16:colId xmlns:a16="http://schemas.microsoft.com/office/drawing/2014/main" val="20004"/>
                        </a:ext>
                      </a:extLst>
                    </a:gridCol>
                    <a:gridCol w="2958975">
                      <a:extLst>
                        <a:ext uri="{9D8B030D-6E8A-4147-A177-3AD203B41FA5}">
                          <a16:colId xmlns:a16="http://schemas.microsoft.com/office/drawing/2014/main" val="20005"/>
                        </a:ext>
                      </a:extLst>
                    </a:gridCol>
                  </a:tblGrid>
                  <a:tr h="594360">
                    <a:tc>
                      <a:txBody>
                        <a:bodyPr/>
                        <a:lstStyle/>
                        <a:p>
                          <a:pPr algn="r">
                            <a:defRPr sz="1400"/>
                          </a:pPr>
                          <a:r>
                            <a:rPr sz="2400" dirty="0"/>
                            <a:t>​</a:t>
                          </a:r>
                          <a14:m>
                            <m:oMath xmlns:m="http://schemas.openxmlformats.org/officeDocument/2006/math">
                              <m:r>
                                <a:rPr sz="2400">
                                  <a:latin typeface="Cambria Math"/>
                                </a:rPr>
                                <m:t>3</m:t>
                              </m:r>
                              <m:r>
                                <a:rPr sz="2400">
                                  <a:latin typeface="Cambria Math"/>
                                </a:rPr>
                                <m:t>𝑥</m:t>
                              </m:r>
                              <m:r>
                                <a:rPr sz="2400">
                                  <a:latin typeface="Cambria Math"/>
                                </a:rPr>
                                <m:t>−2</m:t>
                              </m:r>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400"/>
                          </a:pPr>
                          <a:r>
                            <a:rPr sz="2400" dirty="0"/>
                            <a:t>​</a:t>
                          </a:r>
                          <a14:m>
                            <m:oMath xmlns:m="http://schemas.openxmlformats.org/officeDocument/2006/math">
                              <m:r>
                                <a:rPr sz="2400">
                                  <a:latin typeface="Cambria Math"/>
                                </a:rPr>
                                <m:t>=1</m:t>
                              </m:r>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400"/>
                          </a:pPr>
                          <a:r>
                            <a:rPr sz="2400"/>
                            <a:t>or</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defRPr sz="1400"/>
                          </a:pPr>
                          <a:r>
                            <a:rPr sz="2400" dirty="0"/>
                            <a:t>​</a:t>
                          </a:r>
                          <a14:m>
                            <m:oMath xmlns:m="http://schemas.openxmlformats.org/officeDocument/2006/math">
                              <m:r>
                                <a:rPr sz="2400">
                                  <a:latin typeface="Cambria Math"/>
                                </a:rPr>
                                <m:t>−</m:t>
                              </m:r>
                              <m:d>
                                <m:dPr>
                                  <m:ctrlPr>
                                    <a:rPr sz="2400" i="1">
                                      <a:latin typeface="Cambria Math" panose="02040503050406030204" pitchFamily="18" charset="0"/>
                                    </a:rPr>
                                  </m:ctrlPr>
                                </m:dPr>
                                <m:e>
                                  <m:r>
                                    <a:rPr sz="2400">
                                      <a:latin typeface="Cambria Math"/>
                                    </a:rPr>
                                    <m:t>3</m:t>
                                  </m:r>
                                  <m:r>
                                    <a:rPr sz="2400">
                                      <a:latin typeface="Cambria Math"/>
                                    </a:rPr>
                                    <m:t>𝑥</m:t>
                                  </m:r>
                                  <m:r>
                                    <a:rPr sz="2400">
                                      <a:latin typeface="Cambria Math"/>
                                    </a:rPr>
                                    <m:t>−2</m:t>
                                  </m:r>
                                </m:e>
                              </m:d>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400"/>
                          </a:pPr>
                          <a:r>
                            <a:rPr sz="2400" dirty="0"/>
                            <a:t>​</a:t>
                          </a:r>
                          <a14:m>
                            <m:oMath xmlns:m="http://schemas.openxmlformats.org/officeDocument/2006/math">
                              <m:r>
                                <a:rPr sz="2400">
                                  <a:latin typeface="Cambria Math"/>
                                </a:rPr>
                                <m:t>=1</m:t>
                              </m:r>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400" b="1"/>
                          </a:pP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628745">
                    <a:tc>
                      <a:txBody>
                        <a:bodyPr/>
                        <a:lstStyle/>
                        <a:p>
                          <a:pPr algn="r">
                            <a:defRPr sz="1400"/>
                          </a:pPr>
                          <a:r>
                            <a:rPr sz="2400" dirty="0"/>
                            <a:t>​</a:t>
                          </a:r>
                          <a14:m>
                            <m:oMath xmlns:m="http://schemas.openxmlformats.org/officeDocument/2006/math">
                              <m:r>
                                <a:rPr sz="2400">
                                  <a:latin typeface="Cambria Math"/>
                                </a:rPr>
                                <m:t>3</m:t>
                              </m:r>
                              <m:r>
                                <a:rPr sz="2400">
                                  <a:latin typeface="Cambria Math"/>
                                </a:rPr>
                                <m:t>𝑥</m:t>
                              </m:r>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400"/>
                          </a:pPr>
                          <a:r>
                            <a:rPr sz="2400"/>
                            <a:t>​</a:t>
                          </a:r>
                          <a14:m>
                            <m:oMath xmlns:m="http://schemas.openxmlformats.org/officeDocument/2006/math">
                              <m:r>
                                <a:rPr sz="2400">
                                  <a:latin typeface="Cambria Math"/>
                                </a:rPr>
                                <m:t>=3</m:t>
                              </m:r>
                            </m:oMath>
                          </a14:m>
                          <a:endParaRPr sz="2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sz="2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defRPr sz="1400"/>
                          </a:pPr>
                          <a:r>
                            <a:rPr sz="2400" dirty="0"/>
                            <a:t>​</a:t>
                          </a:r>
                          <a14:m>
                            <m:oMath xmlns:m="http://schemas.openxmlformats.org/officeDocument/2006/math">
                              <m:r>
                                <a:rPr sz="2400">
                                  <a:latin typeface="Cambria Math"/>
                                </a:rPr>
                                <m:t>3</m:t>
                              </m:r>
                              <m:r>
                                <a:rPr sz="2400">
                                  <a:latin typeface="Cambria Math"/>
                                </a:rPr>
                                <m:t>𝑥</m:t>
                              </m:r>
                              <m:r>
                                <a:rPr sz="2400">
                                  <a:latin typeface="Cambria Math"/>
                                </a:rPr>
                                <m:t>−2</m:t>
                              </m:r>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400"/>
                          </a:pPr>
                          <a:r>
                            <a:rPr sz="2400" dirty="0"/>
                            <a:t>​</a:t>
                          </a:r>
                          <a14:m>
                            <m:oMath xmlns:m="http://schemas.openxmlformats.org/officeDocument/2006/math">
                              <m:r>
                                <a:rPr sz="2400">
                                  <a:latin typeface="Cambria Math"/>
                                </a:rPr>
                                <m:t>=−1</m:t>
                              </m:r>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sz="1800" b="0" dirty="0"/>
                            <a:t>The result is two linear equations that can be solved</a:t>
                          </a:r>
                          <a:endParaRP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640080">
                    <a:tc>
                      <a:txBody>
                        <a:bodyPr/>
                        <a:lstStyle/>
                        <a:p>
                          <a:pPr algn="r">
                            <a:defRPr sz="1400"/>
                          </a:pPr>
                          <a:r>
                            <a:rPr lang="en-US" sz="2400" dirty="0"/>
                            <a:t> </a:t>
                          </a:r>
                          <a14:m>
                            <m:oMath xmlns:m="http://schemas.openxmlformats.org/officeDocument/2006/math">
                              <m:r>
                                <a:rPr sz="2400">
                                  <a:latin typeface="Cambria Math"/>
                                </a:rPr>
                                <m:t>𝑥</m:t>
                              </m:r>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400"/>
                          </a:pPr>
                          <a:r>
                            <a:rPr sz="2400"/>
                            <a:t>​</a:t>
                          </a:r>
                          <a14:m>
                            <m:oMath xmlns:m="http://schemas.openxmlformats.org/officeDocument/2006/math">
                              <m:r>
                                <a:rPr sz="2400">
                                  <a:latin typeface="Cambria Math"/>
                                </a:rPr>
                                <m:t>=1</m:t>
                              </m:r>
                            </m:oMath>
                          </a14:m>
                          <a:endParaRPr sz="2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sz="2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defRPr sz="1400"/>
                          </a:pPr>
                          <a:r>
                            <a:rPr sz="2400"/>
                            <a:t>​</a:t>
                          </a:r>
                          <a14:m>
                            <m:oMath xmlns:m="http://schemas.openxmlformats.org/officeDocument/2006/math">
                              <m:r>
                                <a:rPr sz="2400">
                                  <a:latin typeface="Cambria Math"/>
                                </a:rPr>
                                <m:t>3</m:t>
                              </m:r>
                              <m:r>
                                <a:rPr sz="2400">
                                  <a:latin typeface="Cambria Math"/>
                                </a:rPr>
                                <m:t>𝑥</m:t>
                              </m:r>
                            </m:oMath>
                          </a14:m>
                          <a:endParaRPr sz="2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400"/>
                          </a:pPr>
                          <a:r>
                            <a:rPr sz="2400"/>
                            <a:t>​</a:t>
                          </a:r>
                          <a14:m>
                            <m:oMath xmlns:m="http://schemas.openxmlformats.org/officeDocument/2006/math">
                              <m:r>
                                <a:rPr sz="2400">
                                  <a:latin typeface="Cambria Math"/>
                                </a:rPr>
                                <m:t>=1</m:t>
                              </m:r>
                            </m:oMath>
                          </a14:m>
                          <a:endParaRPr sz="2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sz="1800" b="0" dirty="0"/>
                            <a:t>using the method illustrated earlier in this section.</a:t>
                          </a:r>
                          <a:endParaRP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584264">
                    <a:tc>
                      <a:txBody>
                        <a:bodyPr/>
                        <a:lstStyle/>
                        <a:p>
                          <a:endParaRPr lang="en-IN"/>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IN"/>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IN"/>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400" dirty="0"/>
                            <a:t> </a:t>
                          </a:r>
                          <a14:m>
                            <m:oMath xmlns:m="http://schemas.openxmlformats.org/officeDocument/2006/math">
                              <m:r>
                                <a:rPr lang="en-US" sz="2400">
                                  <a:latin typeface="Cambria Math"/>
                                </a:rPr>
                                <m:t>𝑥</m:t>
                              </m:r>
                            </m:oMath>
                          </a14:m>
                          <a:endParaRPr lang="en-IN"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ar-AE" sz="2400" dirty="0"/>
                            <a:t>​</a:t>
                          </a:r>
                          <a14:m>
                            <m:oMath xmlns:m="http://schemas.openxmlformats.org/officeDocument/2006/math">
                              <m:r>
                                <a:rPr lang="ar-AE" sz="2400">
                                  <a:latin typeface="Cambria Math"/>
                                </a:rPr>
                                <m:t>=</m:t>
                              </m:r>
                              <m:f>
                                <m:fPr>
                                  <m:ctrlPr>
                                    <a:rPr lang="ar-AE" sz="2400" i="1">
                                      <a:latin typeface="Cambria Math" panose="02040503050406030204" pitchFamily="18" charset="0"/>
                                    </a:rPr>
                                  </m:ctrlPr>
                                </m:fPr>
                                <m:num>
                                  <m:r>
                                    <a:rPr lang="ar-AE" sz="2400">
                                      <a:latin typeface="Cambria Math"/>
                                    </a:rPr>
                                    <m:t>1</m:t>
                                  </m:r>
                                </m:num>
                                <m:den>
                                  <m:r>
                                    <a:rPr lang="ar-AE" sz="2400">
                                      <a:latin typeface="Cambria Math"/>
                                    </a:rPr>
                                    <m:t>3</m:t>
                                  </m:r>
                                </m:den>
                              </m:f>
                            </m:oMath>
                          </a14:m>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400" b="1"/>
                          </a:pP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24219948"/>
                      </a:ext>
                    </a:extLst>
                  </a:tr>
                </a:tbl>
              </a:graphicData>
            </a:graphic>
          </p:graphicFrame>
        </mc:Choice>
        <mc:Fallback xmlns="">
          <p:graphicFrame>
            <p:nvGraphicFramePr>
              <p:cNvPr id="8" name="Table Placeholder 2" descr="Three x minus two equals one, or the negative of open parenthesis three x minus two close parenthesis equals one.&#10;&#10;Solving the first equation:&#10;Three x equals three,&#10;x equals one.&#10;&#10;Solving the second equation:&#10;Three x minus two equals negative one,&#10;Three x equals one,&#10;x equals one-third.&#10;&#10;The result is two linear equations that can be solved using the method illustrated earlier in this section.">
                <a:extLst>
                  <a:ext uri="{FF2B5EF4-FFF2-40B4-BE49-F238E27FC236}">
                    <a16:creationId xmlns:a16="http://schemas.microsoft.com/office/drawing/2014/main" id="{C502BA92-86E5-7D8F-FA10-2D99263D36CE}"/>
                  </a:ext>
                </a:extLst>
              </p:cNvPr>
              <p:cNvGraphicFramePr>
                <a:graphicFrameLocks/>
              </p:cNvGraphicFramePr>
              <p:nvPr>
                <p:extLst>
                  <p:ext uri="{D42A27DB-BD31-4B8C-83A1-F6EECF244321}">
                    <p14:modId xmlns:p14="http://schemas.microsoft.com/office/powerpoint/2010/main" val="1374230902"/>
                  </p:ext>
                </p:extLst>
              </p:nvPr>
            </p:nvGraphicFramePr>
            <p:xfrm>
              <a:off x="762000" y="2434495"/>
              <a:ext cx="8077200" cy="2484311"/>
            </p:xfrm>
            <a:graphic>
              <a:graphicData uri="http://schemas.openxmlformats.org/drawingml/2006/table">
                <a:tbl>
                  <a:tblPr firstRow="1" bandRow="1">
                    <a:tableStyleId>{2D5ABB26-0587-4C30-8999-92F81FD0307C}</a:tableStyleId>
                  </a:tblPr>
                  <a:tblGrid>
                    <a:gridCol w="1199584">
                      <a:extLst>
                        <a:ext uri="{9D8B030D-6E8A-4147-A177-3AD203B41FA5}">
                          <a16:colId xmlns:a16="http://schemas.microsoft.com/office/drawing/2014/main" val="20000"/>
                        </a:ext>
                      </a:extLst>
                    </a:gridCol>
                    <a:gridCol w="719750">
                      <a:extLst>
                        <a:ext uri="{9D8B030D-6E8A-4147-A177-3AD203B41FA5}">
                          <a16:colId xmlns:a16="http://schemas.microsoft.com/office/drawing/2014/main" val="20001"/>
                        </a:ext>
                      </a:extLst>
                    </a:gridCol>
                    <a:gridCol w="479833">
                      <a:extLst>
                        <a:ext uri="{9D8B030D-6E8A-4147-A177-3AD203B41FA5}">
                          <a16:colId xmlns:a16="http://schemas.microsoft.com/office/drawing/2014/main" val="20002"/>
                        </a:ext>
                      </a:extLst>
                    </a:gridCol>
                    <a:gridCol w="1679418">
                      <a:extLst>
                        <a:ext uri="{9D8B030D-6E8A-4147-A177-3AD203B41FA5}">
                          <a16:colId xmlns:a16="http://schemas.microsoft.com/office/drawing/2014/main" val="20003"/>
                        </a:ext>
                      </a:extLst>
                    </a:gridCol>
                    <a:gridCol w="1039640">
                      <a:extLst>
                        <a:ext uri="{9D8B030D-6E8A-4147-A177-3AD203B41FA5}">
                          <a16:colId xmlns:a16="http://schemas.microsoft.com/office/drawing/2014/main" val="20004"/>
                        </a:ext>
                      </a:extLst>
                    </a:gridCol>
                    <a:gridCol w="2958975">
                      <a:extLst>
                        <a:ext uri="{9D8B030D-6E8A-4147-A177-3AD203B41FA5}">
                          <a16:colId xmlns:a16="http://schemas.microsoft.com/office/drawing/2014/main" val="20005"/>
                        </a:ext>
                      </a:extLst>
                    </a:gridCol>
                  </a:tblGrid>
                  <a:tr h="59436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t="-8163" r="-572589" b="-316327"/>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l="-166949" t="-8163" r="-855932" b="-316327"/>
                          </a:stretch>
                        </a:blipFill>
                      </a:tcPr>
                    </a:tc>
                    <a:tc>
                      <a:txBody>
                        <a:bodyPr/>
                        <a:lstStyle/>
                        <a:p>
                          <a:pPr algn="l">
                            <a:defRPr sz="1400"/>
                          </a:pPr>
                          <a:r>
                            <a:rPr sz="2400"/>
                            <a:t>or</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l="-143273" t="-8163" r="-238545" b="-316327"/>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l="-391228" t="-8163" r="-283626" b="-316327"/>
                          </a:stretch>
                        </a:blipFill>
                      </a:tcPr>
                    </a:tc>
                    <a:tc>
                      <a:txBody>
                        <a:bodyPr/>
                        <a:lstStyle/>
                        <a:p>
                          <a:pPr algn="l">
                            <a:defRPr sz="1400" b="1"/>
                          </a:pP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64008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t="-100952" r="-572589" b="-195238"/>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l="-166949" t="-100952" r="-855932" b="-195238"/>
                          </a:stretch>
                        </a:blipFill>
                      </a:tcPr>
                    </a:tc>
                    <a:tc>
                      <a:txBody>
                        <a:bodyPr/>
                        <a:lstStyle/>
                        <a:p>
                          <a:pPr algn="l"/>
                          <a:endParaRPr sz="2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l="-143273" t="-100952" r="-238545" b="-195238"/>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l="-391228" t="-100952" r="-283626" b="-195238"/>
                          </a:stretch>
                        </a:blipFill>
                      </a:tcPr>
                    </a:tc>
                    <a:tc>
                      <a:txBody>
                        <a:bodyPr/>
                        <a:lstStyle/>
                        <a:p>
                          <a:pPr algn="l"/>
                          <a:r>
                            <a:rPr lang="en-US" sz="1800" b="0" dirty="0"/>
                            <a:t>The result is two linear equations that can be solved</a:t>
                          </a:r>
                          <a:endParaRP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64008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t="-200952" r="-572589" b="-95238"/>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l="-166949" t="-200952" r="-855932" b="-95238"/>
                          </a:stretch>
                        </a:blipFill>
                      </a:tcPr>
                    </a:tc>
                    <a:tc>
                      <a:txBody>
                        <a:bodyPr/>
                        <a:lstStyle/>
                        <a:p>
                          <a:pPr algn="l"/>
                          <a:endParaRPr sz="2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l="-143273" t="-200952" r="-238545" b="-95238"/>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l="-391228" t="-200952" r="-283626" b="-95238"/>
                          </a:stretch>
                        </a:blipFill>
                      </a:tcPr>
                    </a:tc>
                    <a:tc>
                      <a:txBody>
                        <a:bodyPr/>
                        <a:lstStyle/>
                        <a:p>
                          <a:pPr algn="l"/>
                          <a:r>
                            <a:rPr lang="en-US" sz="1800" b="0" dirty="0"/>
                            <a:t>using the method illustrated earlier in this section.</a:t>
                          </a:r>
                          <a:endParaRP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609791">
                    <a:tc>
                      <a:txBody>
                        <a:bodyPr/>
                        <a:lstStyle/>
                        <a:p>
                          <a:endParaRPr lang="en-IN"/>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IN"/>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IN"/>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l="-143273" t="-316000" r="-238545"/>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l="-391228" t="-316000" r="-283626"/>
                          </a:stretch>
                        </a:blipFill>
                      </a:tcPr>
                    </a:tc>
                    <a:tc>
                      <a:txBody>
                        <a:bodyPr/>
                        <a:lstStyle/>
                        <a:p>
                          <a:pPr algn="l">
                            <a:defRPr sz="1400" b="1"/>
                          </a:pP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24219948"/>
                      </a:ext>
                    </a:extLst>
                  </a:tr>
                </a:tbl>
              </a:graphicData>
            </a:graphic>
          </p:graphicFrame>
        </mc:Fallback>
      </mc:AlternateContent>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Solving Absolute Value Equations</a:t>
            </a:r>
            <a:r>
              <a:rPr lang="en-US" baseline="-25000" dirty="0"/>
              <a:t>3</a:t>
            </a:r>
            <a:endParaRPr dirty="0"/>
          </a:p>
        </p:txBody>
      </p:sp>
      <p:sp>
        <p:nvSpPr>
          <p:cNvPr id="3" name="Text Placeholder 2"/>
          <p:cNvSpPr>
            <a:spLocks noGrp="1"/>
          </p:cNvSpPr>
          <p:nvPr>
            <p:ph type="body" sz="quarter" idx="10"/>
          </p:nvPr>
        </p:nvSpPr>
        <p:spPr/>
        <p:txBody>
          <a:bodyPr>
            <a:normAutofit/>
          </a:bodyPr>
          <a:lstStyle/>
          <a:p>
            <a:pPr>
              <a:defRPr sz="2800"/>
            </a:pPr>
            <a:r>
              <a:rPr lang="en-US" dirty="0"/>
              <a:t>​</a:t>
            </a:r>
            <a:r>
              <a:rPr lang="en-US" sz="2800" dirty="0"/>
              <a:t>Now check each solution in the original equation:</a:t>
            </a:r>
          </a:p>
          <a:p>
            <a:pPr>
              <a:defRPr sz="2800"/>
            </a:pPr>
            <a:br>
              <a:rPr lang="en-US" sz="2800" dirty="0"/>
            </a:br>
            <a:r>
              <a:rPr lang="en-US" sz="2800" dirty="0"/>
              <a:t>				</a:t>
            </a:r>
          </a:p>
          <a:p>
            <a:pPr>
              <a:defRPr sz="2800"/>
            </a:pPr>
            <a:endParaRPr sz="2800" dirty="0"/>
          </a:p>
        </p:txBody>
      </p:sp>
      <p:pic>
        <p:nvPicPr>
          <p:cNvPr id="14" name="Picture 13" descr="Absolute value of open parenthesis three times one minus two close parenthesis equals absolute value of open parenthesis three minus two close parenthesis equals absolute value of one equals one comma and">
            <a:extLst>
              <a:ext uri="{FF2B5EF4-FFF2-40B4-BE49-F238E27FC236}">
                <a16:creationId xmlns:a16="http://schemas.microsoft.com/office/drawing/2014/main" id="{93621885-DE3A-4F3F-5ABB-98685171DC95}"/>
              </a:ext>
            </a:extLst>
          </p:cNvPr>
          <p:cNvPicPr>
            <a:picLocks noChangeAspect="1"/>
          </p:cNvPicPr>
          <p:nvPr/>
        </p:nvPicPr>
        <p:blipFill>
          <a:blip r:embed="rId2"/>
          <a:stretch>
            <a:fillRect/>
          </a:stretch>
        </p:blipFill>
        <p:spPr>
          <a:xfrm>
            <a:off x="546652" y="1653808"/>
            <a:ext cx="4038600" cy="542925"/>
          </a:xfrm>
          <a:prstGeom prst="rect">
            <a:avLst/>
          </a:prstGeom>
        </p:spPr>
      </p:pic>
      <p:pic>
        <p:nvPicPr>
          <p:cNvPr id="16" name="Picture 15" descr="Absolute value of open parenthesis three times one-third close parenthesis minus two  equals absolute value of open parenthesis one minus two close parenthesis equals absolute value of negative one equals one.">
            <a:extLst>
              <a:ext uri="{FF2B5EF4-FFF2-40B4-BE49-F238E27FC236}">
                <a16:creationId xmlns:a16="http://schemas.microsoft.com/office/drawing/2014/main" id="{0B26204A-9179-8E41-F142-A6EEC3373823}"/>
              </a:ext>
            </a:extLst>
          </p:cNvPr>
          <p:cNvPicPr>
            <a:picLocks noChangeAspect="1"/>
          </p:cNvPicPr>
          <p:nvPr/>
        </p:nvPicPr>
        <p:blipFill>
          <a:blip r:embed="rId3"/>
          <a:stretch>
            <a:fillRect/>
          </a:stretch>
        </p:blipFill>
        <p:spPr>
          <a:xfrm>
            <a:off x="505515" y="2356258"/>
            <a:ext cx="3733800" cy="952500"/>
          </a:xfrm>
          <a:prstGeom prst="rect">
            <a:avLst/>
          </a:prstGeom>
        </p:spPr>
      </p:pic>
      <p:pic>
        <p:nvPicPr>
          <p:cNvPr id="18" name="Picture 17" descr="So the solution set is x equals one-third and one.">
            <a:extLst>
              <a:ext uri="{FF2B5EF4-FFF2-40B4-BE49-F238E27FC236}">
                <a16:creationId xmlns:a16="http://schemas.microsoft.com/office/drawing/2014/main" id="{42BAC056-F3CD-F64F-A281-FF3542AA7D24}"/>
              </a:ext>
            </a:extLst>
          </p:cNvPr>
          <p:cNvPicPr>
            <a:picLocks noChangeAspect="1"/>
          </p:cNvPicPr>
          <p:nvPr/>
        </p:nvPicPr>
        <p:blipFill>
          <a:blip r:embed="rId4"/>
          <a:stretch>
            <a:fillRect/>
          </a:stretch>
        </p:blipFill>
        <p:spPr>
          <a:xfrm>
            <a:off x="546652" y="3374724"/>
            <a:ext cx="3905250" cy="809625"/>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Solving Absolute Value Equations</a:t>
            </a:r>
            <a:r>
              <a:rPr lang="en-US" baseline="-25000" dirty="0"/>
              <a:t>4</a:t>
            </a:r>
            <a:endParaRPr dirty="0"/>
          </a:p>
        </p:txBody>
      </p:sp>
      <p:sp>
        <p:nvSpPr>
          <p:cNvPr id="3" name="Text Placeholder 2"/>
          <p:cNvSpPr>
            <a:spLocks noGrp="1"/>
          </p:cNvSpPr>
          <p:nvPr>
            <p:ph type="body" sz="quarter" idx="10"/>
          </p:nvPr>
        </p:nvSpPr>
        <p:spPr/>
        <p:txBody>
          <a:bodyPr>
            <a:normAutofit/>
          </a:bodyPr>
          <a:lstStyle/>
          <a:p>
            <a:pPr marL="514350" indent="-514350">
              <a:buFont typeface="+mj-lt"/>
              <a:buAutoNum type="alphaLcPeriod" startAt="2"/>
              <a:defRPr sz="2800"/>
            </a:pPr>
            <a:r>
              <a:rPr lang="en-US" dirty="0"/>
              <a:t>​</a:t>
            </a:r>
            <a:r>
              <a:rPr lang="en-US" sz="2800" dirty="0"/>
              <a:t>This equation has two absolute value terms, which leads to four linear equations when the absolute value bars are removed.</a:t>
            </a:r>
          </a:p>
          <a:p>
            <a:endParaRPr lang="en-US" dirty="0"/>
          </a:p>
          <a:p>
            <a:endParaRPr lang="en-US" dirty="0"/>
          </a:p>
          <a:p>
            <a:endParaRPr lang="en-US" dirty="0"/>
          </a:p>
          <a:p>
            <a:endParaRPr lang="en-US" dirty="0"/>
          </a:p>
          <a:p>
            <a:endParaRPr lang="en-US" dirty="0"/>
          </a:p>
          <a:p>
            <a:r>
              <a:rPr lang="ar-AE" dirty="0"/>
              <a:t>​​</a:t>
            </a:r>
            <a:endParaRPr dirty="0"/>
          </a:p>
        </p:txBody>
      </p:sp>
      <p:pic>
        <p:nvPicPr>
          <p:cNvPr id="8" name="Picture 7" descr="Absolute value of open parenthesis x minus four close parenthesis equals absolute value of open parenthesis two x plus one close parenthesis implies the set of equations:&#10;&#10;positive open parenthesis x minus four close parenthesis equals positive open parenthesis two x plus one close parenthesis,&#10;or positive open parenthesis x minus four close parenthesis equals negative open parenthesis two x plus one close parenthesis,&#10;or negative open parenthesis x minus four close parenthesis equals positive open parenthesis two x plus one close parenthesis,&#10;or negative open parenthesis x minus four close parenthesis equals negative open parenthesis two x plus one close parenthesis.">
            <a:extLst>
              <a:ext uri="{FF2B5EF4-FFF2-40B4-BE49-F238E27FC236}">
                <a16:creationId xmlns:a16="http://schemas.microsoft.com/office/drawing/2014/main" id="{D2FCA70E-C29C-2FB9-7C76-E9D0CC8982C2}"/>
              </a:ext>
            </a:extLst>
          </p:cNvPr>
          <p:cNvPicPr>
            <a:picLocks noChangeAspect="1"/>
          </p:cNvPicPr>
          <p:nvPr/>
        </p:nvPicPr>
        <p:blipFill>
          <a:blip r:embed="rId2"/>
          <a:stretch>
            <a:fillRect/>
          </a:stretch>
        </p:blipFill>
        <p:spPr>
          <a:xfrm>
            <a:off x="1752600" y="2343150"/>
            <a:ext cx="5210175" cy="2171700"/>
          </a:xfrm>
          <a:prstGeom prst="rect">
            <a:avLst/>
          </a:prstGeom>
        </p:spPr>
      </p:pic>
      <p:sp>
        <p:nvSpPr>
          <p:cNvPr id="6" name="TextBox 5">
            <a:extLst>
              <a:ext uri="{FF2B5EF4-FFF2-40B4-BE49-F238E27FC236}">
                <a16:creationId xmlns:a16="http://schemas.microsoft.com/office/drawing/2014/main" id="{03A3EA82-0D63-4534-BBC6-2BF13A48955F}"/>
              </a:ext>
            </a:extLst>
          </p:cNvPr>
          <p:cNvSpPr txBox="1"/>
          <p:nvPr/>
        </p:nvSpPr>
        <p:spPr>
          <a:xfrm>
            <a:off x="457200" y="4419600"/>
            <a:ext cx="8229600" cy="1384995"/>
          </a:xfrm>
          <a:prstGeom prst="rect">
            <a:avLst/>
          </a:prstGeom>
          <a:noFill/>
        </p:spPr>
        <p:txBody>
          <a:bodyPr wrap="square">
            <a:spAutoFit/>
          </a:bodyPr>
          <a:lstStyle/>
          <a:p>
            <a:r>
              <a:rPr lang="en-US" sz="2800" dirty="0"/>
              <a:t>Note that the equations in the first and last rows are equivalent, as are the equations in the second and third rows. Thus, we have two linear equations to solve.</a:t>
            </a:r>
            <a:endParaRPr lang="ar-AE" sz="2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Solving Absolute Value Equations</a:t>
            </a:r>
            <a:r>
              <a:rPr lang="en-US" baseline="-25000" dirty="0"/>
              <a:t>5</a:t>
            </a:r>
            <a:endParaRPr dirty="0"/>
          </a:p>
        </p:txBody>
      </p:sp>
      <p:pic>
        <p:nvPicPr>
          <p:cNvPr id="5" name="Picture 4" descr="The absolute value of open parenthesis x minus 4 close parenthesis equals the absolute value of open parenthesis 2x plus 1 close parenthesis.&#10;&#10;Solving the two equations:&#10;&#10;x minus 4 equals 2x plus 1.&#10;negative x equals 5.&#10;Solving for x: x equals negative 5.&#10;&#10;Negative open parenthesis x minus 4 close parenthesis equals 2x plus 1.&#10;&#10;Rearranging: negative 3x equals negative 3.&#10;Solving for x: x equals 1.">
            <a:extLst>
              <a:ext uri="{FF2B5EF4-FFF2-40B4-BE49-F238E27FC236}">
                <a16:creationId xmlns:a16="http://schemas.microsoft.com/office/drawing/2014/main" id="{5289AA11-DCEF-B962-CB56-747168498ADB}"/>
              </a:ext>
            </a:extLst>
          </p:cNvPr>
          <p:cNvPicPr>
            <a:picLocks noChangeAspect="1"/>
          </p:cNvPicPr>
          <p:nvPr/>
        </p:nvPicPr>
        <p:blipFill>
          <a:blip r:embed="rId2"/>
          <a:stretch>
            <a:fillRect/>
          </a:stretch>
        </p:blipFill>
        <p:spPr>
          <a:xfrm>
            <a:off x="762000" y="1143000"/>
            <a:ext cx="4543425" cy="2219325"/>
          </a:xfrm>
          <a:prstGeom prst="rect">
            <a:avLst/>
          </a:prstGeom>
        </p:spPr>
      </p:pic>
      <p:sp>
        <p:nvSpPr>
          <p:cNvPr id="8" name="TextBox 7">
            <a:extLst>
              <a:ext uri="{FF2B5EF4-FFF2-40B4-BE49-F238E27FC236}">
                <a16:creationId xmlns:a16="http://schemas.microsoft.com/office/drawing/2014/main" id="{80C0B6D9-7463-6FD1-F845-036819730A60}"/>
              </a:ext>
            </a:extLst>
          </p:cNvPr>
          <p:cNvSpPr txBox="1"/>
          <p:nvPr/>
        </p:nvSpPr>
        <p:spPr>
          <a:xfrm>
            <a:off x="5739921" y="1295400"/>
            <a:ext cx="2921000" cy="1200329"/>
          </a:xfrm>
          <a:prstGeom prst="rect">
            <a:avLst/>
          </a:prstGeom>
          <a:noFill/>
        </p:spPr>
        <p:txBody>
          <a:bodyPr wrap="square">
            <a:spAutoFit/>
          </a:bodyPr>
          <a:lstStyle/>
          <a:p>
            <a:pPr algn="l">
              <a:defRPr sz="1400" b="1"/>
            </a:pPr>
            <a:r>
              <a:rPr lang="en-US" sz="1800" b="0" dirty="0"/>
              <a:t>We proceed as before, applying the distributive property and combining like terms.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Solving Absolute Value Equations</a:t>
            </a:r>
            <a:r>
              <a:rPr lang="en-US" baseline="-25000" dirty="0"/>
              <a:t>6</a:t>
            </a:r>
            <a:endParaRPr dirty="0"/>
          </a:p>
        </p:txBody>
      </p:sp>
      <p:sp>
        <p:nvSpPr>
          <p:cNvPr id="3" name="Text Placeholder 2"/>
          <p:cNvSpPr>
            <a:spLocks noGrp="1"/>
          </p:cNvSpPr>
          <p:nvPr>
            <p:ph type="body" sz="quarter" idx="10"/>
          </p:nvPr>
        </p:nvSpPr>
        <p:spPr/>
        <p:txBody>
          <a:bodyPr>
            <a:normAutofit/>
          </a:bodyPr>
          <a:lstStyle/>
          <a:p>
            <a:r>
              <a:rPr lang="en-US" dirty="0"/>
              <a:t>​</a:t>
            </a:r>
            <a:r>
              <a:rPr lang="en-US" sz="2800" dirty="0"/>
              <a:t>Finally, we check the apparent solutions in the original equation.					</a:t>
            </a:r>
          </a:p>
          <a:p>
            <a:r>
              <a:rPr lang="en-US" dirty="0"/>
              <a:t>​		</a:t>
            </a:r>
          </a:p>
          <a:p>
            <a:pPr algn="l"/>
            <a:endParaRPr lang="en-US" dirty="0"/>
          </a:p>
          <a:p>
            <a:pPr algn="l"/>
            <a:endParaRPr lang="en-US" dirty="0"/>
          </a:p>
          <a:p>
            <a:pPr algn="l"/>
            <a:endParaRPr lang="en-US" dirty="0"/>
          </a:p>
          <a:p>
            <a:pPr algn="l">
              <a:defRPr sz="2800"/>
            </a:pPr>
            <a:r>
              <a:rPr lang="en-US" dirty="0"/>
              <a:t>​</a:t>
            </a:r>
            <a:endParaRPr sz="2800" dirty="0"/>
          </a:p>
        </p:txBody>
      </p:sp>
      <p:pic>
        <p:nvPicPr>
          <p:cNvPr id="5" name="Picture 4" descr="The absolute value of open parenthesis negative five minus four close parenthesis equals the absolute value of open parenthesis two times negative five plus one close parenthesis&#10;&#10;The absolute value of negative nine equals the absolute value of negative nine.&#10;&#10;Nine equals nine.">
            <a:extLst>
              <a:ext uri="{FF2B5EF4-FFF2-40B4-BE49-F238E27FC236}">
                <a16:creationId xmlns:a16="http://schemas.microsoft.com/office/drawing/2014/main" id="{55A0B076-0AE3-02B9-75F4-4C0D5C23E932}"/>
              </a:ext>
            </a:extLst>
          </p:cNvPr>
          <p:cNvPicPr>
            <a:picLocks noChangeAspect="1"/>
          </p:cNvPicPr>
          <p:nvPr/>
        </p:nvPicPr>
        <p:blipFill>
          <a:blip r:embed="rId2"/>
          <a:stretch>
            <a:fillRect/>
          </a:stretch>
        </p:blipFill>
        <p:spPr>
          <a:xfrm>
            <a:off x="1143000" y="2245685"/>
            <a:ext cx="2667000" cy="1419225"/>
          </a:xfrm>
          <a:prstGeom prst="rect">
            <a:avLst/>
          </a:prstGeom>
        </p:spPr>
      </p:pic>
      <p:pic>
        <p:nvPicPr>
          <p:cNvPr id="10" name="Picture 9" descr="The absolute value of open parenthesis one minus four close parenthesis equals the absolute value of open parenthesis two times one plus one close parenthesis.&#10;&#10;The absolute value of negative three equals the absolute value of three.&#10;&#10;Three equals three.">
            <a:extLst>
              <a:ext uri="{FF2B5EF4-FFF2-40B4-BE49-F238E27FC236}">
                <a16:creationId xmlns:a16="http://schemas.microsoft.com/office/drawing/2014/main" id="{868410CD-5B0A-DAE6-1576-AFD8B8177865}"/>
              </a:ext>
            </a:extLst>
          </p:cNvPr>
          <p:cNvPicPr>
            <a:picLocks noChangeAspect="1"/>
          </p:cNvPicPr>
          <p:nvPr/>
        </p:nvPicPr>
        <p:blipFill>
          <a:blip r:embed="rId3"/>
          <a:stretch>
            <a:fillRect/>
          </a:stretch>
        </p:blipFill>
        <p:spPr>
          <a:xfrm>
            <a:off x="4800600" y="2245684"/>
            <a:ext cx="2276475" cy="1419225"/>
          </a:xfrm>
          <a:prstGeom prst="rect">
            <a:avLst/>
          </a:prstGeom>
        </p:spPr>
      </p:pic>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05F2290C-C15D-E5EE-4502-A37BE1C4C6DB}"/>
                  </a:ext>
                </a:extLst>
              </p:cNvPr>
              <p:cNvSpPr txBox="1"/>
              <p:nvPr/>
            </p:nvSpPr>
            <p:spPr>
              <a:xfrm>
                <a:off x="454324" y="3902702"/>
                <a:ext cx="8229599" cy="954107"/>
              </a:xfrm>
              <a:prstGeom prst="rect">
                <a:avLst/>
              </a:prstGeom>
              <a:noFill/>
            </p:spPr>
            <p:txBody>
              <a:bodyPr wrap="square">
                <a:spAutoFit/>
              </a:bodyPr>
              <a:lstStyle/>
              <a:p>
                <a:r>
                  <a:rPr lang="en-US" sz="2800" dirty="0"/>
                  <a:t>Both apparent solutions are actual solutions, so the solution set is </a:t>
                </a:r>
                <a:r>
                  <a:rPr lang="en-US" sz="2800" i="1" dirty="0"/>
                  <a:t>x</a:t>
                </a:r>
                <a14:m>
                  <m:oMath xmlns:m="http://schemas.openxmlformats.org/officeDocument/2006/math">
                    <m:r>
                      <a:rPr lang="en-US" sz="2800" b="0" i="0" smtClean="0">
                        <a:latin typeface="Cambria Math" panose="02040503050406030204" pitchFamily="18" charset="0"/>
                      </a:rPr>
                      <m:t> </m:t>
                    </m:r>
                    <m:r>
                      <a:rPr lang="en-US" sz="2800" smtClean="0">
                        <a:latin typeface="Cambria Math" panose="02040503050406030204" pitchFamily="18" charset="0"/>
                      </a:rPr>
                      <m:t>=−</m:t>
                    </m:r>
                    <m:r>
                      <a:rPr lang="en-US" sz="2800">
                        <a:latin typeface="Cambria Math" panose="02040503050406030204" pitchFamily="18" charset="0"/>
                      </a:rPr>
                      <m:t>5</m:t>
                    </m:r>
                    <m:r>
                      <a:rPr lang="en-US" sz="2800">
                        <a:latin typeface="Cambria Math" panose="02040503050406030204" pitchFamily="18" charset="0"/>
                      </a:rPr>
                      <m:t>, </m:t>
                    </m:r>
                    <m:r>
                      <a:rPr lang="en-US" sz="2800">
                        <a:latin typeface="Cambria Math" panose="02040503050406030204" pitchFamily="18" charset="0"/>
                      </a:rPr>
                      <m:t>1</m:t>
                    </m:r>
                  </m:oMath>
                </a14:m>
                <a:r>
                  <a:rPr lang="en-US" sz="2800" dirty="0"/>
                  <a:t>.</a:t>
                </a:r>
                <a:endParaRPr lang="en-IN" sz="2800" dirty="0"/>
              </a:p>
            </p:txBody>
          </p:sp>
        </mc:Choice>
        <mc:Fallback xmlns="">
          <p:sp>
            <p:nvSpPr>
              <p:cNvPr id="9" name="TextBox 8">
                <a:extLst>
                  <a:ext uri="{FF2B5EF4-FFF2-40B4-BE49-F238E27FC236}">
                    <a16:creationId xmlns:a16="http://schemas.microsoft.com/office/drawing/2014/main" id="{05F2290C-C15D-E5EE-4502-A37BE1C4C6DB}"/>
                  </a:ext>
                </a:extLst>
              </p:cNvPr>
              <p:cNvSpPr txBox="1">
                <a:spLocks noRot="1" noChangeAspect="1" noMove="1" noResize="1" noEditPoints="1" noAdjustHandles="1" noChangeArrowheads="1" noChangeShapeType="1" noTextEdit="1"/>
              </p:cNvSpPr>
              <p:nvPr/>
            </p:nvSpPr>
            <p:spPr>
              <a:xfrm>
                <a:off x="454324" y="3902702"/>
                <a:ext cx="8229599" cy="954107"/>
              </a:xfrm>
              <a:prstGeom prst="rect">
                <a:avLst/>
              </a:prstGeom>
              <a:blipFill>
                <a:blip r:embed="rId6"/>
                <a:stretch>
                  <a:fillRect l="-1556" t="-5732" b="-17197"/>
                </a:stretch>
              </a:blipFill>
            </p:spPr>
            <p:txBody>
              <a:bodyPr/>
              <a:lstStyle/>
              <a:p>
                <a:r>
                  <a:rPr lang="en-IN">
                    <a:noFill/>
                  </a:rPr>
                  <a:t> </a:t>
                </a:r>
              </a:p>
            </p:txBody>
          </p:sp>
        </mc:Fallback>
      </mc:AlternateContent>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Identifying Types of Equations</a:t>
            </a:r>
            <a:r>
              <a:rPr lang="en-US" baseline="-25000" dirty="0"/>
              <a:t>1</a:t>
            </a:r>
            <a:endParaRPr dirty="0"/>
          </a:p>
        </p:txBody>
      </p:sp>
      <p:sp>
        <p:nvSpPr>
          <p:cNvPr id="3" name="Text Placeholder 2"/>
          <p:cNvSpPr>
            <a:spLocks noGrp="1"/>
          </p:cNvSpPr>
          <p:nvPr>
            <p:ph type="body" sz="quarter" idx="10"/>
          </p:nvPr>
        </p:nvSpPr>
        <p:spPr/>
        <p:txBody>
          <a:bodyPr>
            <a:normAutofit/>
          </a:bodyPr>
          <a:lstStyle/>
          <a:p>
            <a:pPr marL="514350" indent="-514350">
              <a:buFont typeface="+mj-lt"/>
              <a:buAutoNum type="alphaLcPeriod"/>
              <a:defRPr sz="2800"/>
            </a:pPr>
            <a:endParaRPr lang="en-US" dirty="0"/>
          </a:p>
          <a:p>
            <a:pPr marL="514350" indent="-514350">
              <a:buFont typeface="+mj-lt"/>
              <a:buAutoNum type="alphaLcPeriod"/>
              <a:defRPr sz="2800"/>
            </a:pPr>
            <a:r>
              <a:rPr dirty="0"/>
              <a:t>​</a:t>
            </a:r>
            <a:r>
              <a:rPr sz="2800" dirty="0"/>
              <a:t>The equations </a:t>
            </a:r>
            <a:r>
              <a:rPr lang="en-US" sz="2800" dirty="0"/>
              <a:t>						</a:t>
            </a:r>
            <a:endParaRPr sz="2800" dirty="0"/>
          </a:p>
        </p:txBody>
      </p:sp>
      <p:pic>
        <p:nvPicPr>
          <p:cNvPr id="9" name="Picture 8" descr="x to the power of one-half times open parenthesis x plus one close parenthesis equals x to the power of three-halves plus x to the power of one-half, and five plus three equals eight.">
            <a:extLst>
              <a:ext uri="{FF2B5EF4-FFF2-40B4-BE49-F238E27FC236}">
                <a16:creationId xmlns:a16="http://schemas.microsoft.com/office/drawing/2014/main" id="{42F74C27-F3CE-306B-AF59-83F4BB3C2C51}"/>
              </a:ext>
            </a:extLst>
          </p:cNvPr>
          <p:cNvPicPr>
            <a:picLocks noChangeAspect="1"/>
          </p:cNvPicPr>
          <p:nvPr/>
        </p:nvPicPr>
        <p:blipFill>
          <a:blip r:embed="rId2"/>
          <a:stretch>
            <a:fillRect/>
          </a:stretch>
        </p:blipFill>
        <p:spPr>
          <a:xfrm>
            <a:off x="3200400" y="1332573"/>
            <a:ext cx="4343400" cy="704850"/>
          </a:xfrm>
          <a:prstGeom prst="rect">
            <a:avLst/>
          </a:prstGeom>
        </p:spPr>
      </p:pic>
      <p:sp>
        <p:nvSpPr>
          <p:cNvPr id="6" name="TextBox 5">
            <a:extLst>
              <a:ext uri="{FF2B5EF4-FFF2-40B4-BE49-F238E27FC236}">
                <a16:creationId xmlns:a16="http://schemas.microsoft.com/office/drawing/2014/main" id="{FDFB89F5-07CD-53AD-AC73-82B8674A27B1}"/>
              </a:ext>
            </a:extLst>
          </p:cNvPr>
          <p:cNvSpPr txBox="1"/>
          <p:nvPr/>
        </p:nvSpPr>
        <p:spPr>
          <a:xfrm>
            <a:off x="990600" y="2007275"/>
            <a:ext cx="7696200" cy="2677656"/>
          </a:xfrm>
          <a:prstGeom prst="rect">
            <a:avLst/>
          </a:prstGeom>
          <a:noFill/>
        </p:spPr>
        <p:txBody>
          <a:bodyPr wrap="square">
            <a:spAutoFit/>
          </a:bodyPr>
          <a:lstStyle/>
          <a:p>
            <a:r>
              <a:rPr lang="en-US" sz="2800" dirty="0"/>
              <a:t>are identities. Note that in the first equation the only allowable replacements for </a:t>
            </a:r>
            <a:r>
              <a:rPr lang="en-US" sz="2800" i="1" dirty="0"/>
              <a:t>x</a:t>
            </a:r>
            <a:r>
              <a:rPr lang="en-US" sz="2800" dirty="0"/>
              <a:t> are nonnegative real numbers, but for all such numbers the equation is true. There are no variables in the second equation, so any value for any variable automatically satisfies this true statement.</a:t>
            </a:r>
            <a:endParaRPr lang="en-IN"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Solving Absolute Value Equations</a:t>
            </a:r>
            <a:r>
              <a:rPr lang="en-US" baseline="-25000" dirty="0"/>
              <a:t>7</a:t>
            </a:r>
            <a:endParaRPr dirty="0"/>
          </a:p>
        </p:txBody>
      </p:sp>
      <p:sp>
        <p:nvSpPr>
          <p:cNvPr id="3" name="Text Placeholder 2"/>
          <p:cNvSpPr>
            <a:spLocks noGrp="1"/>
          </p:cNvSpPr>
          <p:nvPr>
            <p:ph type="body" sz="quarter" idx="10"/>
          </p:nvPr>
        </p:nvSpPr>
        <p:spPr>
          <a:xfrm>
            <a:off x="457200" y="1075678"/>
            <a:ext cx="8229600" cy="4967067"/>
          </a:xfrm>
        </p:spPr>
        <p:txBody>
          <a:bodyPr/>
          <a:lstStyle/>
          <a:p>
            <a:pPr marL="514350" indent="-514350">
              <a:buFont typeface="+mj-lt"/>
              <a:buAutoNum type="alphaLcPeriod" startAt="3"/>
              <a:defRPr sz="2800"/>
            </a:pPr>
            <a:r>
              <a:rPr dirty="0"/>
              <a:t>​</a:t>
            </a:r>
          </a:p>
        </p:txBody>
      </p:sp>
      <p:pic>
        <p:nvPicPr>
          <p:cNvPr id="7" name="Picture 6" descr="The absolute value of open parenthesis six x minus seven close parenthesis plus five equals three.&#10;The absolute value of open parenthesis six x minus seven close parenthesis equals negative two.&#10;&#10;&#10;">
            <a:extLst>
              <a:ext uri="{FF2B5EF4-FFF2-40B4-BE49-F238E27FC236}">
                <a16:creationId xmlns:a16="http://schemas.microsoft.com/office/drawing/2014/main" id="{B2C6587D-B658-1617-26E4-F1493D6F99EF}"/>
              </a:ext>
            </a:extLst>
          </p:cNvPr>
          <p:cNvPicPr>
            <a:picLocks noChangeAspect="1"/>
          </p:cNvPicPr>
          <p:nvPr/>
        </p:nvPicPr>
        <p:blipFill>
          <a:blip r:embed="rId2"/>
          <a:stretch>
            <a:fillRect/>
          </a:stretch>
        </p:blipFill>
        <p:spPr>
          <a:xfrm>
            <a:off x="2006839" y="1149831"/>
            <a:ext cx="1933575" cy="1009650"/>
          </a:xfrm>
          <a:prstGeom prst="rect">
            <a:avLst/>
          </a:prstGeom>
        </p:spPr>
      </p:pic>
      <p:sp>
        <p:nvSpPr>
          <p:cNvPr id="8" name="TextBox 7">
            <a:extLst>
              <a:ext uri="{FF2B5EF4-FFF2-40B4-BE49-F238E27FC236}">
                <a16:creationId xmlns:a16="http://schemas.microsoft.com/office/drawing/2014/main" id="{9355CA4D-5EDD-5E70-6207-C7D502189C17}"/>
              </a:ext>
            </a:extLst>
          </p:cNvPr>
          <p:cNvSpPr txBox="1"/>
          <p:nvPr/>
        </p:nvSpPr>
        <p:spPr>
          <a:xfrm>
            <a:off x="6172200" y="1497335"/>
            <a:ext cx="2362200" cy="64633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sz="1400" b="1"/>
            </a:pPr>
            <a:r>
              <a:rPr lang="en-US" sz="1800" b="0" dirty="0"/>
              <a:t>Isolate the absolute value term.</a:t>
            </a:r>
          </a:p>
        </p:txBody>
      </p:sp>
      <p:pic>
        <p:nvPicPr>
          <p:cNvPr id="12" name="Picture 11" descr="Solving the first equation,&#10;&#10;Six x minus seven equals negative two &#10;Six x equals five&#10;X equals five-sixths&#10;&#10;Solving the second equation,&#10;&#10;negative of open parenthesis six x minus seven close parenthesis equals negative two.&#10;negative six x equals negative nine.&#10;x equals three-halves.">
            <a:extLst>
              <a:ext uri="{FF2B5EF4-FFF2-40B4-BE49-F238E27FC236}">
                <a16:creationId xmlns:a16="http://schemas.microsoft.com/office/drawing/2014/main" id="{468BF52F-C2CE-3E20-FA97-DC994574D524}"/>
              </a:ext>
            </a:extLst>
          </p:cNvPr>
          <p:cNvPicPr>
            <a:picLocks noChangeAspect="1"/>
          </p:cNvPicPr>
          <p:nvPr/>
        </p:nvPicPr>
        <p:blipFill>
          <a:blip r:embed="rId3"/>
          <a:stretch>
            <a:fillRect/>
          </a:stretch>
        </p:blipFill>
        <p:spPr>
          <a:xfrm>
            <a:off x="927340" y="2209800"/>
            <a:ext cx="4105275" cy="1771650"/>
          </a:xfrm>
          <a:prstGeom prst="rect">
            <a:avLst/>
          </a:prstGeom>
        </p:spPr>
      </p:pic>
      <p:sp>
        <p:nvSpPr>
          <p:cNvPr id="10" name="TextBox 9">
            <a:extLst>
              <a:ext uri="{FF2B5EF4-FFF2-40B4-BE49-F238E27FC236}">
                <a16:creationId xmlns:a16="http://schemas.microsoft.com/office/drawing/2014/main" id="{DCFE2CF7-6ECE-7E2D-4E69-21DAAF939067}"/>
              </a:ext>
            </a:extLst>
          </p:cNvPr>
          <p:cNvSpPr txBox="1"/>
          <p:nvPr/>
        </p:nvSpPr>
        <p:spPr>
          <a:xfrm>
            <a:off x="6172200" y="2166862"/>
            <a:ext cx="2590800" cy="92333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dirty="0"/>
              <a:t>Again, we rewrite the original equation as two linear equations.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Solving Absolute Value Equations</a:t>
            </a:r>
            <a:r>
              <a:rPr lang="en-US" baseline="-25000" dirty="0"/>
              <a:t>8</a:t>
            </a:r>
            <a:endParaRPr dirty="0"/>
          </a:p>
        </p:txBody>
      </p:sp>
      <p:sp>
        <p:nvSpPr>
          <p:cNvPr id="3" name="Text Placeholder 2"/>
          <p:cNvSpPr>
            <a:spLocks noGrp="1"/>
          </p:cNvSpPr>
          <p:nvPr>
            <p:ph type="body" sz="quarter" idx="10"/>
          </p:nvPr>
        </p:nvSpPr>
        <p:spPr/>
        <p:txBody>
          <a:bodyPr>
            <a:normAutofit/>
          </a:bodyPr>
          <a:lstStyle/>
          <a:p>
            <a:r>
              <a:rPr dirty="0"/>
              <a:t>​</a:t>
            </a:r>
            <a:r>
              <a:rPr sz="2800" dirty="0"/>
              <a:t>When we check the solutions this time, we find that neither apparent solution actually solves the equation!</a:t>
            </a:r>
          </a:p>
          <a:p>
            <a:r>
              <a:rPr dirty="0"/>
              <a:t>​</a:t>
            </a:r>
          </a:p>
          <a:p>
            <a:pPr algn="l"/>
            <a:endParaRPr lang="en-US" dirty="0"/>
          </a:p>
          <a:p>
            <a:pPr algn="l"/>
            <a:endParaRPr lang="en-US" dirty="0"/>
          </a:p>
          <a:p>
            <a:pPr algn="l"/>
            <a:endParaRPr lang="en-US" dirty="0"/>
          </a:p>
          <a:p>
            <a:pPr algn="l"/>
            <a:endParaRPr lang="en-US" dirty="0"/>
          </a:p>
          <a:p>
            <a:pPr algn="l"/>
            <a:endParaRPr dirty="0"/>
          </a:p>
          <a:p>
            <a:pPr algn="l">
              <a:defRPr sz="2800"/>
            </a:pPr>
            <a:r>
              <a:rPr dirty="0"/>
              <a:t>​</a:t>
            </a:r>
            <a:endParaRPr sz="2800" dirty="0"/>
          </a:p>
        </p:txBody>
      </p:sp>
      <p:pic>
        <p:nvPicPr>
          <p:cNvPr id="5" name="Picture 4" descr="The absolute value of open parenthesis six times five-sixths minus seven close parenthesis plus five equals three.&#10;&#10;The absolute value of open parenthesis five minus seven close parenthesis equals negative two.&#10;&#10;The absolute value of negative two equals negative two.&#10;&#10;Two is not equal to negative two.">
            <a:extLst>
              <a:ext uri="{FF2B5EF4-FFF2-40B4-BE49-F238E27FC236}">
                <a16:creationId xmlns:a16="http://schemas.microsoft.com/office/drawing/2014/main" id="{B08FF18F-9BEA-4CDD-85D2-6D19B0014126}"/>
              </a:ext>
            </a:extLst>
          </p:cNvPr>
          <p:cNvPicPr>
            <a:picLocks noChangeAspect="1"/>
          </p:cNvPicPr>
          <p:nvPr/>
        </p:nvPicPr>
        <p:blipFill>
          <a:blip r:embed="rId2"/>
          <a:stretch>
            <a:fillRect/>
          </a:stretch>
        </p:blipFill>
        <p:spPr>
          <a:xfrm>
            <a:off x="1459809" y="2209801"/>
            <a:ext cx="2124075" cy="2143125"/>
          </a:xfrm>
          <a:prstGeom prst="rect">
            <a:avLst/>
          </a:prstGeom>
        </p:spPr>
      </p:pic>
      <p:pic>
        <p:nvPicPr>
          <p:cNvPr id="10" name="Picture 9" descr="The absolute value of open parenthesis six times three-halves minus seven close parenthesis plus five equals three.&#10;&#10;The absolute value of open parenthesis nine minus seven close parenthesis equals negative two.&#10;&#10;The absolute value of two equals negative two.&#10;&#10;Two is not equal to negative two.">
            <a:extLst>
              <a:ext uri="{FF2B5EF4-FFF2-40B4-BE49-F238E27FC236}">
                <a16:creationId xmlns:a16="http://schemas.microsoft.com/office/drawing/2014/main" id="{A5A9CD82-EB9A-3C85-1FB2-B3F079F1338D}"/>
              </a:ext>
            </a:extLst>
          </p:cNvPr>
          <p:cNvPicPr>
            <a:picLocks noChangeAspect="1"/>
          </p:cNvPicPr>
          <p:nvPr/>
        </p:nvPicPr>
        <p:blipFill>
          <a:blip r:embed="rId3"/>
          <a:stretch>
            <a:fillRect/>
          </a:stretch>
        </p:blipFill>
        <p:spPr>
          <a:xfrm>
            <a:off x="4800600" y="2209800"/>
            <a:ext cx="2124075" cy="2143125"/>
          </a:xfrm>
          <a:prstGeom prst="rect">
            <a:avLst/>
          </a:prstGeom>
        </p:spPr>
      </p:pic>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7CF5D069-F573-4978-86F4-BEA69FEE26EE}"/>
                  </a:ext>
                </a:extLst>
              </p:cNvPr>
              <p:cNvSpPr txBox="1"/>
              <p:nvPr/>
            </p:nvSpPr>
            <p:spPr>
              <a:xfrm>
                <a:off x="457200" y="4648200"/>
                <a:ext cx="8229600" cy="954107"/>
              </a:xfrm>
              <a:prstGeom prst="rect">
                <a:avLst/>
              </a:prstGeom>
              <a:noFill/>
            </p:spPr>
            <p:txBody>
              <a:bodyPr wrap="square">
                <a:spAutoFit/>
              </a:bodyPr>
              <a:lstStyle/>
              <a:p>
                <a:r>
                  <a:rPr lang="en-US" sz="2800" dirty="0"/>
                  <a:t>Thus, the equation is a contradiction, and the solution set is </a:t>
                </a:r>
                <a14:m>
                  <m:oMath xmlns:m="http://schemas.openxmlformats.org/officeDocument/2006/math">
                    <m:r>
                      <a:rPr lang="en-US" sz="2800">
                        <a:latin typeface="Cambria Math" panose="02040503050406030204" pitchFamily="18" charset="0"/>
                      </a:rPr>
                      <m:t>∅</m:t>
                    </m:r>
                  </m:oMath>
                </a14:m>
                <a:r>
                  <a:rPr lang="en-US" sz="2800" dirty="0"/>
                  <a:t>.</a:t>
                </a:r>
                <a:endParaRPr lang="en-IN" sz="2800" dirty="0"/>
              </a:p>
            </p:txBody>
          </p:sp>
        </mc:Choice>
        <mc:Fallback xmlns="">
          <p:sp>
            <p:nvSpPr>
              <p:cNvPr id="9" name="TextBox 8">
                <a:extLst>
                  <a:ext uri="{FF2B5EF4-FFF2-40B4-BE49-F238E27FC236}">
                    <a16:creationId xmlns:a16="http://schemas.microsoft.com/office/drawing/2014/main" id="{7CF5D069-F573-4978-86F4-BEA69FEE26EE}"/>
                  </a:ext>
                </a:extLst>
              </p:cNvPr>
              <p:cNvSpPr txBox="1">
                <a:spLocks noRot="1" noChangeAspect="1" noMove="1" noResize="1" noEditPoints="1" noAdjustHandles="1" noChangeArrowheads="1" noChangeShapeType="1" noTextEdit="1"/>
              </p:cNvSpPr>
              <p:nvPr/>
            </p:nvSpPr>
            <p:spPr>
              <a:xfrm>
                <a:off x="457200" y="4648200"/>
                <a:ext cx="8229600" cy="954107"/>
              </a:xfrm>
              <a:prstGeom prst="rect">
                <a:avLst/>
              </a:prstGeom>
              <a:blipFill>
                <a:blip r:embed="rId4"/>
                <a:stretch>
                  <a:fillRect l="-1481" t="-6410" b="-17308"/>
                </a:stretch>
              </a:blipFill>
            </p:spPr>
            <p:txBody>
              <a:bodyPr/>
              <a:lstStyle/>
              <a:p>
                <a:r>
                  <a:rPr lang="en-IN">
                    <a:noFill/>
                  </a:rPr>
                  <a:t> </a:t>
                </a:r>
              </a:p>
            </p:txBody>
          </p:sp>
        </mc:Fallback>
      </mc:AlternateContent>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Solving Linear Equations for One Variable</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lang="en-US" sz="2800" dirty="0"/>
              <a:t>Solve the following equations for the specified variable. All of the equations are formulas that arise in application problems, and they are linear in the specified variable.</a:t>
            </a:r>
          </a:p>
          <a:p>
            <a:pPr marL="514350" indent="-514350">
              <a:buFont typeface="+mj-lt"/>
              <a:buAutoNum type="alphaLcPeriod"/>
              <a:defRPr sz="2800"/>
            </a:pPr>
            <a:r>
              <a:rPr lang="en-US" dirty="0"/>
              <a:t> </a:t>
            </a:r>
            <a:r>
              <a:rPr lang="en-US" i="1" dirty="0"/>
              <a:t>P</a:t>
            </a:r>
            <a:r>
              <a:rPr lang="en-US" dirty="0"/>
              <a:t> = 2</a:t>
            </a:r>
            <a:r>
              <a:rPr lang="en-US" i="1" dirty="0"/>
              <a:t>l</a:t>
            </a:r>
            <a:r>
              <a:rPr lang="en-US" dirty="0"/>
              <a:t> + 2</a:t>
            </a:r>
            <a:r>
              <a:rPr lang="en-US" i="1" dirty="0"/>
              <a:t>w</a:t>
            </a:r>
            <a:r>
              <a:rPr lang="en-US" dirty="0"/>
              <a:t>; </a:t>
            </a:r>
            <a:r>
              <a:rPr lang="en-US" sz="2800" dirty="0"/>
              <a:t>solve for </a:t>
            </a:r>
            <a:r>
              <a:rPr lang="en-US" sz="2800" i="1" dirty="0"/>
              <a:t>w</a:t>
            </a:r>
            <a:r>
              <a:rPr lang="en-US" sz="2800" dirty="0"/>
              <a:t>.</a:t>
            </a:r>
          </a:p>
          <a:p>
            <a:pPr>
              <a:defRPr sz="2800"/>
            </a:pPr>
            <a:endParaRPr lang="en-US" dirty="0"/>
          </a:p>
          <a:p>
            <a:pPr marL="514350" indent="-514350">
              <a:buFont typeface="+mj-lt"/>
              <a:buAutoNum type="alphaLcPeriod" startAt="3"/>
              <a:defRPr sz="2800"/>
            </a:pPr>
            <a:endParaRPr lang="en-US" dirty="0"/>
          </a:p>
          <a:p>
            <a:pPr>
              <a:defRPr sz="2800"/>
            </a:pPr>
            <a:endParaRPr lang="en-US" dirty="0"/>
          </a:p>
        </p:txBody>
      </p:sp>
      <p:pic>
        <p:nvPicPr>
          <p:cNvPr id="7" name="Picture 6" descr="Example b. A equals P times open parenthesis one plus r over m close parenthesis raised to the power of m times t; solve for P.&#10;">
            <a:extLst>
              <a:ext uri="{FF2B5EF4-FFF2-40B4-BE49-F238E27FC236}">
                <a16:creationId xmlns:a16="http://schemas.microsoft.com/office/drawing/2014/main" id="{014611B7-2FA0-BD2A-BBB8-6D4DC87D7231}"/>
              </a:ext>
            </a:extLst>
          </p:cNvPr>
          <p:cNvPicPr>
            <a:picLocks noChangeAspect="1"/>
          </p:cNvPicPr>
          <p:nvPr/>
        </p:nvPicPr>
        <p:blipFill>
          <a:blip r:embed="rId2"/>
          <a:stretch>
            <a:fillRect/>
          </a:stretch>
        </p:blipFill>
        <p:spPr>
          <a:xfrm>
            <a:off x="544168" y="3311549"/>
            <a:ext cx="4143375" cy="971550"/>
          </a:xfrm>
          <a:prstGeom prst="rect">
            <a:avLst/>
          </a:prstGeom>
        </p:spPr>
      </p:pic>
      <p:pic>
        <p:nvPicPr>
          <p:cNvPr id="9" name="Picture 8" descr="Example c is S equals two pi r squared plus two pi r h; solve for h.">
            <a:extLst>
              <a:ext uri="{FF2B5EF4-FFF2-40B4-BE49-F238E27FC236}">
                <a16:creationId xmlns:a16="http://schemas.microsoft.com/office/drawing/2014/main" id="{DBCCE3E0-0095-A225-56CE-A86883394C2D}"/>
              </a:ext>
            </a:extLst>
          </p:cNvPr>
          <p:cNvPicPr>
            <a:picLocks noChangeAspect="1"/>
          </p:cNvPicPr>
          <p:nvPr/>
        </p:nvPicPr>
        <p:blipFill>
          <a:blip r:embed="rId3"/>
          <a:stretch>
            <a:fillRect/>
          </a:stretch>
        </p:blipFill>
        <p:spPr>
          <a:xfrm>
            <a:off x="563218" y="4283099"/>
            <a:ext cx="4124325" cy="457200"/>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Solving Linear Equations for One </a:t>
            </a:r>
            <a:r>
              <a:rPr lang="en-US" dirty="0"/>
              <a:t>	</a:t>
            </a:r>
            <a:r>
              <a:rPr dirty="0"/>
              <a:t>Variable</a:t>
            </a:r>
            <a:r>
              <a:rPr lang="en-US" baseline="-25000" dirty="0"/>
              <a:t>2</a:t>
            </a:r>
            <a:endParaRPr dirty="0"/>
          </a:p>
        </p:txBody>
      </p:sp>
      <p:sp>
        <p:nvSpPr>
          <p:cNvPr id="6" name="Text Placeholder 2">
            <a:extLst>
              <a:ext uri="{FF2B5EF4-FFF2-40B4-BE49-F238E27FC236}">
                <a16:creationId xmlns:a16="http://schemas.microsoft.com/office/drawing/2014/main" id="{52C87DCD-0FA8-1270-43CF-707278C90244}"/>
              </a:ext>
            </a:extLst>
          </p:cNvPr>
          <p:cNvSpPr>
            <a:spLocks noGrp="1"/>
          </p:cNvSpPr>
          <p:nvPr>
            <p:ph type="body" sz="quarter" idx="10"/>
          </p:nvPr>
        </p:nvSpPr>
        <p:spPr>
          <a:xfrm>
            <a:off x="457200" y="1029287"/>
            <a:ext cx="8229600" cy="4967067"/>
          </a:xfrm>
        </p:spPr>
        <p:txBody>
          <a:bodyPr>
            <a:normAutofit/>
          </a:bodyPr>
          <a:lstStyle/>
          <a:p>
            <a:r>
              <a:rPr sz="2800" b="1" dirty="0"/>
              <a:t>Solution</a:t>
            </a:r>
          </a:p>
          <a:p>
            <a:pPr marL="514350" indent="-514350">
              <a:buFont typeface="+mj-lt"/>
              <a:buAutoNum type="alphaLcPeriod"/>
              <a:defRPr sz="2800"/>
            </a:pPr>
            <a:r>
              <a:rPr dirty="0"/>
              <a:t>​</a:t>
            </a:r>
          </a:p>
        </p:txBody>
      </p:sp>
      <mc:AlternateContent xmlns:mc="http://schemas.openxmlformats.org/markup-compatibility/2006" xmlns:a14="http://schemas.microsoft.com/office/drawing/2010/main">
        <mc:Choice Requires="a14">
          <p:graphicFrame>
            <p:nvGraphicFramePr>
              <p:cNvPr id="9" name="Table Placeholder 2" descr="P equals 2l plus 2w.&#10;This is the formula for the perimeter P of a rectangle of length L and width W.&#10;&#10;By adding negative 2l to both sides, and then multiply by 1 over 2,&#10;P minus 2l equals 2w.&#10;open parenthesis P minus 2l close parenthesis over 2 equals w.&#10;w equals open parenthesis P minus 2l close parenthesis over 2.&#10;The last equation is no different from the preceding one, but it is conventional to put the specified variable on the left side of the equation.&#10;">
                <a:extLst>
                  <a:ext uri="{FF2B5EF4-FFF2-40B4-BE49-F238E27FC236}">
                    <a16:creationId xmlns:a16="http://schemas.microsoft.com/office/drawing/2014/main" id="{E070A113-AE60-1BC4-CED7-033187CEEF50}"/>
                  </a:ext>
                  <a:ext uri="{C183D7F6-B498-43B3-948B-1728B52AA6E4}">
                    <adec:decorative xmlns:adec="http://schemas.microsoft.com/office/drawing/2017/decorative" val="0"/>
                  </a:ext>
                </a:extLst>
              </p:cNvPr>
              <p:cNvGraphicFramePr>
                <a:graphicFrameLocks/>
              </p:cNvGraphicFramePr>
              <p:nvPr>
                <p:extLst>
                  <p:ext uri="{D42A27DB-BD31-4B8C-83A1-F6EECF244321}">
                    <p14:modId xmlns:p14="http://schemas.microsoft.com/office/powerpoint/2010/main" val="118594097"/>
                  </p:ext>
                </p:extLst>
              </p:nvPr>
            </p:nvGraphicFramePr>
            <p:xfrm>
              <a:off x="914400" y="1600200"/>
              <a:ext cx="7696199" cy="3198178"/>
            </p:xfrm>
            <a:graphic>
              <a:graphicData uri="http://schemas.openxmlformats.org/drawingml/2006/table">
                <a:tbl>
                  <a:tblPr firstRow="1" bandRow="1">
                    <a:tableStyleId>{2D5ABB26-0587-4C30-8999-92F81FD0307C}</a:tableStyleId>
                  </a:tblPr>
                  <a:tblGrid>
                    <a:gridCol w="1496483">
                      <a:extLst>
                        <a:ext uri="{9D8B030D-6E8A-4147-A177-3AD203B41FA5}">
                          <a16:colId xmlns:a16="http://schemas.microsoft.com/office/drawing/2014/main" val="20000"/>
                        </a:ext>
                      </a:extLst>
                    </a:gridCol>
                    <a:gridCol w="570089">
                      <a:extLst>
                        <a:ext uri="{9D8B030D-6E8A-4147-A177-3AD203B41FA5}">
                          <a16:colId xmlns:a16="http://schemas.microsoft.com/office/drawing/2014/main" val="20001"/>
                        </a:ext>
                      </a:extLst>
                    </a:gridCol>
                    <a:gridCol w="1567744">
                      <a:extLst>
                        <a:ext uri="{9D8B030D-6E8A-4147-A177-3AD203B41FA5}">
                          <a16:colId xmlns:a16="http://schemas.microsoft.com/office/drawing/2014/main" val="20002"/>
                        </a:ext>
                      </a:extLst>
                    </a:gridCol>
                    <a:gridCol w="4061883">
                      <a:extLst>
                        <a:ext uri="{9D8B030D-6E8A-4147-A177-3AD203B41FA5}">
                          <a16:colId xmlns:a16="http://schemas.microsoft.com/office/drawing/2014/main" val="20003"/>
                        </a:ext>
                      </a:extLst>
                    </a:gridCol>
                  </a:tblGrid>
                  <a:tr h="370840">
                    <a:tc>
                      <a:txBody>
                        <a:bodyPr/>
                        <a:lstStyle/>
                        <a:p>
                          <a:pPr algn="r">
                            <a:defRPr sz="1600"/>
                          </a:pPr>
                          <a:r>
                            <a:rPr lang="en-US" sz="2400" dirty="0"/>
                            <a:t> </a:t>
                          </a:r>
                          <a14:m>
                            <m:oMath xmlns:m="http://schemas.openxmlformats.org/officeDocument/2006/math">
                              <m:r>
                                <a:rPr sz="2400">
                                  <a:latin typeface="Cambria Math"/>
                                </a:rPr>
                                <m:t>𝑃</m:t>
                              </m:r>
                            </m:oMath>
                          </a14:m>
                          <a:endParaRPr sz="2400" dirty="0"/>
                        </a:p>
                      </a:txBody>
                      <a:tcPr/>
                    </a:tc>
                    <a:tc>
                      <a:txBody>
                        <a:bodyPr/>
                        <a:lstStyle/>
                        <a:p>
                          <a:pPr algn="l"/>
                          <a:r>
                            <a:rPr sz="2400" dirty="0"/>
                            <a:t>​</a:t>
                          </a:r>
                          <a:r>
                            <a:rPr sz="2400" dirty="0">
                              <a:latin typeface="Cambria Math"/>
                            </a:rPr>
                            <a:t>=</a:t>
                          </a:r>
                        </a:p>
                      </a:txBody>
                      <a:tcPr/>
                    </a:tc>
                    <a:tc>
                      <a:txBody>
                        <a:bodyPr/>
                        <a:lstStyle/>
                        <a:p>
                          <a:pPr algn="l">
                            <a:defRPr sz="1600"/>
                          </a:pPr>
                          <a:r>
                            <a:rPr sz="2400" dirty="0"/>
                            <a:t>​</a:t>
                          </a:r>
                          <a14:m>
                            <m:oMath xmlns:m="http://schemas.openxmlformats.org/officeDocument/2006/math">
                              <m:r>
                                <a:rPr sz="2400">
                                  <a:latin typeface="Cambria Math"/>
                                </a:rPr>
                                <m:t>2</m:t>
                              </m:r>
                              <m:r>
                                <a:rPr sz="2400">
                                  <a:latin typeface="Cambria Math"/>
                                </a:rPr>
                                <m:t>𝑙</m:t>
                              </m:r>
                              <m:r>
                                <a:rPr sz="2400">
                                  <a:latin typeface="Cambria Math"/>
                                </a:rPr>
                                <m:t>+2</m:t>
                              </m:r>
                              <m:r>
                                <a:rPr sz="2400">
                                  <a:latin typeface="Cambria Math"/>
                                </a:rPr>
                                <m:t>𝑤</m:t>
                              </m:r>
                            </m:oMath>
                          </a14:m>
                          <a:endParaRPr sz="2400" dirty="0"/>
                        </a:p>
                      </a:txBody>
                      <a:tcPr/>
                    </a:tc>
                    <a:tc>
                      <a:txBody>
                        <a:bodyPr/>
                        <a:lstStyle/>
                        <a:p>
                          <a:pPr algn="l">
                            <a:defRPr sz="1600" b="1"/>
                          </a:pPr>
                          <a:r>
                            <a:rPr sz="1800" b="0" dirty="0"/>
                            <a:t>This is the formula for the perimeter </a:t>
                          </a:r>
                          <a14:m>
                            <m:oMath xmlns:m="http://schemas.openxmlformats.org/officeDocument/2006/math">
                              <m:r>
                                <a:rPr lang="en-US" sz="1800" b="0" i="1" smtClean="0">
                                  <a:latin typeface="Cambria Math"/>
                                </a:rPr>
                                <m:t>𝑃</m:t>
                              </m:r>
                            </m:oMath>
                          </a14:m>
                          <a:r>
                            <a:rPr sz="1800" b="0" dirty="0"/>
                            <a:t> of a rectangle of length </a:t>
                          </a:r>
                          <a14:m>
                            <m:oMath xmlns:m="http://schemas.openxmlformats.org/officeDocument/2006/math">
                              <m:r>
                                <a:rPr lang="en-US" sz="1800" b="0" i="1" smtClean="0">
                                  <a:latin typeface="Cambria Math"/>
                                </a:rPr>
                                <m:t>𝐿</m:t>
                              </m:r>
                            </m:oMath>
                          </a14:m>
                          <a:r>
                            <a:rPr sz="1800" b="0" dirty="0"/>
                            <a:t> and width </a:t>
                          </a:r>
                          <a14:m>
                            <m:oMath xmlns:m="http://schemas.openxmlformats.org/officeDocument/2006/math">
                              <m:r>
                                <a:rPr lang="en-US" sz="1800" b="0" i="1" smtClean="0">
                                  <a:latin typeface="Cambria Math"/>
                                </a:rPr>
                                <m:t>𝑊</m:t>
                              </m:r>
                            </m:oMath>
                          </a14:m>
                          <a:r>
                            <a:rPr sz="1800" b="0" dirty="0"/>
                            <a:t>.</a:t>
                          </a:r>
                        </a:p>
                      </a:txBody>
                      <a:tcPr/>
                    </a:tc>
                    <a:extLst>
                      <a:ext uri="{0D108BD9-81ED-4DB2-BD59-A6C34878D82A}">
                        <a16:rowId xmlns:a16="http://schemas.microsoft.com/office/drawing/2014/main" val="10000"/>
                      </a:ext>
                    </a:extLst>
                  </a:tr>
                  <a:tr h="370840">
                    <a:tc>
                      <a:txBody>
                        <a:bodyPr/>
                        <a:lstStyle/>
                        <a:p>
                          <a:pPr algn="r">
                            <a:defRPr sz="1600"/>
                          </a:pPr>
                          <a:r>
                            <a:rPr sz="2400" dirty="0"/>
                            <a:t>​</a:t>
                          </a:r>
                          <a14:m>
                            <m:oMath xmlns:m="http://schemas.openxmlformats.org/officeDocument/2006/math">
                              <m:r>
                                <a:rPr sz="2400">
                                  <a:latin typeface="Cambria Math"/>
                                </a:rPr>
                                <m:t>𝑃</m:t>
                              </m:r>
                              <m:r>
                                <a:rPr sz="2400">
                                  <a:latin typeface="Cambria Math"/>
                                </a:rPr>
                                <m:t>−2</m:t>
                              </m:r>
                              <m:r>
                                <a:rPr sz="2400">
                                  <a:latin typeface="Cambria Math"/>
                                </a:rPr>
                                <m:t>𝑙</m:t>
                              </m:r>
                            </m:oMath>
                          </a14:m>
                          <a:endParaRPr sz="2400" dirty="0"/>
                        </a:p>
                      </a:txBody>
                      <a:tcPr/>
                    </a:tc>
                    <a:tc>
                      <a:txBody>
                        <a:bodyPr/>
                        <a:lstStyle/>
                        <a:p>
                          <a:pPr algn="l"/>
                          <a:r>
                            <a:rPr sz="2400" dirty="0"/>
                            <a:t>​</a:t>
                          </a:r>
                          <a:r>
                            <a:rPr sz="2400" dirty="0">
                              <a:latin typeface="Cambria Math"/>
                            </a:rPr>
                            <a:t>=</a:t>
                          </a:r>
                        </a:p>
                      </a:txBody>
                      <a:tcPr/>
                    </a:tc>
                    <a:tc>
                      <a:txBody>
                        <a:bodyPr/>
                        <a:lstStyle/>
                        <a:p>
                          <a:pPr algn="l">
                            <a:defRPr sz="1600"/>
                          </a:pPr>
                          <a:r>
                            <a:rPr sz="2400" dirty="0"/>
                            <a:t>​</a:t>
                          </a:r>
                          <a14:m>
                            <m:oMath xmlns:m="http://schemas.openxmlformats.org/officeDocument/2006/math">
                              <m:r>
                                <a:rPr sz="2400">
                                  <a:latin typeface="Cambria Math"/>
                                </a:rPr>
                                <m:t>2</m:t>
                              </m:r>
                              <m:r>
                                <a:rPr sz="2400">
                                  <a:latin typeface="Cambria Math"/>
                                </a:rPr>
                                <m:t>𝑤</m:t>
                              </m:r>
                            </m:oMath>
                          </a14:m>
                          <a:endParaRPr sz="2400" dirty="0"/>
                        </a:p>
                      </a:txBody>
                      <a:tcPr/>
                    </a:tc>
                    <a:tc>
                      <a:txBody>
                        <a:bodyPr/>
                        <a:lstStyle/>
                        <a:p>
                          <a:pPr algn="l">
                            <a:defRPr sz="1600" b="1"/>
                          </a:pPr>
                          <a:r>
                            <a:rPr sz="1800" b="0" dirty="0"/>
                            <a:t>We first add </a:t>
                          </a:r>
                          <a14:m>
                            <m:oMath xmlns:m="http://schemas.openxmlformats.org/officeDocument/2006/math">
                              <m:r>
                                <a:rPr lang="en-US" sz="1800" b="0" smtClean="0">
                                  <a:latin typeface="Cambria Math"/>
                                </a:rPr>
                                <m:t>−</m:t>
                              </m:r>
                              <m:r>
                                <a:rPr lang="en-US" sz="1800" b="0" i="1" smtClean="0">
                                  <a:latin typeface="Cambria Math"/>
                                </a:rPr>
                                <m:t>2</m:t>
                              </m:r>
                              <m:r>
                                <a:rPr lang="en-US" sz="1800" b="0" i="1" smtClean="0">
                                  <a:latin typeface="Cambria Math"/>
                                </a:rPr>
                                <m:t>𝑙</m:t>
                              </m:r>
                            </m:oMath>
                          </a14:m>
                          <a:r>
                            <a:rPr sz="1800" b="0" dirty="0"/>
                            <a:t> to both sides, and then multiply by </a:t>
                          </a:r>
                          <a14:m>
                            <m:oMath xmlns:m="http://schemas.openxmlformats.org/officeDocument/2006/math">
                              <m:f>
                                <m:fPr>
                                  <m:ctrlPr>
                                    <a:rPr sz="1800" b="0" i="1">
                                      <a:latin typeface="Cambria Math" panose="02040503050406030204" pitchFamily="18" charset="0"/>
                                    </a:rPr>
                                  </m:ctrlPr>
                                </m:fPr>
                                <m:num>
                                  <m:r>
                                    <a:rPr lang="en-US" sz="1800" b="0" i="1" smtClean="0">
                                      <a:latin typeface="Cambria Math"/>
                                    </a:rPr>
                                    <m:t>1</m:t>
                                  </m:r>
                                </m:num>
                                <m:den>
                                  <m:r>
                                    <a:rPr lang="en-US" sz="1800" b="0" i="1" smtClean="0">
                                      <a:latin typeface="Cambria Math"/>
                                    </a:rPr>
                                    <m:t>2</m:t>
                                  </m:r>
                                </m:den>
                              </m:f>
                            </m:oMath>
                          </a14:m>
                          <a:r>
                            <a:rPr sz="1800" b="0" dirty="0"/>
                            <a:t>.</a:t>
                          </a:r>
                        </a:p>
                      </a:txBody>
                      <a:tcPr/>
                    </a:tc>
                    <a:extLst>
                      <a:ext uri="{0D108BD9-81ED-4DB2-BD59-A6C34878D82A}">
                        <a16:rowId xmlns:a16="http://schemas.microsoft.com/office/drawing/2014/main" val="10001"/>
                      </a:ext>
                    </a:extLst>
                  </a:tr>
                  <a:tr h="370840">
                    <a:tc>
                      <a:txBody>
                        <a:bodyPr/>
                        <a:lstStyle/>
                        <a:p>
                          <a:pPr algn="r">
                            <a:defRPr sz="1600"/>
                          </a:pPr>
                          <a:r>
                            <a:rPr sz="2400" dirty="0"/>
                            <a:t>​</a:t>
                          </a:r>
                          <a14:m>
                            <m:oMath xmlns:m="http://schemas.openxmlformats.org/officeDocument/2006/math">
                              <m:f>
                                <m:fPr>
                                  <m:ctrlPr>
                                    <a:rPr sz="2400" i="1">
                                      <a:latin typeface="Cambria Math" panose="02040503050406030204" pitchFamily="18" charset="0"/>
                                    </a:rPr>
                                  </m:ctrlPr>
                                </m:fPr>
                                <m:num>
                                  <m:r>
                                    <a:rPr sz="2400">
                                      <a:latin typeface="Cambria Math"/>
                                    </a:rPr>
                                    <m:t>𝑃</m:t>
                                  </m:r>
                                  <m:r>
                                    <a:rPr sz="2400">
                                      <a:latin typeface="Cambria Math"/>
                                    </a:rPr>
                                    <m:t>−2</m:t>
                                  </m:r>
                                  <m:r>
                                    <a:rPr sz="2400">
                                      <a:latin typeface="Cambria Math"/>
                                    </a:rPr>
                                    <m:t>𝑙</m:t>
                                  </m:r>
                                </m:num>
                                <m:den>
                                  <m:r>
                                    <a:rPr sz="2400">
                                      <a:latin typeface="Cambria Math"/>
                                    </a:rPr>
                                    <m:t>2</m:t>
                                  </m:r>
                                </m:den>
                              </m:f>
                            </m:oMath>
                          </a14:m>
                          <a:endParaRPr sz="2400" dirty="0"/>
                        </a:p>
                      </a:txBody>
                      <a:tcPr/>
                    </a:tc>
                    <a:tc>
                      <a:txBody>
                        <a:bodyPr/>
                        <a:lstStyle/>
                        <a:p>
                          <a:pPr algn="l"/>
                          <a:r>
                            <a:rPr sz="2400" dirty="0"/>
                            <a:t>​</a:t>
                          </a:r>
                          <a:r>
                            <a:rPr sz="2400" dirty="0">
                              <a:latin typeface="Cambria Math"/>
                            </a:rPr>
                            <a:t>=</a:t>
                          </a:r>
                        </a:p>
                      </a:txBody>
                      <a:tcPr/>
                    </a:tc>
                    <a:tc>
                      <a:txBody>
                        <a:bodyPr/>
                        <a:lstStyle/>
                        <a:p>
                          <a:pPr algn="l">
                            <a:defRPr sz="1600"/>
                          </a:pPr>
                          <a14:m>
                            <m:oMath xmlns:m="http://schemas.openxmlformats.org/officeDocument/2006/math">
                              <m:r>
                                <a:rPr sz="2400">
                                  <a:latin typeface="Cambria Math"/>
                                </a:rPr>
                                <m:t>𝑤</m:t>
                              </m:r>
                            </m:oMath>
                          </a14:m>
                          <a:r>
                            <a:rPr lang="en-US" sz="2400" dirty="0"/>
                            <a:t> </a:t>
                          </a:r>
                          <a:endParaRPr sz="2400" dirty="0"/>
                        </a:p>
                      </a:txBody>
                      <a:tcPr/>
                    </a:tc>
                    <a:tc>
                      <a:txBody>
                        <a:bodyPr/>
                        <a:lstStyle/>
                        <a:p>
                          <a:pPr algn="l"/>
                          <a:endParaRPr sz="1800" b="0"/>
                        </a:p>
                      </a:txBody>
                      <a:tcPr/>
                    </a:tc>
                    <a:extLst>
                      <a:ext uri="{0D108BD9-81ED-4DB2-BD59-A6C34878D82A}">
                        <a16:rowId xmlns:a16="http://schemas.microsoft.com/office/drawing/2014/main" val="10002"/>
                      </a:ext>
                    </a:extLst>
                  </a:tr>
                  <a:tr h="370840">
                    <a:tc>
                      <a:txBody>
                        <a:bodyPr/>
                        <a:lstStyle/>
                        <a:p>
                          <a:pPr algn="r">
                            <a:defRPr sz="1600"/>
                          </a:pPr>
                          <a:r>
                            <a:rPr lang="en-US" sz="2400" dirty="0"/>
                            <a:t> </a:t>
                          </a:r>
                          <a14:m>
                            <m:oMath xmlns:m="http://schemas.openxmlformats.org/officeDocument/2006/math">
                              <m:r>
                                <a:rPr sz="2400">
                                  <a:latin typeface="Cambria Math"/>
                                </a:rPr>
                                <m:t>𝑤</m:t>
                              </m:r>
                            </m:oMath>
                          </a14:m>
                          <a:endParaRPr sz="2400" dirty="0"/>
                        </a:p>
                      </a:txBody>
                      <a:tcPr/>
                    </a:tc>
                    <a:tc>
                      <a:txBody>
                        <a:bodyPr/>
                        <a:lstStyle/>
                        <a:p>
                          <a:pPr algn="l"/>
                          <a:r>
                            <a:rPr sz="2400"/>
                            <a:t>​</a:t>
                          </a:r>
                          <a:r>
                            <a:rPr sz="2400">
                              <a:latin typeface="Cambria Math"/>
                            </a:rPr>
                            <a:t>=</a:t>
                          </a:r>
                        </a:p>
                      </a:txBody>
                      <a:tcPr/>
                    </a:tc>
                    <a:tc>
                      <a:txBody>
                        <a:bodyPr/>
                        <a:lstStyle/>
                        <a:p>
                          <a:pPr algn="l">
                            <a:defRPr sz="1600"/>
                          </a:pPr>
                          <a:r>
                            <a:rPr sz="2400" dirty="0"/>
                            <a:t>​</a:t>
                          </a:r>
                          <a14:m>
                            <m:oMath xmlns:m="http://schemas.openxmlformats.org/officeDocument/2006/math">
                              <m:f>
                                <m:fPr>
                                  <m:ctrlPr>
                                    <a:rPr sz="2400" i="1">
                                      <a:latin typeface="Cambria Math" panose="02040503050406030204" pitchFamily="18" charset="0"/>
                                    </a:rPr>
                                  </m:ctrlPr>
                                </m:fPr>
                                <m:num>
                                  <m:r>
                                    <a:rPr sz="2400">
                                      <a:latin typeface="Cambria Math"/>
                                    </a:rPr>
                                    <m:t>𝑃</m:t>
                                  </m:r>
                                  <m:r>
                                    <a:rPr sz="2400">
                                      <a:latin typeface="Cambria Math"/>
                                    </a:rPr>
                                    <m:t>−2</m:t>
                                  </m:r>
                                  <m:r>
                                    <a:rPr sz="2400">
                                      <a:latin typeface="Cambria Math"/>
                                    </a:rPr>
                                    <m:t>𝑙</m:t>
                                  </m:r>
                                </m:num>
                                <m:den>
                                  <m:r>
                                    <a:rPr sz="2400">
                                      <a:latin typeface="Cambria Math"/>
                                    </a:rPr>
                                    <m:t>2</m:t>
                                  </m:r>
                                </m:den>
                              </m:f>
                            </m:oMath>
                          </a14:m>
                          <a:endParaRPr sz="2400" dirty="0"/>
                        </a:p>
                      </a:txBody>
                      <a:tcPr/>
                    </a:tc>
                    <a:tc>
                      <a:txBody>
                        <a:bodyPr/>
                        <a:lstStyle/>
                        <a:p>
                          <a:pPr algn="l">
                            <a:defRPr sz="1600" b="1"/>
                          </a:pPr>
                          <a:r>
                            <a:rPr sz="1800" b="0" dirty="0"/>
                            <a:t>The last equation is no different from the preceding one, but it is conventional to put the specified variable on the left side of the equation.</a:t>
                          </a:r>
                        </a:p>
                      </a:txBody>
                      <a:tcPr/>
                    </a:tc>
                    <a:extLst>
                      <a:ext uri="{0D108BD9-81ED-4DB2-BD59-A6C34878D82A}">
                        <a16:rowId xmlns:a16="http://schemas.microsoft.com/office/drawing/2014/main" val="10003"/>
                      </a:ext>
                    </a:extLst>
                  </a:tr>
                </a:tbl>
              </a:graphicData>
            </a:graphic>
          </p:graphicFrame>
        </mc:Choice>
        <mc:Fallback xmlns="">
          <p:graphicFrame>
            <p:nvGraphicFramePr>
              <p:cNvPr id="9" name="Table Placeholder 2" descr="P equals 2l plus 2w.&#10;This is the formula for the perimeter P of a rectangle of length L and width W.&#10;&#10;By adding negative 2l to both sides, and then multiply by 1 over 2,&#10;P minus 2l equals 2w.&#10;open parenthesis P minus 2l close parenthesis over 2 equals w.&#10;w equals open parenthesis P minus 2l close parenthesis over 2.&#10;The last equation is no different from the preceding one, but it is conventional to put the specified variable on the left side of the equation.&#10;">
                <a:extLst>
                  <a:ext uri="{FF2B5EF4-FFF2-40B4-BE49-F238E27FC236}">
                    <a16:creationId xmlns:a16="http://schemas.microsoft.com/office/drawing/2014/main" id="{E070A113-AE60-1BC4-CED7-033187CEEF50}"/>
                  </a:ext>
                  <a:ext uri="{C183D7F6-B498-43B3-948B-1728B52AA6E4}">
                    <adec:decorative xmlns:adec="http://schemas.microsoft.com/office/drawing/2017/decorative" val="0"/>
                  </a:ext>
                </a:extLst>
              </p:cNvPr>
              <p:cNvGraphicFramePr>
                <a:graphicFrameLocks/>
              </p:cNvGraphicFramePr>
              <p:nvPr>
                <p:extLst>
                  <p:ext uri="{D42A27DB-BD31-4B8C-83A1-F6EECF244321}">
                    <p14:modId xmlns:p14="http://schemas.microsoft.com/office/powerpoint/2010/main" val="118594097"/>
                  </p:ext>
                </p:extLst>
              </p:nvPr>
            </p:nvGraphicFramePr>
            <p:xfrm>
              <a:off x="914400" y="1600200"/>
              <a:ext cx="7696199" cy="3198178"/>
            </p:xfrm>
            <a:graphic>
              <a:graphicData uri="http://schemas.openxmlformats.org/drawingml/2006/table">
                <a:tbl>
                  <a:tblPr firstRow="1" bandRow="1">
                    <a:tableStyleId>{2D5ABB26-0587-4C30-8999-92F81FD0307C}</a:tableStyleId>
                  </a:tblPr>
                  <a:tblGrid>
                    <a:gridCol w="1496483">
                      <a:extLst>
                        <a:ext uri="{9D8B030D-6E8A-4147-A177-3AD203B41FA5}">
                          <a16:colId xmlns:a16="http://schemas.microsoft.com/office/drawing/2014/main" val="20000"/>
                        </a:ext>
                      </a:extLst>
                    </a:gridCol>
                    <a:gridCol w="570089">
                      <a:extLst>
                        <a:ext uri="{9D8B030D-6E8A-4147-A177-3AD203B41FA5}">
                          <a16:colId xmlns:a16="http://schemas.microsoft.com/office/drawing/2014/main" val="20001"/>
                        </a:ext>
                      </a:extLst>
                    </a:gridCol>
                    <a:gridCol w="1567744">
                      <a:extLst>
                        <a:ext uri="{9D8B030D-6E8A-4147-A177-3AD203B41FA5}">
                          <a16:colId xmlns:a16="http://schemas.microsoft.com/office/drawing/2014/main" val="20002"/>
                        </a:ext>
                      </a:extLst>
                    </a:gridCol>
                    <a:gridCol w="4061883">
                      <a:extLst>
                        <a:ext uri="{9D8B030D-6E8A-4147-A177-3AD203B41FA5}">
                          <a16:colId xmlns:a16="http://schemas.microsoft.com/office/drawing/2014/main" val="20003"/>
                        </a:ext>
                      </a:extLst>
                    </a:gridCol>
                  </a:tblGrid>
                  <a:tr h="640080">
                    <a:tc>
                      <a:txBody>
                        <a:bodyPr/>
                        <a:lstStyle/>
                        <a:p>
                          <a:endParaRPr lang="en-US"/>
                        </a:p>
                      </a:txBody>
                      <a:tcPr>
                        <a:blipFill>
                          <a:blip r:embed="rId2"/>
                          <a:stretch>
                            <a:fillRect t="-8571" r="-413415" b="-415238"/>
                          </a:stretch>
                        </a:blipFill>
                      </a:tcPr>
                    </a:tc>
                    <a:tc>
                      <a:txBody>
                        <a:bodyPr/>
                        <a:lstStyle/>
                        <a:p>
                          <a:pPr algn="l"/>
                          <a:r>
                            <a:rPr sz="2400" dirty="0"/>
                            <a:t>​</a:t>
                          </a:r>
                          <a:r>
                            <a:rPr sz="2400" dirty="0">
                              <a:latin typeface="Cambria Math"/>
                            </a:rPr>
                            <a:t>=</a:t>
                          </a:r>
                        </a:p>
                      </a:txBody>
                      <a:tcPr/>
                    </a:tc>
                    <a:tc>
                      <a:txBody>
                        <a:bodyPr/>
                        <a:lstStyle/>
                        <a:p>
                          <a:endParaRPr lang="en-US"/>
                        </a:p>
                      </a:txBody>
                      <a:tcPr>
                        <a:blipFill>
                          <a:blip r:embed="rId2"/>
                          <a:stretch>
                            <a:fillRect l="-131907" t="-8571" r="-259533" b="-415238"/>
                          </a:stretch>
                        </a:blipFill>
                      </a:tcPr>
                    </a:tc>
                    <a:tc>
                      <a:txBody>
                        <a:bodyPr/>
                        <a:lstStyle/>
                        <a:p>
                          <a:endParaRPr lang="en-US"/>
                        </a:p>
                      </a:txBody>
                      <a:tcPr>
                        <a:blipFill>
                          <a:blip r:embed="rId2"/>
                          <a:stretch>
                            <a:fillRect l="-89355" t="-8571" b="-415238"/>
                          </a:stretch>
                        </a:blipFill>
                      </a:tcPr>
                    </a:tc>
                    <a:extLst>
                      <a:ext uri="{0D108BD9-81ED-4DB2-BD59-A6C34878D82A}">
                        <a16:rowId xmlns:a16="http://schemas.microsoft.com/office/drawing/2014/main" val="10000"/>
                      </a:ext>
                    </a:extLst>
                  </a:tr>
                  <a:tr h="753110">
                    <a:tc>
                      <a:txBody>
                        <a:bodyPr/>
                        <a:lstStyle/>
                        <a:p>
                          <a:endParaRPr lang="en-US"/>
                        </a:p>
                      </a:txBody>
                      <a:tcPr>
                        <a:blipFill>
                          <a:blip r:embed="rId2"/>
                          <a:stretch>
                            <a:fillRect t="-91935" r="-413415" b="-251613"/>
                          </a:stretch>
                        </a:blipFill>
                      </a:tcPr>
                    </a:tc>
                    <a:tc>
                      <a:txBody>
                        <a:bodyPr/>
                        <a:lstStyle/>
                        <a:p>
                          <a:pPr algn="l"/>
                          <a:r>
                            <a:rPr sz="2400" dirty="0"/>
                            <a:t>​</a:t>
                          </a:r>
                          <a:r>
                            <a:rPr sz="2400" dirty="0">
                              <a:latin typeface="Cambria Math"/>
                            </a:rPr>
                            <a:t>=</a:t>
                          </a:r>
                        </a:p>
                      </a:txBody>
                      <a:tcPr/>
                    </a:tc>
                    <a:tc>
                      <a:txBody>
                        <a:bodyPr/>
                        <a:lstStyle/>
                        <a:p>
                          <a:endParaRPr lang="en-US"/>
                        </a:p>
                      </a:txBody>
                      <a:tcPr>
                        <a:blipFill>
                          <a:blip r:embed="rId2"/>
                          <a:stretch>
                            <a:fillRect l="-131907" t="-91935" r="-259533" b="-251613"/>
                          </a:stretch>
                        </a:blipFill>
                      </a:tcPr>
                    </a:tc>
                    <a:tc>
                      <a:txBody>
                        <a:bodyPr/>
                        <a:lstStyle/>
                        <a:p>
                          <a:endParaRPr lang="en-US"/>
                        </a:p>
                      </a:txBody>
                      <a:tcPr>
                        <a:blipFill>
                          <a:blip r:embed="rId2"/>
                          <a:stretch>
                            <a:fillRect l="-89355" t="-91935" b="-251613"/>
                          </a:stretch>
                        </a:blipFill>
                      </a:tcPr>
                    </a:tc>
                    <a:extLst>
                      <a:ext uri="{0D108BD9-81ED-4DB2-BD59-A6C34878D82A}">
                        <a16:rowId xmlns:a16="http://schemas.microsoft.com/office/drawing/2014/main" val="10001"/>
                      </a:ext>
                    </a:extLst>
                  </a:tr>
                  <a:tr h="616268">
                    <a:tc>
                      <a:txBody>
                        <a:bodyPr/>
                        <a:lstStyle/>
                        <a:p>
                          <a:endParaRPr lang="en-US"/>
                        </a:p>
                      </a:txBody>
                      <a:tcPr>
                        <a:blipFill>
                          <a:blip r:embed="rId2"/>
                          <a:stretch>
                            <a:fillRect t="-235644" r="-413415" b="-208911"/>
                          </a:stretch>
                        </a:blipFill>
                      </a:tcPr>
                    </a:tc>
                    <a:tc>
                      <a:txBody>
                        <a:bodyPr/>
                        <a:lstStyle/>
                        <a:p>
                          <a:pPr algn="l"/>
                          <a:r>
                            <a:rPr sz="2400" dirty="0"/>
                            <a:t>​</a:t>
                          </a:r>
                          <a:r>
                            <a:rPr sz="2400" dirty="0">
                              <a:latin typeface="Cambria Math"/>
                            </a:rPr>
                            <a:t>=</a:t>
                          </a:r>
                        </a:p>
                      </a:txBody>
                      <a:tcPr/>
                    </a:tc>
                    <a:tc>
                      <a:txBody>
                        <a:bodyPr/>
                        <a:lstStyle/>
                        <a:p>
                          <a:endParaRPr lang="en-US"/>
                        </a:p>
                      </a:txBody>
                      <a:tcPr>
                        <a:blipFill>
                          <a:blip r:embed="rId2"/>
                          <a:stretch>
                            <a:fillRect l="-131907" t="-235644" r="-259533" b="-208911"/>
                          </a:stretch>
                        </a:blipFill>
                      </a:tcPr>
                    </a:tc>
                    <a:tc>
                      <a:txBody>
                        <a:bodyPr/>
                        <a:lstStyle/>
                        <a:p>
                          <a:pPr algn="l"/>
                          <a:endParaRPr sz="1800" b="0"/>
                        </a:p>
                      </a:txBody>
                      <a:tcPr/>
                    </a:tc>
                    <a:extLst>
                      <a:ext uri="{0D108BD9-81ED-4DB2-BD59-A6C34878D82A}">
                        <a16:rowId xmlns:a16="http://schemas.microsoft.com/office/drawing/2014/main" val="10002"/>
                      </a:ext>
                    </a:extLst>
                  </a:tr>
                  <a:tr h="1188720">
                    <a:tc>
                      <a:txBody>
                        <a:bodyPr/>
                        <a:lstStyle/>
                        <a:p>
                          <a:endParaRPr lang="en-US"/>
                        </a:p>
                      </a:txBody>
                      <a:tcPr>
                        <a:blipFill>
                          <a:blip r:embed="rId2"/>
                          <a:stretch>
                            <a:fillRect t="-172959" r="-413415" b="-7653"/>
                          </a:stretch>
                        </a:blipFill>
                      </a:tcPr>
                    </a:tc>
                    <a:tc>
                      <a:txBody>
                        <a:bodyPr/>
                        <a:lstStyle/>
                        <a:p>
                          <a:pPr algn="l"/>
                          <a:r>
                            <a:rPr sz="2400"/>
                            <a:t>​</a:t>
                          </a:r>
                          <a:r>
                            <a:rPr sz="2400">
                              <a:latin typeface="Cambria Math"/>
                            </a:rPr>
                            <a:t>=</a:t>
                          </a:r>
                        </a:p>
                      </a:txBody>
                      <a:tcPr/>
                    </a:tc>
                    <a:tc>
                      <a:txBody>
                        <a:bodyPr/>
                        <a:lstStyle/>
                        <a:p>
                          <a:endParaRPr lang="en-US"/>
                        </a:p>
                      </a:txBody>
                      <a:tcPr>
                        <a:blipFill>
                          <a:blip r:embed="rId2"/>
                          <a:stretch>
                            <a:fillRect l="-131907" t="-172959" r="-259533" b="-7653"/>
                          </a:stretch>
                        </a:blipFill>
                      </a:tcPr>
                    </a:tc>
                    <a:tc>
                      <a:txBody>
                        <a:bodyPr/>
                        <a:lstStyle/>
                        <a:p>
                          <a:pPr algn="l">
                            <a:defRPr sz="1600" b="1"/>
                          </a:pPr>
                          <a:r>
                            <a:rPr sz="1800" b="0" dirty="0"/>
                            <a:t>The last equation is no different from the preceding one, but it is conventional to put the specified variable on the left side of the equation.</a:t>
                          </a:r>
                        </a:p>
                      </a:txBody>
                      <a:tcPr/>
                    </a:tc>
                    <a:extLst>
                      <a:ext uri="{0D108BD9-81ED-4DB2-BD59-A6C34878D82A}">
                        <a16:rowId xmlns:a16="http://schemas.microsoft.com/office/drawing/2014/main" val="10003"/>
                      </a:ext>
                    </a:extLst>
                  </a:tr>
                </a:tbl>
              </a:graphicData>
            </a:graphic>
          </p:graphicFrame>
        </mc:Fallback>
      </mc:AlternateContent>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Solving Linear Equations for One Variable</a:t>
            </a:r>
            <a:r>
              <a:rPr lang="en-US" baseline="-25000" dirty="0"/>
              <a:t>3</a:t>
            </a:r>
            <a:endParaRPr dirty="0"/>
          </a:p>
        </p:txBody>
      </p:sp>
      <p:sp>
        <p:nvSpPr>
          <p:cNvPr id="3" name="Text Placeholder 2">
            <a:extLst>
              <a:ext uri="{FF2B5EF4-FFF2-40B4-BE49-F238E27FC236}">
                <a16:creationId xmlns:a16="http://schemas.microsoft.com/office/drawing/2014/main" id="{EAA57F15-0D87-89E4-45A0-21F7512CE0A5}"/>
              </a:ext>
            </a:extLst>
          </p:cNvPr>
          <p:cNvSpPr>
            <a:spLocks noGrp="1"/>
          </p:cNvSpPr>
          <p:nvPr>
            <p:ph type="body" sz="quarter" idx="10"/>
          </p:nvPr>
        </p:nvSpPr>
        <p:spPr>
          <a:xfrm>
            <a:off x="457200" y="1187390"/>
            <a:ext cx="8229600" cy="4967067"/>
          </a:xfrm>
        </p:spPr>
        <p:txBody>
          <a:bodyPr/>
          <a:lstStyle/>
          <a:p>
            <a:pPr marL="514350" indent="-514350">
              <a:buFont typeface="+mj-lt"/>
              <a:buAutoNum type="alphaLcPeriod" startAt="2"/>
              <a:defRPr sz="2800"/>
            </a:pPr>
            <a:r>
              <a:t>​</a:t>
            </a:r>
          </a:p>
        </p:txBody>
      </p:sp>
      <mc:AlternateContent xmlns:mc="http://schemas.openxmlformats.org/markup-compatibility/2006">
        <mc:Choice xmlns:a14="http://schemas.microsoft.com/office/drawing/2010/main" Requires="a14">
          <p:graphicFrame>
            <p:nvGraphicFramePr>
              <p:cNvPr id="4" name="Table Placeholder 2" descr="A equals P open parenthesis 1 plus r over m close parenthesis to the power of m t.&#10;&#10;This is the equation for compound interest. If principal P is invested at an annual rate r for t years, compounded m times a year, the value of the investment at time t is A. This formula is linear in the variables P and A, though not in m, t, or r.&#10;&#10;A over open parenthesis 1 plus r over m close parenthesis to the power of m t equals P which equals&#10;P equals A open parenthesis 1 plus r over m close parenthesis to the power of negative m t.&#10;This is the equation for P.&#10;">
                <a:extLst>
                  <a:ext uri="{FF2B5EF4-FFF2-40B4-BE49-F238E27FC236}">
                    <a16:creationId xmlns:a16="http://schemas.microsoft.com/office/drawing/2014/main" id="{7CF4B5A2-2EF1-40B8-23C0-B60E5D4B52E9}"/>
                  </a:ext>
                </a:extLst>
              </p:cNvPr>
              <p:cNvGraphicFramePr>
                <a:graphicFrameLocks/>
              </p:cNvGraphicFramePr>
              <p:nvPr>
                <p:extLst>
                  <p:ext uri="{D42A27DB-BD31-4B8C-83A1-F6EECF244321}">
                    <p14:modId xmlns:p14="http://schemas.microsoft.com/office/powerpoint/2010/main" val="1365335685"/>
                  </p:ext>
                </p:extLst>
              </p:nvPr>
            </p:nvGraphicFramePr>
            <p:xfrm>
              <a:off x="457200" y="1143000"/>
              <a:ext cx="8229600" cy="3246120"/>
            </p:xfrm>
            <a:graphic>
              <a:graphicData uri="http://schemas.openxmlformats.org/drawingml/2006/table">
                <a:tbl>
                  <a:tblPr firstRow="1" bandRow="1">
                    <a:tableStyleId>{2D5ABB26-0587-4C30-8999-92F81FD0307C}</a:tableStyleId>
                  </a:tblPr>
                  <a:tblGrid>
                    <a:gridCol w="1219200">
                      <a:extLst>
                        <a:ext uri="{9D8B030D-6E8A-4147-A177-3AD203B41FA5}">
                          <a16:colId xmlns:a16="http://schemas.microsoft.com/office/drawing/2014/main" val="20000"/>
                        </a:ext>
                      </a:extLst>
                    </a:gridCol>
                    <a:gridCol w="457200">
                      <a:extLst>
                        <a:ext uri="{9D8B030D-6E8A-4147-A177-3AD203B41FA5}">
                          <a16:colId xmlns:a16="http://schemas.microsoft.com/office/drawing/2014/main" val="20001"/>
                        </a:ext>
                      </a:extLst>
                    </a:gridCol>
                    <a:gridCol w="2133600">
                      <a:extLst>
                        <a:ext uri="{9D8B030D-6E8A-4147-A177-3AD203B41FA5}">
                          <a16:colId xmlns:a16="http://schemas.microsoft.com/office/drawing/2014/main" val="20002"/>
                        </a:ext>
                      </a:extLst>
                    </a:gridCol>
                    <a:gridCol w="4419600">
                      <a:extLst>
                        <a:ext uri="{9D8B030D-6E8A-4147-A177-3AD203B41FA5}">
                          <a16:colId xmlns:a16="http://schemas.microsoft.com/office/drawing/2014/main" val="20003"/>
                        </a:ext>
                      </a:extLst>
                    </a:gridCol>
                  </a:tblGrid>
                  <a:tr h="868680">
                    <a:tc>
                      <a:txBody>
                        <a:bodyPr/>
                        <a:lstStyle/>
                        <a:p>
                          <a:pPr algn="r">
                            <a:defRPr sz="1600"/>
                          </a:pPr>
                          <a:r>
                            <a:rPr lang="en-US" sz="2200" dirty="0"/>
                            <a:t> </a:t>
                          </a:r>
                          <a14:m>
                            <m:oMath xmlns:m="http://schemas.openxmlformats.org/officeDocument/2006/math">
                              <m:r>
                                <a:rPr sz="2200">
                                  <a:latin typeface="Cambria Math"/>
                                </a:rPr>
                                <m:t>𝐴</m:t>
                              </m:r>
                            </m:oMath>
                          </a14:m>
                          <a:endParaRPr sz="2200" dirty="0"/>
                        </a:p>
                      </a:txBody>
                      <a:tcPr anchor="ctr"/>
                    </a:tc>
                    <a:tc>
                      <a:txBody>
                        <a:bodyPr/>
                        <a:lstStyle/>
                        <a:p>
                          <a:pPr algn="l"/>
                          <a:r>
                            <a:rPr sz="2200" dirty="0"/>
                            <a:t>​</a:t>
                          </a:r>
                          <a:r>
                            <a:rPr sz="2200" dirty="0">
                              <a:latin typeface="Cambria Math"/>
                            </a:rPr>
                            <a:t>=</a:t>
                          </a:r>
                        </a:p>
                      </a:txBody>
                      <a:tcPr anchor="ctr"/>
                    </a:tc>
                    <a:tc>
                      <a:txBody>
                        <a:bodyPr/>
                        <a:lstStyle/>
                        <a:p>
                          <a:pPr algn="l">
                            <a:defRPr sz="1600"/>
                          </a:pPr>
                          <a:r>
                            <a:rPr sz="2200" dirty="0"/>
                            <a:t>​</a:t>
                          </a:r>
                          <a14:m>
                            <m:oMath xmlns:m="http://schemas.openxmlformats.org/officeDocument/2006/math">
                              <m:r>
                                <a:rPr sz="2200">
                                  <a:latin typeface="Cambria Math"/>
                                </a:rPr>
                                <m:t>𝑃</m:t>
                              </m:r>
                              <m:sSup>
                                <m:sSupPr>
                                  <m:ctrlPr>
                                    <a:rPr sz="2200" i="1">
                                      <a:latin typeface="Cambria Math" panose="02040503050406030204" pitchFamily="18" charset="0"/>
                                    </a:rPr>
                                  </m:ctrlPr>
                                </m:sSupPr>
                                <m:e>
                                  <m:d>
                                    <m:dPr>
                                      <m:ctrlPr>
                                        <a:rPr sz="2200" i="1">
                                          <a:latin typeface="Cambria Math" panose="02040503050406030204" pitchFamily="18" charset="0"/>
                                        </a:rPr>
                                      </m:ctrlPr>
                                    </m:dPr>
                                    <m:e>
                                      <m:r>
                                        <a:rPr sz="2200">
                                          <a:latin typeface="Cambria Math"/>
                                        </a:rPr>
                                        <m:t>1+</m:t>
                                      </m:r>
                                      <m:f>
                                        <m:fPr>
                                          <m:ctrlPr>
                                            <a:rPr sz="2200" i="1">
                                              <a:latin typeface="Cambria Math" panose="02040503050406030204" pitchFamily="18" charset="0"/>
                                            </a:rPr>
                                          </m:ctrlPr>
                                        </m:fPr>
                                        <m:num>
                                          <m:r>
                                            <a:rPr sz="2200">
                                              <a:latin typeface="Cambria Math"/>
                                            </a:rPr>
                                            <m:t>𝑟</m:t>
                                          </m:r>
                                        </m:num>
                                        <m:den>
                                          <m:r>
                                            <a:rPr sz="2200">
                                              <a:latin typeface="Cambria Math"/>
                                            </a:rPr>
                                            <m:t>𝑚</m:t>
                                          </m:r>
                                        </m:den>
                                      </m:f>
                                    </m:e>
                                  </m:d>
                                </m:e>
                                <m:sup>
                                  <m:r>
                                    <a:rPr sz="2200">
                                      <a:latin typeface="Cambria Math"/>
                                    </a:rPr>
                                    <m:t>𝑚𝑡</m:t>
                                  </m:r>
                                </m:sup>
                              </m:sSup>
                            </m:oMath>
                          </a14:m>
                          <a:endParaRPr sz="2200" dirty="0"/>
                        </a:p>
                      </a:txBody>
                      <a:tcPr/>
                    </a:tc>
                    <a:tc>
                      <a:txBody>
                        <a:bodyPr/>
                        <a:lstStyle/>
                        <a:p>
                          <a:pPr algn="l">
                            <a:defRPr sz="1600" b="1"/>
                          </a:pPr>
                          <a:r>
                            <a:rPr sz="1800" b="0" dirty="0"/>
                            <a:t>This is the </a:t>
                          </a:r>
                          <a:r>
                            <a:rPr lang="en-US" sz="1800" b="0" dirty="0"/>
                            <a:t>equation</a:t>
                          </a:r>
                          <a:r>
                            <a:rPr sz="1800" b="0" dirty="0"/>
                            <a:t> for compound interest. If principal </a:t>
                          </a:r>
                          <a14:m>
                            <m:oMath xmlns:m="http://schemas.openxmlformats.org/officeDocument/2006/math">
                              <m:r>
                                <a:rPr sz="1800" b="0" i="1">
                                  <a:latin typeface="Cambria Math"/>
                                </a:rPr>
                                <m:t>𝑃</m:t>
                              </m:r>
                            </m:oMath>
                          </a14:m>
                          <a:r>
                            <a:rPr sz="1800" b="0" dirty="0"/>
                            <a:t> is invested at an annual rate </a:t>
                          </a:r>
                          <a14:m>
                            <m:oMath xmlns:m="http://schemas.openxmlformats.org/officeDocument/2006/math">
                              <m:r>
                                <a:rPr sz="1800" b="0" i="1">
                                  <a:latin typeface="Cambria Math"/>
                                </a:rPr>
                                <m:t>𝑟</m:t>
                              </m:r>
                            </m:oMath>
                          </a14:m>
                          <a:r>
                            <a:rPr sz="1800" b="0" dirty="0"/>
                            <a:t> for</a:t>
                          </a:r>
                        </a:p>
                      </a:txBody>
                      <a:tcPr anchor="b"/>
                    </a:tc>
                    <a:extLst>
                      <a:ext uri="{0D108BD9-81ED-4DB2-BD59-A6C34878D82A}">
                        <a16:rowId xmlns:a16="http://schemas.microsoft.com/office/drawing/2014/main" val="10000"/>
                      </a:ext>
                    </a:extLst>
                  </a:tr>
                  <a:tr h="868680">
                    <a:tc>
                      <a:txBody>
                        <a:bodyPr/>
                        <a:lstStyle/>
                        <a:p>
                          <a:r>
                            <a:rPr lang="ar-AE" sz="2200"/>
                            <a:t>​</a:t>
                          </a:r>
                          <a14:m>
                            <m:oMath xmlns:m="http://schemas.openxmlformats.org/officeDocument/2006/math">
                              <m:f>
                                <m:fPr>
                                  <m:ctrlPr>
                                    <a:rPr lang="ar-AE" sz="2200" i="1">
                                      <a:latin typeface="Cambria Math" panose="02040503050406030204" pitchFamily="18" charset="0"/>
                                    </a:rPr>
                                  </m:ctrlPr>
                                </m:fPr>
                                <m:num>
                                  <m:r>
                                    <a:rPr lang="ar-AE" sz="2200">
                                      <a:latin typeface="Cambria Math"/>
                                    </a:rPr>
                                    <m:t>𝐴</m:t>
                                  </m:r>
                                </m:num>
                                <m:den>
                                  <m:sSup>
                                    <m:sSupPr>
                                      <m:ctrlPr>
                                        <a:rPr lang="ar-AE" sz="2200" i="1">
                                          <a:latin typeface="Cambria Math" panose="02040503050406030204" pitchFamily="18" charset="0"/>
                                        </a:rPr>
                                      </m:ctrlPr>
                                    </m:sSupPr>
                                    <m:e>
                                      <m:d>
                                        <m:dPr>
                                          <m:ctrlPr>
                                            <a:rPr lang="ar-AE" sz="2200" i="1">
                                              <a:latin typeface="Cambria Math" panose="02040503050406030204" pitchFamily="18" charset="0"/>
                                            </a:rPr>
                                          </m:ctrlPr>
                                        </m:dPr>
                                        <m:e>
                                          <m:r>
                                            <a:rPr lang="ar-AE" sz="2200">
                                              <a:latin typeface="Cambria Math"/>
                                            </a:rPr>
                                            <m:t>1</m:t>
                                          </m:r>
                                          <m:r>
                                            <a:rPr lang="ar-AE" sz="2200">
                                              <a:latin typeface="Cambria Math"/>
                                            </a:rPr>
                                            <m:t>+</m:t>
                                          </m:r>
                                          <m:f>
                                            <m:fPr>
                                              <m:ctrlPr>
                                                <a:rPr lang="ar-AE" sz="2200" i="1">
                                                  <a:latin typeface="Cambria Math" panose="02040503050406030204" pitchFamily="18" charset="0"/>
                                                </a:rPr>
                                              </m:ctrlPr>
                                            </m:fPr>
                                            <m:num>
                                              <m:r>
                                                <a:rPr lang="ar-AE" sz="2200">
                                                  <a:latin typeface="Cambria Math"/>
                                                </a:rPr>
                                                <m:t>𝑟</m:t>
                                              </m:r>
                                            </m:num>
                                            <m:den>
                                              <m:r>
                                                <a:rPr lang="ar-AE" sz="2200">
                                                  <a:latin typeface="Cambria Math"/>
                                                </a:rPr>
                                                <m:t>𝑚</m:t>
                                              </m:r>
                                            </m:den>
                                          </m:f>
                                        </m:e>
                                      </m:d>
                                    </m:e>
                                    <m:sup>
                                      <m:r>
                                        <a:rPr lang="ar-AE" sz="2200">
                                          <a:latin typeface="Cambria Math"/>
                                        </a:rPr>
                                        <m:t>𝑚𝑡</m:t>
                                      </m:r>
                                    </m:sup>
                                  </m:sSup>
                                </m:den>
                              </m:f>
                            </m:oMath>
                          </a14:m>
                          <a:endParaRPr lang="en-IN"/>
                        </a:p>
                      </a:txBody>
                      <a:tcPr/>
                    </a:tc>
                    <a:tc>
                      <a:txBody>
                        <a:bodyPr/>
                        <a:lstStyle/>
                        <a:p>
                          <a:r>
                            <a:rPr lang="en-IN" sz="2200"/>
                            <a:t>​</a:t>
                          </a:r>
                          <a:r>
                            <a:rPr lang="en-IN" sz="2200">
                              <a:latin typeface="Cambria Math"/>
                            </a:rPr>
                            <a:t>=</a:t>
                          </a:r>
                          <a:endParaRPr lang="en-IN"/>
                        </a:p>
                      </a:txBody>
                      <a:tcPr/>
                    </a:tc>
                    <a:tc>
                      <a:txBody>
                        <a:bodyPr/>
                        <a:lstStyle/>
                        <a:p>
                          <a14:m>
                            <m:oMath xmlns:m="http://schemas.openxmlformats.org/officeDocument/2006/math">
                              <m:r>
                                <a:rPr lang="en-IN" sz="2200" smtClean="0">
                                  <a:latin typeface="Cambria Math"/>
                                </a:rPr>
                                <m:t>𝑃</m:t>
                              </m:r>
                            </m:oMath>
                          </a14:m>
                          <a:r>
                            <a:rPr lang="en-IN" sz="2200" dirty="0"/>
                            <a:t> </a:t>
                          </a:r>
                          <a:endParaRPr lang="en-IN" dirty="0"/>
                        </a:p>
                      </a:txBody>
                      <a:tcPr/>
                    </a:tc>
                    <a:tc>
                      <a:txBody>
                        <a:bodyPr/>
                        <a:lstStyle/>
                        <a:p>
                          <a:pPr algn="l">
                            <a:defRPr sz="1600" b="1"/>
                          </a:pPr>
                          <a14:m>
                            <m:oMath xmlns:m="http://schemas.openxmlformats.org/officeDocument/2006/math">
                              <m:r>
                                <a:rPr lang="en-US" sz="1800" b="0" i="1" smtClean="0">
                                  <a:latin typeface="Cambria Math"/>
                                </a:rPr>
                                <m:t>𝑡</m:t>
                              </m:r>
                            </m:oMath>
                          </a14:m>
                          <a:r>
                            <a:rPr lang="en-US" sz="1800" b="0" dirty="0"/>
                            <a:t> years, compounded </a:t>
                          </a:r>
                          <a14:m>
                            <m:oMath xmlns:m="http://schemas.openxmlformats.org/officeDocument/2006/math">
                              <m:r>
                                <a:rPr lang="en-US" sz="1800" b="0" i="1">
                                  <a:latin typeface="Cambria Math"/>
                                </a:rPr>
                                <m:t>𝑚</m:t>
                              </m:r>
                            </m:oMath>
                          </a14:m>
                          <a:r>
                            <a:rPr lang="en-US" sz="1800" b="0" dirty="0"/>
                            <a:t> times a year, the value of the investment at time </a:t>
                          </a:r>
                          <a14:m>
                            <m:oMath xmlns:m="http://schemas.openxmlformats.org/officeDocument/2006/math">
                              <m:r>
                                <a:rPr lang="en-US" sz="1800" b="0" i="1">
                                  <a:latin typeface="Cambria Math"/>
                                </a:rPr>
                                <m:t>𝑡</m:t>
                              </m:r>
                            </m:oMath>
                          </a14:m>
                          <a:r>
                            <a:rPr lang="en-US" sz="1800" b="0" dirty="0"/>
                            <a:t> is </a:t>
                          </a:r>
                          <a14:m>
                            <m:oMath xmlns:m="http://schemas.openxmlformats.org/officeDocument/2006/math">
                              <m:r>
                                <a:rPr lang="en-US" sz="1800" b="0" i="1">
                                  <a:latin typeface="Cambria Math"/>
                                </a:rPr>
                                <m:t>𝐴</m:t>
                              </m:r>
                            </m:oMath>
                          </a14:m>
                          <a:r>
                            <a:rPr lang="en-US" sz="1800" b="0" dirty="0"/>
                            <a:t>. This formula is linear in the variables </a:t>
                          </a:r>
                          <a14:m>
                            <m:oMath xmlns:m="http://schemas.openxmlformats.org/officeDocument/2006/math">
                              <m:r>
                                <a:rPr lang="en-US" sz="1800" b="0" i="1">
                                  <a:latin typeface="Cambria Math"/>
                                </a:rPr>
                                <m:t>𝑃</m:t>
                              </m:r>
                            </m:oMath>
                          </a14:m>
                          <a:r>
                            <a:rPr lang="en-US" sz="1800" b="0" dirty="0"/>
                            <a:t> and </a:t>
                          </a:r>
                          <a14:m>
                            <m:oMath xmlns:m="http://schemas.openxmlformats.org/officeDocument/2006/math">
                              <m:r>
                                <a:rPr lang="en-US" sz="1800" b="0" i="1">
                                  <a:latin typeface="Cambria Math"/>
                                </a:rPr>
                                <m:t>𝐴</m:t>
                              </m:r>
                            </m:oMath>
                          </a14:m>
                          <a:r>
                            <a:rPr lang="en-US" sz="1800" b="0" dirty="0"/>
                            <a:t>, though not in </a:t>
                          </a:r>
                          <a14:m>
                            <m:oMath xmlns:m="http://schemas.openxmlformats.org/officeDocument/2006/math">
                              <m:r>
                                <a:rPr lang="en-US" sz="1800" b="0" i="1">
                                  <a:latin typeface="Cambria Math"/>
                                </a:rPr>
                                <m:t>𝑚</m:t>
                              </m:r>
                            </m:oMath>
                          </a14:m>
                          <a:r>
                            <a:rPr lang="en-US" sz="1800" b="0" dirty="0"/>
                            <a:t>, </a:t>
                          </a:r>
                          <a14:m>
                            <m:oMath xmlns:m="http://schemas.openxmlformats.org/officeDocument/2006/math">
                              <m:r>
                                <a:rPr lang="en-US" sz="1800" b="0" i="1">
                                  <a:latin typeface="Cambria Math"/>
                                </a:rPr>
                                <m:t>𝑡</m:t>
                              </m:r>
                            </m:oMath>
                          </a14:m>
                          <a:r>
                            <a:rPr lang="en-US" sz="1800" b="0" dirty="0"/>
                            <a:t>, or </a:t>
                          </a:r>
                          <a14:m>
                            <m:oMath xmlns:m="http://schemas.openxmlformats.org/officeDocument/2006/math">
                              <m:r>
                                <a:rPr lang="en-US" sz="1800" b="0" i="1">
                                  <a:latin typeface="Cambria Math"/>
                                </a:rPr>
                                <m:t>𝑟</m:t>
                              </m:r>
                            </m:oMath>
                          </a14:m>
                          <a:r>
                            <a:rPr lang="en-US" sz="1800" b="0" dirty="0"/>
                            <a:t>.</a:t>
                          </a:r>
                          <a:endParaRPr sz="1800" b="0" dirty="0"/>
                        </a:p>
                      </a:txBody>
                      <a:tcPr/>
                    </a:tc>
                    <a:extLst>
                      <a:ext uri="{0D108BD9-81ED-4DB2-BD59-A6C34878D82A}">
                        <a16:rowId xmlns:a16="http://schemas.microsoft.com/office/drawing/2014/main" val="1535959592"/>
                      </a:ext>
                    </a:extLst>
                  </a:tr>
                  <a:tr h="370840">
                    <a:tc>
                      <a:txBody>
                        <a:bodyPr/>
                        <a:lstStyle/>
                        <a:p>
                          <a:pPr algn="r">
                            <a:lnSpc>
                              <a:spcPct val="150000"/>
                            </a:lnSpc>
                            <a:defRPr sz="1600"/>
                          </a:pPr>
                          <a:r>
                            <a:rPr lang="en-US" sz="2200" dirty="0"/>
                            <a:t> </a:t>
                          </a:r>
                          <a14:m>
                            <m:oMath xmlns:m="http://schemas.openxmlformats.org/officeDocument/2006/math">
                              <m:r>
                                <a:rPr sz="2200">
                                  <a:latin typeface="Cambria Math"/>
                                </a:rPr>
                                <m:t>𝑃</m:t>
                              </m:r>
                            </m:oMath>
                          </a14:m>
                          <a:endParaRPr sz="2200" dirty="0"/>
                        </a:p>
                      </a:txBody>
                      <a:tcPr/>
                    </a:tc>
                    <a:tc>
                      <a:txBody>
                        <a:bodyPr/>
                        <a:lstStyle/>
                        <a:p>
                          <a:pPr algn="l">
                            <a:lnSpc>
                              <a:spcPct val="150000"/>
                            </a:lnSpc>
                          </a:pPr>
                          <a:r>
                            <a:rPr sz="2200" dirty="0"/>
                            <a:t>​</a:t>
                          </a:r>
                          <a:r>
                            <a:rPr sz="2200" dirty="0">
                              <a:latin typeface="Cambria Math"/>
                            </a:rPr>
                            <a:t>=</a:t>
                          </a:r>
                        </a:p>
                      </a:txBody>
                      <a:tcPr/>
                    </a:tc>
                    <a:tc>
                      <a:txBody>
                        <a:bodyPr/>
                        <a:lstStyle/>
                        <a:p>
                          <a:pPr algn="l">
                            <a:defRPr sz="1600"/>
                          </a:pPr>
                          <a:r>
                            <a:rPr sz="2200" dirty="0"/>
                            <a:t>​</a:t>
                          </a:r>
                          <a14:m>
                            <m:oMath xmlns:m="http://schemas.openxmlformats.org/officeDocument/2006/math">
                              <m:r>
                                <a:rPr sz="2200">
                                  <a:latin typeface="Cambria Math"/>
                                </a:rPr>
                                <m:t>𝐴</m:t>
                              </m:r>
                              <m:sSup>
                                <m:sSupPr>
                                  <m:ctrlPr>
                                    <a:rPr sz="2200" i="1">
                                      <a:latin typeface="Cambria Math" panose="02040503050406030204" pitchFamily="18" charset="0"/>
                                    </a:rPr>
                                  </m:ctrlPr>
                                </m:sSupPr>
                                <m:e>
                                  <m:d>
                                    <m:dPr>
                                      <m:ctrlPr>
                                        <a:rPr sz="2200" i="1">
                                          <a:latin typeface="Cambria Math" panose="02040503050406030204" pitchFamily="18" charset="0"/>
                                        </a:rPr>
                                      </m:ctrlPr>
                                    </m:dPr>
                                    <m:e>
                                      <m:r>
                                        <a:rPr sz="2200">
                                          <a:latin typeface="Cambria Math"/>
                                        </a:rPr>
                                        <m:t>1</m:t>
                                      </m:r>
                                      <m:r>
                                        <a:rPr sz="2200">
                                          <a:latin typeface="Cambria Math"/>
                                        </a:rPr>
                                        <m:t>+</m:t>
                                      </m:r>
                                      <m:f>
                                        <m:fPr>
                                          <m:ctrlPr>
                                            <a:rPr sz="2200" i="1">
                                              <a:latin typeface="Cambria Math" panose="02040503050406030204" pitchFamily="18" charset="0"/>
                                            </a:rPr>
                                          </m:ctrlPr>
                                        </m:fPr>
                                        <m:num>
                                          <m:r>
                                            <a:rPr sz="2200">
                                              <a:latin typeface="Cambria Math"/>
                                            </a:rPr>
                                            <m:t>𝑟</m:t>
                                          </m:r>
                                        </m:num>
                                        <m:den>
                                          <m:r>
                                            <a:rPr sz="2200">
                                              <a:latin typeface="Cambria Math"/>
                                            </a:rPr>
                                            <m:t>𝑚</m:t>
                                          </m:r>
                                        </m:den>
                                      </m:f>
                                    </m:e>
                                  </m:d>
                                </m:e>
                                <m:sup>
                                  <m:r>
                                    <a:rPr sz="2200">
                                      <a:latin typeface="Cambria Math"/>
                                    </a:rPr>
                                    <m:t>−</m:t>
                                  </m:r>
                                  <m:r>
                                    <a:rPr sz="2200">
                                      <a:latin typeface="Cambria Math"/>
                                    </a:rPr>
                                    <m:t>𝑚𝑡</m:t>
                                  </m:r>
                                </m:sup>
                              </m:sSup>
                            </m:oMath>
                          </a14:m>
                          <a:endParaRPr lang="en-US" sz="2200" dirty="0"/>
                        </a:p>
                      </a:txBody>
                      <a:tcPr/>
                    </a:tc>
                    <a:tc>
                      <a:txBody>
                        <a:bodyPr/>
                        <a:lstStyle/>
                        <a:p>
                          <a:pPr algn="l">
                            <a:defRPr sz="1600" b="1"/>
                          </a:pPr>
                          <a:r>
                            <a:rPr sz="1800" b="0" dirty="0"/>
                            <a:t>One step is all that is required to solve this equation for </a:t>
                          </a:r>
                          <a14:m>
                            <m:oMath xmlns:m="http://schemas.openxmlformats.org/officeDocument/2006/math">
                              <m:r>
                                <a:rPr sz="1800" b="0" i="1">
                                  <a:latin typeface="Cambria Math"/>
                                </a:rPr>
                                <m:t>𝑃</m:t>
                              </m:r>
                            </m:oMath>
                          </a14:m>
                          <a:r>
                            <a:rPr sz="1800" b="0" dirty="0"/>
                            <a:t>, but the last equation uses one of the properties of exponents to make the result neater.</a:t>
                          </a:r>
                        </a:p>
                      </a:txBody>
                      <a:tcPr/>
                    </a:tc>
                    <a:extLst>
                      <a:ext uri="{0D108BD9-81ED-4DB2-BD59-A6C34878D82A}">
                        <a16:rowId xmlns:a16="http://schemas.microsoft.com/office/drawing/2014/main" val="10002"/>
                      </a:ext>
                    </a:extLst>
                  </a:tr>
                </a:tbl>
              </a:graphicData>
            </a:graphic>
          </p:graphicFrame>
        </mc:Choice>
        <mc:Fallback>
          <p:graphicFrame>
            <p:nvGraphicFramePr>
              <p:cNvPr id="4" name="Table Placeholder 2" descr="A equals P open parenthesis 1 plus r over m close parenthesis to the power of m t.&#10;&#10;This is the equation for compound interest. If principal P is invested at an annual rate r for t years, compounded m times a year, the value of the investment at time t is A. This formula is linear in the variables P and A, though not in m, t, or r.&#10;&#10;A over open parenthesis 1 plus r over m close parenthesis to the power of m t equals P which equals&#10;P equals A open parenthesis 1 plus r over m close parenthesis to the power of negative m t.&#10;This is the equation for P.&#10;">
                <a:extLst>
                  <a:ext uri="{FF2B5EF4-FFF2-40B4-BE49-F238E27FC236}">
                    <a16:creationId xmlns:a16="http://schemas.microsoft.com/office/drawing/2014/main" id="{7CF4B5A2-2EF1-40B8-23C0-B60E5D4B52E9}"/>
                  </a:ext>
                </a:extLst>
              </p:cNvPr>
              <p:cNvGraphicFramePr>
                <a:graphicFrameLocks/>
              </p:cNvGraphicFramePr>
              <p:nvPr>
                <p:extLst>
                  <p:ext uri="{D42A27DB-BD31-4B8C-83A1-F6EECF244321}">
                    <p14:modId xmlns:p14="http://schemas.microsoft.com/office/powerpoint/2010/main" val="1365335685"/>
                  </p:ext>
                </p:extLst>
              </p:nvPr>
            </p:nvGraphicFramePr>
            <p:xfrm>
              <a:off x="457200" y="1143000"/>
              <a:ext cx="8229600" cy="3246120"/>
            </p:xfrm>
            <a:graphic>
              <a:graphicData uri="http://schemas.openxmlformats.org/drawingml/2006/table">
                <a:tbl>
                  <a:tblPr firstRow="1" bandRow="1">
                    <a:tableStyleId>{2D5ABB26-0587-4C30-8999-92F81FD0307C}</a:tableStyleId>
                  </a:tblPr>
                  <a:tblGrid>
                    <a:gridCol w="1219200">
                      <a:extLst>
                        <a:ext uri="{9D8B030D-6E8A-4147-A177-3AD203B41FA5}">
                          <a16:colId xmlns:a16="http://schemas.microsoft.com/office/drawing/2014/main" val="20000"/>
                        </a:ext>
                      </a:extLst>
                    </a:gridCol>
                    <a:gridCol w="457200">
                      <a:extLst>
                        <a:ext uri="{9D8B030D-6E8A-4147-A177-3AD203B41FA5}">
                          <a16:colId xmlns:a16="http://schemas.microsoft.com/office/drawing/2014/main" val="20001"/>
                        </a:ext>
                      </a:extLst>
                    </a:gridCol>
                    <a:gridCol w="2133600">
                      <a:extLst>
                        <a:ext uri="{9D8B030D-6E8A-4147-A177-3AD203B41FA5}">
                          <a16:colId xmlns:a16="http://schemas.microsoft.com/office/drawing/2014/main" val="20002"/>
                        </a:ext>
                      </a:extLst>
                    </a:gridCol>
                    <a:gridCol w="4419600">
                      <a:extLst>
                        <a:ext uri="{9D8B030D-6E8A-4147-A177-3AD203B41FA5}">
                          <a16:colId xmlns:a16="http://schemas.microsoft.com/office/drawing/2014/main" val="20003"/>
                        </a:ext>
                      </a:extLst>
                    </a:gridCol>
                  </a:tblGrid>
                  <a:tr h="868680">
                    <a:tc>
                      <a:txBody>
                        <a:bodyPr/>
                        <a:lstStyle/>
                        <a:p>
                          <a:endParaRPr lang="en-US"/>
                        </a:p>
                      </a:txBody>
                      <a:tcPr anchor="ctr">
                        <a:blipFill>
                          <a:blip r:embed="rId2"/>
                          <a:stretch>
                            <a:fillRect r="-575000" b="-283916"/>
                          </a:stretch>
                        </a:blipFill>
                      </a:tcPr>
                    </a:tc>
                    <a:tc>
                      <a:txBody>
                        <a:bodyPr/>
                        <a:lstStyle/>
                        <a:p>
                          <a:pPr algn="l"/>
                          <a:r>
                            <a:rPr sz="2200" dirty="0"/>
                            <a:t>​</a:t>
                          </a:r>
                          <a:r>
                            <a:rPr sz="2200" dirty="0">
                              <a:latin typeface="Cambria Math"/>
                            </a:rPr>
                            <a:t>=</a:t>
                          </a:r>
                        </a:p>
                      </a:txBody>
                      <a:tcPr anchor="ctr"/>
                    </a:tc>
                    <a:tc>
                      <a:txBody>
                        <a:bodyPr/>
                        <a:lstStyle/>
                        <a:p>
                          <a:endParaRPr lang="en-US"/>
                        </a:p>
                      </a:txBody>
                      <a:tcPr>
                        <a:blipFill>
                          <a:blip r:embed="rId2"/>
                          <a:stretch>
                            <a:fillRect l="-78571" r="-207143" b="-283916"/>
                          </a:stretch>
                        </a:blipFill>
                      </a:tcPr>
                    </a:tc>
                    <a:tc>
                      <a:txBody>
                        <a:bodyPr/>
                        <a:lstStyle/>
                        <a:p>
                          <a:endParaRPr lang="en-US"/>
                        </a:p>
                      </a:txBody>
                      <a:tcPr anchor="b">
                        <a:blipFill>
                          <a:blip r:embed="rId2"/>
                          <a:stretch>
                            <a:fillRect l="-86207" b="-283916"/>
                          </a:stretch>
                        </a:blipFill>
                      </a:tcPr>
                    </a:tc>
                    <a:extLst>
                      <a:ext uri="{0D108BD9-81ED-4DB2-BD59-A6C34878D82A}">
                        <a16:rowId xmlns:a16="http://schemas.microsoft.com/office/drawing/2014/main" val="10000"/>
                      </a:ext>
                    </a:extLst>
                  </a:tr>
                  <a:tr h="1188720">
                    <a:tc>
                      <a:txBody>
                        <a:bodyPr/>
                        <a:lstStyle/>
                        <a:p>
                          <a:endParaRPr lang="en-US"/>
                        </a:p>
                      </a:txBody>
                      <a:tcPr>
                        <a:blipFill>
                          <a:blip r:embed="rId2"/>
                          <a:stretch>
                            <a:fillRect t="-73333" r="-575000" b="-108205"/>
                          </a:stretch>
                        </a:blipFill>
                      </a:tcPr>
                    </a:tc>
                    <a:tc>
                      <a:txBody>
                        <a:bodyPr/>
                        <a:lstStyle/>
                        <a:p>
                          <a:r>
                            <a:rPr lang="en-IN" sz="2200"/>
                            <a:t>​</a:t>
                          </a:r>
                          <a:r>
                            <a:rPr lang="en-IN" sz="2200">
                              <a:latin typeface="Cambria Math"/>
                            </a:rPr>
                            <a:t>=</a:t>
                          </a:r>
                          <a:endParaRPr lang="en-IN"/>
                        </a:p>
                      </a:txBody>
                      <a:tcPr/>
                    </a:tc>
                    <a:tc>
                      <a:txBody>
                        <a:bodyPr/>
                        <a:lstStyle/>
                        <a:p>
                          <a:endParaRPr lang="en-US"/>
                        </a:p>
                      </a:txBody>
                      <a:tcPr>
                        <a:blipFill>
                          <a:blip r:embed="rId2"/>
                          <a:stretch>
                            <a:fillRect l="-78571" t="-73333" r="-207143" b="-108205"/>
                          </a:stretch>
                        </a:blipFill>
                      </a:tcPr>
                    </a:tc>
                    <a:tc>
                      <a:txBody>
                        <a:bodyPr/>
                        <a:lstStyle/>
                        <a:p>
                          <a:endParaRPr lang="en-US"/>
                        </a:p>
                      </a:txBody>
                      <a:tcPr>
                        <a:blipFill>
                          <a:blip r:embed="rId2"/>
                          <a:stretch>
                            <a:fillRect l="-86207" t="-73333" b="-108205"/>
                          </a:stretch>
                        </a:blipFill>
                      </a:tcPr>
                    </a:tc>
                    <a:extLst>
                      <a:ext uri="{0D108BD9-81ED-4DB2-BD59-A6C34878D82A}">
                        <a16:rowId xmlns:a16="http://schemas.microsoft.com/office/drawing/2014/main" val="1535959592"/>
                      </a:ext>
                    </a:extLst>
                  </a:tr>
                  <a:tr h="1188720">
                    <a:tc>
                      <a:txBody>
                        <a:bodyPr/>
                        <a:lstStyle/>
                        <a:p>
                          <a:endParaRPr lang="en-US"/>
                        </a:p>
                      </a:txBody>
                      <a:tcPr>
                        <a:blipFill>
                          <a:blip r:embed="rId2"/>
                          <a:stretch>
                            <a:fillRect t="-173333" r="-575000" b="-8205"/>
                          </a:stretch>
                        </a:blipFill>
                      </a:tcPr>
                    </a:tc>
                    <a:tc>
                      <a:txBody>
                        <a:bodyPr/>
                        <a:lstStyle/>
                        <a:p>
                          <a:pPr algn="l">
                            <a:lnSpc>
                              <a:spcPct val="150000"/>
                            </a:lnSpc>
                          </a:pPr>
                          <a:r>
                            <a:rPr sz="2200" dirty="0"/>
                            <a:t>​</a:t>
                          </a:r>
                          <a:r>
                            <a:rPr sz="2200" dirty="0">
                              <a:latin typeface="Cambria Math"/>
                            </a:rPr>
                            <a:t>=</a:t>
                          </a:r>
                        </a:p>
                      </a:txBody>
                      <a:tcPr/>
                    </a:tc>
                    <a:tc>
                      <a:txBody>
                        <a:bodyPr/>
                        <a:lstStyle/>
                        <a:p>
                          <a:endParaRPr lang="en-US"/>
                        </a:p>
                      </a:txBody>
                      <a:tcPr>
                        <a:blipFill>
                          <a:blip r:embed="rId2"/>
                          <a:stretch>
                            <a:fillRect l="-78571" t="-173333" r="-207143" b="-8205"/>
                          </a:stretch>
                        </a:blipFill>
                      </a:tcPr>
                    </a:tc>
                    <a:tc>
                      <a:txBody>
                        <a:bodyPr/>
                        <a:lstStyle/>
                        <a:p>
                          <a:endParaRPr lang="en-US"/>
                        </a:p>
                      </a:txBody>
                      <a:tcPr>
                        <a:blipFill>
                          <a:blip r:embed="rId2"/>
                          <a:stretch>
                            <a:fillRect l="-86207" t="-173333" b="-8205"/>
                          </a:stretch>
                        </a:blipFill>
                      </a:tcPr>
                    </a:tc>
                    <a:extLst>
                      <a:ext uri="{0D108BD9-81ED-4DB2-BD59-A6C34878D82A}">
                        <a16:rowId xmlns:a16="http://schemas.microsoft.com/office/drawing/2014/main" val="10002"/>
                      </a:ext>
                    </a:extLst>
                  </a:tr>
                </a:tbl>
              </a:graphicData>
            </a:graphic>
          </p:graphicFrame>
        </mc:Fallback>
      </mc:AlternateContent>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Solving Linear Equations for One Variable</a:t>
            </a:r>
            <a:r>
              <a:rPr lang="en-US" baseline="-25000" dirty="0"/>
              <a:t>4</a:t>
            </a:r>
            <a:endParaRPr dirty="0"/>
          </a:p>
        </p:txBody>
      </p:sp>
      <p:sp>
        <p:nvSpPr>
          <p:cNvPr id="3" name="Text Placeholder 2">
            <a:extLst>
              <a:ext uri="{FF2B5EF4-FFF2-40B4-BE49-F238E27FC236}">
                <a16:creationId xmlns:a16="http://schemas.microsoft.com/office/drawing/2014/main" id="{D5ED7572-8F40-2B17-0F74-576741EF37D8}"/>
              </a:ext>
            </a:extLst>
          </p:cNvPr>
          <p:cNvSpPr>
            <a:spLocks noGrp="1"/>
          </p:cNvSpPr>
          <p:nvPr>
            <p:ph type="body" sz="quarter" idx="10"/>
          </p:nvPr>
        </p:nvSpPr>
        <p:spPr>
          <a:xfrm>
            <a:off x="457200" y="1029287"/>
            <a:ext cx="8229600" cy="4967067"/>
          </a:xfrm>
        </p:spPr>
        <p:txBody>
          <a:bodyPr/>
          <a:lstStyle/>
          <a:p>
            <a:pPr marL="514350" indent="-514350">
              <a:buFont typeface="+mj-lt"/>
              <a:buAutoNum type="alphaLcPeriod" startAt="3"/>
              <a:defRPr sz="2800"/>
            </a:pPr>
            <a:r>
              <a:t>​</a:t>
            </a:r>
          </a:p>
        </p:txBody>
      </p:sp>
      <mc:AlternateContent xmlns:mc="http://schemas.openxmlformats.org/markup-compatibility/2006" xmlns:a14="http://schemas.microsoft.com/office/drawing/2010/main">
        <mc:Choice Requires="a14">
          <p:graphicFrame>
            <p:nvGraphicFramePr>
              <p:cNvPr id="4" name="Table Placeholder 2" descr="S equals 2 pi r squared plus 2 pi r h.&#10;This is the formula for the surface area of a right circular cylinder.&#10;&#10;S minus 2 pi r squared equals 2 pi r h.&#10;&#10;open parenthesis S minus 2 pi r squared close parenthesis over 2 pi r equals h.&#10;&#10;h equals open parenthesis S minus 2 pi r squared close parenthesis over 2 pi r.&#10;This is the formula for h.">
                <a:extLst>
                  <a:ext uri="{FF2B5EF4-FFF2-40B4-BE49-F238E27FC236}">
                    <a16:creationId xmlns:a16="http://schemas.microsoft.com/office/drawing/2014/main" id="{75906859-8102-2D45-E94A-85B4C2DF52F7}"/>
                  </a:ext>
                </a:extLst>
              </p:cNvPr>
              <p:cNvGraphicFramePr>
                <a:graphicFrameLocks/>
              </p:cNvGraphicFramePr>
              <p:nvPr>
                <p:extLst>
                  <p:ext uri="{D42A27DB-BD31-4B8C-83A1-F6EECF244321}">
                    <p14:modId xmlns:p14="http://schemas.microsoft.com/office/powerpoint/2010/main" val="14580692"/>
                  </p:ext>
                </p:extLst>
              </p:nvPr>
            </p:nvGraphicFramePr>
            <p:xfrm>
              <a:off x="838200" y="1105523"/>
              <a:ext cx="7848600" cy="2333257"/>
            </p:xfrm>
            <a:graphic>
              <a:graphicData uri="http://schemas.openxmlformats.org/drawingml/2006/table">
                <a:tbl>
                  <a:tblPr firstRow="1" bandRow="1">
                    <a:tableStyleId>{2D5ABB26-0587-4C30-8999-92F81FD0307C}</a:tableStyleId>
                  </a:tblPr>
                  <a:tblGrid>
                    <a:gridCol w="1380772">
                      <a:extLst>
                        <a:ext uri="{9D8B030D-6E8A-4147-A177-3AD203B41FA5}">
                          <a16:colId xmlns:a16="http://schemas.microsoft.com/office/drawing/2014/main" val="20000"/>
                        </a:ext>
                      </a:extLst>
                    </a:gridCol>
                    <a:gridCol w="508706">
                      <a:extLst>
                        <a:ext uri="{9D8B030D-6E8A-4147-A177-3AD203B41FA5}">
                          <a16:colId xmlns:a16="http://schemas.microsoft.com/office/drawing/2014/main" val="20001"/>
                        </a:ext>
                      </a:extLst>
                    </a:gridCol>
                    <a:gridCol w="1844322">
                      <a:extLst>
                        <a:ext uri="{9D8B030D-6E8A-4147-A177-3AD203B41FA5}">
                          <a16:colId xmlns:a16="http://schemas.microsoft.com/office/drawing/2014/main" val="20002"/>
                        </a:ext>
                      </a:extLst>
                    </a:gridCol>
                    <a:gridCol w="4114800">
                      <a:extLst>
                        <a:ext uri="{9D8B030D-6E8A-4147-A177-3AD203B41FA5}">
                          <a16:colId xmlns:a16="http://schemas.microsoft.com/office/drawing/2014/main" val="20003"/>
                        </a:ext>
                      </a:extLst>
                    </a:gridCol>
                  </a:tblGrid>
                  <a:tr h="370840">
                    <a:tc>
                      <a:txBody>
                        <a:bodyPr/>
                        <a:lstStyle/>
                        <a:p>
                          <a:pPr algn="r">
                            <a:defRPr sz="1600"/>
                          </a:pPr>
                          <a14:m>
                            <m:oMathPara xmlns:m="http://schemas.openxmlformats.org/officeDocument/2006/math">
                              <m:oMathParaPr>
                                <m:jc m:val="right"/>
                              </m:oMathParaPr>
                              <m:oMath xmlns:m="http://schemas.openxmlformats.org/officeDocument/2006/math">
                                <m:r>
                                  <a:rPr sz="2200">
                                    <a:latin typeface="Cambria Math"/>
                                  </a:rPr>
                                  <m:t>𝑆</m:t>
                                </m:r>
                              </m:oMath>
                            </m:oMathPara>
                          </a14:m>
                          <a:endParaRPr sz="2200" dirty="0"/>
                        </a:p>
                      </a:txBody>
                      <a:tcPr/>
                    </a:tc>
                    <a:tc>
                      <a:txBody>
                        <a:bodyPr/>
                        <a:lstStyle/>
                        <a:p>
                          <a:pPr algn="l"/>
                          <a:r>
                            <a:rPr sz="2200"/>
                            <a:t>​</a:t>
                          </a:r>
                          <a:r>
                            <a:rPr sz="2200">
                              <a:latin typeface="Cambria Math"/>
                            </a:rPr>
                            <a:t>=</a:t>
                          </a:r>
                        </a:p>
                      </a:txBody>
                      <a:tcPr/>
                    </a:tc>
                    <a:tc>
                      <a:txBody>
                        <a:bodyPr/>
                        <a:lstStyle/>
                        <a:p>
                          <a:pPr algn="l">
                            <a:defRPr sz="1600"/>
                          </a:pPr>
                          <a:r>
                            <a:rPr sz="2200" dirty="0"/>
                            <a:t>​</a:t>
                          </a:r>
                          <a14:m>
                            <m:oMath xmlns:m="http://schemas.openxmlformats.org/officeDocument/2006/math">
                              <m:r>
                                <a:rPr sz="2200">
                                  <a:latin typeface="Cambria Math"/>
                                </a:rPr>
                                <m:t>2</m:t>
                              </m:r>
                              <m:r>
                                <a:rPr sz="2200">
                                  <a:latin typeface="Cambria Math"/>
                                </a:rPr>
                                <m:t>𝜋</m:t>
                              </m:r>
                              <m:sSup>
                                <m:sSupPr>
                                  <m:ctrlPr>
                                    <a:rPr sz="2200" i="1">
                                      <a:latin typeface="Cambria Math" panose="02040503050406030204" pitchFamily="18" charset="0"/>
                                    </a:rPr>
                                  </m:ctrlPr>
                                </m:sSupPr>
                                <m:e>
                                  <m:r>
                                    <a:rPr sz="2200">
                                      <a:latin typeface="Cambria Math"/>
                                    </a:rPr>
                                    <m:t>𝑟</m:t>
                                  </m:r>
                                </m:e>
                                <m:sup>
                                  <m:r>
                                    <a:rPr sz="2200">
                                      <a:latin typeface="Cambria Math"/>
                                    </a:rPr>
                                    <m:t>2</m:t>
                                  </m:r>
                                </m:sup>
                              </m:sSup>
                              <m:r>
                                <a:rPr sz="2200">
                                  <a:latin typeface="Cambria Math"/>
                                </a:rPr>
                                <m:t>+2</m:t>
                              </m:r>
                              <m:r>
                                <a:rPr sz="2200">
                                  <a:latin typeface="Cambria Math"/>
                                </a:rPr>
                                <m:t>𝜋</m:t>
                              </m:r>
                              <m:r>
                                <a:rPr sz="2200">
                                  <a:latin typeface="Cambria Math"/>
                                </a:rPr>
                                <m:t>𝑟h</m:t>
                              </m:r>
                            </m:oMath>
                          </a14:m>
                          <a:endParaRPr sz="2200" dirty="0"/>
                        </a:p>
                      </a:txBody>
                      <a:tcPr/>
                    </a:tc>
                    <a:tc>
                      <a:txBody>
                        <a:bodyPr/>
                        <a:lstStyle/>
                        <a:p>
                          <a:pPr algn="l">
                            <a:defRPr sz="1600" b="1"/>
                          </a:pPr>
                          <a:r>
                            <a:rPr sz="1600" b="0" dirty="0"/>
                            <a:t>This is the formula for the surface area of a</a:t>
                          </a:r>
                        </a:p>
                      </a:txBody>
                      <a:tcPr anchor="b"/>
                    </a:tc>
                    <a:extLst>
                      <a:ext uri="{0D108BD9-81ED-4DB2-BD59-A6C34878D82A}">
                        <a16:rowId xmlns:a16="http://schemas.microsoft.com/office/drawing/2014/main" val="10000"/>
                      </a:ext>
                    </a:extLst>
                  </a:tr>
                  <a:tr h="677557">
                    <a:tc>
                      <a:txBody>
                        <a:bodyPr/>
                        <a:lstStyle/>
                        <a:p>
                          <a:pPr algn="r">
                            <a:defRPr sz="1600"/>
                          </a:pPr>
                          <a:r>
                            <a:rPr sz="2200" dirty="0"/>
                            <a:t>​</a:t>
                          </a:r>
                          <a14:m>
                            <m:oMath xmlns:m="http://schemas.openxmlformats.org/officeDocument/2006/math">
                              <m:r>
                                <a:rPr sz="2200">
                                  <a:latin typeface="Cambria Math"/>
                                </a:rPr>
                                <m:t>𝑆</m:t>
                              </m:r>
                              <m:r>
                                <a:rPr sz="2200">
                                  <a:latin typeface="Cambria Math"/>
                                </a:rPr>
                                <m:t>−2</m:t>
                              </m:r>
                              <m:r>
                                <a:rPr sz="2200">
                                  <a:latin typeface="Cambria Math"/>
                                </a:rPr>
                                <m:t>𝜋</m:t>
                              </m:r>
                              <m:sSup>
                                <m:sSupPr>
                                  <m:ctrlPr>
                                    <a:rPr sz="2200" i="1">
                                      <a:latin typeface="Cambria Math" panose="02040503050406030204" pitchFamily="18" charset="0"/>
                                    </a:rPr>
                                  </m:ctrlPr>
                                </m:sSupPr>
                                <m:e>
                                  <m:r>
                                    <a:rPr sz="2200">
                                      <a:latin typeface="Cambria Math"/>
                                    </a:rPr>
                                    <m:t>𝑟</m:t>
                                  </m:r>
                                </m:e>
                                <m:sup>
                                  <m:r>
                                    <a:rPr sz="2200">
                                      <a:latin typeface="Cambria Math"/>
                                    </a:rPr>
                                    <m:t>2</m:t>
                                  </m:r>
                                </m:sup>
                              </m:sSup>
                            </m:oMath>
                          </a14:m>
                          <a:endParaRPr sz="2200" dirty="0"/>
                        </a:p>
                      </a:txBody>
                      <a:tcPr/>
                    </a:tc>
                    <a:tc>
                      <a:txBody>
                        <a:bodyPr/>
                        <a:lstStyle/>
                        <a:p>
                          <a:pPr algn="l"/>
                          <a:r>
                            <a:rPr sz="2200"/>
                            <a:t>​</a:t>
                          </a:r>
                          <a:r>
                            <a:rPr sz="2200">
                              <a:latin typeface="Cambria Math"/>
                            </a:rPr>
                            <a:t>=</a:t>
                          </a:r>
                        </a:p>
                      </a:txBody>
                      <a:tcPr/>
                    </a:tc>
                    <a:tc>
                      <a:txBody>
                        <a:bodyPr/>
                        <a:lstStyle/>
                        <a:p>
                          <a:pPr algn="l">
                            <a:defRPr sz="1600"/>
                          </a:pPr>
                          <a:r>
                            <a:rPr sz="2200" dirty="0"/>
                            <a:t>​</a:t>
                          </a:r>
                          <a14:m>
                            <m:oMath xmlns:m="http://schemas.openxmlformats.org/officeDocument/2006/math">
                              <m:r>
                                <a:rPr sz="2200">
                                  <a:latin typeface="Cambria Math"/>
                                </a:rPr>
                                <m:t>2</m:t>
                              </m:r>
                              <m:r>
                                <a:rPr sz="2200">
                                  <a:latin typeface="Cambria Math"/>
                                </a:rPr>
                                <m:t>𝜋</m:t>
                              </m:r>
                              <m:r>
                                <a:rPr sz="2200">
                                  <a:latin typeface="Cambria Math"/>
                                </a:rPr>
                                <m:t>𝑟h</m:t>
                              </m:r>
                            </m:oMath>
                          </a14:m>
                          <a:endParaRPr sz="2200" dirty="0"/>
                        </a:p>
                      </a:txBody>
                      <a:tcPr/>
                    </a:tc>
                    <a:tc>
                      <a:txBody>
                        <a:bodyPr/>
                        <a:lstStyle/>
                        <a:p>
                          <a:pPr algn="l"/>
                          <a:r>
                            <a:rPr lang="en-US" sz="1600" b="0" dirty="0"/>
                            <a:t>right circular cylinder of radius </a:t>
                          </a:r>
                          <a14:m>
                            <m:oMath xmlns:m="http://schemas.openxmlformats.org/officeDocument/2006/math">
                              <m:r>
                                <a:rPr lang="en-US" sz="1600" b="0" i="1" smtClean="0">
                                  <a:latin typeface="Cambria Math"/>
                                </a:rPr>
                                <m:t>𝑟</m:t>
                              </m:r>
                            </m:oMath>
                          </a14:m>
                          <a:r>
                            <a:rPr lang="en-US" sz="1600" b="0" dirty="0"/>
                            <a:t> and height </a:t>
                          </a:r>
                          <a14:m>
                            <m:oMath xmlns:m="http://schemas.openxmlformats.org/officeDocument/2006/math">
                              <m:r>
                                <a:rPr lang="en-US" sz="1600" b="0" i="1" smtClean="0">
                                  <a:latin typeface="Cambria Math"/>
                                </a:rPr>
                                <m:t>h</m:t>
                              </m:r>
                            </m:oMath>
                          </a14:m>
                          <a:r>
                            <a:rPr lang="en-US" sz="1600" b="0" dirty="0"/>
                            <a:t>. It is linear in the variables </a:t>
                          </a:r>
                          <a14:m>
                            <m:oMath xmlns:m="http://schemas.openxmlformats.org/officeDocument/2006/math">
                              <m:r>
                                <a:rPr lang="en-US" sz="1600" b="0" i="1" smtClean="0">
                                  <a:latin typeface="Cambria Math"/>
                                </a:rPr>
                                <m:t>𝑆</m:t>
                              </m:r>
                            </m:oMath>
                          </a14:m>
                          <a:r>
                            <a:rPr lang="en-US" sz="1600" b="0" dirty="0"/>
                            <a:t> and </a:t>
                          </a:r>
                          <a14:m>
                            <m:oMath xmlns:m="http://schemas.openxmlformats.org/officeDocument/2006/math">
                              <m:r>
                                <a:rPr lang="en-US" sz="1600" b="0" i="1" smtClean="0">
                                  <a:latin typeface="Cambria Math"/>
                                </a:rPr>
                                <m:t>h</m:t>
                              </m:r>
                            </m:oMath>
                          </a14:m>
                          <a:r>
                            <a:rPr lang="en-US" sz="1600" b="0" dirty="0"/>
                            <a:t>, but not in </a:t>
                          </a:r>
                          <a14:m>
                            <m:oMath xmlns:m="http://schemas.openxmlformats.org/officeDocument/2006/math">
                              <m:r>
                                <a:rPr lang="en-US" sz="1600" b="0" i="1" smtClean="0">
                                  <a:latin typeface="Cambria Math"/>
                                </a:rPr>
                                <m:t>𝑟</m:t>
                              </m:r>
                            </m:oMath>
                          </a14:m>
                          <a:r>
                            <a:rPr lang="en-US" sz="1600" b="0" dirty="0"/>
                            <a:t>.</a:t>
                          </a:r>
                          <a:endParaRPr b="0" dirty="0"/>
                        </a:p>
                      </a:txBody>
                      <a:tcPr/>
                    </a:tc>
                    <a:extLst>
                      <a:ext uri="{0D108BD9-81ED-4DB2-BD59-A6C34878D82A}">
                        <a16:rowId xmlns:a16="http://schemas.microsoft.com/office/drawing/2014/main" val="10001"/>
                      </a:ext>
                    </a:extLst>
                  </a:tr>
                  <a:tr h="370840">
                    <a:tc>
                      <a:txBody>
                        <a:bodyPr/>
                        <a:lstStyle/>
                        <a:p>
                          <a:pPr algn="r">
                            <a:defRPr sz="1600"/>
                          </a:pPr>
                          <a:r>
                            <a:rPr sz="2200" dirty="0"/>
                            <a:t>​</a:t>
                          </a:r>
                          <a14:m>
                            <m:oMath xmlns:m="http://schemas.openxmlformats.org/officeDocument/2006/math">
                              <m:f>
                                <m:fPr>
                                  <m:ctrlPr>
                                    <a:rPr sz="2200" i="1">
                                      <a:latin typeface="Cambria Math" panose="02040503050406030204" pitchFamily="18" charset="0"/>
                                    </a:rPr>
                                  </m:ctrlPr>
                                </m:fPr>
                                <m:num>
                                  <m:r>
                                    <a:rPr sz="2200">
                                      <a:latin typeface="Cambria Math"/>
                                    </a:rPr>
                                    <m:t>𝑆</m:t>
                                  </m:r>
                                  <m:r>
                                    <a:rPr sz="2200">
                                      <a:latin typeface="Cambria Math"/>
                                    </a:rPr>
                                    <m:t>−2</m:t>
                                  </m:r>
                                  <m:r>
                                    <a:rPr sz="2200">
                                      <a:latin typeface="Cambria Math"/>
                                    </a:rPr>
                                    <m:t>𝜋</m:t>
                                  </m:r>
                                  <m:sSup>
                                    <m:sSupPr>
                                      <m:ctrlPr>
                                        <a:rPr sz="2200" i="1">
                                          <a:latin typeface="Cambria Math" panose="02040503050406030204" pitchFamily="18" charset="0"/>
                                        </a:rPr>
                                      </m:ctrlPr>
                                    </m:sSupPr>
                                    <m:e>
                                      <m:r>
                                        <a:rPr sz="2200">
                                          <a:latin typeface="Cambria Math"/>
                                        </a:rPr>
                                        <m:t>𝑟</m:t>
                                      </m:r>
                                    </m:e>
                                    <m:sup>
                                      <m:r>
                                        <a:rPr sz="2200">
                                          <a:latin typeface="Cambria Math"/>
                                        </a:rPr>
                                        <m:t>2</m:t>
                                      </m:r>
                                    </m:sup>
                                  </m:sSup>
                                </m:num>
                                <m:den>
                                  <m:r>
                                    <a:rPr sz="2200">
                                      <a:latin typeface="Cambria Math"/>
                                    </a:rPr>
                                    <m:t>2</m:t>
                                  </m:r>
                                  <m:r>
                                    <a:rPr sz="2200">
                                      <a:latin typeface="Cambria Math"/>
                                    </a:rPr>
                                    <m:t>𝜋</m:t>
                                  </m:r>
                                  <m:r>
                                    <a:rPr sz="2200">
                                      <a:latin typeface="Cambria Math"/>
                                    </a:rPr>
                                    <m:t>𝑟</m:t>
                                  </m:r>
                                </m:den>
                              </m:f>
                            </m:oMath>
                          </a14:m>
                          <a:endParaRPr sz="2200" dirty="0"/>
                        </a:p>
                      </a:txBody>
                      <a:tcPr/>
                    </a:tc>
                    <a:tc>
                      <a:txBody>
                        <a:bodyPr/>
                        <a:lstStyle/>
                        <a:p>
                          <a:pPr algn="l"/>
                          <a:r>
                            <a:rPr sz="2200"/>
                            <a:t>​</a:t>
                          </a:r>
                          <a:r>
                            <a:rPr sz="2200">
                              <a:latin typeface="Cambria Math"/>
                            </a:rPr>
                            <a:t>=</a:t>
                          </a:r>
                        </a:p>
                      </a:txBody>
                      <a:tcPr/>
                    </a:tc>
                    <a:tc>
                      <a:txBody>
                        <a:bodyPr/>
                        <a:lstStyle/>
                        <a:p>
                          <a:pPr algn="l">
                            <a:defRPr sz="1600"/>
                          </a:pPr>
                          <a14:m>
                            <m:oMath xmlns:m="http://schemas.openxmlformats.org/officeDocument/2006/math">
                              <m:r>
                                <a:rPr sz="2200">
                                  <a:latin typeface="Cambria Math"/>
                                </a:rPr>
                                <m:t>h</m:t>
                              </m:r>
                            </m:oMath>
                          </a14:m>
                          <a:r>
                            <a:rPr lang="en-US" sz="2200" dirty="0"/>
                            <a:t> </a:t>
                          </a:r>
                          <a:endParaRPr sz="2200" dirty="0"/>
                        </a:p>
                      </a:txBody>
                      <a:tcPr/>
                    </a:tc>
                    <a:tc>
                      <a:txBody>
                        <a:bodyPr/>
                        <a:lstStyle/>
                        <a:p>
                          <a:pPr algn="l">
                            <a:defRPr sz="1600" b="1"/>
                          </a:pPr>
                          <a:r>
                            <a:rPr sz="1600" b="0" dirty="0"/>
                            <a:t>Two steps are all that are necessary to solve this formula for </a:t>
                          </a:r>
                          <a14:m>
                            <m:oMath xmlns:m="http://schemas.openxmlformats.org/officeDocument/2006/math">
                              <m:r>
                                <a:rPr lang="en-US" sz="1600" b="0" i="1" smtClean="0">
                                  <a:latin typeface="Cambria Math"/>
                                </a:rPr>
                                <m:t>h</m:t>
                              </m:r>
                            </m:oMath>
                          </a14:m>
                          <a:r>
                            <a:rPr sz="1600" b="0" dirty="0"/>
                            <a:t>. Solving this formula for </a:t>
                          </a:r>
                          <a14:m>
                            <m:oMath xmlns:m="http://schemas.openxmlformats.org/officeDocument/2006/math">
                              <m:r>
                                <a:rPr lang="en-US" sz="1600" b="0" i="1" smtClean="0">
                                  <a:latin typeface="Cambria Math"/>
                                </a:rPr>
                                <m:t>𝑟</m:t>
                              </m:r>
                            </m:oMath>
                          </a14:m>
                          <a:endParaRPr sz="1600" b="0" dirty="0"/>
                        </a:p>
                      </a:txBody>
                      <a:tcPr anchor="b"/>
                    </a:tc>
                    <a:extLst>
                      <a:ext uri="{0D108BD9-81ED-4DB2-BD59-A6C34878D82A}">
                        <a16:rowId xmlns:a16="http://schemas.microsoft.com/office/drawing/2014/main" val="10002"/>
                      </a:ext>
                    </a:extLst>
                  </a:tr>
                  <a:tr h="370840">
                    <a:tc>
                      <a:txBody>
                        <a:bodyPr/>
                        <a:lstStyle/>
                        <a:p>
                          <a:pPr algn="r">
                            <a:defRPr sz="1600"/>
                          </a:pPr>
                          <a14:m>
                            <m:oMathPara xmlns:m="http://schemas.openxmlformats.org/officeDocument/2006/math">
                              <m:oMathParaPr>
                                <m:jc m:val="right"/>
                              </m:oMathParaPr>
                              <m:oMath xmlns:m="http://schemas.openxmlformats.org/officeDocument/2006/math">
                                <m:r>
                                  <a:rPr sz="2200">
                                    <a:latin typeface="Cambria Math"/>
                                  </a:rPr>
                                  <m:t>h</m:t>
                                </m:r>
                              </m:oMath>
                            </m:oMathPara>
                          </a14:m>
                          <a:endParaRPr sz="2200" dirty="0"/>
                        </a:p>
                      </a:txBody>
                      <a:tcPr/>
                    </a:tc>
                    <a:tc>
                      <a:txBody>
                        <a:bodyPr/>
                        <a:lstStyle/>
                        <a:p>
                          <a:pPr algn="l"/>
                          <a:r>
                            <a:rPr sz="2200"/>
                            <a:t>​</a:t>
                          </a:r>
                          <a:r>
                            <a:rPr sz="2200">
                              <a:latin typeface="Cambria Math"/>
                            </a:rPr>
                            <a:t>=</a:t>
                          </a:r>
                        </a:p>
                      </a:txBody>
                      <a:tcPr/>
                    </a:tc>
                    <a:tc>
                      <a:txBody>
                        <a:bodyPr/>
                        <a:lstStyle/>
                        <a:p>
                          <a:pPr algn="l">
                            <a:defRPr sz="1600"/>
                          </a:pPr>
                          <a:r>
                            <a:rPr sz="2200" dirty="0"/>
                            <a:t>​</a:t>
                          </a:r>
                          <a14:m>
                            <m:oMath xmlns:m="http://schemas.openxmlformats.org/officeDocument/2006/math">
                              <m:f>
                                <m:fPr>
                                  <m:ctrlPr>
                                    <a:rPr sz="2200" i="1">
                                      <a:latin typeface="Cambria Math" panose="02040503050406030204" pitchFamily="18" charset="0"/>
                                    </a:rPr>
                                  </m:ctrlPr>
                                </m:fPr>
                                <m:num>
                                  <m:r>
                                    <a:rPr sz="2200">
                                      <a:latin typeface="Cambria Math"/>
                                    </a:rPr>
                                    <m:t>𝑆</m:t>
                                  </m:r>
                                  <m:r>
                                    <a:rPr sz="2200">
                                      <a:latin typeface="Cambria Math"/>
                                    </a:rPr>
                                    <m:t>−2</m:t>
                                  </m:r>
                                  <m:r>
                                    <a:rPr sz="2200">
                                      <a:latin typeface="Cambria Math"/>
                                    </a:rPr>
                                    <m:t>𝜋</m:t>
                                  </m:r>
                                  <m:sSup>
                                    <m:sSupPr>
                                      <m:ctrlPr>
                                        <a:rPr sz="2200" i="1">
                                          <a:latin typeface="Cambria Math" panose="02040503050406030204" pitchFamily="18" charset="0"/>
                                        </a:rPr>
                                      </m:ctrlPr>
                                    </m:sSupPr>
                                    <m:e>
                                      <m:r>
                                        <a:rPr sz="2200">
                                          <a:latin typeface="Cambria Math"/>
                                        </a:rPr>
                                        <m:t>𝑟</m:t>
                                      </m:r>
                                    </m:e>
                                    <m:sup>
                                      <m:r>
                                        <a:rPr sz="2200">
                                          <a:latin typeface="Cambria Math"/>
                                        </a:rPr>
                                        <m:t>2</m:t>
                                      </m:r>
                                    </m:sup>
                                  </m:sSup>
                                </m:num>
                                <m:den>
                                  <m:r>
                                    <a:rPr sz="2200">
                                      <a:latin typeface="Cambria Math"/>
                                    </a:rPr>
                                    <m:t>2</m:t>
                                  </m:r>
                                  <m:r>
                                    <a:rPr sz="2200">
                                      <a:latin typeface="Cambria Math"/>
                                    </a:rPr>
                                    <m:t>𝜋</m:t>
                                  </m:r>
                                  <m:r>
                                    <a:rPr sz="2200">
                                      <a:latin typeface="Cambria Math"/>
                                    </a:rPr>
                                    <m:t>𝑟</m:t>
                                  </m:r>
                                </m:den>
                              </m:f>
                            </m:oMath>
                          </a14:m>
                          <a:endParaRPr sz="2200" dirty="0"/>
                        </a:p>
                      </a:txBody>
                      <a:tcPr/>
                    </a:tc>
                    <a:tc>
                      <a:txBody>
                        <a:bodyPr/>
                        <a:lstStyle/>
                        <a:p>
                          <a:pPr algn="l">
                            <a:defRPr sz="1600" b="1"/>
                          </a:pPr>
                          <a:r>
                            <a:rPr lang="en-US" sz="1600" b="0" dirty="0"/>
                            <a:t>requires a technique that will be discussed later.</a:t>
                          </a:r>
                          <a:endParaRPr sz="1600" b="0" dirty="0"/>
                        </a:p>
                      </a:txBody>
                      <a:tcPr/>
                    </a:tc>
                    <a:extLst>
                      <a:ext uri="{0D108BD9-81ED-4DB2-BD59-A6C34878D82A}">
                        <a16:rowId xmlns:a16="http://schemas.microsoft.com/office/drawing/2014/main" val="10003"/>
                      </a:ext>
                    </a:extLst>
                  </a:tr>
                </a:tbl>
              </a:graphicData>
            </a:graphic>
          </p:graphicFrame>
        </mc:Choice>
        <mc:Fallback xmlns="">
          <p:graphicFrame>
            <p:nvGraphicFramePr>
              <p:cNvPr id="4" name="Table Placeholder 2" descr="S equals 2 pi r squared plus 2 pi r h.&#10;This is the formula for the surface area of a right circular cylinder.&#10;&#10;S minus 2 pi r squared equals 2 pi r h.&#10;&#10;open parenthesis S minus 2 pi r squared close parenthesis over 2 pi r equals h.&#10;&#10;h equals open parenthesis S minus 2 pi r squared close parenthesis over 2 pi r.&#10;This is the formula for h.">
                <a:extLst>
                  <a:ext uri="{FF2B5EF4-FFF2-40B4-BE49-F238E27FC236}">
                    <a16:creationId xmlns:a16="http://schemas.microsoft.com/office/drawing/2014/main" id="{75906859-8102-2D45-E94A-85B4C2DF52F7}"/>
                  </a:ext>
                </a:extLst>
              </p:cNvPr>
              <p:cNvGraphicFramePr>
                <a:graphicFrameLocks/>
              </p:cNvGraphicFramePr>
              <p:nvPr>
                <p:extLst>
                  <p:ext uri="{D42A27DB-BD31-4B8C-83A1-F6EECF244321}">
                    <p14:modId xmlns:p14="http://schemas.microsoft.com/office/powerpoint/2010/main" val="14580692"/>
                  </p:ext>
                </p:extLst>
              </p:nvPr>
            </p:nvGraphicFramePr>
            <p:xfrm>
              <a:off x="838200" y="1105523"/>
              <a:ext cx="7848600" cy="2333257"/>
            </p:xfrm>
            <a:graphic>
              <a:graphicData uri="http://schemas.openxmlformats.org/drawingml/2006/table">
                <a:tbl>
                  <a:tblPr firstRow="1" bandRow="1">
                    <a:tableStyleId>{2D5ABB26-0587-4C30-8999-92F81FD0307C}</a:tableStyleId>
                  </a:tblPr>
                  <a:tblGrid>
                    <a:gridCol w="1380772">
                      <a:extLst>
                        <a:ext uri="{9D8B030D-6E8A-4147-A177-3AD203B41FA5}">
                          <a16:colId xmlns:a16="http://schemas.microsoft.com/office/drawing/2014/main" val="20000"/>
                        </a:ext>
                      </a:extLst>
                    </a:gridCol>
                    <a:gridCol w="508706">
                      <a:extLst>
                        <a:ext uri="{9D8B030D-6E8A-4147-A177-3AD203B41FA5}">
                          <a16:colId xmlns:a16="http://schemas.microsoft.com/office/drawing/2014/main" val="20001"/>
                        </a:ext>
                      </a:extLst>
                    </a:gridCol>
                    <a:gridCol w="1844322">
                      <a:extLst>
                        <a:ext uri="{9D8B030D-6E8A-4147-A177-3AD203B41FA5}">
                          <a16:colId xmlns:a16="http://schemas.microsoft.com/office/drawing/2014/main" val="20002"/>
                        </a:ext>
                      </a:extLst>
                    </a:gridCol>
                    <a:gridCol w="4114800">
                      <a:extLst>
                        <a:ext uri="{9D8B030D-6E8A-4147-A177-3AD203B41FA5}">
                          <a16:colId xmlns:a16="http://schemas.microsoft.com/office/drawing/2014/main" val="20003"/>
                        </a:ext>
                      </a:extLst>
                    </a:gridCol>
                  </a:tblGrid>
                  <a:tr h="426720">
                    <a:tc>
                      <a:txBody>
                        <a:bodyPr/>
                        <a:lstStyle/>
                        <a:p>
                          <a:endParaRPr lang="en-US"/>
                        </a:p>
                      </a:txBody>
                      <a:tcPr>
                        <a:blipFill>
                          <a:blip r:embed="rId2"/>
                          <a:stretch>
                            <a:fillRect t="-11429" r="-467401" b="-460000"/>
                          </a:stretch>
                        </a:blipFill>
                      </a:tcPr>
                    </a:tc>
                    <a:tc>
                      <a:txBody>
                        <a:bodyPr/>
                        <a:lstStyle/>
                        <a:p>
                          <a:pPr algn="l"/>
                          <a:r>
                            <a:rPr sz="2200"/>
                            <a:t>​</a:t>
                          </a:r>
                          <a:r>
                            <a:rPr sz="2200">
                              <a:latin typeface="Cambria Math"/>
                            </a:rPr>
                            <a:t>=</a:t>
                          </a:r>
                        </a:p>
                      </a:txBody>
                      <a:tcPr/>
                    </a:tc>
                    <a:tc>
                      <a:txBody>
                        <a:bodyPr/>
                        <a:lstStyle/>
                        <a:p>
                          <a:endParaRPr lang="en-US"/>
                        </a:p>
                      </a:txBody>
                      <a:tcPr>
                        <a:blipFill>
                          <a:blip r:embed="rId2"/>
                          <a:stretch>
                            <a:fillRect l="-102310" t="-11429" r="-222772" b="-460000"/>
                          </a:stretch>
                        </a:blipFill>
                      </a:tcPr>
                    </a:tc>
                    <a:tc>
                      <a:txBody>
                        <a:bodyPr/>
                        <a:lstStyle/>
                        <a:p>
                          <a:pPr algn="l">
                            <a:defRPr sz="1600" b="1"/>
                          </a:pPr>
                          <a:r>
                            <a:rPr sz="1600" b="0" dirty="0"/>
                            <a:t>This is the formula for the surface area of a</a:t>
                          </a:r>
                        </a:p>
                      </a:txBody>
                      <a:tcPr anchor="b"/>
                    </a:tc>
                    <a:extLst>
                      <a:ext uri="{0D108BD9-81ED-4DB2-BD59-A6C34878D82A}">
                        <a16:rowId xmlns:a16="http://schemas.microsoft.com/office/drawing/2014/main" val="10000"/>
                      </a:ext>
                    </a:extLst>
                  </a:tr>
                  <a:tr h="677557">
                    <a:tc>
                      <a:txBody>
                        <a:bodyPr/>
                        <a:lstStyle/>
                        <a:p>
                          <a:endParaRPr lang="en-US"/>
                        </a:p>
                      </a:txBody>
                      <a:tcPr>
                        <a:blipFill>
                          <a:blip r:embed="rId2"/>
                          <a:stretch>
                            <a:fillRect t="-69643" r="-467401" b="-187500"/>
                          </a:stretch>
                        </a:blipFill>
                      </a:tcPr>
                    </a:tc>
                    <a:tc>
                      <a:txBody>
                        <a:bodyPr/>
                        <a:lstStyle/>
                        <a:p>
                          <a:pPr algn="l"/>
                          <a:r>
                            <a:rPr sz="2200"/>
                            <a:t>​</a:t>
                          </a:r>
                          <a:r>
                            <a:rPr sz="2200">
                              <a:latin typeface="Cambria Math"/>
                            </a:rPr>
                            <a:t>=</a:t>
                          </a:r>
                        </a:p>
                      </a:txBody>
                      <a:tcPr/>
                    </a:tc>
                    <a:tc>
                      <a:txBody>
                        <a:bodyPr/>
                        <a:lstStyle/>
                        <a:p>
                          <a:endParaRPr lang="en-US"/>
                        </a:p>
                      </a:txBody>
                      <a:tcPr>
                        <a:blipFill>
                          <a:blip r:embed="rId2"/>
                          <a:stretch>
                            <a:fillRect l="-102310" t="-69643" r="-222772" b="-187500"/>
                          </a:stretch>
                        </a:blipFill>
                      </a:tcPr>
                    </a:tc>
                    <a:tc>
                      <a:txBody>
                        <a:bodyPr/>
                        <a:lstStyle/>
                        <a:p>
                          <a:endParaRPr lang="en-US"/>
                        </a:p>
                      </a:txBody>
                      <a:tcPr>
                        <a:blipFill>
                          <a:blip r:embed="rId2"/>
                          <a:stretch>
                            <a:fillRect l="-90815" t="-69643" b="-187500"/>
                          </a:stretch>
                        </a:blipFill>
                      </a:tcPr>
                    </a:tc>
                    <a:extLst>
                      <a:ext uri="{0D108BD9-81ED-4DB2-BD59-A6C34878D82A}">
                        <a16:rowId xmlns:a16="http://schemas.microsoft.com/office/drawing/2014/main" val="10001"/>
                      </a:ext>
                    </a:extLst>
                  </a:tr>
                  <a:tr h="614490">
                    <a:tc>
                      <a:txBody>
                        <a:bodyPr/>
                        <a:lstStyle/>
                        <a:p>
                          <a:endParaRPr lang="en-US"/>
                        </a:p>
                      </a:txBody>
                      <a:tcPr>
                        <a:blipFill>
                          <a:blip r:embed="rId2"/>
                          <a:stretch>
                            <a:fillRect t="-188119" r="-467401" b="-107921"/>
                          </a:stretch>
                        </a:blipFill>
                      </a:tcPr>
                    </a:tc>
                    <a:tc>
                      <a:txBody>
                        <a:bodyPr/>
                        <a:lstStyle/>
                        <a:p>
                          <a:pPr algn="l"/>
                          <a:r>
                            <a:rPr sz="2200"/>
                            <a:t>​</a:t>
                          </a:r>
                          <a:r>
                            <a:rPr sz="2200">
                              <a:latin typeface="Cambria Math"/>
                            </a:rPr>
                            <a:t>=</a:t>
                          </a:r>
                        </a:p>
                      </a:txBody>
                      <a:tcPr/>
                    </a:tc>
                    <a:tc>
                      <a:txBody>
                        <a:bodyPr/>
                        <a:lstStyle/>
                        <a:p>
                          <a:endParaRPr lang="en-US"/>
                        </a:p>
                      </a:txBody>
                      <a:tcPr>
                        <a:blipFill>
                          <a:blip r:embed="rId2"/>
                          <a:stretch>
                            <a:fillRect l="-102310" t="-188119" r="-222772" b="-107921"/>
                          </a:stretch>
                        </a:blipFill>
                      </a:tcPr>
                    </a:tc>
                    <a:tc>
                      <a:txBody>
                        <a:bodyPr/>
                        <a:lstStyle/>
                        <a:p>
                          <a:endParaRPr lang="en-US"/>
                        </a:p>
                      </a:txBody>
                      <a:tcPr anchor="b">
                        <a:blipFill>
                          <a:blip r:embed="rId2"/>
                          <a:stretch>
                            <a:fillRect l="-90815" t="-188119" b="-107921"/>
                          </a:stretch>
                        </a:blipFill>
                      </a:tcPr>
                    </a:tc>
                    <a:extLst>
                      <a:ext uri="{0D108BD9-81ED-4DB2-BD59-A6C34878D82A}">
                        <a16:rowId xmlns:a16="http://schemas.microsoft.com/office/drawing/2014/main" val="10002"/>
                      </a:ext>
                    </a:extLst>
                  </a:tr>
                  <a:tr h="614490">
                    <a:tc>
                      <a:txBody>
                        <a:bodyPr/>
                        <a:lstStyle/>
                        <a:p>
                          <a:endParaRPr lang="en-US"/>
                        </a:p>
                      </a:txBody>
                      <a:tcPr>
                        <a:blipFill>
                          <a:blip r:embed="rId2"/>
                          <a:stretch>
                            <a:fillRect t="-288119" r="-467401" b="-7921"/>
                          </a:stretch>
                        </a:blipFill>
                      </a:tcPr>
                    </a:tc>
                    <a:tc>
                      <a:txBody>
                        <a:bodyPr/>
                        <a:lstStyle/>
                        <a:p>
                          <a:pPr algn="l"/>
                          <a:r>
                            <a:rPr sz="2200"/>
                            <a:t>​</a:t>
                          </a:r>
                          <a:r>
                            <a:rPr sz="2200">
                              <a:latin typeface="Cambria Math"/>
                            </a:rPr>
                            <a:t>=</a:t>
                          </a:r>
                        </a:p>
                      </a:txBody>
                      <a:tcPr/>
                    </a:tc>
                    <a:tc>
                      <a:txBody>
                        <a:bodyPr/>
                        <a:lstStyle/>
                        <a:p>
                          <a:endParaRPr lang="en-US"/>
                        </a:p>
                      </a:txBody>
                      <a:tcPr>
                        <a:blipFill>
                          <a:blip r:embed="rId2"/>
                          <a:stretch>
                            <a:fillRect l="-102310" t="-288119" r="-222772" b="-7921"/>
                          </a:stretch>
                        </a:blipFill>
                      </a:tcPr>
                    </a:tc>
                    <a:tc>
                      <a:txBody>
                        <a:bodyPr/>
                        <a:lstStyle/>
                        <a:p>
                          <a:pPr algn="l">
                            <a:defRPr sz="1600" b="1"/>
                          </a:pPr>
                          <a:r>
                            <a:rPr lang="en-US" sz="1600" b="0" dirty="0"/>
                            <a:t>requires a technique that will be discussed later.</a:t>
                          </a:r>
                          <a:endParaRPr sz="1600" b="0" dirty="0"/>
                        </a:p>
                      </a:txBody>
                      <a:tcPr/>
                    </a:tc>
                    <a:extLst>
                      <a:ext uri="{0D108BD9-81ED-4DB2-BD59-A6C34878D82A}">
                        <a16:rowId xmlns:a16="http://schemas.microsoft.com/office/drawing/2014/main" val="10003"/>
                      </a:ext>
                    </a:extLst>
                  </a:tr>
                </a:tbl>
              </a:graphicData>
            </a:graphic>
          </p:graphicFrame>
        </mc:Fallback>
      </mc:AlternateContent>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 Calculating Aver</a:t>
            </a:r>
            <a:r>
              <a:rPr lang="en-US" dirty="0"/>
              <a:t>	</a:t>
            </a:r>
            <a:r>
              <a:rPr dirty="0"/>
              <a:t>age Speed</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The distance from Shreveport, LA to Austin, TX by one route is </a:t>
            </a:r>
            <a:r>
              <a:rPr sz="2800" dirty="0">
                <a:latin typeface="Cambria Math"/>
              </a:rPr>
              <a:t>325</a:t>
            </a:r>
            <a:r>
              <a:rPr sz="2800" dirty="0"/>
              <a:t> miles. If Kevin made the trip in five and a half hours, what was his average speed?</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Calculating Average Speed</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400" b="1" dirty="0"/>
              <a:t>Solution</a:t>
            </a:r>
          </a:p>
          <a:p>
            <a:pPr>
              <a:defRPr sz="2800"/>
            </a:pPr>
            <a:r>
              <a:rPr sz="2400" dirty="0"/>
              <a:t>We know</a:t>
            </a:r>
            <a:r>
              <a:rPr lang="en-US" sz="2400" dirty="0"/>
              <a:t> </a:t>
            </a:r>
            <a:r>
              <a:rPr lang="en-US" sz="2400" i="1" dirty="0"/>
              <a:t>d</a:t>
            </a:r>
            <a:r>
              <a:rPr sz="2400" dirty="0"/>
              <a:t> and</a:t>
            </a:r>
            <a:r>
              <a:rPr lang="en-US" sz="2400" dirty="0"/>
              <a:t> </a:t>
            </a:r>
            <a:r>
              <a:rPr lang="en-US" sz="2400" i="1" dirty="0"/>
              <a:t>t</a:t>
            </a:r>
            <a:r>
              <a:rPr sz="2400" dirty="0"/>
              <a:t>, and need to solve the linear equation </a:t>
            </a:r>
            <a:r>
              <a:rPr lang="en-US" sz="2400" dirty="0"/>
              <a:t>		</a:t>
            </a:r>
          </a:p>
          <a:p>
            <a:pPr>
              <a:defRPr sz="2800"/>
            </a:pPr>
            <a:r>
              <a:rPr lang="en-US" sz="2400" dirty="0"/>
              <a:t>		</a:t>
            </a:r>
            <a:endParaRPr sz="2400" dirty="0"/>
          </a:p>
        </p:txBody>
      </p:sp>
      <p:pic>
        <p:nvPicPr>
          <p:cNvPr id="10" name="Picture 9" descr="Three hundred twenty-five equals eleven over two times r">
            <a:extLst>
              <a:ext uri="{FF2B5EF4-FFF2-40B4-BE49-F238E27FC236}">
                <a16:creationId xmlns:a16="http://schemas.microsoft.com/office/drawing/2014/main" id="{C6C2A3FE-FF76-CE7C-C80B-BD49664EEF5C}"/>
              </a:ext>
            </a:extLst>
          </p:cNvPr>
          <p:cNvPicPr>
            <a:picLocks noChangeAspect="1"/>
          </p:cNvPicPr>
          <p:nvPr/>
        </p:nvPicPr>
        <p:blipFill>
          <a:blip r:embed="rId2"/>
          <a:stretch>
            <a:fillRect/>
          </a:stretch>
        </p:blipFill>
        <p:spPr>
          <a:xfrm>
            <a:off x="571500" y="1752600"/>
            <a:ext cx="1333500" cy="781050"/>
          </a:xfrm>
          <a:prstGeom prst="rect">
            <a:avLst/>
          </a:prstGeom>
        </p:spPr>
      </p:pic>
      <p:sp>
        <p:nvSpPr>
          <p:cNvPr id="11" name="TextBox 10">
            <a:extLst>
              <a:ext uri="{FF2B5EF4-FFF2-40B4-BE49-F238E27FC236}">
                <a16:creationId xmlns:a16="http://schemas.microsoft.com/office/drawing/2014/main" id="{0EF4E612-47B3-356B-3516-6DD7FDC40325}"/>
              </a:ext>
            </a:extLst>
          </p:cNvPr>
          <p:cNvSpPr txBox="1"/>
          <p:nvPr/>
        </p:nvSpPr>
        <p:spPr>
          <a:xfrm>
            <a:off x="1917849" y="1947383"/>
            <a:ext cx="6768951" cy="461665"/>
          </a:xfrm>
          <a:prstGeom prst="rect">
            <a:avLst/>
          </a:prstGeom>
          <a:noFill/>
        </p:spPr>
        <p:txBody>
          <a:bodyPr wrap="square">
            <a:spAutoFit/>
          </a:bodyPr>
          <a:lstStyle/>
          <a:p>
            <a:pPr>
              <a:defRPr sz="2800"/>
            </a:pPr>
            <a:r>
              <a:rPr lang="en-US" sz="2400" dirty="0"/>
              <a:t>for </a:t>
            </a:r>
            <a:r>
              <a:rPr lang="en-US" sz="2400" i="1" dirty="0"/>
              <a:t>r</a:t>
            </a:r>
            <a:r>
              <a:rPr lang="en-US" sz="2400" dirty="0"/>
              <a:t> (note that we have written five and a half as	</a:t>
            </a:r>
            <a:endParaRPr lang="en-IN" sz="2400" dirty="0"/>
          </a:p>
        </p:txBody>
      </p:sp>
      <p:pic>
        <p:nvPicPr>
          <p:cNvPr id="17" name="Picture 16" descr="Eleven over two">
            <a:extLst>
              <a:ext uri="{FF2B5EF4-FFF2-40B4-BE49-F238E27FC236}">
                <a16:creationId xmlns:a16="http://schemas.microsoft.com/office/drawing/2014/main" id="{C9735696-F895-421A-8C29-3E542C8F9F24}"/>
              </a:ext>
            </a:extLst>
          </p:cNvPr>
          <p:cNvPicPr>
            <a:picLocks noChangeAspect="1"/>
          </p:cNvPicPr>
          <p:nvPr/>
        </p:nvPicPr>
        <p:blipFill>
          <a:blip r:embed="rId3"/>
          <a:stretch>
            <a:fillRect/>
          </a:stretch>
        </p:blipFill>
        <p:spPr>
          <a:xfrm>
            <a:off x="607803" y="2438400"/>
            <a:ext cx="400050" cy="781050"/>
          </a:xfrm>
          <a:prstGeom prst="rect">
            <a:avLst/>
          </a:prstGeom>
        </p:spPr>
      </p:pic>
      <p:sp>
        <p:nvSpPr>
          <p:cNvPr id="13" name="TextBox 12">
            <a:extLst>
              <a:ext uri="{FF2B5EF4-FFF2-40B4-BE49-F238E27FC236}">
                <a16:creationId xmlns:a16="http://schemas.microsoft.com/office/drawing/2014/main" id="{24D7ED3D-94B7-CD1F-105B-9238AA39BD2B}"/>
              </a:ext>
            </a:extLst>
          </p:cNvPr>
          <p:cNvSpPr txBox="1"/>
          <p:nvPr/>
        </p:nvSpPr>
        <p:spPr>
          <a:xfrm>
            <a:off x="889959" y="2567342"/>
            <a:ext cx="8071449" cy="461665"/>
          </a:xfrm>
          <a:prstGeom prst="rect">
            <a:avLst/>
          </a:prstGeom>
          <a:noFill/>
        </p:spPr>
        <p:txBody>
          <a:bodyPr wrap="square">
            <a:spAutoFit/>
          </a:bodyPr>
          <a:lstStyle/>
          <a:p>
            <a:pPr>
              <a:defRPr sz="2800"/>
            </a:pPr>
            <a:r>
              <a:rPr lang="en-US" sz="2400" dirty="0"/>
              <a:t>). This is accomplished by multiplying both sides by</a:t>
            </a:r>
            <a:endParaRPr lang="en-IN" sz="2400" dirty="0"/>
          </a:p>
        </p:txBody>
      </p:sp>
      <p:pic>
        <p:nvPicPr>
          <p:cNvPr id="20" name="Picture 19" descr="Two over Eleven">
            <a:extLst>
              <a:ext uri="{FF2B5EF4-FFF2-40B4-BE49-F238E27FC236}">
                <a16:creationId xmlns:a16="http://schemas.microsoft.com/office/drawing/2014/main" id="{B6B61D56-EF3C-3415-5158-72CAE91584F8}"/>
              </a:ext>
            </a:extLst>
          </p:cNvPr>
          <p:cNvPicPr>
            <a:picLocks noChangeAspect="1"/>
          </p:cNvPicPr>
          <p:nvPr/>
        </p:nvPicPr>
        <p:blipFill>
          <a:blip r:embed="rId4"/>
          <a:stretch>
            <a:fillRect/>
          </a:stretch>
        </p:blipFill>
        <p:spPr>
          <a:xfrm>
            <a:off x="7304088" y="2438400"/>
            <a:ext cx="485775" cy="781050"/>
          </a:xfrm>
          <a:prstGeom prst="rect">
            <a:avLst/>
          </a:prstGeom>
        </p:spPr>
      </p:pic>
      <p:pic>
        <p:nvPicPr>
          <p:cNvPr id="23" name="Picture 22" descr="Three hundred twenty-five equals eleven over two times r which is&#10;Six hundred fifty over eleven equals r which is&#10;r is approximately 59.1 miles per hour.&#10;">
            <a:extLst>
              <a:ext uri="{FF2B5EF4-FFF2-40B4-BE49-F238E27FC236}">
                <a16:creationId xmlns:a16="http://schemas.microsoft.com/office/drawing/2014/main" id="{D6A8575D-0000-F502-313C-85BCAA323805}"/>
              </a:ext>
            </a:extLst>
          </p:cNvPr>
          <p:cNvPicPr>
            <a:picLocks noChangeAspect="1"/>
          </p:cNvPicPr>
          <p:nvPr/>
        </p:nvPicPr>
        <p:blipFill>
          <a:blip r:embed="rId5"/>
          <a:stretch>
            <a:fillRect/>
          </a:stretch>
        </p:blipFill>
        <p:spPr>
          <a:xfrm>
            <a:off x="3581400" y="3538699"/>
            <a:ext cx="2124075" cy="2095500"/>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Calculating Average Rate of Speed</a:t>
            </a:r>
            <a:r>
              <a:rPr lang="en-US" baseline="-25000" dirty="0"/>
              <a:t>3</a:t>
            </a:r>
            <a:endParaRPr dirty="0"/>
          </a:p>
        </p:txBody>
      </p:sp>
      <p:sp>
        <p:nvSpPr>
          <p:cNvPr id="3" name="Text Placeholder 2"/>
          <p:cNvSpPr>
            <a:spLocks noGrp="1"/>
          </p:cNvSpPr>
          <p:nvPr>
            <p:ph type="body" sz="quarter" idx="10"/>
          </p:nvPr>
        </p:nvSpPr>
        <p:spPr/>
        <p:txBody>
          <a:bodyPr>
            <a:normAutofit/>
          </a:bodyPr>
          <a:lstStyle/>
          <a:p>
            <a:r>
              <a:rPr sz="2800"/>
              <a:t>Alternatively, the time can be expressed in decimal form</a:t>
            </a:r>
            <a:r>
              <a:rPr lang="en-US"/>
              <a:t>.</a:t>
            </a:r>
            <a:endParaRPr sz="2800"/>
          </a:p>
        </p:txBody>
      </p:sp>
      <p:pic>
        <p:nvPicPr>
          <p:cNvPr id="7" name="Picture 6" descr="Three hundred twenty-five equals five point five times r.&#10;Three hundred twenty-five divided by five point five equals r.&#10;r is approximately 59.1 miles per hour.">
            <a:extLst>
              <a:ext uri="{FF2B5EF4-FFF2-40B4-BE49-F238E27FC236}">
                <a16:creationId xmlns:a16="http://schemas.microsoft.com/office/drawing/2014/main" id="{703EF9C3-FEDD-9AEA-4225-DEFBB669EC7D}"/>
              </a:ext>
            </a:extLst>
          </p:cNvPr>
          <p:cNvPicPr>
            <a:picLocks noChangeAspect="1"/>
          </p:cNvPicPr>
          <p:nvPr/>
        </p:nvPicPr>
        <p:blipFill>
          <a:blip r:embed="rId2"/>
          <a:stretch>
            <a:fillRect/>
          </a:stretch>
        </p:blipFill>
        <p:spPr>
          <a:xfrm>
            <a:off x="2895600" y="2514600"/>
            <a:ext cx="2114550" cy="1704975"/>
          </a:xfrm>
          <a:prstGeom prst="rect">
            <a:avLst/>
          </a:prstGeo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6: Calculating Average Interest Rate</a:t>
            </a:r>
            <a:r>
              <a:rPr lang="en-US" baseline="-25000" dirty="0"/>
              <a:t>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Julie invested </a:t>
                </a:r>
                <a14:m>
                  <m:oMath xmlns:m="http://schemas.openxmlformats.org/officeDocument/2006/math">
                    <m:r>
                      <a:rPr>
                        <a:latin typeface="Cambria Math" panose="02040503050406030204" pitchFamily="18" charset="0"/>
                      </a:rPr>
                      <m:t>$</m:t>
                    </m:r>
                    <m:r>
                      <a:rPr>
                        <a:latin typeface="Cambria Math" panose="02040503050406030204" pitchFamily="18" charset="0"/>
                      </a:rPr>
                      <m:t>1500</m:t>
                    </m:r>
                  </m:oMath>
                </a14:m>
                <a:r>
                  <a:rPr sz="2800" dirty="0"/>
                  <a:t> in a risky high-tech stock on January 1</a:t>
                </a:r>
                <a:r>
                  <a:rPr lang="en-US" sz="1050" dirty="0"/>
                  <a:t> </a:t>
                </a:r>
                <a:r>
                  <a:rPr lang="en-US" sz="2800" baseline="30000" dirty="0" err="1"/>
                  <a:t>st</a:t>
                </a:r>
                <a:r>
                  <a:rPr sz="2800" dirty="0" err="1"/>
                  <a:t>.</a:t>
                </a:r>
                <a:r>
                  <a:rPr sz="2800" dirty="0"/>
                  <a:t> On July 1</a:t>
                </a:r>
                <a:r>
                  <a:rPr lang="en-US" sz="1050" dirty="0"/>
                  <a:t> </a:t>
                </a:r>
                <a:r>
                  <a:rPr lang="en-US" baseline="30000" dirty="0" err="1"/>
                  <a:t>st</a:t>
                </a:r>
                <a:r>
                  <a:rPr sz="2800" dirty="0"/>
                  <a:t>, her stock is worth </a:t>
                </a:r>
                <a14:m>
                  <m:oMath xmlns:m="http://schemas.openxmlformats.org/officeDocument/2006/math">
                    <m:r>
                      <a:rPr>
                        <a:latin typeface="Cambria Math" panose="02040503050406030204" pitchFamily="18" charset="0"/>
                      </a:rPr>
                      <m:t>$</m:t>
                    </m:r>
                    <m:r>
                      <a:rPr>
                        <a:latin typeface="Cambria Math" panose="02040503050406030204" pitchFamily="18" charset="0"/>
                      </a:rPr>
                      <m:t>2100</m:t>
                    </m:r>
                  </m:oMath>
                </a14:m>
                <a:r>
                  <a:rPr sz="2800" dirty="0"/>
                  <a:t>. She knows that her investment </a:t>
                </a:r>
                <a:r>
                  <a:rPr lang="en-US" sz="2800" dirty="0"/>
                  <a:t>is very volatile and that it </a:t>
                </a:r>
                <a:r>
                  <a:rPr sz="2800" dirty="0"/>
                  <a:t>does not earn interest at a constant rate, but she wants to determine her average annual rate of return at this point in the year. What </a:t>
                </a:r>
                <a:r>
                  <a:rPr lang="en-US" sz="2800" dirty="0"/>
                  <a:t>effective </a:t>
                </a:r>
                <a:r>
                  <a:rPr sz="2800" dirty="0"/>
                  <a:t>annual rate of return</a:t>
                </a:r>
                <a:r>
                  <a:rPr lang="en-US" sz="2800" dirty="0"/>
                  <a:t> h</a:t>
                </a:r>
                <a:r>
                  <a:rPr sz="2800" dirty="0"/>
                  <a:t>as </a:t>
                </a:r>
                <a:r>
                  <a:rPr lang="en-US" sz="2800" dirty="0"/>
                  <a:t>she </a:t>
                </a:r>
                <a:r>
                  <a:rPr sz="2800" dirty="0"/>
                  <a:t>earned so far?</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1704"/>
                </a:stretch>
              </a:blipFill>
            </p:spPr>
            <p:txBody>
              <a:bodyPr/>
              <a:lstStyle/>
              <a:p>
                <a:r>
                  <a:rPr lang="en-IN">
                    <a:noFill/>
                  </a:rPr>
                  <a:t> </a:t>
                </a:r>
              </a:p>
            </p:txBody>
          </p:sp>
        </mc:Fallback>
      </mc:AlternateContent>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Identifying Types of Equations</a:t>
            </a:r>
            <a:r>
              <a:rPr lang="en-US" baseline="-25000" dirty="0"/>
              <a:t>2</a:t>
            </a:r>
            <a:endParaRPr baseline="-250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marL="514350" indent="-514350">
                  <a:buFont typeface="+mj-lt"/>
                  <a:buAutoNum type="alphaLcPeriod" startAt="2"/>
                  <a:defRPr sz="2800"/>
                </a:pPr>
                <a:r>
                  <a:rPr lang="en-US" dirty="0"/>
                  <a:t>​</a:t>
                </a:r>
                <a:r>
                  <a:rPr lang="en-US" sz="2800" dirty="0"/>
                  <a:t>The equation </a:t>
                </a:r>
                <a:r>
                  <a:rPr lang="en-US" sz="2800" i="1" dirty="0"/>
                  <a:t>t</a:t>
                </a:r>
                <a:r>
                  <a:rPr lang="en-US" sz="2800" dirty="0"/>
                  <a:t> + 3 = </a:t>
                </a:r>
                <a:r>
                  <a:rPr lang="en-US" sz="2800" i="1" dirty="0"/>
                  <a:t>t</a:t>
                </a:r>
                <a:r>
                  <a:rPr lang="en-US" sz="2800" dirty="0"/>
                  <a:t> is an example of a contradiction. The solution set of this equation is the empty set, </a:t>
                </a:r>
                <a14:m>
                  <m:oMath xmlns:m="http://schemas.openxmlformats.org/officeDocument/2006/math">
                    <m:r>
                      <a:rPr lang="en-US">
                        <a:latin typeface="Cambria Math" panose="02040503050406030204" pitchFamily="18" charset="0"/>
                      </a:rPr>
                      <m:t>∅</m:t>
                    </m:r>
                  </m:oMath>
                </a14:m>
                <a:r>
                  <a:rPr lang="en-US" sz="2800" dirty="0"/>
                  <a:t>, since no value for </a:t>
                </a:r>
                <a:r>
                  <a:rPr lang="en-US" sz="2800" i="1" dirty="0"/>
                  <a:t>t</a:t>
                </a:r>
                <a:r>
                  <a:rPr lang="en-US" sz="2800" dirty="0"/>
                  <a:t> satisfies the equation.</a:t>
                </a:r>
              </a:p>
              <a:p>
                <a:pPr marL="514350" indent="-514350">
                  <a:buFont typeface="+mj-lt"/>
                  <a:buAutoNum type="alphaLcPeriod" startAt="3"/>
                  <a:defRPr sz="2800"/>
                </a:pPr>
                <a:endParaRPr lang="en-US" dirty="0"/>
              </a:p>
              <a:p>
                <a:pPr marL="514350" indent="-514350">
                  <a:buFont typeface="+mj-lt"/>
                  <a:buAutoNum type="alphaLcPeriod" startAt="3"/>
                  <a:defRPr sz="2800"/>
                </a:pPr>
                <a:r>
                  <a:rPr lang="en-US" sz="2800" dirty="0"/>
                  <a:t>The equation </a:t>
                </a:r>
                <a:r>
                  <a:rPr lang="en-US" sz="2800" i="1" dirty="0"/>
                  <a:t>x</a:t>
                </a:r>
                <a:r>
                  <a:rPr lang="en-US" sz="2800" dirty="0"/>
                  <a:t>² = 9 is conditional. The solution set of the equation is </a:t>
                </a:r>
                <a14:m>
                  <m:oMath xmlns:m="http://schemas.openxmlformats.org/officeDocument/2006/math">
                    <m:r>
                      <a:rPr lang="en-US">
                        <a:latin typeface="Cambria Math" panose="02040503050406030204" pitchFamily="18" charset="0"/>
                      </a:rPr>
                      <m:t>{</m:t>
                    </m:r>
                    <m:r>
                      <m:rPr>
                        <m:nor/>
                      </m:rPr>
                      <a:rPr lang="en-US" dirty="0">
                        <a:latin typeface="Calibri" panose="020F0502020204030204" pitchFamily="34" charset="0"/>
                        <a:ea typeface="Calibri" panose="020F0502020204030204" pitchFamily="34" charset="0"/>
                        <a:cs typeface="Calibri" panose="020F0502020204030204" pitchFamily="34" charset="0"/>
                      </a:rPr>
                      <m:t>−</m:t>
                    </m:r>
                    <m:r>
                      <a:rPr lang="en-US">
                        <a:latin typeface="Cambria Math" panose="02040503050406030204" pitchFamily="18" charset="0"/>
                      </a:rPr>
                      <m:t>3,3}</m:t>
                    </m:r>
                  </m:oMath>
                </a14:m>
                <a:r>
                  <a:rPr lang="en-US" sz="2800" dirty="0"/>
                  <a:t>, as any other value for </a:t>
                </a:r>
                <a:r>
                  <a:rPr lang="en-US" sz="2800" i="1" dirty="0"/>
                  <a:t>x</a:t>
                </a:r>
                <a:r>
                  <a:rPr lang="en-US" sz="2800" dirty="0"/>
                  <a:t> results in a false statement.</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350"/>
                </a:stretch>
              </a:blipFill>
            </p:spPr>
            <p:txBody>
              <a:bodyPr/>
              <a:lstStyle/>
              <a:p>
                <a:r>
                  <a:rPr lang="en-IN">
                    <a:noFill/>
                  </a:rPr>
                  <a:t> </a:t>
                </a:r>
              </a:p>
            </p:txBody>
          </p:sp>
        </mc:Fallback>
      </mc:AlternateContent>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Calculating Average Interest Rate</a:t>
            </a:r>
            <a:r>
              <a:rPr lang="en-US" baseline="-25000" dirty="0"/>
              <a:t>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The interest that Julie has earned in half a year is </a:t>
                </a:r>
                <a14:m>
                  <m:oMath xmlns:m="http://schemas.openxmlformats.org/officeDocument/2006/math">
                    <m:r>
                      <a:rPr>
                        <a:latin typeface="Cambria Math" panose="02040503050406030204" pitchFamily="18" charset="0"/>
                      </a:rPr>
                      <m:t>$600</m:t>
                    </m:r>
                  </m:oMath>
                </a14:m>
                <a:r>
                  <a:rPr sz="2800" dirty="0"/>
                  <a:t> (or </a:t>
                </a:r>
                <a14:m>
                  <m:oMath xmlns:m="http://schemas.openxmlformats.org/officeDocument/2006/math">
                    <m:r>
                      <a:rPr>
                        <a:latin typeface="Cambria Math" panose="02040503050406030204" pitchFamily="18" charset="0"/>
                      </a:rPr>
                      <m:t>$2100−$1500</m:t>
                    </m:r>
                  </m:oMath>
                </a14:m>
                <a:r>
                  <a:rPr sz="2800" dirty="0"/>
                  <a:t>). Replacing</a:t>
                </a:r>
                <a:r>
                  <a:rPr lang="en-US" sz="2800" dirty="0"/>
                  <a:t> </a:t>
                </a:r>
                <a:r>
                  <a:rPr lang="en-US" sz="2800" i="1" dirty="0"/>
                  <a:t>P</a:t>
                </a:r>
                <a:r>
                  <a:rPr sz="2800" dirty="0"/>
                  <a:t> with </a:t>
                </a:r>
                <a:r>
                  <a:rPr sz="2800" dirty="0">
                    <a:latin typeface="Cambria Math"/>
                  </a:rPr>
                  <a:t>1500</a:t>
                </a:r>
                <a:r>
                  <a:rPr sz="2800" dirty="0"/>
                  <a:t>,</a:t>
                </a:r>
                <a:r>
                  <a:rPr lang="en-US" sz="2800" dirty="0"/>
                  <a:t> </a:t>
                </a:r>
                <a:r>
                  <a:rPr lang="en-US" sz="2800" i="1" dirty="0"/>
                  <a:t>t</a:t>
                </a:r>
                <a:r>
                  <a:rPr sz="2800" dirty="0"/>
                  <a:t> with</a:t>
                </a:r>
              </a:p>
              <a:p>
                <a:pPr algn="ctr"/>
                <a:r>
                  <a:rPr dirty="0"/>
                  <a:t>​</a:t>
                </a:r>
              </a:p>
              <a:p>
                <a:pPr algn="l"/>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p:pic>
        <p:nvPicPr>
          <p:cNvPr id="5" name="Picture 4" descr="one divided by two">
            <a:extLst>
              <a:ext uri="{FF2B5EF4-FFF2-40B4-BE49-F238E27FC236}">
                <a16:creationId xmlns:a16="http://schemas.microsoft.com/office/drawing/2014/main" id="{012482A3-F6D6-2245-ED02-7E58DD477F42}"/>
              </a:ext>
            </a:extLst>
          </p:cNvPr>
          <p:cNvPicPr>
            <a:picLocks noChangeAspect="1"/>
          </p:cNvPicPr>
          <p:nvPr/>
        </p:nvPicPr>
        <p:blipFill>
          <a:blip r:embed="rId3"/>
          <a:stretch>
            <a:fillRect/>
          </a:stretch>
        </p:blipFill>
        <p:spPr>
          <a:xfrm>
            <a:off x="8001000" y="1923800"/>
            <a:ext cx="304800" cy="657225"/>
          </a:xfrm>
          <a:prstGeom prst="rect">
            <a:avLst/>
          </a:prstGeom>
        </p:spPr>
      </p:pic>
      <p:sp>
        <p:nvSpPr>
          <p:cNvPr id="8" name="TextBox 7">
            <a:extLst>
              <a:ext uri="{FF2B5EF4-FFF2-40B4-BE49-F238E27FC236}">
                <a16:creationId xmlns:a16="http://schemas.microsoft.com/office/drawing/2014/main" id="{C70D04AB-F90D-1A51-DAE6-0084793BE952}"/>
              </a:ext>
            </a:extLst>
          </p:cNvPr>
          <p:cNvSpPr txBox="1"/>
          <p:nvPr/>
        </p:nvSpPr>
        <p:spPr>
          <a:xfrm>
            <a:off x="483018" y="2477869"/>
            <a:ext cx="8203781" cy="954107"/>
          </a:xfrm>
          <a:prstGeom prst="rect">
            <a:avLst/>
          </a:prstGeom>
          <a:noFill/>
        </p:spPr>
        <p:txBody>
          <a:bodyPr wrap="square">
            <a:spAutoFit/>
          </a:bodyPr>
          <a:lstStyle/>
          <a:p>
            <a:r>
              <a:rPr lang="en-US" sz="2800" dirty="0"/>
              <a:t>and </a:t>
            </a:r>
            <a:r>
              <a:rPr lang="en-US" sz="2800" i="1" dirty="0"/>
              <a:t>I</a:t>
            </a:r>
            <a:r>
              <a:rPr lang="en-US" sz="2800" dirty="0"/>
              <a:t> with </a:t>
            </a:r>
            <a:r>
              <a:rPr lang="en-US" sz="2800" dirty="0">
                <a:latin typeface="Cambria Math"/>
              </a:rPr>
              <a:t>600</a:t>
            </a:r>
            <a:r>
              <a:rPr lang="en-US" sz="2800" dirty="0"/>
              <a:t> in the formula </a:t>
            </a:r>
            <a:r>
              <a:rPr lang="en-US" sz="2800" i="1" dirty="0"/>
              <a:t>I</a:t>
            </a:r>
            <a:r>
              <a:rPr lang="en-US" sz="2800" dirty="0"/>
              <a:t> = </a:t>
            </a:r>
            <a:r>
              <a:rPr lang="en-US" sz="2800" i="1" dirty="0" err="1"/>
              <a:t>Prt</a:t>
            </a:r>
            <a:r>
              <a:rPr lang="en-US" sz="2800" dirty="0"/>
              <a:t>, we have the following equation.</a:t>
            </a:r>
            <a:endParaRPr lang="en-IN" sz="2800" dirty="0"/>
          </a:p>
        </p:txBody>
      </p:sp>
      <p:pic>
        <p:nvPicPr>
          <p:cNvPr id="9" name="Picture 8" descr="Six hundred equals fifteen hundred times one-half times r.&#10;Twelve hundred divided by fifteen hundred equals r, which is&#10;r equals zero point eight.&#10;r equals 80 percent average rate of return per year.&#10;">
            <a:extLst>
              <a:ext uri="{FF2B5EF4-FFF2-40B4-BE49-F238E27FC236}">
                <a16:creationId xmlns:a16="http://schemas.microsoft.com/office/drawing/2014/main" id="{0FF0C826-2180-FF7D-04F8-5368B693D74E}"/>
              </a:ext>
            </a:extLst>
          </p:cNvPr>
          <p:cNvPicPr>
            <a:picLocks noChangeAspect="1"/>
          </p:cNvPicPr>
          <p:nvPr/>
        </p:nvPicPr>
        <p:blipFill>
          <a:blip r:embed="rId4"/>
          <a:stretch>
            <a:fillRect/>
          </a:stretch>
        </p:blipFill>
        <p:spPr>
          <a:xfrm>
            <a:off x="2667000" y="3431959"/>
            <a:ext cx="5286375" cy="2486025"/>
          </a:xfrm>
          <a:prstGeom prst="rect">
            <a:avLst/>
          </a:prstGeo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7: Solving a Mixture Problem</a:t>
            </a:r>
            <a:r>
              <a:rPr lang="en-US" baseline="-25000" dirty="0"/>
              <a:t>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For a certain chemistry experiment, </a:t>
                </a:r>
                <a:r>
                  <a:rPr sz="2800" dirty="0">
                    <a:latin typeface="Cambria Math"/>
                  </a:rPr>
                  <a:t>500</a:t>
                </a:r>
                <a:r>
                  <a:rPr sz="2800" dirty="0"/>
                  <a:t> milliliters of a </a:t>
                </a:r>
                <a14:m>
                  <m:oMath xmlns:m="http://schemas.openxmlformats.org/officeDocument/2006/math">
                    <m:r>
                      <a:rPr>
                        <a:latin typeface="Cambria Math" panose="02040503050406030204" pitchFamily="18" charset="0"/>
                      </a:rPr>
                      <m:t>14%</m:t>
                    </m:r>
                  </m:oMath>
                </a14:m>
                <a:r>
                  <a:rPr sz="2800" dirty="0"/>
                  <a:t> acid solution is required (a </a:t>
                </a:r>
                <a14:m>
                  <m:oMath xmlns:m="http://schemas.openxmlformats.org/officeDocument/2006/math">
                    <m:r>
                      <a:rPr>
                        <a:latin typeface="Cambria Math" panose="02040503050406030204" pitchFamily="18" charset="0"/>
                      </a:rPr>
                      <m:t>14%</m:t>
                    </m:r>
                  </m:oMath>
                </a14:m>
                <a:r>
                  <a:rPr sz="2800" dirty="0"/>
                  <a:t> acid solution means that </a:t>
                </a:r>
                <a14:m>
                  <m:oMath xmlns:m="http://schemas.openxmlformats.org/officeDocument/2006/math">
                    <m:r>
                      <a:rPr>
                        <a:latin typeface="Cambria Math" panose="02040503050406030204" pitchFamily="18" charset="0"/>
                      </a:rPr>
                      <m:t>14%</m:t>
                    </m:r>
                  </m:oMath>
                </a14:m>
                <a:r>
                  <a:rPr sz="2800" dirty="0"/>
                  <a:t> of any given quantity of solution is acid, while the remaining </a:t>
                </a:r>
                <a14:m>
                  <m:oMath xmlns:m="http://schemas.openxmlformats.org/officeDocument/2006/math">
                    <m:r>
                      <a:rPr>
                        <a:latin typeface="Cambria Math" panose="02040503050406030204" pitchFamily="18" charset="0"/>
                      </a:rPr>
                      <m:t>86%</m:t>
                    </m:r>
                  </m:oMath>
                </a14:m>
                <a:r>
                  <a:rPr sz="2800" dirty="0"/>
                  <a:t> of the solution is water). The supply room only has </a:t>
                </a:r>
                <a14:m>
                  <m:oMath xmlns:m="http://schemas.openxmlformats.org/officeDocument/2006/math">
                    <m:r>
                      <a:rPr>
                        <a:latin typeface="Cambria Math" panose="02040503050406030204" pitchFamily="18" charset="0"/>
                      </a:rPr>
                      <m:t>10%</m:t>
                    </m:r>
                  </m:oMath>
                </a14:m>
                <a:r>
                  <a:rPr sz="2800" dirty="0"/>
                  <a:t> solution and </a:t>
                </a:r>
                <a14:m>
                  <m:oMath xmlns:m="http://schemas.openxmlformats.org/officeDocument/2006/math">
                    <m:r>
                      <a:rPr>
                        <a:latin typeface="Cambria Math" panose="02040503050406030204" pitchFamily="18" charset="0"/>
                      </a:rPr>
                      <m:t>20%</m:t>
                    </m:r>
                  </m:oMath>
                </a14:m>
                <a:r>
                  <a:rPr sz="2800" dirty="0"/>
                  <a:t> solution made. How many milliliters of each must be mixed in order to obtain </a:t>
                </a:r>
                <a:r>
                  <a:rPr sz="2800" dirty="0">
                    <a:latin typeface="Cambria Math"/>
                  </a:rPr>
                  <a:t>500</a:t>
                </a:r>
                <a:r>
                  <a:rPr sz="2800" dirty="0"/>
                  <a:t> milliliters of </a:t>
                </a:r>
                <a14:m>
                  <m:oMath xmlns:m="http://schemas.openxmlformats.org/officeDocument/2006/math">
                    <m:r>
                      <a:rPr>
                        <a:latin typeface="Cambria Math" panose="02040503050406030204" pitchFamily="18" charset="0"/>
                      </a:rPr>
                      <m:t>14%</m:t>
                    </m:r>
                  </m:oMath>
                </a14:m>
                <a:r>
                  <a:rPr sz="2800" dirty="0"/>
                  <a:t> solution?</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595" r="-2222"/>
                </a:stretch>
              </a:blipFill>
            </p:spPr>
            <p:txBody>
              <a:bodyPr/>
              <a:lstStyle/>
              <a:p>
                <a:r>
                  <a:rPr lang="en-US">
                    <a:noFill/>
                  </a:rPr>
                  <a:t> </a:t>
                </a:r>
              </a:p>
            </p:txBody>
          </p:sp>
        </mc:Fallback>
      </mc:AlternateContent>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Solving a Mixture Problem</a:t>
            </a:r>
            <a:r>
              <a:rPr lang="en-US" baseline="-25000" dirty="0"/>
              <a:t>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sz="2800" b="1" dirty="0"/>
                  <a:t>Solution</a:t>
                </a:r>
              </a:p>
              <a:p>
                <a:r>
                  <a:rPr sz="2800" dirty="0"/>
                  <a:t>Although we will ultimately construct a linear equation in a single variable, it's often easier to first organize the information in a mixture problem using two variables.</a:t>
                </a:r>
              </a:p>
              <a:p>
                <a:pPr>
                  <a:defRPr sz="2800"/>
                </a:pPr>
                <a:r>
                  <a:rPr sz="2800" dirty="0"/>
                  <a:t>Accordingly, if we let</a:t>
                </a:r>
                <a:r>
                  <a:rPr lang="en-US" sz="2800" dirty="0"/>
                  <a:t> </a:t>
                </a:r>
                <a:r>
                  <a:rPr lang="en-US" sz="2800" i="1" dirty="0"/>
                  <a:t>x</a:t>
                </a:r>
                <a:r>
                  <a:rPr sz="2800" dirty="0"/>
                  <a:t> represent the number of milliliters of </a:t>
                </a:r>
                <a14:m>
                  <m:oMath xmlns:m="http://schemas.openxmlformats.org/officeDocument/2006/math">
                    <m:r>
                      <a:rPr>
                        <a:latin typeface="Cambria Math" panose="02040503050406030204" pitchFamily="18" charset="0"/>
                      </a:rPr>
                      <m:t>10%</m:t>
                    </m:r>
                  </m:oMath>
                </a14:m>
                <a:r>
                  <a:rPr sz="2800" dirty="0"/>
                  <a:t> solution we need and </a:t>
                </a:r>
                <a14:m>
                  <m:oMath xmlns:m="http://schemas.openxmlformats.org/officeDocument/2006/math">
                    <m:r>
                      <a:rPr>
                        <a:latin typeface="Cambria Math" panose="02040503050406030204" pitchFamily="18" charset="0"/>
                      </a:rPr>
                      <m:t>𝑦</m:t>
                    </m:r>
                  </m:oMath>
                </a14:m>
                <a:r>
                  <a:rPr sz="2800" dirty="0"/>
                  <a:t> the number of milliliters of </a:t>
                </a:r>
                <a14:m>
                  <m:oMath xmlns:m="http://schemas.openxmlformats.org/officeDocument/2006/math">
                    <m:r>
                      <a:rPr>
                        <a:latin typeface="Cambria Math" panose="02040503050406030204" pitchFamily="18" charset="0"/>
                      </a:rPr>
                      <m:t>20%</m:t>
                    </m:r>
                  </m:oMath>
                </a14:m>
                <a:r>
                  <a:rPr sz="2800" dirty="0"/>
                  <a:t> solution, the given information can be organized as follows.</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1704"/>
                </a:stretch>
              </a:blipFill>
            </p:spPr>
            <p:txBody>
              <a:bodyPr/>
              <a:lstStyle/>
              <a:p>
                <a:r>
                  <a:rPr lang="en-IN">
                    <a:noFill/>
                  </a:rPr>
                  <a:t> </a:t>
                </a:r>
              </a:p>
            </p:txBody>
          </p:sp>
        </mc:Fallback>
      </mc:AlternateContent>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Solving a Mixture Problem</a:t>
            </a:r>
            <a:r>
              <a:rPr lang="en-US" baseline="-25000" dirty="0"/>
              <a:t>3</a:t>
            </a:r>
            <a:endParaRPr dirty="0"/>
          </a:p>
        </p:txBody>
      </p:sp>
      <p:sp>
        <p:nvSpPr>
          <p:cNvPr id="5" name="TextBox 4">
            <a:extLst>
              <a:ext uri="{FF2B5EF4-FFF2-40B4-BE49-F238E27FC236}">
                <a16:creationId xmlns:a16="http://schemas.microsoft.com/office/drawing/2014/main" id="{7AD26484-FEB8-96E7-118D-550249B4AE24}"/>
              </a:ext>
            </a:extLst>
          </p:cNvPr>
          <p:cNvSpPr txBox="1"/>
          <p:nvPr/>
        </p:nvSpPr>
        <p:spPr>
          <a:xfrm>
            <a:off x="2362200" y="1078468"/>
            <a:ext cx="4572000" cy="369332"/>
          </a:xfrm>
          <a:prstGeom prst="rect">
            <a:avLst/>
          </a:prstGeom>
          <a:noFill/>
        </p:spPr>
        <p:txBody>
          <a:bodyPr wrap="square">
            <a:spAutoFit/>
          </a:bodyPr>
          <a:lstStyle/>
          <a:p>
            <a:pPr algn="ctr">
              <a:defRPr sz="1800" b="1"/>
            </a:pPr>
            <a:r>
              <a:rPr lang="en-IN" dirty="0"/>
              <a:t>Table 1</a:t>
            </a:r>
          </a:p>
        </p:txBody>
      </p:sp>
      <mc:AlternateContent xmlns:mc="http://schemas.openxmlformats.org/markup-compatibility/2006" xmlns:a14="http://schemas.microsoft.com/office/drawing/2010/main">
        <mc:Choice Requires="a14">
          <p:graphicFrame>
            <p:nvGraphicFramePr>
              <p:cNvPr id="3" name="Table Placeholder 2" descr="The table represents different acid solutions and their corresponding amounts. It includes three rows for 10%, 20%, and 14% solutions. The 10% solution has an unknown amount represented as x, with an acid content of 0.1x. The 20% solution has an unknown amount y, with an acid content of 0.2y. The 14% solution has a total volume of 500 ml, with an acid content calculated as 0.14 times 500."/>
              <p:cNvGraphicFramePr>
                <a:graphicFrameLocks noGrp="1"/>
              </p:cNvGraphicFramePr>
              <p:nvPr>
                <p:ph type="tbl" sz="quarter" idx="10"/>
                <p:extLst>
                  <p:ext uri="{D42A27DB-BD31-4B8C-83A1-F6EECF244321}">
                    <p14:modId xmlns:p14="http://schemas.microsoft.com/office/powerpoint/2010/main" val="2883555365"/>
                  </p:ext>
                </p:extLst>
              </p:nvPr>
            </p:nvGraphicFramePr>
            <p:xfrm>
              <a:off x="457200" y="1486525"/>
              <a:ext cx="8382000" cy="1675900"/>
            </p:xfrm>
            <a:graphic>
              <a:graphicData uri="http://schemas.openxmlformats.org/drawingml/2006/table">
                <a:tbl>
                  <a:tblPr firstRow="1" bandRow="1">
                    <a:tableStyleId>{5940675A-B579-460E-94D1-54222C63F5DA}</a:tableStyleId>
                  </a:tblPr>
                  <a:tblGrid>
                    <a:gridCol w="2794000">
                      <a:extLst>
                        <a:ext uri="{9D8B030D-6E8A-4147-A177-3AD203B41FA5}">
                          <a16:colId xmlns:a16="http://schemas.microsoft.com/office/drawing/2014/main" val="20000"/>
                        </a:ext>
                      </a:extLst>
                    </a:gridCol>
                    <a:gridCol w="2794000">
                      <a:extLst>
                        <a:ext uri="{9D8B030D-6E8A-4147-A177-3AD203B41FA5}">
                          <a16:colId xmlns:a16="http://schemas.microsoft.com/office/drawing/2014/main" val="20001"/>
                        </a:ext>
                      </a:extLst>
                    </a:gridCol>
                    <a:gridCol w="2794000">
                      <a:extLst>
                        <a:ext uri="{9D8B030D-6E8A-4147-A177-3AD203B41FA5}">
                          <a16:colId xmlns:a16="http://schemas.microsoft.com/office/drawing/2014/main" val="20002"/>
                        </a:ext>
                      </a:extLst>
                    </a:gridCol>
                  </a:tblGrid>
                  <a:tr h="418975">
                    <a:tc>
                      <a:txBody>
                        <a:bodyPr/>
                        <a:lstStyle/>
                        <a:p>
                          <a:pPr algn="ctr">
                            <a:defRPr sz="1800" b="1"/>
                          </a:pPr>
                          <a:r>
                            <a:t>Type of Solution</a:t>
                          </a:r>
                        </a:p>
                      </a:txBody>
                      <a:tcPr/>
                    </a:tc>
                    <a:tc>
                      <a:txBody>
                        <a:bodyPr/>
                        <a:lstStyle/>
                        <a:p>
                          <a:pPr algn="ctr">
                            <a:defRPr sz="1800" b="1"/>
                          </a:pPr>
                          <a:r>
                            <a:rPr dirty="0"/>
                            <a:t>Amount of Solution</a:t>
                          </a:r>
                        </a:p>
                      </a:txBody>
                      <a:tcPr/>
                    </a:tc>
                    <a:tc>
                      <a:txBody>
                        <a:bodyPr/>
                        <a:lstStyle/>
                        <a:p>
                          <a:pPr algn="ctr">
                            <a:defRPr sz="1800" b="1"/>
                          </a:pPr>
                          <a:r>
                            <a:rPr dirty="0"/>
                            <a:t>Amount of Acid</a:t>
                          </a:r>
                        </a:p>
                      </a:txBody>
                      <a:tcPr/>
                    </a:tc>
                    <a:extLst>
                      <a:ext uri="{0D108BD9-81ED-4DB2-BD59-A6C34878D82A}">
                        <a16:rowId xmlns:a16="http://schemas.microsoft.com/office/drawing/2014/main" val="10001"/>
                      </a:ext>
                    </a:extLst>
                  </a:tr>
                  <a:tr h="418975">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10%</m:t>
                                </m:r>
                              </m:oMath>
                            </m:oMathPara>
                          </a14:m>
                          <a:endParaRPr dirty="0"/>
                        </a:p>
                      </a:txBody>
                      <a:tcPr/>
                    </a:tc>
                    <a:tc>
                      <a:txBody>
                        <a:bodyPr/>
                        <a:lstStyle/>
                        <a:p>
                          <a:pPr algn="ctr">
                            <a:defRPr sz="1800"/>
                          </a:pPr>
                          <a14:m>
                            <m:oMathPara xmlns:m="http://schemas.openxmlformats.org/officeDocument/2006/math">
                              <m:oMathParaPr>
                                <m:jc m:val="centerGroup"/>
                              </m:oMathParaPr>
                              <m:oMath xmlns:m="http://schemas.openxmlformats.org/officeDocument/2006/math">
                                <m:r>
                                  <a:rPr lang="en-US" sz="1800" smtClean="0">
                                    <a:latin typeface="Cambria Math" panose="02040503050406030204" pitchFamily="18" charset="0"/>
                                  </a:rPr>
                                  <m:t>𝑥</m:t>
                                </m:r>
                              </m:oMath>
                            </m:oMathPara>
                          </a14:m>
                          <a:endParaRPr dirty="0"/>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0.1</m:t>
                                </m:r>
                                <m:r>
                                  <a:rPr sz="1800">
                                    <a:latin typeface="Cambria Math" panose="02040503050406030204" pitchFamily="18" charset="0"/>
                                  </a:rPr>
                                  <m:t>𝑥</m:t>
                                </m:r>
                              </m:oMath>
                            </m:oMathPara>
                          </a14:m>
                          <a:endParaRPr dirty="0"/>
                        </a:p>
                      </a:txBody>
                      <a:tcPr/>
                    </a:tc>
                    <a:extLst>
                      <a:ext uri="{0D108BD9-81ED-4DB2-BD59-A6C34878D82A}">
                        <a16:rowId xmlns:a16="http://schemas.microsoft.com/office/drawing/2014/main" val="10002"/>
                      </a:ext>
                    </a:extLst>
                  </a:tr>
                  <a:tr h="418975">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20%</m:t>
                                </m:r>
                              </m:oMath>
                            </m:oMathPara>
                          </a14:m>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lang="en-US" sz="1800" smtClean="0">
                                    <a:latin typeface="Cambria Math" panose="02040503050406030204" pitchFamily="18" charset="0"/>
                                  </a:rPr>
                                  <m:t>𝑦</m:t>
                                </m:r>
                              </m:oMath>
                            </m:oMathPara>
                          </a14:m>
                          <a:endParaRPr dirty="0"/>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0.2</m:t>
                                </m:r>
                                <m:r>
                                  <a:rPr sz="1800">
                                    <a:latin typeface="Cambria Math" panose="02040503050406030204" pitchFamily="18" charset="0"/>
                                  </a:rPr>
                                  <m:t>𝑦</m:t>
                                </m:r>
                              </m:oMath>
                            </m:oMathPara>
                          </a14:m>
                          <a:endParaRPr dirty="0"/>
                        </a:p>
                      </a:txBody>
                      <a:tcPr/>
                    </a:tc>
                    <a:extLst>
                      <a:ext uri="{0D108BD9-81ED-4DB2-BD59-A6C34878D82A}">
                        <a16:rowId xmlns:a16="http://schemas.microsoft.com/office/drawing/2014/main" val="10003"/>
                      </a:ext>
                    </a:extLst>
                  </a:tr>
                  <a:tr h="418975">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14%</m:t>
                                </m:r>
                              </m:oMath>
                            </m:oMathPara>
                          </a14:m>
                          <a:endParaRPr dirty="0"/>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500</m:t>
                                </m:r>
                                <m:r>
                                  <m:rPr>
                                    <m:nor/>
                                  </m:rPr>
                                  <a:rPr sz="1800"/>
                                  <m:t> </m:t>
                                </m:r>
                                <m:r>
                                  <m:rPr>
                                    <m:sty m:val="p"/>
                                  </m:rPr>
                                  <a:rPr sz="1800">
                                    <a:latin typeface="Cambria Math" panose="02040503050406030204" pitchFamily="18" charset="0"/>
                                  </a:rPr>
                                  <m:t>ml</m:t>
                                </m:r>
                              </m:oMath>
                            </m:oMathPara>
                          </a14:m>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d>
                                  <m:dPr>
                                    <m:ctrlPr>
                                      <a:rPr sz="1800" i="1">
                                        <a:latin typeface="Cambria Math" panose="02040503050406030204" pitchFamily="18" charset="0"/>
                                      </a:rPr>
                                    </m:ctrlPr>
                                  </m:dPr>
                                  <m:e>
                                    <m:r>
                                      <a:rPr sz="1800">
                                        <a:latin typeface="Cambria Math" panose="02040503050406030204" pitchFamily="18" charset="0"/>
                                      </a:rPr>
                                      <m:t>0.14</m:t>
                                    </m:r>
                                  </m:e>
                                </m:d>
                                <m:d>
                                  <m:dPr>
                                    <m:ctrlPr>
                                      <a:rPr sz="1800" i="1">
                                        <a:latin typeface="Cambria Math" panose="02040503050406030204" pitchFamily="18" charset="0"/>
                                      </a:rPr>
                                    </m:ctrlPr>
                                  </m:dPr>
                                  <m:e>
                                    <m:r>
                                      <a:rPr sz="1800">
                                        <a:latin typeface="Cambria Math" panose="02040503050406030204" pitchFamily="18" charset="0"/>
                                      </a:rPr>
                                      <m:t>500</m:t>
                                    </m:r>
                                  </m:e>
                                </m:d>
                              </m:oMath>
                            </m:oMathPara>
                          </a14:m>
                          <a:endParaRPr dirty="0"/>
                        </a:p>
                      </a:txBody>
                      <a:tcPr/>
                    </a:tc>
                    <a:extLst>
                      <a:ext uri="{0D108BD9-81ED-4DB2-BD59-A6C34878D82A}">
                        <a16:rowId xmlns:a16="http://schemas.microsoft.com/office/drawing/2014/main" val="10004"/>
                      </a:ext>
                    </a:extLst>
                  </a:tr>
                </a:tbl>
              </a:graphicData>
            </a:graphic>
          </p:graphicFrame>
        </mc:Choice>
        <mc:Fallback xmlns="">
          <p:graphicFrame>
            <p:nvGraphicFramePr>
              <p:cNvPr id="3" name="Table Placeholder 2" descr="The table represents different acid solutions and their corresponding amounts. It includes three rows for 10%, 20%, and 14% solutions. The 10% solution has an unknown amount represented as x, with an acid content of 0.1x. The 20% solution has an unknown amount y, with an acid content of 0.2y. The 14% solution has a total volume of 500 ml, with an acid content calculated as 0.14 times 500."/>
              <p:cNvGraphicFramePr>
                <a:graphicFrameLocks noGrp="1"/>
              </p:cNvGraphicFramePr>
              <p:nvPr>
                <p:ph type="tbl" sz="quarter" idx="10"/>
                <p:extLst>
                  <p:ext uri="{D42A27DB-BD31-4B8C-83A1-F6EECF244321}">
                    <p14:modId xmlns:p14="http://schemas.microsoft.com/office/powerpoint/2010/main" val="2883555365"/>
                  </p:ext>
                </p:extLst>
              </p:nvPr>
            </p:nvGraphicFramePr>
            <p:xfrm>
              <a:off x="457200" y="1486525"/>
              <a:ext cx="8382000" cy="1675900"/>
            </p:xfrm>
            <a:graphic>
              <a:graphicData uri="http://schemas.openxmlformats.org/drawingml/2006/table">
                <a:tbl>
                  <a:tblPr firstRow="1" bandRow="1">
                    <a:tableStyleId>{5940675A-B579-460E-94D1-54222C63F5DA}</a:tableStyleId>
                  </a:tblPr>
                  <a:tblGrid>
                    <a:gridCol w="2794000">
                      <a:extLst>
                        <a:ext uri="{9D8B030D-6E8A-4147-A177-3AD203B41FA5}">
                          <a16:colId xmlns:a16="http://schemas.microsoft.com/office/drawing/2014/main" val="20000"/>
                        </a:ext>
                      </a:extLst>
                    </a:gridCol>
                    <a:gridCol w="2794000">
                      <a:extLst>
                        <a:ext uri="{9D8B030D-6E8A-4147-A177-3AD203B41FA5}">
                          <a16:colId xmlns:a16="http://schemas.microsoft.com/office/drawing/2014/main" val="20001"/>
                        </a:ext>
                      </a:extLst>
                    </a:gridCol>
                    <a:gridCol w="2794000">
                      <a:extLst>
                        <a:ext uri="{9D8B030D-6E8A-4147-A177-3AD203B41FA5}">
                          <a16:colId xmlns:a16="http://schemas.microsoft.com/office/drawing/2014/main" val="20002"/>
                        </a:ext>
                      </a:extLst>
                    </a:gridCol>
                  </a:tblGrid>
                  <a:tr h="418975">
                    <a:tc>
                      <a:txBody>
                        <a:bodyPr/>
                        <a:lstStyle/>
                        <a:p>
                          <a:pPr algn="ctr">
                            <a:defRPr sz="1800" b="1"/>
                          </a:pPr>
                          <a:r>
                            <a:t>Type of Solution</a:t>
                          </a:r>
                        </a:p>
                      </a:txBody>
                      <a:tcPr/>
                    </a:tc>
                    <a:tc>
                      <a:txBody>
                        <a:bodyPr/>
                        <a:lstStyle/>
                        <a:p>
                          <a:pPr algn="ctr">
                            <a:defRPr sz="1800" b="1"/>
                          </a:pPr>
                          <a:r>
                            <a:rPr dirty="0"/>
                            <a:t>Amount of Solution</a:t>
                          </a:r>
                        </a:p>
                      </a:txBody>
                      <a:tcPr/>
                    </a:tc>
                    <a:tc>
                      <a:txBody>
                        <a:bodyPr/>
                        <a:lstStyle/>
                        <a:p>
                          <a:pPr algn="ctr">
                            <a:defRPr sz="1800" b="1"/>
                          </a:pPr>
                          <a:r>
                            <a:rPr dirty="0"/>
                            <a:t>Amount of Acid</a:t>
                          </a:r>
                        </a:p>
                      </a:txBody>
                      <a:tcPr/>
                    </a:tc>
                    <a:extLst>
                      <a:ext uri="{0D108BD9-81ED-4DB2-BD59-A6C34878D82A}">
                        <a16:rowId xmlns:a16="http://schemas.microsoft.com/office/drawing/2014/main" val="10001"/>
                      </a:ext>
                    </a:extLst>
                  </a:tr>
                  <a:tr h="418975">
                    <a:tc>
                      <a:txBody>
                        <a:bodyPr/>
                        <a:lstStyle/>
                        <a:p>
                          <a:endParaRPr lang="en-US"/>
                        </a:p>
                      </a:txBody>
                      <a:tcPr>
                        <a:blipFill>
                          <a:blip r:embed="rId2"/>
                          <a:stretch>
                            <a:fillRect l="-437" t="-107246" r="-200873" b="-202899"/>
                          </a:stretch>
                        </a:blipFill>
                      </a:tcPr>
                    </a:tc>
                    <a:tc>
                      <a:txBody>
                        <a:bodyPr/>
                        <a:lstStyle/>
                        <a:p>
                          <a:endParaRPr lang="en-US"/>
                        </a:p>
                      </a:txBody>
                      <a:tcPr>
                        <a:blipFill>
                          <a:blip r:embed="rId2"/>
                          <a:stretch>
                            <a:fillRect l="-100218" t="-107246" r="-100436" b="-202899"/>
                          </a:stretch>
                        </a:blipFill>
                      </a:tcPr>
                    </a:tc>
                    <a:tc>
                      <a:txBody>
                        <a:bodyPr/>
                        <a:lstStyle/>
                        <a:p>
                          <a:endParaRPr lang="en-US"/>
                        </a:p>
                      </a:txBody>
                      <a:tcPr>
                        <a:blipFill>
                          <a:blip r:embed="rId2"/>
                          <a:stretch>
                            <a:fillRect l="-200655" t="-107246" r="-655" b="-202899"/>
                          </a:stretch>
                        </a:blipFill>
                      </a:tcPr>
                    </a:tc>
                    <a:extLst>
                      <a:ext uri="{0D108BD9-81ED-4DB2-BD59-A6C34878D82A}">
                        <a16:rowId xmlns:a16="http://schemas.microsoft.com/office/drawing/2014/main" val="10002"/>
                      </a:ext>
                    </a:extLst>
                  </a:tr>
                  <a:tr h="418975">
                    <a:tc>
                      <a:txBody>
                        <a:bodyPr/>
                        <a:lstStyle/>
                        <a:p>
                          <a:endParaRPr lang="en-US"/>
                        </a:p>
                      </a:txBody>
                      <a:tcPr>
                        <a:blipFill>
                          <a:blip r:embed="rId2"/>
                          <a:stretch>
                            <a:fillRect l="-437" t="-207246" r="-200873" b="-102899"/>
                          </a:stretch>
                        </a:blipFill>
                      </a:tcPr>
                    </a:tc>
                    <a:tc>
                      <a:txBody>
                        <a:bodyPr/>
                        <a:lstStyle/>
                        <a:p>
                          <a:endParaRPr lang="en-US"/>
                        </a:p>
                      </a:txBody>
                      <a:tcPr>
                        <a:blipFill>
                          <a:blip r:embed="rId2"/>
                          <a:stretch>
                            <a:fillRect l="-100218" t="-207246" r="-100436" b="-102899"/>
                          </a:stretch>
                        </a:blipFill>
                      </a:tcPr>
                    </a:tc>
                    <a:tc>
                      <a:txBody>
                        <a:bodyPr/>
                        <a:lstStyle/>
                        <a:p>
                          <a:endParaRPr lang="en-US"/>
                        </a:p>
                      </a:txBody>
                      <a:tcPr>
                        <a:blipFill>
                          <a:blip r:embed="rId2"/>
                          <a:stretch>
                            <a:fillRect l="-200655" t="-207246" r="-655" b="-102899"/>
                          </a:stretch>
                        </a:blipFill>
                      </a:tcPr>
                    </a:tc>
                    <a:extLst>
                      <a:ext uri="{0D108BD9-81ED-4DB2-BD59-A6C34878D82A}">
                        <a16:rowId xmlns:a16="http://schemas.microsoft.com/office/drawing/2014/main" val="10003"/>
                      </a:ext>
                    </a:extLst>
                  </a:tr>
                  <a:tr h="418975">
                    <a:tc>
                      <a:txBody>
                        <a:bodyPr/>
                        <a:lstStyle/>
                        <a:p>
                          <a:endParaRPr lang="en-US"/>
                        </a:p>
                      </a:txBody>
                      <a:tcPr>
                        <a:blipFill>
                          <a:blip r:embed="rId2"/>
                          <a:stretch>
                            <a:fillRect l="-437" t="-307246" r="-200873" b="-2899"/>
                          </a:stretch>
                        </a:blipFill>
                      </a:tcPr>
                    </a:tc>
                    <a:tc>
                      <a:txBody>
                        <a:bodyPr/>
                        <a:lstStyle/>
                        <a:p>
                          <a:endParaRPr lang="en-US"/>
                        </a:p>
                      </a:txBody>
                      <a:tcPr>
                        <a:blipFill>
                          <a:blip r:embed="rId2"/>
                          <a:stretch>
                            <a:fillRect l="-100218" t="-307246" r="-100436" b="-2899"/>
                          </a:stretch>
                        </a:blipFill>
                      </a:tcPr>
                    </a:tc>
                    <a:tc>
                      <a:txBody>
                        <a:bodyPr/>
                        <a:lstStyle/>
                        <a:p>
                          <a:endParaRPr lang="en-US"/>
                        </a:p>
                      </a:txBody>
                      <a:tcPr>
                        <a:blipFill>
                          <a:blip r:embed="rId2"/>
                          <a:stretch>
                            <a:fillRect l="-200655" t="-307246" r="-655" b="-2899"/>
                          </a:stretch>
                        </a:blipFill>
                      </a:tcPr>
                    </a:tc>
                    <a:extLst>
                      <a:ext uri="{0D108BD9-81ED-4DB2-BD59-A6C34878D82A}">
                        <a16:rowId xmlns:a16="http://schemas.microsoft.com/office/drawing/2014/main" val="10004"/>
                      </a:ext>
                    </a:extLst>
                  </a:tr>
                </a:tbl>
              </a:graphicData>
            </a:graphic>
          </p:graphicFrame>
        </mc:Fallback>
      </mc:AlternateContent>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Solving a Mixture Problem</a:t>
            </a:r>
            <a:r>
              <a:rPr lang="en-US" baseline="-25000" dirty="0"/>
              <a:t>4</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Since we want to wind up with </a:t>
                </a:r>
                <a:r>
                  <a:rPr sz="2800" dirty="0">
                    <a:latin typeface="Cambria Math"/>
                  </a:rPr>
                  <a:t>500</a:t>
                </a:r>
                <a:r>
                  <a:rPr sz="2800" dirty="0"/>
                  <a:t> milliliters of solution, the second column of the table indicates that </a:t>
                </a:r>
                <a:r>
                  <a:rPr lang="en-US" sz="2800" i="1" dirty="0"/>
                  <a:t>x</a:t>
                </a:r>
                <a:r>
                  <a:rPr lang="en-US" sz="2800" dirty="0"/>
                  <a:t> + </a:t>
                </a:r>
                <a:r>
                  <a:rPr lang="en-US" sz="2800" i="1" dirty="0"/>
                  <a:t>y</a:t>
                </a:r>
                <a:r>
                  <a:rPr lang="en-US" sz="2800" dirty="0"/>
                  <a:t> = 500.</a:t>
                </a:r>
                <a:r>
                  <a:rPr sz="2800" dirty="0"/>
                  <a:t> The third column lists the amount of acid present in the two existing solutions and the amount of acid that will be present in the </a:t>
                </a:r>
                <a14:m>
                  <m:oMath xmlns:m="http://schemas.openxmlformats.org/officeDocument/2006/math">
                    <m:r>
                      <a:rPr>
                        <a:latin typeface="Cambria Math" panose="02040503050406030204" pitchFamily="18" charset="0"/>
                      </a:rPr>
                      <m:t>14%</m:t>
                    </m:r>
                  </m:oMath>
                </a14:m>
                <a:r>
                  <a:rPr sz="2800" dirty="0"/>
                  <a:t> solution to be made. Adding up these amounts gives us the equation </a:t>
                </a:r>
                <a:r>
                  <a:rPr lang="en-US" sz="2800" dirty="0"/>
                  <a:t>0.1</a:t>
                </a:r>
                <a:r>
                  <a:rPr lang="en-US" sz="2800" i="1" dirty="0"/>
                  <a:t>x</a:t>
                </a:r>
                <a:r>
                  <a:rPr lang="en-US" sz="2800" dirty="0"/>
                  <a:t> + 0.2</a:t>
                </a:r>
                <a:r>
                  <a:rPr lang="en-US" sz="2800" i="1" dirty="0"/>
                  <a:t>y</a:t>
                </a:r>
                <a:r>
                  <a:rPr lang="en-US" sz="2800" dirty="0"/>
                  <a:t> = (0.14)(500)</a:t>
                </a:r>
                <a:r>
                  <a:rPr sz="2800" dirty="0"/>
                  <a: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595" r="-1852"/>
                </a:stretch>
              </a:blipFill>
            </p:spPr>
            <p:txBody>
              <a:bodyPr/>
              <a:lstStyle/>
              <a:p>
                <a:r>
                  <a:rPr lang="en-IN">
                    <a:noFill/>
                  </a:rPr>
                  <a:t> </a:t>
                </a:r>
              </a:p>
            </p:txBody>
          </p:sp>
        </mc:Fallback>
      </mc:AlternateContent>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Solving a Mixture Problem</a:t>
            </a:r>
            <a:r>
              <a:rPr lang="en-US" baseline="-25000" dirty="0"/>
              <a:t>5</a:t>
            </a:r>
            <a:endParaRPr dirty="0"/>
          </a:p>
        </p:txBody>
      </p:sp>
      <p:sp>
        <p:nvSpPr>
          <p:cNvPr id="3" name="Text Placeholder 2"/>
          <p:cNvSpPr>
            <a:spLocks noGrp="1"/>
          </p:cNvSpPr>
          <p:nvPr>
            <p:ph type="body" sz="quarter" idx="10"/>
          </p:nvPr>
        </p:nvSpPr>
        <p:spPr/>
        <p:txBody>
          <a:bodyPr>
            <a:normAutofit/>
          </a:bodyPr>
          <a:lstStyle/>
          <a:p>
            <a:pPr>
              <a:defRPr sz="2800"/>
            </a:pPr>
            <a:r>
              <a:rPr sz="2400" dirty="0"/>
              <a:t>We can convert the second equation into one with a single variable by making use of the first equation in the form </a:t>
            </a:r>
            <a:br>
              <a:rPr lang="en-US" sz="2400" dirty="0"/>
            </a:br>
            <a:r>
              <a:rPr lang="en-US" sz="2400" i="1" dirty="0"/>
              <a:t>y</a:t>
            </a:r>
            <a:r>
              <a:rPr lang="en-US" sz="2400" dirty="0"/>
              <a:t> = 500 </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dirty="0"/>
              <a:t> </a:t>
            </a:r>
            <a:r>
              <a:rPr lang="en-US" sz="2400" i="1" dirty="0"/>
              <a:t>x</a:t>
            </a:r>
            <a:r>
              <a:rPr sz="2400" dirty="0"/>
              <a:t>. The result is then a linear equation in </a:t>
            </a:r>
            <a:r>
              <a:rPr lang="en-US" sz="2400" i="1" dirty="0"/>
              <a:t>x</a:t>
            </a:r>
            <a:r>
              <a:rPr lang="en-US" sz="2400" dirty="0"/>
              <a:t> </a:t>
            </a:r>
            <a:r>
              <a:rPr sz="2400" dirty="0"/>
              <a:t>that we can solve.</a:t>
            </a:r>
          </a:p>
          <a:p>
            <a:pPr algn="ctr"/>
            <a:endParaRPr lang="en-US" sz="2600" dirty="0"/>
          </a:p>
          <a:p>
            <a:pPr algn="ctr"/>
            <a:endParaRPr lang="en-US" sz="2600" dirty="0"/>
          </a:p>
          <a:p>
            <a:pPr algn="ctr"/>
            <a:endParaRPr lang="en-US" sz="2600" dirty="0"/>
          </a:p>
          <a:p>
            <a:pPr algn="ctr"/>
            <a:endParaRPr lang="en-US" sz="2600" dirty="0"/>
          </a:p>
          <a:p>
            <a:pPr algn="ctr"/>
            <a:endParaRPr lang="en-US" sz="2600" dirty="0"/>
          </a:p>
          <a:p>
            <a:pPr algn="ctr"/>
            <a:r>
              <a:rPr sz="2600" dirty="0"/>
              <a:t>​</a:t>
            </a:r>
          </a:p>
        </p:txBody>
      </p:sp>
      <p:pic>
        <p:nvPicPr>
          <p:cNvPr id="8" name="Picture 7" descr="Zero point one x plus zero point two times open parenthesis  five hundred minus x close parenthesis  equals zero point one four times five hundred.&#10;Zero point one x plus one hundred minus zero point two x equals seventy.&#10;Negative zero point one x equals negative thirty.&#10;x equals three hundred.&#10;">
            <a:extLst>
              <a:ext uri="{FF2B5EF4-FFF2-40B4-BE49-F238E27FC236}">
                <a16:creationId xmlns:a16="http://schemas.microsoft.com/office/drawing/2014/main" id="{CAAABB9C-AB9D-5901-7C28-1776AC8DE5D3}"/>
              </a:ext>
            </a:extLst>
          </p:cNvPr>
          <p:cNvPicPr>
            <a:picLocks noChangeAspect="1"/>
          </p:cNvPicPr>
          <p:nvPr/>
        </p:nvPicPr>
        <p:blipFill>
          <a:blip r:embed="rId2"/>
          <a:stretch>
            <a:fillRect/>
          </a:stretch>
        </p:blipFill>
        <p:spPr>
          <a:xfrm>
            <a:off x="1752600" y="2552965"/>
            <a:ext cx="4391025" cy="1847850"/>
          </a:xfrm>
          <a:prstGeom prst="rect">
            <a:avLst/>
          </a:prstGeom>
        </p:spPr>
      </p:pic>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5C1FE4AA-F6C5-0860-7691-AC37FC23507B}"/>
                  </a:ext>
                </a:extLst>
              </p:cNvPr>
              <p:cNvSpPr txBox="1"/>
              <p:nvPr/>
            </p:nvSpPr>
            <p:spPr>
              <a:xfrm>
                <a:off x="457200" y="4450140"/>
                <a:ext cx="8229600" cy="1569660"/>
              </a:xfrm>
              <a:prstGeom prst="rect">
                <a:avLst/>
              </a:prstGeom>
              <a:noFill/>
            </p:spPr>
            <p:txBody>
              <a:bodyPr wrap="square">
                <a:spAutoFit/>
              </a:bodyPr>
              <a:lstStyle/>
              <a:p>
                <a:pPr algn="l">
                  <a:defRPr sz="2800"/>
                </a:pPr>
                <a:r>
                  <a:rPr lang="en-US" sz="2400" dirty="0"/>
                  <a:t>Now that we know </a:t>
                </a:r>
                <a:r>
                  <a:rPr lang="en-US" sz="2400" i="1" dirty="0"/>
                  <a:t>x</a:t>
                </a:r>
                <a:r>
                  <a:rPr lang="en-US" sz="2400" dirty="0"/>
                  <a:t> = 300 we also know that</a:t>
                </a:r>
                <a:br>
                  <a:rPr lang="en-US" sz="2400" dirty="0"/>
                </a:br>
                <a:r>
                  <a:rPr lang="en-US" sz="2400" i="1" dirty="0"/>
                  <a:t>y</a:t>
                </a:r>
                <a:r>
                  <a:rPr lang="en-US" sz="2400" dirty="0"/>
                  <a:t> = 500 </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dirty="0"/>
                  <a:t> 300 = 200, so </a:t>
                </a:r>
                <a:r>
                  <a:rPr lang="en-US" sz="2400" dirty="0">
                    <a:latin typeface="Cambria Math"/>
                  </a:rPr>
                  <a:t>300</a:t>
                </a:r>
                <a:r>
                  <a:rPr lang="en-US" sz="2400" dirty="0"/>
                  <a:t> milliliters of </a:t>
                </a:r>
                <a14:m>
                  <m:oMath xmlns:m="http://schemas.openxmlformats.org/officeDocument/2006/math">
                    <m:r>
                      <a:rPr lang="en-US" sz="2400">
                        <a:latin typeface="Cambria Math" panose="02040503050406030204" pitchFamily="18" charset="0"/>
                      </a:rPr>
                      <m:t>10%</m:t>
                    </m:r>
                  </m:oMath>
                </a14:m>
                <a:r>
                  <a:rPr lang="en-US" sz="2400" dirty="0"/>
                  <a:t> solution mixed with </a:t>
                </a:r>
                <a:r>
                  <a:rPr lang="en-US" sz="2400" dirty="0">
                    <a:latin typeface="Cambria Math"/>
                  </a:rPr>
                  <a:t>200</a:t>
                </a:r>
                <a:r>
                  <a:rPr lang="en-US" sz="2400" dirty="0"/>
                  <a:t> milliliters of </a:t>
                </a:r>
                <a14:m>
                  <m:oMath xmlns:m="http://schemas.openxmlformats.org/officeDocument/2006/math">
                    <m:r>
                      <a:rPr lang="en-US" sz="2400">
                        <a:latin typeface="Cambria Math" panose="02040503050406030204" pitchFamily="18" charset="0"/>
                      </a:rPr>
                      <m:t>20%</m:t>
                    </m:r>
                  </m:oMath>
                </a14:m>
                <a:r>
                  <a:rPr lang="en-US" sz="2400" dirty="0"/>
                  <a:t> solution will give us the </a:t>
                </a:r>
                <a:r>
                  <a:rPr lang="en-US" sz="2400" dirty="0">
                    <a:latin typeface="Cambria Math"/>
                  </a:rPr>
                  <a:t>500</a:t>
                </a:r>
                <a:r>
                  <a:rPr lang="en-US" sz="2400" dirty="0"/>
                  <a:t> milliliters of </a:t>
                </a:r>
                <a14:m>
                  <m:oMath xmlns:m="http://schemas.openxmlformats.org/officeDocument/2006/math">
                    <m:r>
                      <a:rPr lang="en-US" sz="2400">
                        <a:latin typeface="Cambria Math" panose="02040503050406030204" pitchFamily="18" charset="0"/>
                      </a:rPr>
                      <m:t>14%</m:t>
                    </m:r>
                  </m:oMath>
                </a14:m>
                <a:r>
                  <a:rPr lang="en-US" sz="2400" dirty="0"/>
                  <a:t> solution that is required.</a:t>
                </a:r>
              </a:p>
            </p:txBody>
          </p:sp>
        </mc:Choice>
        <mc:Fallback xmlns="">
          <p:sp>
            <p:nvSpPr>
              <p:cNvPr id="7" name="TextBox 6">
                <a:extLst>
                  <a:ext uri="{FF2B5EF4-FFF2-40B4-BE49-F238E27FC236}">
                    <a16:creationId xmlns:a16="http://schemas.microsoft.com/office/drawing/2014/main" id="{5C1FE4AA-F6C5-0860-7691-AC37FC23507B}"/>
                  </a:ext>
                </a:extLst>
              </p:cNvPr>
              <p:cNvSpPr txBox="1">
                <a:spLocks noRot="1" noChangeAspect="1" noMove="1" noResize="1" noEditPoints="1" noAdjustHandles="1" noChangeArrowheads="1" noChangeShapeType="1" noTextEdit="1"/>
              </p:cNvSpPr>
              <p:nvPr/>
            </p:nvSpPr>
            <p:spPr>
              <a:xfrm>
                <a:off x="457200" y="4450140"/>
                <a:ext cx="8229600" cy="1569660"/>
              </a:xfrm>
              <a:prstGeom prst="rect">
                <a:avLst/>
              </a:prstGeom>
              <a:blipFill>
                <a:blip r:embed="rId3"/>
                <a:stretch>
                  <a:fillRect l="-1111" t="-3101" b="-7752"/>
                </a:stretch>
              </a:blipFill>
            </p:spPr>
            <p:txBody>
              <a:bodyPr/>
              <a:lstStyle/>
              <a:p>
                <a:r>
                  <a:rPr lang="en-IN">
                    <a:noFill/>
                  </a:rPr>
                  <a:t> </a:t>
                </a:r>
              </a:p>
            </p:txBody>
          </p:sp>
        </mc:Fallback>
      </mc:AlternateContent>
    </p:spTree>
    <p:extLst>
      <p:ext uri="{BB962C8B-B14F-4D97-AF65-F5344CB8AC3E}">
        <p14:creationId xmlns:p14="http://schemas.microsoft.com/office/powerpoint/2010/main" val="9304544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Linear Equations in One Variable</a:t>
            </a:r>
          </a:p>
        </p:txBody>
      </p:sp>
      <p:sp>
        <p:nvSpPr>
          <p:cNvPr id="3" name="Text Placeholder 2"/>
          <p:cNvSpPr>
            <a:spLocks noGrp="1"/>
          </p:cNvSpPr>
          <p:nvPr>
            <p:ph type="body" sz="quarter" idx="10"/>
          </p:nvPr>
        </p:nvSpPr>
        <p:spPr>
          <a:xfrm>
            <a:off x="457200" y="1082078"/>
            <a:ext cx="8229600" cy="2270722"/>
          </a:xfrm>
        </p:spPr>
        <p:txBody>
          <a:bodyPr>
            <a:normAutofit/>
          </a:bodyPr>
          <a:lstStyle/>
          <a:p>
            <a:pPr>
              <a:defRPr sz="2800"/>
            </a:pPr>
            <a:r>
              <a:rPr sz="2800" dirty="0"/>
              <a:t>A </a:t>
            </a:r>
            <a:r>
              <a:rPr sz="2800" b="1" dirty="0"/>
              <a:t>linear equation in one variable</a:t>
            </a:r>
            <a:r>
              <a:rPr sz="2800" dirty="0"/>
              <a:t>, say the variable</a:t>
            </a:r>
            <a:r>
              <a:rPr lang="en-US" sz="2800" dirty="0"/>
              <a:t> </a:t>
            </a:r>
            <a:r>
              <a:rPr lang="en-US" sz="2800" i="1" dirty="0"/>
              <a:t>x</a:t>
            </a:r>
            <a:r>
              <a:rPr sz="2800" dirty="0"/>
              <a:t>, is an equation that can be transformed into the form</a:t>
            </a:r>
            <a:r>
              <a:rPr lang="en-IN" sz="2800" dirty="0"/>
              <a:t> </a:t>
            </a:r>
            <a:br>
              <a:rPr lang="en-IN" sz="2800" dirty="0"/>
            </a:br>
            <a:r>
              <a:rPr lang="en-US" sz="2800" i="1" dirty="0"/>
              <a:t>a</a:t>
            </a:r>
            <a:r>
              <a:rPr lang="en-US" sz="1000" i="1" dirty="0"/>
              <a:t> </a:t>
            </a:r>
            <a:r>
              <a:rPr lang="en-US" sz="2800" i="1" dirty="0"/>
              <a:t>x</a:t>
            </a:r>
            <a:r>
              <a:rPr sz="2800" dirty="0"/>
              <a:t> </a:t>
            </a:r>
            <a:r>
              <a:rPr lang="en-US" sz="2800" dirty="0"/>
              <a:t>+ </a:t>
            </a:r>
            <a:r>
              <a:rPr lang="en-US" sz="2800" i="1" dirty="0"/>
              <a:t>b</a:t>
            </a:r>
            <a:r>
              <a:rPr lang="en-US" sz="2800" dirty="0"/>
              <a:t> = 0</a:t>
            </a:r>
            <a:r>
              <a:rPr sz="2800" dirty="0"/>
              <a:t>, where</a:t>
            </a:r>
            <a:r>
              <a:rPr lang="en-US" sz="2800" dirty="0"/>
              <a:t> </a:t>
            </a:r>
            <a:r>
              <a:rPr lang="en-US" sz="2800" i="1" dirty="0"/>
              <a:t>a</a:t>
            </a:r>
            <a:r>
              <a:rPr sz="2800" dirty="0"/>
              <a:t> and </a:t>
            </a:r>
            <a:r>
              <a:rPr lang="en-US" sz="2800" i="1" dirty="0"/>
              <a:t>b</a:t>
            </a:r>
            <a:r>
              <a:rPr sz="2800" dirty="0"/>
              <a:t> are real numbers and </a:t>
            </a:r>
            <a:br>
              <a:rPr lang="en-US" sz="2800" dirty="0"/>
            </a:br>
            <a:r>
              <a:rPr lang="en-US" sz="2800" i="1" dirty="0"/>
              <a:t>a</a:t>
            </a:r>
            <a:r>
              <a:rPr lang="en-US" sz="2800" dirty="0"/>
              <a:t> ≠ 0</a:t>
            </a:r>
            <a:r>
              <a:rPr sz="2800" dirty="0"/>
              <a:t>. Such equations are also called </a:t>
            </a:r>
            <a:r>
              <a:rPr sz="2800" b="1" dirty="0"/>
              <a:t>first-degree</a:t>
            </a:r>
            <a:r>
              <a:rPr sz="2800" dirty="0"/>
              <a:t> </a:t>
            </a:r>
            <a:r>
              <a:rPr sz="2800" b="1" dirty="0"/>
              <a:t>equations</a:t>
            </a:r>
            <a:r>
              <a:rPr sz="2800" dirty="0"/>
              <a:t>, as</a:t>
            </a:r>
            <a:r>
              <a:rPr lang="en-US" sz="2800" dirty="0"/>
              <a:t> </a:t>
            </a:r>
            <a:r>
              <a:rPr lang="en-US" sz="2800" i="1" dirty="0"/>
              <a:t>x</a:t>
            </a:r>
            <a:r>
              <a:rPr sz="2800" dirty="0"/>
              <a:t> is appears to the first power.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Solving Linear Equations in One Variable</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Solve the following linear equations.</a:t>
            </a:r>
          </a:p>
          <a:p>
            <a:pPr>
              <a:lnSpc>
                <a:spcPct val="150000"/>
              </a:lnSpc>
              <a:defRPr sz="2800"/>
            </a:pPr>
            <a:r>
              <a:rPr dirty="0"/>
              <a:t>​</a:t>
            </a:r>
          </a:p>
          <a:p>
            <a:pPr>
              <a:defRPr sz="2800"/>
            </a:pPr>
            <a:r>
              <a:rPr dirty="0"/>
              <a:t>​</a:t>
            </a:r>
          </a:p>
          <a:p>
            <a:pPr>
              <a:lnSpc>
                <a:spcPct val="150000"/>
              </a:lnSpc>
              <a:defRPr sz="2800"/>
            </a:pPr>
            <a:r>
              <a:rPr lang="en-US" dirty="0"/>
              <a:t> </a:t>
            </a:r>
            <a:endParaRPr dirty="0"/>
          </a:p>
          <a:p>
            <a:pPr>
              <a:defRPr sz="2800"/>
            </a:pPr>
            <a:endParaRPr lang="en-US" dirty="0"/>
          </a:p>
          <a:p>
            <a:pPr>
              <a:defRPr sz="2800"/>
            </a:pPr>
            <a:r>
              <a:rPr lang="en-IN" dirty="0"/>
              <a:t> </a:t>
            </a:r>
            <a:endParaRPr dirty="0"/>
          </a:p>
          <a:p>
            <a:pPr>
              <a:lnSpc>
                <a:spcPct val="200000"/>
              </a:lnSpc>
              <a:defRPr sz="2800"/>
            </a:pPr>
            <a:r>
              <a:rPr dirty="0"/>
              <a:t>​</a:t>
            </a:r>
          </a:p>
        </p:txBody>
      </p:sp>
      <p:pic>
        <p:nvPicPr>
          <p:cNvPr id="11" name="Picture 10" descr="Example a. Three times open parenthesis  x minus two close parenthesis  plus seven x equals one minus two times open parenthesis  x plus one-half close  parenthesis.">
            <a:extLst>
              <a:ext uri="{FF2B5EF4-FFF2-40B4-BE49-F238E27FC236}">
                <a16:creationId xmlns:a16="http://schemas.microsoft.com/office/drawing/2014/main" id="{01CEBBFE-FC93-9BFB-045D-6C9AB61463B5}"/>
              </a:ext>
            </a:extLst>
          </p:cNvPr>
          <p:cNvPicPr>
            <a:picLocks noChangeAspect="1"/>
          </p:cNvPicPr>
          <p:nvPr/>
        </p:nvPicPr>
        <p:blipFill>
          <a:blip r:embed="rId2"/>
          <a:stretch>
            <a:fillRect/>
          </a:stretch>
        </p:blipFill>
        <p:spPr>
          <a:xfrm>
            <a:off x="732886" y="1524000"/>
            <a:ext cx="4695825" cy="1009650"/>
          </a:xfrm>
          <a:prstGeom prst="rect">
            <a:avLst/>
          </a:prstGeom>
        </p:spPr>
      </p:pic>
      <p:pic>
        <p:nvPicPr>
          <p:cNvPr id="14" name="Picture 13" descr="Example b. Three times  x minus seven equals three times open parenthesis  x minus two close parenthesis.">
            <a:extLst>
              <a:ext uri="{FF2B5EF4-FFF2-40B4-BE49-F238E27FC236}">
                <a16:creationId xmlns:a16="http://schemas.microsoft.com/office/drawing/2014/main" id="{A8773E3D-3CDA-E89D-BA2F-B5F9B2F4223C}"/>
              </a:ext>
            </a:extLst>
          </p:cNvPr>
          <p:cNvPicPr>
            <a:picLocks noChangeAspect="1"/>
          </p:cNvPicPr>
          <p:nvPr/>
        </p:nvPicPr>
        <p:blipFill>
          <a:blip r:embed="rId3"/>
          <a:stretch>
            <a:fillRect/>
          </a:stretch>
        </p:blipFill>
        <p:spPr>
          <a:xfrm>
            <a:off x="738998" y="2295525"/>
            <a:ext cx="3048000" cy="523875"/>
          </a:xfrm>
          <a:prstGeom prst="rect">
            <a:avLst/>
          </a:prstGeom>
        </p:spPr>
      </p:pic>
      <p:pic>
        <p:nvPicPr>
          <p:cNvPr id="17" name="Picture 16" descr="Example c. y over six plus open parenthesis  2y minus one close parenthesis over two equals open parenthesis y plus one close parenthesis over three.">
            <a:extLst>
              <a:ext uri="{FF2B5EF4-FFF2-40B4-BE49-F238E27FC236}">
                <a16:creationId xmlns:a16="http://schemas.microsoft.com/office/drawing/2014/main" id="{3FAA16DA-AF96-D3B2-A67F-7B01C55C6637}"/>
              </a:ext>
            </a:extLst>
          </p:cNvPr>
          <p:cNvPicPr>
            <a:picLocks noChangeAspect="1"/>
          </p:cNvPicPr>
          <p:nvPr/>
        </p:nvPicPr>
        <p:blipFill>
          <a:blip r:embed="rId4"/>
          <a:stretch>
            <a:fillRect/>
          </a:stretch>
        </p:blipFill>
        <p:spPr>
          <a:xfrm>
            <a:off x="759556" y="2779395"/>
            <a:ext cx="3190875" cy="904875"/>
          </a:xfrm>
          <a:prstGeom prst="rect">
            <a:avLst/>
          </a:prstGeom>
        </p:spPr>
      </p:pic>
      <p:pic>
        <p:nvPicPr>
          <p:cNvPr id="20" name="Picture 19" descr="Example d. Zero point two five times open parenthesis  x minus three close parenthesis  plus zero point zero eight, equals zero point one five times x.">
            <a:extLst>
              <a:ext uri="{FF2B5EF4-FFF2-40B4-BE49-F238E27FC236}">
                <a16:creationId xmlns:a16="http://schemas.microsoft.com/office/drawing/2014/main" id="{0F96A7D6-0EBF-DD6F-7867-6EF680A38694}"/>
              </a:ext>
            </a:extLst>
          </p:cNvPr>
          <p:cNvPicPr>
            <a:picLocks noChangeAspect="1"/>
          </p:cNvPicPr>
          <p:nvPr/>
        </p:nvPicPr>
        <p:blipFill>
          <a:blip r:embed="rId5"/>
          <a:stretch>
            <a:fillRect/>
          </a:stretch>
        </p:blipFill>
        <p:spPr>
          <a:xfrm>
            <a:off x="762000" y="3733800"/>
            <a:ext cx="4495800" cy="523875"/>
          </a:xfrm>
          <a:prstGeom prst="rect">
            <a:avLst/>
          </a:prstGeom>
        </p:spPr>
      </p:pic>
      <p:pic>
        <p:nvPicPr>
          <p:cNvPr id="23" name="Picture 22" descr="Example e. Five x plus twelve equals five times open parenthesis  x plus three close parenthesis minus three.">
            <a:extLst>
              <a:ext uri="{FF2B5EF4-FFF2-40B4-BE49-F238E27FC236}">
                <a16:creationId xmlns:a16="http://schemas.microsoft.com/office/drawing/2014/main" id="{6CAC9756-3B98-A38F-A045-9B66402BE815}"/>
              </a:ext>
            </a:extLst>
          </p:cNvPr>
          <p:cNvPicPr>
            <a:picLocks noChangeAspect="1"/>
          </p:cNvPicPr>
          <p:nvPr/>
        </p:nvPicPr>
        <p:blipFill>
          <a:blip r:embed="rId6"/>
          <a:stretch>
            <a:fillRect/>
          </a:stretch>
        </p:blipFill>
        <p:spPr>
          <a:xfrm>
            <a:off x="777844" y="4343400"/>
            <a:ext cx="3752850" cy="523875"/>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Solving Linear Equations in One Variable</a:t>
            </a:r>
            <a:r>
              <a:rPr lang="en-US" baseline="-25000" dirty="0"/>
              <a:t>2</a:t>
            </a:r>
            <a:endParaRPr baseline="-25000" dirty="0"/>
          </a:p>
        </p:txBody>
      </p:sp>
      <p:sp>
        <p:nvSpPr>
          <p:cNvPr id="6" name="Text Placeholder 2">
            <a:extLst>
              <a:ext uri="{FF2B5EF4-FFF2-40B4-BE49-F238E27FC236}">
                <a16:creationId xmlns:a16="http://schemas.microsoft.com/office/drawing/2014/main" id="{1D3C4015-DFD4-7EF7-2481-B2895A21578A}"/>
              </a:ext>
            </a:extLst>
          </p:cNvPr>
          <p:cNvSpPr>
            <a:spLocks noGrp="1"/>
          </p:cNvSpPr>
          <p:nvPr>
            <p:ph type="body" sz="quarter" idx="10"/>
          </p:nvPr>
        </p:nvSpPr>
        <p:spPr>
          <a:xfrm>
            <a:off x="457200" y="1029287"/>
            <a:ext cx="8229600" cy="4967067"/>
          </a:xfrm>
        </p:spPr>
        <p:txBody>
          <a:bodyPr>
            <a:normAutofit/>
          </a:bodyPr>
          <a:lstStyle/>
          <a:p>
            <a:r>
              <a:rPr sz="2800" b="1" dirty="0"/>
              <a:t>Solution</a:t>
            </a:r>
          </a:p>
          <a:p>
            <a:pPr marL="514350" indent="-514350">
              <a:buFont typeface="+mj-lt"/>
              <a:buAutoNum type="alphaLcPeriod"/>
              <a:defRPr sz="2800"/>
            </a:pPr>
            <a:r>
              <a:rPr dirty="0"/>
              <a:t>​</a:t>
            </a:r>
          </a:p>
        </p:txBody>
      </p:sp>
      <mc:AlternateContent xmlns:mc="http://schemas.openxmlformats.org/markup-compatibility/2006" xmlns:a14="http://schemas.microsoft.com/office/drawing/2010/main">
        <mc:Choice Requires="a14">
          <p:graphicFrame>
            <p:nvGraphicFramePr>
              <p:cNvPr id="10" name="Table Placeholder 2" descr="Example a. Three times open parenthesis x minus two close parenthesis plus seven x equals one minus two times the open parenthesis x plus one-half close parenthesis.&#10;By applying distributive property,&#10;Three x minus six plus seven x equals one minus two x minus one.&#10;Combining like terms&#10;Ten x minus six equals negative two x.&#10;&#10;Twelve x minus six equals zero.&#10;&#10;Twelve x equals six.&#10;By applying cancellation properties, &#10;x equals one-half.">
                <a:extLst>
                  <a:ext uri="{FF2B5EF4-FFF2-40B4-BE49-F238E27FC236}">
                    <a16:creationId xmlns:a16="http://schemas.microsoft.com/office/drawing/2014/main" id="{F4CD8D57-B938-EBA4-39B9-1F1C0384F536}"/>
                  </a:ext>
                </a:extLst>
              </p:cNvPr>
              <p:cNvGraphicFramePr>
                <a:graphicFrameLocks/>
              </p:cNvGraphicFramePr>
              <p:nvPr>
                <p:extLst>
                  <p:ext uri="{D42A27DB-BD31-4B8C-83A1-F6EECF244321}">
                    <p14:modId xmlns:p14="http://schemas.microsoft.com/office/powerpoint/2010/main" val="186810701"/>
                  </p:ext>
                </p:extLst>
              </p:nvPr>
            </p:nvGraphicFramePr>
            <p:xfrm>
              <a:off x="875210" y="1524000"/>
              <a:ext cx="7963990" cy="4038600"/>
            </p:xfrm>
            <a:graphic>
              <a:graphicData uri="http://schemas.openxmlformats.org/drawingml/2006/table">
                <a:tbl>
                  <a:tblPr firstRow="1" bandRow="1">
                    <a:tableStyleId>{2D5ABB26-0587-4C30-8999-92F81FD0307C}</a:tableStyleId>
                  </a:tblPr>
                  <a:tblGrid>
                    <a:gridCol w="194419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3962400">
                      <a:extLst>
                        <a:ext uri="{9D8B030D-6E8A-4147-A177-3AD203B41FA5}">
                          <a16:colId xmlns:a16="http://schemas.microsoft.com/office/drawing/2014/main" val="20002"/>
                        </a:ext>
                      </a:extLst>
                    </a:gridCol>
                  </a:tblGrid>
                  <a:tr h="985520">
                    <a:tc>
                      <a:txBody>
                        <a:bodyPr/>
                        <a:lstStyle/>
                        <a:p>
                          <a:pPr algn="r">
                            <a:defRPr sz="1800"/>
                          </a:pPr>
                          <a:r>
                            <a:rPr sz="2200" dirty="0"/>
                            <a:t>​</a:t>
                          </a:r>
                          <a14:m>
                            <m:oMath xmlns:m="http://schemas.openxmlformats.org/officeDocument/2006/math">
                              <m:r>
                                <a:rPr sz="2200">
                                  <a:latin typeface="Cambria Math"/>
                                </a:rPr>
                                <m:t>3</m:t>
                              </m:r>
                              <m:d>
                                <m:dPr>
                                  <m:ctrlPr>
                                    <a:rPr sz="2200" i="1">
                                      <a:latin typeface="Cambria Math" panose="02040503050406030204" pitchFamily="18" charset="0"/>
                                    </a:rPr>
                                  </m:ctrlPr>
                                </m:dPr>
                                <m:e>
                                  <m:r>
                                    <a:rPr sz="2200">
                                      <a:latin typeface="Cambria Math"/>
                                    </a:rPr>
                                    <m:t>𝑥</m:t>
                                  </m:r>
                                  <m:r>
                                    <a:rPr sz="2200">
                                      <a:latin typeface="Cambria Math"/>
                                    </a:rPr>
                                    <m:t>−2</m:t>
                                  </m:r>
                                </m:e>
                              </m:d>
                              <m:r>
                                <a:rPr sz="2200">
                                  <a:latin typeface="Cambria Math"/>
                                </a:rPr>
                                <m:t>+7</m:t>
                              </m:r>
                              <m:r>
                                <a:rPr sz="2200">
                                  <a:latin typeface="Cambria Math"/>
                                </a:rPr>
                                <m:t>𝑥</m:t>
                              </m:r>
                            </m:oMath>
                          </a14:m>
                          <a:endParaRPr sz="22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sz="2200" dirty="0"/>
                            <a:t>​</a:t>
                          </a:r>
                          <a14:m>
                            <m:oMath xmlns:m="http://schemas.openxmlformats.org/officeDocument/2006/math">
                              <m:r>
                                <a:rPr sz="2200">
                                  <a:latin typeface="Cambria Math"/>
                                </a:rPr>
                                <m:t>=1−2</m:t>
                              </m:r>
                              <m:d>
                                <m:dPr>
                                  <m:ctrlPr>
                                    <a:rPr sz="2200" i="1">
                                      <a:latin typeface="Cambria Math" panose="02040503050406030204" pitchFamily="18" charset="0"/>
                                    </a:rPr>
                                  </m:ctrlPr>
                                </m:dPr>
                                <m:e>
                                  <m:r>
                                    <a:rPr sz="2200">
                                      <a:latin typeface="Cambria Math"/>
                                    </a:rPr>
                                    <m:t>𝑥</m:t>
                                  </m:r>
                                  <m:r>
                                    <a:rPr sz="2200">
                                      <a:latin typeface="Cambria Math"/>
                                    </a:rPr>
                                    <m:t>+</m:t>
                                  </m:r>
                                  <m:f>
                                    <m:fPr>
                                      <m:ctrlPr>
                                        <a:rPr sz="2200" i="1">
                                          <a:latin typeface="Cambria Math" panose="02040503050406030204" pitchFamily="18" charset="0"/>
                                        </a:rPr>
                                      </m:ctrlPr>
                                    </m:fPr>
                                    <m:num>
                                      <m:r>
                                        <a:rPr sz="2200">
                                          <a:latin typeface="Cambria Math"/>
                                        </a:rPr>
                                        <m:t>1</m:t>
                                      </m:r>
                                    </m:num>
                                    <m:den>
                                      <m:r>
                                        <a:rPr sz="2200">
                                          <a:latin typeface="Cambria Math"/>
                                        </a:rPr>
                                        <m:t>2</m:t>
                                      </m:r>
                                    </m:den>
                                  </m:f>
                                </m:e>
                              </m:d>
                            </m:oMath>
                          </a14:m>
                          <a:endParaRPr sz="22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b="1"/>
                          </a:pPr>
                          <a:r>
                            <a:rPr b="0" dirty="0"/>
                            <a:t>As is typical, we must apply some of the field properties discussed previously in</a:t>
                          </a:r>
                          <a:r>
                            <a:rPr lang="en-US" b="0" dirty="0"/>
                            <a:t> order to solve the equation. </a:t>
                          </a:r>
                          <a:endParaRPr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711200">
                    <a:tc>
                      <a:txBody>
                        <a:bodyPr/>
                        <a:lstStyle/>
                        <a:p>
                          <a:pPr algn="r">
                            <a:defRPr sz="1800"/>
                          </a:pPr>
                          <a:r>
                            <a:rPr sz="2200" dirty="0"/>
                            <a:t>​</a:t>
                          </a:r>
                          <a14:m>
                            <m:oMath xmlns:m="http://schemas.openxmlformats.org/officeDocument/2006/math">
                              <m:r>
                                <a:rPr sz="2200">
                                  <a:latin typeface="Cambria Math"/>
                                </a:rPr>
                                <m:t>3</m:t>
                              </m:r>
                              <m:r>
                                <a:rPr sz="2200">
                                  <a:latin typeface="Cambria Math"/>
                                </a:rPr>
                                <m:t>𝑥</m:t>
                              </m:r>
                              <m:r>
                                <a:rPr sz="2200">
                                  <a:latin typeface="Cambria Math"/>
                                </a:rPr>
                                <m:t>−6+7</m:t>
                              </m:r>
                              <m:r>
                                <a:rPr sz="2200">
                                  <a:latin typeface="Cambria Math"/>
                                </a:rPr>
                                <m:t>𝑥</m:t>
                              </m:r>
                            </m:oMath>
                          </a14:m>
                          <a:endParaRPr sz="22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sz="2200" dirty="0"/>
                            <a:t>​</a:t>
                          </a:r>
                          <a14:m>
                            <m:oMath xmlns:m="http://schemas.openxmlformats.org/officeDocument/2006/math">
                              <m:r>
                                <a:rPr sz="2200">
                                  <a:latin typeface="Cambria Math"/>
                                </a:rPr>
                                <m:t>=1−2</m:t>
                              </m:r>
                              <m:r>
                                <a:rPr sz="2200">
                                  <a:latin typeface="Cambria Math"/>
                                </a:rPr>
                                <m:t>𝑥</m:t>
                              </m:r>
                              <m:r>
                                <a:rPr sz="2200">
                                  <a:latin typeface="Cambria Math"/>
                                </a:rPr>
                                <m:t>−1</m:t>
                              </m:r>
                            </m:oMath>
                          </a14:m>
                          <a:endParaRPr sz="22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b="1"/>
                          </a:pPr>
                          <a:r>
                            <a:rPr lang="en-US" b="0" dirty="0"/>
                            <a:t>The distributive property leads to the second equation. </a:t>
                          </a:r>
                          <a:endParaRPr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497840">
                    <a:tc>
                      <a:txBody>
                        <a:bodyPr/>
                        <a:lstStyle/>
                        <a:p>
                          <a:pPr algn="r">
                            <a:defRPr sz="1800"/>
                          </a:pPr>
                          <a:r>
                            <a:rPr sz="2200" dirty="0"/>
                            <a:t>​</a:t>
                          </a:r>
                          <a14:m>
                            <m:oMath xmlns:m="http://schemas.openxmlformats.org/officeDocument/2006/math">
                              <m:r>
                                <a:rPr sz="2200">
                                  <a:latin typeface="Cambria Math"/>
                                </a:rPr>
                                <m:t>10</m:t>
                              </m:r>
                              <m:r>
                                <a:rPr sz="2200">
                                  <a:latin typeface="Cambria Math"/>
                                </a:rPr>
                                <m:t>𝑥</m:t>
                              </m:r>
                              <m:r>
                                <a:rPr sz="2200">
                                  <a:latin typeface="Cambria Math"/>
                                </a:rPr>
                                <m:t>−6</m:t>
                              </m:r>
                            </m:oMath>
                          </a14:m>
                          <a:endParaRPr sz="22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sz="2200" dirty="0"/>
                            <a:t>​</a:t>
                          </a:r>
                          <a14:m>
                            <m:oMath xmlns:m="http://schemas.openxmlformats.org/officeDocument/2006/math">
                              <m:r>
                                <a:rPr sz="2200">
                                  <a:latin typeface="Cambria Math"/>
                                </a:rPr>
                                <m:t>=−2</m:t>
                              </m:r>
                              <m:r>
                                <a:rPr sz="2200">
                                  <a:latin typeface="Cambria Math"/>
                                </a:rPr>
                                <m:t>𝑥</m:t>
                              </m:r>
                            </m:oMath>
                          </a14:m>
                          <a:endParaRPr sz="22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b="1"/>
                          </a:pPr>
                          <a:r>
                            <a:rPr lang="en-US" b="0" dirty="0"/>
                            <a:t>Combining like terms lead to the third.</a:t>
                          </a:r>
                          <a:endParaRPr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502920">
                    <a:tc>
                      <a:txBody>
                        <a:bodyPr/>
                        <a:lstStyle/>
                        <a:p>
                          <a:pPr algn="r"/>
                          <a:r>
                            <a:rPr lang="en-IN" sz="2200" dirty="0"/>
                            <a:t>​</a:t>
                          </a:r>
                          <a14:m>
                            <m:oMath xmlns:m="http://schemas.openxmlformats.org/officeDocument/2006/math">
                              <m:r>
                                <a:rPr lang="en-IN" sz="2200">
                                  <a:latin typeface="Cambria Math"/>
                                </a:rPr>
                                <m:t>12</m:t>
                              </m:r>
                              <m:r>
                                <a:rPr lang="en-IN" sz="2200">
                                  <a:latin typeface="Cambria Math"/>
                                </a:rPr>
                                <m:t>𝑥</m:t>
                              </m:r>
                              <m:r>
                                <a:rPr lang="en-IN" sz="2200">
                                  <a:latin typeface="Cambria Math"/>
                                </a:rPr>
                                <m:t>−6</m:t>
                              </m:r>
                            </m:oMath>
                          </a14:m>
                          <a:endParaRPr lang="en-IN"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IN" sz="2200" dirty="0"/>
                            <a:t>​</a:t>
                          </a:r>
                          <a14:m>
                            <m:oMath xmlns:m="http://schemas.openxmlformats.org/officeDocument/2006/math">
                              <m:r>
                                <a:rPr lang="en-IN" sz="2200">
                                  <a:latin typeface="Cambria Math"/>
                                </a:rPr>
                                <m:t>=0</m:t>
                              </m:r>
                            </m:oMath>
                          </a14:m>
                          <a:endParaRPr lang="en-IN"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b="1"/>
                          </a:pPr>
                          <a:endParaRPr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302192303"/>
                      </a:ext>
                    </a:extLst>
                  </a:tr>
                  <a:tr h="370840">
                    <a:tc>
                      <a:txBody>
                        <a:bodyPr/>
                        <a:lstStyle/>
                        <a:p>
                          <a:pPr algn="r">
                            <a:defRPr sz="1800"/>
                          </a:pPr>
                          <a:r>
                            <a:rPr sz="2200"/>
                            <a:t>​</a:t>
                          </a:r>
                          <a14:m>
                            <m:oMath xmlns:m="http://schemas.openxmlformats.org/officeDocument/2006/math">
                              <m:r>
                                <a:rPr sz="2200">
                                  <a:latin typeface="Cambria Math"/>
                                </a:rPr>
                                <m:t>12</m:t>
                              </m:r>
                              <m:r>
                                <a:rPr sz="2200">
                                  <a:latin typeface="Cambria Math"/>
                                </a:rPr>
                                <m:t>𝑥</m:t>
                              </m:r>
                            </m:oMath>
                          </a14:m>
                          <a:endParaRPr sz="220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sz="2200" dirty="0"/>
                            <a:t>​</a:t>
                          </a:r>
                          <a14:m>
                            <m:oMath xmlns:m="http://schemas.openxmlformats.org/officeDocument/2006/math">
                              <m:r>
                                <a:rPr sz="2200">
                                  <a:latin typeface="Cambria Math"/>
                                </a:rPr>
                                <m:t>=6</m:t>
                              </m:r>
                            </m:oMath>
                          </a14:m>
                          <a:endParaRPr sz="22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370840">
                    <a:tc>
                      <a:txBody>
                        <a:bodyPr/>
                        <a:lstStyle/>
                        <a:p>
                          <a:pPr algn="r">
                            <a:defRPr sz="1800"/>
                          </a:pPr>
                          <a:r>
                            <a:rPr lang="en-US" sz="2200" dirty="0"/>
                            <a:t> </a:t>
                          </a:r>
                          <a14:m>
                            <m:oMath xmlns:m="http://schemas.openxmlformats.org/officeDocument/2006/math">
                              <m:r>
                                <a:rPr sz="2200">
                                  <a:latin typeface="Cambria Math"/>
                                </a:rPr>
                                <m:t>𝑥</m:t>
                              </m:r>
                            </m:oMath>
                          </a14:m>
                          <a:endParaRPr sz="22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sz="2200" dirty="0"/>
                            <a:t>​</a:t>
                          </a:r>
                          <a14:m>
                            <m:oMath xmlns:m="http://schemas.openxmlformats.org/officeDocument/2006/math">
                              <m:r>
                                <a:rPr sz="2200">
                                  <a:latin typeface="Cambria Math"/>
                                </a:rPr>
                                <m:t>=</m:t>
                              </m:r>
                              <m:f>
                                <m:fPr>
                                  <m:ctrlPr>
                                    <a:rPr sz="2200" i="1">
                                      <a:latin typeface="Cambria Math" panose="02040503050406030204" pitchFamily="18" charset="0"/>
                                    </a:rPr>
                                  </m:ctrlPr>
                                </m:fPr>
                                <m:num>
                                  <m:r>
                                    <a:rPr sz="2200">
                                      <a:latin typeface="Cambria Math"/>
                                    </a:rPr>
                                    <m:t>1</m:t>
                                  </m:r>
                                </m:num>
                                <m:den>
                                  <m:r>
                                    <a:rPr sz="2200">
                                      <a:latin typeface="Cambria Math"/>
                                    </a:rPr>
                                    <m:t>2</m:t>
                                  </m:r>
                                </m:den>
                              </m:f>
                            </m:oMath>
                          </a14:m>
                          <a:endParaRPr sz="22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b="1"/>
                          </a:pPr>
                          <a:r>
                            <a:rPr b="0" dirty="0"/>
                            <a:t>The cancellation properties then allow us to complete the process and solve the equation.</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5"/>
                      </a:ext>
                    </a:extLst>
                  </a:tr>
                </a:tbl>
              </a:graphicData>
            </a:graphic>
          </p:graphicFrame>
        </mc:Choice>
        <mc:Fallback xmlns="">
          <p:graphicFrame>
            <p:nvGraphicFramePr>
              <p:cNvPr id="10" name="Table Placeholder 2" descr="Example a. Three times open parenthesis x minus two close parenthesis plus seven x equals one minus two times the open parenthesis x plus one-half close parenthesis.&#10;By applying distributive property,&#10;Three x minus six plus seven x equals one minus two x minus one.&#10;Combining like terms&#10;Ten x minus six equals negative two x.&#10;&#10;Twelve x minus six equals zero.&#10;&#10;Twelve x equals six.&#10;By applying cancellation properties, &#10;x equals one-half.">
                <a:extLst>
                  <a:ext uri="{FF2B5EF4-FFF2-40B4-BE49-F238E27FC236}">
                    <a16:creationId xmlns:a16="http://schemas.microsoft.com/office/drawing/2014/main" id="{F4CD8D57-B938-EBA4-39B9-1F1C0384F536}"/>
                  </a:ext>
                </a:extLst>
              </p:cNvPr>
              <p:cNvGraphicFramePr>
                <a:graphicFrameLocks/>
              </p:cNvGraphicFramePr>
              <p:nvPr>
                <p:extLst>
                  <p:ext uri="{D42A27DB-BD31-4B8C-83A1-F6EECF244321}">
                    <p14:modId xmlns:p14="http://schemas.microsoft.com/office/powerpoint/2010/main" val="186810701"/>
                  </p:ext>
                </p:extLst>
              </p:nvPr>
            </p:nvGraphicFramePr>
            <p:xfrm>
              <a:off x="875210" y="1524000"/>
              <a:ext cx="7963990" cy="4038600"/>
            </p:xfrm>
            <a:graphic>
              <a:graphicData uri="http://schemas.openxmlformats.org/drawingml/2006/table">
                <a:tbl>
                  <a:tblPr firstRow="1" bandRow="1">
                    <a:tableStyleId>{2D5ABB26-0587-4C30-8999-92F81FD0307C}</a:tableStyleId>
                  </a:tblPr>
                  <a:tblGrid>
                    <a:gridCol w="194419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3962400">
                      <a:extLst>
                        <a:ext uri="{9D8B030D-6E8A-4147-A177-3AD203B41FA5}">
                          <a16:colId xmlns:a16="http://schemas.microsoft.com/office/drawing/2014/main" val="20002"/>
                        </a:ext>
                      </a:extLst>
                    </a:gridCol>
                  </a:tblGrid>
                  <a:tr h="985520">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3086" r="-309718" b="-318519"/>
                          </a:stretch>
                        </a:blipFill>
                      </a:tcPr>
                    </a:tc>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94379" t="-3086" r="-192308" b="-318519"/>
                          </a:stretch>
                        </a:blipFill>
                      </a:tcPr>
                    </a:tc>
                    <a:tc>
                      <a:txBody>
                        <a:bodyPr/>
                        <a:lstStyle/>
                        <a:p>
                          <a:pPr algn="l">
                            <a:defRPr sz="1800" b="1"/>
                          </a:pPr>
                          <a:r>
                            <a:rPr b="0" dirty="0"/>
                            <a:t>As is typical, we must apply some of the field properties discussed previously in</a:t>
                          </a:r>
                          <a:r>
                            <a:rPr lang="en-US" b="0" dirty="0"/>
                            <a:t> order to solve the equation. </a:t>
                          </a:r>
                          <a:endParaRPr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711200">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142735" r="-309718" b="-341026"/>
                          </a:stretch>
                        </a:blipFill>
                      </a:tcPr>
                    </a:tc>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94379" t="-142735" r="-192308" b="-341026"/>
                          </a:stretch>
                        </a:blipFill>
                      </a:tcPr>
                    </a:tc>
                    <a:tc>
                      <a:txBody>
                        <a:bodyPr/>
                        <a:lstStyle/>
                        <a:p>
                          <a:pPr algn="l">
                            <a:defRPr sz="1800" b="1"/>
                          </a:pPr>
                          <a:r>
                            <a:rPr lang="en-US" b="0" dirty="0"/>
                            <a:t>The distributive property leads to the second equation. </a:t>
                          </a:r>
                          <a:endParaRPr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497840">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350617" r="-309718" b="-392593"/>
                          </a:stretch>
                        </a:blipFill>
                      </a:tcPr>
                    </a:tc>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94379" t="-350617" r="-192308" b="-392593"/>
                          </a:stretch>
                        </a:blipFill>
                      </a:tcPr>
                    </a:tc>
                    <a:tc>
                      <a:txBody>
                        <a:bodyPr/>
                        <a:lstStyle/>
                        <a:p>
                          <a:pPr algn="l">
                            <a:defRPr sz="1800" b="1"/>
                          </a:pPr>
                          <a:r>
                            <a:rPr lang="en-US" b="0" dirty="0"/>
                            <a:t>Combining like terms lead to the third.</a:t>
                          </a:r>
                          <a:endParaRPr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502920">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439759" r="-309718" b="-283133"/>
                          </a:stretch>
                        </a:blipFill>
                      </a:tcPr>
                    </a:tc>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94379" t="-439759" r="-192308" b="-283133"/>
                          </a:stretch>
                        </a:blipFill>
                      </a:tcPr>
                    </a:tc>
                    <a:tc>
                      <a:txBody>
                        <a:bodyPr/>
                        <a:lstStyle/>
                        <a:p>
                          <a:pPr algn="l">
                            <a:defRPr sz="1800" b="1"/>
                          </a:pPr>
                          <a:endParaRPr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302192303"/>
                      </a:ext>
                    </a:extLst>
                  </a:tr>
                  <a:tr h="426720">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640000" r="-309718" b="-235714"/>
                          </a:stretch>
                        </a:blipFill>
                      </a:tcPr>
                    </a:tc>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94379" t="-640000" r="-192308" b="-235714"/>
                          </a:stretch>
                        </a:blipFill>
                      </a:tcPr>
                    </a:tc>
                    <a:tc>
                      <a:txBody>
                        <a:bodyPr/>
                        <a:lstStyle/>
                        <a:p>
                          <a:pPr algn="l"/>
                          <a:endParaRPr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914400">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345333" r="-309718" b="-10000"/>
                          </a:stretch>
                        </a:blipFill>
                      </a:tcPr>
                    </a:tc>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94379" t="-345333" r="-192308" b="-10000"/>
                          </a:stretch>
                        </a:blipFill>
                      </a:tcPr>
                    </a:tc>
                    <a:tc>
                      <a:txBody>
                        <a:bodyPr/>
                        <a:lstStyle/>
                        <a:p>
                          <a:pPr algn="l">
                            <a:defRPr sz="1800" b="1"/>
                          </a:pPr>
                          <a:r>
                            <a:rPr b="0" dirty="0"/>
                            <a:t>The cancellation properties then allow us to complete the process and solve the equation.</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5"/>
                      </a:ext>
                    </a:extLst>
                  </a:tr>
                </a:tbl>
              </a:graphicData>
            </a:graphic>
          </p:graphicFrame>
        </mc:Fallback>
      </mc:AlternateContent>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Solving Linear Equations in One Variable</a:t>
            </a:r>
            <a:r>
              <a:rPr lang="en-US" baseline="-25000" dirty="0"/>
              <a:t>3</a:t>
            </a:r>
            <a:endParaRPr dirty="0"/>
          </a:p>
        </p:txBody>
      </p:sp>
      <p:pic>
        <p:nvPicPr>
          <p:cNvPr id="4" name="Picture 3" descr="Example b. Three x minus seven equals three times open parenthesis  x minus two close parenthesis .&#10;Expanding:&#10;Three x minus seven equals three x minus six.&#10;Subtracting three x from both sides:&#10;Three x minus Three x equals negative six plus seven.&#10;Simplifying:&#10;Zero equals one.">
            <a:extLst>
              <a:ext uri="{FF2B5EF4-FFF2-40B4-BE49-F238E27FC236}">
                <a16:creationId xmlns:a16="http://schemas.microsoft.com/office/drawing/2014/main" id="{C978579B-FBBB-24BF-0184-FD042F6CF35E}"/>
              </a:ext>
            </a:extLst>
          </p:cNvPr>
          <p:cNvPicPr>
            <a:picLocks noChangeAspect="1"/>
          </p:cNvPicPr>
          <p:nvPr/>
        </p:nvPicPr>
        <p:blipFill>
          <a:blip r:embed="rId2"/>
          <a:stretch>
            <a:fillRect/>
          </a:stretch>
        </p:blipFill>
        <p:spPr>
          <a:xfrm>
            <a:off x="441384" y="1066800"/>
            <a:ext cx="2867025" cy="1914525"/>
          </a:xfrm>
          <a:prstGeom prst="rect">
            <a:avLst/>
          </a:prstGeom>
        </p:spPr>
      </p:pic>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FC5FA53C-D34B-0AD2-4ACC-562907608022}"/>
                  </a:ext>
                </a:extLst>
              </p:cNvPr>
              <p:cNvSpPr txBox="1"/>
              <p:nvPr/>
            </p:nvSpPr>
            <p:spPr>
              <a:xfrm>
                <a:off x="4724400" y="1130525"/>
                <a:ext cx="3657600" cy="1477328"/>
              </a:xfrm>
              <a:prstGeom prst="rect">
                <a:avLst/>
              </a:prstGeom>
              <a:noFill/>
            </p:spPr>
            <p:txBody>
              <a:bodyPr wrap="square">
                <a:spAutoFit/>
              </a:bodyPr>
              <a:lstStyle/>
              <a:p>
                <a:pPr algn="l">
                  <a:defRPr sz="1600" b="1"/>
                </a:pPr>
                <a:r>
                  <a:rPr lang="en-US" sz="1800" b="0" dirty="0"/>
                  <a:t>We first distribute, then add </a:t>
                </a:r>
                <a:r>
                  <a:rPr lang="en-US" sz="1800" b="0" dirty="0">
                    <a:latin typeface="Calibri" panose="020F0502020204030204" pitchFamily="34" charset="0"/>
                    <a:ea typeface="Calibri" panose="020F0502020204030204" pitchFamily="34" charset="0"/>
                    <a:cs typeface="Calibri" panose="020F0502020204030204" pitchFamily="34" charset="0"/>
                  </a:rPr>
                  <a:t>−</a:t>
                </a:r>
                <a14:m>
                  <m:oMath xmlns:m="http://schemas.openxmlformats.org/officeDocument/2006/math">
                    <m:r>
                      <a:rPr lang="en-US" sz="1800" b="0" i="1" smtClean="0">
                        <a:latin typeface="Cambria Math" panose="02040503050406030204" pitchFamily="18" charset="0"/>
                      </a:rPr>
                      <m:t>3</m:t>
                    </m:r>
                  </m:oMath>
                </a14:m>
                <a:r>
                  <a:rPr lang="en-US" sz="1800" b="0" i="1" dirty="0"/>
                  <a:t>x</a:t>
                </a:r>
                <a:r>
                  <a:rPr lang="en-US" sz="1800" b="0" dirty="0"/>
                  <a:t> and 7 to both sides in order to combine like terms. In this problem, however, the variable cancels out and we are left with a false statement.</a:t>
                </a:r>
              </a:p>
            </p:txBody>
          </p:sp>
        </mc:Choice>
        <mc:Fallback xmlns="">
          <p:sp>
            <p:nvSpPr>
              <p:cNvPr id="8" name="TextBox 7">
                <a:extLst>
                  <a:ext uri="{FF2B5EF4-FFF2-40B4-BE49-F238E27FC236}">
                    <a16:creationId xmlns:a16="http://schemas.microsoft.com/office/drawing/2014/main" id="{FC5FA53C-D34B-0AD2-4ACC-562907608022}"/>
                  </a:ext>
                </a:extLst>
              </p:cNvPr>
              <p:cNvSpPr txBox="1">
                <a:spLocks noRot="1" noChangeAspect="1" noMove="1" noResize="1" noEditPoints="1" noAdjustHandles="1" noChangeArrowheads="1" noChangeShapeType="1" noTextEdit="1"/>
              </p:cNvSpPr>
              <p:nvPr/>
            </p:nvSpPr>
            <p:spPr>
              <a:xfrm>
                <a:off x="4724400" y="1130525"/>
                <a:ext cx="3657600" cy="1477328"/>
              </a:xfrm>
              <a:prstGeom prst="rect">
                <a:avLst/>
              </a:prstGeom>
              <a:blipFill>
                <a:blip r:embed="rId3"/>
                <a:stretch>
                  <a:fillRect l="-1333" t="-2058" r="-1000" b="-5350"/>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10BF417D-4F25-38CD-37C6-20CBD5462B5E}"/>
                  </a:ext>
                </a:extLst>
              </p:cNvPr>
              <p:cNvSpPr txBox="1"/>
              <p:nvPr/>
            </p:nvSpPr>
            <p:spPr>
              <a:xfrm>
                <a:off x="454324" y="3124200"/>
                <a:ext cx="8229599" cy="954107"/>
              </a:xfrm>
              <a:prstGeom prst="rect">
                <a:avLst/>
              </a:prstGeom>
              <a:noFill/>
            </p:spPr>
            <p:txBody>
              <a:bodyPr wrap="square">
                <a:spAutoFit/>
              </a:bodyPr>
              <a:lstStyle/>
              <a:p>
                <a:pPr>
                  <a:defRPr sz="2800"/>
                </a:pPr>
                <a:r>
                  <a:rPr lang="en-US" dirty="0"/>
                  <a:t>​Thus, the equation is a contradiction and has no solutions. The solution set is the empty set, </a:t>
                </a:r>
                <a14:m>
                  <m:oMath xmlns:m="http://schemas.openxmlformats.org/officeDocument/2006/math">
                    <m:r>
                      <a:rPr lang="en-US">
                        <a:latin typeface="Cambria Math" panose="02040503050406030204" pitchFamily="18" charset="0"/>
                      </a:rPr>
                      <m:t>∅</m:t>
                    </m:r>
                  </m:oMath>
                </a14:m>
                <a:r>
                  <a:rPr lang="en-US" dirty="0"/>
                  <a:t>.</a:t>
                </a:r>
              </a:p>
            </p:txBody>
          </p:sp>
        </mc:Choice>
        <mc:Fallback xmlns="">
          <p:sp>
            <p:nvSpPr>
              <p:cNvPr id="10" name="TextBox 9">
                <a:extLst>
                  <a:ext uri="{FF2B5EF4-FFF2-40B4-BE49-F238E27FC236}">
                    <a16:creationId xmlns:a16="http://schemas.microsoft.com/office/drawing/2014/main" id="{10BF417D-4F25-38CD-37C6-20CBD5462B5E}"/>
                  </a:ext>
                </a:extLst>
              </p:cNvPr>
              <p:cNvSpPr txBox="1">
                <a:spLocks noRot="1" noChangeAspect="1" noMove="1" noResize="1" noEditPoints="1" noAdjustHandles="1" noChangeArrowheads="1" noChangeShapeType="1" noTextEdit="1"/>
              </p:cNvSpPr>
              <p:nvPr/>
            </p:nvSpPr>
            <p:spPr>
              <a:xfrm>
                <a:off x="454324" y="3124200"/>
                <a:ext cx="8229599" cy="954107"/>
              </a:xfrm>
              <a:prstGeom prst="rect">
                <a:avLst/>
              </a:prstGeom>
              <a:blipFill>
                <a:blip r:embed="rId5"/>
                <a:stretch>
                  <a:fillRect l="-1556" t="-6410" b="-17308"/>
                </a:stretch>
              </a:blipFill>
            </p:spPr>
            <p:txBody>
              <a:bodyPr/>
              <a:lstStyle/>
              <a:p>
                <a:r>
                  <a:rPr lang="en-IN">
                    <a:noFill/>
                  </a:rPr>
                  <a:t> </a:t>
                </a:r>
              </a:p>
            </p:txBody>
          </p:sp>
        </mc:Fallback>
      </mc:AlternateContent>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Solving Linear Equations in One Variable</a:t>
            </a:r>
            <a:r>
              <a:rPr lang="en-US" baseline="-25000" dirty="0"/>
              <a:t>4</a:t>
            </a:r>
            <a:endParaRPr dirty="0"/>
          </a:p>
        </p:txBody>
      </p:sp>
      <p:sp>
        <p:nvSpPr>
          <p:cNvPr id="3" name="Text Placeholder 2">
            <a:extLst>
              <a:ext uri="{FF2B5EF4-FFF2-40B4-BE49-F238E27FC236}">
                <a16:creationId xmlns:a16="http://schemas.microsoft.com/office/drawing/2014/main" id="{ADEB164E-E4DE-C73F-8539-1E477F1E0ECD}"/>
              </a:ext>
            </a:extLst>
          </p:cNvPr>
          <p:cNvSpPr>
            <a:spLocks noGrp="1"/>
          </p:cNvSpPr>
          <p:nvPr>
            <p:ph type="body" sz="quarter" idx="10"/>
          </p:nvPr>
        </p:nvSpPr>
        <p:spPr>
          <a:xfrm>
            <a:off x="457200" y="1029287"/>
            <a:ext cx="8229600" cy="4967067"/>
          </a:xfrm>
        </p:spPr>
        <p:txBody>
          <a:bodyPr/>
          <a:lstStyle/>
          <a:p>
            <a:pPr marL="514350" indent="-514350">
              <a:buFont typeface="+mj-lt"/>
              <a:buAutoNum type="alphaLcPeriod" startAt="3"/>
              <a:defRPr sz="2800"/>
            </a:pPr>
            <a:r>
              <a:t>​</a:t>
            </a:r>
          </a:p>
        </p:txBody>
      </p:sp>
      <mc:AlternateContent xmlns:mc="http://schemas.openxmlformats.org/markup-compatibility/2006" xmlns:a14="http://schemas.microsoft.com/office/drawing/2010/main">
        <mc:Choice Requires="a14">
          <p:graphicFrame>
            <p:nvGraphicFramePr>
              <p:cNvPr id="4" name="Table 6" descr="Example c. y over 6 plus open parenthesis 2y minus 1 close parenthesis over 2 equals open parenthesis y plus 1 close parenthesis over 3.&#10;&#10;Multiply both sides by six:&#10;6 times open parenthesis y over 6 plus open parenthesis 2y minus 1 close parenthesis over 2 close parenthesis equals 6 times open parenthesis y plus 1 close parenthesis over 3.&#10;6 times y over 6 plus 6 times open parenthesis 2y minus 1 close parenthesis over 2 equals 6 times open parenthesis y plus 1 close parenthesis over 3.&#10;By using Distributive property:&#10;y plus 3 times open parenthesis 2y minus 1 close parenthesis equals 2 times open parenthesis y plus 1 close parenthesis.&#10;y plus 6y minus 3 equals 2y plus 2.&#10;&#10;Combine like terms:&#10;y plus 6y minus 2y equals 2 plus 3.&#10;Simplify:&#10;5y equals 5.&#10;y equals 1.">
                <a:extLst>
                  <a:ext uri="{FF2B5EF4-FFF2-40B4-BE49-F238E27FC236}">
                    <a16:creationId xmlns:a16="http://schemas.microsoft.com/office/drawing/2014/main" id="{7E0F1FC8-6A61-7044-6354-60BB021F7B0E}"/>
                  </a:ext>
                </a:extLst>
              </p:cNvPr>
              <p:cNvGraphicFramePr>
                <a:graphicFrameLocks/>
              </p:cNvGraphicFramePr>
              <p:nvPr>
                <p:extLst>
                  <p:ext uri="{D42A27DB-BD31-4B8C-83A1-F6EECF244321}">
                    <p14:modId xmlns:p14="http://schemas.microsoft.com/office/powerpoint/2010/main" val="853231682"/>
                  </p:ext>
                </p:extLst>
              </p:nvPr>
            </p:nvGraphicFramePr>
            <p:xfrm>
              <a:off x="457200" y="1066800"/>
              <a:ext cx="8229600" cy="4854385"/>
            </p:xfrm>
            <a:graphic>
              <a:graphicData uri="http://schemas.openxmlformats.org/drawingml/2006/table">
                <a:tbl>
                  <a:tblPr firstRow="1" bandRow="1">
                    <a:tableStyleId>{2D5ABB26-0587-4C30-8999-92F81FD0307C}</a:tableStyleId>
                  </a:tblPr>
                  <a:tblGrid>
                    <a:gridCol w="2286000">
                      <a:extLst>
                        <a:ext uri="{9D8B030D-6E8A-4147-A177-3AD203B41FA5}">
                          <a16:colId xmlns:a16="http://schemas.microsoft.com/office/drawing/2014/main" val="3402694085"/>
                        </a:ext>
                      </a:extLst>
                    </a:gridCol>
                    <a:gridCol w="381000">
                      <a:extLst>
                        <a:ext uri="{9D8B030D-6E8A-4147-A177-3AD203B41FA5}">
                          <a16:colId xmlns:a16="http://schemas.microsoft.com/office/drawing/2014/main" val="2403384686"/>
                        </a:ext>
                      </a:extLst>
                    </a:gridCol>
                    <a:gridCol w="1295400">
                      <a:extLst>
                        <a:ext uri="{9D8B030D-6E8A-4147-A177-3AD203B41FA5}">
                          <a16:colId xmlns:a16="http://schemas.microsoft.com/office/drawing/2014/main" val="576000235"/>
                        </a:ext>
                      </a:extLst>
                    </a:gridCol>
                    <a:gridCol w="4267200">
                      <a:extLst>
                        <a:ext uri="{9D8B030D-6E8A-4147-A177-3AD203B41FA5}">
                          <a16:colId xmlns:a16="http://schemas.microsoft.com/office/drawing/2014/main" val="4219878154"/>
                        </a:ext>
                      </a:extLst>
                    </a:gridCol>
                  </a:tblGrid>
                  <a:tr h="609600">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100" kern="1200" dirty="0">
                              <a:solidFill>
                                <a:schemeClr val="tx1"/>
                              </a:solidFill>
                              <a:effectLst/>
                              <a:ea typeface="+mn-ea"/>
                              <a:cs typeface="+mn-cs"/>
                            </a:rPr>
                            <a:t> </a:t>
                          </a:r>
                          <a14:m>
                            <m:oMath xmlns:m="http://schemas.openxmlformats.org/officeDocument/2006/math">
                              <m:f>
                                <m:fPr>
                                  <m:ctrlPr>
                                    <a:rPr lang="en-US" sz="2100" i="1" kern="1200" smtClean="0">
                                      <a:solidFill>
                                        <a:schemeClr val="tx1"/>
                                      </a:solidFill>
                                      <a:effectLst/>
                                      <a:latin typeface="Cambria Math" panose="02040503050406030204" pitchFamily="18" charset="0"/>
                                      <a:ea typeface="+mn-ea"/>
                                      <a:cs typeface="+mn-cs"/>
                                    </a:rPr>
                                  </m:ctrlPr>
                                </m:fPr>
                                <m:num>
                                  <m:r>
                                    <a:rPr lang="en-US" sz="2100" i="1" kern="1200">
                                      <a:solidFill>
                                        <a:schemeClr val="tx1"/>
                                      </a:solidFill>
                                      <a:effectLst/>
                                      <a:latin typeface="Cambria Math" panose="02040503050406030204" pitchFamily="18" charset="0"/>
                                      <a:ea typeface="+mn-ea"/>
                                      <a:cs typeface="+mn-cs"/>
                                    </a:rPr>
                                    <m:t>𝑦</m:t>
                                  </m:r>
                                </m:num>
                                <m:den>
                                  <m:r>
                                    <a:rPr lang="en-US" sz="2100" i="1" kern="1200">
                                      <a:solidFill>
                                        <a:schemeClr val="tx1"/>
                                      </a:solidFill>
                                      <a:effectLst/>
                                      <a:latin typeface="Cambria Math" panose="02040503050406030204" pitchFamily="18" charset="0"/>
                                      <a:ea typeface="+mn-ea"/>
                                      <a:cs typeface="+mn-cs"/>
                                    </a:rPr>
                                    <m:t>6</m:t>
                                  </m:r>
                                </m:den>
                              </m:f>
                              <m:r>
                                <a:rPr lang="en-US" sz="2100" i="1" kern="1200">
                                  <a:solidFill>
                                    <a:schemeClr val="tx1"/>
                                  </a:solidFill>
                                  <a:effectLst/>
                                  <a:latin typeface="Cambria Math" panose="02040503050406030204" pitchFamily="18" charset="0"/>
                                  <a:ea typeface="+mn-ea"/>
                                  <a:cs typeface="+mn-cs"/>
                                </a:rPr>
                                <m:t>+</m:t>
                              </m:r>
                              <m:f>
                                <m:fPr>
                                  <m:ctrlPr>
                                    <a:rPr lang="en-US" sz="2100" i="1" kern="1200">
                                      <a:solidFill>
                                        <a:schemeClr val="tx1"/>
                                      </a:solidFill>
                                      <a:effectLst/>
                                      <a:latin typeface="Cambria Math" panose="02040503050406030204" pitchFamily="18" charset="0"/>
                                      <a:ea typeface="+mn-ea"/>
                                      <a:cs typeface="+mn-cs"/>
                                    </a:rPr>
                                  </m:ctrlPr>
                                </m:fPr>
                                <m:num>
                                  <m:r>
                                    <a:rPr lang="en-US" sz="2100" i="1" kern="1200">
                                      <a:solidFill>
                                        <a:schemeClr val="tx1"/>
                                      </a:solidFill>
                                      <a:effectLst/>
                                      <a:latin typeface="Cambria Math" panose="02040503050406030204" pitchFamily="18" charset="0"/>
                                      <a:ea typeface="+mn-ea"/>
                                      <a:cs typeface="+mn-cs"/>
                                    </a:rPr>
                                    <m:t>2</m:t>
                                  </m:r>
                                  <m:r>
                                    <a:rPr lang="en-US" sz="2100" i="1" kern="1200">
                                      <a:solidFill>
                                        <a:schemeClr val="tx1"/>
                                      </a:solidFill>
                                      <a:effectLst/>
                                      <a:latin typeface="Cambria Math" panose="02040503050406030204" pitchFamily="18" charset="0"/>
                                      <a:ea typeface="+mn-ea"/>
                                      <a:cs typeface="+mn-cs"/>
                                    </a:rPr>
                                    <m:t>𝑦</m:t>
                                  </m:r>
                                  <m:r>
                                    <a:rPr lang="en-US" sz="2100" i="1" kern="1200">
                                      <a:solidFill>
                                        <a:schemeClr val="tx1"/>
                                      </a:solidFill>
                                      <a:effectLst/>
                                      <a:latin typeface="Cambria Math" panose="02040503050406030204" pitchFamily="18" charset="0"/>
                                      <a:ea typeface="+mn-ea"/>
                                      <a:cs typeface="+mn-cs"/>
                                    </a:rPr>
                                    <m:t>−1</m:t>
                                  </m:r>
                                </m:num>
                                <m:den>
                                  <m:r>
                                    <a:rPr lang="en-US" sz="2100" i="1" kern="1200">
                                      <a:solidFill>
                                        <a:schemeClr val="tx1"/>
                                      </a:solidFill>
                                      <a:effectLst/>
                                      <a:latin typeface="Cambria Math" panose="02040503050406030204" pitchFamily="18" charset="0"/>
                                      <a:ea typeface="+mn-ea"/>
                                      <a:cs typeface="+mn-cs"/>
                                    </a:rPr>
                                    <m:t>2</m:t>
                                  </m:r>
                                </m:den>
                              </m:f>
                            </m:oMath>
                          </a14:m>
                          <a:endParaRPr lang="en-US" sz="2100" kern="1200" dirty="0">
                            <a:solidFill>
                              <a:schemeClr val="tx1"/>
                            </a:solidFill>
                            <a:effectLst/>
                            <a:latin typeface="+mn-lt"/>
                            <a:ea typeface="+mn-ea"/>
                            <a:cs typeface="+mn-cs"/>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100" dirty="0">
                              <a:latin typeface="Cambria Math"/>
                            </a:rPr>
                            <a: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f>
                                <m:fPr>
                                  <m:ctrlPr>
                                    <a:rPr lang="en-US" sz="2100" i="1" kern="1200" smtClean="0">
                                      <a:solidFill>
                                        <a:schemeClr val="tx1"/>
                                      </a:solidFill>
                                      <a:effectLst/>
                                      <a:latin typeface="Cambria Math" panose="02040503050406030204" pitchFamily="18" charset="0"/>
                                      <a:ea typeface="+mn-ea"/>
                                      <a:cs typeface="+mn-cs"/>
                                    </a:rPr>
                                  </m:ctrlPr>
                                </m:fPr>
                                <m:num>
                                  <m:r>
                                    <a:rPr lang="en-US" sz="2100" i="1" kern="1200">
                                      <a:solidFill>
                                        <a:schemeClr val="tx1"/>
                                      </a:solidFill>
                                      <a:effectLst/>
                                      <a:latin typeface="Cambria Math" panose="02040503050406030204" pitchFamily="18" charset="0"/>
                                      <a:ea typeface="+mn-ea"/>
                                      <a:cs typeface="+mn-cs"/>
                                    </a:rPr>
                                    <m:t>𝑦</m:t>
                                  </m:r>
                                  <m:r>
                                    <a:rPr lang="en-US" sz="2100" i="1" kern="1200">
                                      <a:solidFill>
                                        <a:schemeClr val="tx1"/>
                                      </a:solidFill>
                                      <a:effectLst/>
                                      <a:latin typeface="Cambria Math" panose="02040503050406030204" pitchFamily="18" charset="0"/>
                                      <a:ea typeface="+mn-ea"/>
                                      <a:cs typeface="+mn-cs"/>
                                    </a:rPr>
                                    <m:t>+1</m:t>
                                  </m:r>
                                </m:num>
                                <m:den>
                                  <m:r>
                                    <a:rPr lang="en-US" sz="2100" i="1" kern="1200">
                                      <a:solidFill>
                                        <a:schemeClr val="tx1"/>
                                      </a:solidFill>
                                      <a:effectLst/>
                                      <a:latin typeface="Cambria Math" panose="02040503050406030204" pitchFamily="18" charset="0"/>
                                      <a:ea typeface="+mn-ea"/>
                                      <a:cs typeface="+mn-cs"/>
                                    </a:rPr>
                                    <m:t>3</m:t>
                                  </m:r>
                                </m:den>
                              </m:f>
                            </m:oMath>
                          </a14:m>
                          <a:r>
                            <a:rPr lang="en-US" sz="2100" kern="1200" dirty="0">
                              <a:solidFill>
                                <a:schemeClr val="tx1"/>
                              </a:solidFill>
                              <a:effectLst/>
                              <a:latin typeface="+mn-lt"/>
                              <a:ea typeface="+mn-ea"/>
                              <a:cs typeface="+mn-cs"/>
                            </a:rPr>
                            <a:t> </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kern="1200" dirty="0">
                              <a:solidFill>
                                <a:schemeClr val="tx1"/>
                              </a:solidFill>
                              <a:effectLst/>
                              <a:latin typeface="+mn-lt"/>
                              <a:ea typeface="+mn-ea"/>
                              <a:cs typeface="+mn-cs"/>
                            </a:rPr>
                            <a:t>Although it is not necessary step, many people prefer to get rid of any fractions</a:t>
                          </a:r>
                          <a:endParaRPr lang="en-US" sz="1800" b="0" i="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92211898"/>
                      </a:ext>
                    </a:extLst>
                  </a:tr>
                  <a:tr h="541020">
                    <a:tc>
                      <a:txBody>
                        <a:bodyPr/>
                        <a:lstStyle/>
                        <a:p>
                          <a:pPr algn="r"/>
                          <a:r>
                            <a:rPr lang="en-US" sz="2100" kern="1200" dirty="0">
                              <a:solidFill>
                                <a:schemeClr val="tx1"/>
                              </a:solidFill>
                              <a:effectLst/>
                              <a:ea typeface="+mn-ea"/>
                              <a:cs typeface="+mn-cs"/>
                            </a:rPr>
                            <a:t> </a:t>
                          </a:r>
                          <a14:m>
                            <m:oMath xmlns:m="http://schemas.openxmlformats.org/officeDocument/2006/math">
                              <m:r>
                                <a:rPr lang="en-US" sz="2100" i="1" kern="1200" smtClean="0">
                                  <a:solidFill>
                                    <a:schemeClr val="tx1"/>
                                  </a:solidFill>
                                  <a:effectLst/>
                                  <a:latin typeface="Cambria Math" panose="02040503050406030204" pitchFamily="18" charset="0"/>
                                  <a:ea typeface="+mn-ea"/>
                                  <a:cs typeface="+mn-cs"/>
                                </a:rPr>
                                <m:t>6</m:t>
                              </m:r>
                              <m:d>
                                <m:dPr>
                                  <m:ctrlPr>
                                    <a:rPr lang="en-US" sz="2100" i="1" kern="1200">
                                      <a:solidFill>
                                        <a:schemeClr val="tx1"/>
                                      </a:solidFill>
                                      <a:effectLst/>
                                      <a:latin typeface="Cambria Math" panose="02040503050406030204" pitchFamily="18" charset="0"/>
                                      <a:ea typeface="+mn-ea"/>
                                      <a:cs typeface="+mn-cs"/>
                                    </a:rPr>
                                  </m:ctrlPr>
                                </m:dPr>
                                <m:e>
                                  <m:f>
                                    <m:fPr>
                                      <m:ctrlPr>
                                        <a:rPr lang="en-US" sz="2100" i="1" kern="1200">
                                          <a:solidFill>
                                            <a:schemeClr val="tx1"/>
                                          </a:solidFill>
                                          <a:effectLst/>
                                          <a:latin typeface="Cambria Math" panose="02040503050406030204" pitchFamily="18" charset="0"/>
                                          <a:ea typeface="+mn-ea"/>
                                          <a:cs typeface="+mn-cs"/>
                                        </a:rPr>
                                      </m:ctrlPr>
                                    </m:fPr>
                                    <m:num>
                                      <m:r>
                                        <a:rPr lang="en-US" sz="2100" i="1" kern="1200">
                                          <a:solidFill>
                                            <a:schemeClr val="tx1"/>
                                          </a:solidFill>
                                          <a:effectLst/>
                                          <a:latin typeface="Cambria Math" panose="02040503050406030204" pitchFamily="18" charset="0"/>
                                          <a:ea typeface="+mn-ea"/>
                                          <a:cs typeface="+mn-cs"/>
                                        </a:rPr>
                                        <m:t>𝑦</m:t>
                                      </m:r>
                                    </m:num>
                                    <m:den>
                                      <m:r>
                                        <a:rPr lang="en-US" sz="2100" i="1" kern="1200">
                                          <a:solidFill>
                                            <a:schemeClr val="tx1"/>
                                          </a:solidFill>
                                          <a:effectLst/>
                                          <a:latin typeface="Cambria Math" panose="02040503050406030204" pitchFamily="18" charset="0"/>
                                          <a:ea typeface="+mn-ea"/>
                                          <a:cs typeface="+mn-cs"/>
                                        </a:rPr>
                                        <m:t>6</m:t>
                                      </m:r>
                                    </m:den>
                                  </m:f>
                                  <m:r>
                                    <a:rPr lang="en-US" sz="2100" i="1" kern="1200">
                                      <a:solidFill>
                                        <a:schemeClr val="tx1"/>
                                      </a:solidFill>
                                      <a:effectLst/>
                                      <a:latin typeface="Cambria Math" panose="02040503050406030204" pitchFamily="18" charset="0"/>
                                      <a:ea typeface="+mn-ea"/>
                                      <a:cs typeface="+mn-cs"/>
                                    </a:rPr>
                                    <m:t>+</m:t>
                                  </m:r>
                                  <m:f>
                                    <m:fPr>
                                      <m:ctrlPr>
                                        <a:rPr lang="en-US" sz="2100" i="1" kern="1200">
                                          <a:solidFill>
                                            <a:schemeClr val="tx1"/>
                                          </a:solidFill>
                                          <a:effectLst/>
                                          <a:latin typeface="Cambria Math" panose="02040503050406030204" pitchFamily="18" charset="0"/>
                                          <a:ea typeface="+mn-ea"/>
                                          <a:cs typeface="+mn-cs"/>
                                        </a:rPr>
                                      </m:ctrlPr>
                                    </m:fPr>
                                    <m:num>
                                      <m:r>
                                        <a:rPr lang="en-US" sz="2100" i="1" kern="1200">
                                          <a:solidFill>
                                            <a:schemeClr val="tx1"/>
                                          </a:solidFill>
                                          <a:effectLst/>
                                          <a:latin typeface="Cambria Math" panose="02040503050406030204" pitchFamily="18" charset="0"/>
                                          <a:ea typeface="+mn-ea"/>
                                          <a:cs typeface="+mn-cs"/>
                                        </a:rPr>
                                        <m:t>2</m:t>
                                      </m:r>
                                      <m:r>
                                        <a:rPr lang="en-US" sz="2100" i="1" kern="1200">
                                          <a:solidFill>
                                            <a:schemeClr val="tx1"/>
                                          </a:solidFill>
                                          <a:effectLst/>
                                          <a:latin typeface="Cambria Math" panose="02040503050406030204" pitchFamily="18" charset="0"/>
                                          <a:ea typeface="+mn-ea"/>
                                          <a:cs typeface="+mn-cs"/>
                                        </a:rPr>
                                        <m:t>𝑦</m:t>
                                      </m:r>
                                      <m:r>
                                        <a:rPr lang="en-US" sz="2100" i="1" kern="1200">
                                          <a:solidFill>
                                            <a:schemeClr val="tx1"/>
                                          </a:solidFill>
                                          <a:effectLst/>
                                          <a:latin typeface="Cambria Math" panose="02040503050406030204" pitchFamily="18" charset="0"/>
                                          <a:ea typeface="+mn-ea"/>
                                          <a:cs typeface="+mn-cs"/>
                                        </a:rPr>
                                        <m:t>−1</m:t>
                                      </m:r>
                                    </m:num>
                                    <m:den>
                                      <m:r>
                                        <a:rPr lang="en-US" sz="2100" i="1" kern="1200">
                                          <a:solidFill>
                                            <a:schemeClr val="tx1"/>
                                          </a:solidFill>
                                          <a:effectLst/>
                                          <a:latin typeface="Cambria Math" panose="02040503050406030204" pitchFamily="18" charset="0"/>
                                          <a:ea typeface="+mn-ea"/>
                                          <a:cs typeface="+mn-cs"/>
                                        </a:rPr>
                                        <m:t>2</m:t>
                                      </m:r>
                                    </m:den>
                                  </m:f>
                                </m:e>
                              </m:d>
                            </m:oMath>
                          </a14:m>
                          <a:endParaRPr lang="en-IN" sz="21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100">
                              <a:latin typeface="Cambria Math"/>
                            </a:rPr>
                            <a:t>=</a:t>
                          </a:r>
                          <a:endParaRPr lang="en-IN" sz="210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14:m>
                            <m:oMath xmlns:m="http://schemas.openxmlformats.org/officeDocument/2006/math">
                              <m:r>
                                <a:rPr lang="en-US" sz="2100" i="1" kern="1200" smtClean="0">
                                  <a:solidFill>
                                    <a:schemeClr val="tx1"/>
                                  </a:solidFill>
                                  <a:effectLst/>
                                  <a:latin typeface="Cambria Math" panose="02040503050406030204" pitchFamily="18" charset="0"/>
                                  <a:ea typeface="+mn-ea"/>
                                  <a:cs typeface="+mn-cs"/>
                                </a:rPr>
                                <m:t>6</m:t>
                              </m:r>
                              <m:d>
                                <m:dPr>
                                  <m:ctrlPr>
                                    <a:rPr lang="en-US" sz="2100" i="1" kern="1200">
                                      <a:solidFill>
                                        <a:schemeClr val="tx1"/>
                                      </a:solidFill>
                                      <a:effectLst/>
                                      <a:latin typeface="Cambria Math" panose="02040503050406030204" pitchFamily="18" charset="0"/>
                                      <a:ea typeface="+mn-ea"/>
                                      <a:cs typeface="+mn-cs"/>
                                    </a:rPr>
                                  </m:ctrlPr>
                                </m:dPr>
                                <m:e>
                                  <m:f>
                                    <m:fPr>
                                      <m:ctrlPr>
                                        <a:rPr lang="en-US" sz="2100" i="1" kern="1200">
                                          <a:solidFill>
                                            <a:schemeClr val="tx1"/>
                                          </a:solidFill>
                                          <a:effectLst/>
                                          <a:latin typeface="Cambria Math" panose="02040503050406030204" pitchFamily="18" charset="0"/>
                                          <a:ea typeface="+mn-ea"/>
                                          <a:cs typeface="+mn-cs"/>
                                        </a:rPr>
                                      </m:ctrlPr>
                                    </m:fPr>
                                    <m:num>
                                      <m:r>
                                        <a:rPr lang="en-US" sz="2100" i="1" kern="1200">
                                          <a:solidFill>
                                            <a:schemeClr val="tx1"/>
                                          </a:solidFill>
                                          <a:effectLst/>
                                          <a:latin typeface="Cambria Math" panose="02040503050406030204" pitchFamily="18" charset="0"/>
                                          <a:ea typeface="+mn-ea"/>
                                          <a:cs typeface="+mn-cs"/>
                                        </a:rPr>
                                        <m:t>𝑦</m:t>
                                      </m:r>
                                      <m:r>
                                        <a:rPr lang="en-US" sz="2100" i="1" kern="1200">
                                          <a:solidFill>
                                            <a:schemeClr val="tx1"/>
                                          </a:solidFill>
                                          <a:effectLst/>
                                          <a:latin typeface="Cambria Math" panose="02040503050406030204" pitchFamily="18" charset="0"/>
                                          <a:ea typeface="+mn-ea"/>
                                          <a:cs typeface="+mn-cs"/>
                                        </a:rPr>
                                        <m:t>+1</m:t>
                                      </m:r>
                                    </m:num>
                                    <m:den>
                                      <m:r>
                                        <a:rPr lang="en-US" sz="2100" i="1" kern="1200">
                                          <a:solidFill>
                                            <a:schemeClr val="tx1"/>
                                          </a:solidFill>
                                          <a:effectLst/>
                                          <a:latin typeface="Cambria Math" panose="02040503050406030204" pitchFamily="18" charset="0"/>
                                          <a:ea typeface="+mn-ea"/>
                                          <a:cs typeface="+mn-cs"/>
                                        </a:rPr>
                                        <m:t>3</m:t>
                                      </m:r>
                                    </m:den>
                                  </m:f>
                                </m:e>
                              </m:d>
                            </m:oMath>
                          </a14:m>
                          <a:r>
                            <a:rPr lang="en-US" sz="2100" kern="1200" dirty="0">
                              <a:solidFill>
                                <a:schemeClr val="tx1"/>
                              </a:solidFill>
                              <a:effectLst/>
                              <a:latin typeface="+mn-lt"/>
                              <a:ea typeface="+mn-ea"/>
                              <a:cs typeface="+mn-cs"/>
                            </a:rPr>
                            <a:t> </a:t>
                          </a:r>
                          <a:endParaRPr lang="en-IN" sz="21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kern="1200" dirty="0">
                              <a:solidFill>
                                <a:schemeClr val="tx1"/>
                              </a:solidFill>
                              <a:effectLst/>
                              <a:latin typeface="+mn-lt"/>
                              <a:ea typeface="+mn-ea"/>
                              <a:cs typeface="+mn-cs"/>
                            </a:rPr>
                            <a:t>that might appear by the least common denominator (LCD). Remember to multiply every term by the LCD.</a:t>
                          </a:r>
                          <a:endParaRPr lang="en-US" sz="1800" b="0" i="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97535543"/>
                      </a:ext>
                    </a:extLst>
                  </a:tr>
                  <a:tr h="655320">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en-US" sz="2100" i="1" kern="1200" smtClean="0">
                                    <a:solidFill>
                                      <a:schemeClr val="tx1"/>
                                    </a:solidFill>
                                    <a:effectLst/>
                                    <a:latin typeface="Cambria Math" panose="02040503050406030204" pitchFamily="18" charset="0"/>
                                    <a:ea typeface="+mn-ea"/>
                                    <a:cs typeface="+mn-cs"/>
                                  </a:rPr>
                                  <m:t>6⋅</m:t>
                                </m:r>
                                <m:f>
                                  <m:fPr>
                                    <m:ctrlPr>
                                      <a:rPr lang="en-US" sz="2100" i="1" kern="1200">
                                        <a:solidFill>
                                          <a:schemeClr val="tx1"/>
                                        </a:solidFill>
                                        <a:effectLst/>
                                        <a:latin typeface="Cambria Math" panose="02040503050406030204" pitchFamily="18" charset="0"/>
                                        <a:ea typeface="+mn-ea"/>
                                        <a:cs typeface="+mn-cs"/>
                                      </a:rPr>
                                    </m:ctrlPr>
                                  </m:fPr>
                                  <m:num>
                                    <m:r>
                                      <a:rPr lang="en-US" sz="2100" i="1" kern="1200">
                                        <a:solidFill>
                                          <a:schemeClr val="tx1"/>
                                        </a:solidFill>
                                        <a:effectLst/>
                                        <a:latin typeface="Cambria Math" panose="02040503050406030204" pitchFamily="18" charset="0"/>
                                        <a:ea typeface="+mn-ea"/>
                                        <a:cs typeface="+mn-cs"/>
                                      </a:rPr>
                                      <m:t>𝑦</m:t>
                                    </m:r>
                                  </m:num>
                                  <m:den>
                                    <m:r>
                                      <a:rPr lang="en-US" sz="2100" i="1" kern="1200">
                                        <a:solidFill>
                                          <a:schemeClr val="tx1"/>
                                        </a:solidFill>
                                        <a:effectLst/>
                                        <a:latin typeface="Cambria Math" panose="02040503050406030204" pitchFamily="18" charset="0"/>
                                        <a:ea typeface="+mn-ea"/>
                                        <a:cs typeface="+mn-cs"/>
                                      </a:rPr>
                                      <m:t>6</m:t>
                                    </m:r>
                                  </m:den>
                                </m:f>
                                <m:r>
                                  <a:rPr lang="en-US" sz="2100" i="1" kern="1200">
                                    <a:solidFill>
                                      <a:schemeClr val="tx1"/>
                                    </a:solidFill>
                                    <a:effectLst/>
                                    <a:latin typeface="Cambria Math" panose="02040503050406030204" pitchFamily="18" charset="0"/>
                                    <a:ea typeface="+mn-ea"/>
                                    <a:cs typeface="+mn-cs"/>
                                  </a:rPr>
                                  <m:t>+6⋅</m:t>
                                </m:r>
                                <m:f>
                                  <m:fPr>
                                    <m:ctrlPr>
                                      <a:rPr lang="en-US" sz="2100" i="1" kern="1200">
                                        <a:solidFill>
                                          <a:schemeClr val="tx1"/>
                                        </a:solidFill>
                                        <a:effectLst/>
                                        <a:latin typeface="Cambria Math" panose="02040503050406030204" pitchFamily="18" charset="0"/>
                                        <a:ea typeface="+mn-ea"/>
                                        <a:cs typeface="+mn-cs"/>
                                      </a:rPr>
                                    </m:ctrlPr>
                                  </m:fPr>
                                  <m:num>
                                    <m:r>
                                      <a:rPr lang="en-US" sz="2100" i="1" kern="1200">
                                        <a:solidFill>
                                          <a:schemeClr val="tx1"/>
                                        </a:solidFill>
                                        <a:effectLst/>
                                        <a:latin typeface="Cambria Math" panose="02040503050406030204" pitchFamily="18" charset="0"/>
                                        <a:ea typeface="+mn-ea"/>
                                        <a:cs typeface="+mn-cs"/>
                                      </a:rPr>
                                      <m:t>2</m:t>
                                    </m:r>
                                    <m:r>
                                      <a:rPr lang="en-US" sz="2100" i="1" kern="1200">
                                        <a:solidFill>
                                          <a:schemeClr val="tx1"/>
                                        </a:solidFill>
                                        <a:effectLst/>
                                        <a:latin typeface="Cambria Math" panose="02040503050406030204" pitchFamily="18" charset="0"/>
                                        <a:ea typeface="+mn-ea"/>
                                        <a:cs typeface="+mn-cs"/>
                                      </a:rPr>
                                      <m:t>𝑦</m:t>
                                    </m:r>
                                    <m:r>
                                      <a:rPr lang="en-US" sz="2100" i="1" kern="1200">
                                        <a:solidFill>
                                          <a:schemeClr val="tx1"/>
                                        </a:solidFill>
                                        <a:effectLst/>
                                        <a:latin typeface="Cambria Math" panose="02040503050406030204" pitchFamily="18" charset="0"/>
                                        <a:ea typeface="+mn-ea"/>
                                        <a:cs typeface="+mn-cs"/>
                                      </a:rPr>
                                      <m:t>−1</m:t>
                                    </m:r>
                                  </m:num>
                                  <m:den>
                                    <m:r>
                                      <a:rPr lang="en-US" sz="2100" i="1" kern="1200">
                                        <a:solidFill>
                                          <a:schemeClr val="tx1"/>
                                        </a:solidFill>
                                        <a:effectLst/>
                                        <a:latin typeface="Cambria Math" panose="02040503050406030204" pitchFamily="18" charset="0"/>
                                        <a:ea typeface="+mn-ea"/>
                                        <a:cs typeface="+mn-cs"/>
                                      </a:rPr>
                                      <m:t>2</m:t>
                                    </m:r>
                                  </m:den>
                                </m:f>
                              </m:oMath>
                            </m:oMathPara>
                          </a14:m>
                          <a:endParaRPr lang="en-US" sz="2100" kern="1200" dirty="0">
                            <a:solidFill>
                              <a:schemeClr val="tx1"/>
                            </a:solidFill>
                            <a:effectLst/>
                            <a:latin typeface="+mn-lt"/>
                            <a:ea typeface="+mn-ea"/>
                            <a:cs typeface="+mn-cs"/>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100" dirty="0">
                              <a:latin typeface="Cambria Math"/>
                            </a:rPr>
                            <a: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r>
                                <a:rPr lang="en-US" sz="2100" i="1" kern="1200" smtClean="0">
                                  <a:solidFill>
                                    <a:schemeClr val="tx1"/>
                                  </a:solidFill>
                                  <a:effectLst/>
                                  <a:latin typeface="Cambria Math" panose="02040503050406030204" pitchFamily="18" charset="0"/>
                                  <a:ea typeface="+mn-ea"/>
                                  <a:cs typeface="+mn-cs"/>
                                </a:rPr>
                                <m:t>6⋅</m:t>
                              </m:r>
                              <m:f>
                                <m:fPr>
                                  <m:ctrlPr>
                                    <a:rPr lang="en-US" sz="2100" i="1" kern="1200">
                                      <a:solidFill>
                                        <a:schemeClr val="tx1"/>
                                      </a:solidFill>
                                      <a:effectLst/>
                                      <a:latin typeface="Cambria Math" panose="02040503050406030204" pitchFamily="18" charset="0"/>
                                      <a:ea typeface="+mn-ea"/>
                                      <a:cs typeface="+mn-cs"/>
                                    </a:rPr>
                                  </m:ctrlPr>
                                </m:fPr>
                                <m:num>
                                  <m:r>
                                    <a:rPr lang="en-US" sz="2100" i="1" kern="1200">
                                      <a:solidFill>
                                        <a:schemeClr val="tx1"/>
                                      </a:solidFill>
                                      <a:effectLst/>
                                      <a:latin typeface="Cambria Math" panose="02040503050406030204" pitchFamily="18" charset="0"/>
                                      <a:ea typeface="+mn-ea"/>
                                      <a:cs typeface="+mn-cs"/>
                                    </a:rPr>
                                    <m:t>𝑦</m:t>
                                  </m:r>
                                  <m:r>
                                    <a:rPr lang="en-US" sz="2100" i="1" kern="1200">
                                      <a:solidFill>
                                        <a:schemeClr val="tx1"/>
                                      </a:solidFill>
                                      <a:effectLst/>
                                      <a:latin typeface="Cambria Math" panose="02040503050406030204" pitchFamily="18" charset="0"/>
                                      <a:ea typeface="+mn-ea"/>
                                      <a:cs typeface="+mn-cs"/>
                                    </a:rPr>
                                    <m:t>+1</m:t>
                                  </m:r>
                                </m:num>
                                <m:den>
                                  <m:r>
                                    <a:rPr lang="en-US" sz="2100" i="1" kern="1200">
                                      <a:solidFill>
                                        <a:schemeClr val="tx1"/>
                                      </a:solidFill>
                                      <a:effectLst/>
                                      <a:latin typeface="Cambria Math" panose="02040503050406030204" pitchFamily="18" charset="0"/>
                                      <a:ea typeface="+mn-ea"/>
                                      <a:cs typeface="+mn-cs"/>
                                    </a:rPr>
                                    <m:t>3</m:t>
                                  </m:r>
                                </m:den>
                              </m:f>
                            </m:oMath>
                          </a14:m>
                          <a:r>
                            <a:rPr lang="en-US" sz="2100" kern="1200" dirty="0">
                              <a:solidFill>
                                <a:schemeClr val="tx1"/>
                              </a:solidFill>
                              <a:effectLst/>
                              <a:latin typeface="+mn-lt"/>
                              <a:ea typeface="+mn-ea"/>
                              <a:cs typeface="+mn-cs"/>
                            </a:rPr>
                            <a:t> </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kern="1200" dirty="0">
                              <a:solidFill>
                                <a:schemeClr val="tx1"/>
                              </a:solidFill>
                              <a:effectLst/>
                              <a:latin typeface="+mn-lt"/>
                              <a:ea typeface="+mn-ea"/>
                              <a:cs typeface="+mn-cs"/>
                            </a:rPr>
                            <a:t>Note the cancellation that has occurred.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b="0" i="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736262978"/>
                      </a:ext>
                    </a:extLst>
                  </a:tr>
                  <a:tr h="800798">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100" kern="1200" dirty="0">
                              <a:solidFill>
                                <a:schemeClr val="tx1"/>
                              </a:solidFill>
                              <a:effectLst/>
                              <a:ea typeface="+mn-ea"/>
                              <a:cs typeface="+mn-cs"/>
                            </a:rPr>
                            <a:t> </a:t>
                          </a:r>
                          <a14:m>
                            <m:oMath xmlns:m="http://schemas.openxmlformats.org/officeDocument/2006/math">
                              <m:r>
                                <a:rPr lang="en-US" sz="2100" i="1" kern="1200" smtClean="0">
                                  <a:solidFill>
                                    <a:schemeClr val="tx1"/>
                                  </a:solidFill>
                                  <a:effectLst/>
                                  <a:latin typeface="Cambria Math" panose="02040503050406030204" pitchFamily="18" charset="0"/>
                                  <a:ea typeface="+mn-ea"/>
                                  <a:cs typeface="+mn-cs"/>
                                </a:rPr>
                                <m:t>𝑦</m:t>
                              </m:r>
                              <m:r>
                                <a:rPr lang="en-US" sz="2100" i="1" kern="1200" smtClean="0">
                                  <a:solidFill>
                                    <a:schemeClr val="tx1"/>
                                  </a:solidFill>
                                  <a:effectLst/>
                                  <a:latin typeface="Cambria Math" panose="02040503050406030204" pitchFamily="18" charset="0"/>
                                  <a:ea typeface="+mn-ea"/>
                                  <a:cs typeface="+mn-cs"/>
                                </a:rPr>
                                <m:t>+3</m:t>
                              </m:r>
                              <m:d>
                                <m:dPr>
                                  <m:ctrlPr>
                                    <a:rPr lang="en-US" sz="2100" i="1" kern="1200">
                                      <a:solidFill>
                                        <a:schemeClr val="tx1"/>
                                      </a:solidFill>
                                      <a:effectLst/>
                                      <a:latin typeface="Cambria Math" panose="02040503050406030204" pitchFamily="18" charset="0"/>
                                      <a:ea typeface="+mn-ea"/>
                                      <a:cs typeface="+mn-cs"/>
                                    </a:rPr>
                                  </m:ctrlPr>
                                </m:dPr>
                                <m:e>
                                  <m:r>
                                    <a:rPr lang="en-US" sz="2100" i="1" kern="1200">
                                      <a:solidFill>
                                        <a:schemeClr val="tx1"/>
                                      </a:solidFill>
                                      <a:effectLst/>
                                      <a:latin typeface="Cambria Math" panose="02040503050406030204" pitchFamily="18" charset="0"/>
                                      <a:ea typeface="+mn-ea"/>
                                      <a:cs typeface="+mn-cs"/>
                                    </a:rPr>
                                    <m:t>2</m:t>
                                  </m:r>
                                  <m:r>
                                    <a:rPr lang="en-US" sz="2100" i="1" kern="1200">
                                      <a:solidFill>
                                        <a:schemeClr val="tx1"/>
                                      </a:solidFill>
                                      <a:effectLst/>
                                      <a:latin typeface="Cambria Math" panose="02040503050406030204" pitchFamily="18" charset="0"/>
                                      <a:ea typeface="+mn-ea"/>
                                      <a:cs typeface="+mn-cs"/>
                                    </a:rPr>
                                    <m:t>𝑦</m:t>
                                  </m:r>
                                  <m:r>
                                    <a:rPr lang="en-US" sz="2100" i="1" kern="1200">
                                      <a:solidFill>
                                        <a:schemeClr val="tx1"/>
                                      </a:solidFill>
                                      <a:effectLst/>
                                      <a:latin typeface="Cambria Math" panose="02040503050406030204" pitchFamily="18" charset="0"/>
                                      <a:ea typeface="+mn-ea"/>
                                      <a:cs typeface="+mn-cs"/>
                                    </a:rPr>
                                    <m:t>−1</m:t>
                                  </m:r>
                                </m:e>
                              </m:d>
                            </m:oMath>
                          </a14:m>
                          <a:endParaRPr lang="en-US" sz="2100" kern="1200" dirty="0">
                            <a:solidFill>
                              <a:schemeClr val="tx1"/>
                            </a:solidFill>
                            <a:effectLst/>
                            <a:latin typeface="+mn-lt"/>
                            <a:ea typeface="+mn-ea"/>
                            <a:cs typeface="+mn-cs"/>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100" dirty="0">
                              <a:latin typeface="Cambria Math"/>
                            </a:rPr>
                            <a: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r>
                                <a:rPr lang="en-US" sz="2100" i="1" kern="1200" smtClean="0">
                                  <a:solidFill>
                                    <a:schemeClr val="tx1"/>
                                  </a:solidFill>
                                  <a:effectLst/>
                                  <a:latin typeface="Cambria Math" panose="02040503050406030204" pitchFamily="18" charset="0"/>
                                  <a:ea typeface="+mn-ea"/>
                                  <a:cs typeface="+mn-cs"/>
                                </a:rPr>
                                <m:t>2</m:t>
                              </m:r>
                              <m:d>
                                <m:dPr>
                                  <m:ctrlPr>
                                    <a:rPr lang="en-US" sz="2100" i="1" kern="1200">
                                      <a:solidFill>
                                        <a:schemeClr val="tx1"/>
                                      </a:solidFill>
                                      <a:effectLst/>
                                      <a:latin typeface="Cambria Math" panose="02040503050406030204" pitchFamily="18" charset="0"/>
                                      <a:ea typeface="+mn-ea"/>
                                      <a:cs typeface="+mn-cs"/>
                                    </a:rPr>
                                  </m:ctrlPr>
                                </m:dPr>
                                <m:e>
                                  <m:r>
                                    <a:rPr lang="en-US" sz="2100" i="1" kern="1200">
                                      <a:solidFill>
                                        <a:schemeClr val="tx1"/>
                                      </a:solidFill>
                                      <a:effectLst/>
                                      <a:latin typeface="Cambria Math" panose="02040503050406030204" pitchFamily="18" charset="0"/>
                                      <a:ea typeface="+mn-ea"/>
                                      <a:cs typeface="+mn-cs"/>
                                    </a:rPr>
                                    <m:t>𝑦</m:t>
                                  </m:r>
                                  <m:r>
                                    <a:rPr lang="en-US" sz="2100" i="1" kern="1200">
                                      <a:solidFill>
                                        <a:schemeClr val="tx1"/>
                                      </a:solidFill>
                                      <a:effectLst/>
                                      <a:latin typeface="Cambria Math" panose="02040503050406030204" pitchFamily="18" charset="0"/>
                                      <a:ea typeface="+mn-ea"/>
                                      <a:cs typeface="+mn-cs"/>
                                    </a:rPr>
                                    <m:t>+1</m:t>
                                  </m:r>
                                </m:e>
                              </m:d>
                            </m:oMath>
                          </a14:m>
                          <a:r>
                            <a:rPr lang="en-US" sz="2100" kern="1200" dirty="0">
                              <a:solidFill>
                                <a:schemeClr val="tx1"/>
                              </a:solidFill>
                              <a:effectLst/>
                              <a:latin typeface="+mn-lt"/>
                              <a:ea typeface="+mn-ea"/>
                              <a:cs typeface="+mn-cs"/>
                            </a:rPr>
                            <a:t> </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kern="1200" dirty="0">
                              <a:solidFill>
                                <a:schemeClr val="tx1"/>
                              </a:solidFill>
                              <a:effectLst/>
                              <a:latin typeface="+mn-lt"/>
                              <a:ea typeface="+mn-ea"/>
                              <a:cs typeface="+mn-cs"/>
                            </a:rPr>
                            <a:t>We have replaced </a:t>
                          </a:r>
                          <a14:m>
                            <m:oMath xmlns:m="http://schemas.openxmlformats.org/officeDocument/2006/math">
                              <m:f>
                                <m:fPr>
                                  <m:ctrlPr>
                                    <a:rPr lang="en-US" sz="1800" b="0" i="1" kern="1200" smtClean="0">
                                      <a:solidFill>
                                        <a:schemeClr val="tx1"/>
                                      </a:solidFill>
                                      <a:effectLst/>
                                      <a:latin typeface="Cambria Math" panose="02040503050406030204" pitchFamily="18" charset="0"/>
                                      <a:ea typeface="+mn-ea"/>
                                      <a:cs typeface="+mn-cs"/>
                                    </a:rPr>
                                  </m:ctrlPr>
                                </m:fPr>
                                <m:num>
                                  <m:r>
                                    <a:rPr lang="en-US" sz="1800" b="0" i="0" kern="1200">
                                      <a:solidFill>
                                        <a:schemeClr val="tx1"/>
                                      </a:solidFill>
                                      <a:effectLst/>
                                      <a:latin typeface="Cambria Math" panose="02040503050406030204" pitchFamily="18" charset="0"/>
                                      <a:ea typeface="+mn-ea"/>
                                      <a:cs typeface="+mn-cs"/>
                                    </a:rPr>
                                    <m:t>6</m:t>
                                  </m:r>
                                </m:num>
                                <m:den>
                                  <m:r>
                                    <a:rPr lang="en-US" sz="1800" b="0" i="0" kern="1200">
                                      <a:solidFill>
                                        <a:schemeClr val="tx1"/>
                                      </a:solidFill>
                                      <a:effectLst/>
                                      <a:latin typeface="Cambria Math" panose="02040503050406030204" pitchFamily="18" charset="0"/>
                                      <a:ea typeface="+mn-ea"/>
                                      <a:cs typeface="+mn-cs"/>
                                    </a:rPr>
                                    <m:t>6</m:t>
                                  </m:r>
                                </m:den>
                              </m:f>
                            </m:oMath>
                          </a14:m>
                          <a:r>
                            <a:rPr lang="en-US" sz="1800" b="0" i="0" kern="1200" dirty="0">
                              <a:solidFill>
                                <a:schemeClr val="tx1"/>
                              </a:solidFill>
                              <a:effectLst/>
                              <a:latin typeface="+mn-lt"/>
                              <a:ea typeface="+mn-ea"/>
                              <a:cs typeface="+mn-cs"/>
                            </a:rPr>
                            <a:t> with </a:t>
                          </a:r>
                          <a:r>
                            <a:rPr lang="en-US" sz="1800" b="0" i="0" u="none" strike="noStrike" kern="1200" dirty="0">
                              <a:solidFill>
                                <a:schemeClr val="tx1"/>
                              </a:solidFill>
                              <a:effectLst/>
                              <a:latin typeface="Cambria Math" panose="02040503050406030204" pitchFamily="18" charset="0"/>
                              <a:ea typeface="Cambria Math" panose="02040503050406030204" pitchFamily="18" charset="0"/>
                              <a:cs typeface="+mn-cs"/>
                            </a:rPr>
                            <a:t>1</a:t>
                          </a:r>
                          <a:r>
                            <a:rPr lang="en-US" sz="1800" b="0" i="0" kern="1200" dirty="0">
                              <a:solidFill>
                                <a:schemeClr val="tx1"/>
                              </a:solidFill>
                              <a:effectLst/>
                              <a:latin typeface="+mn-lt"/>
                              <a:ea typeface="+mn-ea"/>
                              <a:cs typeface="+mn-cs"/>
                            </a:rPr>
                            <a:t>, </a:t>
                          </a:r>
                          <a14:m>
                            <m:oMath xmlns:m="http://schemas.openxmlformats.org/officeDocument/2006/math">
                              <m:f>
                                <m:fPr>
                                  <m:ctrlPr>
                                    <a:rPr lang="en-US" sz="1800" b="0" i="1" kern="1200" smtClean="0">
                                      <a:solidFill>
                                        <a:schemeClr val="tx1"/>
                                      </a:solidFill>
                                      <a:effectLst/>
                                      <a:latin typeface="Cambria Math" panose="02040503050406030204" pitchFamily="18" charset="0"/>
                                      <a:ea typeface="+mn-ea"/>
                                      <a:cs typeface="+mn-cs"/>
                                    </a:rPr>
                                  </m:ctrlPr>
                                </m:fPr>
                                <m:num>
                                  <m:r>
                                    <a:rPr lang="en-US" sz="1800" b="0" i="0" kern="1200">
                                      <a:solidFill>
                                        <a:schemeClr val="tx1"/>
                                      </a:solidFill>
                                      <a:effectLst/>
                                      <a:latin typeface="Cambria Math" panose="02040503050406030204" pitchFamily="18" charset="0"/>
                                      <a:ea typeface="+mn-ea"/>
                                      <a:cs typeface="+mn-cs"/>
                                    </a:rPr>
                                    <m:t>6</m:t>
                                  </m:r>
                                </m:num>
                                <m:den>
                                  <m:r>
                                    <a:rPr lang="en-US" sz="1800" b="0" i="0" kern="1200">
                                      <a:solidFill>
                                        <a:schemeClr val="tx1"/>
                                      </a:solidFill>
                                      <a:effectLst/>
                                      <a:latin typeface="Cambria Math" panose="02040503050406030204" pitchFamily="18" charset="0"/>
                                      <a:ea typeface="+mn-ea"/>
                                      <a:cs typeface="+mn-cs"/>
                                    </a:rPr>
                                    <m:t>2</m:t>
                                  </m:r>
                                </m:den>
                              </m:f>
                            </m:oMath>
                          </a14:m>
                          <a:r>
                            <a:rPr lang="en-US" sz="1800" b="0" i="0" kern="1200" dirty="0">
                              <a:solidFill>
                                <a:schemeClr val="tx1"/>
                              </a:solidFill>
                              <a:effectLst/>
                              <a:latin typeface="+mn-lt"/>
                              <a:ea typeface="+mn-ea"/>
                              <a:cs typeface="+mn-cs"/>
                            </a:rPr>
                            <a:t> </a:t>
                          </a:r>
                          <a:r>
                            <a:rPr lang="en-US" sz="1800" b="0" i="0" kern="1200" baseline="0" dirty="0">
                              <a:solidFill>
                                <a:schemeClr val="tx1"/>
                              </a:solidFill>
                              <a:effectLst/>
                              <a:latin typeface="+mn-lt"/>
                              <a:ea typeface="+mn-ea"/>
                              <a:cs typeface="+mn-cs"/>
                            </a:rPr>
                            <a:t> with</a:t>
                          </a:r>
                          <a:r>
                            <a:rPr lang="en-US" sz="1800" b="0" i="0" kern="1200" dirty="0">
                              <a:solidFill>
                                <a:schemeClr val="tx1"/>
                              </a:solidFill>
                              <a:effectLst/>
                              <a:latin typeface="+mn-lt"/>
                              <a:ea typeface="+mn-ea"/>
                              <a:cs typeface="+mn-cs"/>
                            </a:rPr>
                            <a:t> </a:t>
                          </a:r>
                          <a:r>
                            <a:rPr lang="en-US" sz="1800" b="0" i="0" u="none" strike="noStrike" kern="1200" dirty="0">
                              <a:solidFill>
                                <a:schemeClr val="tx1"/>
                              </a:solidFill>
                              <a:effectLst/>
                              <a:latin typeface="Cambria Math" panose="02040503050406030204" pitchFamily="18" charset="0"/>
                              <a:ea typeface="Cambria Math" panose="02040503050406030204" pitchFamily="18" charset="0"/>
                              <a:cs typeface="+mn-cs"/>
                            </a:rPr>
                            <a:t>3</a:t>
                          </a:r>
                          <a:r>
                            <a:rPr lang="en-US" sz="1800" b="0" i="0" kern="1200" dirty="0">
                              <a:solidFill>
                                <a:schemeClr val="tx1"/>
                              </a:solidFill>
                              <a:effectLst/>
                              <a:latin typeface="+mn-lt"/>
                              <a:ea typeface="+mn-ea"/>
                              <a:cs typeface="+mn-cs"/>
                            </a:rPr>
                            <a:t>, </a:t>
                          </a:r>
                          <a:br>
                            <a:rPr lang="en-US" sz="1800" b="0" i="0" kern="1200" dirty="0">
                              <a:solidFill>
                                <a:schemeClr val="tx1"/>
                              </a:solidFill>
                              <a:effectLst/>
                              <a:latin typeface="+mn-lt"/>
                              <a:ea typeface="+mn-ea"/>
                              <a:cs typeface="+mn-cs"/>
                            </a:rPr>
                          </a:br>
                          <a:r>
                            <a:rPr lang="en-US" sz="1800" b="0" i="0" kern="1200" dirty="0">
                              <a:solidFill>
                                <a:schemeClr val="tx1"/>
                              </a:solidFill>
                              <a:effectLst/>
                              <a:latin typeface="+mn-lt"/>
                              <a:ea typeface="+mn-ea"/>
                              <a:cs typeface="+mn-cs"/>
                            </a:rPr>
                            <a:t>and </a:t>
                          </a:r>
                          <a14:m>
                            <m:oMath xmlns:m="http://schemas.openxmlformats.org/officeDocument/2006/math">
                              <m:f>
                                <m:fPr>
                                  <m:ctrlPr>
                                    <a:rPr lang="en-US" sz="1800" b="0" i="1" kern="1200" smtClean="0">
                                      <a:solidFill>
                                        <a:schemeClr val="tx1"/>
                                      </a:solidFill>
                                      <a:effectLst/>
                                      <a:latin typeface="Cambria Math" panose="02040503050406030204" pitchFamily="18" charset="0"/>
                                      <a:ea typeface="+mn-ea"/>
                                      <a:cs typeface="+mn-cs"/>
                                    </a:rPr>
                                  </m:ctrlPr>
                                </m:fPr>
                                <m:num>
                                  <m:r>
                                    <a:rPr lang="en-US" sz="1800" b="0" i="0" kern="1200">
                                      <a:solidFill>
                                        <a:schemeClr val="tx1"/>
                                      </a:solidFill>
                                      <a:effectLst/>
                                      <a:latin typeface="Cambria Math" panose="02040503050406030204" pitchFamily="18" charset="0"/>
                                      <a:ea typeface="+mn-ea"/>
                                      <a:cs typeface="+mn-cs"/>
                                    </a:rPr>
                                    <m:t>6</m:t>
                                  </m:r>
                                </m:num>
                                <m:den>
                                  <m:r>
                                    <a:rPr lang="en-US" sz="1800" b="0" i="0" kern="1200">
                                      <a:solidFill>
                                        <a:schemeClr val="tx1"/>
                                      </a:solidFill>
                                      <a:effectLst/>
                                      <a:latin typeface="Cambria Math" panose="02040503050406030204" pitchFamily="18" charset="0"/>
                                      <a:ea typeface="+mn-ea"/>
                                      <a:cs typeface="+mn-cs"/>
                                    </a:rPr>
                                    <m:t>3</m:t>
                                  </m:r>
                                </m:den>
                              </m:f>
                            </m:oMath>
                          </a14:m>
                          <a:r>
                            <a:rPr lang="en-US" sz="1800" b="0" i="0" kern="1200" dirty="0">
                              <a:solidFill>
                                <a:schemeClr val="tx1"/>
                              </a:solidFill>
                              <a:effectLst/>
                              <a:latin typeface="+mn-lt"/>
                              <a:ea typeface="+mn-ea"/>
                              <a:cs typeface="+mn-cs"/>
                            </a:rPr>
                            <a:t> with </a:t>
                          </a:r>
                          <a:r>
                            <a:rPr lang="en-US" sz="1800" b="0" i="0" u="none" strike="noStrike" kern="1200" dirty="0">
                              <a:solidFill>
                                <a:schemeClr val="tx1"/>
                              </a:solidFill>
                              <a:effectLst/>
                              <a:latin typeface="Cambria Math" panose="02040503050406030204" pitchFamily="18" charset="0"/>
                              <a:ea typeface="Cambria Math" panose="02040503050406030204" pitchFamily="18" charset="0"/>
                              <a:cs typeface="+mn-cs"/>
                            </a:rPr>
                            <a:t>2</a:t>
                          </a:r>
                          <a:r>
                            <a:rPr lang="en-US" sz="1800" b="0" i="0" kern="1200" dirty="0">
                              <a:solidFill>
                                <a:schemeClr val="tx1"/>
                              </a:solidFill>
                              <a:effectLst/>
                              <a:latin typeface="+mn-lt"/>
                              <a:ea typeface="+mn-ea"/>
                              <a:cs typeface="+mn-cs"/>
                            </a:rPr>
                            <a:t>. </a:t>
                          </a:r>
                          <a:endParaRPr lang="en-US" sz="1600"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61200697"/>
                      </a:ext>
                    </a:extLst>
                  </a:tr>
                  <a:tr h="179355">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100" kern="1200" dirty="0">
                              <a:solidFill>
                                <a:schemeClr val="tx1"/>
                              </a:solidFill>
                              <a:effectLst/>
                              <a:ea typeface="+mn-ea"/>
                              <a:cs typeface="+mn-cs"/>
                            </a:rPr>
                            <a:t>  </a:t>
                          </a:r>
                          <a14:m>
                            <m:oMath xmlns:m="http://schemas.openxmlformats.org/officeDocument/2006/math">
                              <m:r>
                                <a:rPr lang="en-US" sz="2100" i="1" kern="1200" smtClean="0">
                                  <a:solidFill>
                                    <a:schemeClr val="tx1"/>
                                  </a:solidFill>
                                  <a:effectLst/>
                                  <a:latin typeface="Cambria Math" panose="02040503050406030204" pitchFamily="18" charset="0"/>
                                  <a:ea typeface="+mn-ea"/>
                                  <a:cs typeface="+mn-cs"/>
                                </a:rPr>
                                <m:t>𝑦</m:t>
                              </m:r>
                              <m:r>
                                <a:rPr lang="en-US" sz="2100" i="1" kern="1200" smtClean="0">
                                  <a:solidFill>
                                    <a:schemeClr val="tx1"/>
                                  </a:solidFill>
                                  <a:effectLst/>
                                  <a:latin typeface="Cambria Math" panose="02040503050406030204" pitchFamily="18" charset="0"/>
                                  <a:ea typeface="+mn-ea"/>
                                  <a:cs typeface="+mn-cs"/>
                                </a:rPr>
                                <m:t>+6</m:t>
                              </m:r>
                              <m:r>
                                <a:rPr lang="en-US" sz="2100" i="1" kern="1200" smtClean="0">
                                  <a:solidFill>
                                    <a:schemeClr val="tx1"/>
                                  </a:solidFill>
                                  <a:effectLst/>
                                  <a:latin typeface="Cambria Math" panose="02040503050406030204" pitchFamily="18" charset="0"/>
                                  <a:ea typeface="+mn-ea"/>
                                  <a:cs typeface="+mn-cs"/>
                                </a:rPr>
                                <m:t>𝑦</m:t>
                              </m:r>
                              <m:r>
                                <a:rPr lang="en-US" sz="2100" i="1" kern="1200" smtClean="0">
                                  <a:solidFill>
                                    <a:schemeClr val="tx1"/>
                                  </a:solidFill>
                                  <a:effectLst/>
                                  <a:latin typeface="Cambria Math" panose="02040503050406030204" pitchFamily="18" charset="0"/>
                                  <a:ea typeface="+mn-ea"/>
                                  <a:cs typeface="+mn-cs"/>
                                </a:rPr>
                                <m:t>−3</m:t>
                              </m:r>
                            </m:oMath>
                          </a14:m>
                          <a:endParaRPr lang="en-US" sz="2100" kern="1200" dirty="0">
                            <a:solidFill>
                              <a:schemeClr val="tx1"/>
                            </a:solidFill>
                            <a:effectLst/>
                            <a:latin typeface="+mn-lt"/>
                            <a:ea typeface="+mn-ea"/>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100" dirty="0">
                              <a:latin typeface="Cambria Math"/>
                            </a:rPr>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r>
                                <a:rPr lang="en-US" sz="2100" i="1" kern="1200" smtClean="0">
                                  <a:solidFill>
                                    <a:schemeClr val="tx1"/>
                                  </a:solidFill>
                                  <a:effectLst/>
                                  <a:latin typeface="Cambria Math" panose="02040503050406030204" pitchFamily="18" charset="0"/>
                                  <a:ea typeface="+mn-ea"/>
                                  <a:cs typeface="+mn-cs"/>
                                </a:rPr>
                                <m:t>2</m:t>
                              </m:r>
                              <m:r>
                                <a:rPr lang="en-US" sz="2100" i="1" kern="1200" smtClean="0">
                                  <a:solidFill>
                                    <a:schemeClr val="tx1"/>
                                  </a:solidFill>
                                  <a:effectLst/>
                                  <a:latin typeface="Cambria Math" panose="02040503050406030204" pitchFamily="18" charset="0"/>
                                  <a:ea typeface="+mn-ea"/>
                                  <a:cs typeface="+mn-cs"/>
                                </a:rPr>
                                <m:t>𝑦</m:t>
                              </m:r>
                              <m:r>
                                <a:rPr lang="en-US" sz="2100" i="1" kern="1200" smtClean="0">
                                  <a:solidFill>
                                    <a:schemeClr val="tx1"/>
                                  </a:solidFill>
                                  <a:effectLst/>
                                  <a:latin typeface="Cambria Math" panose="02040503050406030204" pitchFamily="18" charset="0"/>
                                  <a:ea typeface="+mn-ea"/>
                                  <a:cs typeface="+mn-cs"/>
                                </a:rPr>
                                <m:t>+2</m:t>
                              </m:r>
                            </m:oMath>
                          </a14:m>
                          <a:r>
                            <a:rPr lang="en-US" sz="2100" kern="1200" dirty="0">
                              <a:solidFill>
                                <a:schemeClr val="tx1"/>
                              </a:solidFill>
                              <a:effectLst/>
                              <a:latin typeface="+mn-lt"/>
                              <a:ea typeface="+mn-ea"/>
                              <a:cs typeface="+mn-cs"/>
                            </a:rPr>
                            <a:t> </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6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219980082"/>
                      </a:ext>
                    </a:extLst>
                  </a:tr>
                  <a:tr h="433323">
                    <a:tc>
                      <a:txBody>
                        <a:bodyPr/>
                        <a:lstStyle/>
                        <a:p>
                          <a:pPr algn="r"/>
                          <a:r>
                            <a:rPr lang="en-US" sz="2100" kern="1200" dirty="0">
                              <a:solidFill>
                                <a:schemeClr val="tx1"/>
                              </a:solidFill>
                              <a:effectLst/>
                              <a:ea typeface="+mn-ea"/>
                              <a:cs typeface="+mn-cs"/>
                            </a:rPr>
                            <a:t> </a:t>
                          </a:r>
                          <a14:m>
                            <m:oMath xmlns:m="http://schemas.openxmlformats.org/officeDocument/2006/math">
                              <m:r>
                                <a:rPr lang="en-US" sz="2100" i="1" kern="1200" smtClean="0">
                                  <a:solidFill>
                                    <a:schemeClr val="tx1"/>
                                  </a:solidFill>
                                  <a:effectLst/>
                                  <a:latin typeface="Cambria Math" panose="02040503050406030204" pitchFamily="18" charset="0"/>
                                  <a:ea typeface="+mn-ea"/>
                                  <a:cs typeface="+mn-cs"/>
                                </a:rPr>
                                <m:t>𝑦</m:t>
                              </m:r>
                              <m:r>
                                <a:rPr lang="en-US" sz="2100" i="1" kern="1200" smtClean="0">
                                  <a:solidFill>
                                    <a:schemeClr val="tx1"/>
                                  </a:solidFill>
                                  <a:effectLst/>
                                  <a:latin typeface="Cambria Math" panose="02040503050406030204" pitchFamily="18" charset="0"/>
                                  <a:ea typeface="+mn-ea"/>
                                  <a:cs typeface="+mn-cs"/>
                                </a:rPr>
                                <m:t>+6</m:t>
                              </m:r>
                              <m:r>
                                <a:rPr lang="en-US" sz="2100" i="1" kern="1200" smtClean="0">
                                  <a:solidFill>
                                    <a:schemeClr val="tx1"/>
                                  </a:solidFill>
                                  <a:effectLst/>
                                  <a:latin typeface="Cambria Math" panose="02040503050406030204" pitchFamily="18" charset="0"/>
                                  <a:ea typeface="+mn-ea"/>
                                  <a:cs typeface="+mn-cs"/>
                                </a:rPr>
                                <m:t>𝑦</m:t>
                              </m:r>
                              <m:r>
                                <a:rPr lang="en-US" sz="2100" i="1" kern="1200" smtClean="0">
                                  <a:solidFill>
                                    <a:schemeClr val="tx1"/>
                                  </a:solidFill>
                                  <a:effectLst/>
                                  <a:latin typeface="Cambria Math" panose="02040503050406030204" pitchFamily="18" charset="0"/>
                                  <a:ea typeface="+mn-ea"/>
                                  <a:cs typeface="+mn-cs"/>
                                </a:rPr>
                                <m:t>−2</m:t>
                              </m:r>
                              <m:r>
                                <a:rPr lang="en-US" sz="2100" i="1" kern="1200" smtClean="0">
                                  <a:solidFill>
                                    <a:schemeClr val="tx1"/>
                                  </a:solidFill>
                                  <a:effectLst/>
                                  <a:latin typeface="Cambria Math" panose="02040503050406030204" pitchFamily="18" charset="0"/>
                                  <a:ea typeface="+mn-ea"/>
                                  <a:cs typeface="+mn-cs"/>
                                </a:rPr>
                                <m:t>𝑦</m:t>
                              </m:r>
                            </m:oMath>
                          </a14:m>
                          <a:endParaRPr lang="en-IN" sz="21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100">
                              <a:latin typeface="Cambria Math"/>
                            </a:rPr>
                            <a:t>=</a:t>
                          </a:r>
                          <a:endParaRPr lang="en-IN" sz="21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14:m>
                            <m:oMath xmlns:m="http://schemas.openxmlformats.org/officeDocument/2006/math">
                              <m:r>
                                <a:rPr lang="en-US" sz="2100" i="1" kern="1200" smtClean="0">
                                  <a:solidFill>
                                    <a:schemeClr val="tx1"/>
                                  </a:solidFill>
                                  <a:effectLst/>
                                  <a:latin typeface="Cambria Math" panose="02040503050406030204" pitchFamily="18" charset="0"/>
                                  <a:ea typeface="+mn-ea"/>
                                  <a:cs typeface="+mn-cs"/>
                                </a:rPr>
                                <m:t>2+3</m:t>
                              </m:r>
                            </m:oMath>
                          </a14:m>
                          <a:r>
                            <a:rPr lang="en-US" sz="2100" kern="1200" dirty="0">
                              <a:solidFill>
                                <a:schemeClr val="tx1"/>
                              </a:solidFill>
                              <a:effectLst/>
                              <a:latin typeface="+mn-lt"/>
                              <a:ea typeface="+mn-ea"/>
                              <a:cs typeface="+mn-cs"/>
                            </a:rPr>
                            <a:t> </a:t>
                          </a:r>
                          <a:endParaRPr lang="en-IN" sz="21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kern="1200" dirty="0">
                              <a:solidFill>
                                <a:schemeClr val="tx1"/>
                              </a:solidFill>
                              <a:effectLst/>
                              <a:latin typeface="+mn-lt"/>
                              <a:ea typeface="+mn-ea"/>
                              <a:cs typeface="+mn-cs"/>
                            </a:rPr>
                            <a:t>Like terms are then combined, and</a:t>
                          </a:r>
                          <a:endParaRPr lang="en-US" sz="1800" b="0" i="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48072224"/>
                      </a:ext>
                    </a:extLst>
                  </a:tr>
                  <a:tr h="425439">
                    <a:tc>
                      <a:txBody>
                        <a:bodyPr/>
                        <a:lstStyle/>
                        <a:p>
                          <a:pPr algn="r"/>
                          <a:r>
                            <a:rPr lang="en-US" sz="2100" kern="1200" dirty="0">
                              <a:solidFill>
                                <a:schemeClr val="tx1"/>
                              </a:solidFill>
                              <a:effectLst/>
                              <a:ea typeface="+mn-ea"/>
                              <a:cs typeface="+mn-cs"/>
                            </a:rPr>
                            <a:t> </a:t>
                          </a:r>
                          <a14:m>
                            <m:oMath xmlns:m="http://schemas.openxmlformats.org/officeDocument/2006/math">
                              <m:r>
                                <a:rPr lang="en-US" sz="2100" i="1" kern="1200" smtClean="0">
                                  <a:solidFill>
                                    <a:schemeClr val="tx1"/>
                                  </a:solidFill>
                                  <a:effectLst/>
                                  <a:latin typeface="Cambria Math" panose="02040503050406030204" pitchFamily="18" charset="0"/>
                                  <a:ea typeface="+mn-ea"/>
                                  <a:cs typeface="+mn-cs"/>
                                </a:rPr>
                                <m:t>5</m:t>
                              </m:r>
                              <m:r>
                                <a:rPr lang="en-US" sz="2100" i="1" kern="1200" smtClean="0">
                                  <a:solidFill>
                                    <a:schemeClr val="tx1"/>
                                  </a:solidFill>
                                  <a:effectLst/>
                                  <a:latin typeface="Cambria Math" panose="02040503050406030204" pitchFamily="18" charset="0"/>
                                  <a:ea typeface="+mn-ea"/>
                                  <a:cs typeface="+mn-cs"/>
                                </a:rPr>
                                <m:t>𝑦</m:t>
                              </m:r>
                            </m:oMath>
                          </a14:m>
                          <a:endParaRPr lang="en-IN" sz="21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100">
                              <a:latin typeface="Cambria Math"/>
                            </a:rPr>
                            <a:t>=</a:t>
                          </a:r>
                          <a:endParaRPr lang="en-IN" sz="21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100" dirty="0">
                              <a:latin typeface="Cambria Math" panose="02040503050406030204" pitchFamily="18" charset="0"/>
                              <a:ea typeface="Cambria Math" panose="02040503050406030204" pitchFamily="18" charset="0"/>
                            </a:rPr>
                            <a:t>5</a:t>
                          </a:r>
                          <a:endParaRPr lang="en-IN" sz="21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kern="1200" dirty="0">
                              <a:solidFill>
                                <a:schemeClr val="tx1"/>
                              </a:solidFill>
                              <a:effectLst/>
                              <a:latin typeface="+mn-lt"/>
                              <a:ea typeface="+mn-ea"/>
                              <a:cs typeface="+mn-cs"/>
                            </a:rPr>
                            <a:t>multiplication by </a:t>
                          </a:r>
                          <a14:m>
                            <m:oMath xmlns:m="http://schemas.openxmlformats.org/officeDocument/2006/math">
                              <m:f>
                                <m:fPr>
                                  <m:ctrlPr>
                                    <a:rPr lang="en-US" sz="1800" b="0" i="1" kern="1200" smtClean="0">
                                      <a:solidFill>
                                        <a:schemeClr val="tx1"/>
                                      </a:solidFill>
                                      <a:effectLst/>
                                      <a:latin typeface="Cambria Math" panose="02040503050406030204" pitchFamily="18" charset="0"/>
                                      <a:ea typeface="+mn-ea"/>
                                      <a:cs typeface="+mn-cs"/>
                                    </a:rPr>
                                  </m:ctrlPr>
                                </m:fPr>
                                <m:num>
                                  <m:r>
                                    <a:rPr lang="en-US" sz="1800" b="0" i="1" kern="1200" smtClean="0">
                                      <a:solidFill>
                                        <a:schemeClr val="tx1"/>
                                      </a:solidFill>
                                      <a:effectLst/>
                                      <a:latin typeface="Cambria Math" panose="02040503050406030204" pitchFamily="18" charset="0"/>
                                      <a:ea typeface="+mn-ea"/>
                                      <a:cs typeface="+mn-cs"/>
                                    </a:rPr>
                                    <m:t>1</m:t>
                                  </m:r>
                                </m:num>
                                <m:den>
                                  <m:r>
                                    <a:rPr lang="en-US" sz="1800" b="0" i="1" kern="1200" smtClean="0">
                                      <a:solidFill>
                                        <a:schemeClr val="tx1"/>
                                      </a:solidFill>
                                      <a:effectLst/>
                                      <a:latin typeface="Cambria Math" panose="02040503050406030204" pitchFamily="18" charset="0"/>
                                      <a:ea typeface="+mn-ea"/>
                                      <a:cs typeface="+mn-cs"/>
                                    </a:rPr>
                                    <m:t>5</m:t>
                                  </m:r>
                                </m:den>
                              </m:f>
                            </m:oMath>
                          </a14:m>
                          <a:r>
                            <a:rPr lang="en-US" sz="1800" b="0" i="0" kern="1200" dirty="0">
                              <a:solidFill>
                                <a:schemeClr val="tx1"/>
                              </a:solidFill>
                              <a:effectLst/>
                              <a:latin typeface="+mn-lt"/>
                              <a:ea typeface="+mn-ea"/>
                              <a:cs typeface="+mn-cs"/>
                            </a:rPr>
                            <a:t> leads to the final answer.</a:t>
                          </a:r>
                          <a:endParaRPr lang="en-US" sz="1800" b="0" i="0" dirty="0"/>
                        </a:p>
                      </a:txBody>
                      <a:tcP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43027793"/>
                      </a:ext>
                    </a:extLst>
                  </a:tr>
                  <a:tr h="269958">
                    <a:tc>
                      <a:txBody>
                        <a:bodyPr/>
                        <a:lstStyle/>
                        <a:p>
                          <a:pPr algn="r"/>
                          <a:r>
                            <a:rPr lang="en-US" sz="2100" kern="1200" dirty="0">
                              <a:solidFill>
                                <a:schemeClr val="tx1"/>
                              </a:solidFill>
                              <a:effectLst/>
                              <a:ea typeface="+mn-ea"/>
                              <a:cs typeface="+mn-cs"/>
                            </a:rPr>
                            <a:t> </a:t>
                          </a:r>
                          <a14:m>
                            <m:oMath xmlns:m="http://schemas.openxmlformats.org/officeDocument/2006/math">
                              <m:r>
                                <a:rPr lang="en-US" sz="2100" i="1" kern="1200" smtClean="0">
                                  <a:solidFill>
                                    <a:schemeClr val="tx1"/>
                                  </a:solidFill>
                                  <a:effectLst/>
                                  <a:latin typeface="Cambria Math" panose="02040503050406030204" pitchFamily="18" charset="0"/>
                                  <a:ea typeface="+mn-ea"/>
                                  <a:cs typeface="+mn-cs"/>
                                </a:rPr>
                                <m:t>𝑦</m:t>
                              </m:r>
                            </m:oMath>
                          </a14:m>
                          <a:endParaRPr lang="en-IN" sz="21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100">
                              <a:latin typeface="Cambria Math"/>
                            </a:rPr>
                            <a:t>=</a:t>
                          </a:r>
                          <a:endParaRPr lang="en-IN" sz="21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100" dirty="0">
                              <a:latin typeface="Cambria Math" panose="02040503050406030204" pitchFamily="18" charset="0"/>
                              <a:ea typeface="Cambria Math" panose="02040503050406030204" pitchFamily="18" charset="0"/>
                            </a:rPr>
                            <a:t>1</a:t>
                          </a:r>
                          <a:endParaRPr lang="en-IN" sz="21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b="0" i="0" dirty="0"/>
                        </a:p>
                      </a:txBody>
                      <a:tcP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95832464"/>
                      </a:ext>
                    </a:extLst>
                  </a:tr>
                </a:tbl>
              </a:graphicData>
            </a:graphic>
          </p:graphicFrame>
        </mc:Choice>
        <mc:Fallback xmlns="">
          <p:graphicFrame>
            <p:nvGraphicFramePr>
              <p:cNvPr id="4" name="Table 6" descr="Example c. y over 6 plus open parenthesis 2y minus 1 close parenthesis over 2 equals open parenthesis y plus 1 close parenthesis over 3.&#10;&#10;Multiply both sides by six:&#10;6 times open parenthesis y over 6 plus open parenthesis 2y minus 1 close parenthesis over 2 close parenthesis equals 6 times open parenthesis y plus 1 close parenthesis over 3.&#10;6 times y over 6 plus 6 times open parenthesis 2y minus 1 close parenthesis over 2 equals 6 times open parenthesis y plus 1 close parenthesis over 3.&#10;By using Distributive property:&#10;y plus 3 times open parenthesis 2y minus 1 close parenthesis equals 2 times open parenthesis y plus 1 close parenthesis.&#10;y plus 6y minus 3 equals 2y plus 2.&#10;&#10;Combine like terms:&#10;y plus 6y minus 2y equals 2 plus 3.&#10;Simplify:&#10;5y equals 5.&#10;y equals 1.">
                <a:extLst>
                  <a:ext uri="{FF2B5EF4-FFF2-40B4-BE49-F238E27FC236}">
                    <a16:creationId xmlns:a16="http://schemas.microsoft.com/office/drawing/2014/main" id="{7E0F1FC8-6A61-7044-6354-60BB021F7B0E}"/>
                  </a:ext>
                </a:extLst>
              </p:cNvPr>
              <p:cNvGraphicFramePr>
                <a:graphicFrameLocks/>
              </p:cNvGraphicFramePr>
              <p:nvPr>
                <p:extLst>
                  <p:ext uri="{D42A27DB-BD31-4B8C-83A1-F6EECF244321}">
                    <p14:modId xmlns:p14="http://schemas.microsoft.com/office/powerpoint/2010/main" val="853231682"/>
                  </p:ext>
                </p:extLst>
              </p:nvPr>
            </p:nvGraphicFramePr>
            <p:xfrm>
              <a:off x="457200" y="1066800"/>
              <a:ext cx="8229600" cy="4854385"/>
            </p:xfrm>
            <a:graphic>
              <a:graphicData uri="http://schemas.openxmlformats.org/drawingml/2006/table">
                <a:tbl>
                  <a:tblPr firstRow="1" bandRow="1">
                    <a:tableStyleId>{2D5ABB26-0587-4C30-8999-92F81FD0307C}</a:tableStyleId>
                  </a:tblPr>
                  <a:tblGrid>
                    <a:gridCol w="2286000">
                      <a:extLst>
                        <a:ext uri="{9D8B030D-6E8A-4147-A177-3AD203B41FA5}">
                          <a16:colId xmlns:a16="http://schemas.microsoft.com/office/drawing/2014/main" val="3402694085"/>
                        </a:ext>
                      </a:extLst>
                    </a:gridCol>
                    <a:gridCol w="381000">
                      <a:extLst>
                        <a:ext uri="{9D8B030D-6E8A-4147-A177-3AD203B41FA5}">
                          <a16:colId xmlns:a16="http://schemas.microsoft.com/office/drawing/2014/main" val="2403384686"/>
                        </a:ext>
                      </a:extLst>
                    </a:gridCol>
                    <a:gridCol w="1295400">
                      <a:extLst>
                        <a:ext uri="{9D8B030D-6E8A-4147-A177-3AD203B41FA5}">
                          <a16:colId xmlns:a16="http://schemas.microsoft.com/office/drawing/2014/main" val="576000235"/>
                        </a:ext>
                      </a:extLst>
                    </a:gridCol>
                    <a:gridCol w="4267200">
                      <a:extLst>
                        <a:ext uri="{9D8B030D-6E8A-4147-A177-3AD203B41FA5}">
                          <a16:colId xmlns:a16="http://schemas.microsoft.com/office/drawing/2014/main" val="4219878154"/>
                        </a:ext>
                      </a:extLst>
                    </a:gridCol>
                  </a:tblGrid>
                  <a:tr h="640080">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4762" r="-260000" b="-675238"/>
                          </a:stretch>
                        </a:blip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100" dirty="0">
                              <a:latin typeface="Cambria Math"/>
                            </a:rPr>
                            <a: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206604" t="-4762" r="-330189" b="-675238"/>
                          </a:stretch>
                        </a:blip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kern="1200" dirty="0">
                              <a:solidFill>
                                <a:schemeClr val="tx1"/>
                              </a:solidFill>
                              <a:effectLst/>
                              <a:latin typeface="+mn-lt"/>
                              <a:ea typeface="+mn-ea"/>
                              <a:cs typeface="+mn-cs"/>
                            </a:rPr>
                            <a:t>Although it is not necessary step, many people prefer to get rid of any fractions</a:t>
                          </a:r>
                          <a:endParaRPr lang="en-US" sz="1800" b="0" i="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92211898"/>
                      </a:ext>
                    </a:extLst>
                  </a:tr>
                  <a:tr h="914400">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73333" r="-260000" b="-372667"/>
                          </a:stretch>
                        </a:blipFill>
                      </a:tcPr>
                    </a:tc>
                    <a:tc>
                      <a:txBody>
                        <a:bodyPr/>
                        <a:lstStyle/>
                        <a:p>
                          <a:r>
                            <a:rPr lang="en-US" sz="2100">
                              <a:latin typeface="Cambria Math"/>
                            </a:rPr>
                            <a:t>=</a:t>
                          </a:r>
                          <a:endParaRPr lang="en-IN" sz="210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206604" t="-73333" r="-330189" b="-372667"/>
                          </a:stretch>
                        </a:blip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kern="1200" dirty="0">
                              <a:solidFill>
                                <a:schemeClr val="tx1"/>
                              </a:solidFill>
                              <a:effectLst/>
                              <a:latin typeface="+mn-lt"/>
                              <a:ea typeface="+mn-ea"/>
                              <a:cs typeface="+mn-cs"/>
                            </a:rPr>
                            <a:t>that might appear by the least common denominator (LCD). Remember to multiply every term by the LCD.</a:t>
                          </a:r>
                          <a:endParaRPr lang="en-US" sz="1800" b="0" i="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97535543"/>
                      </a:ext>
                    </a:extLst>
                  </a:tr>
                  <a:tr h="692722">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228070" r="-260000" b="-390351"/>
                          </a:stretch>
                        </a:blip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100" dirty="0">
                              <a:latin typeface="Cambria Math"/>
                            </a:rPr>
                            <a: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206604" t="-228070" r="-330189" b="-390351"/>
                          </a:stretch>
                        </a:blip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kern="1200" dirty="0">
                              <a:solidFill>
                                <a:schemeClr val="tx1"/>
                              </a:solidFill>
                              <a:effectLst/>
                              <a:latin typeface="+mn-lt"/>
                              <a:ea typeface="+mn-ea"/>
                              <a:cs typeface="+mn-cs"/>
                            </a:rPr>
                            <a:t>Note the cancellation that has occurred.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b="0" i="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736262978"/>
                      </a:ext>
                    </a:extLst>
                  </a:tr>
                  <a:tr h="870395">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261538" r="-260000" b="-211189"/>
                          </a:stretch>
                        </a:blip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100" dirty="0">
                              <a:latin typeface="Cambria Math"/>
                            </a:rPr>
                            <a: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206604" t="-261538" r="-330189" b="-211189"/>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92857" t="-261538" b="-211189"/>
                          </a:stretch>
                        </a:blipFill>
                      </a:tcPr>
                    </a:tc>
                    <a:extLst>
                      <a:ext uri="{0D108BD9-81ED-4DB2-BD59-A6C34878D82A}">
                        <a16:rowId xmlns:a16="http://schemas.microsoft.com/office/drawing/2014/main" val="661200697"/>
                      </a:ext>
                    </a:extLst>
                  </a:tr>
                  <a:tr h="41148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771642" r="-260000" b="-350746"/>
                          </a:stretch>
                        </a:blip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100" dirty="0">
                              <a:latin typeface="Cambria Math"/>
                            </a:rPr>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206604" t="-771642" r="-330189" b="-350746"/>
                          </a:stretch>
                        </a:blipFill>
                      </a:tcPr>
                    </a:tc>
                    <a:tc>
                      <a:txBody>
                        <a:bodyPr/>
                        <a:lstStyle/>
                        <a:p>
                          <a:endParaRPr lang="en-US" sz="16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219980082"/>
                      </a:ext>
                    </a:extLst>
                  </a:tr>
                  <a:tr h="433323">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811111" r="-260000" b="-226389"/>
                          </a:stretch>
                        </a:blipFill>
                      </a:tcPr>
                    </a:tc>
                    <a:tc>
                      <a:txBody>
                        <a:bodyPr/>
                        <a:lstStyle/>
                        <a:p>
                          <a:r>
                            <a:rPr lang="en-US" sz="2100">
                              <a:latin typeface="Cambria Math"/>
                            </a:rPr>
                            <a:t>=</a:t>
                          </a:r>
                          <a:endParaRPr lang="en-IN" sz="21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206604" t="-811111" r="-330189" b="-226389"/>
                          </a:stretch>
                        </a:blip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kern="1200" dirty="0">
                              <a:solidFill>
                                <a:schemeClr val="tx1"/>
                              </a:solidFill>
                              <a:effectLst/>
                              <a:latin typeface="+mn-lt"/>
                              <a:ea typeface="+mn-ea"/>
                              <a:cs typeface="+mn-cs"/>
                            </a:rPr>
                            <a:t>Like terms are then combined, and</a:t>
                          </a:r>
                          <a:endParaRPr lang="en-US" sz="1800" b="0" i="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48072224"/>
                      </a:ext>
                    </a:extLst>
                  </a:tr>
                  <a:tr h="480505">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841026" r="-260000" b="-108974"/>
                          </a:stretch>
                        </a:blipFill>
                      </a:tcPr>
                    </a:tc>
                    <a:tc>
                      <a:txBody>
                        <a:bodyPr/>
                        <a:lstStyle/>
                        <a:p>
                          <a:r>
                            <a:rPr lang="en-US" sz="2100">
                              <a:latin typeface="Cambria Math"/>
                            </a:rPr>
                            <a:t>=</a:t>
                          </a:r>
                          <a:endParaRPr lang="en-IN" sz="21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100" dirty="0">
                              <a:latin typeface="Cambria Math" panose="02040503050406030204" pitchFamily="18" charset="0"/>
                              <a:ea typeface="Cambria Math" panose="02040503050406030204" pitchFamily="18" charset="0"/>
                            </a:rPr>
                            <a:t>5</a:t>
                          </a:r>
                          <a:endParaRPr lang="en-IN" sz="21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a:p>
                      </a:txBody>
                      <a:tcP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92857" t="-841026" b="-108974"/>
                          </a:stretch>
                        </a:blipFill>
                      </a:tcPr>
                    </a:tc>
                    <a:extLst>
                      <a:ext uri="{0D108BD9-81ED-4DB2-BD59-A6C34878D82A}">
                        <a16:rowId xmlns:a16="http://schemas.microsoft.com/office/drawing/2014/main" val="143027793"/>
                      </a:ext>
                    </a:extLst>
                  </a:tr>
                  <a:tr h="41148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1079412" r="-260000" b="-25000"/>
                          </a:stretch>
                        </a:blipFill>
                      </a:tcPr>
                    </a:tc>
                    <a:tc>
                      <a:txBody>
                        <a:bodyPr/>
                        <a:lstStyle/>
                        <a:p>
                          <a:r>
                            <a:rPr lang="en-US" sz="2100">
                              <a:latin typeface="Cambria Math"/>
                            </a:rPr>
                            <a:t>=</a:t>
                          </a:r>
                          <a:endParaRPr lang="en-IN" sz="21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100" dirty="0">
                              <a:latin typeface="Cambria Math" panose="02040503050406030204" pitchFamily="18" charset="0"/>
                              <a:ea typeface="Cambria Math" panose="02040503050406030204" pitchFamily="18" charset="0"/>
                            </a:rPr>
                            <a:t>1</a:t>
                          </a:r>
                          <a:endParaRPr lang="en-IN" sz="21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b="0" i="0" dirty="0"/>
                        </a:p>
                      </a:txBody>
                      <a:tcP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95832464"/>
                      </a:ext>
                    </a:extLst>
                  </a:tr>
                </a:tbl>
              </a:graphicData>
            </a:graphic>
          </p:graphicFrame>
        </mc:Fallback>
      </mc:AlternateContent>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Solving Linear Equations in One Variable</a:t>
            </a:r>
            <a:r>
              <a:rPr lang="en-US" baseline="-25000" dirty="0"/>
              <a:t>5</a:t>
            </a:r>
            <a:endParaRPr dirty="0"/>
          </a:p>
        </p:txBody>
      </p:sp>
      <p:pic>
        <p:nvPicPr>
          <p:cNvPr id="4" name="Picture 3" descr="Example d. Zero point two five times open parenthesis x minus three close parenthesis plus zero point zero eight equals zero point fifteen x.&#10;Twenty five times open parenthesis x minus three close parenthesis plus eight equals fifteen x.&#10;Twenty five x minus seventy five plus eight equals fifteen x.&#10;Ten x equals sixty seven.&#10;x equals six point seven.">
            <a:extLst>
              <a:ext uri="{FF2B5EF4-FFF2-40B4-BE49-F238E27FC236}">
                <a16:creationId xmlns:a16="http://schemas.microsoft.com/office/drawing/2014/main" id="{4AAA1D58-B77B-3545-AB0A-E9161518ED84}"/>
              </a:ext>
            </a:extLst>
          </p:cNvPr>
          <p:cNvPicPr>
            <a:picLocks noChangeAspect="1"/>
          </p:cNvPicPr>
          <p:nvPr/>
        </p:nvPicPr>
        <p:blipFill>
          <a:blip r:embed="rId2"/>
          <a:stretch>
            <a:fillRect/>
          </a:stretch>
        </p:blipFill>
        <p:spPr>
          <a:xfrm>
            <a:off x="457200" y="1143000"/>
            <a:ext cx="4210050" cy="2609850"/>
          </a:xfrm>
          <a:prstGeom prst="rect">
            <a:avLst/>
          </a:prstGeom>
        </p:spPr>
      </p:pic>
      <p:sp>
        <p:nvSpPr>
          <p:cNvPr id="7" name="TextBox 6">
            <a:extLst>
              <a:ext uri="{FF2B5EF4-FFF2-40B4-BE49-F238E27FC236}">
                <a16:creationId xmlns:a16="http://schemas.microsoft.com/office/drawing/2014/main" id="{21828DE7-4026-72AC-815D-B9218DDB1597}"/>
              </a:ext>
            </a:extLst>
          </p:cNvPr>
          <p:cNvSpPr txBox="1"/>
          <p:nvPr/>
        </p:nvSpPr>
        <p:spPr>
          <a:xfrm>
            <a:off x="5105400" y="1143000"/>
            <a:ext cx="3581400" cy="2585323"/>
          </a:xfrm>
          <a:prstGeom prst="rect">
            <a:avLst/>
          </a:prstGeom>
          <a:noFill/>
        </p:spPr>
        <p:txBody>
          <a:bodyPr wrap="square">
            <a:spAutoFit/>
          </a:bodyPr>
          <a:lstStyle/>
          <a:p>
            <a:pPr algn="l">
              <a:defRPr b="1"/>
            </a:pPr>
            <a:r>
              <a:rPr lang="en-US" sz="1800" b="0" dirty="0"/>
              <a:t>One approach to solving an equation with decimals is to multiply both sides by the power of </a:t>
            </a:r>
            <a:r>
              <a:rPr lang="en-US" sz="1800" b="0" dirty="0">
                <a:latin typeface="Cambria Math"/>
              </a:rPr>
              <a:t>10</a:t>
            </a:r>
            <a:r>
              <a:rPr lang="en-US" sz="1800" b="0" dirty="0"/>
              <a:t> that will eliminate the decimals. In this problem, multiplying both sides by </a:t>
            </a:r>
            <a:r>
              <a:rPr lang="en-US" sz="1800" b="0" dirty="0">
                <a:latin typeface="Cambria Math"/>
              </a:rPr>
              <a:t>100</a:t>
            </a:r>
            <a:r>
              <a:rPr lang="en-US" sz="1800" b="0" dirty="0"/>
              <a:t> results in a simpler linear equation. Another approach is to retain the decimals throughout the solution process.</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2961</TotalTime>
  <Words>2172</Words>
  <Application>Microsoft Office PowerPoint</Application>
  <PresentationFormat>On-screen Show (4:3)</PresentationFormat>
  <Paragraphs>246</Paragraphs>
  <Slides>35</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35</vt:i4>
      </vt:variant>
    </vt:vector>
  </HeadingPairs>
  <TitlesOfParts>
    <vt:vector size="41" baseType="lpstr">
      <vt:lpstr>Calibri</vt:lpstr>
      <vt:lpstr>Courier New</vt:lpstr>
      <vt:lpstr>Cambria Math</vt:lpstr>
      <vt:lpstr>Arial</vt:lpstr>
      <vt:lpstr>Office Theme</vt:lpstr>
      <vt:lpstr>MathType 6.0 Equation</vt:lpstr>
      <vt:lpstr>Section 2.1</vt:lpstr>
      <vt:lpstr>Example 1: Identifying Types of Equations1</vt:lpstr>
      <vt:lpstr>Example 1: Identifying Types of Equations2</vt:lpstr>
      <vt:lpstr>Definition: Linear Equations in One Variable</vt:lpstr>
      <vt:lpstr>Example 2: Solving Linear Equations in One Variable1</vt:lpstr>
      <vt:lpstr>Example 2: Solving Linear Equations in One Variable2</vt:lpstr>
      <vt:lpstr>Example 2: Solving Linear Equations in One Variable3</vt:lpstr>
      <vt:lpstr>Example 2: Solving Linear Equations in One Variable4</vt:lpstr>
      <vt:lpstr>Example 2: Solving Linear Equations in One Variable5</vt:lpstr>
      <vt:lpstr>Example 2: Solving Linear Equations in One Variable6</vt:lpstr>
      <vt:lpstr>Linear Absolute Value Equations</vt:lpstr>
      <vt:lpstr>CAUTION!</vt:lpstr>
      <vt:lpstr>Example 3: Solving Absolute Value Equations1</vt:lpstr>
      <vt:lpstr>Note:</vt:lpstr>
      <vt:lpstr>Example 3: Solving Absolute Value Equations2</vt:lpstr>
      <vt:lpstr>Example 3: Solving Absolute Value Equations3</vt:lpstr>
      <vt:lpstr>Example 3: Solving Absolute Value Equations4</vt:lpstr>
      <vt:lpstr>Example 3: Solving Absolute Value Equations5</vt:lpstr>
      <vt:lpstr>Example 3: Solving Absolute Value Equations6</vt:lpstr>
      <vt:lpstr>Example 3: Solving Absolute Value Equations7</vt:lpstr>
      <vt:lpstr>Example 3: Solving Absolute Value Equations8</vt:lpstr>
      <vt:lpstr>Example 4: Solving Linear Equations for One Variable1</vt:lpstr>
      <vt:lpstr>Example 4: Solving Linear Equations for One  Variable2</vt:lpstr>
      <vt:lpstr>Example 4: Solving Linear Equations for One Variable3</vt:lpstr>
      <vt:lpstr>Example 4: Solving Linear Equations for One Variable4</vt:lpstr>
      <vt:lpstr>Example 5: Calculating Aver age Speed1</vt:lpstr>
      <vt:lpstr>Example 5: Calculating Average Speed2</vt:lpstr>
      <vt:lpstr>Example 5: Calculating Average Rate of Speed3</vt:lpstr>
      <vt:lpstr>Example 6: Calculating Average Interest Rate1</vt:lpstr>
      <vt:lpstr>Example 6: Calculating Average Interest Rate2</vt:lpstr>
      <vt:lpstr>Example 7: Solving a Mixture Problem1</vt:lpstr>
      <vt:lpstr>Example 7: Solving a Mixture Problem2</vt:lpstr>
      <vt:lpstr>Example 7: Solving a Mixture Problem3</vt:lpstr>
      <vt:lpstr>Example 7: Solving a Mixture Problem4</vt:lpstr>
      <vt:lpstr>Example 7: Solving a Mixture Problem5</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dc:title>
  <dc:creator>Hawkes Learning</dc:creator>
  <cp:lastModifiedBy>Syamprasad</cp:lastModifiedBy>
  <cp:revision>209</cp:revision>
  <dcterms:created xsi:type="dcterms:W3CDTF">2013-04-26T14:43:13Z</dcterms:created>
  <dcterms:modified xsi:type="dcterms:W3CDTF">2025-06-20T06:29:21Z</dcterms:modified>
</cp:coreProperties>
</file>