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313" r:id="rId3"/>
    <p:sldId id="382" r:id="rId4"/>
    <p:sldId id="315" r:id="rId5"/>
    <p:sldId id="316" r:id="rId6"/>
    <p:sldId id="317" r:id="rId7"/>
    <p:sldId id="318" r:id="rId8"/>
    <p:sldId id="319" r:id="rId9"/>
    <p:sldId id="321" r:id="rId10"/>
    <p:sldId id="376" r:id="rId11"/>
    <p:sldId id="323" r:id="rId12"/>
    <p:sldId id="324" r:id="rId13"/>
    <p:sldId id="326" r:id="rId14"/>
    <p:sldId id="327" r:id="rId15"/>
    <p:sldId id="328" r:id="rId16"/>
    <p:sldId id="330" r:id="rId17"/>
    <p:sldId id="332" r:id="rId18"/>
    <p:sldId id="334" r:id="rId19"/>
    <p:sldId id="335" r:id="rId20"/>
    <p:sldId id="383" r:id="rId21"/>
    <p:sldId id="339" r:id="rId22"/>
    <p:sldId id="342" r:id="rId23"/>
    <p:sldId id="344" r:id="rId24"/>
    <p:sldId id="384" r:id="rId25"/>
    <p:sldId id="347" r:id="rId26"/>
    <p:sldId id="385" r:id="rId27"/>
    <p:sldId id="351" r:id="rId28"/>
    <p:sldId id="354" r:id="rId29"/>
    <p:sldId id="356" r:id="rId30"/>
    <p:sldId id="357" r:id="rId31"/>
    <p:sldId id="358" r:id="rId32"/>
    <p:sldId id="363" r:id="rId33"/>
    <p:sldId id="365" r:id="rId34"/>
    <p:sldId id="367" r:id="rId35"/>
    <p:sldId id="377" r:id="rId36"/>
    <p:sldId id="369" r:id="rId37"/>
    <p:sldId id="370" r:id="rId38"/>
    <p:sldId id="373" r:id="rId39"/>
    <p:sldId id="378" r:id="rId40"/>
    <p:sldId id="379" r:id="rId41"/>
    <p:sldId id="381" r:id="rId42"/>
  </p:sldIdLst>
  <p:sldSz cx="9144000" cy="6858000" type="screen4x3"/>
  <p:notesSz cx="6858000" cy="9144000"/>
  <p:embeddedFontLst>
    <p:embeddedFont>
      <p:font typeface="Cambria" panose="02040503050406030204" pitchFamily="18"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2"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5" d="100"/>
          <a:sy n="105"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8.emf"/><Relationship Id="rId5" Type="http://schemas.openxmlformats.org/officeDocument/2006/relationships/image" Target="../media/image4.emf"/><Relationship Id="rId10" Type="http://schemas.openxmlformats.org/officeDocument/2006/relationships/image" Target="../media/image7.emf"/><Relationship Id="rId4" Type="http://schemas.openxmlformats.org/officeDocument/2006/relationships/image" Target="../media/image3.emf"/><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6.bin"/><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7.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4.emf"/><Relationship Id="rId5" Type="http://schemas.openxmlformats.org/officeDocument/2006/relationships/image" Target="../media/image39.emf"/><Relationship Id="rId10" Type="http://schemas.openxmlformats.org/officeDocument/2006/relationships/image" Target="../media/image43.emf"/><Relationship Id="rId4" Type="http://schemas.openxmlformats.org/officeDocument/2006/relationships/image" Target="../media/image38.emf"/><Relationship Id="rId9" Type="http://schemas.openxmlformats.org/officeDocument/2006/relationships/image" Target="../media/image42.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3.xml"/><Relationship Id="rId5" Type="http://schemas.openxmlformats.org/officeDocument/2006/relationships/image" Target="../media/image57.emf"/><Relationship Id="rId4" Type="http://schemas.openxmlformats.org/officeDocument/2006/relationships/image" Target="../media/image56.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a:t>
            </a:r>
            <a:r>
              <a:rPr lang="en-US" dirty="0"/>
              <a:t>4</a:t>
            </a:r>
            <a:endParaRPr dirty="0"/>
          </a:p>
        </p:txBody>
      </p:sp>
      <p:sp>
        <p:nvSpPr>
          <p:cNvPr id="2" name="Text Placeholder 1"/>
          <p:cNvSpPr>
            <a:spLocks noGrp="1"/>
          </p:cNvSpPr>
          <p:nvPr>
            <p:ph type="body" sz="quarter" idx="10"/>
          </p:nvPr>
        </p:nvSpPr>
        <p:spPr/>
        <p:txBody>
          <a:bodyPr/>
          <a:lstStyle/>
          <a:p>
            <a:pPr algn="ctr"/>
            <a:r>
              <a:rPr dirty="0"/>
              <a:t>Properties of Radicals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4</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c equals the square root of Open parenthesis a squared plus b squared close parenthesis.&#10;&#10;c equals the square root of Open parenthesis 1 squared plus 2 squared close parenthesis.&#10;&#10;c equals the square root of five.&#10;Since 5 is not a perfect square, the solution is not an integer.&#10;">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3442697542"/>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c equals the square root of Open parenthesis a squared plus b squared close parenthesis.&#10;&#10;c equals the square root of Open parenthesis 1 squared plus 2 squared close parenthesis.&#10;&#10;c equals the square root of five.&#10;Since 5 is not a perfect square, the solution is not an integer.&#10;">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3442697542"/>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6" b="-247872"/>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6" b="-133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6" b="-14655"/>
                          </a:stretch>
                        </a:blipFill>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95691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Simplified Radical Form</a:t>
            </a:r>
            <a:endParaRPr dirty="0"/>
          </a:p>
        </p:txBody>
      </p:sp>
      <p:sp>
        <p:nvSpPr>
          <p:cNvPr id="3" name="Text Placeholder 2"/>
          <p:cNvSpPr>
            <a:spLocks noGrp="1"/>
          </p:cNvSpPr>
          <p:nvPr>
            <p:ph type="body" sz="quarter" idx="10"/>
          </p:nvPr>
        </p:nvSpPr>
        <p:spPr/>
        <p:txBody>
          <a:bodyPr>
            <a:normAutofit lnSpcReduction="10000"/>
          </a:bodyPr>
          <a:lstStyle/>
          <a:p>
            <a:r>
              <a:rPr sz="2800" dirty="0"/>
              <a:t>A radical expression is in </a:t>
            </a:r>
            <a:r>
              <a:rPr sz="2800" b="1" dirty="0"/>
              <a:t>simplified form</a:t>
            </a:r>
            <a:r>
              <a:rPr sz="2800" dirty="0"/>
              <a:t> when the following conditions are met:</a:t>
            </a:r>
          </a:p>
          <a:p>
            <a:pPr marL="514350" indent="-514350">
              <a:buFont typeface="+mj-lt"/>
              <a:buAutoNum type="arabicPeriod"/>
              <a:defRPr sz="2800"/>
            </a:pPr>
            <a:r>
              <a:rPr dirty="0"/>
              <a:t>​</a:t>
            </a:r>
            <a:r>
              <a:rPr sz="2800" dirty="0"/>
              <a:t>The radicand contains no factor with an exponent greater than or equal to the index of the radical.</a:t>
            </a:r>
          </a:p>
          <a:p>
            <a:pPr marL="514350" indent="-514350">
              <a:buFont typeface="+mj-lt"/>
              <a:buAutoNum type="arabicPeriod" startAt="2"/>
              <a:defRPr sz="2800"/>
            </a:pPr>
            <a:r>
              <a:rPr dirty="0"/>
              <a:t>​</a:t>
            </a:r>
            <a:r>
              <a:rPr sz="2800" dirty="0"/>
              <a:t>The radicand contains no fractions.</a:t>
            </a:r>
          </a:p>
          <a:p>
            <a:pPr marL="514350" indent="-514350">
              <a:buFont typeface="+mj-lt"/>
              <a:buAutoNum type="arabicPeriod" startAt="3"/>
              <a:defRPr sz="2800"/>
            </a:pPr>
            <a:r>
              <a:rPr dirty="0"/>
              <a:t>​</a:t>
            </a:r>
            <a:r>
              <a:rPr sz="2800" dirty="0"/>
              <a:t>The denominator, if there is one, contains no radical.</a:t>
            </a:r>
          </a:p>
          <a:p>
            <a:pPr marL="514350" indent="-514350">
              <a:buFont typeface="+mj-lt"/>
              <a:buAutoNum type="arabicPeriod" startAt="4"/>
              <a:defRPr sz="2800"/>
            </a:pPr>
            <a:r>
              <a:rPr dirty="0"/>
              <a:t>​</a:t>
            </a:r>
            <a:r>
              <a:rPr sz="2800" dirty="0"/>
              <a:t>The greatest common factor of the index and any exponent occurring in the radicand is </a:t>
            </a:r>
            <a:r>
              <a:rPr sz="2800" dirty="0">
                <a:latin typeface="Cambria Math"/>
              </a:rPr>
              <a:t>1</a:t>
            </a:r>
            <a:r>
              <a:rPr sz="2800" dirty="0"/>
              <a:t>. That is, the index and any exponent in the radicand have no common factor other than </a:t>
            </a:r>
            <a:r>
              <a:rPr sz="2800" dirty="0">
                <a:latin typeface="Cambria Math"/>
              </a:rPr>
              <a:t>1</a:t>
            </a:r>
            <a:r>
              <a:rPr sz="28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Properties of Radicals</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2880322"/>
          </a:xfrm>
        </p:spPr>
        <p:txBody>
          <a:bodyPr>
            <a:normAutofit/>
          </a:bodyPr>
          <a:lstStyle/>
          <a:p>
            <a:pPr>
              <a:defRPr sz="2800"/>
            </a:pPr>
            <a:r>
              <a:rPr sz="2800" dirty="0"/>
              <a:t>In the following properties, </a:t>
            </a:r>
            <a:r>
              <a:rPr lang="en-US" sz="2800" i="1" dirty="0"/>
              <a:t>a</a:t>
            </a:r>
            <a:r>
              <a:rPr sz="2800" dirty="0"/>
              <a:t> and </a:t>
            </a:r>
            <a:r>
              <a:rPr lang="en-US" sz="2800" i="1" dirty="0"/>
              <a:t>b</a:t>
            </a:r>
            <a:r>
              <a:rPr sz="2800" dirty="0"/>
              <a:t> may be taken to represent constants, variables, or more complicated algebraic expressions. The letters </a:t>
            </a:r>
            <a:r>
              <a:rPr lang="en-US" sz="2800" i="1" dirty="0"/>
              <a:t>n</a:t>
            </a:r>
            <a:r>
              <a:rPr sz="2800" dirty="0"/>
              <a:t> and </a:t>
            </a:r>
            <a:r>
              <a:rPr lang="en-US" sz="2800" i="1" dirty="0"/>
              <a:t>m</a:t>
            </a:r>
            <a:r>
              <a:rPr sz="2800" dirty="0"/>
              <a:t> represent natural numbers. It is assumed that all expressions are defined and are real numbers.</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Properties of Radicals</a:t>
            </a:r>
            <a:r>
              <a:rPr lang="en-US" baseline="-25000" dirty="0"/>
              <a:t>2</a:t>
            </a:r>
            <a:endParaRPr baseline="-25000"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3566122"/>
          </a:xfrm>
        </p:spPr>
        <p:txBody>
          <a:bodyPr>
            <a:normAutofit/>
          </a:bodyPr>
          <a:lstStyle/>
          <a:p>
            <a:endParaRPr lang="en-US" dirty="0"/>
          </a:p>
          <a:p>
            <a:endParaRPr dirty="0"/>
          </a:p>
        </p:txBody>
      </p:sp>
      <mc:AlternateContent xmlns:mc="http://schemas.openxmlformats.org/markup-compatibility/2006" xmlns:a14="http://schemas.microsoft.com/office/drawing/2010/main">
        <mc:Choice Requires="a14">
          <p:graphicFrame>
            <p:nvGraphicFramePr>
              <p:cNvPr id="4" name="Table Placeholder 2" descr="The table with two columns Property and Example.&#10;1. The nth root of a times b is equal to the nth root of a times the nth root of b.&#10;Example: The cube root of 3 times x to the power of 6 times y squared is equal to the cube root of 3 times the cube root of x cubed times the cube root of x cubed times the cube root of y squared. This simplifies to the cube root of 3 times x times x times the cube root of y squared, which further simplifies to x squared times the cube root of 3 y squared.&#10;&#10;2. The nth root of a divided by b is equal to the nth root of a divided by the nth root of b.&#10;Example: The fourth root of x to the power of 4 divided by 16 is equal to the fourth root of x to the power of 4 divided by the fourth root of 16. This simplifies to the absolute value of x divided by 2.&#10;&#10;3. The mth root of the nth root of a is equal to the m times n root of a.&#10;Example: The cube root of the square root of 64 is equal to the cube root of the square root of 64, which simplifies to the sixth root of 64, which is equal to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835795905"/>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pPr algn="l">
                            <a:lnSpc>
                              <a:spcPct val="100000"/>
                            </a:lnSpc>
                            <a:defRPr sz="1800" b="1"/>
                          </a:pPr>
                          <a:endParaRPr lang="en-US" sz="2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b="1" dirty="0">
                              <a:solidFill>
                                <a:srgbClr val="000000"/>
                              </a:solidFill>
                            </a:rPr>
                            <a:t>Property</a:t>
                          </a:r>
                          <a:endParaRPr b="1"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defRPr sz="1800" b="1"/>
                          </a:pPr>
                          <a:r>
                            <a:rPr sz="2400" dirty="0">
                              <a:solidFill>
                                <a:srgbClr val="000000"/>
                              </a:solidFill>
                            </a:rPr>
                            <a:t>Example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b="1"/>
                          </a:pPr>
                          <a:r>
                            <a:rPr sz="2000" dirty="0">
                              <a:solidFill>
                                <a:srgbClr val="000000"/>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𝑎𝑏</m:t>
                                  </m:r>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𝑏</m:t>
                                  </m:r>
                                </m:e>
                              </m:rad>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rad>
                                  <m:radPr>
                                    <m:ctrlPr>
                                      <a:rPr lang="ar-AE" sz="2000" i="1" smtClean="0">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6</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3</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3</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oMath>
                              <m:oMath xmlns:m="http://schemas.openxmlformats.org/officeDocument/2006/math">
                                <m:phant>
                                  <m:phantPr>
                                    <m:show m:val="off"/>
                                    <m:ctrlPr>
                                      <a:rPr lang="ar-AE" sz="2000" i="1">
                                        <a:solidFill>
                                          <a:srgbClr val="000000"/>
                                        </a:solidFill>
                                        <a:latin typeface="Cambria Math" panose="02040503050406030204" pitchFamily="18" charset="0"/>
                                      </a:rPr>
                                    </m:ctrlPr>
                                  </m:phantPr>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6</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e>
                                </m:phant>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e>
                                </m:ra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r>
                                  <a:rPr lang="ar-AE" sz="2000">
                                    <a:solidFill>
                                      <a:srgbClr val="000000"/>
                                    </a:solidFill>
                                    <a:latin typeface="Cambria Math" panose="02040503050406030204" pitchFamily="18" charset="0"/>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2</m:t>
                                    </m:r>
                                  </m:sup>
                                </m:sSup>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oMath>
                            </m:oMathPara>
                          </a14:m>
                          <a:endParaRPr lang="ar-AE" sz="2000" dirty="0">
                            <a:solidFill>
                              <a:srgbClr val="000000"/>
                            </a:solidFill>
                          </a:endParaRPr>
                        </a:p>
                        <a:p>
                          <a:pPr algn="l"/>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lnSpc>
                              <a:spcPct val="200000"/>
                            </a:lnSpc>
                            <a:defRPr sz="1800" b="1"/>
                          </a:pPr>
                          <a:r>
                            <a:rPr sz="2000" dirty="0">
                              <a:solidFill>
                                <a:srgbClr val="000000"/>
                              </a:solidFill>
                            </a:rPr>
                            <a:t>2.</a:t>
                          </a:r>
                          <a:endParaRPr lang="en-US" sz="2000" dirty="0">
                            <a:solidFill>
                              <a:srgbClr val="000000"/>
                            </a:solidFill>
                          </a:endParaRPr>
                        </a:p>
                        <a:p>
                          <a:pPr algn="l">
                            <a:defRPr sz="1800" b="1"/>
                          </a:pPr>
                          <a:endParaRPr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f>
                                    <m:fPr>
                                      <m:ctrlPr>
                                        <a:rPr lang="ar-AE" sz="2000" i="1">
                                          <a:solidFill>
                                            <a:srgbClr val="000000"/>
                                          </a:solidFill>
                                          <a:latin typeface="Cambria Math" panose="02040503050406030204" pitchFamily="18" charset="0"/>
                                        </a:rPr>
                                      </m:ctrlPr>
                                    </m:fPr>
                                    <m:num>
                                      <m:r>
                                        <a:rPr lang="ar-AE" sz="2000">
                                          <a:solidFill>
                                            <a:srgbClr val="000000"/>
                                          </a:solidFill>
                                          <a:latin typeface="Cambria Math"/>
                                        </a:rPr>
                                        <m:t>𝑎</m:t>
                                      </m:r>
                                    </m:num>
                                    <m:den>
                                      <m:r>
                                        <a:rPr lang="ar-AE" sz="2000">
                                          <a:solidFill>
                                            <a:srgbClr val="000000"/>
                                          </a:solidFill>
                                          <a:latin typeface="Cambria Math"/>
                                        </a:rPr>
                                        <m:t>𝑏</m:t>
                                      </m:r>
                                    </m:den>
                                  </m:f>
                                </m:e>
                              </m:rad>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num>
                                <m:den>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𝑏</m:t>
                                      </m:r>
                                    </m:e>
                                  </m:rad>
                                </m:den>
                              </m:f>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f>
                                    <m:fPr>
                                      <m:ctrlPr>
                                        <a:rPr lang="ar-AE" sz="2000" i="1">
                                          <a:solidFill>
                                            <a:srgbClr val="000000"/>
                                          </a:solidFill>
                                          <a:latin typeface="Cambria Math" panose="02040503050406030204" pitchFamily="18" charset="0"/>
                                        </a:rPr>
                                      </m:ctrlPr>
                                    </m:fPr>
                                    <m:num>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4</m:t>
                                          </m:r>
                                        </m:sup>
                                      </m:sSup>
                                    </m:num>
                                    <m:den>
                                      <m:r>
                                        <a:rPr lang="ar-AE" sz="2000">
                                          <a:solidFill>
                                            <a:srgbClr val="000000"/>
                                          </a:solidFill>
                                          <a:latin typeface="Cambria Math"/>
                                        </a:rPr>
                                        <m:t>16</m:t>
                                      </m:r>
                                    </m:den>
                                  </m:f>
                                </m:e>
                              </m:rad>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4</m:t>
                                          </m:r>
                                        </m:sup>
                                      </m:sSup>
                                    </m:e>
                                  </m:rad>
                                </m:num>
                                <m:den>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r>
                                        <a:rPr lang="ar-AE" sz="2000">
                                          <a:solidFill>
                                            <a:srgbClr val="000000"/>
                                          </a:solidFill>
                                          <a:latin typeface="Cambria Math"/>
                                        </a:rPr>
                                        <m:t>16</m:t>
                                      </m:r>
                                    </m:e>
                                  </m:rad>
                                </m:den>
                              </m:f>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d>
                                    <m:dPr>
                                      <m:begChr m:val="|"/>
                                      <m:endChr m:val="|"/>
                                      <m:ctrlPr>
                                        <a:rPr lang="ar-AE" sz="2000" i="1">
                                          <a:solidFill>
                                            <a:srgbClr val="000000"/>
                                          </a:solidFill>
                                          <a:latin typeface="Cambria Math" panose="02040503050406030204" pitchFamily="18" charset="0"/>
                                        </a:rPr>
                                      </m:ctrlPr>
                                    </m:dPr>
                                    <m:e>
                                      <m:r>
                                        <a:rPr lang="ar-AE" sz="2000">
                                          <a:solidFill>
                                            <a:srgbClr val="000000"/>
                                          </a:solidFill>
                                          <a:latin typeface="Cambria Math"/>
                                        </a:rPr>
                                        <m:t>𝑥</m:t>
                                      </m:r>
                                    </m:e>
                                  </m:d>
                                </m:num>
                                <m:den>
                                  <m:r>
                                    <a:rPr lang="ar-AE" sz="2000">
                                      <a:solidFill>
                                        <a:srgbClr val="000000"/>
                                      </a:solidFill>
                                      <a:latin typeface="Cambria Math"/>
                                    </a:rPr>
                                    <m:t>2</m:t>
                                  </m:r>
                                </m:den>
                              </m:f>
                            </m:oMath>
                          </a14:m>
                          <a:endParaRPr lang="ar-AE" sz="2000" dirty="0">
                            <a:solidFill>
                              <a:srgbClr val="000000"/>
                            </a:solidFill>
                          </a:endParaRPr>
                        </a:p>
                        <a:p>
                          <a:pPr algn="l">
                            <a:defRPr sz="1800"/>
                          </a:pPr>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lnSpc>
                              <a:spcPct val="100000"/>
                            </a:lnSpc>
                            <a:defRPr sz="1800" b="1"/>
                          </a:pPr>
                          <a:r>
                            <a:rPr sz="2000" dirty="0">
                              <a:solidFill>
                                <a:srgbClr val="00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𝑚</m:t>
                                  </m:r>
                                </m:deg>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𝑚𝑛</m:t>
                                  </m:r>
                                </m:deg>
                                <m:e>
                                  <m:r>
                                    <a:rPr lang="ar-AE" sz="2000">
                                      <a:solidFill>
                                        <a:srgbClr val="000000"/>
                                      </a:solidFill>
                                      <a:latin typeface="Cambria Math"/>
                                    </a:rPr>
                                    <m:t>𝑎</m:t>
                                  </m:r>
                                </m:e>
                              </m:rad>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3</m:t>
                                  </m:r>
                                </m:deg>
                                <m:e>
                                  <m:rad>
                                    <m:radPr>
                                      <m:degHide m:val="on"/>
                                      <m:ctrlPr>
                                        <a:rPr lang="ar-AE" sz="2000" i="1">
                                          <a:solidFill>
                                            <a:srgbClr val="000000"/>
                                          </a:solidFill>
                                          <a:latin typeface="Cambria Math" panose="02040503050406030204" pitchFamily="18" charset="0"/>
                                        </a:rPr>
                                      </m:ctrlPr>
                                    </m:radPr>
                                    <m:deg/>
                                    <m:e>
                                      <m:r>
                                        <a:rPr lang="ar-AE" sz="2000">
                                          <a:solidFill>
                                            <a:srgbClr val="000000"/>
                                          </a:solidFill>
                                          <a:latin typeface="Cambria Math"/>
                                        </a:rPr>
                                        <m:t>64</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3</m:t>
                                  </m:r>
                                </m:deg>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2</m:t>
                                      </m:r>
                                    </m:deg>
                                    <m:e>
                                      <m:r>
                                        <a:rPr lang="ar-AE" sz="2000">
                                          <a:solidFill>
                                            <a:srgbClr val="000000"/>
                                          </a:solidFill>
                                          <a:latin typeface="Cambria Math"/>
                                        </a:rPr>
                                        <m:t>64</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6</m:t>
                                  </m:r>
                                </m:deg>
                                <m:e>
                                  <m:r>
                                    <a:rPr lang="ar-AE" sz="2000">
                                      <a:solidFill>
                                        <a:srgbClr val="000000"/>
                                      </a:solidFill>
                                      <a:latin typeface="Cambria Math"/>
                                    </a:rPr>
                                    <m:t>64</m:t>
                                  </m:r>
                                </m:e>
                              </m:rad>
                              <m:r>
                                <a:rPr lang="ar-AE" sz="2000">
                                  <a:solidFill>
                                    <a:srgbClr val="000000"/>
                                  </a:solidFill>
                                  <a:latin typeface="Cambria Math"/>
                                </a:rPr>
                                <m:t>=</m:t>
                              </m:r>
                              <m:r>
                                <a:rPr lang="ar-AE" sz="2000">
                                  <a:solidFill>
                                    <a:srgbClr val="000000"/>
                                  </a:solidFill>
                                  <a:latin typeface="Cambria Math"/>
                                </a:rPr>
                                <m:t>2</m:t>
                              </m:r>
                            </m:oMath>
                          </a14:m>
                          <a:endParaRPr lang="ar-AE" sz="2000" dirty="0">
                            <a:solidFill>
                              <a:srgbClr val="000000"/>
                            </a:solidFill>
                          </a:endParaRPr>
                        </a:p>
                        <a:p>
                          <a:pPr algn="l">
                            <a:defRPr sz="1800"/>
                          </a:pPr>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table with two columns Property and Example.&#10;1. The nth root of a times b is equal to the nth root of a times the nth root of b.&#10;Example: The cube root of 3 times x to the power of 6 times y squared is equal to the cube root of 3 times the cube root of x cubed times the cube root of x cubed times the cube root of y squared. This simplifies to the cube root of 3 times x times x times the cube root of y squared, which further simplifies to x squared times the cube root of 3 y squared.&#10;&#10;2. The nth root of a divided by b is equal to the nth root of a divided by the nth root of b.&#10;Example: The fourth root of x to the power of 4 divided by 16 is equal to the fourth root of x to the power of 4 divided by the fourth root of 16. This simplifies to the absolute value of x divided by 2.&#10;&#10;3. The mth root of the nth root of a is equal to the m times n root of a.&#10;Example: The cube root of the square root of 64 is equal to the cube root of the square root of 64, which simplifies to the sixth root of 64, which is equal to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835795905"/>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457200">
                    <a:tc>
                      <a:txBody>
                        <a:bodyPr/>
                        <a:lstStyle/>
                        <a:p>
                          <a:pPr algn="l">
                            <a:lnSpc>
                              <a:spcPct val="100000"/>
                            </a:lnSpc>
                            <a:defRPr sz="1800" b="1"/>
                          </a:pPr>
                          <a:endParaRPr lang="en-US" sz="2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b="1" dirty="0">
                              <a:solidFill>
                                <a:srgbClr val="000000"/>
                              </a:solidFill>
                            </a:rPr>
                            <a:t>Property</a:t>
                          </a:r>
                          <a:endParaRPr b="1"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defRPr sz="1800" b="1"/>
                          </a:pPr>
                          <a:r>
                            <a:rPr sz="2400" dirty="0">
                              <a:solidFill>
                                <a:srgbClr val="000000"/>
                              </a:solidFill>
                            </a:rPr>
                            <a:t>Example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1636">
                    <a:tc>
                      <a:txBody>
                        <a:bodyPr/>
                        <a:lstStyle/>
                        <a:p>
                          <a:pPr algn="l">
                            <a:defRPr sz="1800" b="1"/>
                          </a:pPr>
                          <a:r>
                            <a:rPr sz="2000" dirty="0">
                              <a:solidFill>
                                <a:srgbClr val="000000"/>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43915" r="-187139" b="-15714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43915" b="-157143"/>
                          </a:stretch>
                        </a:blipFill>
                      </a:tcPr>
                    </a:tc>
                    <a:extLst>
                      <a:ext uri="{0D108BD9-81ED-4DB2-BD59-A6C34878D82A}">
                        <a16:rowId xmlns:a16="http://schemas.microsoft.com/office/drawing/2014/main" val="10001"/>
                      </a:ext>
                    </a:extLst>
                  </a:tr>
                  <a:tr h="1016508">
                    <a:tc>
                      <a:txBody>
                        <a:bodyPr/>
                        <a:lstStyle/>
                        <a:p>
                          <a:pPr algn="l">
                            <a:lnSpc>
                              <a:spcPct val="200000"/>
                            </a:lnSpc>
                            <a:defRPr sz="1800" b="1"/>
                          </a:pPr>
                          <a:r>
                            <a:rPr sz="2000" dirty="0">
                              <a:solidFill>
                                <a:srgbClr val="000000"/>
                              </a:solidFill>
                            </a:rPr>
                            <a:t>2.</a:t>
                          </a:r>
                          <a:endParaRPr lang="en-US" sz="2000" dirty="0">
                            <a:solidFill>
                              <a:srgbClr val="000000"/>
                            </a:solidFill>
                          </a:endParaRPr>
                        </a:p>
                        <a:p>
                          <a:pPr algn="l">
                            <a:defRPr sz="1800" b="1"/>
                          </a:pPr>
                          <a:endParaRPr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162874" r="-187139" b="-7784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162874" b="-77844"/>
                          </a:stretch>
                        </a:blipFill>
                      </a:tcPr>
                    </a:tc>
                    <a:extLst>
                      <a:ext uri="{0D108BD9-81ED-4DB2-BD59-A6C34878D82A}">
                        <a16:rowId xmlns:a16="http://schemas.microsoft.com/office/drawing/2014/main" val="10002"/>
                      </a:ext>
                    </a:extLst>
                  </a:tr>
                  <a:tr h="789940">
                    <a:tc>
                      <a:txBody>
                        <a:bodyPr/>
                        <a:lstStyle/>
                        <a:p>
                          <a:pPr algn="l">
                            <a:lnSpc>
                              <a:spcPct val="100000"/>
                            </a:lnSpc>
                            <a:defRPr sz="1800" b="1"/>
                          </a:pPr>
                          <a:r>
                            <a:rPr sz="2000" dirty="0">
                              <a:solidFill>
                                <a:srgbClr val="00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337692" r="-1871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33769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Simplifying Radical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a:defRPr sz="2800"/>
            </a:pPr>
            <a:endParaRPr dirty="0"/>
          </a:p>
        </p:txBody>
      </p:sp>
      <p:pic>
        <p:nvPicPr>
          <p:cNvPr id="10" name="Picture 9" descr="a. The cube root of negative 16 times x to the power of 8 times y to the power of 4.">
            <a:extLst>
              <a:ext uri="{FF2B5EF4-FFF2-40B4-BE49-F238E27FC236}">
                <a16:creationId xmlns:a16="http://schemas.microsoft.com/office/drawing/2014/main" id="{3496F986-01E4-7F31-3F3B-6E914BDE809F}"/>
              </a:ext>
            </a:extLst>
          </p:cNvPr>
          <p:cNvPicPr>
            <a:picLocks noChangeAspect="1"/>
          </p:cNvPicPr>
          <p:nvPr/>
        </p:nvPicPr>
        <p:blipFill>
          <a:blip r:embed="rId2"/>
          <a:stretch>
            <a:fillRect/>
          </a:stretch>
        </p:blipFill>
        <p:spPr>
          <a:xfrm>
            <a:off x="609600" y="1744349"/>
            <a:ext cx="1771650" cy="523875"/>
          </a:xfrm>
          <a:prstGeom prst="rect">
            <a:avLst/>
          </a:prstGeom>
        </p:spPr>
      </p:pic>
      <p:pic>
        <p:nvPicPr>
          <p:cNvPr id="12" name="Picture 11" descr="b. The square root of 8 times z to the power of 6.">
            <a:extLst>
              <a:ext uri="{FF2B5EF4-FFF2-40B4-BE49-F238E27FC236}">
                <a16:creationId xmlns:a16="http://schemas.microsoft.com/office/drawing/2014/main" id="{133DA48C-741F-774E-DEA7-DE7682B32748}"/>
              </a:ext>
            </a:extLst>
          </p:cNvPr>
          <p:cNvPicPr>
            <a:picLocks noChangeAspect="1"/>
          </p:cNvPicPr>
          <p:nvPr/>
        </p:nvPicPr>
        <p:blipFill>
          <a:blip r:embed="rId3"/>
          <a:stretch>
            <a:fillRect/>
          </a:stretch>
        </p:blipFill>
        <p:spPr>
          <a:xfrm>
            <a:off x="609600" y="2646891"/>
            <a:ext cx="1104900" cy="466725"/>
          </a:xfrm>
          <a:prstGeom prst="rect">
            <a:avLst/>
          </a:prstGeom>
        </p:spPr>
      </p:pic>
      <p:pic>
        <p:nvPicPr>
          <p:cNvPr id="14" name="Picture 13" descr="c. The cube root of the fraction 72 times x squared over y cubed.">
            <a:extLst>
              <a:ext uri="{FF2B5EF4-FFF2-40B4-BE49-F238E27FC236}">
                <a16:creationId xmlns:a16="http://schemas.microsoft.com/office/drawing/2014/main" id="{07723845-7BD0-3A43-0F8E-D3F0CAD2096F}"/>
              </a:ext>
            </a:extLst>
          </p:cNvPr>
          <p:cNvPicPr>
            <a:picLocks noChangeAspect="1"/>
          </p:cNvPicPr>
          <p:nvPr/>
        </p:nvPicPr>
        <p:blipFill>
          <a:blip r:embed="rId4"/>
          <a:stretch>
            <a:fillRect/>
          </a:stretch>
        </p:blipFill>
        <p:spPr>
          <a:xfrm>
            <a:off x="609600" y="3352800"/>
            <a:ext cx="1333500" cy="981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descr="The cube root of negative 16 times x to the power of 8 times y to the power of 4 is equal to the cube root of negative 2 cubed times 2 times x cubed times x cubed times x squared times y cubed times y.&#10;&#10;Note that since the index is 3, we look for all of the perfect cubes in the radicand.&#10;&#10;This simplifies to negative 2 times x squared times y times the cube root of 2 times x squared times y.">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67502259"/>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r>
                                <a:rPr sz="2000">
                                  <a:latin typeface="Cambria Math"/>
                                </a:rPr>
                                <m:t>=</m:t>
                              </m:r>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e>
                                      </m:d>
                                    </m:e>
                                    <m:sup>
                                      <m:r>
                                        <a:rPr sz="2000">
                                          <a:latin typeface="Cambria Math"/>
                                        </a:rPr>
                                        <m:t>3</m:t>
                                      </m:r>
                                    </m:sup>
                                  </m:sSup>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𝑦</m:t>
                                  </m:r>
                                </m:e>
                              </m:rad>
                            </m:oMath>
                          </a14:m>
                          <a:endParaRPr sz="2000" dirty="0"/>
                        </a:p>
                      </a:txBody>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370840">
                    <a:tc>
                      <a:txBody>
                        <a:bodyPr/>
                        <a:lstStyle/>
                        <a:p>
                          <a:pPr algn="l">
                            <a:defRPr sz="1800"/>
                          </a:pPr>
                          <a:r>
                            <a:rPr sz="2000" dirty="0"/>
                            <a:t>​</a:t>
                          </a:r>
                          <a14:m>
                            <m:oMath xmlns:m="http://schemas.openxmlformats.org/officeDocument/2006/math">
                              <m:phant>
                                <m:phantPr>
                                  <m:show m:val="off"/>
                                  <m:ctrlPr>
                                    <a:rPr sz="2000" i="1">
                                      <a:latin typeface="Cambria Math" panose="02040503050406030204" pitchFamily="18" charset="0"/>
                                    </a:rPr>
                                  </m:ctrlPr>
                                </m:phantPr>
                                <m:e>
                                  <m:rad>
                                    <m:radPr>
                                      <m:ctrlPr>
                                        <a:rPr sz="2000" i="1">
                                          <a:latin typeface="Cambria Math" panose="02040503050406030204" pitchFamily="18" charset="0"/>
                                        </a:rPr>
                                      </m:ctrlPr>
                                    </m:radPr>
                                    <m:deg>
                                      <m:r>
                                        <a:rPr sz="2000">
                                          <a:latin typeface="Cambria Math"/>
                                        </a:rPr>
                                        <m:t>3</m:t>
                                      </m:r>
                                    </m:deg>
                                    <m:e>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e>
                              </m:phant>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rad>
                                <m:radPr>
                                  <m:ctrlPr>
                                    <a:rPr sz="2000" i="1">
                                      <a:latin typeface="Cambria Math" panose="02040503050406030204" pitchFamily="18" charset="0"/>
                                    </a:rPr>
                                  </m:ctrlPr>
                                </m:radPr>
                                <m:deg>
                                  <m:r>
                                    <a:rPr sz="2000">
                                      <a:latin typeface="Cambria Math"/>
                                    </a:rPr>
                                    <m:t>3</m:t>
                                  </m:r>
                                </m:deg>
                                <m:e>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e>
                              </m:rad>
                            </m:oMath>
                          </a14:m>
                          <a:endParaRPr sz="20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descr="The cube root of negative 16 times x to the power of 8 times y to the power of 4 is equal to the cube root of negative 2 cubed times 2 times x cubed times x cubed times x squared times y cubed times y.&#10;&#10;Note that since the index is 3, we look for all of the perfect cubes in the radicand.&#10;&#10;This simplifies to negative 2 times x squared times y times the cube root of 2 times x squared times y.">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67502259"/>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58754" b="-62000"/>
                          </a:stretch>
                        </a:blipFill>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460566">
                    <a:tc>
                      <a:txBody>
                        <a:bodyPr/>
                        <a:lstStyle/>
                        <a:p>
                          <a:endParaRPr lang="en-US"/>
                        </a:p>
                      </a:txBody>
                      <a:tcPr>
                        <a:blipFill>
                          <a:blip r:embed="rId2"/>
                          <a:stretch>
                            <a:fillRect t="-206579" r="-58754" b="-22368"/>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3</a:t>
            </a:r>
            <a:endParaRPr dirty="0"/>
          </a:p>
        </p:txBody>
      </p:sp>
      <p:sp>
        <p:nvSpPr>
          <p:cNvPr id="3" name="Text Placeholder 2">
            <a:extLst>
              <a:ext uri="{FF2B5EF4-FFF2-40B4-BE49-F238E27FC236}">
                <a16:creationId xmlns:a16="http://schemas.microsoft.com/office/drawing/2014/main" id="{76DC198D-931C-928F-50EB-DF9B1B876B6A}"/>
              </a:ext>
            </a:extLst>
          </p:cNvPr>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The square root of the Open parenthesis eight times z to the power of six close parenthesis equals the square root of the Open parenthesis two squared times two times Open parenthesis z cubed squared close parenthesis close parenthesis.&#10;This simplifies to the absolute value of Open parenthesis two times z cubed close parenthesis times the square root of two.&#10;Further simplifying, the result is two times the absolute value of z cubed times the square root of two.&#10;">
                <a:extLst>
                  <a:ext uri="{FF2B5EF4-FFF2-40B4-BE49-F238E27FC236}">
                    <a16:creationId xmlns:a16="http://schemas.microsoft.com/office/drawing/2014/main" id="{00ADE64E-5D28-A398-2701-FA0B5C69A7F9}"/>
                  </a:ext>
                </a:extLst>
              </p:cNvPr>
              <p:cNvGraphicFramePr>
                <a:graphicFrameLocks/>
              </p:cNvGraphicFramePr>
              <p:nvPr>
                <p:extLst>
                  <p:ext uri="{D42A27DB-BD31-4B8C-83A1-F6EECF244321}">
                    <p14:modId xmlns:p14="http://schemas.microsoft.com/office/powerpoint/2010/main" val="2839640846"/>
                  </p:ext>
                </p:extLst>
              </p:nvPr>
            </p:nvGraphicFramePr>
            <p:xfrm>
              <a:off x="914400" y="1169634"/>
              <a:ext cx="8077200" cy="1740409"/>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19685">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m:t>
                                  </m:r>
                                  <m:r>
                                    <a:rPr sz="2400">
                                      <a:latin typeface="Cambria Math"/>
                                    </a:rPr>
                                    <m:t>2</m:t>
                                  </m:r>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e>
                                    <m:sup>
                                      <m:r>
                                        <a:rPr sz="2400">
                                          <a:latin typeface="Cambria Math"/>
                                        </a:rPr>
                                        <m:t>2</m:t>
                                      </m:r>
                                    </m:sup>
                                  </m:sSup>
                                </m:e>
                              </m:rad>
                            </m:oMath>
                          </a14:m>
                          <a:endParaRPr sz="2400" dirty="0"/>
                        </a:p>
                      </a:txBody>
                      <a:tcPr/>
                    </a:tc>
                    <a:tc>
                      <a:txBody>
                        <a:bodyPr/>
                        <a:lstStyle/>
                        <a:p>
                          <a:pPr algn="l">
                            <a:defRPr sz="1100" b="1"/>
                          </a:pPr>
                          <a:r>
                            <a:rPr sz="2000" b="0" dirty="0"/>
                            <a:t>Remember that </a:t>
                          </a:r>
                          <a14:m>
                            <m:oMath xmlns:m="http://schemas.openxmlformats.org/officeDocument/2006/math">
                              <m:rad>
                                <m:radPr>
                                  <m:ctrlPr>
                                    <a:rPr sz="2000" b="0" i="1">
                                      <a:latin typeface="Cambria Math" panose="02040503050406030204" pitchFamily="18" charset="0"/>
                                    </a:rPr>
                                  </m:ctrlPr>
                                </m:radPr>
                                <m:deg>
                                  <m:r>
                                    <a:rPr sz="2000" b="0" i="1">
                                      <a:latin typeface="Cambria Math"/>
                                    </a:rPr>
                                    <m:t>𝑛</m:t>
                                  </m:r>
                                </m:deg>
                                <m:e>
                                  <m:sSup>
                                    <m:sSupPr>
                                      <m:ctrlPr>
                                        <a:rPr sz="2000" b="0" i="1">
                                          <a:latin typeface="Cambria Math" panose="02040503050406030204" pitchFamily="18" charset="0"/>
                                        </a:rPr>
                                      </m:ctrlPr>
                                    </m:sSupPr>
                                    <m:e>
                                      <m:r>
                                        <a:rPr sz="2000" b="0" i="1">
                                          <a:latin typeface="Cambria Math"/>
                                        </a:rPr>
                                        <m:t>𝑎</m:t>
                                      </m:r>
                                    </m:e>
                                    <m:sup>
                                      <m:r>
                                        <a:rPr sz="2000" b="0" i="1">
                                          <a:latin typeface="Cambria Math"/>
                                        </a:rPr>
                                        <m:t>𝑛</m:t>
                                      </m:r>
                                    </m:sup>
                                  </m:sSup>
                                </m:e>
                              </m:rad>
                              <m:r>
                                <a:rPr sz="2000" b="0">
                                  <a:latin typeface="Cambria Math"/>
                                </a:rPr>
                                <m:t>=</m:t>
                              </m:r>
                              <m:d>
                                <m:dPr>
                                  <m:begChr m:val="|"/>
                                  <m:endChr m:val="|"/>
                                  <m:ctrlPr>
                                    <a:rPr sz="2000" b="0" i="1">
                                      <a:latin typeface="Cambria Math" panose="02040503050406030204" pitchFamily="18" charset="0"/>
                                    </a:rPr>
                                  </m:ctrlPr>
                                </m:dPr>
                                <m:e>
                                  <m:r>
                                    <a:rPr sz="2000" b="0" i="1">
                                      <a:latin typeface="Cambria Math"/>
                                    </a:rPr>
                                    <m:t>𝑎</m:t>
                                  </m:r>
                                </m:e>
                              </m:d>
                            </m:oMath>
                          </a14:m>
                          <a:r>
                            <a:rPr sz="2000" b="0" dirty="0"/>
                            <a:t> if </a:t>
                          </a:r>
                          <a14:m>
                            <m:oMath xmlns:m="http://schemas.openxmlformats.org/officeDocument/2006/math">
                              <m:r>
                                <a:rPr sz="2000" b="0" i="1">
                                  <a:latin typeface="Cambria Math"/>
                                </a:rPr>
                                <m:t>𝑛</m:t>
                              </m:r>
                            </m:oMath>
                          </a14:m>
                          <a:r>
                            <a:rPr sz="2000" b="0" dirty="0"/>
                            <a:t> is even, </a:t>
                          </a:r>
                        </a:p>
                      </a:txBody>
                      <a:tcPr/>
                    </a:tc>
                    <a:extLst>
                      <a:ext uri="{0D108BD9-81ED-4DB2-BD59-A6C34878D82A}">
                        <a16:rowId xmlns:a16="http://schemas.microsoft.com/office/drawing/2014/main" val="10000"/>
                      </a:ext>
                    </a:extLst>
                  </a:tr>
                  <a:tr h="701040">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degHide m:val="on"/>
                                      <m:ctrlPr>
                                        <a:rPr lang="ar-AE" sz="2400" i="1">
                                          <a:latin typeface="Cambria Math" panose="02040503050406030204" pitchFamily="18" charset="0"/>
                                        </a:rPr>
                                      </m:ctrlPr>
                                    </m:radPr>
                                    <m:deg/>
                                    <m:e>
                                      <m:r>
                                        <a:rPr lang="ar-AE" sz="2400">
                                          <a:latin typeface="Cambria Math"/>
                                        </a:rPr>
                                        <m:t>8</m:t>
                                      </m:r>
                                      <m:sSup>
                                        <m:sSupPr>
                                          <m:ctrlPr>
                                            <a:rPr lang="ar-AE" sz="2400" i="1">
                                              <a:latin typeface="Cambria Math" panose="02040503050406030204" pitchFamily="18" charset="0"/>
                                            </a:rPr>
                                          </m:ctrlPr>
                                        </m:sSupPr>
                                        <m:e>
                                          <m:r>
                                            <a:rPr lang="ar-AE" sz="2400">
                                              <a:latin typeface="Cambria Math"/>
                                            </a:rPr>
                                            <m:t>𝑧</m:t>
                                          </m:r>
                                        </m:e>
                                        <m:sup>
                                          <m:r>
                                            <a:rPr lang="ar-AE" sz="2400">
                                              <a:latin typeface="Cambria Math"/>
                                            </a:rPr>
                                            <m:t>6</m:t>
                                          </m:r>
                                        </m:sup>
                                      </m:sSup>
                                    </m:e>
                                  </m:rad>
                                </m:e>
                              </m:phant>
                              <m:r>
                                <a:rPr lang="ar-AE" sz="2400">
                                  <a:latin typeface="Cambria Math"/>
                                </a:rPr>
                                <m:t>=</m:t>
                              </m:r>
                              <m:d>
                                <m:dPr>
                                  <m:begChr m:val="|"/>
                                  <m:endChr m:val="|"/>
                                  <m:ctrlPr>
                                    <a:rPr lang="ar-AE" sz="2400" i="1">
                                      <a:latin typeface="Cambria Math" panose="02040503050406030204" pitchFamily="18" charset="0"/>
                                    </a:rPr>
                                  </m:ctrlPr>
                                </m:dPr>
                                <m:e>
                                  <m:r>
                                    <a:rPr lang="ar-AE" sz="2400">
                                      <a:latin typeface="Cambria Math"/>
                                    </a:rPr>
                                    <m:t>2</m:t>
                                  </m:r>
                                  <m:sSup>
                                    <m:sSupPr>
                                      <m:ctrlPr>
                                        <a:rPr lang="ar-AE" sz="2400" i="1">
                                          <a:latin typeface="Cambria Math" panose="02040503050406030204" pitchFamily="18" charset="0"/>
                                        </a:rPr>
                                      </m:ctrlPr>
                                    </m:sSupPr>
                                    <m:e>
                                      <m:r>
                                        <a:rPr lang="ar-AE" sz="2400">
                                          <a:latin typeface="Cambria Math"/>
                                        </a:rPr>
                                        <m:t>𝑧</m:t>
                                      </m:r>
                                    </m:e>
                                    <m:sup>
                                      <m:r>
                                        <a:rPr lang="ar-AE" sz="2400">
                                          <a:latin typeface="Cambria Math"/>
                                        </a:rPr>
                                        <m:t>3</m:t>
                                      </m:r>
                                    </m:sup>
                                  </m:sSup>
                                </m:e>
                              </m:d>
                              <m:rad>
                                <m:radPr>
                                  <m:degHide m:val="on"/>
                                  <m:ctrlPr>
                                    <a:rPr lang="ar-AE" sz="2400" i="1">
                                      <a:latin typeface="Cambria Math" panose="02040503050406030204" pitchFamily="18" charset="0"/>
                                    </a:rPr>
                                  </m:ctrlPr>
                                </m:radPr>
                                <m:deg/>
                                <m:e>
                                  <m:r>
                                    <a:rPr lang="ar-AE" sz="2400">
                                      <a:latin typeface="Cambria Math"/>
                                    </a:rPr>
                                    <m:t>2</m:t>
                                  </m:r>
                                </m:e>
                              </m:rad>
                            </m:oMath>
                          </a14:m>
                          <a:endParaRPr lang="en-IN" dirty="0"/>
                        </a:p>
                      </a:txBody>
                      <a:tcPr/>
                    </a:tc>
                    <a:tc>
                      <a:txBody>
                        <a:bodyPr/>
                        <a:lstStyle/>
                        <a:p>
                          <a:pPr algn="l">
                            <a:defRPr sz="1100" b="1"/>
                          </a:pPr>
                          <a:r>
                            <a:rPr lang="en-IN" sz="2000" b="0" dirty="0"/>
                            <a:t>so absolute value signs are necessary around the factor of </a:t>
                          </a:r>
                          <a14:m>
                            <m:oMath xmlns:m="http://schemas.openxmlformats.org/officeDocument/2006/math">
                              <m:sSup>
                                <m:sSupPr>
                                  <m:ctrlPr>
                                    <a:rPr lang="ar-AE" sz="2000" b="0" i="1">
                                      <a:latin typeface="Cambria Math" panose="02040503050406030204" pitchFamily="18" charset="0"/>
                                    </a:rPr>
                                  </m:ctrlPr>
                                </m:sSupPr>
                                <m:e>
                                  <m:r>
                                    <a:rPr lang="ar-AE" sz="2000" b="0" i="1">
                                      <a:latin typeface="Cambria Math"/>
                                    </a:rPr>
                                    <m:t>𝑧</m:t>
                                  </m:r>
                                </m:e>
                                <m:sup>
                                  <m:r>
                                    <a:rPr lang="ar-AE" sz="2000" b="0" i="1">
                                      <a:latin typeface="Cambria Math"/>
                                    </a:rPr>
                                    <m:t>3</m:t>
                                  </m:r>
                                </m:sup>
                              </m:sSup>
                            </m:oMath>
                          </a14:m>
                          <a:r>
                            <a:rPr lang="ar-AE" sz="2000" b="0" dirty="0"/>
                            <a:t>.</a:t>
                          </a:r>
                          <a:endParaRPr sz="2000" b="0" dirty="0"/>
                        </a:p>
                      </a:txBody>
                      <a:tcPr/>
                    </a:tc>
                    <a:extLst>
                      <a:ext uri="{0D108BD9-81ED-4DB2-BD59-A6C34878D82A}">
                        <a16:rowId xmlns:a16="http://schemas.microsoft.com/office/drawing/2014/main" val="302187338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m:t>
                              </m:r>
                              <m:r>
                                <a:rPr sz="2400">
                                  <a:latin typeface="Cambria Math"/>
                                </a:rPr>
                                <m:t>2</m:t>
                              </m:r>
                              <m:d>
                                <m:dPr>
                                  <m:begChr m:val="|"/>
                                  <m:endChr m:val="|"/>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The square root of the Open parenthesis eight times z to the power of six close parenthesis equals the square root of the Open parenthesis two squared times two times Open parenthesis z cubed squared close parenthesis close parenthesis.&#10;This simplifies to the absolute value of Open parenthesis two times z cubed close parenthesis times the square root of two.&#10;Further simplifying, the result is two times the absolute value of z cubed times the square root of two.&#10;">
                <a:extLst>
                  <a:ext uri="{FF2B5EF4-FFF2-40B4-BE49-F238E27FC236}">
                    <a16:creationId xmlns:a16="http://schemas.microsoft.com/office/drawing/2014/main" id="{00ADE64E-5D28-A398-2701-FA0B5C69A7F9}"/>
                  </a:ext>
                </a:extLst>
              </p:cNvPr>
              <p:cNvGraphicFramePr>
                <a:graphicFrameLocks/>
              </p:cNvGraphicFramePr>
              <p:nvPr>
                <p:extLst>
                  <p:ext uri="{D42A27DB-BD31-4B8C-83A1-F6EECF244321}">
                    <p14:modId xmlns:p14="http://schemas.microsoft.com/office/powerpoint/2010/main" val="2839640846"/>
                  </p:ext>
                </p:extLst>
              </p:nvPr>
            </p:nvGraphicFramePr>
            <p:xfrm>
              <a:off x="914400" y="1169634"/>
              <a:ext cx="8077200" cy="1740409"/>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4353">
                    <a:tc>
                      <a:txBody>
                        <a:bodyPr/>
                        <a:lstStyle/>
                        <a:p>
                          <a:endParaRPr lang="en-US"/>
                        </a:p>
                      </a:txBody>
                      <a:tcPr>
                        <a:blipFill>
                          <a:blip r:embed="rId3"/>
                          <a:stretch>
                            <a:fillRect r="-120833" b="-252273"/>
                          </a:stretch>
                        </a:blipFill>
                      </a:tcPr>
                    </a:tc>
                    <a:tc>
                      <a:txBody>
                        <a:bodyPr/>
                        <a:lstStyle/>
                        <a:p>
                          <a:endParaRPr lang="en-US"/>
                        </a:p>
                      </a:txBody>
                      <a:tcPr>
                        <a:blipFill>
                          <a:blip r:embed="rId3"/>
                          <a:stretch>
                            <a:fillRect l="-82759" b="-252273"/>
                          </a:stretch>
                        </a:blipFill>
                      </a:tcPr>
                    </a:tc>
                    <a:extLst>
                      <a:ext uri="{0D108BD9-81ED-4DB2-BD59-A6C34878D82A}">
                        <a16:rowId xmlns:a16="http://schemas.microsoft.com/office/drawing/2014/main" val="10000"/>
                      </a:ext>
                    </a:extLst>
                  </a:tr>
                  <a:tr h="701040">
                    <a:tc>
                      <a:txBody>
                        <a:bodyPr/>
                        <a:lstStyle/>
                        <a:p>
                          <a:endParaRPr lang="en-US"/>
                        </a:p>
                      </a:txBody>
                      <a:tcPr>
                        <a:blipFill>
                          <a:blip r:embed="rId3"/>
                          <a:stretch>
                            <a:fillRect t="-75862" r="-120833" b="-91379"/>
                          </a:stretch>
                        </a:blipFill>
                      </a:tcPr>
                    </a:tc>
                    <a:tc>
                      <a:txBody>
                        <a:bodyPr/>
                        <a:lstStyle/>
                        <a:p>
                          <a:endParaRPr lang="en-US"/>
                        </a:p>
                      </a:txBody>
                      <a:tcPr>
                        <a:blipFill>
                          <a:blip r:embed="rId3"/>
                          <a:stretch>
                            <a:fillRect l="-82759" t="-75862" b="-91379"/>
                          </a:stretch>
                        </a:blipFill>
                      </a:tcPr>
                    </a:tc>
                    <a:extLst>
                      <a:ext uri="{0D108BD9-81ED-4DB2-BD59-A6C34878D82A}">
                        <a16:rowId xmlns:a16="http://schemas.microsoft.com/office/drawing/2014/main" val="3021873383"/>
                      </a:ext>
                    </a:extLst>
                  </a:tr>
                  <a:tr h="505016">
                    <a:tc>
                      <a:txBody>
                        <a:bodyPr/>
                        <a:lstStyle/>
                        <a:p>
                          <a:endParaRPr lang="en-US"/>
                        </a:p>
                      </a:txBody>
                      <a:tcPr>
                        <a:blipFill>
                          <a:blip r:embed="rId3"/>
                          <a:stretch>
                            <a:fillRect t="-245783" r="-120833" b="-27711"/>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4</a:t>
            </a:r>
            <a:endParaRPr dirty="0"/>
          </a:p>
        </p:txBody>
      </p:sp>
      <p:sp>
        <p:nvSpPr>
          <p:cNvPr id="3" name="Text Placeholder 2"/>
          <p:cNvSpPr>
            <a:spLocks noGrp="1"/>
          </p:cNvSpPr>
          <p:nvPr>
            <p:ph type="body" sz="quarter" idx="10"/>
          </p:nvPr>
        </p:nvSpPr>
        <p:spPr>
          <a:xfrm>
            <a:off x="457200" y="1281333"/>
            <a:ext cx="8229600" cy="49670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cube root of open parenthesis 72 x squared close parenthesis over y cubed close parenthesis&#10;Equals cube root of open parenthesis 8 times 9 times x squared close parenthesis over cube root of y cubed&#10;Equals open fraction 2 times cube root of open parenthesis 9 x squared open parenthesis over y close fraction&#10;All perfect cubes have been brought out from under the radical, and the denominator has been rationalized.">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4083704905"/>
                  </p:ext>
                </p:extLst>
              </p:nvPr>
            </p:nvGraphicFramePr>
            <p:xfrm>
              <a:off x="914400" y="1065321"/>
              <a:ext cx="7924800" cy="218966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7902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r>
                                <a:rPr sz="2400">
                                  <a:latin typeface="Cambria Math"/>
                                </a:rPr>
                                <m:t>=</m:t>
                              </m:r>
                              <m:f>
                                <m:fPr>
                                  <m:ctrlPr>
                                    <a:rPr sz="2400" i="1">
                                      <a:latin typeface="Cambria Math" panose="02040503050406030204" pitchFamily="18" charset="0"/>
                                    </a:rPr>
                                  </m:ctrlPr>
                                </m:fPr>
                                <m:num>
                                  <m:rad>
                                    <m:radPr>
                                      <m:ctrlPr>
                                        <a:rPr sz="2400" i="1">
                                          <a:latin typeface="Cambria Math" panose="02040503050406030204" pitchFamily="18" charset="0"/>
                                        </a:rPr>
                                      </m:ctrlPr>
                                    </m:radPr>
                                    <m:deg>
                                      <m:r>
                                        <a:rPr sz="2400">
                                          <a:latin typeface="Cambria Math"/>
                                        </a:rPr>
                                        <m:t>3</m:t>
                                      </m:r>
                                    </m:deg>
                                    <m:e>
                                      <m:r>
                                        <a:rPr sz="2400">
                                          <a:latin typeface="Cambria Math"/>
                                        </a:rPr>
                                        <m:t>8⋅9⋅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ad>
                                    <m:radPr>
                                      <m:ctrlPr>
                                        <a:rPr sz="2400" i="1">
                                          <a:latin typeface="Cambria Math" panose="02040503050406030204" pitchFamily="18" charset="0"/>
                                        </a:rPr>
                                      </m:ctrlPr>
                                    </m:radPr>
                                    <m:deg>
                                      <m:r>
                                        <a:rPr sz="2400">
                                          <a:latin typeface="Cambria Math"/>
                                        </a:rPr>
                                        <m:t>3</m:t>
                                      </m:r>
                                    </m:deg>
                                    <m:e>
                                      <m:sSup>
                                        <m:sSupPr>
                                          <m:ctrlPr>
                                            <a:rPr sz="2400" i="1">
                                              <a:latin typeface="Cambria Math" panose="02040503050406030204" pitchFamily="18" charset="0"/>
                                            </a:rPr>
                                          </m:ctrlPr>
                                        </m:sSupPr>
                                        <m:e>
                                          <m:r>
                                            <a:rPr sz="2400">
                                              <a:latin typeface="Cambria Math"/>
                                            </a:rPr>
                                            <m:t>𝑦</m:t>
                                          </m:r>
                                        </m:e>
                                        <m:sup>
                                          <m:r>
                                            <a:rPr sz="2400">
                                              <a:latin typeface="Cambria Math"/>
                                            </a:rPr>
                                            <m:t>3</m:t>
                                          </m:r>
                                        </m:sup>
                                      </m:sSup>
                                    </m:e>
                                  </m:rad>
                                </m:den>
                              </m:f>
                            </m:oMath>
                          </a14:m>
                          <a:endParaRPr sz="2400" dirty="0"/>
                        </a:p>
                      </a:txBody>
                      <a:tcPr/>
                    </a:tc>
                    <a:tc>
                      <a:txBody>
                        <a:bodyPr/>
                        <a:lstStyle/>
                        <a:p>
                          <a:pPr algn="l">
                            <a:defRPr sz="1800" b="1"/>
                          </a:pPr>
                          <a:endParaRPr sz="2000" b="0" dirty="0"/>
                        </a:p>
                      </a:txBody>
                      <a:tcPr/>
                    </a:tc>
                    <a:extLst>
                      <a:ext uri="{0D108BD9-81ED-4DB2-BD59-A6C34878D82A}">
                        <a16:rowId xmlns:a16="http://schemas.microsoft.com/office/drawing/2014/main" val="10000"/>
                      </a:ext>
                    </a:extLst>
                  </a:tr>
                  <a:tr h="117986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ctrlPr>
                                        <a:rPr sz="2400" i="1">
                                          <a:latin typeface="Cambria Math" panose="02040503050406030204" pitchFamily="18" charset="0"/>
                                        </a:rPr>
                                      </m:ctrlPr>
                                    </m:radPr>
                                    <m:deg>
                                      <m:r>
                                        <a:rPr sz="2400">
                                          <a:latin typeface="Cambria Math"/>
                                        </a:rPr>
                                        <m:t>3</m:t>
                                      </m:r>
                                    </m:deg>
                                    <m:e>
                                      <m:r>
                                        <a:rPr sz="2400">
                                          <a:latin typeface="Cambria Math"/>
                                        </a:rPr>
                                        <m:t>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
                                    <a:rPr sz="2400">
                                      <a:latin typeface="Cambria Math"/>
                                    </a:rPr>
                                    <m:t>𝑦</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cube root of open parenthesis 72 x squared close parenthesis over y cubed close parenthesis&#10;Equals cube root of open parenthesis 8 times 9 times x squared close parenthesis over cube root of y cubed&#10;Equals open fraction 2 times cube root of open parenthesis 9 x squared open parenthesis over y close fraction&#10;All perfect cubes have been brought out from under the radical, and the denominator has been rationalized.">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4083704905"/>
                  </p:ext>
                </p:extLst>
              </p:nvPr>
            </p:nvGraphicFramePr>
            <p:xfrm>
              <a:off x="914400" y="1065321"/>
              <a:ext cx="7924800" cy="218966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79020">
                    <a:tc>
                      <a:txBody>
                        <a:bodyPr/>
                        <a:lstStyle/>
                        <a:p>
                          <a:endParaRPr lang="en-US"/>
                        </a:p>
                      </a:txBody>
                      <a:tcPr>
                        <a:blipFill>
                          <a:blip r:embed="rId3"/>
                          <a:stretch>
                            <a:fillRect r="-136364" b="-148276"/>
                          </a:stretch>
                        </a:blipFill>
                      </a:tcPr>
                    </a:tc>
                    <a:tc>
                      <a:txBody>
                        <a:bodyPr/>
                        <a:lstStyle/>
                        <a:p>
                          <a:pPr algn="l">
                            <a:defRPr sz="1800" b="1"/>
                          </a:pPr>
                          <a:endParaRPr sz="2000" b="0" dirty="0"/>
                        </a:p>
                      </a:txBody>
                      <a:tcPr/>
                    </a:tc>
                    <a:extLst>
                      <a:ext uri="{0D108BD9-81ED-4DB2-BD59-A6C34878D82A}">
                        <a16:rowId xmlns:a16="http://schemas.microsoft.com/office/drawing/2014/main" val="10000"/>
                      </a:ext>
                    </a:extLst>
                  </a:tr>
                  <a:tr h="1310640">
                    <a:tc>
                      <a:txBody>
                        <a:bodyPr/>
                        <a:lstStyle/>
                        <a:p>
                          <a:endParaRPr lang="en-US"/>
                        </a:p>
                      </a:txBody>
                      <a:tcPr>
                        <a:blipFill>
                          <a:blip r:embed="rId3"/>
                          <a:stretch>
                            <a:fillRect t="-67442" r="-13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As with the properties of exponents, many mistakes arise from forgetting the properties of radicals. One common error, for instance, is to rewrite </a:t>
                </a:r>
                <a:r>
                  <a:rPr lang="en-IN" sz="2800" dirty="0">
                    <a:latin typeface="Cambria" panose="02040503050406030204" pitchFamily="18" charset="0"/>
                    <a:ea typeface="Cambria" panose="02040503050406030204" pitchFamily="18" charset="0"/>
                  </a:rPr>
                  <a:t>√(</a:t>
                </a:r>
                <a:r>
                  <a:rPr lang="en-IN" sz="2800" i="1" dirty="0">
                    <a:latin typeface="Cambria" panose="02040503050406030204" pitchFamily="18" charset="0"/>
                    <a:ea typeface="Cambria" panose="02040503050406030204" pitchFamily="18" charset="0"/>
                  </a:rPr>
                  <a:t>a</a:t>
                </a:r>
                <a:r>
                  <a:rPr lang="en-IN" sz="2800" dirty="0">
                    <a:latin typeface="Cambria" panose="02040503050406030204" pitchFamily="18" charset="0"/>
                    <a:ea typeface="Cambria" panose="02040503050406030204" pitchFamily="18" charset="0"/>
                  </a:rPr>
                  <a:t> + </a:t>
                </a:r>
                <a:r>
                  <a:rPr lang="en-IN" sz="2800" i="1" dirty="0">
                    <a:latin typeface="Cambria" panose="02040503050406030204" pitchFamily="18" charset="0"/>
                    <a:ea typeface="Cambria" panose="02040503050406030204" pitchFamily="18" charset="0"/>
                  </a:rPr>
                  <a:t>b</a:t>
                </a:r>
                <a:r>
                  <a:rPr lang="en-IN" sz="2800" dirty="0">
                    <a:latin typeface="Cambria" panose="02040503050406030204" pitchFamily="18" charset="0"/>
                    <a:ea typeface="Cambria" panose="02040503050406030204" pitchFamily="18" charset="0"/>
                  </a:rPr>
                  <a:t>)</a:t>
                </a:r>
                <a:r>
                  <a:rPr lang="en-IN" sz="2800" dirty="0"/>
                  <a:t> as</a:t>
                </a:r>
                <a:br>
                  <a:rPr lang="en-IN" sz="2800" dirty="0"/>
                </a:b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a </a:t>
                </a: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 </a:t>
                </a: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b</a:t>
                </a:r>
                <a:r>
                  <a:rPr lang="en-IN" dirty="0"/>
                  <a:t> .</a:t>
                </a:r>
                <a:r>
                  <a:rPr lang="ar-AE" dirty="0"/>
                  <a:t> </a:t>
                </a:r>
                <a:r>
                  <a:rPr lang="en-IN" sz="2800" dirty="0"/>
                  <a:t>These two expressions are not equal! To convince yourself of this, evaluate the two expressions with actual constants in place of </a:t>
                </a:r>
                <a14:m>
                  <m:oMath xmlns:m="http://schemas.openxmlformats.org/officeDocument/2006/math">
                    <m:r>
                      <a:rPr lang="en-IN">
                        <a:latin typeface="Cambria Math" panose="02040503050406030204" pitchFamily="18" charset="0"/>
                      </a:rPr>
                      <m:t>𝑎</m:t>
                    </m:r>
                  </m:oMath>
                </a14:m>
                <a:r>
                  <a:rPr lang="en-IN" sz="2800" dirty="0"/>
                  <a:t> and </a:t>
                </a:r>
                <a14:m>
                  <m:oMath xmlns:m="http://schemas.openxmlformats.org/officeDocument/2006/math">
                    <m:r>
                      <a:rPr lang="en-IN">
                        <a:latin typeface="Cambria Math" panose="02040503050406030204" pitchFamily="18" charset="0"/>
                      </a:rPr>
                      <m:t>𝑏</m:t>
                    </m:r>
                  </m:oMath>
                </a14:m>
                <a:r>
                  <a:rPr lang="en-IN" sz="2800" dirty="0"/>
                  <a:t>. For example, note that </a:t>
                </a:r>
                <a14:m>
                  <m:oMath xmlns:m="http://schemas.openxmlformats.org/officeDocument/2006/math">
                    <m:r>
                      <a:rPr lang="en-IN">
                        <a:latin typeface="Cambria Math" panose="02040503050406030204" pitchFamily="18" charset="0"/>
                      </a:rPr>
                      <m:t>5</m:t>
                    </m:r>
                    <m:r>
                      <a:rPr lang="en-IN">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9</m:t>
                    </m:r>
                    <m:r>
                      <a:rPr lang="en-US" b="0" i="1" dirty="0" smtClean="0">
                        <a:latin typeface="Cambria Math"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16</m:t>
                    </m:r>
                    <m:r>
                      <a:rPr lang="en-US" b="0" i="1" dirty="0" smtClean="0">
                        <a:latin typeface="Cambria Math" panose="02040503050406030204" pitchFamily="18" charset="0"/>
                        <a:ea typeface="Cambria" panose="02040503050406030204" pitchFamily="18" charset="0"/>
                      </a:rPr>
                      <m:t>) </m:t>
                    </m:r>
                    <m:r>
                      <a:rPr lang="ar-AE">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9</m:t>
                    </m:r>
                    <m:r>
                      <a:rPr lang="ar-AE">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16</m:t>
                    </m:r>
                    <m:r>
                      <a:rPr lang="ar-AE">
                        <a:latin typeface="Cambria Math" panose="02040503050406030204" pitchFamily="18" charset="0"/>
                      </a:rPr>
                      <m:t>=</m:t>
                    </m:r>
                    <m:r>
                      <a:rPr lang="ar-AE">
                        <a:latin typeface="Cambria Math" panose="02040503050406030204" pitchFamily="18" charset="0"/>
                      </a:rPr>
                      <m:t>7</m:t>
                    </m:r>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98"/>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Rationalizing the Denominator</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a:defRPr sz="2800"/>
            </a:pPr>
            <a:endParaRPr dirty="0"/>
          </a:p>
        </p:txBody>
      </p:sp>
      <p:pic>
        <p:nvPicPr>
          <p:cNvPr id="5" name="Picture 4" descr="a. Fifth root of open fraction negative 4 times x to the power of 6 over 8 times y squared close fraction.">
            <a:extLst>
              <a:ext uri="{FF2B5EF4-FFF2-40B4-BE49-F238E27FC236}">
                <a16:creationId xmlns:a16="http://schemas.microsoft.com/office/drawing/2014/main" id="{026DC85A-E237-00F8-E48F-D1EE73F38E35}"/>
              </a:ext>
            </a:extLst>
          </p:cNvPr>
          <p:cNvPicPr>
            <a:picLocks noChangeAspect="1"/>
          </p:cNvPicPr>
          <p:nvPr/>
        </p:nvPicPr>
        <p:blipFill>
          <a:blip r:embed="rId2"/>
          <a:stretch>
            <a:fillRect/>
          </a:stretch>
        </p:blipFill>
        <p:spPr>
          <a:xfrm>
            <a:off x="609600" y="1577963"/>
            <a:ext cx="1381125" cy="981075"/>
          </a:xfrm>
          <a:prstGeom prst="rect">
            <a:avLst/>
          </a:prstGeom>
        </p:spPr>
      </p:pic>
      <p:pic>
        <p:nvPicPr>
          <p:cNvPr id="7" name="Picture 6" descr="b. Four over open parenthesis square root of seven plus square root of three close parenthesis.">
            <a:extLst>
              <a:ext uri="{FF2B5EF4-FFF2-40B4-BE49-F238E27FC236}">
                <a16:creationId xmlns:a16="http://schemas.microsoft.com/office/drawing/2014/main" id="{5CDEF54C-E7FC-9D0E-0F62-9136102EC0A9}"/>
              </a:ext>
            </a:extLst>
          </p:cNvPr>
          <p:cNvPicPr>
            <a:picLocks noChangeAspect="1"/>
          </p:cNvPicPr>
          <p:nvPr/>
        </p:nvPicPr>
        <p:blipFill>
          <a:blip r:embed="rId3"/>
          <a:stretch>
            <a:fillRect/>
          </a:stretch>
        </p:blipFill>
        <p:spPr>
          <a:xfrm>
            <a:off x="609600" y="2743200"/>
            <a:ext cx="1543050" cy="838200"/>
          </a:xfrm>
          <a:prstGeom prst="rect">
            <a:avLst/>
          </a:prstGeom>
        </p:spPr>
      </p:pic>
      <p:graphicFrame>
        <p:nvGraphicFramePr>
          <p:cNvPr id="8" name="Object 7" descr="c. Negative square root of five x over open parenthesis five minus square root of x close parenthesis.">
            <a:extLst>
              <a:ext uri="{FF2B5EF4-FFF2-40B4-BE49-F238E27FC236}">
                <a16:creationId xmlns:a16="http://schemas.microsoft.com/office/drawing/2014/main" id="{BAB4C830-80B0-1796-D243-9FC515A47954}"/>
              </a:ext>
            </a:extLst>
          </p:cNvPr>
          <p:cNvGraphicFramePr>
            <a:graphicFrameLocks noChangeAspect="1"/>
          </p:cNvGraphicFramePr>
          <p:nvPr>
            <p:extLst>
              <p:ext uri="{D42A27DB-BD31-4B8C-83A1-F6EECF244321}">
                <p14:modId xmlns:p14="http://schemas.microsoft.com/office/powerpoint/2010/main" val="4203997596"/>
              </p:ext>
            </p:extLst>
          </p:nvPr>
        </p:nvGraphicFramePr>
        <p:xfrm>
          <a:off x="609600" y="3765562"/>
          <a:ext cx="1287463" cy="893763"/>
        </p:xfrm>
        <a:graphic>
          <a:graphicData uri="http://schemas.openxmlformats.org/presentationml/2006/ole">
            <mc:AlternateContent xmlns:mc="http://schemas.openxmlformats.org/markup-compatibility/2006">
              <mc:Choice xmlns:v="urn:schemas-microsoft-com:vml" Requires="v">
                <p:oleObj name="Equation" r:id="rId4" imgW="1287460" imgH="893587" progId="Equation.DSMT4">
                  <p:embed/>
                </p:oleObj>
              </mc:Choice>
              <mc:Fallback>
                <p:oleObj name="Equation" r:id="rId4" imgW="1287460" imgH="893587" progId="Equation.DSMT4">
                  <p:embed/>
                  <p:pic>
                    <p:nvPicPr>
                      <p:cNvPr id="0" name=""/>
                      <p:cNvPicPr/>
                      <p:nvPr/>
                    </p:nvPicPr>
                    <p:blipFill>
                      <a:blip r:embed="rId5"/>
                      <a:stretch>
                        <a:fillRect/>
                      </a:stretch>
                    </p:blipFill>
                    <p:spPr>
                      <a:xfrm>
                        <a:off x="609600" y="3765562"/>
                        <a:ext cx="1287463" cy="893763"/>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Radical Notation</a:t>
            </a:r>
            <a:r>
              <a:rPr lang="en-IN" baseline="-25000" dirty="0"/>
              <a:t>1</a:t>
            </a:r>
            <a:endParaRPr baseline="-25000" dirty="0"/>
          </a:p>
        </p:txBody>
      </p:sp>
      <p:sp>
        <p:nvSpPr>
          <p:cNvPr id="3" name="Text Placeholder 2"/>
          <p:cNvSpPr>
            <a:spLocks noGrp="1"/>
          </p:cNvSpPr>
          <p:nvPr>
            <p:ph type="body" sz="quarter" idx="10"/>
          </p:nvPr>
        </p:nvSpPr>
        <p:spPr>
          <a:xfrm>
            <a:off x="457200" y="1082078"/>
            <a:ext cx="8229600" cy="4556722"/>
          </a:xfrm>
        </p:spPr>
        <p:txBody>
          <a:bodyPr>
            <a:normAutofit/>
          </a:bodyPr>
          <a:lstStyle/>
          <a:p>
            <a:pPr>
              <a:defRPr sz="2800"/>
            </a:pPr>
            <a:r>
              <a:rPr lang="en-IN" sz="2500" b="1" dirty="0"/>
              <a:t>Case 1: </a:t>
            </a:r>
            <a:r>
              <a:rPr lang="en-IN" sz="2500" b="1" i="1" dirty="0"/>
              <a:t>n</a:t>
            </a:r>
            <a:r>
              <a:rPr lang="en-IN" sz="2500" dirty="0"/>
              <a:t> </a:t>
            </a:r>
            <a:r>
              <a:rPr lang="en-IN" sz="2500" b="1" dirty="0"/>
              <a:t>is an even natural number.</a:t>
            </a:r>
            <a:r>
              <a:rPr lang="en-IN" sz="2500" dirty="0"/>
              <a:t> If </a:t>
            </a:r>
            <a:r>
              <a:rPr lang="en-IN" sz="2500" i="1" dirty="0"/>
              <a:t>a</a:t>
            </a:r>
            <a:r>
              <a:rPr lang="en-IN" sz="2500" dirty="0"/>
              <a:t> is a nonnegative real number and </a:t>
            </a:r>
            <a:r>
              <a:rPr lang="en-IN" sz="2500" i="1" dirty="0"/>
              <a:t>n</a:t>
            </a:r>
            <a:r>
              <a:rPr lang="en-IN" sz="2500" dirty="0"/>
              <a:t> is an even natural number, </a:t>
            </a:r>
            <a:endParaRPr sz="2500" dirty="0"/>
          </a:p>
        </p:txBody>
      </p:sp>
      <p:pic>
        <p:nvPicPr>
          <p:cNvPr id="5" name="Picture 4" descr="nth root of a">
            <a:extLst>
              <a:ext uri="{FF2B5EF4-FFF2-40B4-BE49-F238E27FC236}">
                <a16:creationId xmlns:a16="http://schemas.microsoft.com/office/drawing/2014/main" id="{56CE50CF-ACDD-C92E-5542-F845B0463DB4}"/>
              </a:ext>
            </a:extLst>
          </p:cNvPr>
          <p:cNvPicPr>
            <a:picLocks noChangeAspect="1"/>
          </p:cNvPicPr>
          <p:nvPr/>
        </p:nvPicPr>
        <p:blipFill>
          <a:blip r:embed="rId2"/>
          <a:stretch>
            <a:fillRect/>
          </a:stretch>
        </p:blipFill>
        <p:spPr>
          <a:xfrm>
            <a:off x="5943600" y="1509903"/>
            <a:ext cx="457200" cy="428625"/>
          </a:xfrm>
          <a:prstGeom prst="rect">
            <a:avLst/>
          </a:prstGeom>
        </p:spPr>
      </p:pic>
      <p:sp>
        <p:nvSpPr>
          <p:cNvPr id="7" name="TextBox 6">
            <a:extLst>
              <a:ext uri="{FF2B5EF4-FFF2-40B4-BE49-F238E27FC236}">
                <a16:creationId xmlns:a16="http://schemas.microsoft.com/office/drawing/2014/main" id="{13C59CD4-1876-077E-7DE1-5CDCB374E8A6}"/>
              </a:ext>
            </a:extLst>
          </p:cNvPr>
          <p:cNvSpPr txBox="1"/>
          <p:nvPr/>
        </p:nvSpPr>
        <p:spPr>
          <a:xfrm>
            <a:off x="457200" y="1828800"/>
            <a:ext cx="7467600" cy="477054"/>
          </a:xfrm>
          <a:prstGeom prst="rect">
            <a:avLst/>
          </a:prstGeom>
          <a:noFill/>
        </p:spPr>
        <p:txBody>
          <a:bodyPr wrap="square">
            <a:spAutoFit/>
          </a:bodyPr>
          <a:lstStyle/>
          <a:p>
            <a:r>
              <a:rPr lang="en-IN" sz="2500" dirty="0">
                <a:solidFill>
                  <a:srgbClr val="000000"/>
                </a:solidFill>
              </a:rPr>
              <a:t>is the nonnegative real number </a:t>
            </a:r>
            <a:r>
              <a:rPr lang="en-IN" sz="2500" i="1" dirty="0">
                <a:solidFill>
                  <a:srgbClr val="000000"/>
                </a:solidFill>
              </a:rPr>
              <a:t>b</a:t>
            </a:r>
            <a:r>
              <a:rPr lang="en-IN" sz="2500" dirty="0">
                <a:solidFill>
                  <a:srgbClr val="000000"/>
                </a:solidFill>
              </a:rPr>
              <a:t> with the property that</a:t>
            </a:r>
          </a:p>
        </p:txBody>
      </p:sp>
      <p:graphicFrame>
        <p:nvGraphicFramePr>
          <p:cNvPr id="4" name="Object 3" descr="b to the power n equals a.">
            <a:extLst>
              <a:ext uri="{FF2B5EF4-FFF2-40B4-BE49-F238E27FC236}">
                <a16:creationId xmlns:a16="http://schemas.microsoft.com/office/drawing/2014/main" id="{590F659D-0ABA-8866-A367-3BABB68ACE6A}"/>
              </a:ext>
            </a:extLst>
          </p:cNvPr>
          <p:cNvGraphicFramePr>
            <a:graphicFrameLocks noChangeAspect="1"/>
          </p:cNvGraphicFramePr>
          <p:nvPr>
            <p:extLst>
              <p:ext uri="{D42A27DB-BD31-4B8C-83A1-F6EECF244321}">
                <p14:modId xmlns:p14="http://schemas.microsoft.com/office/powerpoint/2010/main" val="3814696095"/>
              </p:ext>
            </p:extLst>
          </p:nvPr>
        </p:nvGraphicFramePr>
        <p:xfrm>
          <a:off x="7820025" y="1877644"/>
          <a:ext cx="866775" cy="365125"/>
        </p:xfrm>
        <a:graphic>
          <a:graphicData uri="http://schemas.openxmlformats.org/presentationml/2006/ole">
            <mc:AlternateContent xmlns:mc="http://schemas.openxmlformats.org/markup-compatibility/2006">
              <mc:Choice xmlns:v="urn:schemas-microsoft-com:vml" Requires="v">
                <p:oleObj name="Equation" r:id="rId3" imgW="867143" imgH="365419" progId="Equation.DSMT4">
                  <p:embed/>
                </p:oleObj>
              </mc:Choice>
              <mc:Fallback>
                <p:oleObj name="Equation" r:id="rId3" imgW="867143" imgH="365419" progId="Equation.DSMT4">
                  <p:embed/>
                  <p:pic>
                    <p:nvPicPr>
                      <p:cNvPr id="0" name=""/>
                      <p:cNvPicPr/>
                      <p:nvPr/>
                    </p:nvPicPr>
                    <p:blipFill>
                      <a:blip r:embed="rId4"/>
                      <a:stretch>
                        <a:fillRect/>
                      </a:stretch>
                    </p:blipFill>
                    <p:spPr>
                      <a:xfrm>
                        <a:off x="7820025" y="1877644"/>
                        <a:ext cx="866775" cy="3651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B80B43B9-B1E0-037A-53EF-F88771881EF3}"/>
              </a:ext>
            </a:extLst>
          </p:cNvPr>
          <p:cNvSpPr txBox="1"/>
          <p:nvPr/>
        </p:nvSpPr>
        <p:spPr>
          <a:xfrm>
            <a:off x="457200" y="2202095"/>
            <a:ext cx="1199388" cy="492443"/>
          </a:xfrm>
          <a:prstGeom prst="rect">
            <a:avLst/>
          </a:prstGeom>
          <a:noFill/>
        </p:spPr>
        <p:txBody>
          <a:bodyPr wrap="square">
            <a:spAutoFit/>
          </a:bodyPr>
          <a:lstStyle/>
          <a:p>
            <a:r>
              <a:rPr lang="en-IN" sz="2500" dirty="0">
                <a:solidFill>
                  <a:srgbClr val="000000"/>
                </a:solidFill>
              </a:rPr>
              <a:t>That is,</a:t>
            </a:r>
          </a:p>
        </p:txBody>
      </p:sp>
      <p:pic>
        <p:nvPicPr>
          <p:cNvPr id="25" name="Picture 24" descr="nth root of a equal to b if and only if a is equal to b raised to the power of n.">
            <a:extLst>
              <a:ext uri="{FF2B5EF4-FFF2-40B4-BE49-F238E27FC236}">
                <a16:creationId xmlns:a16="http://schemas.microsoft.com/office/drawing/2014/main" id="{4E452AE4-4921-6A45-0829-687A1639C056}"/>
              </a:ext>
            </a:extLst>
          </p:cNvPr>
          <p:cNvPicPr>
            <a:picLocks noChangeAspect="1"/>
          </p:cNvPicPr>
          <p:nvPr/>
        </p:nvPicPr>
        <p:blipFill>
          <a:blip r:embed="rId5"/>
          <a:stretch>
            <a:fillRect/>
          </a:stretch>
        </p:blipFill>
        <p:spPr>
          <a:xfrm>
            <a:off x="1535694" y="2242769"/>
            <a:ext cx="3636000" cy="448658"/>
          </a:xfrm>
          <a:prstGeom prst="rect">
            <a:avLst/>
          </a:prstGeom>
        </p:spPr>
      </p:pic>
      <p:sp>
        <p:nvSpPr>
          <p:cNvPr id="13" name="TextBox 12">
            <a:extLst>
              <a:ext uri="{FF2B5EF4-FFF2-40B4-BE49-F238E27FC236}">
                <a16:creationId xmlns:a16="http://schemas.microsoft.com/office/drawing/2014/main" id="{AB5B9640-754B-BCD3-F0A2-4EE3AB25DA42}"/>
              </a:ext>
            </a:extLst>
          </p:cNvPr>
          <p:cNvSpPr txBox="1"/>
          <p:nvPr/>
        </p:nvSpPr>
        <p:spPr>
          <a:xfrm>
            <a:off x="488442" y="2719823"/>
            <a:ext cx="1580388" cy="492443"/>
          </a:xfrm>
          <a:prstGeom prst="rect">
            <a:avLst/>
          </a:prstGeom>
          <a:noFill/>
        </p:spPr>
        <p:txBody>
          <a:bodyPr wrap="square">
            <a:spAutoFit/>
          </a:bodyPr>
          <a:lstStyle/>
          <a:p>
            <a:r>
              <a:rPr lang="en-IN" sz="2500" dirty="0">
                <a:solidFill>
                  <a:srgbClr val="000000"/>
                </a:solidFill>
              </a:rPr>
              <a:t>Note that </a:t>
            </a:r>
          </a:p>
        </p:txBody>
      </p:sp>
      <p:pic>
        <p:nvPicPr>
          <p:cNvPr id="27" name="Picture 26" descr="left parentheses nth root of a right parentheses raised to the power of n equals a, and nth root of a to the power of n equals a.">
            <a:extLst>
              <a:ext uri="{FF2B5EF4-FFF2-40B4-BE49-F238E27FC236}">
                <a16:creationId xmlns:a16="http://schemas.microsoft.com/office/drawing/2014/main" id="{3811BC1F-6F32-D9DB-9B1A-45E12D612A96}"/>
              </a:ext>
            </a:extLst>
          </p:cNvPr>
          <p:cNvPicPr>
            <a:picLocks noChangeAspect="1"/>
          </p:cNvPicPr>
          <p:nvPr/>
        </p:nvPicPr>
        <p:blipFill>
          <a:blip r:embed="rId6"/>
          <a:stretch>
            <a:fillRect/>
          </a:stretch>
        </p:blipFill>
        <p:spPr>
          <a:xfrm>
            <a:off x="1905000" y="2609430"/>
            <a:ext cx="3028950" cy="67627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EB9789-349F-7D33-A8C2-CE3277BC0A66}"/>
                  </a:ext>
                </a:extLst>
              </p:cNvPr>
              <p:cNvSpPr txBox="1"/>
              <p:nvPr/>
            </p:nvSpPr>
            <p:spPr>
              <a:xfrm>
                <a:off x="488442" y="3212266"/>
                <a:ext cx="8198358" cy="861774"/>
              </a:xfrm>
              <a:prstGeom prst="rect">
                <a:avLst/>
              </a:prstGeom>
              <a:noFill/>
            </p:spPr>
            <p:txBody>
              <a:bodyPr wrap="square">
                <a:spAutoFit/>
              </a:bodyPr>
              <a:lstStyle/>
              <a:p>
                <a:r>
                  <a:rPr lang="en-IN" sz="2500" b="1" dirty="0">
                    <a:solidFill>
                      <a:srgbClr val="000000"/>
                    </a:solidFill>
                  </a:rPr>
                  <a:t>Case 2: </a:t>
                </a:r>
                <a14:m>
                  <m:oMath xmlns:m="http://schemas.openxmlformats.org/officeDocument/2006/math">
                    <m:r>
                      <a:rPr lang="en-IN" sz="2500" b="1" i="1">
                        <a:solidFill>
                          <a:srgbClr val="000000"/>
                        </a:solidFill>
                        <a:latin typeface="Cambria Math" panose="02040503050406030204" pitchFamily="18" charset="0"/>
                      </a:rPr>
                      <m:t>𝒏</m:t>
                    </m:r>
                  </m:oMath>
                </a14:m>
                <a:r>
                  <a:rPr lang="en-IN" sz="2500" dirty="0">
                    <a:solidFill>
                      <a:srgbClr val="000000"/>
                    </a:solidFill>
                  </a:rPr>
                  <a:t> </a:t>
                </a:r>
                <a:r>
                  <a:rPr lang="en-IN" sz="2500" b="1" dirty="0">
                    <a:solidFill>
                      <a:srgbClr val="000000"/>
                    </a:solidFill>
                  </a:rPr>
                  <a:t>is an odd natural number.</a:t>
                </a:r>
                <a:r>
                  <a:rPr lang="en-IN" sz="2500" dirty="0">
                    <a:solidFill>
                      <a:srgbClr val="000000"/>
                    </a:solidFill>
                  </a:rPr>
                  <a:t> If </a:t>
                </a:r>
                <a:r>
                  <a:rPr lang="en-IN" sz="2500" i="1" dirty="0">
                    <a:solidFill>
                      <a:srgbClr val="000000"/>
                    </a:solidFill>
                  </a:rPr>
                  <a:t>a</a:t>
                </a:r>
                <a:r>
                  <a:rPr lang="en-IN" sz="2500" dirty="0">
                    <a:solidFill>
                      <a:srgbClr val="000000"/>
                    </a:solidFill>
                  </a:rPr>
                  <a:t> is any real number and </a:t>
                </a:r>
                <a14:m>
                  <m:oMath xmlns:m="http://schemas.openxmlformats.org/officeDocument/2006/math">
                    <m:r>
                      <a:rPr lang="en-IN" sz="2500">
                        <a:solidFill>
                          <a:srgbClr val="000000"/>
                        </a:solidFill>
                        <a:latin typeface="Cambria Math" panose="02040503050406030204" pitchFamily="18" charset="0"/>
                      </a:rPr>
                      <m:t>𝑛</m:t>
                    </m:r>
                  </m:oMath>
                </a14:m>
                <a:r>
                  <a:rPr lang="en-IN" sz="2500" dirty="0">
                    <a:solidFill>
                      <a:srgbClr val="000000"/>
                    </a:solidFill>
                  </a:rPr>
                  <a:t> is an odd natural number,</a:t>
                </a:r>
              </a:p>
            </p:txBody>
          </p:sp>
        </mc:Choice>
        <mc:Fallback xmlns="">
          <p:sp>
            <p:nvSpPr>
              <p:cNvPr id="15" name="TextBox 14">
                <a:extLst>
                  <a:ext uri="{FF2B5EF4-FFF2-40B4-BE49-F238E27FC236}">
                    <a16:creationId xmlns:a16="http://schemas.microsoft.com/office/drawing/2014/main" id="{69EB9789-349F-7D33-A8C2-CE3277BC0A66}"/>
                  </a:ext>
                </a:extLst>
              </p:cNvPr>
              <p:cNvSpPr txBox="1">
                <a:spLocks noRot="1" noChangeAspect="1" noMove="1" noResize="1" noEditPoints="1" noAdjustHandles="1" noChangeArrowheads="1" noChangeShapeType="1" noTextEdit="1"/>
              </p:cNvSpPr>
              <p:nvPr/>
            </p:nvSpPr>
            <p:spPr>
              <a:xfrm>
                <a:off x="488442" y="3212266"/>
                <a:ext cx="8198358" cy="861774"/>
              </a:xfrm>
              <a:prstGeom prst="rect">
                <a:avLst/>
              </a:prstGeom>
              <a:blipFill>
                <a:blip r:embed="rId7"/>
                <a:stretch>
                  <a:fillRect l="-1190" t="-5674" b="-16312"/>
                </a:stretch>
              </a:blipFill>
            </p:spPr>
            <p:txBody>
              <a:bodyPr/>
              <a:lstStyle/>
              <a:p>
                <a:r>
                  <a:rPr lang="en-IN">
                    <a:noFill/>
                  </a:rPr>
                  <a:t> </a:t>
                </a:r>
              </a:p>
            </p:txBody>
          </p:sp>
        </mc:Fallback>
      </mc:AlternateContent>
      <p:pic>
        <p:nvPicPr>
          <p:cNvPr id="31" name="Picture 30" descr="nth root of a">
            <a:extLst>
              <a:ext uri="{FF2B5EF4-FFF2-40B4-BE49-F238E27FC236}">
                <a16:creationId xmlns:a16="http://schemas.microsoft.com/office/drawing/2014/main" id="{37FDEE4A-4189-06FA-64BF-2F6CB16A7AD6}"/>
              </a:ext>
            </a:extLst>
          </p:cNvPr>
          <p:cNvPicPr>
            <a:picLocks noChangeAspect="1"/>
          </p:cNvPicPr>
          <p:nvPr/>
        </p:nvPicPr>
        <p:blipFill>
          <a:blip r:embed="rId2"/>
          <a:stretch>
            <a:fillRect/>
          </a:stretch>
        </p:blipFill>
        <p:spPr>
          <a:xfrm>
            <a:off x="4714494" y="3643153"/>
            <a:ext cx="457200" cy="428625"/>
          </a:xfrm>
          <a:prstGeom prst="rect">
            <a:avLst/>
          </a:prstGeom>
        </p:spPr>
      </p:pic>
      <p:sp>
        <p:nvSpPr>
          <p:cNvPr id="17" name="TextBox 16">
            <a:extLst>
              <a:ext uri="{FF2B5EF4-FFF2-40B4-BE49-F238E27FC236}">
                <a16:creationId xmlns:a16="http://schemas.microsoft.com/office/drawing/2014/main" id="{F0F76344-4D1B-45AF-3424-0A2FB63B9EFB}"/>
              </a:ext>
            </a:extLst>
          </p:cNvPr>
          <p:cNvSpPr txBox="1"/>
          <p:nvPr/>
        </p:nvSpPr>
        <p:spPr>
          <a:xfrm>
            <a:off x="5202936" y="3609573"/>
            <a:ext cx="2902077" cy="477054"/>
          </a:xfrm>
          <a:prstGeom prst="rect">
            <a:avLst/>
          </a:prstGeom>
          <a:noFill/>
        </p:spPr>
        <p:txBody>
          <a:bodyPr wrap="square">
            <a:spAutoFit/>
          </a:bodyPr>
          <a:lstStyle/>
          <a:p>
            <a:r>
              <a:rPr lang="en-IN" sz="2500" dirty="0">
                <a:solidFill>
                  <a:srgbClr val="000000"/>
                </a:solidFill>
              </a:rPr>
              <a:t>is the real number </a:t>
            </a:r>
            <a:r>
              <a:rPr lang="en-IN" sz="2500" i="1" dirty="0">
                <a:solidFill>
                  <a:srgbClr val="000000"/>
                </a:solidFill>
              </a:rPr>
              <a:t>b</a:t>
            </a:r>
          </a:p>
        </p:txBody>
      </p:sp>
      <p:sp>
        <p:nvSpPr>
          <p:cNvPr id="19" name="TextBox 18">
            <a:extLst>
              <a:ext uri="{FF2B5EF4-FFF2-40B4-BE49-F238E27FC236}">
                <a16:creationId xmlns:a16="http://schemas.microsoft.com/office/drawing/2014/main" id="{9026EBD5-6F49-0FB0-BDBA-AFE1E2525DC1}"/>
              </a:ext>
            </a:extLst>
          </p:cNvPr>
          <p:cNvSpPr txBox="1"/>
          <p:nvPr/>
        </p:nvSpPr>
        <p:spPr>
          <a:xfrm>
            <a:off x="457200" y="4006587"/>
            <a:ext cx="8198358" cy="861774"/>
          </a:xfrm>
          <a:prstGeom prst="rect">
            <a:avLst/>
          </a:prstGeom>
          <a:noFill/>
        </p:spPr>
        <p:txBody>
          <a:bodyPr wrap="square">
            <a:spAutoFit/>
          </a:bodyPr>
          <a:lstStyle/>
          <a:p>
            <a:r>
              <a:rPr lang="en-IN" sz="2500" dirty="0">
                <a:solidFill>
                  <a:srgbClr val="000000"/>
                </a:solidFill>
              </a:rPr>
              <a:t>(whose sign will be the same as the sign of </a:t>
            </a:r>
            <a:r>
              <a:rPr lang="en-IN" sz="2500" i="1" dirty="0">
                <a:solidFill>
                  <a:srgbClr val="000000"/>
                </a:solidFill>
              </a:rPr>
              <a:t>a</a:t>
            </a:r>
            <a:r>
              <a:rPr lang="en-IN" sz="2500" dirty="0">
                <a:solidFill>
                  <a:srgbClr val="000000"/>
                </a:solidFill>
              </a:rPr>
              <a:t>) with the property that</a:t>
            </a:r>
          </a:p>
        </p:txBody>
      </p:sp>
      <p:graphicFrame>
        <p:nvGraphicFramePr>
          <p:cNvPr id="10" name="Object 9" descr="b to the power n equals a.">
            <a:extLst>
              <a:ext uri="{FF2B5EF4-FFF2-40B4-BE49-F238E27FC236}">
                <a16:creationId xmlns:a16="http://schemas.microsoft.com/office/drawing/2014/main" id="{3AF8578F-9F7F-E4CA-21CA-64D509A4D26B}"/>
              </a:ext>
            </a:extLst>
          </p:cNvPr>
          <p:cNvGraphicFramePr>
            <a:graphicFrameLocks noChangeAspect="1"/>
          </p:cNvGraphicFramePr>
          <p:nvPr>
            <p:extLst>
              <p:ext uri="{D42A27DB-BD31-4B8C-83A1-F6EECF244321}">
                <p14:modId xmlns:p14="http://schemas.microsoft.com/office/powerpoint/2010/main" val="2293027409"/>
              </p:ext>
            </p:extLst>
          </p:nvPr>
        </p:nvGraphicFramePr>
        <p:xfrm>
          <a:off x="2333625" y="4428209"/>
          <a:ext cx="866775" cy="366713"/>
        </p:xfrm>
        <a:graphic>
          <a:graphicData uri="http://schemas.openxmlformats.org/presentationml/2006/ole">
            <mc:AlternateContent xmlns:mc="http://schemas.openxmlformats.org/markup-compatibility/2006">
              <mc:Choice xmlns:v="urn:schemas-microsoft-com:vml" Requires="v">
                <p:oleObj name="Equation" r:id="rId8" imgW="867198" imgH="365924" progId="Equation.DSMT4">
                  <p:embed/>
                </p:oleObj>
              </mc:Choice>
              <mc:Fallback>
                <p:oleObj name="Equation" r:id="rId8" imgW="867198" imgH="365924" progId="Equation.DSMT4">
                  <p:embed/>
                  <p:pic>
                    <p:nvPicPr>
                      <p:cNvPr id="0" name=""/>
                      <p:cNvPicPr/>
                      <p:nvPr/>
                    </p:nvPicPr>
                    <p:blipFill>
                      <a:blip r:embed="rId9"/>
                      <a:stretch>
                        <a:fillRect/>
                      </a:stretch>
                    </p:blipFill>
                    <p:spPr>
                      <a:xfrm>
                        <a:off x="2333625" y="4428209"/>
                        <a:ext cx="866775" cy="3667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29F64E2-19F1-9BB5-034A-44F34CBC9ACC}"/>
              </a:ext>
            </a:extLst>
          </p:cNvPr>
          <p:cNvSpPr txBox="1"/>
          <p:nvPr/>
        </p:nvSpPr>
        <p:spPr>
          <a:xfrm>
            <a:off x="3193200" y="4405988"/>
            <a:ext cx="997800" cy="477054"/>
          </a:xfrm>
          <a:prstGeom prst="rect">
            <a:avLst/>
          </a:prstGeom>
          <a:noFill/>
        </p:spPr>
        <p:txBody>
          <a:bodyPr wrap="square">
            <a:spAutoFit/>
          </a:bodyPr>
          <a:lstStyle/>
          <a:p>
            <a:r>
              <a:rPr lang="en-IN" sz="2500" dirty="0">
                <a:solidFill>
                  <a:srgbClr val="000000"/>
                </a:solidFill>
              </a:rPr>
              <a:t>Again,</a:t>
            </a:r>
            <a:endParaRPr lang="en-IN" sz="2500" dirty="0"/>
          </a:p>
        </p:txBody>
      </p:sp>
      <p:pic>
        <p:nvPicPr>
          <p:cNvPr id="30" name="Picture 29" descr="nth root of a equal to b if and only if a is equal to b raised to the power of n,">
            <a:extLst>
              <a:ext uri="{FF2B5EF4-FFF2-40B4-BE49-F238E27FC236}">
                <a16:creationId xmlns:a16="http://schemas.microsoft.com/office/drawing/2014/main" id="{D17EF453-209A-19E7-8F73-FB74B17CFD8E}"/>
              </a:ext>
            </a:extLst>
          </p:cNvPr>
          <p:cNvPicPr>
            <a:picLocks noChangeAspect="1"/>
          </p:cNvPicPr>
          <p:nvPr/>
        </p:nvPicPr>
        <p:blipFill>
          <a:blip r:embed="rId10"/>
          <a:stretch>
            <a:fillRect/>
          </a:stretch>
        </p:blipFill>
        <p:spPr>
          <a:xfrm>
            <a:off x="4191000" y="4419124"/>
            <a:ext cx="3672000" cy="450783"/>
          </a:xfrm>
          <a:prstGeom prst="rect">
            <a:avLst/>
          </a:prstGeom>
        </p:spPr>
      </p:pic>
      <p:pic>
        <p:nvPicPr>
          <p:cNvPr id="12" name="Picture 11" descr="left parentheses nth root of a right parentheses raised to the power of n equals a, and nth root of a to the power of n equals a.">
            <a:extLst>
              <a:ext uri="{FF2B5EF4-FFF2-40B4-BE49-F238E27FC236}">
                <a16:creationId xmlns:a16="http://schemas.microsoft.com/office/drawing/2014/main" id="{61357AE4-21EB-C2AF-AED3-F32AC9AEC239}"/>
              </a:ext>
            </a:extLst>
          </p:cNvPr>
          <p:cNvPicPr>
            <a:picLocks noChangeAspect="1"/>
          </p:cNvPicPr>
          <p:nvPr/>
        </p:nvPicPr>
        <p:blipFill>
          <a:blip r:embed="rId11"/>
          <a:stretch>
            <a:fillRect/>
          </a:stretch>
        </p:blipFill>
        <p:spPr>
          <a:xfrm>
            <a:off x="501777" y="4829919"/>
            <a:ext cx="3235429" cy="68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FE9B-4F24-ECEC-3FA6-6C0BF465A82D}"/>
              </a:ext>
            </a:extLst>
          </p:cNvPr>
          <p:cNvSpPr>
            <a:spLocks noGrp="1"/>
          </p:cNvSpPr>
          <p:nvPr>
            <p:ph type="title"/>
          </p:nvPr>
        </p:nvSpPr>
        <p:spPr/>
        <p:txBody>
          <a:bodyPr/>
          <a:lstStyle/>
          <a:p>
            <a:r>
              <a:rPr lang="en-US" dirty="0"/>
              <a:t>Example 4: Rationalizing the Denominator</a:t>
            </a:r>
            <a:r>
              <a:rPr lang="en-US" baseline="-25000" dirty="0"/>
              <a:t>2</a:t>
            </a:r>
            <a:endParaRPr lang="en-IN" dirty="0"/>
          </a:p>
        </p:txBody>
      </p:sp>
      <p:sp>
        <p:nvSpPr>
          <p:cNvPr id="4" name="Text Placeholder 2">
            <a:extLst>
              <a:ext uri="{FF2B5EF4-FFF2-40B4-BE49-F238E27FC236}">
                <a16:creationId xmlns:a16="http://schemas.microsoft.com/office/drawing/2014/main" id="{E0EDC269-C16C-6DC3-73F6-8CD02D019177}"/>
              </a:ext>
            </a:extLst>
          </p:cNvPr>
          <p:cNvSpPr>
            <a:spLocks noGrp="1"/>
          </p:cNvSpPr>
          <p:nvPr>
            <p:ph type="body" sz="quarter" idx="10"/>
          </p:nvPr>
        </p:nvSpPr>
        <p:spPr>
          <a:xfrm>
            <a:off x="457200" y="1066800"/>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5" name="Table Placeholder 2" descr="a. The fifth root of open parenthesis negative four times x to the power six close parenthesis divided by eight times y to the power two equals the fifth root of open parenthesis negative four times x times x to the power five close parenthesis divided by the fifth root of open parenthesis eight times y to the power two close parenthesis.&#10;&#10;This simplifies to open parenthesis negative x times the fifth root of four times x close parenthesis divided by the fifth root of open parenthesis two to the power three times y to the power two close parenthesis, multiplied by the fifth root of open parenthesis two to the power two times y to the power three close parenthesis divided by the fifth root of open parenthesis two to the power two times y to the power three close parenthesis.&#10;&#10;Further simplifying, we get open parenthesis negative x times the fifth root of sixteen times x times y to the power three close parenthesis divided by the fifth root of open parenthesis two to the power five times y to the power five close parenthesis.&#10;&#10;Finally, this simplifies to open parenthesis negative x times the fifth root of sixteen times x times y to the power three close parenthesis divided by two times y.">
                <a:extLst>
                  <a:ext uri="{FF2B5EF4-FFF2-40B4-BE49-F238E27FC236}">
                    <a16:creationId xmlns:a16="http://schemas.microsoft.com/office/drawing/2014/main" id="{9ADED007-B4AF-9DF5-F52D-E95CDDB1155C}"/>
                  </a:ext>
                </a:extLst>
              </p:cNvPr>
              <p:cNvGraphicFramePr>
                <a:graphicFrameLocks/>
              </p:cNvGraphicFramePr>
              <p:nvPr>
                <p:extLst>
                  <p:ext uri="{D42A27DB-BD31-4B8C-83A1-F6EECF244321}">
                    <p14:modId xmlns:p14="http://schemas.microsoft.com/office/powerpoint/2010/main" val="851053723"/>
                  </p:ext>
                </p:extLst>
              </p:nvPr>
            </p:nvGraphicFramePr>
            <p:xfrm>
              <a:off x="838200" y="1371600"/>
              <a:ext cx="7924800" cy="423608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ad>
                                <m:radPr>
                                  <m:ctrlPr>
                                    <a:rPr sz="2800" i="1">
                                      <a:latin typeface="Cambria Math" panose="02040503050406030204" pitchFamily="18" charset="0"/>
                                    </a:rPr>
                                  </m:ctrlPr>
                                </m:radPr>
                                <m:deg>
                                  <m:r>
                                    <a:rPr sz="2800">
                                      <a:latin typeface="Cambria Math"/>
                                    </a:rPr>
                                    <m:t>5</m:t>
                                  </m:r>
                                </m:deg>
                                <m:e>
                                  <m:f>
                                    <m:fPr>
                                      <m:ctrlPr>
                                        <a:rPr sz="2800" i="1">
                                          <a:latin typeface="Cambria Math" panose="02040503050406030204" pitchFamily="18" charset="0"/>
                                        </a:rPr>
                                      </m:ctrlPr>
                                    </m:fPr>
                                    <m:num>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6</m:t>
                                          </m:r>
                                        </m:sup>
                                      </m:sSup>
                                    </m:num>
                                    <m:den>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den>
                                  </m:f>
                                </m:e>
                              </m:rad>
                              <m:r>
                                <a:rPr sz="2800">
                                  <a:latin typeface="Cambria Math"/>
                                </a:rPr>
                                <m:t>=</m:t>
                              </m:r>
                              <m:f>
                                <m:fPr>
                                  <m:ctrlPr>
                                    <a:rPr sz="2800" i="1">
                                      <a:latin typeface="Cambria Math" panose="02040503050406030204" pitchFamily="18" charset="0"/>
                                    </a:rPr>
                                  </m:ctrlPr>
                                </m:fPr>
                                <m:num>
                                  <m:rad>
                                    <m:radPr>
                                      <m:ctrlPr>
                                        <a:rPr sz="2800" i="1">
                                          <a:latin typeface="Cambria Math" panose="02040503050406030204" pitchFamily="18" charset="0"/>
                                        </a:rPr>
                                      </m:ctrlPr>
                                    </m:radPr>
                                    <m:deg>
                                      <m:r>
                                        <a:rPr sz="2800">
                                          <a:latin typeface="Cambria Math"/>
                                        </a:rPr>
                                        <m:t>5</m:t>
                                      </m:r>
                                    </m:deg>
                                    <m:e>
                                      <m:r>
                                        <a:rPr sz="2800">
                                          <a:latin typeface="Cambria Math"/>
                                        </a:rPr>
                                        <m:t>−4</m:t>
                                      </m:r>
                                      <m:r>
                                        <a:rPr sz="2800">
                                          <a:latin typeface="Cambria Math"/>
                                        </a:rPr>
                                        <m:t>𝑥</m:t>
                                      </m:r>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5</m:t>
                                          </m:r>
                                        </m:sup>
                                      </m:sSup>
                                    </m:e>
                                  </m:rad>
                                </m:num>
                                <m:den>
                                  <m:rad>
                                    <m:radPr>
                                      <m:ctrlPr>
                                        <a:rPr sz="2800" i="1">
                                          <a:latin typeface="Cambria Math" panose="02040503050406030204" pitchFamily="18" charset="0"/>
                                        </a:rPr>
                                      </m:ctrlPr>
                                    </m:radPr>
                                    <m:deg>
                                      <m:r>
                                        <a:rPr sz="2800">
                                          <a:latin typeface="Cambria Math"/>
                                        </a:rPr>
                                        <m:t>5</m:t>
                                      </m:r>
                                    </m:deg>
                                    <m:e>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den>
                              </m:f>
                            </m:oMath>
                          </a14:m>
                          <a:endParaRPr sz="2800" dirty="0"/>
                        </a:p>
                      </a:txBody>
                      <a:tcPr/>
                    </a:tc>
                    <a:tc>
                      <a:txBody>
                        <a:bodyPr/>
                        <a:lstStyle/>
                        <a:p>
                          <a:pPr algn="l">
                            <a:defRPr sz="1800" b="1"/>
                          </a:pPr>
                          <a:r>
                            <a:rPr sz="2000" b="0" dirty="0"/>
                            <a:t>The first step is to simplify the numerator and denominator and determine what the denominator</a:t>
                          </a:r>
                        </a:p>
                      </a:txBody>
                      <a:tcPr/>
                    </a:tc>
                    <a:extLst>
                      <a:ext uri="{0D108BD9-81ED-4DB2-BD59-A6C34878D82A}">
                        <a16:rowId xmlns:a16="http://schemas.microsoft.com/office/drawing/2014/main" val="10000"/>
                      </a:ext>
                    </a:extLst>
                  </a:tr>
                  <a:tr h="128016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4</m:t>
                                      </m:r>
                                      <m:r>
                                        <a:rPr lang="ar-AE" sz="2800">
                                          <a:latin typeface="Cambria Math"/>
                                        </a:rPr>
                                        <m:t>𝑥</m:t>
                                      </m:r>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3</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e>
                                  </m:rad>
                                </m:den>
                              </m:f>
                              <m:r>
                                <a:rPr lang="ar-AE" sz="2800">
                                  <a:latin typeface="Cambria Math"/>
                                </a:rPr>
                                <m:t>⋅</m:t>
                              </m:r>
                              <m:f>
                                <m:fPr>
                                  <m:ctrlPr>
                                    <a:rPr lang="ar-AE" sz="2800" i="1">
                                      <a:latin typeface="Cambria Math" panose="02040503050406030204" pitchFamily="18" charset="0"/>
                                    </a:rPr>
                                  </m:ctrlPr>
                                </m:fPr>
                                <m:num>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den>
                              </m:f>
                            </m:oMath>
                          </a14:m>
                          <a:endParaRPr sz="2800" dirty="0"/>
                        </a:p>
                      </a:txBody>
                      <a:tcPr/>
                    </a:tc>
                    <a:tc>
                      <a:txBody>
                        <a:bodyPr/>
                        <a:lstStyle/>
                        <a:p>
                          <a:pPr algn="l">
                            <a:defRPr sz="1800" b="1"/>
                          </a:pPr>
                          <a:r>
                            <a:rPr lang="en-US" sz="2000" b="0" dirty="0"/>
                            <a:t>must be multiplied by in order to eliminate the radical. Remember to multiply the numerator by the same factor.</a:t>
                          </a:r>
                          <a:endParaRPr b="0" dirty="0"/>
                        </a:p>
                      </a:txBody>
                      <a:tcPr/>
                    </a:tc>
                    <a:extLst>
                      <a:ext uri="{0D108BD9-81ED-4DB2-BD59-A6C34878D82A}">
                        <a16:rowId xmlns:a16="http://schemas.microsoft.com/office/drawing/2014/main" val="10001"/>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5</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5</m:t>
                                          </m:r>
                                        </m:sup>
                                      </m:sSup>
                                    </m:e>
                                  </m:rad>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
                                    <a:rPr lang="ar-AE" sz="2800">
                                      <a:latin typeface="Cambria Math"/>
                                    </a:rPr>
                                    <m:t>2</m:t>
                                  </m:r>
                                  <m:r>
                                    <a:rPr lang="ar-AE"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descr="a. The fifth root of open parenthesis negative four times x to the power six close parenthesis divided by eight times y to the power two equals the fifth root of open parenthesis negative four times x times x to the power five close parenthesis divided by the fifth root of open parenthesis eight times y to the power two close parenthesis.&#10;&#10;This simplifies to open parenthesis negative x times the fifth root of four times x close parenthesis divided by the fifth root of open parenthesis two to the power three times y to the power two close parenthesis, multiplied by the fifth root of open parenthesis two to the power two times y to the power three close parenthesis divided by the fifth root of open parenthesis two to the power two times y to the power three close parenthesis.&#10;&#10;Further simplifying, we get open parenthesis negative x times the fifth root of sixteen times x times y to the power three close parenthesis divided by the fifth root of open parenthesis two to the power five times y to the power five close parenthesis.&#10;&#10;Finally, this simplifies to open parenthesis negative x times the fifth root of sixteen times x times y to the power three close parenthesis divided by two times y.">
                <a:extLst>
                  <a:ext uri="{FF2B5EF4-FFF2-40B4-BE49-F238E27FC236}">
                    <a16:creationId xmlns:a16="http://schemas.microsoft.com/office/drawing/2014/main" id="{9ADED007-B4AF-9DF5-F52D-E95CDDB1155C}"/>
                  </a:ext>
                </a:extLst>
              </p:cNvPr>
              <p:cNvGraphicFramePr>
                <a:graphicFrameLocks/>
              </p:cNvGraphicFramePr>
              <p:nvPr>
                <p:extLst>
                  <p:ext uri="{D42A27DB-BD31-4B8C-83A1-F6EECF244321}">
                    <p14:modId xmlns:p14="http://schemas.microsoft.com/office/powerpoint/2010/main" val="851053723"/>
                  </p:ext>
                </p:extLst>
              </p:nvPr>
            </p:nvGraphicFramePr>
            <p:xfrm>
              <a:off x="838200" y="1371600"/>
              <a:ext cx="7924800" cy="423608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1005840">
                    <a:tc>
                      <a:txBody>
                        <a:bodyPr/>
                        <a:lstStyle/>
                        <a:p>
                          <a:endParaRPr lang="en-US"/>
                        </a:p>
                      </a:txBody>
                      <a:tcPr>
                        <a:blipFill>
                          <a:blip r:embed="rId2"/>
                          <a:stretch>
                            <a:fillRect t="-3030" r="-99846" b="-321212"/>
                          </a:stretch>
                        </a:blipFill>
                      </a:tcPr>
                    </a:tc>
                    <a:tc>
                      <a:txBody>
                        <a:bodyPr/>
                        <a:lstStyle/>
                        <a:p>
                          <a:pPr algn="l">
                            <a:defRPr sz="1800" b="1"/>
                          </a:pPr>
                          <a:r>
                            <a:rPr sz="2000" b="0" dirty="0"/>
                            <a:t>The first step is to simplify the numerator and denominator and determine what the denominator</a:t>
                          </a:r>
                        </a:p>
                      </a:txBody>
                      <a:tcPr/>
                    </a:tc>
                    <a:extLst>
                      <a:ext uri="{0D108BD9-81ED-4DB2-BD59-A6C34878D82A}">
                        <a16:rowId xmlns:a16="http://schemas.microsoft.com/office/drawing/2014/main" val="10000"/>
                      </a:ext>
                    </a:extLst>
                  </a:tr>
                  <a:tr h="1310640">
                    <a:tc>
                      <a:txBody>
                        <a:bodyPr/>
                        <a:lstStyle/>
                        <a:p>
                          <a:endParaRPr lang="en-US"/>
                        </a:p>
                      </a:txBody>
                      <a:tcPr>
                        <a:blipFill>
                          <a:blip r:embed="rId2"/>
                          <a:stretch>
                            <a:fillRect t="-79070" r="-99846" b="-146512"/>
                          </a:stretch>
                        </a:blipFill>
                      </a:tcPr>
                    </a:tc>
                    <a:tc>
                      <a:txBody>
                        <a:bodyPr/>
                        <a:lstStyle/>
                        <a:p>
                          <a:pPr algn="l">
                            <a:defRPr sz="1800" b="1"/>
                          </a:pPr>
                          <a:r>
                            <a:rPr lang="en-US" sz="2000" b="0" dirty="0"/>
                            <a:t>must be multiplied by in order to eliminate the radical. Remember to multiply the numerator by the same factor.</a:t>
                          </a:r>
                          <a:endParaRPr b="0" dirty="0"/>
                        </a:p>
                      </a:txBody>
                      <a:tcPr/>
                    </a:tc>
                    <a:extLst>
                      <a:ext uri="{0D108BD9-81ED-4DB2-BD59-A6C34878D82A}">
                        <a16:rowId xmlns:a16="http://schemas.microsoft.com/office/drawing/2014/main" val="10001"/>
                      </a:ext>
                    </a:extLst>
                  </a:tr>
                  <a:tr h="959803">
                    <a:tc>
                      <a:txBody>
                        <a:bodyPr/>
                        <a:lstStyle/>
                        <a:p>
                          <a:endParaRPr lang="en-US"/>
                        </a:p>
                      </a:txBody>
                      <a:tcPr>
                        <a:blipFill>
                          <a:blip r:embed="rId2"/>
                          <a:stretch>
                            <a:fillRect t="-243671" r="-99846" b="-99367"/>
                          </a:stretch>
                        </a:blipFill>
                      </a:tcPr>
                    </a:tc>
                    <a:tc>
                      <a:txBody>
                        <a:bodyPr/>
                        <a:lstStyle/>
                        <a:p>
                          <a:pPr algn="l"/>
                          <a:endParaRPr dirty="0"/>
                        </a:p>
                      </a:txBody>
                      <a:tcPr/>
                    </a:tc>
                    <a:extLst>
                      <a:ext uri="{0D108BD9-81ED-4DB2-BD59-A6C34878D82A}">
                        <a16:rowId xmlns:a16="http://schemas.microsoft.com/office/drawing/2014/main" val="10002"/>
                      </a:ext>
                    </a:extLst>
                  </a:tr>
                  <a:tr h="959803">
                    <a:tc>
                      <a:txBody>
                        <a:bodyPr/>
                        <a:lstStyle/>
                        <a:p>
                          <a:endParaRPr lang="en-US"/>
                        </a:p>
                      </a:txBody>
                      <a:tcPr>
                        <a:blipFill>
                          <a:blip r:embed="rId2"/>
                          <a:stretch>
                            <a:fillRect t="-345860" r="-9984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09908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a:t>
            </a:r>
            <a:r>
              <a:rPr lang="en-US" baseline="-25000" dirty="0"/>
              <a:t>3</a:t>
            </a:r>
            <a:endParaRPr dirty="0"/>
          </a:p>
        </p:txBody>
      </p:sp>
      <p:sp>
        <p:nvSpPr>
          <p:cNvPr id="8" name="Text Placeholder 2">
            <a:extLst>
              <a:ext uri="{FF2B5EF4-FFF2-40B4-BE49-F238E27FC236}">
                <a16:creationId xmlns:a16="http://schemas.microsoft.com/office/drawing/2014/main" id="{E8755F7E-FF90-2545-99B4-F77AFE39451E}"/>
              </a:ext>
            </a:extLst>
          </p:cNvPr>
          <p:cNvSpPr>
            <a:spLocks noGrp="1"/>
          </p:cNvSpPr>
          <p:nvPr>
            <p:ph type="body" sz="quarter" idx="10"/>
          </p:nvPr>
        </p:nvSpPr>
        <p:spPr>
          <a:xfrm>
            <a:off x="457200" y="13575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10" name="Table Placeholder 2" descr="Four divided by the Open parenthesis square root of seven plus the square root of three close parenthesis equals the product of four divided by the Open parenthesis square root of seven plus the square root of three close parenthesis and the Open parenthesis square root of seven minus the square root of three close parenthesis divided by Open parenthesis square root of seven minus the square root of three close parenthesis.&#10;This simplifies to four times the Open parenthesis square root of seven minus the square root of three close parenthesis divided by seven minus three.&#10;Further simplifying, we get four times Open parenthesis square root of seven minus the square root of three close parenthesis divided by four.&#10;Finally, this simplifies to the square root of seven minus the square root of three.&#10;">
                <a:extLst>
                  <a:ext uri="{FF2B5EF4-FFF2-40B4-BE49-F238E27FC236}">
                    <a16:creationId xmlns:a16="http://schemas.microsoft.com/office/drawing/2014/main" id="{995AD88E-959E-3CDF-B6AE-2487A0044670}"/>
                  </a:ext>
                </a:extLst>
              </p:cNvPr>
              <p:cNvGraphicFramePr>
                <a:graphicFrameLocks/>
              </p:cNvGraphicFramePr>
              <p:nvPr>
                <p:extLst>
                  <p:ext uri="{D42A27DB-BD31-4B8C-83A1-F6EECF244321}">
                    <p14:modId xmlns:p14="http://schemas.microsoft.com/office/powerpoint/2010/main" val="952803992"/>
                  </p:ext>
                </p:extLst>
              </p:nvPr>
            </p:nvGraphicFramePr>
            <p:xfrm>
              <a:off x="914400" y="1236027"/>
              <a:ext cx="7848600" cy="3312351"/>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oMath>
                          </a14:m>
                          <a:endParaRPr sz="2800" dirty="0"/>
                        </a:p>
                      </a:txBody>
                      <a:tcPr/>
                    </a:tc>
                    <a:tc>
                      <a:txBody>
                        <a:bodyPr/>
                        <a:lstStyle/>
                        <a:p>
                          <a:pPr algn="l">
                            <a:defRPr b="1"/>
                          </a:pPr>
                          <a:r>
                            <a:rPr sz="1800" b="0" dirty="0"/>
                            <a:t>Again, we have multiplied the fraction by </a:t>
                          </a:r>
                          <a:r>
                            <a:rPr sz="1800" b="0" dirty="0">
                              <a:latin typeface="Cambria Math"/>
                            </a:rPr>
                            <a:t>1</a:t>
                          </a:r>
                          <a:r>
                            <a:rPr sz="1800" b="0" dirty="0"/>
                            <a:t>, but this time we multiply the</a:t>
                          </a:r>
                        </a:p>
                      </a:txBody>
                      <a:tcPr anchor="b"/>
                    </a:tc>
                    <a:extLst>
                      <a:ext uri="{0D108BD9-81ED-4DB2-BD59-A6C34878D82A}">
                        <a16:rowId xmlns:a16="http://schemas.microsoft.com/office/drawing/2014/main" val="10000"/>
                      </a:ext>
                    </a:extLst>
                  </a:tr>
                  <a:tr h="98552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7−3</m:t>
                                  </m:r>
                                </m:den>
                              </m:f>
                            </m:oMath>
                          </a14:m>
                          <a:endParaRPr sz="2800" dirty="0"/>
                        </a:p>
                      </a:txBody>
                      <a:tcPr/>
                    </a:tc>
                    <a:tc>
                      <a:txBody>
                        <a:bodyPr/>
                        <a:lstStyle/>
                        <a:p>
                          <a:pPr algn="l"/>
                          <a:r>
                            <a:rPr lang="en-US" sz="1800" b="0" dirty="0"/>
                            <a:t>numerator and denominator by the </a:t>
                          </a:r>
                          <a:r>
                            <a:rPr lang="en-US" sz="1800" b="0" i="1" dirty="0"/>
                            <a:t>conjugate radical </a:t>
                          </a:r>
                          <a:r>
                            <a:rPr lang="en-US" sz="1800" b="0" dirty="0"/>
                            <a:t>of the original denominator.</a:t>
                          </a:r>
                          <a:endParaRPr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4</m:t>
                                  </m:r>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Placeholder 2" descr="Four divided by the Open parenthesis square root of seven plus the square root of three close parenthesis equals the product of four divided by the Open parenthesis square root of seven plus the square root of three close parenthesis and the Open parenthesis square root of seven minus the square root of three close parenthesis divided by Open parenthesis square root of seven minus the square root of three close parenthesis.&#10;This simplifies to four times the Open parenthesis square root of seven minus the square root of three close parenthesis divided by seven minus three.&#10;Further simplifying, we get four times Open parenthesis square root of seven minus the square root of three close parenthesis divided by four.&#10;Finally, this simplifies to the square root of seven minus the square root of three.&#10;">
                <a:extLst>
                  <a:ext uri="{FF2B5EF4-FFF2-40B4-BE49-F238E27FC236}">
                    <a16:creationId xmlns:a16="http://schemas.microsoft.com/office/drawing/2014/main" id="{995AD88E-959E-3CDF-B6AE-2487A0044670}"/>
                  </a:ext>
                </a:extLst>
              </p:cNvPr>
              <p:cNvGraphicFramePr>
                <a:graphicFrameLocks/>
              </p:cNvGraphicFramePr>
              <p:nvPr>
                <p:extLst>
                  <p:ext uri="{D42A27DB-BD31-4B8C-83A1-F6EECF244321}">
                    <p14:modId xmlns:p14="http://schemas.microsoft.com/office/powerpoint/2010/main" val="952803992"/>
                  </p:ext>
                </p:extLst>
              </p:nvPr>
            </p:nvGraphicFramePr>
            <p:xfrm>
              <a:off x="914400" y="1236027"/>
              <a:ext cx="7848600" cy="3312351"/>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97751">
                    <a:tc>
                      <a:txBody>
                        <a:bodyPr/>
                        <a:lstStyle/>
                        <a:p>
                          <a:endParaRPr lang="en-US"/>
                        </a:p>
                      </a:txBody>
                      <a:tcPr>
                        <a:blipFill>
                          <a:blip r:embed="rId2"/>
                          <a:stretch>
                            <a:fillRect r="-90815" b="-322901"/>
                          </a:stretch>
                        </a:blipFill>
                      </a:tcPr>
                    </a:tc>
                    <a:tc>
                      <a:txBody>
                        <a:bodyPr/>
                        <a:lstStyle/>
                        <a:p>
                          <a:pPr algn="l">
                            <a:defRPr b="1"/>
                          </a:pPr>
                          <a:r>
                            <a:rPr sz="1800" b="0" dirty="0"/>
                            <a:t>Again, we have multiplied the fraction by </a:t>
                          </a:r>
                          <a:r>
                            <a:rPr sz="1800" b="0" dirty="0">
                              <a:latin typeface="Cambria Math"/>
                            </a:rPr>
                            <a:t>1</a:t>
                          </a:r>
                          <a:r>
                            <a:rPr sz="1800" b="0" dirty="0"/>
                            <a:t>, but this time we multiply the</a:t>
                          </a:r>
                        </a:p>
                      </a:txBody>
                      <a:tcPr anchor="b"/>
                    </a:tc>
                    <a:extLst>
                      <a:ext uri="{0D108BD9-81ED-4DB2-BD59-A6C34878D82A}">
                        <a16:rowId xmlns:a16="http://schemas.microsoft.com/office/drawing/2014/main" val="10000"/>
                      </a:ext>
                    </a:extLst>
                  </a:tr>
                  <a:tr h="985520">
                    <a:tc>
                      <a:txBody>
                        <a:bodyPr/>
                        <a:lstStyle/>
                        <a:p>
                          <a:endParaRPr lang="en-US"/>
                        </a:p>
                      </a:txBody>
                      <a:tcPr>
                        <a:blipFill>
                          <a:blip r:embed="rId2"/>
                          <a:stretch>
                            <a:fillRect t="-80864" r="-90815" b="-161111"/>
                          </a:stretch>
                        </a:blipFill>
                      </a:tcPr>
                    </a:tc>
                    <a:tc>
                      <a:txBody>
                        <a:bodyPr/>
                        <a:lstStyle/>
                        <a:p>
                          <a:pPr algn="l"/>
                          <a:r>
                            <a:rPr lang="en-US" sz="1800" b="0" dirty="0"/>
                            <a:t>numerator and denominator by the </a:t>
                          </a:r>
                          <a:r>
                            <a:rPr lang="en-US" sz="1800" b="0" i="1" dirty="0"/>
                            <a:t>conjugate radical </a:t>
                          </a:r>
                          <a:r>
                            <a:rPr lang="en-US" sz="1800" b="0" dirty="0"/>
                            <a:t>of the original denominator.</a:t>
                          </a:r>
                          <a:endParaRPr dirty="0"/>
                        </a:p>
                      </a:txBody>
                      <a:tcPr/>
                    </a:tc>
                    <a:extLst>
                      <a:ext uri="{0D108BD9-81ED-4DB2-BD59-A6C34878D82A}">
                        <a16:rowId xmlns:a16="http://schemas.microsoft.com/office/drawing/2014/main" val="10001"/>
                      </a:ext>
                    </a:extLst>
                  </a:tr>
                  <a:tr h="808482">
                    <a:tc>
                      <a:txBody>
                        <a:bodyPr/>
                        <a:lstStyle/>
                        <a:p>
                          <a:endParaRPr lang="en-US"/>
                        </a:p>
                      </a:txBody>
                      <a:tcPr>
                        <a:blipFill>
                          <a:blip r:embed="rId2"/>
                          <a:stretch>
                            <a:fillRect t="-220301" r="-90815" b="-96241"/>
                          </a:stretch>
                        </a:blipFill>
                      </a:tcPr>
                    </a:tc>
                    <a:tc>
                      <a:txBody>
                        <a:bodyPr/>
                        <a:lstStyle/>
                        <a:p>
                          <a:pPr algn="l"/>
                          <a:endParaRPr dirty="0"/>
                        </a:p>
                      </a:txBody>
                      <a:tcPr/>
                    </a:tc>
                    <a:extLst>
                      <a:ext uri="{0D108BD9-81ED-4DB2-BD59-A6C34878D82A}">
                        <a16:rowId xmlns:a16="http://schemas.microsoft.com/office/drawing/2014/main" val="10002"/>
                      </a:ext>
                    </a:extLst>
                  </a:tr>
                  <a:tr h="720598">
                    <a:tc>
                      <a:txBody>
                        <a:bodyPr/>
                        <a:lstStyle/>
                        <a:p>
                          <a:endParaRPr lang="en-US"/>
                        </a:p>
                      </a:txBody>
                      <a:tcPr>
                        <a:blipFill>
                          <a:blip r:embed="rId2"/>
                          <a:stretch>
                            <a:fillRect t="-357983" r="-90815" b="-7563"/>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a:t>
            </a:r>
            <a:r>
              <a:rPr lang="en-US" baseline="-25000" dirty="0"/>
              <a:t>4</a:t>
            </a:r>
            <a:endParaRPr dirty="0"/>
          </a:p>
        </p:txBody>
      </p:sp>
      <p:sp>
        <p:nvSpPr>
          <p:cNvPr id="3" name="Text Placeholder 2"/>
          <p:cNvSpPr>
            <a:spLocks noGrp="1"/>
          </p:cNvSpPr>
          <p:nvPr>
            <p:ph type="body" sz="quarter" idx="10"/>
          </p:nvPr>
        </p:nvSpPr>
        <p:spPr>
          <a:xfrm>
            <a:off x="457200" y="1398221"/>
            <a:ext cx="8229600" cy="4509867"/>
          </a:xfrm>
        </p:spPr>
        <p:txBody>
          <a:bodyPr/>
          <a:lstStyle/>
          <a:p>
            <a:pPr marL="514350" indent="-514350">
              <a:buFont typeface="+mj-lt"/>
              <a:buAutoNum type="alphaLcPeriod" startAt="3"/>
              <a:defRPr sz="2800"/>
            </a:pPr>
            <a:r>
              <a:rPr dirty="0"/>
              <a:t>​</a:t>
            </a:r>
          </a:p>
        </p:txBody>
      </p:sp>
      <mc:AlternateContent xmlns:mc="http://schemas.openxmlformats.org/markup-compatibility/2006">
        <mc:Choice xmlns:a14="http://schemas.microsoft.com/office/drawing/2010/main" Requires="a14">
          <p:graphicFrame>
            <p:nvGraphicFramePr>
              <p:cNvPr id="4" name="Table Placeholder 2" descr="Negative square root of five x over open parenthesis five minus square root of x close parenthesis equals open parenthesis negative square root of five x over open parenthesis five minus square root of x close parenthesis close parenthesis multiplied by open parenthesis five plus square root of x over five plus square root of x close parenthesis.&#10;Equals open fraction negative five times square root of five x minus square root of five x squared over twenty-five minus x close fraction.&#10;Equals open fraction negative five times square root of five x minus x times square root of five over twenty-five minus x close fraction.&#10;">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724018722"/>
                  </p:ext>
                </p:extLst>
              </p:nvPr>
            </p:nvGraphicFramePr>
            <p:xfrm>
              <a:off x="914400" y="1235392"/>
              <a:ext cx="8001000" cy="3243199"/>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oMath>
                          </a14:m>
                          <a:endParaRPr sz="2800" dirty="0"/>
                        </a:p>
                      </a:txBody>
                      <a:tcPr/>
                    </a:tc>
                    <a:tc>
                      <a:txBody>
                        <a:bodyPr/>
                        <a:lstStyle/>
                        <a:p>
                          <a:pPr algn="l">
                            <a:defRPr sz="1100" b="1"/>
                          </a:pPr>
                          <a:r>
                            <a:rPr sz="1800" b="0" dirty="0"/>
                            <a:t>In this example, the original denominator is the sum of </a:t>
                          </a:r>
                          <a:r>
                            <a:rPr sz="1800" b="0" dirty="0">
                              <a:latin typeface="Cambria Math"/>
                            </a:rPr>
                            <a:t>5</a:t>
                          </a:r>
                          <a:r>
                            <a:rPr sz="1800" b="0" dirty="0"/>
                            <a:t> and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 so the conjugate radical of the denominator is </a:t>
                          </a:r>
                          <a14:m>
                            <m:oMath xmlns:m="http://schemas.openxmlformats.org/officeDocument/2006/math">
                              <m:r>
                                <a:rPr sz="1800" b="0" i="1">
                                  <a:latin typeface="Cambria Math"/>
                                </a:rPr>
                                <m:t>5</m:t>
                              </m:r>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a:t>
                          </a:r>
                        </a:p>
                      </a:txBody>
                      <a:tcPr/>
                    </a:tc>
                    <a:extLst>
                      <a:ext uri="{0D108BD9-81ED-4DB2-BD59-A6C34878D82A}">
                        <a16:rowId xmlns:a16="http://schemas.microsoft.com/office/drawing/2014/main" val="10000"/>
                      </a:ext>
                    </a:extLst>
                  </a:tr>
                  <a:tr h="1044512">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rad>
                                </m:num>
                                <m:den>
                                  <m:r>
                                    <a:rPr sz="2800">
                                      <a:latin typeface="Cambria Math"/>
                                    </a:rPr>
                                    <m:t>25−</m:t>
                                  </m:r>
                                  <m:r>
                                    <a:rPr sz="2800">
                                      <a:latin typeface="Cambria Math"/>
                                    </a:rPr>
                                    <m:t>𝑥</m:t>
                                  </m:r>
                                </m:den>
                              </m:f>
                            </m:oMath>
                          </a14:m>
                          <a:endParaRPr sz="2800" dirty="0"/>
                        </a:p>
                      </a:txBody>
                      <a:tcPr/>
                    </a:tc>
                    <a:tc>
                      <a:txBody>
                        <a:bodyPr/>
                        <a:lstStyle/>
                        <a:p>
                          <a:pPr algn="l">
                            <a:defRPr sz="1100" b="1"/>
                          </a:pPr>
                          <a:r>
                            <a:rPr sz="1800" b="0" dirty="0"/>
                            <a:t>Note that in simplifying the term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5</m:t>
                                  </m:r>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we can simply write </a:t>
                          </a:r>
                          <a14:m>
                            <m:oMath xmlns:m="http://schemas.openxmlformats.org/officeDocument/2006/math">
                              <m:r>
                                <a:rPr sz="1800" b="0">
                                  <a:latin typeface="Cambria Math"/>
                                </a:rPr>
                                <m:t>−</m:t>
                              </m:r>
                              <m:r>
                                <a:rPr sz="1800" b="0" i="1">
                                  <a:latin typeface="Cambria Math"/>
                                </a:rPr>
                                <m:t>𝑥</m:t>
                              </m:r>
                              <m:rad>
                                <m:radPr>
                                  <m:degHide m:val="on"/>
                                  <m:ctrlPr>
                                    <a:rPr sz="1800" b="0" i="1">
                                      <a:latin typeface="Cambria Math" panose="02040503050406030204" pitchFamily="18" charset="0"/>
                                    </a:rPr>
                                  </m:ctrlPr>
                                </m:radPr>
                                <m:deg/>
                                <m:e>
                                  <m:r>
                                    <a:rPr sz="1800" b="0" i="1">
                                      <a:latin typeface="Cambria Math"/>
                                    </a:rPr>
                                    <m:t>5</m:t>
                                  </m:r>
                                </m:e>
                              </m:rad>
                            </m:oMath>
                          </a14:m>
                          <a:r>
                            <a:rPr sz="1800" b="0" dirty="0"/>
                            <a:t> instead of</a:t>
                          </a:r>
                        </a:p>
                      </a:txBody>
                      <a:tcPr/>
                    </a:tc>
                    <a:extLst>
                      <a:ext uri="{0D108BD9-81ED-4DB2-BD59-A6C34878D82A}">
                        <a16:rowId xmlns:a16="http://schemas.microsoft.com/office/drawing/2014/main" val="10001"/>
                      </a:ext>
                    </a:extLst>
                  </a:tr>
                  <a:tr h="1278191">
                    <a:tc>
                      <a:txBody>
                        <a:bodyPr/>
                        <a:lstStyle/>
                        <a:p>
                          <a:r>
                            <a:rPr lang="ar-AE" sz="2800" dirty="0"/>
                            <a:t>​</a:t>
                          </a:r>
                          <a14:m>
                            <m:oMath xmlns:m="http://schemas.openxmlformats.org/officeDocument/2006/math">
                              <m:phant>
                                <m:phantPr>
                                  <m:show m:val="off"/>
                                  <m:ctrlPr>
                                    <a:rPr lang="ar-AE" sz="2800" i="1">
                                      <a:latin typeface="Cambria Math" panose="02040503050406030204" pitchFamily="18" charset="0"/>
                                    </a:rPr>
                                  </m:ctrlPr>
                                </m:phantPr>
                                <m:e>
                                  <m:f>
                                    <m:fPr>
                                      <m:ctrlPr>
                                        <a:rPr lang="ar-AE" sz="2800" i="1">
                                          <a:latin typeface="Cambria Math" panose="02040503050406030204" pitchFamily="18" charset="0"/>
                                        </a:rPr>
                                      </m:ctrlPr>
                                    </m:fPr>
                                    <m:num>
                                      <m:r>
                                        <a:rPr lang="ar-AE" sz="2800">
                                          <a:latin typeface="Cambria Math"/>
                                        </a:rPr>
                                        <m:t>−</m:t>
                                      </m:r>
                                      <m:rad>
                                        <m:radPr>
                                          <m:degHide m:val="on"/>
                                          <m:ctrlPr>
                                            <a:rPr lang="ar-AE" sz="2800" i="1">
                                              <a:latin typeface="Cambria Math" panose="02040503050406030204" pitchFamily="18" charset="0"/>
                                            </a:rPr>
                                          </m:ctrlPr>
                                        </m:radPr>
                                        <m:deg/>
                                        <m:e>
                                          <m:r>
                                            <a:rPr lang="ar-AE" sz="2800">
                                              <a:latin typeface="Cambria Math"/>
                                            </a:rPr>
                                            <m:t>5</m:t>
                                          </m:r>
                                          <m:r>
                                            <a:rPr lang="ar-AE" sz="2800">
                                              <a:latin typeface="Cambria Math"/>
                                            </a:rPr>
                                            <m:t>𝑥</m:t>
                                          </m:r>
                                        </m:e>
                                      </m:rad>
                                    </m:num>
                                    <m:den>
                                      <m:r>
                                        <a:rPr lang="ar-AE" sz="2800">
                                          <a:latin typeface="Cambria Math"/>
                                        </a:rPr>
                                        <m:t>5</m:t>
                                      </m:r>
                                      <m:r>
                                        <a:rPr lang="ar-AE" sz="2800">
                                          <a:latin typeface="Cambria Math"/>
                                        </a:rPr>
                                        <m:t>−</m:t>
                                      </m:r>
                                      <m:rad>
                                        <m:radPr>
                                          <m:degHide m:val="on"/>
                                          <m:ctrlPr>
                                            <a:rPr lang="ar-AE" sz="2800" i="1">
                                              <a:latin typeface="Cambria Math" panose="02040503050406030204" pitchFamily="18" charset="0"/>
                                            </a:rPr>
                                          </m:ctrlPr>
                                        </m:radPr>
                                        <m:deg/>
                                        <m:e>
                                          <m:r>
                                            <a:rPr lang="ar-AE" sz="2800">
                                              <a:latin typeface="Cambria Math"/>
                                            </a:rPr>
                                            <m:t>𝑥</m:t>
                                          </m:r>
                                        </m:e>
                                      </m:rad>
                                    </m:den>
                                  </m:f>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5</m:t>
                                  </m:r>
                                  <m:rad>
                                    <m:radPr>
                                      <m:degHide m:val="on"/>
                                      <m:ctrlPr>
                                        <a:rPr lang="ar-AE" sz="2800" i="1">
                                          <a:latin typeface="Cambria Math" panose="02040503050406030204" pitchFamily="18" charset="0"/>
                                        </a:rPr>
                                      </m:ctrlPr>
                                    </m:radPr>
                                    <m:deg/>
                                    <m:e>
                                      <m:r>
                                        <a:rPr lang="ar-AE" sz="2800">
                                          <a:latin typeface="Cambria Math"/>
                                        </a:rPr>
                                        <m:t>5</m:t>
                                      </m:r>
                                      <m:r>
                                        <a:rPr lang="ar-AE" sz="2800">
                                          <a:latin typeface="Cambria Math"/>
                                        </a:rPr>
                                        <m:t>𝑥</m:t>
                                      </m:r>
                                    </m:e>
                                  </m:rad>
                                  <m:r>
                                    <a:rPr lang="ar-AE" sz="2800">
                                      <a:latin typeface="Cambria Math"/>
                                    </a:rPr>
                                    <m:t>−</m:t>
                                  </m:r>
                                  <m:r>
                                    <a:rPr lang="ar-AE" sz="2800">
                                      <a:latin typeface="Cambria Math"/>
                                    </a:rPr>
                                    <m:t>𝑥</m:t>
                                  </m:r>
                                  <m:rad>
                                    <m:radPr>
                                      <m:degHide m:val="on"/>
                                      <m:ctrlPr>
                                        <a:rPr lang="ar-AE" sz="2800" i="1">
                                          <a:latin typeface="Cambria Math" panose="02040503050406030204" pitchFamily="18" charset="0"/>
                                        </a:rPr>
                                      </m:ctrlPr>
                                    </m:radPr>
                                    <m:deg/>
                                    <m:e>
                                      <m:r>
                                        <a:rPr lang="ar-AE" sz="2800">
                                          <a:latin typeface="Cambria Math"/>
                                        </a:rPr>
                                        <m:t>5</m:t>
                                      </m:r>
                                    </m:e>
                                  </m:rad>
                                </m:num>
                                <m:den>
                                  <m:r>
                                    <a:rPr lang="ar-AE" sz="2800">
                                      <a:latin typeface="Cambria Math"/>
                                    </a:rPr>
                                    <m:t>25</m:t>
                                  </m:r>
                                  <m:r>
                                    <a:rPr lang="ar-AE" sz="2800">
                                      <a:latin typeface="Cambria Math"/>
                                    </a:rPr>
                                    <m:t>−</m:t>
                                  </m:r>
                                  <m:r>
                                    <a:rPr lang="ar-AE" sz="2800">
                                      <a:latin typeface="Cambria Math"/>
                                    </a:rPr>
                                    <m:t>𝑥</m:t>
                                  </m:r>
                                </m:den>
                              </m:f>
                            </m:oMath>
                          </a14:m>
                          <a:endParaRPr lang="en-IN" dirty="0"/>
                        </a:p>
                      </a:txBody>
                      <a:tcPr/>
                    </a:tc>
                    <a:tc>
                      <a:txBody>
                        <a:bodyPr/>
                        <a:lstStyle/>
                        <a:p>
                          <a:pPr algn="l">
                            <a:defRPr sz="1100" b="1"/>
                          </a:pPr>
                          <a14:m>
                            <m:oMath xmlns:m="http://schemas.openxmlformats.org/officeDocument/2006/math">
                              <m:r>
                                <a:rPr lang="ar-AE" sz="1800" b="0" smtClean="0">
                                  <a:latin typeface="Cambria Math"/>
                                </a:rPr>
                                <m:t>−</m:t>
                              </m:r>
                              <m:d>
                                <m:dPr>
                                  <m:begChr m:val="|"/>
                                  <m:endChr m:val="|"/>
                                  <m:ctrlPr>
                                    <a:rPr lang="ar-AE" sz="1800" b="0" i="1">
                                      <a:latin typeface="Cambria Math" panose="02040503050406030204" pitchFamily="18" charset="0"/>
                                    </a:rPr>
                                  </m:ctrlPr>
                                </m:dPr>
                                <m:e>
                                  <m:r>
                                    <a:rPr lang="ar-AE" sz="1800" b="0" i="1">
                                      <a:latin typeface="Cambria Math"/>
                                    </a:rPr>
                                    <m:t>𝑥</m:t>
                                  </m:r>
                                </m:e>
                              </m:d>
                              <m:rad>
                                <m:radPr>
                                  <m:degHide m:val="on"/>
                                  <m:ctrlPr>
                                    <a:rPr lang="ar-AE" sz="1800" b="0" i="1">
                                      <a:latin typeface="Cambria Math" panose="02040503050406030204" pitchFamily="18" charset="0"/>
                                    </a:rPr>
                                  </m:ctrlPr>
                                </m:radPr>
                                <m:deg/>
                                <m:e>
                                  <m:r>
                                    <a:rPr lang="ar-AE" sz="1800" b="0" i="1">
                                      <a:latin typeface="Cambria Math"/>
                                    </a:rPr>
                                    <m:t>5</m:t>
                                  </m:r>
                                </m:e>
                              </m:rad>
                            </m:oMath>
                          </a14:m>
                          <a:r>
                            <a:rPr lang="en-US" sz="1800" b="0" dirty="0"/>
                            <a:t>,</a:t>
                          </a:r>
                          <a:r>
                            <a:rPr lang="ar-AE" sz="1800" b="0" dirty="0"/>
                            <a:t> </a:t>
                          </a:r>
                          <a:r>
                            <a:rPr lang="en-IN" sz="1800" b="0" dirty="0"/>
                            <a:t>since the original expression is not real if </a:t>
                          </a:r>
                          <a14:m>
                            <m:oMath xmlns:m="http://schemas.openxmlformats.org/officeDocument/2006/math">
                              <m:r>
                                <a:rPr lang="en-IN" sz="1800" b="0" i="1">
                                  <a:latin typeface="Cambria Math"/>
                                </a:rPr>
                                <m:t>𝑥</m:t>
                              </m:r>
                            </m:oMath>
                          </a14:m>
                          <a:r>
                            <a:rPr lang="en-IN" sz="1800" b="0" dirty="0"/>
                            <a:t> is negative.</a:t>
                          </a:r>
                          <a:endParaRPr sz="1800" b="0" dirty="0"/>
                        </a:p>
                      </a:txBody>
                      <a:tcPr/>
                    </a:tc>
                    <a:extLst>
                      <a:ext uri="{0D108BD9-81ED-4DB2-BD59-A6C34878D82A}">
                        <a16:rowId xmlns:a16="http://schemas.microsoft.com/office/drawing/2014/main" val="1111465249"/>
                      </a:ext>
                    </a:extLst>
                  </a:tr>
                </a:tbl>
              </a:graphicData>
            </a:graphic>
          </p:graphicFrame>
        </mc:Choice>
        <mc:Fallback>
          <p:graphicFrame>
            <p:nvGraphicFramePr>
              <p:cNvPr id="4" name="Table Placeholder 2" descr="Negative square root of five x over open parenthesis five minus square root of x close parenthesis equals open parenthesis negative square root of five x over open parenthesis five minus square root of x close parenthesis close parenthesis multiplied by open parenthesis five plus square root of x over five plus square root of x close parenthesis.&#10;Equals open fraction negative five times square root of five x minus square root of five x squared over twenty-five minus x close fraction.&#10;Equals open fraction negative five times square root of five x minus x times square root of five over twenty-five minus x close fraction.&#10;">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724018722"/>
                  </p:ext>
                </p:extLst>
              </p:nvPr>
            </p:nvGraphicFramePr>
            <p:xfrm>
              <a:off x="914400" y="1235392"/>
              <a:ext cx="8001000" cy="3243199"/>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20496">
                    <a:tc>
                      <a:txBody>
                        <a:bodyPr/>
                        <a:lstStyle/>
                        <a:p>
                          <a:endParaRPr lang="en-US"/>
                        </a:p>
                      </a:txBody>
                      <a:tcPr>
                        <a:blipFill>
                          <a:blip r:embed="rId2"/>
                          <a:stretch>
                            <a:fillRect t="-3311" r="-110080" b="-252980"/>
                          </a:stretch>
                        </a:blipFill>
                      </a:tcPr>
                    </a:tc>
                    <a:tc>
                      <a:txBody>
                        <a:bodyPr/>
                        <a:lstStyle/>
                        <a:p>
                          <a:endParaRPr lang="en-US"/>
                        </a:p>
                      </a:txBody>
                      <a:tcPr>
                        <a:blipFill>
                          <a:blip r:embed="rId2"/>
                          <a:stretch>
                            <a:fillRect l="-90843" t="-3311" b="-252980"/>
                          </a:stretch>
                        </a:blipFill>
                      </a:tcPr>
                    </a:tc>
                    <a:extLst>
                      <a:ext uri="{0D108BD9-81ED-4DB2-BD59-A6C34878D82A}">
                        <a16:rowId xmlns:a16="http://schemas.microsoft.com/office/drawing/2014/main" val="10000"/>
                      </a:ext>
                    </a:extLst>
                  </a:tr>
                  <a:tr h="1044512">
                    <a:tc>
                      <a:txBody>
                        <a:bodyPr/>
                        <a:lstStyle/>
                        <a:p>
                          <a:endParaRPr lang="en-US"/>
                        </a:p>
                      </a:txBody>
                      <a:tcPr>
                        <a:blipFill>
                          <a:blip r:embed="rId2"/>
                          <a:stretch>
                            <a:fillRect t="-90698" r="-110080" b="-122093"/>
                          </a:stretch>
                        </a:blipFill>
                      </a:tcPr>
                    </a:tc>
                    <a:tc>
                      <a:txBody>
                        <a:bodyPr/>
                        <a:lstStyle/>
                        <a:p>
                          <a:endParaRPr lang="en-US"/>
                        </a:p>
                      </a:txBody>
                      <a:tcPr>
                        <a:blipFill>
                          <a:blip r:embed="rId2"/>
                          <a:stretch>
                            <a:fillRect l="-90843" t="-90698" b="-122093"/>
                          </a:stretch>
                        </a:blipFill>
                      </a:tcPr>
                    </a:tc>
                    <a:extLst>
                      <a:ext uri="{0D108BD9-81ED-4DB2-BD59-A6C34878D82A}">
                        <a16:rowId xmlns:a16="http://schemas.microsoft.com/office/drawing/2014/main" val="10001"/>
                      </a:ext>
                    </a:extLst>
                  </a:tr>
                  <a:tr h="1278191">
                    <a:tc>
                      <a:txBody>
                        <a:bodyPr/>
                        <a:lstStyle/>
                        <a:p>
                          <a:endParaRPr lang="en-US"/>
                        </a:p>
                      </a:txBody>
                      <a:tcPr>
                        <a:blipFill>
                          <a:blip r:embed="rId2"/>
                          <a:stretch>
                            <a:fillRect t="-156190" r="-110080"/>
                          </a:stretch>
                        </a:blipFill>
                      </a:tcPr>
                    </a:tc>
                    <a:tc>
                      <a:txBody>
                        <a:bodyPr/>
                        <a:lstStyle/>
                        <a:p>
                          <a:endParaRPr lang="en-US"/>
                        </a:p>
                      </a:txBody>
                      <a:tcPr>
                        <a:blipFill>
                          <a:blip r:embed="rId2"/>
                          <a:stretch>
                            <a:fillRect l="-90843" t="-156190"/>
                          </a:stretch>
                        </a:blipFill>
                      </a:tcPr>
                    </a:tc>
                    <a:extLst>
                      <a:ext uri="{0D108BD9-81ED-4DB2-BD59-A6C34878D82A}">
                        <a16:rowId xmlns:a16="http://schemas.microsoft.com/office/drawing/2014/main" val="1111465249"/>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Rationalizing the Numerator</a:t>
            </a:r>
            <a:r>
              <a:rPr lang="en-US" baseline="-25000" dirty="0"/>
              <a:t>1</a:t>
            </a:r>
            <a:endParaRPr dirty="0"/>
          </a:p>
        </p:txBody>
      </p:sp>
      <p:sp>
        <p:nvSpPr>
          <p:cNvPr id="3" name="Text Placeholder 2"/>
          <p:cNvSpPr>
            <a:spLocks noGrp="1"/>
          </p:cNvSpPr>
          <p:nvPr>
            <p:ph type="body" sz="quarter" idx="10"/>
          </p:nvPr>
        </p:nvSpPr>
        <p:spPr>
          <a:xfrm>
            <a:off x="457200" y="1295400"/>
            <a:ext cx="8229600" cy="4700954"/>
          </a:xfrm>
        </p:spPr>
        <p:txBody>
          <a:bodyPr>
            <a:normAutofit/>
          </a:bodyPr>
          <a:lstStyle/>
          <a:p>
            <a:pPr>
              <a:defRPr sz="2800"/>
            </a:pPr>
            <a:r>
              <a:rPr sz="2800" dirty="0"/>
              <a:t>Rationalize the numerator of the fraction</a:t>
            </a:r>
          </a:p>
        </p:txBody>
      </p:sp>
      <p:pic>
        <p:nvPicPr>
          <p:cNvPr id="5" name="Picture 4" descr="open parenthesis square root of four x minus square root of six y close parenthesis over open parenthesis two x minus three y close parenthesis.">
            <a:extLst>
              <a:ext uri="{FF2B5EF4-FFF2-40B4-BE49-F238E27FC236}">
                <a16:creationId xmlns:a16="http://schemas.microsoft.com/office/drawing/2014/main" id="{5B4540AB-4E96-D86D-6DFA-91A2EDB115F6}"/>
              </a:ext>
            </a:extLst>
          </p:cNvPr>
          <p:cNvPicPr>
            <a:picLocks noChangeAspect="1"/>
          </p:cNvPicPr>
          <p:nvPr/>
        </p:nvPicPr>
        <p:blipFill>
          <a:blip r:embed="rId2"/>
          <a:stretch>
            <a:fillRect/>
          </a:stretch>
        </p:blipFill>
        <p:spPr>
          <a:xfrm>
            <a:off x="6553200" y="1143000"/>
            <a:ext cx="1619250" cy="933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7A3B-58AB-F79A-D0CA-C01405DB7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A5480-9EA9-1457-571F-631C7B279EA7}"/>
              </a:ext>
            </a:extLst>
          </p:cNvPr>
          <p:cNvSpPr>
            <a:spLocks noGrp="1"/>
          </p:cNvSpPr>
          <p:nvPr>
            <p:ph type="title"/>
          </p:nvPr>
        </p:nvSpPr>
        <p:spPr/>
        <p:txBody>
          <a:bodyPr>
            <a:normAutofit/>
          </a:bodyPr>
          <a:lstStyle/>
          <a:p>
            <a:pPr>
              <a:defRPr sz="3200"/>
            </a:pPr>
            <a:r>
              <a:rPr dirty="0"/>
              <a:t>Example </a:t>
            </a:r>
            <a:r>
              <a:rPr lang="en-US" dirty="0"/>
              <a:t>5</a:t>
            </a:r>
            <a:r>
              <a:rPr dirty="0"/>
              <a:t>: Rationalizing the Numerator</a:t>
            </a:r>
            <a:r>
              <a:rPr lang="en-US" baseline="-25000" dirty="0"/>
              <a:t>2</a:t>
            </a:r>
            <a:endParaRPr dirty="0"/>
          </a:p>
        </p:txBody>
      </p:sp>
      <p:sp>
        <p:nvSpPr>
          <p:cNvPr id="9" name="Text Placeholder 2">
            <a:extLst>
              <a:ext uri="{FF2B5EF4-FFF2-40B4-BE49-F238E27FC236}">
                <a16:creationId xmlns:a16="http://schemas.microsoft.com/office/drawing/2014/main" id="{C970E8A3-9029-F3FB-5654-C2AC7B644D27}"/>
              </a:ext>
            </a:extLst>
          </p:cNvPr>
          <p:cNvSpPr>
            <a:spLocks noGrp="1"/>
          </p:cNvSpPr>
          <p:nvPr>
            <p:ph type="body" sz="quarter" idx="10"/>
          </p:nvPr>
        </p:nvSpPr>
        <p:spPr>
          <a:xfrm>
            <a:off x="457200" y="1029287"/>
            <a:ext cx="8229600" cy="4967067"/>
          </a:xfrm>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10" name="Table Placeholder 2" descr="open parenthesis Square root of four x minus square root of six y close parenthesis over open parenthesis two x minus three y  close  parenthesis equals &#10;Open parenthesis Open parenthesis square root of four x minus square root of six y close parenthesis over Open parenthesis two x minus three y close parenthesis close parenthesis times open parenthesis open parenthesis square root of four x plus square root of six y close parenthesis over open parenthesis square root of four x plus square root of six y close parenthesis close parenthesis Equals &#10;open parenthesis Four x minus six y close parenthesis over open parenthesis two x minus three y close parenthesis times open parenthesis square root of four x plus square root of six y close parenthesis.&#10;Equals&#10;Two times open parenthesis two x minus three y close parenthesis over open parenthesis two x minus three y close parenthesis times open parenthesis two square root of x plus square root of six y close parenthesis.&#10;Equals&#10;Two over two square root of x plus square root of six y.">
                <a:extLst>
                  <a:ext uri="{FF2B5EF4-FFF2-40B4-BE49-F238E27FC236}">
                    <a16:creationId xmlns:a16="http://schemas.microsoft.com/office/drawing/2014/main" id="{0DD26ADC-D75E-4059-C1E7-CD0F19205776}"/>
                  </a:ext>
                </a:extLst>
              </p:cNvPr>
              <p:cNvGraphicFramePr>
                <a:graphicFrameLocks/>
              </p:cNvGraphicFramePr>
              <p:nvPr>
                <p:extLst>
                  <p:ext uri="{D42A27DB-BD31-4B8C-83A1-F6EECF244321}">
                    <p14:modId xmlns:p14="http://schemas.microsoft.com/office/powerpoint/2010/main" val="3555746284"/>
                  </p:ext>
                </p:extLst>
              </p:nvPr>
            </p:nvGraphicFramePr>
            <p:xfrm>
              <a:off x="533400" y="1447800"/>
              <a:ext cx="8229600" cy="338264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91440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d>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e>
                              </m:d>
                            </m:oMath>
                          </a14:m>
                          <a:endParaRPr sz="2400" dirty="0"/>
                        </a:p>
                      </a:txBody>
                      <a:tcPr/>
                    </a:tc>
                    <a:tc>
                      <a:txBody>
                        <a:bodyPr/>
                        <a:lstStyle/>
                        <a:p>
                          <a:pPr algn="l">
                            <a:defRPr sz="1100" b="1"/>
                          </a:pPr>
                          <a:r>
                            <a:rPr sz="1800" b="0" dirty="0"/>
                            <a:t>We begin by multiplying the numerator and denominator by the conjugate radical of the </a:t>
                          </a:r>
                          <a:r>
                            <a:rPr sz="1800" b="0" i="1" dirty="0"/>
                            <a:t>numerator</a:t>
                          </a:r>
                          <a:r>
                            <a:rPr sz="1800" b="0" dirty="0"/>
                            <a:t>. </a:t>
                          </a:r>
                        </a:p>
                      </a:txBody>
                      <a:tcPr/>
                    </a:tc>
                    <a:extLst>
                      <a:ext uri="{0D108BD9-81ED-4DB2-BD59-A6C34878D82A}">
                        <a16:rowId xmlns:a16="http://schemas.microsoft.com/office/drawing/2014/main" val="10000"/>
                      </a:ext>
                    </a:extLst>
                  </a:tr>
                  <a:tr h="579754">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4</m:t>
                                  </m:r>
                                  <m:r>
                                    <a:rPr sz="2400">
                                      <a:latin typeface="Cambria Math"/>
                                    </a:rPr>
                                    <m:t>𝑥</m:t>
                                  </m:r>
                                  <m:r>
                                    <a:rPr sz="2400">
                                      <a:latin typeface="Cambria Math"/>
                                    </a:rPr>
                                    <m:t>−6</m:t>
                                  </m:r>
                                  <m:r>
                                    <a:rPr sz="2400">
                                      <a:latin typeface="Cambria Math"/>
                                    </a:rPr>
                                    <m:t>𝑦</m:t>
                                  </m:r>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r>
                            <a:rPr lang="en-IN" sz="1800" b="0" dirty="0"/>
                            <a:t>Note that we could have simplified the term </a:t>
                          </a:r>
                          <a14:m>
                            <m:oMath xmlns:m="http://schemas.openxmlformats.org/officeDocument/2006/math">
                              <m:rad>
                                <m:radPr>
                                  <m:degHide m:val="on"/>
                                  <m:ctrlPr>
                                    <a:rPr lang="ar-AE" sz="1800" b="0" i="1">
                                      <a:latin typeface="Cambria Math" panose="02040503050406030204" pitchFamily="18" charset="0"/>
                                    </a:rPr>
                                  </m:ctrlPr>
                                </m:radPr>
                                <m:deg/>
                                <m:e>
                                  <m:r>
                                    <a:rPr lang="ar-AE" sz="1800" b="0" i="1">
                                      <a:latin typeface="Cambria Math"/>
                                    </a:rPr>
                                    <m:t>4</m:t>
                                  </m:r>
                                  <m:r>
                                    <a:rPr lang="ar-AE" sz="1800" b="0" i="1">
                                      <a:latin typeface="Cambria Math"/>
                                    </a:rPr>
                                    <m:t>𝑥</m:t>
                                  </m:r>
                                </m:e>
                              </m:rad>
                            </m:oMath>
                          </a14:m>
                          <a:r>
                            <a:rPr lang="ar-AE" sz="1800" b="0" dirty="0"/>
                            <a:t> </a:t>
                          </a:r>
                          <a:r>
                            <a:rPr lang="en-IN" sz="1800" b="0" dirty="0"/>
                            <a:t>first, but this would not</a:t>
                          </a:r>
                          <a:endParaRPr dirty="0"/>
                        </a:p>
                      </a:txBody>
                      <a:tcPr/>
                    </a:tc>
                    <a:extLst>
                      <a:ext uri="{0D108BD9-81ED-4DB2-BD59-A6C34878D82A}">
                        <a16:rowId xmlns:a16="http://schemas.microsoft.com/office/drawing/2014/main" val="10001"/>
                      </a:ext>
                    </a:extLst>
                  </a:tr>
                  <a:tr h="355917">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e>
                                  </m:d>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e>
                                  </m:d>
                                  <m:d>
                                    <m:dPr>
                                      <m:ctrlPr>
                                        <a:rPr sz="2400" i="1">
                                          <a:latin typeface="Cambria Math" panose="02040503050406030204" pitchFamily="18" charset="0"/>
                                        </a:rPr>
                                      </m:ctrlPr>
                                    </m:dPr>
                                    <m:e>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r>
                            <a:rPr lang="en-IN" sz="1800" b="0" dirty="0"/>
                            <a:t>have altered the work in any substantial way, and the final answer would be the same.</a:t>
                          </a:r>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Placeholder 2" descr="open parenthesis Square root of four x minus square root of six y close parenthesis over open parenthesis two x minus three y  close  parenthesis equals &#10;Open parenthesis Open parenthesis square root of four x minus square root of six y close parenthesis over Open parenthesis two x minus three y close parenthesis close parenthesis times open parenthesis open parenthesis square root of four x plus square root of six y close parenthesis over open parenthesis square root of four x plus square root of six y close parenthesis close parenthesis Equals &#10;open parenthesis Four x minus six y close parenthesis over open parenthesis two x minus three y close parenthesis times open parenthesis square root of four x plus square root of six y close parenthesis.&#10;Equals&#10;Two times open parenthesis two x minus three y close parenthesis over open parenthesis two x minus three y close parenthesis times open parenthesis two square root of x plus square root of six y close parenthesis.&#10;Equals&#10;Two over two square root of x plus square root of six y.">
                <a:extLst>
                  <a:ext uri="{FF2B5EF4-FFF2-40B4-BE49-F238E27FC236}">
                    <a16:creationId xmlns:a16="http://schemas.microsoft.com/office/drawing/2014/main" id="{0DD26ADC-D75E-4059-C1E7-CD0F19205776}"/>
                  </a:ext>
                </a:extLst>
              </p:cNvPr>
              <p:cNvGraphicFramePr>
                <a:graphicFrameLocks/>
              </p:cNvGraphicFramePr>
              <p:nvPr>
                <p:extLst>
                  <p:ext uri="{D42A27DB-BD31-4B8C-83A1-F6EECF244321}">
                    <p14:modId xmlns:p14="http://schemas.microsoft.com/office/powerpoint/2010/main" val="3555746284"/>
                  </p:ext>
                </p:extLst>
              </p:nvPr>
            </p:nvGraphicFramePr>
            <p:xfrm>
              <a:off x="533400" y="1447800"/>
              <a:ext cx="8229600" cy="338264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3333" r="-86088" b="-270667"/>
                          </a:stretch>
                        </a:blipFill>
                      </a:tcPr>
                    </a:tc>
                    <a:tc>
                      <a:txBody>
                        <a:bodyPr/>
                        <a:lstStyle/>
                        <a:p>
                          <a:pPr algn="l">
                            <a:defRPr sz="1100" b="1"/>
                          </a:pPr>
                          <a:r>
                            <a:rPr sz="1800" b="0" dirty="0"/>
                            <a:t>We begin by multiplying the numerator and denominator by the conjugate radical of the </a:t>
                          </a:r>
                          <a:r>
                            <a:rPr sz="1800" b="0" i="1" dirty="0"/>
                            <a:t>numerator</a:t>
                          </a:r>
                          <a:r>
                            <a:rPr sz="1800" b="0" dirty="0"/>
                            <a:t>. </a:t>
                          </a:r>
                        </a:p>
                      </a:txBody>
                      <a:tcPr/>
                    </a:tc>
                    <a:extLst>
                      <a:ext uri="{0D108BD9-81ED-4DB2-BD59-A6C34878D82A}">
                        <a16:rowId xmlns:a16="http://schemas.microsoft.com/office/drawing/2014/main" val="10000"/>
                      </a:ext>
                    </a:extLst>
                  </a:tr>
                  <a:tr h="776923">
                    <a:tc>
                      <a:txBody>
                        <a:bodyPr/>
                        <a:lstStyle/>
                        <a:p>
                          <a:endParaRPr lang="en-US"/>
                        </a:p>
                      </a:txBody>
                      <a:tcPr>
                        <a:blipFill>
                          <a:blip r:embed="rId2"/>
                          <a:stretch>
                            <a:fillRect t="-121094" r="-86088" b="-217188"/>
                          </a:stretch>
                        </a:blipFill>
                      </a:tcPr>
                    </a:tc>
                    <a:tc>
                      <a:txBody>
                        <a:bodyPr/>
                        <a:lstStyle/>
                        <a:p>
                          <a:endParaRPr lang="en-US"/>
                        </a:p>
                      </a:txBody>
                      <a:tcPr>
                        <a:blipFill>
                          <a:blip r:embed="rId2"/>
                          <a:stretch>
                            <a:fillRect l="-116160" t="-121094" b="-217188"/>
                          </a:stretch>
                        </a:blipFill>
                      </a:tcPr>
                    </a:tc>
                    <a:extLst>
                      <a:ext uri="{0D108BD9-81ED-4DB2-BD59-A6C34878D82A}">
                        <a16:rowId xmlns:a16="http://schemas.microsoft.com/office/drawing/2014/main" val="10001"/>
                      </a:ext>
                    </a:extLst>
                  </a:tr>
                  <a:tr h="914400">
                    <a:tc>
                      <a:txBody>
                        <a:bodyPr/>
                        <a:lstStyle/>
                        <a:p>
                          <a:endParaRPr lang="en-US"/>
                        </a:p>
                      </a:txBody>
                      <a:tcPr>
                        <a:blipFill>
                          <a:blip r:embed="rId2"/>
                          <a:stretch>
                            <a:fillRect t="-188667" r="-86088" b="-85333"/>
                          </a:stretch>
                        </a:blipFill>
                      </a:tcPr>
                    </a:tc>
                    <a:tc>
                      <a:txBody>
                        <a:bodyPr/>
                        <a:lstStyle/>
                        <a:p>
                          <a:pPr algn="l"/>
                          <a:r>
                            <a:rPr lang="en-IN" sz="1800" b="0" dirty="0"/>
                            <a:t>have altered the work in any substantial way, and the final answer would be the same.</a:t>
                          </a:r>
                          <a:endParaRPr dirty="0"/>
                        </a:p>
                      </a:txBody>
                      <a:tcPr/>
                    </a:tc>
                    <a:extLst>
                      <a:ext uri="{0D108BD9-81ED-4DB2-BD59-A6C34878D82A}">
                        <a16:rowId xmlns:a16="http://schemas.microsoft.com/office/drawing/2014/main" val="10002"/>
                      </a:ext>
                    </a:extLst>
                  </a:tr>
                  <a:tr h="776923">
                    <a:tc>
                      <a:txBody>
                        <a:bodyPr/>
                        <a:lstStyle/>
                        <a:p>
                          <a:endParaRPr lang="en-US"/>
                        </a:p>
                      </a:txBody>
                      <a:tcPr>
                        <a:blipFill>
                          <a:blip r:embed="rId2"/>
                          <a:stretch>
                            <a:fillRect t="-338281" r="-8608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7716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Combining Radical</a:t>
            </a:r>
            <a:r>
              <a:rPr lang="en-US" dirty="0"/>
              <a:t>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Combine the radical expressions, if possible.</a:t>
            </a:r>
          </a:p>
        </p:txBody>
      </p:sp>
      <p:graphicFrame>
        <p:nvGraphicFramePr>
          <p:cNvPr id="6" name="Object 5" descr="a. Negative three times the square root of eight x raised to the power of five plus the square root of eighteen x.">
            <a:extLst>
              <a:ext uri="{FF2B5EF4-FFF2-40B4-BE49-F238E27FC236}">
                <a16:creationId xmlns:a16="http://schemas.microsoft.com/office/drawing/2014/main" id="{36FE1E35-FFF9-28B9-9A0F-3E7A0854BFEA}"/>
              </a:ext>
            </a:extLst>
          </p:cNvPr>
          <p:cNvGraphicFramePr>
            <a:graphicFrameLocks noChangeAspect="1"/>
          </p:cNvGraphicFramePr>
          <p:nvPr>
            <p:extLst>
              <p:ext uri="{D42A27DB-BD31-4B8C-83A1-F6EECF244321}">
                <p14:modId xmlns:p14="http://schemas.microsoft.com/office/powerpoint/2010/main" val="4179906475"/>
              </p:ext>
            </p:extLst>
          </p:nvPr>
        </p:nvGraphicFramePr>
        <p:xfrm>
          <a:off x="609600" y="1600200"/>
          <a:ext cx="2466975" cy="460375"/>
        </p:xfrm>
        <a:graphic>
          <a:graphicData uri="http://schemas.openxmlformats.org/presentationml/2006/ole">
            <mc:AlternateContent xmlns:mc="http://schemas.openxmlformats.org/markup-compatibility/2006">
              <mc:Choice xmlns:v="urn:schemas-microsoft-com:vml" Requires="v">
                <p:oleObj name="Equation" r:id="rId2" imgW="2466575" imgH="460228" progId="Equation.DSMT4">
                  <p:embed/>
                </p:oleObj>
              </mc:Choice>
              <mc:Fallback>
                <p:oleObj name="Equation" r:id="rId2" imgW="2466575" imgH="460228" progId="Equation.DSMT4">
                  <p:embed/>
                  <p:pic>
                    <p:nvPicPr>
                      <p:cNvPr id="0" name=""/>
                      <p:cNvPicPr/>
                      <p:nvPr/>
                    </p:nvPicPr>
                    <p:blipFill>
                      <a:blip r:embed="rId3"/>
                      <a:stretch>
                        <a:fillRect/>
                      </a:stretch>
                    </p:blipFill>
                    <p:spPr>
                      <a:xfrm>
                        <a:off x="609600" y="1600200"/>
                        <a:ext cx="2466975" cy="460375"/>
                      </a:xfrm>
                      <a:prstGeom prst="rect">
                        <a:avLst/>
                      </a:prstGeom>
                    </p:spPr>
                  </p:pic>
                </p:oleObj>
              </mc:Fallback>
            </mc:AlternateContent>
          </a:graphicData>
        </a:graphic>
      </p:graphicFrame>
      <p:pic>
        <p:nvPicPr>
          <p:cNvPr id="8" name="Picture 7" descr="b. The cube root of fifty-four x cubed plus the square root of fifty x squared.">
            <a:extLst>
              <a:ext uri="{FF2B5EF4-FFF2-40B4-BE49-F238E27FC236}">
                <a16:creationId xmlns:a16="http://schemas.microsoft.com/office/drawing/2014/main" id="{CF396B18-A3B4-A544-F937-E64929C555DF}"/>
              </a:ext>
            </a:extLst>
          </p:cNvPr>
          <p:cNvPicPr>
            <a:picLocks noChangeAspect="1"/>
          </p:cNvPicPr>
          <p:nvPr/>
        </p:nvPicPr>
        <p:blipFill>
          <a:blip r:embed="rId4"/>
          <a:stretch>
            <a:fillRect/>
          </a:stretch>
        </p:blipFill>
        <p:spPr>
          <a:xfrm>
            <a:off x="628650" y="2297089"/>
            <a:ext cx="2447925" cy="466725"/>
          </a:xfrm>
          <a:prstGeom prst="rect">
            <a:avLst/>
          </a:prstGeom>
        </p:spPr>
      </p:pic>
      <p:pic>
        <p:nvPicPr>
          <p:cNvPr id="10" name="Picture 9" descr="c. The square root of one over twelve minus the square root of twenty-five over forty-eight.">
            <a:extLst>
              <a:ext uri="{FF2B5EF4-FFF2-40B4-BE49-F238E27FC236}">
                <a16:creationId xmlns:a16="http://schemas.microsoft.com/office/drawing/2014/main" id="{0F809925-5AF0-4340-26FA-FD1253792AF4}"/>
              </a:ext>
            </a:extLst>
          </p:cNvPr>
          <p:cNvPicPr>
            <a:picLocks noChangeAspect="1"/>
          </p:cNvPicPr>
          <p:nvPr/>
        </p:nvPicPr>
        <p:blipFill>
          <a:blip r:embed="rId5"/>
          <a:stretch>
            <a:fillRect/>
          </a:stretch>
        </p:blipFill>
        <p:spPr>
          <a:xfrm>
            <a:off x="628650" y="2957046"/>
            <a:ext cx="1924050" cy="8858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ED7D8-354B-7F44-6BBA-40FC94B05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BE6E5-7B5B-F79E-F0D1-82EA0A16A11F}"/>
              </a:ext>
            </a:extLst>
          </p:cNvPr>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2</a:t>
            </a:r>
            <a:endParaRPr dirty="0"/>
          </a:p>
        </p:txBody>
      </p:sp>
      <p:sp>
        <p:nvSpPr>
          <p:cNvPr id="9" name="Text Placeholder 2">
            <a:extLst>
              <a:ext uri="{FF2B5EF4-FFF2-40B4-BE49-F238E27FC236}">
                <a16:creationId xmlns:a16="http://schemas.microsoft.com/office/drawing/2014/main" id="{52B91320-549C-9CD8-D7BC-976BD601AEEF}"/>
              </a:ext>
            </a:extLst>
          </p:cNvPr>
          <p:cNvSpPr>
            <a:spLocks noGrp="1"/>
          </p:cNvSpPr>
          <p:nvPr>
            <p:ph type="body" sz="quarter" idx="10"/>
          </p:nvPr>
        </p:nvSpPr>
        <p:spPr>
          <a:xfrm>
            <a:off x="457200" y="1029287"/>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10" name="Table Placeholder 2" descr="Negative 3 times the square root of open parenthesis 8 times x raised to the power of 5 close parenthesis plus the square root of open parenthesis 18 times x close parenthesis equals negative 3 times the square root of open parenthesis 2 squared times 2 times x raised to the power of 4 times x close parenthesis plus the open parenthesis square root of 2 times 3 squared times x close parenthesis.&#10;&#10;This simplifies to open parenthesis negative 6 times the absolute value of x squared times the square root of 2x close parenthesis plus open parenthesis 3 times the square root of 2x close parenthesis.&#10;&#10;Further simplifying, we get open parenthesis negative 6 times x squared times the square root of 2x close parenthesis plus open parenthesis&#10;3 times the square root of 2x close parenthesis.&#10;&#10;Finally, this simplifies to the open parenthesis negative 6 times x squared plus 3 close parenthesis times the square root of 2x.">
                <a:extLst>
                  <a:ext uri="{FF2B5EF4-FFF2-40B4-BE49-F238E27FC236}">
                    <a16:creationId xmlns:a16="http://schemas.microsoft.com/office/drawing/2014/main" id="{4878D7FF-8923-4945-BB94-4A0E042FB19B}"/>
                  </a:ext>
                </a:extLst>
              </p:cNvPr>
              <p:cNvGraphicFramePr>
                <a:graphicFrameLocks/>
              </p:cNvGraphicFramePr>
              <p:nvPr>
                <p:extLst>
                  <p:ext uri="{D42A27DB-BD31-4B8C-83A1-F6EECF244321}">
                    <p14:modId xmlns:p14="http://schemas.microsoft.com/office/powerpoint/2010/main" val="1726211708"/>
                  </p:ext>
                </p:extLst>
              </p:nvPr>
            </p:nvGraphicFramePr>
            <p:xfrm>
              <a:off x="838200" y="1600200"/>
              <a:ext cx="7924800" cy="256032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sSup>
                                    <m:sSupPr>
                                      <m:ctrlPr>
                                        <a:rPr sz="1800" i="1">
                                          <a:latin typeface="Cambria Math" panose="02040503050406030204" pitchFamily="18" charset="0"/>
                                        </a:rPr>
                                      </m:ctrlPr>
                                    </m:sSupPr>
                                    <m:e>
                                      <m:r>
                                        <a:rPr sz="1800">
                                          <a:latin typeface="Cambria Math"/>
                                        </a:rPr>
                                        <m:t>2</m:t>
                                      </m:r>
                                    </m:e>
                                    <m:sup>
                                      <m:r>
                                        <a:rPr sz="1800">
                                          <a:latin typeface="Cambria Math"/>
                                        </a:rPr>
                                        <m:t>2</m:t>
                                      </m:r>
                                    </m:sup>
                                  </m:sSup>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m:t>
                                  </m:r>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r>
                                    <a:rPr sz="1800">
                                      <a:latin typeface="Cambria Math"/>
                                    </a:rPr>
                                    <m:t>𝑥</m:t>
                                  </m:r>
                                </m:e>
                              </m:rad>
                            </m:oMath>
                          </a14:m>
                          <a:endParaRPr dirty="0"/>
                        </a:p>
                      </a:txBody>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a:txBody>
                        <a:bodyPr/>
                        <a:lstStyle/>
                        <a:p>
                          <a:pPr algn="l">
                            <a:defRPr sz="1100" b="1"/>
                          </a:pPr>
                          <a:r>
                            <a:rPr sz="1600" b="0" dirty="0"/>
                            <a:t>Note that upon simplification, the two radicals have the same</a:t>
                          </a:r>
                        </a:p>
                      </a:txBody>
                      <a:tcPr/>
                    </a:tc>
                    <a:extLst>
                      <a:ext uri="{0D108BD9-81ED-4DB2-BD59-A6C34878D82A}">
                        <a16:rowId xmlns:a16="http://schemas.microsoft.com/office/drawing/2014/main" val="10001"/>
                      </a:ext>
                    </a:extLst>
                  </a:tr>
                  <a:tr h="57912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a:txBody>
                        <a:bodyPr/>
                        <a:lstStyle/>
                        <a:p>
                          <a:pPr algn="l"/>
                          <a:r>
                            <a:rPr lang="en-IN" sz="1600" b="0" dirty="0"/>
                            <a:t>index and the same radicand. Also note that the absolute</a:t>
                          </a:r>
                          <a:endParaRPr dirty="0"/>
                        </a:p>
                      </a:txBody>
                      <a:tcPr/>
                    </a:tc>
                    <a:extLst>
                      <a:ext uri="{0D108BD9-81ED-4DB2-BD59-A6C34878D82A}">
                        <a16:rowId xmlns:a16="http://schemas.microsoft.com/office/drawing/2014/main" val="10002"/>
                      </a:ext>
                    </a:extLst>
                  </a:tr>
                  <a:tr h="599440">
                    <a:tc>
                      <a:txBody>
                        <a:bodyPr/>
                        <a:lstStyle/>
                        <a:p>
                          <a:r>
                            <a:rPr lang="ar-AE" dirty="0"/>
                            <a:t>​</a:t>
                          </a:r>
                          <a14:m>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a:rPr>
                                    <m:t>−</m:t>
                                  </m:r>
                                  <m:r>
                                    <a:rPr lang="ar-AE" sz="1800">
                                      <a:latin typeface="Cambria Math"/>
                                    </a:rPr>
                                    <m:t>3</m:t>
                                  </m:r>
                                  <m:rad>
                                    <m:radPr>
                                      <m:degHide m:val="on"/>
                                      <m:ctrlPr>
                                        <a:rPr lang="ar-AE" sz="1800" i="1">
                                          <a:latin typeface="Cambria Math" panose="02040503050406030204" pitchFamily="18" charset="0"/>
                                        </a:rPr>
                                      </m:ctrlPr>
                                    </m:radPr>
                                    <m:deg/>
                                    <m:e>
                                      <m:r>
                                        <a:rPr lang="ar-AE" sz="1800">
                                          <a:latin typeface="Cambria Math"/>
                                        </a:rPr>
                                        <m:t>8</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5</m:t>
                                          </m:r>
                                        </m:sup>
                                      </m:sSup>
                                    </m:e>
                                  </m:rad>
                                  <m:r>
                                    <a:rPr lang="ar-AE" sz="1800">
                                      <a:latin typeface="Cambria Math"/>
                                    </a:rPr>
                                    <m:t>+</m:t>
                                  </m:r>
                                  <m:rad>
                                    <m:radPr>
                                      <m:degHide m:val="on"/>
                                      <m:ctrlPr>
                                        <a:rPr lang="ar-AE" sz="1800" i="1">
                                          <a:latin typeface="Cambria Math" panose="02040503050406030204" pitchFamily="18" charset="0"/>
                                        </a:rPr>
                                      </m:ctrlPr>
                                    </m:radPr>
                                    <m:deg/>
                                    <m:e>
                                      <m:r>
                                        <a:rPr lang="ar-AE" sz="1800">
                                          <a:latin typeface="Cambria Math"/>
                                        </a:rPr>
                                        <m:t>18</m:t>
                                      </m:r>
                                      <m:r>
                                        <a:rPr lang="ar-AE" sz="1800">
                                          <a:latin typeface="Cambria Math"/>
                                        </a:rPr>
                                        <m:t>𝑥</m:t>
                                      </m:r>
                                    </m:e>
                                  </m:rad>
                                </m:e>
                              </m:phant>
                              <m:r>
                                <a:rPr lang="ar-AE" sz="1800">
                                  <a:latin typeface="Cambria Math"/>
                                </a:rPr>
                                <m:t>=</m:t>
                              </m:r>
                              <m:d>
                                <m:dPr>
                                  <m:ctrlPr>
                                    <a:rPr lang="ar-AE" sz="1800" i="1">
                                      <a:latin typeface="Cambria Math" panose="02040503050406030204" pitchFamily="18" charset="0"/>
                                    </a:rPr>
                                  </m:ctrlPr>
                                </m:dPr>
                                <m:e>
                                  <m:r>
                                    <a:rPr lang="ar-AE" sz="1800">
                                      <a:latin typeface="Cambria Math"/>
                                    </a:rPr>
                                    <m:t>−</m:t>
                                  </m:r>
                                  <m:r>
                                    <a:rPr lang="ar-AE" sz="1800">
                                      <a:latin typeface="Cambria Math"/>
                                    </a:rPr>
                                    <m:t>6</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2</m:t>
                                      </m:r>
                                    </m:sup>
                                  </m:sSup>
                                  <m:r>
                                    <a:rPr lang="ar-AE" sz="1800">
                                      <a:latin typeface="Cambria Math"/>
                                    </a:rPr>
                                    <m:t>+</m:t>
                                  </m:r>
                                  <m:r>
                                    <a:rPr lang="ar-AE" sz="1800">
                                      <a:latin typeface="Cambria Math"/>
                                    </a:rPr>
                                    <m:t>3</m:t>
                                  </m:r>
                                </m:e>
                              </m:d>
                              <m:rad>
                                <m:radPr>
                                  <m:degHide m:val="on"/>
                                  <m:ctrlPr>
                                    <a:rPr lang="ar-AE" sz="1800" i="1">
                                      <a:latin typeface="Cambria Math" panose="02040503050406030204" pitchFamily="18" charset="0"/>
                                    </a:rPr>
                                  </m:ctrlPr>
                                </m:radPr>
                                <m:deg/>
                                <m:e>
                                  <m:r>
                                    <a:rPr lang="ar-AE" sz="1800">
                                      <a:latin typeface="Cambria Math"/>
                                    </a:rPr>
                                    <m:t>2</m:t>
                                  </m:r>
                                  <m:r>
                                    <a:rPr lang="ar-AE" sz="1800">
                                      <a:latin typeface="Cambria Math"/>
                                    </a:rPr>
                                    <m:t>𝑥</m:t>
                                  </m:r>
                                </m:e>
                              </m:rad>
                            </m:oMath>
                          </a14:m>
                          <a:endParaRPr lang="en-IN" dirty="0"/>
                        </a:p>
                      </a:txBody>
                      <a:tcPr/>
                    </a:tc>
                    <a:tc>
                      <a:txBody>
                        <a:bodyPr/>
                        <a:lstStyle/>
                        <a:p>
                          <a:pPr algn="l">
                            <a:defRPr sz="1100" b="1"/>
                          </a:pPr>
                          <a:r>
                            <a:rPr lang="en-IN" sz="1600" b="0" dirty="0"/>
                            <a:t>value bars around the factor of </a:t>
                          </a:r>
                          <a14:m>
                            <m:oMath xmlns:m="http://schemas.openxmlformats.org/officeDocument/2006/math">
                              <m:sSup>
                                <m:sSupPr>
                                  <m:ctrlPr>
                                    <a:rPr lang="ar-AE" sz="1600" b="0" i="1">
                                      <a:latin typeface="Cambria Math" panose="02040503050406030204" pitchFamily="18" charset="0"/>
                                    </a:rPr>
                                  </m:ctrlPr>
                                </m:sSupPr>
                                <m:e>
                                  <m:r>
                                    <a:rPr lang="ar-AE" sz="1600" b="0" i="1">
                                      <a:latin typeface="Cambria Math"/>
                                    </a:rPr>
                                    <m:t>𝑥</m:t>
                                  </m:r>
                                </m:e>
                                <m:sup>
                                  <m:r>
                                    <a:rPr lang="ar-AE" sz="1600" b="0" i="1">
                                      <a:latin typeface="Cambria Math"/>
                                    </a:rPr>
                                    <m:t>2</m:t>
                                  </m:r>
                                </m:sup>
                              </m:sSup>
                            </m:oMath>
                          </a14:m>
                          <a:r>
                            <a:rPr lang="ar-AE" sz="1600" b="0" dirty="0"/>
                            <a:t> </a:t>
                          </a:r>
                          <a:r>
                            <a:rPr lang="en-IN" sz="1600" b="0" dirty="0"/>
                            <a:t>are unnecessary, since </a:t>
                          </a:r>
                          <a14:m>
                            <m:oMath xmlns:m="http://schemas.openxmlformats.org/officeDocument/2006/math">
                              <m:sSup>
                                <m:sSupPr>
                                  <m:ctrlPr>
                                    <a:rPr lang="ar-AE" sz="1600" b="0" i="1">
                                      <a:latin typeface="Cambria Math" panose="02040503050406030204" pitchFamily="18" charset="0"/>
                                    </a:rPr>
                                  </m:ctrlPr>
                                </m:sSupPr>
                                <m:e>
                                  <m:r>
                                    <a:rPr lang="ar-AE" sz="1600" b="0" i="1">
                                      <a:latin typeface="Cambria Math"/>
                                    </a:rPr>
                                    <m:t>𝑥</m:t>
                                  </m:r>
                                </m:e>
                                <m:sup>
                                  <m:r>
                                    <a:rPr lang="ar-AE" sz="1600" b="0" i="1">
                                      <a:latin typeface="Cambria Math"/>
                                    </a:rPr>
                                    <m:t>2</m:t>
                                  </m:r>
                                </m:sup>
                              </m:sSup>
                            </m:oMath>
                          </a14:m>
                          <a:r>
                            <a:rPr lang="ar-AE" sz="1600" b="0" dirty="0"/>
                            <a:t> </a:t>
                          </a:r>
                          <a:r>
                            <a:rPr lang="en-IN" sz="1600" b="0" dirty="0"/>
                            <a:t>is always nonnegative.</a:t>
                          </a:r>
                          <a:endParaRPr sz="1600" b="0" dirty="0"/>
                        </a:p>
                      </a:txBody>
                      <a:tcPr/>
                    </a:tc>
                    <a:extLst>
                      <a:ext uri="{0D108BD9-81ED-4DB2-BD59-A6C34878D82A}">
                        <a16:rowId xmlns:a16="http://schemas.microsoft.com/office/drawing/2014/main" val="954943355"/>
                      </a:ext>
                    </a:extLst>
                  </a:tr>
                </a:tbl>
              </a:graphicData>
            </a:graphic>
          </p:graphicFrame>
        </mc:Choice>
        <mc:Fallback xmlns="">
          <p:graphicFrame>
            <p:nvGraphicFramePr>
              <p:cNvPr id="10" name="Table Placeholder 2" descr="Negative 3 times the square root of open parenthesis 8 times x raised to the power of 5 close parenthesis plus the square root of open parenthesis 18 times x close parenthesis equals negative 3 times the square root of open parenthesis 2 squared times 2 times x raised to the power of 4 times x close parenthesis plus the open parenthesis square root of 2 times 3 squared times x close parenthesis.&#10;&#10;This simplifies to open parenthesis negative 6 times the absolute value of x squared times the square root of 2x close parenthesis plus open parenthesis 3 times the square root of 2x close parenthesis.&#10;&#10;Further simplifying, we get open parenthesis negative 6 times x squared times the square root of 2x close parenthesis plus open parenthesis&#10;3 times the square root of 2x close parenthesis.&#10;&#10;Finally, this simplifies to the open parenthesis negative 6 times x squared plus 3 close parenthesis times the square root of 2x.">
                <a:extLst>
                  <a:ext uri="{FF2B5EF4-FFF2-40B4-BE49-F238E27FC236}">
                    <a16:creationId xmlns:a16="http://schemas.microsoft.com/office/drawing/2014/main" id="{4878D7FF-8923-4945-BB94-4A0E042FB19B}"/>
                  </a:ext>
                </a:extLst>
              </p:cNvPr>
              <p:cNvGraphicFramePr>
                <a:graphicFrameLocks/>
              </p:cNvGraphicFramePr>
              <p:nvPr>
                <p:extLst>
                  <p:ext uri="{D42A27DB-BD31-4B8C-83A1-F6EECF244321}">
                    <p14:modId xmlns:p14="http://schemas.microsoft.com/office/powerpoint/2010/main" val="1726211708"/>
                  </p:ext>
                </p:extLst>
              </p:nvPr>
            </p:nvGraphicFramePr>
            <p:xfrm>
              <a:off x="838200" y="1600200"/>
              <a:ext cx="7924800" cy="256032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105" r="-56558" b="-355789"/>
                          </a:stretch>
                        </a:blipFill>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2105" r="-56558" b="-255789"/>
                          </a:stretch>
                        </a:blipFill>
                      </a:tcPr>
                    </a:tc>
                    <a:tc>
                      <a:txBody>
                        <a:bodyPr/>
                        <a:lstStyle/>
                        <a:p>
                          <a:pPr algn="l">
                            <a:defRPr sz="1100" b="1"/>
                          </a:pPr>
                          <a:r>
                            <a:rPr sz="1600" b="0" dirty="0"/>
                            <a:t>Note that upon simplification, the two radicals have the same</a:t>
                          </a:r>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200000" r="-56558" b="-153125"/>
                          </a:stretch>
                        </a:blipFill>
                      </a:tcPr>
                    </a:tc>
                    <a:tc>
                      <a:txBody>
                        <a:bodyPr/>
                        <a:lstStyle/>
                        <a:p>
                          <a:pPr algn="l"/>
                          <a:r>
                            <a:rPr lang="en-IN" sz="1600" b="0" dirty="0"/>
                            <a:t>index and the same radicand. Also note that the absolute</a:t>
                          </a:r>
                          <a:endParaRPr dirty="0"/>
                        </a:p>
                      </a:txBody>
                      <a:tcPr/>
                    </a:tc>
                    <a:extLst>
                      <a:ext uri="{0D108BD9-81ED-4DB2-BD59-A6C34878D82A}">
                        <a16:rowId xmlns:a16="http://schemas.microsoft.com/office/drawing/2014/main" val="10002"/>
                      </a:ext>
                    </a:extLst>
                  </a:tr>
                  <a:tr h="822960">
                    <a:tc>
                      <a:txBody>
                        <a:bodyPr/>
                        <a:lstStyle/>
                        <a:p>
                          <a:endParaRPr lang="en-US"/>
                        </a:p>
                      </a:txBody>
                      <a:tcPr>
                        <a:blipFill>
                          <a:blip r:embed="rId2"/>
                          <a:stretch>
                            <a:fillRect t="-213333" r="-56558" b="-8889"/>
                          </a:stretch>
                        </a:blipFill>
                      </a:tcPr>
                    </a:tc>
                    <a:tc>
                      <a:txBody>
                        <a:bodyPr/>
                        <a:lstStyle/>
                        <a:p>
                          <a:endParaRPr lang="en-US"/>
                        </a:p>
                      </a:txBody>
                      <a:tcPr>
                        <a:blipFill>
                          <a:blip r:embed="rId2"/>
                          <a:stretch>
                            <a:fillRect l="-176809" t="-213333" b="-8889"/>
                          </a:stretch>
                        </a:blipFill>
                      </a:tcPr>
                    </a:tc>
                    <a:extLst>
                      <a:ext uri="{0D108BD9-81ED-4DB2-BD59-A6C34878D82A}">
                        <a16:rowId xmlns:a16="http://schemas.microsoft.com/office/drawing/2014/main" val="954943355"/>
                      </a:ext>
                    </a:extLst>
                  </a:tr>
                </a:tbl>
              </a:graphicData>
            </a:graphic>
          </p:graphicFrame>
        </mc:Fallback>
      </mc:AlternateContent>
    </p:spTree>
    <p:extLst>
      <p:ext uri="{BB962C8B-B14F-4D97-AF65-F5344CB8AC3E}">
        <p14:creationId xmlns:p14="http://schemas.microsoft.com/office/powerpoint/2010/main" val="4281398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3</a:t>
            </a:r>
            <a:endParaRPr dirty="0"/>
          </a:p>
        </p:txBody>
      </p:sp>
      <p:sp>
        <p:nvSpPr>
          <p:cNvPr id="3" name="Text Placeholder 2"/>
          <p:cNvSpPr>
            <a:spLocks noGrp="1"/>
          </p:cNvSpPr>
          <p:nvPr>
            <p:ph type="body" sz="quarter" idx="10"/>
          </p:nvPr>
        </p:nvSpPr>
        <p:spPr>
          <a:xfrm>
            <a:off x="457200" y="1066800"/>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The cube root of open parenthesis 54 times x cubed close parenthesis plus the square root of open parenthesis 50 times x squared close parenthesis &#10;&#10;is rewritten as the cube root of open parenthesis 2 times 3 cubed times x cubed close parenthesis plus the square root of open parenthesis 2 times 5 squared times x squared close parenthesis.&#10;&#10;This simplifies to open parenthesis 3x times cube root of 2 close parenthesis plus open parenthesis 5 times the absolute value of x times the square root of 2 close parenthesis.&#10;">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4289206707"/>
                  </p:ext>
                </p:extLst>
              </p:nvPr>
            </p:nvGraphicFramePr>
            <p:xfrm>
              <a:off x="838200" y="1143000"/>
              <a:ext cx="8229600" cy="115824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79120">
                    <a:tc>
                      <a:txBody>
                        <a:bodyPr/>
                        <a:lstStyle/>
                        <a:p>
                          <a:pPr algn="l">
                            <a:defRPr sz="1800"/>
                          </a:pPr>
                          <a:r>
                            <a:rPr dirty="0"/>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r>
                                <a:rPr sz="1800">
                                  <a:latin typeface="Cambria Math"/>
                                </a:rPr>
                                <m:t>=</m:t>
                              </m:r>
                              <m:rad>
                                <m:radPr>
                                  <m:ctrlPr>
                                    <a:rPr sz="1800" i="1">
                                      <a:latin typeface="Cambria Math" panose="02040503050406030204" pitchFamily="18" charset="0"/>
                                    </a:rPr>
                                  </m:ctrlPr>
                                </m:radPr>
                                <m:deg>
                                  <m:r>
                                    <a:rPr sz="1800">
                                      <a:latin typeface="Cambria Math"/>
                                    </a:rPr>
                                    <m:t>3</m:t>
                                  </m:r>
                                </m:deg>
                                <m:e>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oMath>
                          </a14:m>
                          <a:endParaRPr dirty="0"/>
                        </a:p>
                      </a:txBody>
                      <a:tcPr/>
                    </a:tc>
                    <a:tc>
                      <a:txBody>
                        <a:bodyPr/>
                        <a:lstStyle/>
                        <a:p>
                          <a:pPr algn="l">
                            <a:defRPr sz="1800" b="1"/>
                          </a:pPr>
                          <a:r>
                            <a:rPr sz="1600" b="0" dirty="0"/>
                            <a:t>Upon simplification, the radicands are the same, but the indices are not.</a:t>
                          </a:r>
                        </a:p>
                      </a:txBody>
                      <a:tcPr/>
                    </a:tc>
                    <a:extLst>
                      <a:ext uri="{0D108BD9-81ED-4DB2-BD59-A6C34878D82A}">
                        <a16:rowId xmlns:a16="http://schemas.microsoft.com/office/drawing/2014/main" val="10000"/>
                      </a:ext>
                    </a:extLst>
                  </a:tr>
                  <a:tr h="533400">
                    <a:tc>
                      <a:txBody>
                        <a:bodyPr/>
                        <a:lstStyle/>
                        <a:p>
                          <a:r>
                            <a:rPr lang="ar-AE" dirty="0"/>
                            <a:t>​</a:t>
                          </a:r>
                          <a14:m>
                            <m:oMath xmlns:m="http://schemas.openxmlformats.org/officeDocument/2006/math">
                              <m:phant>
                                <m:phantPr>
                                  <m:show m:val="off"/>
                                  <m:ctrlPr>
                                    <a:rPr lang="ar-AE" sz="1800" i="1">
                                      <a:latin typeface="Cambria Math" panose="02040503050406030204" pitchFamily="18" charset="0"/>
                                    </a:rPr>
                                  </m:ctrlPr>
                                </m:phantPr>
                                <m:e>
                                  <m:rad>
                                    <m:radPr>
                                      <m:ctrlPr>
                                        <a:rPr lang="ar-AE" sz="1800" i="1">
                                          <a:latin typeface="Cambria Math" panose="02040503050406030204" pitchFamily="18" charset="0"/>
                                        </a:rPr>
                                      </m:ctrlPr>
                                    </m:radPr>
                                    <m:deg>
                                      <m:r>
                                        <a:rPr lang="ar-AE" sz="1800">
                                          <a:latin typeface="Cambria Math"/>
                                        </a:rPr>
                                        <m:t>3</m:t>
                                      </m:r>
                                    </m:deg>
                                    <m:e>
                                      <m:r>
                                        <a:rPr lang="ar-AE" sz="1800">
                                          <a:latin typeface="Cambria Math"/>
                                        </a:rPr>
                                        <m:t>54</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rad>
                                  <m:r>
                                    <a:rPr lang="ar-AE" sz="1800">
                                      <a:latin typeface="Cambria Math"/>
                                    </a:rPr>
                                    <m:t>+</m:t>
                                  </m:r>
                                  <m:rad>
                                    <m:radPr>
                                      <m:degHide m:val="on"/>
                                      <m:ctrlPr>
                                        <a:rPr lang="ar-AE" sz="1800" i="1">
                                          <a:latin typeface="Cambria Math" panose="02040503050406030204" pitchFamily="18" charset="0"/>
                                        </a:rPr>
                                      </m:ctrlPr>
                                    </m:radPr>
                                    <m:deg/>
                                    <m:e>
                                      <m:r>
                                        <a:rPr lang="ar-AE" sz="1800">
                                          <a:latin typeface="Cambria Math"/>
                                        </a:rPr>
                                        <m:t>50</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2</m:t>
                                          </m:r>
                                        </m:sup>
                                      </m:sSup>
                                    </m:e>
                                  </m:rad>
                                </m:e>
                              </m:phant>
                              <m:r>
                                <a:rPr lang="ar-AE" sz="1800">
                                  <a:latin typeface="Cambria Math"/>
                                </a:rPr>
                                <m:t>=</m:t>
                              </m:r>
                              <m:r>
                                <a:rPr lang="ar-AE" sz="1800">
                                  <a:latin typeface="Cambria Math"/>
                                </a:rPr>
                                <m:t>3</m:t>
                              </m:r>
                              <m:r>
                                <a:rPr lang="ar-AE" sz="1800">
                                  <a:latin typeface="Cambria Math"/>
                                </a:rPr>
                                <m:t>𝑥</m:t>
                              </m:r>
                              <m:rad>
                                <m:radPr>
                                  <m:ctrlPr>
                                    <a:rPr lang="ar-AE" sz="1800" i="1">
                                      <a:latin typeface="Cambria Math" panose="02040503050406030204" pitchFamily="18" charset="0"/>
                                    </a:rPr>
                                  </m:ctrlPr>
                                </m:radPr>
                                <m:deg>
                                  <m:r>
                                    <a:rPr lang="ar-AE" sz="1800">
                                      <a:latin typeface="Cambria Math"/>
                                    </a:rPr>
                                    <m:t>3</m:t>
                                  </m:r>
                                </m:deg>
                                <m:e>
                                  <m:r>
                                    <a:rPr lang="ar-AE" sz="1800">
                                      <a:latin typeface="Cambria Math"/>
                                    </a:rPr>
                                    <m:t>2</m:t>
                                  </m:r>
                                </m:e>
                              </m:rad>
                              <m:r>
                                <a:rPr lang="ar-AE" sz="1800">
                                  <a:latin typeface="Cambria Math"/>
                                </a:rPr>
                                <m:t>+</m:t>
                              </m:r>
                              <m:r>
                                <a:rPr lang="ar-AE" sz="1800">
                                  <a:latin typeface="Cambria Math"/>
                                </a:rPr>
                                <m:t>5</m:t>
                              </m:r>
                              <m:d>
                                <m:dPr>
                                  <m:begChr m:val="|"/>
                                  <m:endChr m:val="|"/>
                                  <m:ctrlPr>
                                    <a:rPr lang="ar-AE" sz="1800" i="1">
                                      <a:latin typeface="Cambria Math" panose="02040503050406030204" pitchFamily="18" charset="0"/>
                                    </a:rPr>
                                  </m:ctrlPr>
                                </m:dPr>
                                <m:e>
                                  <m:r>
                                    <a:rPr lang="ar-AE" sz="1800">
                                      <a:latin typeface="Cambria Math"/>
                                    </a:rPr>
                                    <m:t>𝑥</m:t>
                                  </m:r>
                                </m:e>
                              </m:d>
                              <m:rad>
                                <m:radPr>
                                  <m:degHide m:val="on"/>
                                  <m:ctrlPr>
                                    <a:rPr lang="ar-AE" sz="1800" i="1">
                                      <a:latin typeface="Cambria Math" panose="02040503050406030204" pitchFamily="18" charset="0"/>
                                    </a:rPr>
                                  </m:ctrlPr>
                                </m:radPr>
                                <m:deg/>
                                <m:e>
                                  <m:r>
                                    <a:rPr lang="ar-AE" sz="1800">
                                      <a:latin typeface="Cambria Math"/>
                                    </a:rPr>
                                    <m:t>2</m:t>
                                  </m:r>
                                </m:e>
                              </m:rad>
                            </m:oMath>
                          </a14:m>
                          <a:endParaRPr lang="en-IN" dirty="0"/>
                        </a:p>
                      </a:txBody>
                      <a:tcPr/>
                    </a:tc>
                    <a:tc>
                      <a:txBody>
                        <a:bodyPr/>
                        <a:lstStyle/>
                        <a:p>
                          <a:pPr algn="l">
                            <a:defRPr sz="1800" b="1"/>
                          </a:pPr>
                          <a:r>
                            <a:rPr lang="en-US" sz="1600" b="0" dirty="0"/>
                            <a:t>We have written the radicals in simplest form, but they cannot be combined.</a:t>
                          </a:r>
                          <a:endParaRPr sz="1600" b="0" dirty="0"/>
                        </a:p>
                      </a:txBody>
                      <a:tcPr/>
                    </a:tc>
                    <a:extLst>
                      <a:ext uri="{0D108BD9-81ED-4DB2-BD59-A6C34878D82A}">
                        <a16:rowId xmlns:a16="http://schemas.microsoft.com/office/drawing/2014/main" val="1695533172"/>
                      </a:ext>
                    </a:extLst>
                  </a:tr>
                </a:tbl>
              </a:graphicData>
            </a:graphic>
          </p:graphicFrame>
        </mc:Choice>
        <mc:Fallback xmlns="">
          <p:graphicFrame>
            <p:nvGraphicFramePr>
              <p:cNvPr id="4" name="Table Placeholder 2" descr="The cube root of open parenthesis 54 times x cubed close parenthesis plus the square root of open parenthesis 50 times x squared close parenthesis &#10;&#10;is rewritten as the cube root of open parenthesis 2 times 3 cubed times x cubed close parenthesis plus the square root of open parenthesis 2 times 5 squared times x squared close parenthesis.&#10;&#10;This simplifies to open parenthesis 3x times cube root of 2 close parenthesis plus open parenthesis 5 times the absolute value of x times the square root of 2 close parenthesis.&#10;">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4289206707"/>
                  </p:ext>
                </p:extLst>
              </p:nvPr>
            </p:nvGraphicFramePr>
            <p:xfrm>
              <a:off x="838200" y="1143000"/>
              <a:ext cx="8229600" cy="115824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083" r="-77064" b="-111458"/>
                          </a:stretch>
                        </a:blipFill>
                      </a:tcPr>
                    </a:tc>
                    <a:tc>
                      <a:txBody>
                        <a:bodyPr/>
                        <a:lstStyle/>
                        <a:p>
                          <a:pPr algn="l">
                            <a:defRPr sz="1800" b="1"/>
                          </a:pPr>
                          <a:r>
                            <a:rPr sz="1600" b="0" dirty="0"/>
                            <a:t>Upon simplification, the radicands are the same, but the indices are not.</a:t>
                          </a:r>
                        </a:p>
                      </a:txBody>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3158" r="-77064" b="-12632"/>
                          </a:stretch>
                        </a:blipFill>
                      </a:tcPr>
                    </a:tc>
                    <a:tc>
                      <a:txBody>
                        <a:bodyPr/>
                        <a:lstStyle/>
                        <a:p>
                          <a:pPr algn="l">
                            <a:defRPr sz="1800" b="1"/>
                          </a:pPr>
                          <a:r>
                            <a:rPr lang="en-US" sz="1600" b="0" dirty="0"/>
                            <a:t>We have written the radicals in simplest form, but they cannot be combined.</a:t>
                          </a:r>
                          <a:endParaRPr sz="1600" b="0" dirty="0"/>
                        </a:p>
                      </a:txBody>
                      <a:tcPr/>
                    </a:tc>
                    <a:extLst>
                      <a:ext uri="{0D108BD9-81ED-4DB2-BD59-A6C34878D82A}">
                        <a16:rowId xmlns:a16="http://schemas.microsoft.com/office/drawing/2014/main" val="169553317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4</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descr="The square root of one over twelve minus the square root of twenty-five over forty-eight &#10;&#10;equals open parenthesis one divided by the square root of open parenthesis two squared times three close parenthesis close parenthesis&#10;minus open parenthesis square root of five squared divided by the square root of open parenthesis four squared times three close parenthesis close parenthesis.&#10;&#10;This simplifies to open parenthesis one divided by open parenthesis two times the square root of three close parenthesis multiplied by the square root of three divided by the square root of three close parenthesis&#10;&#10;minus open parenthesis five divided by open parenthesis four times the square root of three close parenthesis multiplied by the square root of three divided by the square root of three close parenthesis.&#10;&#10;This results in open parenthesis two times the square root of three divided by open parenthesis four times three close parenthesis close parenthesis minus open parenthesis five times the square root of three divided by open parenthesis four times three close parenthesis close parenthesis.&#10;&#10;After subtraction, the expression simplifies to negative open parenthesis three times the square root of three close parenthesis divided by twelve, which reduces to negative the square root of three divided by four.">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3991503144"/>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r>
                                <a:rPr sz="2400">
                                  <a:latin typeface="Cambria Math"/>
                                </a:rPr>
                                <m:t>=</m:t>
                              </m:r>
                              <m:f>
                                <m:fPr>
                                  <m:ctrlPr>
                                    <a:rPr sz="2400" i="1">
                                      <a:latin typeface="Cambria Math" panose="02040503050406030204" pitchFamily="18" charset="0"/>
                                    </a:rPr>
                                  </m:ctrlPr>
                                </m:fPr>
                                <m:num>
                                  <m:r>
                                    <a:rPr sz="2400">
                                      <a:latin typeface="Cambria Math"/>
                                    </a:rPr>
                                    <m:t>1</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5</m:t>
                                          </m:r>
                                        </m:e>
                                        <m:sup>
                                          <m:r>
                                            <a:rPr sz="2400">
                                              <a:latin typeface="Cambria Math"/>
                                            </a:rPr>
                                            <m:t>2</m:t>
                                          </m:r>
                                        </m:sup>
                                      </m:sSup>
                                    </m:e>
                                  </m:rad>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4</m:t>
                                          </m:r>
                                        </m:e>
                                        <m:sup>
                                          <m:r>
                                            <a:rPr sz="2400">
                                              <a:latin typeface="Cambria Math"/>
                                            </a:rPr>
                                            <m:t>2</m:t>
                                          </m:r>
                                        </m:sup>
                                      </m:sSup>
                                      <m:r>
                                        <a:rPr sz="2400">
                                          <a:latin typeface="Cambria Math"/>
                                        </a:rPr>
                                        <m:t>⋅3</m:t>
                                      </m:r>
                                    </m:e>
                                  </m:rad>
                                </m:den>
                              </m:f>
                            </m:oMath>
                          </a14:m>
                          <a:endParaRPr sz="2400" dirty="0"/>
                        </a:p>
                      </a:txBody>
                      <a:tcPr/>
                    </a:tc>
                    <a:tc>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4</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oMath>
                          </a14:m>
                          <a:endParaRPr sz="2400" dirty="0"/>
                        </a:p>
                      </a:txBody>
                      <a:tcPr/>
                    </a:tc>
                    <a:tc>
                      <a:txBody>
                        <a:bodyPr/>
                        <a:lstStyle/>
                        <a:p>
                          <a:pPr algn="l">
                            <a:defRPr sz="1100" b="1"/>
                          </a:pPr>
                          <a:endParaRPr sz="16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r>
                                <a:rPr sz="2400">
                                  <a:latin typeface="Cambria Math"/>
                                </a:rPr>
                                <m:t>−</m:t>
                              </m:r>
                              <m:f>
                                <m:fPr>
                                  <m:ctrlPr>
                                    <a:rPr sz="2400" i="1">
                                      <a:latin typeface="Cambria Math" panose="02040503050406030204" pitchFamily="18" charset="0"/>
                                    </a:rPr>
                                  </m:ctrlPr>
                                </m:fPr>
                                <m:num>
                                  <m:r>
                                    <a:rPr sz="2400">
                                      <a:latin typeface="Cambria Math"/>
                                    </a:rPr>
                                    <m:t>5⋅</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oMath>
                          </a14:m>
                          <a:endParaRPr sz="2400" dirty="0"/>
                        </a:p>
                      </a:txBody>
                      <a:tcPr/>
                    </a:tc>
                    <a:tc>
                      <a:txBody>
                        <a:bodyPr/>
                        <a:lstStyle/>
                        <a:p>
                          <a:pPr algn="l"/>
                          <a:r>
                            <a:rPr lang="en-US" sz="1600" b="0" dirty="0"/>
                            <a:t>The first fraction must be multiplied by </a:t>
                          </a:r>
                          <a14:m>
                            <m:oMath xmlns:m="http://schemas.openxmlformats.org/officeDocument/2006/math">
                              <m:f>
                                <m:fPr>
                                  <m:ctrlPr>
                                    <a:rPr lang="ar-AE" sz="1600" b="0" i="1">
                                      <a:latin typeface="Cambria Math" panose="02040503050406030204" pitchFamily="18" charset="0"/>
                                    </a:rPr>
                                  </m:ctrlPr>
                                </m:fPr>
                                <m:num>
                                  <m:r>
                                    <a:rPr lang="ar-AE" sz="1600" b="0" i="1">
                                      <a:latin typeface="Cambria Math"/>
                                    </a:rPr>
                                    <m:t>2</m:t>
                                  </m:r>
                                </m:num>
                                <m:den>
                                  <m:r>
                                    <a:rPr lang="ar-AE" sz="1600" b="0" i="1">
                                      <a:latin typeface="Cambria Math"/>
                                    </a:rPr>
                                    <m:t>2</m:t>
                                  </m:r>
                                </m:den>
                              </m:f>
                            </m:oMath>
                          </a14:m>
                          <a:r>
                            <a:rPr lang="ar-AE" sz="1600" b="0" dirty="0"/>
                            <a:t>  </a:t>
                          </a:r>
                          <a:r>
                            <a:rPr lang="en-US" sz="1600" b="0" dirty="0"/>
                            <a:t>in order to get a common denominator. </a:t>
                          </a:r>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3</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12</m:t>
                                  </m:r>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square root of one over twelve minus the square root of twenty-five over forty-eight &#10;&#10;equals open parenthesis one divided by the square root of open parenthesis two squared times three close parenthesis close parenthesis&#10;minus open parenthesis square root of five squared divided by the square root of open parenthesis four squared times three close parenthesis close parenthesis.&#10;&#10;This simplifies to open parenthesis one divided by open parenthesis two times the square root of three close parenthesis multiplied by the square root of three divided by the square root of three close parenthesis&#10;&#10;minus open parenthesis five divided by open parenthesis four times the square root of three close parenthesis multiplied by the square root of three divided by the square root of three close parenthesis.&#10;&#10;This results in open parenthesis two times the square root of three divided by open parenthesis four times three close parenthesis close parenthesis minus open parenthesis five times the square root of three divided by open parenthesis four times three close parenthesis close parenthesis.&#10;&#10;After subtraction, the expression simplifies to negative open parenthesis three times the square root of three close parenthesis divided by twelve, which reduces to negative the square root of three divided by four.">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3991503144"/>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37502">
                    <a:tc>
                      <a:txBody>
                        <a:bodyPr/>
                        <a:lstStyle/>
                        <a:p>
                          <a:endParaRPr lang="en-US"/>
                        </a:p>
                      </a:txBody>
                      <a:tcPr>
                        <a:blipFill>
                          <a:blip r:embed="rId2"/>
                          <a:stretch>
                            <a:fillRect t="-1449" r="-84151" b="-299275"/>
                          </a:stretch>
                        </a:blipFill>
                      </a:tcPr>
                    </a:tc>
                    <a:tc>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837502">
                    <a:tc>
                      <a:txBody>
                        <a:bodyPr/>
                        <a:lstStyle/>
                        <a:p>
                          <a:endParaRPr lang="en-US"/>
                        </a:p>
                      </a:txBody>
                      <a:tcPr>
                        <a:blipFill>
                          <a:blip r:embed="rId2"/>
                          <a:stretch>
                            <a:fillRect t="-101449" r="-84151" b="-199275"/>
                          </a:stretch>
                        </a:blipFill>
                      </a:tcPr>
                    </a:tc>
                    <a:tc>
                      <a:txBody>
                        <a:bodyPr/>
                        <a:lstStyle/>
                        <a:p>
                          <a:pPr algn="l">
                            <a:defRPr sz="1100" b="1"/>
                          </a:pPr>
                          <a:endParaRPr sz="1600" b="0" dirty="0"/>
                        </a:p>
                      </a:txBody>
                      <a:tcPr/>
                    </a:tc>
                    <a:extLst>
                      <a:ext uri="{0D108BD9-81ED-4DB2-BD59-A6C34878D82A}">
                        <a16:rowId xmlns:a16="http://schemas.microsoft.com/office/drawing/2014/main" val="10001"/>
                      </a:ext>
                    </a:extLst>
                  </a:tr>
                  <a:tr h="837502">
                    <a:tc>
                      <a:txBody>
                        <a:bodyPr/>
                        <a:lstStyle/>
                        <a:p>
                          <a:endParaRPr lang="en-US"/>
                        </a:p>
                      </a:txBody>
                      <a:tcPr>
                        <a:blipFill>
                          <a:blip r:embed="rId2"/>
                          <a:stretch>
                            <a:fillRect t="-202920" r="-84151" b="-100730"/>
                          </a:stretch>
                        </a:blipFill>
                      </a:tcPr>
                    </a:tc>
                    <a:tc>
                      <a:txBody>
                        <a:bodyPr/>
                        <a:lstStyle/>
                        <a:p>
                          <a:endParaRPr lang="en-US"/>
                        </a:p>
                      </a:txBody>
                      <a:tcPr>
                        <a:blipFill>
                          <a:blip r:embed="rId2"/>
                          <a:stretch>
                            <a:fillRect l="-118833" t="-202920" b="-100730"/>
                          </a:stretch>
                        </a:blipFill>
                      </a:tcPr>
                    </a:tc>
                    <a:extLst>
                      <a:ext uri="{0D108BD9-81ED-4DB2-BD59-A6C34878D82A}">
                        <a16:rowId xmlns:a16="http://schemas.microsoft.com/office/drawing/2014/main" val="10002"/>
                      </a:ext>
                    </a:extLst>
                  </a:tr>
                  <a:tr h="837502">
                    <a:tc>
                      <a:txBody>
                        <a:bodyPr/>
                        <a:lstStyle/>
                        <a:p>
                          <a:endParaRPr lang="en-US"/>
                        </a:p>
                      </a:txBody>
                      <a:tcPr>
                        <a:blipFill>
                          <a:blip r:embed="rId2"/>
                          <a:stretch>
                            <a:fillRect t="-300725" r="-841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Rational Number Exponents</a:t>
            </a:r>
            <a:endParaRPr dirty="0"/>
          </a:p>
        </p:txBody>
      </p:sp>
      <p:sp>
        <p:nvSpPr>
          <p:cNvPr id="3" name="Text Placeholder 2"/>
          <p:cNvSpPr>
            <a:spLocks noGrp="1"/>
          </p:cNvSpPr>
          <p:nvPr>
            <p:ph type="body" sz="quarter" idx="10"/>
          </p:nvPr>
        </p:nvSpPr>
        <p:spPr>
          <a:xfrm>
            <a:off x="304800" y="1070012"/>
            <a:ext cx="8534400" cy="4914276"/>
          </a:xfrm>
        </p:spPr>
        <p:txBody>
          <a:bodyPr>
            <a:normAutofit/>
          </a:bodyPr>
          <a:lstStyle/>
          <a:p>
            <a:pPr>
              <a:defRPr sz="2800"/>
            </a:pPr>
            <a:endParaRPr lang="en-IN" sz="800" b="1" dirty="0"/>
          </a:p>
          <a:p>
            <a:pPr>
              <a:defRPr sz="2800"/>
            </a:pPr>
            <a:r>
              <a:rPr lang="en-IN" b="1" dirty="0"/>
              <a:t>Meaning of</a:t>
            </a:r>
            <a:endParaRPr sz="2800" dirty="0"/>
          </a:p>
        </p:txBody>
      </p:sp>
      <p:pic>
        <p:nvPicPr>
          <p:cNvPr id="11" name="Picture 10" descr="a to the power of 1 over n">
            <a:extLst>
              <a:ext uri="{FF2B5EF4-FFF2-40B4-BE49-F238E27FC236}">
                <a16:creationId xmlns:a16="http://schemas.microsoft.com/office/drawing/2014/main" id="{0EE85BCE-6AAD-CF40-81DB-667F8B5324C3}"/>
              </a:ext>
            </a:extLst>
          </p:cNvPr>
          <p:cNvPicPr>
            <a:picLocks noChangeAspect="1"/>
          </p:cNvPicPr>
          <p:nvPr/>
        </p:nvPicPr>
        <p:blipFill>
          <a:blip r:embed="rId2"/>
          <a:stretch>
            <a:fillRect/>
          </a:stretch>
        </p:blipFill>
        <p:spPr>
          <a:xfrm>
            <a:off x="2167200" y="1066800"/>
            <a:ext cx="576000" cy="649309"/>
          </a:xfrm>
          <a:prstGeom prst="rect">
            <a:avLst/>
          </a:prstGeom>
        </p:spPr>
      </p:pic>
      <p:sp>
        <p:nvSpPr>
          <p:cNvPr id="30" name="TextBox 29">
            <a:extLst>
              <a:ext uri="{FF2B5EF4-FFF2-40B4-BE49-F238E27FC236}">
                <a16:creationId xmlns:a16="http://schemas.microsoft.com/office/drawing/2014/main" id="{E250447B-3D3A-2D02-BF2F-2C02570AB398}"/>
              </a:ext>
            </a:extLst>
          </p:cNvPr>
          <p:cNvSpPr txBox="1"/>
          <p:nvPr/>
        </p:nvSpPr>
        <p:spPr>
          <a:xfrm>
            <a:off x="2725271" y="1283132"/>
            <a:ext cx="4513729" cy="523220"/>
          </a:xfrm>
          <a:prstGeom prst="rect">
            <a:avLst/>
          </a:prstGeom>
          <a:noFill/>
        </p:spPr>
        <p:txBody>
          <a:bodyPr wrap="square">
            <a:spAutoFit/>
          </a:bodyPr>
          <a:lstStyle/>
          <a:p>
            <a:r>
              <a:rPr lang="en-IN" sz="2800" dirty="0">
                <a:solidFill>
                  <a:srgbClr val="000000"/>
                </a:solidFill>
              </a:rPr>
              <a:t>If </a:t>
            </a:r>
            <a:r>
              <a:rPr lang="en-IN" sz="2800" i="1" dirty="0">
                <a:solidFill>
                  <a:srgbClr val="000000"/>
                </a:solidFill>
              </a:rPr>
              <a:t>n</a:t>
            </a:r>
            <a:r>
              <a:rPr lang="en-IN" sz="2800" dirty="0">
                <a:solidFill>
                  <a:srgbClr val="000000"/>
                </a:solidFill>
              </a:rPr>
              <a:t> is a natural number and if</a:t>
            </a:r>
          </a:p>
        </p:txBody>
      </p:sp>
      <p:pic>
        <p:nvPicPr>
          <p:cNvPr id="16" name="Picture 15" descr="nth root a">
            <a:extLst>
              <a:ext uri="{FF2B5EF4-FFF2-40B4-BE49-F238E27FC236}">
                <a16:creationId xmlns:a16="http://schemas.microsoft.com/office/drawing/2014/main" id="{8DC270BE-ABEB-BC35-C1CE-7B1CC0ED2480}"/>
              </a:ext>
            </a:extLst>
          </p:cNvPr>
          <p:cNvPicPr>
            <a:picLocks noChangeAspect="1"/>
          </p:cNvPicPr>
          <p:nvPr/>
        </p:nvPicPr>
        <p:blipFill>
          <a:blip r:embed="rId3"/>
          <a:stretch>
            <a:fillRect/>
          </a:stretch>
        </p:blipFill>
        <p:spPr>
          <a:xfrm>
            <a:off x="7185988" y="1313185"/>
            <a:ext cx="457200" cy="428625"/>
          </a:xfrm>
          <a:prstGeom prst="rect">
            <a:avLst/>
          </a:prstGeom>
        </p:spPr>
      </p:pic>
      <p:sp>
        <p:nvSpPr>
          <p:cNvPr id="32" name="TextBox 31">
            <a:extLst>
              <a:ext uri="{FF2B5EF4-FFF2-40B4-BE49-F238E27FC236}">
                <a16:creationId xmlns:a16="http://schemas.microsoft.com/office/drawing/2014/main" id="{3776B119-EB13-9868-B5E8-8263AD5AD4DF}"/>
              </a:ext>
            </a:extLst>
          </p:cNvPr>
          <p:cNvSpPr txBox="1"/>
          <p:nvPr/>
        </p:nvSpPr>
        <p:spPr>
          <a:xfrm>
            <a:off x="347981" y="1838980"/>
            <a:ext cx="3383152" cy="523220"/>
          </a:xfrm>
          <a:prstGeom prst="rect">
            <a:avLst/>
          </a:prstGeom>
          <a:noFill/>
        </p:spPr>
        <p:txBody>
          <a:bodyPr wrap="square">
            <a:spAutoFit/>
          </a:bodyPr>
          <a:lstStyle/>
          <a:p>
            <a:r>
              <a:rPr lang="en-IN" sz="2800" dirty="0">
                <a:solidFill>
                  <a:srgbClr val="000000"/>
                </a:solidFill>
              </a:rPr>
              <a:t>is a real number, then</a:t>
            </a:r>
          </a:p>
        </p:txBody>
      </p:sp>
      <p:pic>
        <p:nvPicPr>
          <p:cNvPr id="6" name="Picture 5" descr="a to the power of 1 over n equals nth root a.">
            <a:extLst>
              <a:ext uri="{FF2B5EF4-FFF2-40B4-BE49-F238E27FC236}">
                <a16:creationId xmlns:a16="http://schemas.microsoft.com/office/drawing/2014/main" id="{6D28A821-DF26-D61D-EC86-DB0C7D16054B}"/>
              </a:ext>
            </a:extLst>
          </p:cNvPr>
          <p:cNvPicPr>
            <a:picLocks noChangeAspect="1"/>
          </p:cNvPicPr>
          <p:nvPr/>
        </p:nvPicPr>
        <p:blipFill>
          <a:blip r:embed="rId4"/>
          <a:stretch>
            <a:fillRect/>
          </a:stretch>
        </p:blipFill>
        <p:spPr>
          <a:xfrm>
            <a:off x="3696963" y="1678554"/>
            <a:ext cx="1162050" cy="619125"/>
          </a:xfrm>
          <a:prstGeom prst="rect">
            <a:avLst/>
          </a:prstGeom>
        </p:spPr>
      </p:pic>
      <p:pic>
        <p:nvPicPr>
          <p:cNvPr id="49" name="Picture 48" descr="Meaning of a to the power of m over n:">
            <a:extLst>
              <a:ext uri="{FF2B5EF4-FFF2-40B4-BE49-F238E27FC236}">
                <a16:creationId xmlns:a16="http://schemas.microsoft.com/office/drawing/2014/main" id="{1205E9BC-64ED-B184-9868-82EB05216789}"/>
              </a:ext>
            </a:extLst>
          </p:cNvPr>
          <p:cNvPicPr>
            <a:picLocks noChangeAspect="1"/>
          </p:cNvPicPr>
          <p:nvPr/>
        </p:nvPicPr>
        <p:blipFill>
          <a:blip r:embed="rId5"/>
          <a:stretch>
            <a:fillRect/>
          </a:stretch>
        </p:blipFill>
        <p:spPr>
          <a:xfrm>
            <a:off x="381000" y="2314287"/>
            <a:ext cx="2196000" cy="666643"/>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79C5A48-44CE-790C-AE1C-99F22F055BBA}"/>
                  </a:ext>
                </a:extLst>
              </p:cNvPr>
              <p:cNvSpPr txBox="1"/>
              <p:nvPr/>
            </p:nvSpPr>
            <p:spPr>
              <a:xfrm>
                <a:off x="304800" y="2520950"/>
                <a:ext cx="8534400" cy="954107"/>
              </a:xfrm>
              <a:prstGeom prst="rect">
                <a:avLst/>
              </a:prstGeom>
              <a:noFill/>
            </p:spPr>
            <p:txBody>
              <a:bodyPr wrap="square">
                <a:spAutoFit/>
              </a:bodyPr>
              <a:lstStyle/>
              <a:p>
                <a:r>
                  <a:rPr lang="en-IN" sz="2800" dirty="0">
                    <a:solidFill>
                      <a:srgbClr val="000000"/>
                    </a:solidFill>
                  </a:rPr>
                  <a:t>		      If </a:t>
                </a:r>
                <a:r>
                  <a:rPr lang="en-IN" sz="2800" i="1" dirty="0">
                    <a:solidFill>
                      <a:srgbClr val="000000"/>
                    </a:solidFill>
                  </a:rPr>
                  <a:t>m</a:t>
                </a:r>
                <a:r>
                  <a:rPr lang="en-IN" sz="2800" dirty="0">
                    <a:solidFill>
                      <a:srgbClr val="000000"/>
                    </a:solidFill>
                  </a:rPr>
                  <a:t> and </a:t>
                </a:r>
                <a:r>
                  <a:rPr lang="en-IN" sz="2800" i="1" dirty="0">
                    <a:solidFill>
                      <a:srgbClr val="000000"/>
                    </a:solidFill>
                  </a:rPr>
                  <a:t>n</a:t>
                </a:r>
                <a:r>
                  <a:rPr lang="en-IN" sz="2800" dirty="0">
                    <a:solidFill>
                      <a:srgbClr val="000000"/>
                    </a:solidFill>
                  </a:rPr>
                  <a:t> are natural numbers with </a:t>
                </a:r>
                <a:br>
                  <a:rPr lang="en-IN" sz="2800" dirty="0">
                    <a:solidFill>
                      <a:srgbClr val="000000"/>
                    </a:solidFill>
                  </a:rPr>
                </a:br>
                <a:r>
                  <a:rPr lang="en-IN" sz="2800" i="1" dirty="0">
                    <a:solidFill>
                      <a:srgbClr val="000000"/>
                    </a:solidFill>
                  </a:rPr>
                  <a:t>n</a:t>
                </a:r>
                <a14:m>
                  <m:oMath xmlns:m="http://schemas.openxmlformats.org/officeDocument/2006/math">
                    <m:r>
                      <a:rPr lang="en-IN" sz="2800" b="0" i="1" smtClean="0">
                        <a:solidFill>
                          <a:srgbClr val="000000"/>
                        </a:solidFill>
                        <a:latin typeface="Cambria Math" panose="02040503050406030204" pitchFamily="18" charset="0"/>
                      </a:rPr>
                      <m:t> </m:t>
                    </m:r>
                    <m:r>
                      <a:rPr lang="en-IN" sz="2800">
                        <a:solidFill>
                          <a:srgbClr val="000000"/>
                        </a:solidFill>
                        <a:latin typeface="Cambria Math" panose="02040503050406030204" pitchFamily="18" charset="0"/>
                      </a:rPr>
                      <m:t>≠0</m:t>
                    </m:r>
                  </m:oMath>
                </a14:m>
                <a:r>
                  <a:rPr lang="en-IN" sz="2800" dirty="0">
                    <a:solidFill>
                      <a:srgbClr val="000000"/>
                    </a:solidFill>
                  </a:rPr>
                  <a:t>, if </a:t>
                </a:r>
                <a:r>
                  <a:rPr lang="en-IN" sz="2800" i="1" dirty="0">
                    <a:solidFill>
                      <a:srgbClr val="000000"/>
                    </a:solidFill>
                  </a:rPr>
                  <a:t>m</a:t>
                </a:r>
                <a:r>
                  <a:rPr lang="en-IN" sz="2800" dirty="0">
                    <a:solidFill>
                      <a:srgbClr val="000000"/>
                    </a:solidFill>
                  </a:rPr>
                  <a:t> and </a:t>
                </a:r>
                <a:r>
                  <a:rPr lang="en-IN" sz="2800" i="1" dirty="0">
                    <a:solidFill>
                      <a:srgbClr val="000000"/>
                    </a:solidFill>
                  </a:rPr>
                  <a:t>n</a:t>
                </a:r>
                <a:r>
                  <a:rPr lang="en-IN" sz="2800" dirty="0">
                    <a:solidFill>
                      <a:srgbClr val="000000"/>
                    </a:solidFill>
                  </a:rPr>
                  <a:t> have no common factors greater than </a:t>
                </a:r>
                <a:r>
                  <a:rPr lang="en-IN" sz="2800" dirty="0">
                    <a:solidFill>
                      <a:srgbClr val="000000"/>
                    </a:solidFill>
                    <a:latin typeface="Cambria Math"/>
                  </a:rPr>
                  <a:t>1</a:t>
                </a:r>
                <a:r>
                  <a:rPr lang="en-IN" sz="2800" dirty="0">
                    <a:solidFill>
                      <a:srgbClr val="000000"/>
                    </a:solidFill>
                  </a:rPr>
                  <a:t>,</a:t>
                </a:r>
              </a:p>
            </p:txBody>
          </p:sp>
        </mc:Choice>
        <mc:Fallback xmlns="">
          <p:sp>
            <p:nvSpPr>
              <p:cNvPr id="34" name="TextBox 33">
                <a:extLst>
                  <a:ext uri="{FF2B5EF4-FFF2-40B4-BE49-F238E27FC236}">
                    <a16:creationId xmlns:a16="http://schemas.microsoft.com/office/drawing/2014/main" id="{B79C5A48-44CE-790C-AE1C-99F22F055BBA}"/>
                  </a:ext>
                </a:extLst>
              </p:cNvPr>
              <p:cNvSpPr txBox="1">
                <a:spLocks noRot="1" noChangeAspect="1" noMove="1" noResize="1" noEditPoints="1" noAdjustHandles="1" noChangeArrowheads="1" noChangeShapeType="1" noTextEdit="1"/>
              </p:cNvSpPr>
              <p:nvPr/>
            </p:nvSpPr>
            <p:spPr>
              <a:xfrm>
                <a:off x="304800" y="2520950"/>
                <a:ext cx="8534400" cy="954107"/>
              </a:xfrm>
              <a:prstGeom prst="rect">
                <a:avLst/>
              </a:prstGeom>
              <a:blipFill>
                <a:blip r:embed="rId6"/>
                <a:stretch>
                  <a:fillRect l="-1429" t="-6410" r="-929" b="-17949"/>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5FEFC7EC-A07E-8575-3278-CEE411FF54EB}"/>
              </a:ext>
            </a:extLst>
          </p:cNvPr>
          <p:cNvSpPr txBox="1"/>
          <p:nvPr/>
        </p:nvSpPr>
        <p:spPr>
          <a:xfrm>
            <a:off x="347981" y="3503845"/>
            <a:ext cx="1099819" cy="523220"/>
          </a:xfrm>
          <a:prstGeom prst="rect">
            <a:avLst/>
          </a:prstGeom>
          <a:noFill/>
        </p:spPr>
        <p:txBody>
          <a:bodyPr wrap="square">
            <a:spAutoFit/>
          </a:bodyPr>
          <a:lstStyle/>
          <a:p>
            <a:r>
              <a:rPr lang="en-IN" sz="2800" dirty="0">
                <a:solidFill>
                  <a:srgbClr val="000000"/>
                </a:solidFill>
              </a:rPr>
              <a:t>and if</a:t>
            </a:r>
          </a:p>
        </p:txBody>
      </p:sp>
      <p:pic>
        <p:nvPicPr>
          <p:cNvPr id="18" name="Picture 17" descr="nth root a">
            <a:extLst>
              <a:ext uri="{FF2B5EF4-FFF2-40B4-BE49-F238E27FC236}">
                <a16:creationId xmlns:a16="http://schemas.microsoft.com/office/drawing/2014/main" id="{73A02BA3-6BBC-1216-B142-D2A0CDD8B7B8}"/>
              </a:ext>
            </a:extLst>
          </p:cNvPr>
          <p:cNvPicPr>
            <a:picLocks noChangeAspect="1"/>
          </p:cNvPicPr>
          <p:nvPr/>
        </p:nvPicPr>
        <p:blipFill>
          <a:blip r:embed="rId7"/>
          <a:stretch>
            <a:fillRect/>
          </a:stretch>
        </p:blipFill>
        <p:spPr>
          <a:xfrm>
            <a:off x="1332425" y="3522240"/>
            <a:ext cx="457200" cy="428625"/>
          </a:xfrm>
          <a:prstGeom prst="rect">
            <a:avLst/>
          </a:prstGeom>
        </p:spPr>
      </p:pic>
      <p:sp>
        <p:nvSpPr>
          <p:cNvPr id="38" name="TextBox 37">
            <a:extLst>
              <a:ext uri="{FF2B5EF4-FFF2-40B4-BE49-F238E27FC236}">
                <a16:creationId xmlns:a16="http://schemas.microsoft.com/office/drawing/2014/main" id="{C5CCDEE9-562D-13AC-A218-2F20D73426FF}"/>
              </a:ext>
            </a:extLst>
          </p:cNvPr>
          <p:cNvSpPr txBox="1"/>
          <p:nvPr/>
        </p:nvSpPr>
        <p:spPr>
          <a:xfrm>
            <a:off x="1777396" y="3515380"/>
            <a:ext cx="3404204" cy="523220"/>
          </a:xfrm>
          <a:prstGeom prst="rect">
            <a:avLst/>
          </a:prstGeom>
          <a:noFill/>
        </p:spPr>
        <p:txBody>
          <a:bodyPr wrap="square">
            <a:spAutoFit/>
          </a:bodyPr>
          <a:lstStyle/>
          <a:p>
            <a:r>
              <a:rPr lang="en-IN" sz="2800" dirty="0">
                <a:solidFill>
                  <a:srgbClr val="000000"/>
                </a:solidFill>
              </a:rPr>
              <a:t>is a real number, then</a:t>
            </a:r>
          </a:p>
        </p:txBody>
      </p:sp>
      <p:pic>
        <p:nvPicPr>
          <p:cNvPr id="20" name="Picture 19" descr="a to the power of m over n equals the nth root of a raised to the power of m equals  open parenthesis nth root of a close parenthesis raised to the power of m.">
            <a:extLst>
              <a:ext uri="{FF2B5EF4-FFF2-40B4-BE49-F238E27FC236}">
                <a16:creationId xmlns:a16="http://schemas.microsoft.com/office/drawing/2014/main" id="{ABD11275-CC04-9454-CF63-4CE49AAA9520}"/>
              </a:ext>
            </a:extLst>
          </p:cNvPr>
          <p:cNvPicPr>
            <a:picLocks noChangeAspect="1"/>
          </p:cNvPicPr>
          <p:nvPr/>
        </p:nvPicPr>
        <p:blipFill>
          <a:blip r:embed="rId8"/>
          <a:stretch>
            <a:fillRect/>
          </a:stretch>
        </p:blipFill>
        <p:spPr>
          <a:xfrm>
            <a:off x="5110706" y="3342620"/>
            <a:ext cx="2571750" cy="771525"/>
          </a:xfrm>
          <a:prstGeom prst="rect">
            <a:avLst/>
          </a:prstGeom>
        </p:spPr>
      </p:pic>
      <p:sp>
        <p:nvSpPr>
          <p:cNvPr id="40" name="TextBox 39">
            <a:extLst>
              <a:ext uri="{FF2B5EF4-FFF2-40B4-BE49-F238E27FC236}">
                <a16:creationId xmlns:a16="http://schemas.microsoft.com/office/drawing/2014/main" id="{186C3CD4-A552-50D2-56BA-9B4FE73C57B7}"/>
              </a:ext>
            </a:extLst>
          </p:cNvPr>
          <p:cNvSpPr txBox="1"/>
          <p:nvPr/>
        </p:nvSpPr>
        <p:spPr>
          <a:xfrm>
            <a:off x="347981" y="4218503"/>
            <a:ext cx="1178859" cy="523220"/>
          </a:xfrm>
          <a:prstGeom prst="rect">
            <a:avLst/>
          </a:prstGeom>
          <a:noFill/>
        </p:spPr>
        <p:txBody>
          <a:bodyPr wrap="square">
            <a:spAutoFit/>
          </a:bodyPr>
          <a:lstStyle/>
          <a:p>
            <a:r>
              <a:rPr lang="en-IN" sz="2800" dirty="0">
                <a:solidFill>
                  <a:srgbClr val="000000"/>
                </a:solidFill>
              </a:rPr>
              <a:t>Either </a:t>
            </a:r>
          </a:p>
        </p:txBody>
      </p:sp>
      <p:pic>
        <p:nvPicPr>
          <p:cNvPr id="22" name="Picture 21" descr="nth root of a raised to the power of m or   open parenthesis nth root of a close parenthesis raised to the power of m">
            <a:extLst>
              <a:ext uri="{FF2B5EF4-FFF2-40B4-BE49-F238E27FC236}">
                <a16:creationId xmlns:a16="http://schemas.microsoft.com/office/drawing/2014/main" id="{6E545E75-0510-4721-0F2E-BE2AF7492C7D}"/>
              </a:ext>
            </a:extLst>
          </p:cNvPr>
          <p:cNvPicPr>
            <a:picLocks noChangeAspect="1"/>
          </p:cNvPicPr>
          <p:nvPr/>
        </p:nvPicPr>
        <p:blipFill>
          <a:blip r:embed="rId9"/>
          <a:stretch>
            <a:fillRect/>
          </a:stretch>
        </p:blipFill>
        <p:spPr>
          <a:xfrm>
            <a:off x="1371600" y="4124325"/>
            <a:ext cx="1943100" cy="676275"/>
          </a:xfrm>
          <a:prstGeom prst="rect">
            <a:avLst/>
          </a:prstGeom>
        </p:spPr>
      </p:pic>
      <p:sp>
        <p:nvSpPr>
          <p:cNvPr id="42" name="TextBox 41">
            <a:extLst>
              <a:ext uri="{FF2B5EF4-FFF2-40B4-BE49-F238E27FC236}">
                <a16:creationId xmlns:a16="http://schemas.microsoft.com/office/drawing/2014/main" id="{93165778-07B5-9B23-105D-8511823ADEF3}"/>
              </a:ext>
            </a:extLst>
          </p:cNvPr>
          <p:cNvSpPr txBox="1"/>
          <p:nvPr/>
        </p:nvSpPr>
        <p:spPr>
          <a:xfrm>
            <a:off x="3355517" y="4208323"/>
            <a:ext cx="3883483" cy="523220"/>
          </a:xfrm>
          <a:prstGeom prst="rect">
            <a:avLst/>
          </a:prstGeom>
          <a:noFill/>
        </p:spPr>
        <p:txBody>
          <a:bodyPr wrap="square">
            <a:spAutoFit/>
          </a:bodyPr>
          <a:lstStyle/>
          <a:p>
            <a:r>
              <a:rPr lang="en-IN" sz="2800" dirty="0">
                <a:solidFill>
                  <a:srgbClr val="000000"/>
                </a:solidFill>
              </a:rPr>
              <a:t>can be used to evaluate</a:t>
            </a:r>
          </a:p>
        </p:txBody>
      </p:sp>
      <p:pic>
        <p:nvPicPr>
          <p:cNvPr id="24" name="Picture 23" descr="a to the power of m over n ">
            <a:extLst>
              <a:ext uri="{FF2B5EF4-FFF2-40B4-BE49-F238E27FC236}">
                <a16:creationId xmlns:a16="http://schemas.microsoft.com/office/drawing/2014/main" id="{E4034AC2-5262-1709-41DE-8E9486AFFDA3}"/>
              </a:ext>
            </a:extLst>
          </p:cNvPr>
          <p:cNvPicPr>
            <a:picLocks noChangeAspect="1"/>
          </p:cNvPicPr>
          <p:nvPr/>
        </p:nvPicPr>
        <p:blipFill>
          <a:blip r:embed="rId10"/>
          <a:stretch>
            <a:fillRect/>
          </a:stretch>
        </p:blipFill>
        <p:spPr>
          <a:xfrm>
            <a:off x="6928813" y="4023052"/>
            <a:ext cx="514350" cy="628650"/>
          </a:xfrm>
          <a:prstGeom prst="rect">
            <a:avLst/>
          </a:prstGeom>
        </p:spPr>
      </p:pic>
      <p:sp>
        <p:nvSpPr>
          <p:cNvPr id="44" name="TextBox 43">
            <a:extLst>
              <a:ext uri="{FF2B5EF4-FFF2-40B4-BE49-F238E27FC236}">
                <a16:creationId xmlns:a16="http://schemas.microsoft.com/office/drawing/2014/main" id="{166383DD-53A6-7F2F-7A1C-FF6FC52547B5}"/>
              </a:ext>
            </a:extLst>
          </p:cNvPr>
          <p:cNvSpPr txBox="1"/>
          <p:nvPr/>
        </p:nvSpPr>
        <p:spPr>
          <a:xfrm>
            <a:off x="323087" y="4782448"/>
            <a:ext cx="3032429" cy="523220"/>
          </a:xfrm>
          <a:prstGeom prst="rect">
            <a:avLst/>
          </a:prstGeom>
          <a:noFill/>
        </p:spPr>
        <p:txBody>
          <a:bodyPr wrap="square">
            <a:spAutoFit/>
          </a:bodyPr>
          <a:lstStyle/>
          <a:p>
            <a:r>
              <a:rPr lang="en-IN" sz="2800" dirty="0">
                <a:solidFill>
                  <a:srgbClr val="000000"/>
                </a:solidFill>
              </a:rPr>
              <a:t>as they are equal.</a:t>
            </a:r>
          </a:p>
        </p:txBody>
      </p:sp>
      <p:pic>
        <p:nvPicPr>
          <p:cNvPr id="26" name="Picture 25" descr="a to the power of negative m over n">
            <a:extLst>
              <a:ext uri="{FF2B5EF4-FFF2-40B4-BE49-F238E27FC236}">
                <a16:creationId xmlns:a16="http://schemas.microsoft.com/office/drawing/2014/main" id="{54BEDDFF-A3EE-FFDB-0D2A-790D0F39D46F}"/>
              </a:ext>
            </a:extLst>
          </p:cNvPr>
          <p:cNvPicPr>
            <a:picLocks noChangeAspect="1"/>
          </p:cNvPicPr>
          <p:nvPr/>
        </p:nvPicPr>
        <p:blipFill>
          <a:blip r:embed="rId11"/>
          <a:stretch>
            <a:fillRect/>
          </a:stretch>
        </p:blipFill>
        <p:spPr>
          <a:xfrm>
            <a:off x="3134395" y="4664075"/>
            <a:ext cx="523875" cy="590550"/>
          </a:xfrm>
          <a:prstGeom prst="rect">
            <a:avLst/>
          </a:prstGeom>
        </p:spPr>
      </p:pic>
      <p:sp>
        <p:nvSpPr>
          <p:cNvPr id="46" name="TextBox 45">
            <a:extLst>
              <a:ext uri="{FF2B5EF4-FFF2-40B4-BE49-F238E27FC236}">
                <a16:creationId xmlns:a16="http://schemas.microsoft.com/office/drawing/2014/main" id="{D6A8DE3F-63E7-FB6A-0BBC-5BE9D611CC2C}"/>
              </a:ext>
            </a:extLst>
          </p:cNvPr>
          <p:cNvSpPr txBox="1"/>
          <p:nvPr/>
        </p:nvSpPr>
        <p:spPr>
          <a:xfrm>
            <a:off x="3696963" y="4815541"/>
            <a:ext cx="2551437" cy="523220"/>
          </a:xfrm>
          <a:prstGeom prst="rect">
            <a:avLst/>
          </a:prstGeom>
          <a:noFill/>
        </p:spPr>
        <p:txBody>
          <a:bodyPr wrap="square">
            <a:spAutoFit/>
          </a:bodyPr>
          <a:lstStyle/>
          <a:p>
            <a:r>
              <a:rPr lang="en-IN" sz="2800" dirty="0">
                <a:solidFill>
                  <a:srgbClr val="000000"/>
                </a:solidFill>
              </a:rPr>
              <a:t>is defined to be</a:t>
            </a:r>
          </a:p>
        </p:txBody>
      </p:sp>
      <p:pic>
        <p:nvPicPr>
          <p:cNvPr id="28" name="Picture 27" descr="1 divided by a to the power of m over n">
            <a:extLst>
              <a:ext uri="{FF2B5EF4-FFF2-40B4-BE49-F238E27FC236}">
                <a16:creationId xmlns:a16="http://schemas.microsoft.com/office/drawing/2014/main" id="{65A3BE70-0886-AAD4-E098-99DBFCAD2D36}"/>
              </a:ext>
            </a:extLst>
          </p:cNvPr>
          <p:cNvPicPr>
            <a:picLocks noChangeAspect="1"/>
          </p:cNvPicPr>
          <p:nvPr/>
        </p:nvPicPr>
        <p:blipFill>
          <a:blip r:embed="rId12"/>
          <a:stretch>
            <a:fillRect/>
          </a:stretch>
        </p:blipFill>
        <p:spPr>
          <a:xfrm>
            <a:off x="6134863" y="4568848"/>
            <a:ext cx="561975" cy="1000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B376-5AA0-68D9-6725-E109B8ACA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CA9DB-3A4F-B2E2-8C83-7ADFFA97C63D}"/>
              </a:ext>
            </a:extLst>
          </p:cNvPr>
          <p:cNvSpPr>
            <a:spLocks noGrp="1"/>
          </p:cNvSpPr>
          <p:nvPr>
            <p:ph type="title"/>
          </p:nvPr>
        </p:nvSpPr>
        <p:spPr/>
        <p:txBody>
          <a:bodyPr>
            <a:normAutofit/>
          </a:bodyPr>
          <a:lstStyle/>
          <a:p>
            <a:pPr>
              <a:defRPr sz="3200"/>
            </a:pPr>
            <a:r>
              <a:rPr lang="en-IN" dirty="0"/>
              <a:t>Definition: Radical Notation</a:t>
            </a:r>
            <a:r>
              <a:rPr lang="en-IN" baseline="-25000" dirty="0"/>
              <a:t>2</a:t>
            </a:r>
            <a:endParaRPr baseline="-25000" dirty="0"/>
          </a:p>
        </p:txBody>
      </p:sp>
      <p:sp>
        <p:nvSpPr>
          <p:cNvPr id="3" name="Text Placeholder 2">
            <a:extLst>
              <a:ext uri="{FF2B5EF4-FFF2-40B4-BE49-F238E27FC236}">
                <a16:creationId xmlns:a16="http://schemas.microsoft.com/office/drawing/2014/main" id="{F3B79E54-79BF-B127-A71A-053358365D78}"/>
              </a:ext>
            </a:extLst>
          </p:cNvPr>
          <p:cNvSpPr>
            <a:spLocks noGrp="1"/>
          </p:cNvSpPr>
          <p:nvPr>
            <p:ph type="body" sz="quarter" idx="10"/>
          </p:nvPr>
        </p:nvSpPr>
        <p:spPr>
          <a:xfrm>
            <a:off x="457200" y="1082078"/>
            <a:ext cx="8229600" cy="2042122"/>
          </a:xfrm>
        </p:spPr>
        <p:txBody>
          <a:bodyPr>
            <a:normAutofit/>
          </a:bodyPr>
          <a:lstStyle/>
          <a:p>
            <a:pPr>
              <a:defRPr sz="2800"/>
            </a:pPr>
            <a:r>
              <a:rPr sz="2800" dirty="0"/>
              <a:t>The expression</a:t>
            </a:r>
          </a:p>
        </p:txBody>
      </p:sp>
      <p:graphicFrame>
        <p:nvGraphicFramePr>
          <p:cNvPr id="4" name="Object 3" descr="nth root a">
            <a:extLst>
              <a:ext uri="{FF2B5EF4-FFF2-40B4-BE49-F238E27FC236}">
                <a16:creationId xmlns:a16="http://schemas.microsoft.com/office/drawing/2014/main" id="{935BD875-204C-8B38-E42F-302B0B8846DA}"/>
              </a:ext>
            </a:extLst>
          </p:cNvPr>
          <p:cNvGraphicFramePr>
            <a:graphicFrameLocks noChangeAspect="1"/>
          </p:cNvGraphicFramePr>
          <p:nvPr>
            <p:extLst>
              <p:ext uri="{D42A27DB-BD31-4B8C-83A1-F6EECF244321}">
                <p14:modId xmlns:p14="http://schemas.microsoft.com/office/powerpoint/2010/main" val="4141039280"/>
              </p:ext>
            </p:extLst>
          </p:nvPr>
        </p:nvGraphicFramePr>
        <p:xfrm>
          <a:off x="2743200" y="1130949"/>
          <a:ext cx="504000" cy="471830"/>
        </p:xfrm>
        <a:graphic>
          <a:graphicData uri="http://schemas.openxmlformats.org/presentationml/2006/ole">
            <mc:AlternateContent xmlns:mc="http://schemas.openxmlformats.org/markup-compatibility/2006">
              <mc:Choice xmlns:v="urn:schemas-microsoft-com:vml" Requires="v">
                <p:oleObj name="Equation" r:id="rId2" imgW="447211" imgH="419541" progId="Equation.DSMT4">
                  <p:embed/>
                </p:oleObj>
              </mc:Choice>
              <mc:Fallback>
                <p:oleObj name="Equation" r:id="rId2" imgW="447211" imgH="419541" progId="Equation.DSMT4">
                  <p:embed/>
                  <p:pic>
                    <p:nvPicPr>
                      <p:cNvPr id="0" name=""/>
                      <p:cNvPicPr/>
                      <p:nvPr/>
                    </p:nvPicPr>
                    <p:blipFill>
                      <a:blip r:embed="rId3"/>
                      <a:stretch>
                        <a:fillRect/>
                      </a:stretch>
                    </p:blipFill>
                    <p:spPr>
                      <a:xfrm>
                        <a:off x="2743200" y="1130949"/>
                        <a:ext cx="504000" cy="47183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18EC858-C20E-2353-58AA-B9D505BC1276}"/>
              </a:ext>
            </a:extLst>
          </p:cNvPr>
          <p:cNvSpPr txBox="1"/>
          <p:nvPr/>
        </p:nvSpPr>
        <p:spPr>
          <a:xfrm>
            <a:off x="3278149" y="1067404"/>
            <a:ext cx="5314950" cy="523220"/>
          </a:xfrm>
          <a:prstGeom prst="rect">
            <a:avLst/>
          </a:prstGeom>
          <a:noFill/>
        </p:spPr>
        <p:txBody>
          <a:bodyPr wrap="square">
            <a:spAutoFit/>
          </a:bodyPr>
          <a:lstStyle/>
          <a:p>
            <a:r>
              <a:rPr lang="en-US" sz="2800" dirty="0">
                <a:solidFill>
                  <a:srgbClr val="000000"/>
                </a:solidFill>
              </a:rPr>
              <a:t>gives the </a:t>
            </a:r>
            <a:r>
              <a:rPr lang="en-US" sz="2800" i="1" dirty="0">
                <a:solidFill>
                  <a:srgbClr val="000000"/>
                </a:solidFill>
              </a:rPr>
              <a:t>n</a:t>
            </a:r>
            <a:r>
              <a:rPr lang="en-US" sz="2800" baseline="30000" dirty="0">
                <a:solidFill>
                  <a:srgbClr val="000000"/>
                </a:solidFill>
              </a:rPr>
              <a:t>th</a:t>
            </a:r>
            <a:r>
              <a:rPr lang="en-US" sz="2800" dirty="0">
                <a:solidFill>
                  <a:srgbClr val="000000"/>
                </a:solidFill>
              </a:rPr>
              <a:t> root of </a:t>
            </a:r>
            <a:r>
              <a:rPr lang="en-US" sz="2800" i="1" dirty="0">
                <a:solidFill>
                  <a:srgbClr val="000000"/>
                </a:solidFill>
              </a:rPr>
              <a:t>a</a:t>
            </a:r>
            <a:r>
              <a:rPr lang="en-US" sz="2800" dirty="0">
                <a:solidFill>
                  <a:srgbClr val="000000"/>
                </a:solidFill>
              </a:rPr>
              <a:t> in </a:t>
            </a:r>
            <a:r>
              <a:rPr lang="en-US" sz="2800" b="1" dirty="0">
                <a:solidFill>
                  <a:srgbClr val="000000"/>
                </a:solidFill>
              </a:rPr>
              <a:t>radical</a:t>
            </a:r>
            <a:endParaRPr lang="en-IN" sz="2800" dirty="0">
              <a:solidFill>
                <a:srgbClr val="000000"/>
              </a:solidFill>
            </a:endParaRPr>
          </a:p>
        </p:txBody>
      </p:sp>
      <p:sp>
        <p:nvSpPr>
          <p:cNvPr id="19" name="TextBox 18">
            <a:extLst>
              <a:ext uri="{FF2B5EF4-FFF2-40B4-BE49-F238E27FC236}">
                <a16:creationId xmlns:a16="http://schemas.microsoft.com/office/drawing/2014/main" id="{7C1A4D5B-1A83-7165-5AB0-6044CC67F5F4}"/>
              </a:ext>
            </a:extLst>
          </p:cNvPr>
          <p:cNvSpPr txBox="1"/>
          <p:nvPr/>
        </p:nvSpPr>
        <p:spPr>
          <a:xfrm>
            <a:off x="457200" y="1502702"/>
            <a:ext cx="8229600" cy="1384995"/>
          </a:xfrm>
          <a:prstGeom prst="rect">
            <a:avLst/>
          </a:prstGeom>
          <a:noFill/>
        </p:spPr>
        <p:txBody>
          <a:bodyPr wrap="square">
            <a:spAutoFit/>
          </a:bodyPr>
          <a:lstStyle/>
          <a:p>
            <a:pPr>
              <a:defRPr sz="2800"/>
            </a:pPr>
            <a:r>
              <a:rPr lang="en-IN" sz="2800" b="1" dirty="0">
                <a:solidFill>
                  <a:srgbClr val="000000"/>
                </a:solidFill>
              </a:rPr>
              <a:t>notation</a:t>
            </a:r>
            <a:r>
              <a:rPr lang="en-IN" sz="2800" dirty="0">
                <a:solidFill>
                  <a:srgbClr val="000000"/>
                </a:solidFill>
              </a:rPr>
              <a:t>. The natural number </a:t>
            </a:r>
            <a:r>
              <a:rPr lang="en-IN" sz="2800" i="1" dirty="0">
                <a:solidFill>
                  <a:srgbClr val="000000"/>
                </a:solidFill>
              </a:rPr>
              <a:t>n</a:t>
            </a:r>
            <a:r>
              <a:rPr lang="en-IN" sz="2800" dirty="0">
                <a:solidFill>
                  <a:srgbClr val="000000"/>
                </a:solidFill>
              </a:rPr>
              <a:t> is called the </a:t>
            </a:r>
            <a:r>
              <a:rPr lang="en-IN" sz="2800" b="1" dirty="0">
                <a:solidFill>
                  <a:srgbClr val="000000"/>
                </a:solidFill>
              </a:rPr>
              <a:t>index</a:t>
            </a:r>
            <a:r>
              <a:rPr lang="en-IN" sz="2800" dirty="0">
                <a:solidFill>
                  <a:srgbClr val="000000"/>
                </a:solidFill>
              </a:rPr>
              <a:t>, </a:t>
            </a:r>
            <a:r>
              <a:rPr lang="en-IN" sz="2800" i="1" dirty="0">
                <a:solidFill>
                  <a:srgbClr val="000000"/>
                </a:solidFill>
              </a:rPr>
              <a:t>a</a:t>
            </a:r>
            <a:r>
              <a:rPr lang="en-IN" sz="2800" dirty="0">
                <a:solidFill>
                  <a:srgbClr val="000000"/>
                </a:solidFill>
              </a:rPr>
              <a:t> is the </a:t>
            </a:r>
            <a:r>
              <a:rPr lang="en-IN" sz="2800" b="1" dirty="0">
                <a:solidFill>
                  <a:srgbClr val="000000"/>
                </a:solidFill>
              </a:rPr>
              <a:t>radicand</a:t>
            </a:r>
            <a:r>
              <a:rPr lang="en-IN" sz="2800" dirty="0">
                <a:solidFill>
                  <a:srgbClr val="000000"/>
                </a:solidFill>
              </a:rPr>
              <a:t>, and </a:t>
            </a:r>
            <a:r>
              <a:rPr lang="en-IN" sz="2800" dirty="0">
                <a:solidFill>
                  <a:srgbClr val="000000"/>
                </a:solidFill>
                <a:latin typeface="Cambria Math" panose="02040503050406030204" pitchFamily="18" charset="0"/>
                <a:ea typeface="Cambria Math" panose="02040503050406030204" pitchFamily="18" charset="0"/>
              </a:rPr>
              <a:t>√ </a:t>
            </a:r>
            <a:r>
              <a:rPr lang="en-IN" sz="2800" dirty="0">
                <a:solidFill>
                  <a:srgbClr val="000000"/>
                </a:solidFill>
              </a:rPr>
              <a:t>is called a </a:t>
            </a:r>
            <a:r>
              <a:rPr lang="en-IN" sz="2800" b="1" dirty="0">
                <a:solidFill>
                  <a:srgbClr val="000000"/>
                </a:solidFill>
              </a:rPr>
              <a:t>radical sign</a:t>
            </a:r>
            <a:r>
              <a:rPr lang="en-IN" sz="2800" dirty="0">
                <a:solidFill>
                  <a:srgbClr val="000000"/>
                </a:solidFill>
              </a:rPr>
              <a:t>. </a:t>
            </a:r>
          </a:p>
          <a:p>
            <a:pPr>
              <a:defRPr sz="2800"/>
            </a:pPr>
            <a:r>
              <a:rPr lang="en-IN" sz="2800" dirty="0">
                <a:solidFill>
                  <a:srgbClr val="000000"/>
                </a:solidFill>
              </a:rPr>
              <a:t>By convention,</a:t>
            </a:r>
          </a:p>
        </p:txBody>
      </p:sp>
      <p:graphicFrame>
        <p:nvGraphicFramePr>
          <p:cNvPr id="5" name="Object 4" descr="square root">
            <a:extLst>
              <a:ext uri="{FF2B5EF4-FFF2-40B4-BE49-F238E27FC236}">
                <a16:creationId xmlns:a16="http://schemas.microsoft.com/office/drawing/2014/main" id="{E96E037C-2FD4-6A7C-7E63-8879F06DA10C}"/>
              </a:ext>
            </a:extLst>
          </p:cNvPr>
          <p:cNvGraphicFramePr>
            <a:graphicFrameLocks noChangeAspect="1"/>
          </p:cNvGraphicFramePr>
          <p:nvPr>
            <p:extLst>
              <p:ext uri="{D42A27DB-BD31-4B8C-83A1-F6EECF244321}">
                <p14:modId xmlns:p14="http://schemas.microsoft.com/office/powerpoint/2010/main" val="3382528323"/>
              </p:ext>
            </p:extLst>
          </p:nvPr>
        </p:nvGraphicFramePr>
        <p:xfrm>
          <a:off x="2743200" y="2428444"/>
          <a:ext cx="439738" cy="411163"/>
        </p:xfrm>
        <a:graphic>
          <a:graphicData uri="http://schemas.openxmlformats.org/presentationml/2006/ole">
            <mc:AlternateContent xmlns:mc="http://schemas.openxmlformats.org/markup-compatibility/2006">
              <mc:Choice xmlns:v="urn:schemas-microsoft-com:vml" Requires="v">
                <p:oleObj name="Equation" r:id="rId4" imgW="406080" imgH="380880" progId="Equation.DSMT4">
                  <p:embed/>
                </p:oleObj>
              </mc:Choice>
              <mc:Fallback>
                <p:oleObj name="Equation" r:id="rId4" imgW="406080" imgH="380880" progId="Equation.DSMT4">
                  <p:embed/>
                  <p:pic>
                    <p:nvPicPr>
                      <p:cNvPr id="0" name=""/>
                      <p:cNvPicPr/>
                      <p:nvPr/>
                    </p:nvPicPr>
                    <p:blipFill>
                      <a:blip r:embed="rId5"/>
                      <a:stretch>
                        <a:fillRect/>
                      </a:stretch>
                    </p:blipFill>
                    <p:spPr>
                      <a:xfrm>
                        <a:off x="2743200" y="2428444"/>
                        <a:ext cx="439738" cy="4111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3EA2ECF8-6E63-C8F1-1D83-744395F7D6C5}"/>
              </a:ext>
            </a:extLst>
          </p:cNvPr>
          <p:cNvSpPr txBox="1"/>
          <p:nvPr/>
        </p:nvSpPr>
        <p:spPr>
          <a:xfrm>
            <a:off x="3169491" y="2347775"/>
            <a:ext cx="4602909" cy="523220"/>
          </a:xfrm>
          <a:prstGeom prst="rect">
            <a:avLst/>
          </a:prstGeom>
          <a:noFill/>
        </p:spPr>
        <p:txBody>
          <a:bodyPr wrap="square">
            <a:spAutoFit/>
          </a:bodyPr>
          <a:lstStyle/>
          <a:p>
            <a:pPr>
              <a:defRPr sz="2800"/>
            </a:pPr>
            <a:r>
              <a:rPr lang="en-IN" sz="2800" dirty="0">
                <a:solidFill>
                  <a:srgbClr val="000000"/>
                </a:solidFill>
              </a:rPr>
              <a:t>is usually simply written as </a:t>
            </a:r>
            <a:r>
              <a:rPr lang="en-IN" sz="2800" dirty="0">
                <a:solidFill>
                  <a:srgbClr val="000000"/>
                </a:solidFill>
                <a:latin typeface="Cambria Math" panose="02040503050406030204" pitchFamily="18" charset="0"/>
                <a:ea typeface="Cambria Math" panose="02040503050406030204" pitchFamily="18" charset="0"/>
              </a:rPr>
              <a:t>√ </a:t>
            </a:r>
            <a:r>
              <a:rPr lang="ar-AE" sz="2800" dirty="0">
                <a:solidFill>
                  <a:srgbClr val="000000"/>
                </a:solidFill>
              </a:rPr>
              <a:t>.</a:t>
            </a:r>
          </a:p>
        </p:txBody>
      </p:sp>
    </p:spTree>
    <p:extLst>
      <p:ext uri="{BB962C8B-B14F-4D97-AF65-F5344CB8AC3E}">
        <p14:creationId xmlns:p14="http://schemas.microsoft.com/office/powerpoint/2010/main" val="111031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Simplifying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600" dirty="0"/>
              <a:t>Simplify each of the following expressions, writing your answer using the same notation as the original expression.</a:t>
            </a:r>
          </a:p>
        </p:txBody>
      </p:sp>
      <p:pic>
        <p:nvPicPr>
          <p:cNvPr id="6" name="Picture 5" descr="a. 27 raised to the power of negative 2 over 3.&#10;b. The ninth root of open parenthesis negative 8 x raised to the power of 6 close parenthesis.&#10;c. Open parenthesis 5 x squared plus 3 close parenthesis raised to the power of 8 over 3 multiplied by open parenthesis 5 x squared plus 3 close parenthesis raised to the power of negative 2 over 3.&#10;d. The fifth root of the cube root of x squared.&#10;e. Open fraction, numerator 5 x minus y, denominator open parenthesis 5 x minus y close parenthesis raised to the power of negative 1 over 3, close fraction.&#10;">
            <a:extLst>
              <a:ext uri="{FF2B5EF4-FFF2-40B4-BE49-F238E27FC236}">
                <a16:creationId xmlns:a16="http://schemas.microsoft.com/office/drawing/2014/main" id="{F4810D69-4E94-6E05-51B8-D974F3074F32}"/>
              </a:ext>
            </a:extLst>
          </p:cNvPr>
          <p:cNvPicPr>
            <a:picLocks noChangeAspect="1"/>
          </p:cNvPicPr>
          <p:nvPr/>
        </p:nvPicPr>
        <p:blipFill>
          <a:blip r:embed="rId2"/>
          <a:stretch>
            <a:fillRect/>
          </a:stretch>
        </p:blipFill>
        <p:spPr>
          <a:xfrm>
            <a:off x="609600" y="1904243"/>
            <a:ext cx="3240000" cy="40921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Simplifying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descr="Twenty-seven raised to the power of negative two over three equals open parenthesis twenty-seven raised to the power of one over three close parenthesis raised to the power of negative two.&#10;&#10;Equals three raised to the power of negative two.&#10;&#10;Equals one over three squared.&#10;&#10;Equals one over nine.">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2327542732"/>
                  </p:ext>
                </p:extLst>
              </p:nvPr>
            </p:nvGraphicFramePr>
            <p:xfrm>
              <a:off x="914400" y="1371600"/>
              <a:ext cx="7848600" cy="2840356"/>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736156">
                    <a:tc>
                      <a:txBody>
                        <a:bodyPr/>
                        <a:lstStyle/>
                        <a:p>
                          <a:pPr algn="l">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e>
                                  </m:d>
                                </m:e>
                                <m:sup>
                                  <m:r>
                                    <a:rPr sz="2400">
                                      <a:latin typeface="Cambria Math"/>
                                    </a:rPr>
                                    <m:t>−2</m:t>
                                  </m:r>
                                </m:sup>
                              </m:sSup>
                            </m:oMath>
                          </a14:m>
                          <a:endParaRPr sz="2400" dirty="0"/>
                        </a:p>
                      </a:txBody>
                      <a:tcPr/>
                    </a:tc>
                    <a:tc>
                      <a:txBody>
                        <a:bodyPr/>
                        <a:lstStyle/>
                        <a:p>
                          <a:pPr algn="l">
                            <a:defRPr sz="1100" b="1"/>
                          </a:pPr>
                          <a:r>
                            <a:rPr sz="1800" b="0" dirty="0"/>
                            <a:t>The only task here is to evaluate the expression. We could also have begun by noting that</a:t>
                          </a:r>
                        </a:p>
                      </a:txBody>
                      <a:tcPr anchor="b"/>
                    </a:tc>
                    <a:extLst>
                      <a:ext uri="{0D108BD9-81ED-4DB2-BD59-A6C34878D82A}">
                        <a16:rowId xmlns:a16="http://schemas.microsoft.com/office/drawing/2014/main" val="10000"/>
                      </a:ext>
                    </a:extLst>
                  </a:tr>
                  <a:tr h="696024">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sSup>
                                    <m:sSupPr>
                                      <m:ctrlPr>
                                        <a:rPr lang="ar-AE" sz="2400" i="1">
                                          <a:latin typeface="Cambria Math" panose="02040503050406030204" pitchFamily="18" charset="0"/>
                                        </a:rPr>
                                      </m:ctrlPr>
                                    </m:sSupPr>
                                    <m:e>
                                      <m:r>
                                        <a:rPr lang="ar-AE" sz="2400">
                                          <a:latin typeface="Cambria Math"/>
                                        </a:rPr>
                                        <m:t>27</m:t>
                                      </m:r>
                                    </m:e>
                                    <m:sup>
                                      <m:r>
                                        <a:rPr lang="ar-AE" sz="2400">
                                          <a:latin typeface="Cambria Math"/>
                                        </a:rPr>
                                        <m:t>−</m:t>
                                      </m:r>
                                      <m:f>
                                        <m:fPr>
                                          <m:ctrlPr>
                                            <a:rPr lang="ar-AE" sz="2400" i="1">
                                              <a:latin typeface="Cambria Math" panose="02040503050406030204" pitchFamily="18" charset="0"/>
                                            </a:rPr>
                                          </m:ctrlPr>
                                        </m:fPr>
                                        <m:num>
                                          <m:r>
                                            <a:rPr lang="ar-AE" sz="2400">
                                              <a:latin typeface="Cambria Math"/>
                                            </a:rPr>
                                            <m:t>2</m:t>
                                          </m:r>
                                        </m:num>
                                        <m:den>
                                          <m:r>
                                            <a:rPr lang="ar-AE" sz="2400">
                                              <a:latin typeface="Cambria Math"/>
                                            </a:rPr>
                                            <m:t>3</m:t>
                                          </m:r>
                                        </m:den>
                                      </m:f>
                                    </m:sup>
                                  </m:sSup>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3</m:t>
                                  </m:r>
                                </m:e>
                                <m:sup>
                                  <m:r>
                                    <a:rPr lang="ar-AE" sz="2400">
                                      <a:latin typeface="Cambria Math"/>
                                    </a:rPr>
                                    <m:t>−</m:t>
                                  </m:r>
                                  <m:r>
                                    <a:rPr lang="ar-AE" sz="2400">
                                      <a:latin typeface="Cambria Math"/>
                                    </a:rPr>
                                    <m:t>2</m:t>
                                  </m:r>
                                </m:sup>
                              </m:sSup>
                            </m:oMath>
                          </a14:m>
                          <a:endParaRPr lang="en-IN" dirty="0"/>
                        </a:p>
                      </a:txBody>
                      <a:tcPr/>
                    </a:tc>
                    <a:tc>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a:latin typeface="Cambria Math"/>
                                    </a:rPr>
                                    <m:t>27</m:t>
                                  </m:r>
                                </m:e>
                                <m:sup>
                                  <m:f>
                                    <m:fPr>
                                      <m:ctrlPr>
                                        <a:rPr lang="ar-AE" sz="1800" b="0" i="1">
                                          <a:latin typeface="Cambria Math" panose="02040503050406030204" pitchFamily="18" charset="0"/>
                                        </a:rPr>
                                      </m:ctrlPr>
                                    </m:fPr>
                                    <m:num>
                                      <m:r>
                                        <a:rPr lang="ar-AE" sz="1800" b="0">
                                          <a:latin typeface="Cambria Math"/>
                                        </a:rPr>
                                        <m:t>−</m:t>
                                      </m:r>
                                      <m:r>
                                        <a:rPr lang="ar-AE" sz="1800" b="0" i="1">
                                          <a:latin typeface="Cambria Math"/>
                                        </a:rPr>
                                        <m:t>2</m:t>
                                      </m:r>
                                    </m:num>
                                    <m:den>
                                      <m:r>
                                        <a:rPr lang="ar-AE" sz="1800" b="0" i="1">
                                          <a:latin typeface="Cambria Math"/>
                                        </a:rPr>
                                        <m:t>3</m:t>
                                      </m:r>
                                    </m:den>
                                  </m:f>
                                </m:sup>
                              </m:sSup>
                              <m:r>
                                <a:rPr lang="ar-AE" sz="1800" b="0">
                                  <a:latin typeface="Cambria Math"/>
                                </a:rPr>
                                <m:t>=</m:t>
                              </m:r>
                              <m:sSup>
                                <m:sSupPr>
                                  <m:ctrlPr>
                                    <a:rPr lang="ar-AE" sz="1800" b="0" i="1">
                                      <a:latin typeface="Cambria Math" panose="02040503050406030204" pitchFamily="18" charset="0"/>
                                    </a:rPr>
                                  </m:ctrlPr>
                                </m:sSupPr>
                                <m:e>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a:latin typeface="Cambria Math"/>
                                            </a:rPr>
                                            <m:t>27</m:t>
                                          </m:r>
                                        </m:e>
                                        <m:sup>
                                          <m:r>
                                            <a:rPr lang="ar-AE" sz="1800" b="0">
                                              <a:latin typeface="Cambria Math"/>
                                            </a:rPr>
                                            <m:t>−</m:t>
                                          </m:r>
                                          <m:r>
                                            <a:rPr lang="ar-AE" sz="1800" b="0" i="1">
                                              <a:latin typeface="Cambria Math"/>
                                            </a:rPr>
                                            <m:t>2</m:t>
                                          </m:r>
                                        </m:sup>
                                      </m:sSup>
                                    </m:e>
                                  </m:d>
                                </m:e>
                                <m:sup>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3</m:t>
                                      </m:r>
                                    </m:den>
                                  </m:f>
                                </m:sup>
                              </m:sSup>
                            </m:oMath>
                          </a14:m>
                          <a:r>
                            <a:rPr lang="ar-AE" sz="1800" b="0" dirty="0"/>
                            <a:t>, </a:t>
                          </a:r>
                          <a:r>
                            <a:rPr lang="en-US" sz="1800" b="0" dirty="0"/>
                            <a:t> </a:t>
                          </a:r>
                          <a:r>
                            <a:rPr lang="en-IN" sz="1800" b="0" dirty="0"/>
                            <a:t>but this would have made the calculations much more tedious.</a:t>
                          </a:r>
                          <a:endParaRPr sz="1800" b="0" dirty="0"/>
                        </a:p>
                      </a:txBody>
                      <a:tcPr/>
                    </a:tc>
                    <a:extLst>
                      <a:ext uri="{0D108BD9-81ED-4DB2-BD59-A6C34878D82A}">
                        <a16:rowId xmlns:a16="http://schemas.microsoft.com/office/drawing/2014/main" val="2342667239"/>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3</m:t>
                                      </m:r>
                                    </m:e>
                                    <m:sup>
                                      <m:r>
                                        <a:rPr sz="2400">
                                          <a:latin typeface="Cambria Math"/>
                                        </a:rPr>
                                        <m:t>2</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9</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wenty-seven raised to the power of negative two over three equals open parenthesis twenty-seven raised to the power of one over three close parenthesis raised to the power of negative two.&#10;&#10;Equals three raised to the power of negative two.&#10;&#10;Equals one over three squared.&#10;&#10;Equals one over nine.">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2327542732"/>
                  </p:ext>
                </p:extLst>
              </p:nvPr>
            </p:nvGraphicFramePr>
            <p:xfrm>
              <a:off x="914400" y="1371600"/>
              <a:ext cx="7848600" cy="2840356"/>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736156">
                    <a:tc>
                      <a:txBody>
                        <a:bodyPr/>
                        <a:lstStyle/>
                        <a:p>
                          <a:endParaRPr lang="en-US"/>
                        </a:p>
                      </a:txBody>
                      <a:tcPr>
                        <a:blipFill>
                          <a:blip r:embed="rId3"/>
                          <a:stretch>
                            <a:fillRect r="-151072" b="-293388"/>
                          </a:stretch>
                        </a:blipFill>
                      </a:tcPr>
                    </a:tc>
                    <a:tc>
                      <a:txBody>
                        <a:bodyPr/>
                        <a:lstStyle/>
                        <a:p>
                          <a:pPr algn="l">
                            <a:defRPr sz="1100" b="1"/>
                          </a:pPr>
                          <a:r>
                            <a:rPr sz="1800" b="0" dirty="0"/>
                            <a:t>The only task here is to evaluate the expression. We could also have begun by noting that</a:t>
                          </a:r>
                        </a:p>
                      </a:txBody>
                      <a:tcPr anchor="b"/>
                    </a:tc>
                    <a:extLst>
                      <a:ext uri="{0D108BD9-81ED-4DB2-BD59-A6C34878D82A}">
                        <a16:rowId xmlns:a16="http://schemas.microsoft.com/office/drawing/2014/main" val="10000"/>
                      </a:ext>
                    </a:extLst>
                  </a:tr>
                  <a:tr h="742061">
                    <a:tc>
                      <a:txBody>
                        <a:bodyPr/>
                        <a:lstStyle/>
                        <a:p>
                          <a:endParaRPr lang="en-US"/>
                        </a:p>
                      </a:txBody>
                      <a:tcPr>
                        <a:blipFill>
                          <a:blip r:embed="rId3"/>
                          <a:stretch>
                            <a:fillRect t="-99180" r="-151072" b="-190984"/>
                          </a:stretch>
                        </a:blipFill>
                      </a:tcPr>
                    </a:tc>
                    <a:tc>
                      <a:txBody>
                        <a:bodyPr/>
                        <a:lstStyle/>
                        <a:p>
                          <a:endParaRPr lang="en-US"/>
                        </a:p>
                      </a:txBody>
                      <a:tcPr>
                        <a:blipFill>
                          <a:blip r:embed="rId3"/>
                          <a:stretch>
                            <a:fillRect l="-66194" t="-99180" b="-190984"/>
                          </a:stretch>
                        </a:blipFill>
                      </a:tcPr>
                    </a:tc>
                    <a:extLst>
                      <a:ext uri="{0D108BD9-81ED-4DB2-BD59-A6C34878D82A}">
                        <a16:rowId xmlns:a16="http://schemas.microsoft.com/office/drawing/2014/main" val="2342667239"/>
                      </a:ext>
                    </a:extLst>
                  </a:tr>
                  <a:tr h="681038">
                    <a:tc>
                      <a:txBody>
                        <a:bodyPr/>
                        <a:lstStyle/>
                        <a:p>
                          <a:endParaRPr lang="en-US"/>
                        </a:p>
                      </a:txBody>
                      <a:tcPr>
                        <a:blipFill>
                          <a:blip r:embed="rId3"/>
                          <a:stretch>
                            <a:fillRect t="-218919" r="-151072" b="-109910"/>
                          </a:stretch>
                        </a:blipFill>
                      </a:tcPr>
                    </a:tc>
                    <a:tc>
                      <a:txBody>
                        <a:bodyPr/>
                        <a:lstStyle/>
                        <a:p>
                          <a:pPr algn="l"/>
                          <a:endParaRPr dirty="0"/>
                        </a:p>
                      </a:txBody>
                      <a:tcPr/>
                    </a:tc>
                    <a:extLst>
                      <a:ext uri="{0D108BD9-81ED-4DB2-BD59-A6C34878D82A}">
                        <a16:rowId xmlns:a16="http://schemas.microsoft.com/office/drawing/2014/main" val="10002"/>
                      </a:ext>
                    </a:extLst>
                  </a:tr>
                  <a:tr h="681101">
                    <a:tc>
                      <a:txBody>
                        <a:bodyPr/>
                        <a:lstStyle/>
                        <a:p>
                          <a:endParaRPr lang="en-US"/>
                        </a:p>
                      </a:txBody>
                      <a:tcPr>
                        <a:blipFill>
                          <a:blip r:embed="rId3"/>
                          <a:stretch>
                            <a:fillRect t="-316071" r="-151072" b="-892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Simplifying Expressions</a:t>
            </a:r>
            <a:r>
              <a:rPr lang="en-US" baseline="-25000" dirty="0"/>
              <a:t>3</a:t>
            </a:r>
            <a:endParaRPr dirty="0"/>
          </a:p>
        </p:txBody>
      </p:sp>
      <p:sp>
        <p:nvSpPr>
          <p:cNvPr id="3" name="Text Placeholder 2"/>
          <p:cNvSpPr>
            <a:spLocks noGrp="1"/>
          </p:cNvSpPr>
          <p:nvPr>
            <p:ph type="body" sz="quarter" idx="10"/>
          </p:nvPr>
        </p:nvSpPr>
        <p:spPr>
          <a:xfrm>
            <a:off x="448322" y="1075678"/>
            <a:ext cx="8229600" cy="4967067"/>
          </a:xfrm>
        </p:spPr>
        <p:txBody>
          <a:bodyPr/>
          <a:lstStyle/>
          <a:p>
            <a:pPr>
              <a:defRPr sz="2800"/>
            </a:pPr>
            <a:r>
              <a:rPr lang="en-US" dirty="0"/>
              <a:t>b. </a:t>
            </a:r>
            <a:r>
              <a:rPr dirty="0"/>
              <a:t>​</a:t>
            </a:r>
          </a:p>
        </p:txBody>
      </p:sp>
      <mc:AlternateContent xmlns:mc="http://schemas.openxmlformats.org/markup-compatibility/2006" xmlns:a14="http://schemas.microsoft.com/office/drawing/2010/main">
        <mc:Choice Requires="a14">
          <p:graphicFrame>
            <p:nvGraphicFramePr>
              <p:cNvPr id="4" name="Table Placeholder 2" descr="The ninth root of open parenthesis negative eight times x to the power of six close parenthesis equals negative the ninth root of open parenthesis two cubed times x to the power of six close parenthesis.&#10;&#10;Equals negative two raised to the power of three over nine times x raised to the power of six over nine.&#10;Equals negative two raised to the power of one over three times x raised to the power of two over three.&#10;Equals negative the cube root of open parenthesis two times x squared close parenthesis.">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1342147033"/>
                  </p:ext>
                </p:extLst>
              </p:nvPr>
            </p:nvGraphicFramePr>
            <p:xfrm>
              <a:off x="838200" y="1105523"/>
              <a:ext cx="8001000" cy="2496312"/>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64008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r>
                                <a:rPr sz="2400">
                                  <a:latin typeface="Cambria Math"/>
                                </a:rPr>
                                <m:t>=−</m:t>
                              </m:r>
                              <m:rad>
                                <m:radPr>
                                  <m:ctrlPr>
                                    <a:rPr sz="2400" i="1">
                                      <a:latin typeface="Cambria Math" panose="02040503050406030204" pitchFamily="18" charset="0"/>
                                    </a:rPr>
                                  </m:ctrlPr>
                                </m:radPr>
                                <m:deg>
                                  <m:r>
                                    <a:rPr sz="2400">
                                      <a:latin typeface="Cambria Math"/>
                                    </a:rPr>
                                    <m:t>9</m:t>
                                  </m:r>
                                </m:deg>
                                <m:e>
                                  <m:sSup>
                                    <m:sSupPr>
                                      <m:ctrlPr>
                                        <a:rPr sz="2400" i="1">
                                          <a:latin typeface="Cambria Math" panose="02040503050406030204" pitchFamily="18" charset="0"/>
                                        </a:rPr>
                                      </m:ctrlPr>
                                    </m:sSupPr>
                                    <m:e>
                                      <m:r>
                                        <a:rPr sz="2400">
                                          <a:latin typeface="Cambria Math"/>
                                        </a:rPr>
                                        <m:t>2</m:t>
                                      </m:r>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To begin, the only factor that can be brought out from under the radical is </a:t>
                          </a:r>
                          <a14:m>
                            <m:oMath xmlns:m="http://schemas.openxmlformats.org/officeDocument/2006/math">
                              <m:r>
                                <a:rPr sz="1800" b="0">
                                  <a:latin typeface="Cambria Math"/>
                                </a:rPr>
                                <m:t>−</m:t>
                              </m:r>
                              <m:r>
                                <a:rPr sz="1800" b="0" i="1">
                                  <a:latin typeface="Cambria Math"/>
                                </a:rPr>
                                <m:t>1</m:t>
                              </m:r>
                            </m:oMath>
                          </a14:m>
                          <a:r>
                            <a:rPr sz="1800" b="0" dirty="0"/>
                            <a:t>, but we can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4670">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ctrlPr>
                                        <a:rPr lang="ar-AE" sz="2400" i="1">
                                          <a:latin typeface="Cambria Math" panose="02040503050406030204" pitchFamily="18" charset="0"/>
                                        </a:rPr>
                                      </m:ctrlPr>
                                    </m:radPr>
                                    <m:deg>
                                      <m:r>
                                        <a:rPr lang="ar-AE" sz="2400">
                                          <a:latin typeface="Cambria Math"/>
                                        </a:rPr>
                                        <m:t>9</m:t>
                                      </m:r>
                                    </m:deg>
                                    <m:e>
                                      <m:r>
                                        <a:rPr lang="ar-AE" sz="2400">
                                          <a:latin typeface="Cambria Math"/>
                                        </a:rPr>
                                        <m:t>−</m:t>
                                      </m:r>
                                      <m:r>
                                        <a:rPr lang="ar-AE" sz="2400">
                                          <a:latin typeface="Cambria Math"/>
                                        </a:rPr>
                                        <m:t>8</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6</m:t>
                                          </m:r>
                                        </m:sup>
                                      </m:sSup>
                                    </m:e>
                                  </m:rad>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2</m:t>
                                  </m:r>
                                </m:e>
                                <m:sup>
                                  <m:f>
                                    <m:fPr>
                                      <m:ctrlPr>
                                        <a:rPr lang="ar-AE" sz="2400" i="1">
                                          <a:latin typeface="Cambria Math" panose="02040503050406030204" pitchFamily="18" charset="0"/>
                                        </a:rPr>
                                      </m:ctrlPr>
                                    </m:fPr>
                                    <m:num>
                                      <m:r>
                                        <a:rPr lang="ar-AE" sz="2400">
                                          <a:latin typeface="Cambria Math"/>
                                        </a:rPr>
                                        <m:t>3</m:t>
                                      </m:r>
                                    </m:num>
                                    <m:den>
                                      <m:r>
                                        <a:rPr lang="ar-AE" sz="2400">
                                          <a:latin typeface="Cambria Math"/>
                                        </a:rPr>
                                        <m:t>9</m:t>
                                      </m:r>
                                    </m:den>
                                  </m:f>
                                </m:sup>
                              </m:sSup>
                              <m:sSup>
                                <m:sSupPr>
                                  <m:ctrlPr>
                                    <a:rPr lang="ar-AE" sz="2400" i="1">
                                      <a:latin typeface="Cambria Math" panose="02040503050406030204" pitchFamily="18" charset="0"/>
                                    </a:rPr>
                                  </m:ctrlPr>
                                </m:sSupPr>
                                <m:e>
                                  <m:r>
                                    <a:rPr lang="ar-AE" sz="2400">
                                      <a:latin typeface="Cambria Math"/>
                                    </a:rPr>
                                    <m:t>𝑥</m:t>
                                  </m:r>
                                </m:e>
                                <m:sup>
                                  <m:f>
                                    <m:fPr>
                                      <m:ctrlPr>
                                        <a:rPr lang="ar-AE" sz="2400" i="1">
                                          <a:latin typeface="Cambria Math" panose="02040503050406030204" pitchFamily="18" charset="0"/>
                                        </a:rPr>
                                      </m:ctrlPr>
                                    </m:fPr>
                                    <m:num>
                                      <m:r>
                                        <a:rPr lang="ar-AE" sz="2400">
                                          <a:latin typeface="Cambria Math"/>
                                        </a:rPr>
                                        <m:t>6</m:t>
                                      </m:r>
                                    </m:num>
                                    <m:den>
                                      <m:r>
                                        <a:rPr lang="ar-AE" sz="2400">
                                          <a:latin typeface="Cambria Math"/>
                                        </a:rPr>
                                        <m:t>9</m:t>
                                      </m:r>
                                    </m:den>
                                  </m:f>
                                </m:sup>
                              </m:sSup>
                            </m:oMath>
                          </a14:m>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1800" b="0" dirty="0"/>
                            <a:t>still simplify the expression by reducing the</a:t>
                          </a:r>
                        </a:p>
                        <a:p>
                          <a:pPr algn="l">
                            <a:defRPr sz="1100" b="1"/>
                          </a:pPr>
                          <a:r>
                            <a:rPr lang="en-US" sz="1800" b="0" dirty="0"/>
                            <a:t>exponents and index. Note that we switched </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165209"/>
                      </a:ext>
                    </a:extLst>
                  </a:tr>
                  <a:tr h="71120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m:t>
                                      </m:r>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t>to exponential form temporarily in doing this.</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m:t>
                                      </m:r>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rad>
                                <m:radPr>
                                  <m:ctrlPr>
                                    <a:rPr sz="2400" i="1">
                                      <a:latin typeface="Cambria Math" panose="02040503050406030204" pitchFamily="18" charset="0"/>
                                    </a:rPr>
                                  </m:ctrlPr>
                                </m:radPr>
                                <m:deg>
                                  <m:r>
                                    <a:rPr sz="2400">
                                      <a:latin typeface="Cambria Math"/>
                                    </a:rPr>
                                    <m:t>3</m:t>
                                  </m:r>
                                </m:deg>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ninth root of open parenthesis negative eight times x to the power of six close parenthesis equals negative the ninth root of open parenthesis two cubed times x to the power of six close parenthesis.&#10;&#10;Equals negative two raised to the power of three over nine times x raised to the power of six over nine.&#10;Equals negative two raised to the power of one over three times x raised to the power of two over three.&#10;Equals negative the cube root of open parenthesis two times x squared close parenthesis.">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1342147033"/>
                  </p:ext>
                </p:extLst>
              </p:nvPr>
            </p:nvGraphicFramePr>
            <p:xfrm>
              <a:off x="838200" y="1105523"/>
              <a:ext cx="8001000" cy="2496312"/>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762" r="-128348" b="-31238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7913" t="-4762" b="-312381"/>
                          </a:stretch>
                        </a:blipFill>
                      </a:tcPr>
                    </a:tc>
                    <a:extLst>
                      <a:ext uri="{0D108BD9-81ED-4DB2-BD59-A6C34878D82A}">
                        <a16:rowId xmlns:a16="http://schemas.microsoft.com/office/drawing/2014/main" val="10000"/>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4762" r="-128348" b="-212381"/>
                          </a:stretch>
                        </a:blipFill>
                      </a:tcPr>
                    </a:tc>
                    <a:tc>
                      <a:txBody>
                        <a:bodyPr/>
                        <a:lstStyle/>
                        <a:p>
                          <a:pPr algn="l">
                            <a:defRPr sz="1100" b="1"/>
                          </a:pPr>
                          <a:r>
                            <a:rPr lang="en-US" sz="1800" b="0" dirty="0"/>
                            <a:t>still simplify the expression by reducing the</a:t>
                          </a:r>
                        </a:p>
                        <a:p>
                          <a:pPr algn="l">
                            <a:defRPr sz="1100" b="1"/>
                          </a:pPr>
                          <a:r>
                            <a:rPr lang="en-US" sz="1800" b="0" dirty="0"/>
                            <a:t>exponents and index. Note that we switched </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165209"/>
                      </a:ext>
                    </a:extLst>
                  </a:tr>
                  <a:tr h="7112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83761" r="-128348" b="-90598"/>
                          </a:stretch>
                        </a:blipFill>
                      </a:tcPr>
                    </a:tc>
                    <a:tc>
                      <a:txBody>
                        <a:bodyPr/>
                        <a:lstStyle/>
                        <a:p>
                          <a:pPr algn="l"/>
                          <a:r>
                            <a:rPr lang="en-US" sz="1800" b="0" dirty="0"/>
                            <a:t>to exponential form temporarily in doing this.</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95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00000" r="-128348" b="-27711"/>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4</a:t>
            </a:r>
            <a:endParaRPr dirty="0"/>
          </a:p>
        </p:txBody>
      </p:sp>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c. </a:t>
            </a:r>
            <a:endParaRPr lang="ar-AE" sz="2800" b="0" dirty="0"/>
          </a:p>
          <a:p>
            <a:pPr>
              <a:defRPr sz="2800"/>
            </a:pPr>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descr="Open parenthesis five x squared plus three close parenthesis raised to the power of eight over three times open parenthesis five x squared plus three close parenthesis raised to the power of negative two over three.&#10;&#10;By applying the property, a to the power of n times a to the power of m equals a to the power of n plus m&#10;&#10;Equals open parenthesis five x squared plus three close parenthesis raised to the power of open parenthesis eight over three plus open parenthesis negative two over three close parenthesis close parenthesis.&#10;Equals open parenthesis five x squared plus three close parenthesis raised to the power of six over three.&#10;Equals open parenthesis five x squared plus three close parenthesis squared.">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2978307266"/>
                  </p:ext>
                </p:extLst>
              </p:nvPr>
            </p:nvGraphicFramePr>
            <p:xfrm>
              <a:off x="838200" y="1010237"/>
              <a:ext cx="6875400" cy="2284476"/>
            </p:xfrm>
            <a:graphic>
              <a:graphicData uri="http://schemas.openxmlformats.org/drawingml/2006/table">
                <a:tbl>
                  <a:tblPr firstRow="1" bandRow="1">
                    <a:tableStyleId>{2D5ABB26-0587-4C30-8999-92F81FD0307C}</a:tableStyleId>
                  </a:tblPr>
                  <a:tblGrid>
                    <a:gridCol w="3708000">
                      <a:extLst>
                        <a:ext uri="{9D8B030D-6E8A-4147-A177-3AD203B41FA5}">
                          <a16:colId xmlns:a16="http://schemas.microsoft.com/office/drawing/2014/main" val="20000"/>
                        </a:ext>
                      </a:extLst>
                    </a:gridCol>
                    <a:gridCol w="3167400">
                      <a:extLst>
                        <a:ext uri="{9D8B030D-6E8A-4147-A177-3AD203B41FA5}">
                          <a16:colId xmlns:a16="http://schemas.microsoft.com/office/drawing/2014/main" val="206681681"/>
                        </a:ext>
                      </a:extLst>
                    </a:gridCol>
                  </a:tblGrid>
                  <a:tr h="370840">
                    <a:tc>
                      <a:txBody>
                        <a:bodyPr/>
                        <a:lstStyle/>
                        <a:p>
                          <a:pPr algn="l">
                            <a:defRPr sz="1800"/>
                          </a:pPr>
                          <a:r>
                            <a:rPr lang="ar-AE" sz="2400" dirty="0"/>
                            <a:t>​</a:t>
                          </a:r>
                          <a14:m>
                            <m:oMath xmlns:m="http://schemas.openxmlformats.org/officeDocument/2006/math">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sup>
                              </m:sSup>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m:t>
                                      </m:r>
                                      <m:r>
                                        <a:rPr lang="ar-AE" sz="2400">
                                          <a:latin typeface="Cambria Math"/>
                                        </a:rPr>
                                        <m:t>2</m:t>
                                      </m:r>
                                    </m:num>
                                    <m:den>
                                      <m:r>
                                        <a:rPr lang="ar-AE"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en-US" sz="1800" b="0" dirty="0"/>
                            <a:t>Since the bases are the same, </a:t>
                          </a:r>
                          <a:endParaRPr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right"/>
                              </m:oMathParaPr>
                              <m:oMath xmlns:m="http://schemas.openxmlformats.org/officeDocument/2006/math">
                                <m:r>
                                  <a:rPr lang="ar-AE" sz="2400" smtClean="0">
                                    <a:latin typeface="Cambria Math"/>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e>
                                    </m:d>
                                    <m:r>
                                      <a:rPr lang="ar-AE" sz="2400" b="0" i="0" smtClean="0">
                                        <a:latin typeface="Cambria Math" panose="02040503050406030204" pitchFamily="18" charset="0"/>
                                      </a:rPr>
                                      <m:t>+</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en-US" sz="2400" b="0" i="0" smtClean="0">
                                                <a:latin typeface="Cambria Math" panose="02040503050406030204" pitchFamily="18" charset="0"/>
                                              </a:rPr>
                                              <m:t>−</m:t>
                                            </m:r>
                                            <m:r>
                                              <a:rPr lang="ar-AE" sz="2400">
                                                <a:latin typeface="Cambria Math"/>
                                              </a:rPr>
                                              <m:t>2</m:t>
                                            </m:r>
                                          </m:num>
                                          <m:den>
                                            <m:r>
                                              <a:rPr lang="ar-AE" sz="2400">
                                                <a:latin typeface="Cambria Math"/>
                                              </a:rPr>
                                              <m:t>3</m:t>
                                            </m:r>
                                          </m:den>
                                        </m:f>
                                      </m:e>
                                    </m:d>
                                  </m:sup>
                                </m:sSup>
                              </m:oMath>
                            </m:oMathPara>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800" b="0" dirty="0"/>
                            <a:t>we only have to apply the property </a:t>
                          </a:r>
                          <a14:m>
                            <m:oMath xmlns:m="http://schemas.openxmlformats.org/officeDocument/2006/math">
                              <m:func>
                                <m:funcPr>
                                  <m:ctrlPr>
                                    <a:rPr lang="ar-AE" sz="1800" b="0" i="1">
                                      <a:latin typeface="Cambria Math" panose="02040503050406030204" pitchFamily="18" charset="0"/>
                                    </a:rPr>
                                  </m:ctrlPr>
                                </m:funcPr>
                                <m:fNa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sup>
                                  </m:sSup>
                                </m:fName>
                                <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𝑚</m:t>
                                      </m:r>
                                    </m:sup>
                                  </m:sSup>
                                </m:e>
                              </m:func>
                              <m:r>
                                <a:rPr lang="ar-AE" sz="1800" b="0">
                                  <a:latin typeface="Cambria Math"/>
                                </a:rPr>
                                <m:t>=</m:t>
                              </m:r>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r>
                                    <a:rPr lang="ar-AE" sz="1800" b="0">
                                      <a:latin typeface="Cambria Math"/>
                                    </a:rPr>
                                    <m:t>+</m:t>
                                  </m:r>
                                  <m:r>
                                    <a:rPr lang="ar-AE" sz="1800" b="0" i="1">
                                      <a:latin typeface="Cambria Math"/>
                                    </a:rPr>
                                    <m:t>𝑚</m:t>
                                  </m:r>
                                </m:sup>
                              </m:sSup>
                            </m:oMath>
                          </a14:m>
                          <a:r>
                            <a:rPr lang="ar-AE" sz="1800" b="0" dirty="0"/>
                            <a:t>.</a:t>
                          </a:r>
                          <a:endParaRPr lang="en-US"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573846"/>
                      </a:ext>
                    </a:extLst>
                  </a:tr>
                  <a:tr h="370840">
                    <a:tc>
                      <a:txBody>
                        <a:bodyPr/>
                        <a:lstStyle/>
                        <a:p>
                          <a:pPr algn="ctr">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6</m:t>
                                      </m:r>
                                    </m:num>
                                    <m:den>
                                      <m:r>
                                        <a:rPr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r>
                                    <a:rPr sz="2400">
                                      <a:latin typeface="Cambria Math"/>
                                    </a:rPr>
                                    <m:t>2</m:t>
                                  </m:r>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Open parenthesis five x squared plus three close parenthesis raised to the power of eight over three times open parenthesis five x squared plus three close parenthesis raised to the power of negative two over three.&#10;&#10;By applying the property, a to the power of n times a to the power of m equals a to the power of n plus m&#10;&#10;Equals open parenthesis five x squared plus three close parenthesis raised to the power of open parenthesis eight over three plus open parenthesis negative two over three close parenthesis close parenthesis.&#10;Equals open parenthesis five x squared plus three close parenthesis raised to the power of six over three.&#10;Equals open parenthesis five x squared plus three close parenthesis squared.">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2978307266"/>
                  </p:ext>
                </p:extLst>
              </p:nvPr>
            </p:nvGraphicFramePr>
            <p:xfrm>
              <a:off x="838200" y="1010237"/>
              <a:ext cx="6875400" cy="2284476"/>
            </p:xfrm>
            <a:graphic>
              <a:graphicData uri="http://schemas.openxmlformats.org/drawingml/2006/table">
                <a:tbl>
                  <a:tblPr firstRow="1" bandRow="1">
                    <a:tableStyleId>{2D5ABB26-0587-4C30-8999-92F81FD0307C}</a:tableStyleId>
                  </a:tblPr>
                  <a:tblGrid>
                    <a:gridCol w="3708000">
                      <a:extLst>
                        <a:ext uri="{9D8B030D-6E8A-4147-A177-3AD203B41FA5}">
                          <a16:colId xmlns:a16="http://schemas.microsoft.com/office/drawing/2014/main" val="20000"/>
                        </a:ext>
                      </a:extLst>
                    </a:gridCol>
                    <a:gridCol w="3167400">
                      <a:extLst>
                        <a:ext uri="{9D8B030D-6E8A-4147-A177-3AD203B41FA5}">
                          <a16:colId xmlns:a16="http://schemas.microsoft.com/office/drawing/2014/main" val="206681681"/>
                        </a:ext>
                      </a:extLst>
                    </a:gridCol>
                  </a:tblGrid>
                  <a:tr h="59359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85386" b="-306122"/>
                          </a:stretch>
                        </a:blipFill>
                      </a:tcPr>
                    </a:tc>
                    <a:tc>
                      <a:txBody>
                        <a:bodyPr/>
                        <a:lstStyle/>
                        <a:p>
                          <a:pPr algn="l">
                            <a:defRPr sz="1800"/>
                          </a:pPr>
                          <a:r>
                            <a:rPr lang="en-US" sz="1800" b="0" dirty="0"/>
                            <a:t>Since the bases are the same, </a:t>
                          </a:r>
                          <a:endParaRPr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93333" r="-85386" b="-18571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17115" t="-93333" b="-185714"/>
                          </a:stretch>
                        </a:blipFill>
                      </a:tcPr>
                    </a:tc>
                    <a:extLst>
                      <a:ext uri="{0D108BD9-81ED-4DB2-BD59-A6C34878D82A}">
                        <a16:rowId xmlns:a16="http://schemas.microsoft.com/office/drawing/2014/main" val="146573846"/>
                      </a:ext>
                    </a:extLst>
                  </a:tr>
                  <a:tr h="59359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7143" r="-85386" b="-98980"/>
                          </a:stretch>
                        </a:blipFill>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01333" r="-85386" b="-29333"/>
                          </a:stretch>
                        </a:blipFill>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5</a:t>
            </a:r>
            <a:endParaRPr dirty="0"/>
          </a:p>
        </p:txBody>
      </p:sp>
      <p:sp>
        <p:nvSpPr>
          <p:cNvPr id="9" name="TextBox 8">
            <a:extLst>
              <a:ext uri="{FF2B5EF4-FFF2-40B4-BE49-F238E27FC236}">
                <a16:creationId xmlns:a16="http://schemas.microsoft.com/office/drawing/2014/main" id="{4C3B3616-B27A-DB82-9EA1-DB99378F6AC1}"/>
              </a:ext>
            </a:extLst>
          </p:cNvPr>
          <p:cNvSpPr txBox="1"/>
          <p:nvPr/>
        </p:nvSpPr>
        <p:spPr>
          <a:xfrm>
            <a:off x="457200" y="1134424"/>
            <a:ext cx="4572000" cy="523220"/>
          </a:xfrm>
          <a:prstGeom prst="rect">
            <a:avLst/>
          </a:prstGeom>
          <a:noFill/>
        </p:spPr>
        <p:txBody>
          <a:bodyPr wrap="square">
            <a:spAutoFit/>
          </a:bodyPr>
          <a:lstStyle/>
          <a:p>
            <a:pPr>
              <a:defRPr sz="2000"/>
            </a:pPr>
            <a:r>
              <a:rPr lang="en-US" sz="2800" dirty="0"/>
              <a:t>d. ​Use the property stating </a:t>
            </a:r>
          </a:p>
        </p:txBody>
      </p:sp>
      <p:pic>
        <p:nvPicPr>
          <p:cNvPr id="15" name="Picture 14" descr="The m-th root of the n-th root of a equals the m times n-th root of a.">
            <a:extLst>
              <a:ext uri="{FF2B5EF4-FFF2-40B4-BE49-F238E27FC236}">
                <a16:creationId xmlns:a16="http://schemas.microsoft.com/office/drawing/2014/main" id="{2EBD0B1F-835F-F058-7BF7-0987EE96D905}"/>
              </a:ext>
            </a:extLst>
          </p:cNvPr>
          <p:cNvPicPr>
            <a:picLocks noChangeAspect="1"/>
          </p:cNvPicPr>
          <p:nvPr/>
        </p:nvPicPr>
        <p:blipFill>
          <a:blip r:embed="rId2"/>
          <a:stretch>
            <a:fillRect/>
          </a:stretch>
        </p:blipFill>
        <p:spPr>
          <a:xfrm>
            <a:off x="4581525" y="1134424"/>
            <a:ext cx="1514475" cy="523875"/>
          </a:xfrm>
          <a:prstGeom prst="rect">
            <a:avLst/>
          </a:prstGeom>
        </p:spPr>
      </p:pic>
      <p:sp>
        <p:nvSpPr>
          <p:cNvPr id="7" name="TextBox 6">
            <a:extLst>
              <a:ext uri="{FF2B5EF4-FFF2-40B4-BE49-F238E27FC236}">
                <a16:creationId xmlns:a16="http://schemas.microsoft.com/office/drawing/2014/main" id="{E89C508B-5314-6C83-4BDC-6AEF7199C549}"/>
              </a:ext>
            </a:extLst>
          </p:cNvPr>
          <p:cNvSpPr txBox="1"/>
          <p:nvPr/>
        </p:nvSpPr>
        <p:spPr>
          <a:xfrm>
            <a:off x="838200" y="1676107"/>
            <a:ext cx="4114800" cy="523220"/>
          </a:xfrm>
          <a:prstGeom prst="rect">
            <a:avLst/>
          </a:prstGeom>
          <a:noFill/>
        </p:spPr>
        <p:txBody>
          <a:bodyPr wrap="square">
            <a:spAutoFit/>
          </a:bodyPr>
          <a:lstStyle/>
          <a:p>
            <a:r>
              <a:rPr lang="en-IN" sz="2800" dirty="0"/>
              <a:t>to simplify this expression.</a:t>
            </a:r>
          </a:p>
        </p:txBody>
      </p:sp>
      <p:pic>
        <p:nvPicPr>
          <p:cNvPr id="13" name="Picture 12" descr="The fifth root of the cube root of x squared equals the fifteenth root of x squared.">
            <a:extLst>
              <a:ext uri="{FF2B5EF4-FFF2-40B4-BE49-F238E27FC236}">
                <a16:creationId xmlns:a16="http://schemas.microsoft.com/office/drawing/2014/main" id="{8FE5B95C-EA66-5520-F063-A5E1B99C79A1}"/>
              </a:ext>
            </a:extLst>
          </p:cNvPr>
          <p:cNvPicPr>
            <a:picLocks noChangeAspect="1"/>
          </p:cNvPicPr>
          <p:nvPr/>
        </p:nvPicPr>
        <p:blipFill>
          <a:blip r:embed="rId3"/>
          <a:stretch>
            <a:fillRect/>
          </a:stretch>
        </p:blipFill>
        <p:spPr>
          <a:xfrm>
            <a:off x="3314700" y="2393950"/>
            <a:ext cx="1714500" cy="552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6</a:t>
            </a:r>
            <a:endParaRPr dirty="0"/>
          </a:p>
        </p:txBody>
      </p:sp>
      <p:sp>
        <p:nvSpPr>
          <p:cNvPr id="3" name="Text Placeholder 2"/>
          <p:cNvSpPr>
            <a:spLocks noGrp="1"/>
          </p:cNvSpPr>
          <p:nvPr>
            <p:ph type="body" sz="quarter" idx="10"/>
          </p:nvPr>
        </p:nvSpPr>
        <p:spPr>
          <a:xfrm>
            <a:off x="457200" y="1219200"/>
            <a:ext cx="8229600" cy="4859057"/>
          </a:xfrm>
        </p:spPr>
        <p:txBody>
          <a:bodyPr>
            <a:normAutofit/>
          </a:bodyPr>
          <a:lstStyle/>
          <a:p>
            <a:pPr>
              <a:defRPr sz="2800"/>
            </a:pPr>
            <a:r>
              <a:rPr lang="en-US" dirty="0"/>
              <a:t>e. We use the property</a:t>
            </a:r>
          </a:p>
          <a:p>
            <a:pPr>
              <a:defRPr sz="2800"/>
            </a:pPr>
            <a:endParaRPr lang="en-US" dirty="0"/>
          </a:p>
          <a:p>
            <a:pPr>
              <a:defRPr sz="2800"/>
            </a:pPr>
            <a:r>
              <a:rPr lang="en-US" dirty="0"/>
              <a:t> </a:t>
            </a:r>
            <a:endParaRPr dirty="0"/>
          </a:p>
        </p:txBody>
      </p:sp>
      <p:pic>
        <p:nvPicPr>
          <p:cNvPr id="9" name="Picture 8" descr="a to the power of n divided by a to the power of m equals a to the power of n minus m.">
            <a:extLst>
              <a:ext uri="{FF2B5EF4-FFF2-40B4-BE49-F238E27FC236}">
                <a16:creationId xmlns:a16="http://schemas.microsoft.com/office/drawing/2014/main" id="{2827A1B6-9808-7E73-D449-324C1DC366A0}"/>
              </a:ext>
            </a:extLst>
          </p:cNvPr>
          <p:cNvPicPr>
            <a:picLocks noChangeAspect="1"/>
          </p:cNvPicPr>
          <p:nvPr/>
        </p:nvPicPr>
        <p:blipFill>
          <a:blip r:embed="rId2"/>
          <a:stretch>
            <a:fillRect/>
          </a:stretch>
        </p:blipFill>
        <p:spPr>
          <a:xfrm>
            <a:off x="4038600" y="1077266"/>
            <a:ext cx="1295400" cy="838200"/>
          </a:xfrm>
          <a:prstGeom prst="rect">
            <a:avLst/>
          </a:prstGeom>
        </p:spPr>
      </p:pic>
      <p:sp>
        <p:nvSpPr>
          <p:cNvPr id="6" name="TextBox 5">
            <a:extLst>
              <a:ext uri="{FF2B5EF4-FFF2-40B4-BE49-F238E27FC236}">
                <a16:creationId xmlns:a16="http://schemas.microsoft.com/office/drawing/2014/main" id="{88BCE029-EDB3-BAF2-BBF1-D83A65C56F41}"/>
              </a:ext>
            </a:extLst>
          </p:cNvPr>
          <p:cNvSpPr txBox="1"/>
          <p:nvPr/>
        </p:nvSpPr>
        <p:spPr>
          <a:xfrm>
            <a:off x="838200" y="1838980"/>
            <a:ext cx="4114800" cy="523220"/>
          </a:xfrm>
          <a:prstGeom prst="rect">
            <a:avLst/>
          </a:prstGeom>
          <a:noFill/>
        </p:spPr>
        <p:txBody>
          <a:bodyPr wrap="square">
            <a:spAutoFit/>
          </a:bodyPr>
          <a:lstStyle/>
          <a:p>
            <a:r>
              <a:rPr lang="en-US" sz="2800" dirty="0"/>
              <a:t>to simplify this expression.</a:t>
            </a:r>
            <a:endParaRPr lang="en-IN" sz="2800" dirty="0"/>
          </a:p>
        </p:txBody>
      </p:sp>
      <mc:AlternateContent xmlns:mc="http://schemas.openxmlformats.org/markup-compatibility/2006" xmlns:a14="http://schemas.microsoft.com/office/drawing/2010/main">
        <mc:Choice Requires="a14">
          <p:graphicFrame>
            <p:nvGraphicFramePr>
              <p:cNvPr id="5" name="Table Placeholder 2" descr="open parenthesis five x minus y close parenthesis divided by open parenthesis five x minus y close parenthesis to the power of negative one over three equals open parenthesis five x minus y close parenthesis to the power of open parenthesis one minus open parenthesis negative one over three close parenthesis close parenthesis&#10;equals open parenthesis five x minus y close parenthesis to the power of four over three">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3531892236"/>
                  </p:ext>
                </p:extLst>
              </p:nvPr>
            </p:nvGraphicFramePr>
            <p:xfrm>
              <a:off x="2171700" y="2514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455232">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den>
                              </m:f>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r>
                                    <a:rPr sz="2400">
                                      <a:latin typeface="Cambria Math"/>
                                    </a:rPr>
                                    <m:t>1−</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3</m:t>
                                          </m:r>
                                        </m:den>
                                      </m:f>
                                    </m:e>
                                  </m:d>
                                </m:sup>
                              </m:sSup>
                            </m:oMath>
                          </a14:m>
                          <a:endParaRPr sz="2400" dirty="0"/>
                        </a:p>
                      </a:txBody>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4</m:t>
                                      </m:r>
                                    </m:num>
                                    <m:den>
                                      <m:r>
                                        <a:rPr sz="2400">
                                          <a:latin typeface="Cambria Math"/>
                                        </a:rPr>
                                        <m:t>3</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descr="open parenthesis five x minus y close parenthesis divided by open parenthesis five x minus y close parenthesis to the power of negative one over three equals open parenthesis five x minus y close parenthesis to the power of open parenthesis one minus open parenthesis negative one over three close parenthesis close parenthesis&#10;equals open parenthesis five x minus y close parenthesis to the power of four over three">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3531892236"/>
                  </p:ext>
                </p:extLst>
              </p:nvPr>
            </p:nvGraphicFramePr>
            <p:xfrm>
              <a:off x="2171700" y="2514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860616">
                    <a:tc>
                      <a:txBody>
                        <a:bodyPr/>
                        <a:lstStyle/>
                        <a:p>
                          <a:endParaRPr lang="en-US"/>
                        </a:p>
                      </a:txBody>
                      <a:tcPr>
                        <a:blipFill>
                          <a:blip r:embed="rId3"/>
                          <a:stretch>
                            <a:fillRect r="-47863" b="-97887"/>
                          </a:stretch>
                        </a:blipFill>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846392">
                    <a:tc>
                      <a:txBody>
                        <a:bodyPr/>
                        <a:lstStyle/>
                        <a:p>
                          <a:endParaRPr lang="en-US"/>
                        </a:p>
                      </a:txBody>
                      <a:tcPr>
                        <a:blipFill>
                          <a:blip r:embed="rId3"/>
                          <a:stretch>
                            <a:fillRect t="-102158" r="-47863"/>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8853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Simplifying Radical Expressions</a:t>
            </a:r>
            <a:r>
              <a:rPr lang="en-US" baseline="-25000" dirty="0"/>
              <a:t>1</a:t>
            </a:r>
            <a:endParaRPr dirty="0"/>
          </a:p>
        </p:txBody>
      </p:sp>
      <p:sp>
        <p:nvSpPr>
          <p:cNvPr id="3" name="Text Placeholder 2"/>
          <p:cNvSpPr>
            <a:spLocks noGrp="1"/>
          </p:cNvSpPr>
          <p:nvPr>
            <p:ph type="body" sz="quarter" idx="10"/>
          </p:nvPr>
        </p:nvSpPr>
        <p:spPr>
          <a:xfrm>
            <a:off x="457200" y="1219200"/>
            <a:ext cx="8229600" cy="4777154"/>
          </a:xfrm>
        </p:spPr>
        <p:txBody>
          <a:bodyPr>
            <a:normAutofit/>
          </a:bodyPr>
          <a:lstStyle/>
          <a:p>
            <a:pPr marL="514350" indent="-514350">
              <a:buFont typeface="+mj-lt"/>
              <a:buAutoNum type="alphaLcPeriod"/>
              <a:defRPr sz="2800"/>
            </a:pPr>
            <a:r>
              <a:rPr dirty="0"/>
              <a:t>​</a:t>
            </a:r>
            <a:r>
              <a:rPr sz="2800" dirty="0"/>
              <a:t>Simplify the expression </a:t>
            </a:r>
            <a:endParaRPr lang="en-US" sz="2800" dirty="0"/>
          </a:p>
        </p:txBody>
      </p:sp>
      <p:pic>
        <p:nvPicPr>
          <p:cNvPr id="5" name="Picture 4" descr="4th root of x squared.">
            <a:extLst>
              <a:ext uri="{FF2B5EF4-FFF2-40B4-BE49-F238E27FC236}">
                <a16:creationId xmlns:a16="http://schemas.microsoft.com/office/drawing/2014/main" id="{277DED33-02A8-8380-E4C8-2001B3A5A5DF}"/>
              </a:ext>
            </a:extLst>
          </p:cNvPr>
          <p:cNvPicPr>
            <a:picLocks noChangeAspect="1"/>
          </p:cNvPicPr>
          <p:nvPr/>
        </p:nvPicPr>
        <p:blipFill>
          <a:blip r:embed="rId2"/>
          <a:stretch>
            <a:fillRect/>
          </a:stretch>
        </p:blipFill>
        <p:spPr>
          <a:xfrm>
            <a:off x="4495800" y="1219200"/>
            <a:ext cx="657225" cy="457200"/>
          </a:xfrm>
          <a:prstGeom prst="rect">
            <a:avLst/>
          </a:prstGeom>
        </p:spPr>
      </p:pic>
      <p:sp>
        <p:nvSpPr>
          <p:cNvPr id="12" name="TextBox 11">
            <a:extLst>
              <a:ext uri="{FF2B5EF4-FFF2-40B4-BE49-F238E27FC236}">
                <a16:creationId xmlns:a16="http://schemas.microsoft.com/office/drawing/2014/main" id="{F74295DA-5B7A-2C0C-B73E-3D015BDC1CDC}"/>
              </a:ext>
            </a:extLst>
          </p:cNvPr>
          <p:cNvSpPr txBox="1"/>
          <p:nvPr/>
        </p:nvSpPr>
        <p:spPr>
          <a:xfrm>
            <a:off x="476250" y="1829783"/>
            <a:ext cx="1657350" cy="523220"/>
          </a:xfrm>
          <a:prstGeom prst="rect">
            <a:avLst/>
          </a:prstGeom>
          <a:noFill/>
        </p:spPr>
        <p:txBody>
          <a:bodyPr wrap="square">
            <a:spAutoFit/>
          </a:bodyPr>
          <a:lstStyle/>
          <a:p>
            <a:pPr>
              <a:tabLst>
                <a:tab pos="542925" algn="l"/>
              </a:tabLst>
            </a:pPr>
            <a:r>
              <a:rPr lang="en-IN" sz="2800" dirty="0"/>
              <a:t>​b.	Write </a:t>
            </a:r>
          </a:p>
        </p:txBody>
      </p:sp>
      <p:pic>
        <p:nvPicPr>
          <p:cNvPr id="10" name="Picture 9" descr="cube root of 2 times square root 3">
            <a:extLst>
              <a:ext uri="{FF2B5EF4-FFF2-40B4-BE49-F238E27FC236}">
                <a16:creationId xmlns:a16="http://schemas.microsoft.com/office/drawing/2014/main" id="{ACC40686-62E8-075F-B782-0B5D91E4E83B}"/>
              </a:ext>
            </a:extLst>
          </p:cNvPr>
          <p:cNvPicPr>
            <a:picLocks noChangeAspect="1"/>
          </p:cNvPicPr>
          <p:nvPr/>
        </p:nvPicPr>
        <p:blipFill>
          <a:blip r:embed="rId3"/>
          <a:stretch>
            <a:fillRect/>
          </a:stretch>
        </p:blipFill>
        <p:spPr>
          <a:xfrm>
            <a:off x="2057400" y="1886278"/>
            <a:ext cx="981075" cy="428625"/>
          </a:xfrm>
          <a:prstGeom prst="rect">
            <a:avLst/>
          </a:prstGeom>
        </p:spPr>
      </p:pic>
      <p:sp>
        <p:nvSpPr>
          <p:cNvPr id="8" name="TextBox 7">
            <a:extLst>
              <a:ext uri="{FF2B5EF4-FFF2-40B4-BE49-F238E27FC236}">
                <a16:creationId xmlns:a16="http://schemas.microsoft.com/office/drawing/2014/main" id="{3395940B-F603-DFC7-30D6-F2A9C8F8C4BD}"/>
              </a:ext>
            </a:extLst>
          </p:cNvPr>
          <p:cNvSpPr txBox="1"/>
          <p:nvPr/>
        </p:nvSpPr>
        <p:spPr>
          <a:xfrm>
            <a:off x="3114677" y="1838980"/>
            <a:ext cx="3019425" cy="523220"/>
          </a:xfrm>
          <a:prstGeom prst="rect">
            <a:avLst/>
          </a:prstGeom>
          <a:noFill/>
        </p:spPr>
        <p:txBody>
          <a:bodyPr wrap="square">
            <a:spAutoFit/>
          </a:bodyPr>
          <a:lstStyle/>
          <a:p>
            <a:r>
              <a:rPr lang="en-IN" sz="2800" dirty="0"/>
              <a:t>as a single radical.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descr="fourth root of x squared equals open parenthesis x squared close parenthesis to the power of one fourth&#10;&#10;equals absolute value of x to the power of one half&#10;&#10;equals square root of absolute value of x">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27533198"/>
                  </p:ext>
                </p:extLst>
              </p:nvPr>
            </p:nvGraphicFramePr>
            <p:xfrm>
              <a:off x="838200" y="1483931"/>
              <a:ext cx="8077200" cy="2031556"/>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782955">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4</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We might be tempted to write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as simply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lang="en-US" sz="1800" b="0" dirty="0"/>
                            <a:t>,</a:t>
                          </a:r>
                          <a:r>
                            <a:rPr sz="1800" b="0" dirty="0"/>
                            <a:t> but note that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is defined for </a:t>
                          </a:r>
                          <a:r>
                            <a:rPr sz="1800" b="0" i="1" dirty="0"/>
                            <a:t>all</a:t>
                          </a:r>
                          <a:r>
                            <a:rPr sz="1800" b="0" dirty="0"/>
                            <a:t> real numbers </a:t>
                          </a:r>
                          <a14:m>
                            <m:oMath xmlns:m="http://schemas.openxmlformats.org/officeDocument/2006/math">
                              <m:r>
                                <a:rPr sz="1800" b="0" i="1">
                                  <a:latin typeface="Cambria Math"/>
                                </a:rPr>
                                <m:t>𝑥</m:t>
                              </m:r>
                            </m:oMath>
                          </a14:m>
                          <a:r>
                            <a:rPr sz="1800" b="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4248">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sSup>
                                <m:sSupPr>
                                  <m:ctrlPr>
                                    <a:rPr sz="2400" i="1">
                                      <a:latin typeface="Cambria Math" panose="02040503050406030204" pitchFamily="18" charset="0"/>
                                    </a:rPr>
                                  </m:ctrlPr>
                                </m:sSupPr>
                                <m:e>
                                  <m:d>
                                    <m:dPr>
                                      <m:begChr m:val="|"/>
                                      <m:endChr m:val="|"/>
                                      <m:ctrlPr>
                                        <a:rPr sz="2400" i="1">
                                          <a:latin typeface="Cambria Math" panose="02040503050406030204" pitchFamily="18" charset="0"/>
                                        </a:rPr>
                                      </m:ctrlPr>
                                    </m:dPr>
                                    <m:e>
                                      <m:r>
                                        <a:rPr sz="2400">
                                          <a:latin typeface="Cambria Math"/>
                                        </a:rPr>
                                        <m:t>𝑥</m:t>
                                      </m:r>
                                    </m:e>
                                  </m:d>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IN" sz="1800" b="0" dirty="0"/>
                            <a:t>while </a:t>
                          </a:r>
                          <a14:m>
                            <m:oMath xmlns:m="http://schemas.openxmlformats.org/officeDocument/2006/math">
                              <m:rad>
                                <m:radPr>
                                  <m:degHide m:val="on"/>
                                  <m:ctrlPr>
                                    <a:rPr lang="ar-AE" sz="1800" b="0" i="1">
                                      <a:latin typeface="Cambria Math" panose="02040503050406030204" pitchFamily="18" charset="0"/>
                                    </a:rPr>
                                  </m:ctrlPr>
                                </m:radPr>
                                <m:deg/>
                                <m:e>
                                  <m:r>
                                    <a:rPr lang="ar-AE" sz="1800" b="0" i="1">
                                      <a:latin typeface="Cambria Math"/>
                                    </a:rPr>
                                    <m:t>𝑥</m:t>
                                  </m:r>
                                </m:e>
                              </m:rad>
                            </m:oMath>
                          </a14:m>
                          <a:r>
                            <a:rPr lang="ar-AE" sz="1800" b="0" dirty="0"/>
                            <a:t> </a:t>
                          </a:r>
                          <a:r>
                            <a:rPr lang="en-IN" sz="1800" b="0" dirty="0"/>
                            <a:t>is defined only for nonnegative real numbers. We can rectify this disparity by first</a:t>
                          </a:r>
                          <a:endParaRPr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rad>
                                <m:radPr>
                                  <m:degHide m:val="on"/>
                                  <m:ctrlPr>
                                    <a:rPr sz="2400" i="1">
                                      <a:latin typeface="Cambria Math" panose="02040503050406030204" pitchFamily="18" charset="0"/>
                                    </a:rPr>
                                  </m:ctrlPr>
                                </m:radPr>
                                <m:deg/>
                                <m:e>
                                  <m:r>
                                    <a:rPr sz="2400">
                                      <a:latin typeface="Cambria Math"/>
                                    </a:rPr>
                                    <m:t>|</m:t>
                                  </m:r>
                                  <m:r>
                                    <a:rPr sz="2400">
                                      <a:latin typeface="Cambria Math"/>
                                    </a:rPr>
                                    <m:t>𝑥</m:t>
                                  </m:r>
                                  <m:r>
                                    <a:rPr sz="2400">
                                      <a:latin typeface="Cambria Math"/>
                                    </a:rPr>
                                    <m:t>|</m:t>
                                  </m:r>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making sure the radicand is nonnegative.</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fourth root of x squared equals open parenthesis x squared close parenthesis to the power of one fourth&#10;&#10;equals absolute value of x to the power of one half&#10;&#10;equals square root of absolute value of x">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27533198"/>
                  </p:ext>
                </p:extLst>
              </p:nvPr>
            </p:nvGraphicFramePr>
            <p:xfrm>
              <a:off x="838200" y="1483931"/>
              <a:ext cx="8077200" cy="2031556"/>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782955">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63618" b="-17441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61118" b="-174419"/>
                          </a:stretch>
                        </a:blipFill>
                      </a:tcPr>
                    </a:tc>
                    <a:extLst>
                      <a:ext uri="{0D108BD9-81ED-4DB2-BD59-A6C34878D82A}">
                        <a16:rowId xmlns:a16="http://schemas.microsoft.com/office/drawing/2014/main" val="10000"/>
                      </a:ext>
                    </a:extLst>
                  </a:tr>
                  <a:tr h="71424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256" r="-163618" b="-9230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61118" t="-110256" b="-92308"/>
                          </a:stretch>
                        </a:blipFill>
                      </a:tcPr>
                    </a:tc>
                    <a:extLst>
                      <a:ext uri="{0D108BD9-81ED-4DB2-BD59-A6C34878D82A}">
                        <a16:rowId xmlns:a16="http://schemas.microsoft.com/office/drawing/2014/main" val="10001"/>
                      </a:ext>
                    </a:extLst>
                  </a:tr>
                  <a:tr h="53435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79545" r="-163618" b="-22727"/>
                          </a:stretch>
                        </a:blipFill>
                      </a:tcPr>
                    </a:tc>
                    <a:tc>
                      <a:txBody>
                        <a:bodyPr/>
                        <a:lstStyle/>
                        <a:p>
                          <a:pPr algn="l"/>
                          <a:r>
                            <a:rPr lang="en-IN" sz="1800" b="0" dirty="0"/>
                            <a:t>making sure the radicand is nonnegative.</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a:t>
            </a:r>
            <a:r>
              <a:rPr lang="en-US" baseline="-25000" dirty="0"/>
              <a:t>3</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descr="cube root of 2 times square root of 3 equals 2 to the power of one third times 3 to the power of one half&#10;By using the property, a to the power of n times b to the power of n equals open parenthesis ab close parenthesis to the power of n, the expression becomes&#10;2 to the power of two sixth times 3 to the power of three sixth&#10;equals open parenthesis 2 squared close parenthesis to the power of one sixth times open parenthesis 3 cubed close parenthesis to the power of one sixth&#10;equals 4 to the power of one sixth times 27 to the power of one sixth&#10;equals 108 to the power of one sixth&#10;equals sixth root of 108">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3735866016"/>
                  </p:ext>
                </p:extLst>
              </p:nvPr>
            </p:nvGraphicFramePr>
            <p:xfrm>
              <a:off x="914400" y="1113217"/>
              <a:ext cx="7848600" cy="3738310"/>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663893">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We can make use of the property </a:t>
                          </a:r>
                          <a:br>
                            <a:rPr lang="en-US" sz="1800" b="0" dirty="0"/>
                          </a:b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sSup>
                                <m:sSupPr>
                                  <m:ctrlPr>
                                    <a:rPr sz="1800" b="0" i="1">
                                      <a:latin typeface="Cambria Math" panose="02040503050406030204" pitchFamily="18" charset="0"/>
                                    </a:rPr>
                                  </m:ctrlPr>
                                </m:sSupPr>
                                <m:e>
                                  <m:r>
                                    <a:rPr sz="1800" b="0" i="1">
                                      <a:latin typeface="Cambria Math"/>
                                    </a:rPr>
                                    <m:t>𝑏</m:t>
                                  </m:r>
                                </m:e>
                                <m:sup>
                                  <m:r>
                                    <a:rPr sz="1800" b="0" i="1">
                                      <a:latin typeface="Cambria Math"/>
                                    </a:rPr>
                                    <m:t>𝑛</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i="1">
                                          <a:latin typeface="Cambria Math"/>
                                        </a:rPr>
                                        <m:t>𝑎𝑏</m:t>
                                      </m:r>
                                    </m:e>
                                  </m:d>
                                </m:e>
                                <m:sup>
                                  <m:r>
                                    <a:rPr sz="1800" b="0" i="1">
                                      <a:latin typeface="Cambria Math"/>
                                    </a:rPr>
                                    <m:t>𝑛</m:t>
                                  </m:r>
                                </m:sup>
                              </m:sSup>
                            </m:oMath>
                          </a14:m>
                          <a:r>
                            <a:rPr sz="1800" b="0" dirty="0"/>
                            <a:t> if we can first make the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6264">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ctrlPr>
                                        <a:rPr lang="ar-AE" sz="2400" i="1">
                                          <a:latin typeface="Cambria Math" panose="02040503050406030204" pitchFamily="18" charset="0"/>
                                        </a:rPr>
                                      </m:ctrlPr>
                                    </m:radPr>
                                    <m:deg>
                                      <m:r>
                                        <a:rPr lang="ar-AE" sz="2400">
                                          <a:latin typeface="Cambria Math"/>
                                        </a:rPr>
                                        <m:t>3</m:t>
                                      </m:r>
                                    </m:deg>
                                    <m:e>
                                      <m:r>
                                        <a:rPr lang="ar-AE" sz="2400">
                                          <a:latin typeface="Cambria Math"/>
                                        </a:rPr>
                                        <m:t>2</m:t>
                                      </m:r>
                                    </m:e>
                                  </m:rad>
                                  <m:r>
                                    <a:rPr lang="ar-AE" sz="2400">
                                      <a:latin typeface="Cambria Math"/>
                                    </a:rPr>
                                    <m:t>⋅</m:t>
                                  </m:r>
                                  <m:rad>
                                    <m:radPr>
                                      <m:degHide m:val="on"/>
                                      <m:ctrlPr>
                                        <a:rPr lang="ar-AE" sz="2400" i="1">
                                          <a:latin typeface="Cambria Math" panose="02040503050406030204" pitchFamily="18" charset="0"/>
                                        </a:rPr>
                                      </m:ctrlPr>
                                    </m:radPr>
                                    <m:deg/>
                                    <m:e>
                                      <m:r>
                                        <a:rPr lang="ar-AE" sz="2400">
                                          <a:latin typeface="Cambria Math"/>
                                        </a:rPr>
                                        <m:t>3</m:t>
                                      </m:r>
                                    </m:e>
                                  </m:rad>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2</m:t>
                                  </m:r>
                                </m:e>
                                <m:sup>
                                  <m:f>
                                    <m:fPr>
                                      <m:ctrlPr>
                                        <a:rPr lang="ar-AE" sz="2400" i="1">
                                          <a:latin typeface="Cambria Math" panose="02040503050406030204" pitchFamily="18" charset="0"/>
                                        </a:rPr>
                                      </m:ctrlPr>
                                    </m:fPr>
                                    <m:num>
                                      <m:r>
                                        <a:rPr lang="ar-AE" sz="2400">
                                          <a:latin typeface="Cambria Math"/>
                                        </a:rPr>
                                        <m:t>2</m:t>
                                      </m:r>
                                    </m:num>
                                    <m:den>
                                      <m:r>
                                        <a:rPr lang="ar-AE" sz="2400">
                                          <a:latin typeface="Cambria Math"/>
                                        </a:rPr>
                                        <m:t>6</m:t>
                                      </m:r>
                                    </m:den>
                                  </m:f>
                                </m:sup>
                              </m:sSup>
                              <m:r>
                                <a:rPr lang="ar-AE" sz="2400">
                                  <a:latin typeface="Cambria Math"/>
                                </a:rPr>
                                <m:t>⋅</m:t>
                              </m:r>
                              <m:sSup>
                                <m:sSupPr>
                                  <m:ctrlPr>
                                    <a:rPr lang="ar-AE" sz="2400" i="1">
                                      <a:latin typeface="Cambria Math" panose="02040503050406030204" pitchFamily="18" charset="0"/>
                                    </a:rPr>
                                  </m:ctrlPr>
                                </m:sSupPr>
                                <m:e>
                                  <m:r>
                                    <a:rPr lang="ar-AE" sz="2400">
                                      <a:latin typeface="Cambria Math"/>
                                    </a:rPr>
                                    <m:t>3</m:t>
                                  </m:r>
                                </m:e>
                                <m:sup>
                                  <m:f>
                                    <m:fPr>
                                      <m:ctrlPr>
                                        <a:rPr lang="ar-AE" sz="2400" i="1">
                                          <a:latin typeface="Cambria Math" panose="02040503050406030204" pitchFamily="18" charset="0"/>
                                        </a:rPr>
                                      </m:ctrlPr>
                                    </m:fPr>
                                    <m:num>
                                      <m:r>
                                        <a:rPr lang="ar-AE" sz="2400">
                                          <a:latin typeface="Cambria Math"/>
                                        </a:rPr>
                                        <m:t>3</m:t>
                                      </m:r>
                                    </m:num>
                                    <m:den>
                                      <m:r>
                                        <a:rPr lang="ar-AE" sz="2400">
                                          <a:latin typeface="Cambria Math"/>
                                        </a:rPr>
                                        <m:t>6</m:t>
                                      </m:r>
                                    </m:den>
                                  </m:f>
                                </m:sup>
                              </m:sSup>
                            </m:oMath>
                          </a14:m>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IN" sz="1800" b="0" dirty="0"/>
                            <a:t>exponents equal. We do so by finding the</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934778"/>
                      </a:ext>
                    </a:extLst>
                  </a:tr>
                  <a:tr h="664083">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3</m:t>
                                          </m:r>
                                        </m:e>
                                        <m:sup>
                                          <m:r>
                                            <a:rPr sz="2400">
                                              <a:latin typeface="Cambria Math"/>
                                            </a:rPr>
                                            <m:t>3</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least common denominator of </a:t>
                          </a:r>
                          <a14:m>
                            <m:oMath xmlns:m="http://schemas.openxmlformats.org/officeDocument/2006/math">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3</m:t>
                                  </m:r>
                                </m:den>
                              </m:f>
                            </m:oMath>
                          </a14:m>
                          <a:r>
                            <a:rPr lang="ar-AE" sz="1800" b="0" dirty="0"/>
                            <a:t> </a:t>
                          </a:r>
                          <a:r>
                            <a:rPr lang="en-IN" sz="1800" b="0" dirty="0"/>
                            <a:t>and </a:t>
                          </a:r>
                          <a14:m>
                            <m:oMath xmlns:m="http://schemas.openxmlformats.org/officeDocument/2006/math">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2</m:t>
                                  </m:r>
                                </m:den>
                              </m:f>
                            </m:oMath>
                          </a14:m>
                          <a:r>
                            <a:rPr lang="ar-AE" sz="1800" b="0" dirty="0"/>
                            <a:t>, </a:t>
                          </a:r>
                          <a:endParaRPr lang="en-IN" sz="1800" b="0" dirty="0"/>
                        </a:p>
                        <a:p>
                          <a:pPr algn="l"/>
                          <a:r>
                            <a:rPr lang="en-IN" sz="1800" b="0" dirty="0"/>
                            <a:t>writing both fractions with this common</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4</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denominator, and then making use of the property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𝑛𝑚</m:t>
                                  </m:r>
                                </m:sup>
                              </m:sSup>
                              <m:r>
                                <a:rPr lang="ar-AE" sz="1800" b="0">
                                  <a:latin typeface="Cambria Math"/>
                                </a:rPr>
                                <m:t>=</m:t>
                              </m:r>
                              <m:sSup>
                                <m:sSupPr>
                                  <m:ctrlPr>
                                    <a:rPr lang="ar-AE" sz="1800" b="0" i="1">
                                      <a:latin typeface="Cambria Math" panose="02040503050406030204" pitchFamily="18" charset="0"/>
                                    </a:rPr>
                                  </m:ctrlPr>
                                </m:sSupPr>
                                <m:e>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sup>
                                      </m:sSup>
                                    </m:e>
                                  </m:d>
                                </m:e>
                                <m:sup>
                                  <m:r>
                                    <a:rPr lang="ar-AE" sz="1800" b="0" i="1">
                                      <a:latin typeface="Cambria Math"/>
                                    </a:rPr>
                                    <m:t>𝑚</m:t>
                                  </m:r>
                                </m:sup>
                              </m:sSup>
                            </m:oMath>
                          </a14:m>
                          <a:r>
                            <a:rPr lang="ar-AE" sz="1800" b="0" dirty="0"/>
                            <a:t>.</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108</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rad>
                                <m:radPr>
                                  <m:ctrlPr>
                                    <a:rPr sz="2400" i="1">
                                      <a:latin typeface="Cambria Math" panose="02040503050406030204" pitchFamily="18" charset="0"/>
                                    </a:rPr>
                                  </m:ctrlPr>
                                </m:radPr>
                                <m:deg>
                                  <m:r>
                                    <a:rPr sz="2400">
                                      <a:latin typeface="Cambria Math"/>
                                    </a:rPr>
                                    <m:t>6</m:t>
                                  </m:r>
                                </m:deg>
                                <m:e>
                                  <m:r>
                                    <a:rPr sz="2400">
                                      <a:latin typeface="Cambria Math"/>
                                    </a:rPr>
                                    <m:t>108</m:t>
                                  </m:r>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cube root of 2 times square root of 3 equals 2 to the power of one third times 3 to the power of one half&#10;By using the property, a to the power of n times b to the power of n equals open parenthesis ab close parenthesis to the power of n, the expression becomes&#10;2 to the power of two sixth times 3 to the power of three sixth&#10;equals open parenthesis 2 squared close parenthesis to the power of one sixth times open parenthesis 3 cubed close parenthesis to the power of one sixth&#10;equals 4 to the power of one sixth times 27 to the power of one sixth&#10;equals 108 to the power of one sixth&#10;equals sixth root of 108">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3735866016"/>
                  </p:ext>
                </p:extLst>
              </p:nvPr>
            </p:nvGraphicFramePr>
            <p:xfrm>
              <a:off x="914400" y="1113217"/>
              <a:ext cx="7848600" cy="3738310"/>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66389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587" r="-120926" b="-48440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4587" b="-484404"/>
                          </a:stretch>
                        </a:blipFill>
                      </a:tcPr>
                    </a:tc>
                    <a:extLst>
                      <a:ext uri="{0D108BD9-81ED-4DB2-BD59-A6C34878D82A}">
                        <a16:rowId xmlns:a16="http://schemas.microsoft.com/office/drawing/2014/main" val="10000"/>
                      </a:ext>
                    </a:extLst>
                  </a:tr>
                  <a:tr h="593916">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16327" r="-120926" b="-438776"/>
                          </a:stretch>
                        </a:blipFill>
                      </a:tcPr>
                    </a:tc>
                    <a:tc>
                      <a:txBody>
                        <a:bodyPr/>
                        <a:lstStyle/>
                        <a:p>
                          <a:pPr algn="l">
                            <a:defRPr sz="1100" b="1"/>
                          </a:pPr>
                          <a:r>
                            <a:rPr lang="en-IN" sz="1800" b="0" dirty="0"/>
                            <a:t>exponents equal. We do so by finding the</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934778"/>
                      </a:ext>
                    </a:extLst>
                  </a:tr>
                  <a:tr h="75450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70968" r="-120926" b="-24677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170968" b="-246774"/>
                          </a:stretch>
                        </a:blipFill>
                      </a:tcPr>
                    </a:tc>
                    <a:extLst>
                      <a:ext uri="{0D108BD9-81ED-4DB2-BD59-A6C34878D82A}">
                        <a16:rowId xmlns:a16="http://schemas.microsoft.com/office/drawing/2014/main" val="10002"/>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20000" r="-120926" b="-19142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320000" b="-191429"/>
                          </a:stretch>
                        </a:blipFill>
                      </a:tcPr>
                    </a:tc>
                    <a:extLst>
                      <a:ext uri="{0D108BD9-81ED-4DB2-BD59-A6C34878D82A}">
                        <a16:rowId xmlns:a16="http://schemas.microsoft.com/office/drawing/2014/main" val="10003"/>
                      </a:ext>
                    </a:extLst>
                  </a:tr>
                  <a:tr h="59309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54639" r="-120926" b="-107216"/>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282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664198" r="-120926" b="-28395"/>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Using Radical Notation</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A </a:t>
            </a:r>
            <a:r>
              <a:rPr sz="2800" i="1" dirty="0"/>
              <a:t>regular hexagon </a:t>
            </a:r>
            <a:r>
              <a:rPr sz="2800" dirty="0"/>
              <a:t>is a six-sided plane figure whose sides are all the same length and whose interior angles are all the same. We can use Heron's formula to derive a formula for the area of a regular hexagon with side</a:t>
            </a:r>
            <a:r>
              <a:rPr lang="en-US" sz="2800" dirty="0"/>
              <a:t> </a:t>
            </a:r>
            <a:r>
              <a:rPr sz="2800" dirty="0"/>
              <a:t>length </a:t>
            </a:r>
            <a:r>
              <a:rPr lang="en-US" sz="2800" i="1" dirty="0"/>
              <a:t>d</a:t>
            </a:r>
            <a:r>
              <a:rPr sz="2800" dirty="0"/>
              <a:t> as follows.</a:t>
            </a:r>
          </a:p>
        </p:txBody>
      </p:sp>
    </p:spTree>
    <p:extLst>
      <p:ext uri="{BB962C8B-B14F-4D97-AF65-F5344CB8AC3E}">
        <p14:creationId xmlns:p14="http://schemas.microsoft.com/office/powerpoint/2010/main" val="36073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Perfect Powers</a:t>
            </a:r>
            <a:endParaRPr dirty="0"/>
          </a:p>
        </p:txBody>
      </p:sp>
      <p:sp>
        <p:nvSpPr>
          <p:cNvPr id="3" name="Text Placeholder 2"/>
          <p:cNvSpPr>
            <a:spLocks noGrp="1"/>
          </p:cNvSpPr>
          <p:nvPr>
            <p:ph type="body" sz="quarter" idx="10"/>
          </p:nvPr>
        </p:nvSpPr>
        <p:spPr>
          <a:xfrm>
            <a:off x="457200" y="1082078"/>
            <a:ext cx="8229600" cy="3413722"/>
          </a:xfrm>
        </p:spPr>
        <p:txBody>
          <a:bodyPr>
            <a:normAutofit/>
          </a:bodyPr>
          <a:lstStyle/>
          <a:p>
            <a:pPr marL="457200" indent="-457200">
              <a:buFont typeface="Arial" panose="020B0604020202020204" pitchFamily="34" charset="0"/>
              <a:buChar char="•"/>
            </a:pPr>
            <a:r>
              <a:rPr sz="2800" dirty="0"/>
              <a:t>A </a:t>
            </a:r>
            <a:r>
              <a:rPr sz="2800" b="1" dirty="0"/>
              <a:t>perfect square</a:t>
            </a:r>
            <a:r>
              <a:rPr sz="2800" dirty="0"/>
              <a:t> is an integer equal to the square of another integer. The square root of a perfect square is always an integer.</a:t>
            </a:r>
            <a:endParaRPr lang="en-US" sz="2800" dirty="0"/>
          </a:p>
          <a:p>
            <a:pPr marL="457200" indent="-457200">
              <a:buFont typeface="Arial" panose="020B0604020202020204" pitchFamily="34" charset="0"/>
              <a:buChar char="•"/>
            </a:pPr>
            <a:endParaRPr sz="2800" dirty="0"/>
          </a:p>
          <a:p>
            <a:pPr marL="457200" indent="-457200">
              <a:buFont typeface="Arial" panose="020B0604020202020204" pitchFamily="34" charset="0"/>
              <a:buChar char="•"/>
            </a:pPr>
            <a:r>
              <a:rPr sz="2800" dirty="0"/>
              <a:t>A </a:t>
            </a:r>
            <a:r>
              <a:rPr sz="2800" b="1" dirty="0"/>
              <a:t>perfect cube</a:t>
            </a:r>
            <a:r>
              <a:rPr sz="2800" dirty="0"/>
              <a:t> is an integer equal to the cube of another integer. The cube root of a perfect cube is always an integer.</a:t>
            </a:r>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Radical Notation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sz="2200" dirty="0"/>
              <a:t>Begin by drawing three line segments joining each vertex to the vertex diagonally opposite it. The sum of the six angles meeting in the middle must be </a:t>
            </a:r>
            <a:r>
              <a:rPr lang="en-US" sz="2200" dirty="0">
                <a:latin typeface="Cambria Math"/>
              </a:rPr>
              <a:t>360</a:t>
            </a:r>
            <a:r>
              <a:rPr lang="en-US" sz="2200" dirty="0"/>
              <a:t> degrees and all of the angles are equal, so each one must be a </a:t>
            </a:r>
            <a:r>
              <a:rPr lang="en-US" sz="2200" dirty="0">
                <a:latin typeface="Cambria Math"/>
              </a:rPr>
              <a:t>60-</a:t>
            </a:r>
            <a:r>
              <a:rPr lang="en-US" sz="2200" dirty="0"/>
              <a:t>degree angle. By symmetry, each of the six triangles making up the hexagon is isosceles, so each of the remaining two angles in any one triangle must measure </a:t>
            </a:r>
            <a:r>
              <a:rPr lang="en-US" sz="2200" dirty="0">
                <a:latin typeface="Cambria Math"/>
              </a:rPr>
              <a:t>60</a:t>
            </a:r>
            <a:r>
              <a:rPr lang="en-US" sz="2200" dirty="0"/>
              <a:t> degrees as well. Thus each triangle is both equilateral and equiangular.</a:t>
            </a:r>
          </a:p>
          <a:p>
            <a:endParaRPr sz="2800" b="1" dirty="0"/>
          </a:p>
        </p:txBody>
      </p:sp>
      <p:pic>
        <p:nvPicPr>
          <p:cNvPr id="4" name="Content Placeholder 4" descr="A regular hexagon with the length of one side labeled d. The hexagon is divided by lines from diagonal vertices creating six equal triangles with one shaded.">
            <a:extLst>
              <a:ext uri="{FF2B5EF4-FFF2-40B4-BE49-F238E27FC236}">
                <a16:creationId xmlns:a16="http://schemas.microsoft.com/office/drawing/2014/main" id="{6420A4A1-8AB7-4DF4-965D-AD0CD0FB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0" y="3900854"/>
            <a:ext cx="2095500" cy="2095500"/>
          </a:xfrm>
          <a:prstGeom prst="rect">
            <a:avLst/>
          </a:prstGeom>
        </p:spPr>
      </p:pic>
    </p:spTree>
    <p:extLst>
      <p:ext uri="{BB962C8B-B14F-4D97-AF65-F5344CB8AC3E}">
        <p14:creationId xmlns:p14="http://schemas.microsoft.com/office/powerpoint/2010/main" val="1228295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Radical Notation</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Heron’s formula tells us that the area of an equilateral </a:t>
            </a:r>
          </a:p>
          <a:p>
            <a:pPr>
              <a:defRPr sz="2800"/>
            </a:pPr>
            <a:r>
              <a:rPr lang="en-US" sz="2800" dirty="0"/>
              <a:t>triangle of side length </a:t>
            </a:r>
            <a:r>
              <a:rPr lang="en-US" sz="2800" i="1" dirty="0"/>
              <a:t>d</a:t>
            </a:r>
            <a:r>
              <a:rPr lang="en-US" sz="2800" dirty="0"/>
              <a:t> is</a:t>
            </a:r>
            <a:endParaRPr sz="2800" dirty="0"/>
          </a:p>
        </p:txBody>
      </p:sp>
      <p:pic>
        <p:nvPicPr>
          <p:cNvPr id="5" name="Picture 4" descr="square root of open parenthesis s times open parenthesis s minus d close parenthesis cubed close parenthesis, where s equals three times d over two.">
            <a:extLst>
              <a:ext uri="{FF2B5EF4-FFF2-40B4-BE49-F238E27FC236}">
                <a16:creationId xmlns:a16="http://schemas.microsoft.com/office/drawing/2014/main" id="{F888C442-8283-06B5-A8D3-C66FD3D8F159}"/>
              </a:ext>
            </a:extLst>
          </p:cNvPr>
          <p:cNvPicPr>
            <a:picLocks noChangeAspect="1"/>
          </p:cNvPicPr>
          <p:nvPr/>
        </p:nvPicPr>
        <p:blipFill>
          <a:blip r:embed="rId2"/>
          <a:stretch>
            <a:fillRect/>
          </a:stretch>
        </p:blipFill>
        <p:spPr>
          <a:xfrm>
            <a:off x="4343400" y="1386569"/>
            <a:ext cx="3564000" cy="823231"/>
          </a:xfrm>
          <a:prstGeom prst="rect">
            <a:avLst/>
          </a:prstGeom>
        </p:spPr>
      </p:pic>
      <p:sp>
        <p:nvSpPr>
          <p:cNvPr id="7" name="TextBox 6">
            <a:extLst>
              <a:ext uri="{FF2B5EF4-FFF2-40B4-BE49-F238E27FC236}">
                <a16:creationId xmlns:a16="http://schemas.microsoft.com/office/drawing/2014/main" id="{1C9D9D53-9385-AED3-A79A-31370D833D15}"/>
              </a:ext>
            </a:extLst>
          </p:cNvPr>
          <p:cNvSpPr txBox="1"/>
          <p:nvPr/>
        </p:nvSpPr>
        <p:spPr>
          <a:xfrm>
            <a:off x="457200" y="2112139"/>
            <a:ext cx="7924800" cy="523220"/>
          </a:xfrm>
          <a:prstGeom prst="rect">
            <a:avLst/>
          </a:prstGeom>
          <a:noFill/>
        </p:spPr>
        <p:txBody>
          <a:bodyPr wrap="square">
            <a:spAutoFit/>
          </a:bodyPr>
          <a:lstStyle/>
          <a:p>
            <a:r>
              <a:rPr lang="en-US" sz="2800" dirty="0"/>
              <a:t>Expressing this in terms of </a:t>
            </a:r>
            <a:r>
              <a:rPr lang="en-US" sz="2800" i="1" dirty="0"/>
              <a:t>d</a:t>
            </a:r>
            <a:r>
              <a:rPr lang="en-US" sz="2800" dirty="0"/>
              <a:t> alone, each triangle has</a:t>
            </a:r>
            <a:endParaRPr lang="en-IN" sz="2800" dirty="0"/>
          </a:p>
        </p:txBody>
      </p:sp>
      <p:sp>
        <p:nvSpPr>
          <p:cNvPr id="11" name="TextBox 10">
            <a:extLst>
              <a:ext uri="{FF2B5EF4-FFF2-40B4-BE49-F238E27FC236}">
                <a16:creationId xmlns:a16="http://schemas.microsoft.com/office/drawing/2014/main" id="{49A2D936-3F9F-5687-6F20-C3E98EF8004E}"/>
              </a:ext>
            </a:extLst>
          </p:cNvPr>
          <p:cNvSpPr txBox="1"/>
          <p:nvPr/>
        </p:nvSpPr>
        <p:spPr>
          <a:xfrm>
            <a:off x="514350" y="2753380"/>
            <a:ext cx="933450" cy="523220"/>
          </a:xfrm>
          <a:prstGeom prst="rect">
            <a:avLst/>
          </a:prstGeom>
          <a:noFill/>
        </p:spPr>
        <p:txBody>
          <a:bodyPr wrap="square">
            <a:spAutoFit/>
          </a:bodyPr>
          <a:lstStyle/>
          <a:p>
            <a:r>
              <a:rPr lang="en-US" sz="2800" dirty="0"/>
              <a:t>area</a:t>
            </a:r>
            <a:endParaRPr lang="en-IN" sz="2800" dirty="0"/>
          </a:p>
        </p:txBody>
      </p:sp>
      <p:pic>
        <p:nvPicPr>
          <p:cNvPr id="6" name="Picture 5" descr="square root of open parenthesis three d over two close parenthesis times open parenthesis d over two close parenthesis cubed or square root of open parenthesis three d to the power of four over sixteen close parenthesis">
            <a:extLst>
              <a:ext uri="{FF2B5EF4-FFF2-40B4-BE49-F238E27FC236}">
                <a16:creationId xmlns:a16="http://schemas.microsoft.com/office/drawing/2014/main" id="{8FB0AAF3-4D49-BDF7-0401-DFE82364B9FE}"/>
              </a:ext>
            </a:extLst>
          </p:cNvPr>
          <p:cNvPicPr>
            <a:picLocks noChangeAspect="1"/>
          </p:cNvPicPr>
          <p:nvPr/>
        </p:nvPicPr>
        <p:blipFill>
          <a:blip r:embed="rId3"/>
          <a:stretch>
            <a:fillRect/>
          </a:stretch>
        </p:blipFill>
        <p:spPr>
          <a:xfrm>
            <a:off x="1311337" y="2557598"/>
            <a:ext cx="2990850" cy="1038225"/>
          </a:xfrm>
          <a:prstGeom prst="rect">
            <a:avLst/>
          </a:prstGeom>
        </p:spPr>
      </p:pic>
      <p:sp>
        <p:nvSpPr>
          <p:cNvPr id="13" name="TextBox 12">
            <a:extLst>
              <a:ext uri="{FF2B5EF4-FFF2-40B4-BE49-F238E27FC236}">
                <a16:creationId xmlns:a16="http://schemas.microsoft.com/office/drawing/2014/main" id="{2E771CF1-6A86-433A-DD9A-A7EEC2ED3232}"/>
              </a:ext>
            </a:extLst>
          </p:cNvPr>
          <p:cNvSpPr txBox="1"/>
          <p:nvPr/>
        </p:nvSpPr>
        <p:spPr>
          <a:xfrm>
            <a:off x="4419600" y="2837709"/>
            <a:ext cx="4079813" cy="523220"/>
          </a:xfrm>
          <a:prstGeom prst="rect">
            <a:avLst/>
          </a:prstGeom>
          <a:noFill/>
        </p:spPr>
        <p:txBody>
          <a:bodyPr wrap="square">
            <a:spAutoFit/>
          </a:bodyPr>
          <a:lstStyle/>
          <a:p>
            <a:r>
              <a:rPr lang="en-US" sz="2800" dirty="0"/>
              <a:t>Simplifying this radical, we</a:t>
            </a:r>
            <a:endParaRPr lang="en-IN" sz="2800" dirty="0"/>
          </a:p>
        </p:txBody>
      </p:sp>
      <p:sp>
        <p:nvSpPr>
          <p:cNvPr id="15" name="TextBox 14">
            <a:extLst>
              <a:ext uri="{FF2B5EF4-FFF2-40B4-BE49-F238E27FC236}">
                <a16:creationId xmlns:a16="http://schemas.microsoft.com/office/drawing/2014/main" id="{5978EFF3-0355-AD42-BC60-4E0BECD6B139}"/>
              </a:ext>
            </a:extLst>
          </p:cNvPr>
          <p:cNvSpPr txBox="1"/>
          <p:nvPr/>
        </p:nvSpPr>
        <p:spPr>
          <a:xfrm>
            <a:off x="512000" y="3667780"/>
            <a:ext cx="1336612" cy="523220"/>
          </a:xfrm>
          <a:prstGeom prst="rect">
            <a:avLst/>
          </a:prstGeom>
          <a:noFill/>
        </p:spPr>
        <p:txBody>
          <a:bodyPr wrap="square">
            <a:spAutoFit/>
          </a:bodyPr>
          <a:lstStyle/>
          <a:p>
            <a:r>
              <a:rPr lang="en-US" sz="2800" dirty="0"/>
              <a:t>obtain </a:t>
            </a:r>
            <a:endParaRPr lang="en-IN" sz="2800" dirty="0"/>
          </a:p>
        </p:txBody>
      </p:sp>
      <p:pic>
        <p:nvPicPr>
          <p:cNvPr id="12" name="Picture 11" descr="open parenthesis d squared times square root of three close parenthesis over four">
            <a:extLst>
              <a:ext uri="{FF2B5EF4-FFF2-40B4-BE49-F238E27FC236}">
                <a16:creationId xmlns:a16="http://schemas.microsoft.com/office/drawing/2014/main" id="{EB7D9648-BFF6-9197-F992-8E3C2AF140F6}"/>
              </a:ext>
            </a:extLst>
          </p:cNvPr>
          <p:cNvPicPr>
            <a:picLocks noChangeAspect="1"/>
          </p:cNvPicPr>
          <p:nvPr/>
        </p:nvPicPr>
        <p:blipFill>
          <a:blip r:embed="rId4"/>
          <a:stretch>
            <a:fillRect/>
          </a:stretch>
        </p:blipFill>
        <p:spPr>
          <a:xfrm>
            <a:off x="1652587" y="3546557"/>
            <a:ext cx="885825" cy="847725"/>
          </a:xfrm>
          <a:prstGeom prst="rect">
            <a:avLst/>
          </a:prstGeom>
        </p:spPr>
      </p:pic>
      <p:sp>
        <p:nvSpPr>
          <p:cNvPr id="17" name="TextBox 16">
            <a:extLst>
              <a:ext uri="{FF2B5EF4-FFF2-40B4-BE49-F238E27FC236}">
                <a16:creationId xmlns:a16="http://schemas.microsoft.com/office/drawing/2014/main" id="{847F852B-420E-2428-2705-806FFBC772C3}"/>
              </a:ext>
            </a:extLst>
          </p:cNvPr>
          <p:cNvSpPr txBox="1"/>
          <p:nvPr/>
        </p:nvSpPr>
        <p:spPr>
          <a:xfrm>
            <a:off x="2667000" y="3733800"/>
            <a:ext cx="6015036" cy="523220"/>
          </a:xfrm>
          <a:prstGeom prst="rect">
            <a:avLst/>
          </a:prstGeom>
          <a:noFill/>
        </p:spPr>
        <p:txBody>
          <a:bodyPr wrap="square">
            <a:spAutoFit/>
          </a:bodyPr>
          <a:lstStyle/>
          <a:p>
            <a:r>
              <a:rPr lang="en-US" sz="2800" dirty="0"/>
              <a:t>Since the hexagon is made up of six of</a:t>
            </a:r>
            <a:endParaRPr lang="en-IN" sz="2800" dirty="0"/>
          </a:p>
        </p:txBody>
      </p:sp>
      <p:sp>
        <p:nvSpPr>
          <p:cNvPr id="20" name="TextBox 19">
            <a:extLst>
              <a:ext uri="{FF2B5EF4-FFF2-40B4-BE49-F238E27FC236}">
                <a16:creationId xmlns:a16="http://schemas.microsoft.com/office/drawing/2014/main" id="{460D1E38-3A3D-EDE7-628F-4A3B486C1A1F}"/>
              </a:ext>
            </a:extLst>
          </p:cNvPr>
          <p:cNvSpPr txBox="1"/>
          <p:nvPr/>
        </p:nvSpPr>
        <p:spPr>
          <a:xfrm>
            <a:off x="512000" y="4353580"/>
            <a:ext cx="7870000" cy="523220"/>
          </a:xfrm>
          <a:prstGeom prst="rect">
            <a:avLst/>
          </a:prstGeom>
          <a:noFill/>
        </p:spPr>
        <p:txBody>
          <a:bodyPr wrap="square">
            <a:spAutoFit/>
          </a:bodyPr>
          <a:lstStyle/>
          <a:p>
            <a:r>
              <a:rPr lang="en-US" sz="2800" dirty="0"/>
              <a:t>these triangles, the total area </a:t>
            </a:r>
            <a:r>
              <a:rPr lang="en-US" sz="2800" i="1" dirty="0"/>
              <a:t>A</a:t>
            </a:r>
            <a:r>
              <a:rPr lang="en-US" sz="2800" dirty="0"/>
              <a:t> of the hexagon is</a:t>
            </a:r>
            <a:endParaRPr lang="en-IN" sz="2800" dirty="0"/>
          </a:p>
        </p:txBody>
      </p:sp>
      <p:pic>
        <p:nvPicPr>
          <p:cNvPr id="16" name="Picture 15" descr="A equals open parenthesis 3 times d squared times square root of 3 close parenthesis over 2.">
            <a:extLst>
              <a:ext uri="{FF2B5EF4-FFF2-40B4-BE49-F238E27FC236}">
                <a16:creationId xmlns:a16="http://schemas.microsoft.com/office/drawing/2014/main" id="{056C4653-9515-F48B-BE87-AC2C493C0DD6}"/>
              </a:ext>
            </a:extLst>
          </p:cNvPr>
          <p:cNvPicPr>
            <a:picLocks noChangeAspect="1"/>
          </p:cNvPicPr>
          <p:nvPr/>
        </p:nvPicPr>
        <p:blipFill>
          <a:blip r:embed="rId5"/>
          <a:stretch>
            <a:fillRect/>
          </a:stretch>
        </p:blipFill>
        <p:spPr>
          <a:xfrm>
            <a:off x="552449" y="4876800"/>
            <a:ext cx="1543050" cy="847725"/>
          </a:xfrm>
          <a:prstGeom prst="rect">
            <a:avLst/>
          </a:prstGeom>
        </p:spPr>
      </p:pic>
    </p:spTree>
    <p:extLst>
      <p:ext uri="{BB962C8B-B14F-4D97-AF65-F5344CB8AC3E}">
        <p14:creationId xmlns:p14="http://schemas.microsoft.com/office/powerpoint/2010/main" val="22044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Using Radical Notation</a:t>
            </a:r>
            <a:r>
              <a:rPr lang="en-US" baseline="-25000" dirty="0"/>
              <a:t>1</a:t>
            </a:r>
            <a:endParaRPr baseline="-25000" dirty="0"/>
          </a:p>
        </p:txBody>
      </p:sp>
      <p:pic>
        <p:nvPicPr>
          <p:cNvPr id="5" name="Picture 4" descr="a. The fifth root of negative thirty-two equals negative two because Open parenthesis negative 2 close parenthesis to the power 5 equals negative 32.">
            <a:extLst>
              <a:ext uri="{FF2B5EF4-FFF2-40B4-BE49-F238E27FC236}">
                <a16:creationId xmlns:a16="http://schemas.microsoft.com/office/drawing/2014/main" id="{38B71B21-F181-A5C3-1DF7-7705F7F1EA32}"/>
              </a:ext>
            </a:extLst>
          </p:cNvPr>
          <p:cNvPicPr>
            <a:picLocks noChangeAspect="1"/>
          </p:cNvPicPr>
          <p:nvPr/>
        </p:nvPicPr>
        <p:blipFill>
          <a:blip r:embed="rId2"/>
          <a:stretch>
            <a:fillRect/>
          </a:stretch>
        </p:blipFill>
        <p:spPr>
          <a:xfrm>
            <a:off x="457200" y="1091467"/>
            <a:ext cx="4500000" cy="521739"/>
          </a:xfrm>
          <a:prstGeom prst="rect">
            <a:avLst/>
          </a:prstGeom>
        </p:spPr>
      </p:pic>
      <p:pic>
        <p:nvPicPr>
          <p:cNvPr id="11" name="Picture 10" descr="b. The fourth root of negative sixteen ">
            <a:extLst>
              <a:ext uri="{FF2B5EF4-FFF2-40B4-BE49-F238E27FC236}">
                <a16:creationId xmlns:a16="http://schemas.microsoft.com/office/drawing/2014/main" id="{03F8CE59-25FA-0FE3-3B45-1E6F156CCB61}"/>
              </a:ext>
            </a:extLst>
          </p:cNvPr>
          <p:cNvPicPr>
            <a:picLocks noChangeAspect="1"/>
          </p:cNvPicPr>
          <p:nvPr/>
        </p:nvPicPr>
        <p:blipFill>
          <a:blip r:embed="rId3"/>
          <a:stretch>
            <a:fillRect/>
          </a:stretch>
        </p:blipFill>
        <p:spPr>
          <a:xfrm>
            <a:off x="457200" y="1760182"/>
            <a:ext cx="1171575" cy="428625"/>
          </a:xfrm>
          <a:prstGeom prst="rect">
            <a:avLst/>
          </a:prstGeom>
        </p:spPr>
      </p:pic>
      <p:sp>
        <p:nvSpPr>
          <p:cNvPr id="9" name="TextBox 8">
            <a:extLst>
              <a:ext uri="{FF2B5EF4-FFF2-40B4-BE49-F238E27FC236}">
                <a16:creationId xmlns:a16="http://schemas.microsoft.com/office/drawing/2014/main" id="{A9D6ACB1-09C7-63E5-21AB-0D62BCFDB3FB}"/>
              </a:ext>
            </a:extLst>
          </p:cNvPr>
          <p:cNvSpPr txBox="1"/>
          <p:nvPr/>
        </p:nvSpPr>
        <p:spPr>
          <a:xfrm>
            <a:off x="762000" y="1707679"/>
            <a:ext cx="7924800" cy="892552"/>
          </a:xfrm>
          <a:prstGeom prst="rect">
            <a:avLst/>
          </a:prstGeom>
          <a:noFill/>
        </p:spPr>
        <p:txBody>
          <a:bodyPr wrap="square">
            <a:spAutoFit/>
          </a:bodyPr>
          <a:lstStyle/>
          <a:p>
            <a:r>
              <a:rPr lang="en-US" sz="2600" dirty="0"/>
              <a:t>           is not a real number, as no real number raised to the fourth power is </a:t>
            </a:r>
            <a:r>
              <a:rPr lang="en-IN" sz="2600" dirty="0"/>
              <a:t>–16</a:t>
            </a:r>
            <a:r>
              <a:rPr lang="en-US" sz="2600" dirty="0"/>
              <a:t>.</a:t>
            </a:r>
            <a:endParaRPr lang="en-IN" sz="2600" dirty="0"/>
          </a:p>
        </p:txBody>
      </p:sp>
      <p:pic>
        <p:nvPicPr>
          <p:cNvPr id="17" name="Picture 16" descr="c. The fourth root of negative sixteen equals negative 2. ">
            <a:extLst>
              <a:ext uri="{FF2B5EF4-FFF2-40B4-BE49-F238E27FC236}">
                <a16:creationId xmlns:a16="http://schemas.microsoft.com/office/drawing/2014/main" id="{2CAAB0F7-D0CC-C939-561A-1D521ABADBF3}"/>
              </a:ext>
            </a:extLst>
          </p:cNvPr>
          <p:cNvPicPr>
            <a:picLocks noChangeAspect="1"/>
          </p:cNvPicPr>
          <p:nvPr/>
        </p:nvPicPr>
        <p:blipFill>
          <a:blip r:embed="rId4"/>
          <a:stretch>
            <a:fillRect/>
          </a:stretch>
        </p:blipFill>
        <p:spPr>
          <a:xfrm>
            <a:off x="483781" y="2702662"/>
            <a:ext cx="1876425" cy="428625"/>
          </a:xfrm>
          <a:prstGeom prst="rect">
            <a:avLst/>
          </a:prstGeom>
        </p:spPr>
      </p:pic>
      <p:sp>
        <p:nvSpPr>
          <p:cNvPr id="12" name="TextBox 11">
            <a:extLst>
              <a:ext uri="{FF2B5EF4-FFF2-40B4-BE49-F238E27FC236}">
                <a16:creationId xmlns:a16="http://schemas.microsoft.com/office/drawing/2014/main" id="{9FC45160-E333-37BD-862C-874E48709CB3}"/>
              </a:ext>
            </a:extLst>
          </p:cNvPr>
          <p:cNvSpPr txBox="1"/>
          <p:nvPr/>
        </p:nvSpPr>
        <p:spPr>
          <a:xfrm>
            <a:off x="1035050" y="2692773"/>
            <a:ext cx="7924800" cy="892552"/>
          </a:xfrm>
          <a:prstGeom prst="rect">
            <a:avLst/>
          </a:prstGeom>
          <a:noFill/>
        </p:spPr>
        <p:txBody>
          <a:bodyPr wrap="square">
            <a:spAutoFit/>
          </a:bodyPr>
          <a:lstStyle/>
          <a:p>
            <a:r>
              <a:rPr lang="en-US" sz="2600" dirty="0"/>
              <a:t>                 Note that the fourth root of </a:t>
            </a:r>
            <a:r>
              <a:rPr lang="en-US" sz="2600" dirty="0">
                <a:latin typeface="Cambria Math"/>
              </a:rPr>
              <a:t>16</a:t>
            </a:r>
            <a:r>
              <a:rPr lang="en-US" sz="2600" dirty="0"/>
              <a:t> is a real number, which is then multiplied by  </a:t>
            </a:r>
            <a:r>
              <a:rPr lang="en-IN" sz="2600" dirty="0"/>
              <a:t>–1</a:t>
            </a:r>
            <a:r>
              <a:rPr lang="en-US" sz="2600" dirty="0"/>
              <a:t>.</a:t>
            </a:r>
            <a:endParaRPr lang="en-IN" sz="2600" dirty="0"/>
          </a:p>
        </p:txBody>
      </p:sp>
      <p:pic>
        <p:nvPicPr>
          <p:cNvPr id="26" name="Picture 25" descr="d. Square root of zero equals zero. In fact, the nth root of zero equals zero.">
            <a:extLst>
              <a:ext uri="{FF2B5EF4-FFF2-40B4-BE49-F238E27FC236}">
                <a16:creationId xmlns:a16="http://schemas.microsoft.com/office/drawing/2014/main" id="{25621E63-78C2-71F9-5E69-150A3FEC40CC}"/>
              </a:ext>
            </a:extLst>
          </p:cNvPr>
          <p:cNvPicPr>
            <a:picLocks noChangeAspect="1"/>
          </p:cNvPicPr>
          <p:nvPr/>
        </p:nvPicPr>
        <p:blipFill>
          <a:blip r:embed="rId5"/>
          <a:stretch>
            <a:fillRect/>
          </a:stretch>
        </p:blipFill>
        <p:spPr>
          <a:xfrm>
            <a:off x="457200" y="3645142"/>
            <a:ext cx="3286125" cy="485775"/>
          </a:xfrm>
          <a:prstGeom prst="rect">
            <a:avLst/>
          </a:prstGeom>
        </p:spPr>
      </p:pic>
      <p:sp>
        <p:nvSpPr>
          <p:cNvPr id="18" name="TextBox 17">
            <a:extLst>
              <a:ext uri="{FF2B5EF4-FFF2-40B4-BE49-F238E27FC236}">
                <a16:creationId xmlns:a16="http://schemas.microsoft.com/office/drawing/2014/main" id="{CDF69EAE-4E59-EEF5-CBD6-92A6883B62EC}"/>
              </a:ext>
            </a:extLst>
          </p:cNvPr>
          <p:cNvSpPr txBox="1"/>
          <p:nvPr/>
        </p:nvSpPr>
        <p:spPr>
          <a:xfrm>
            <a:off x="3743325" y="3663758"/>
            <a:ext cx="4072063" cy="492443"/>
          </a:xfrm>
          <a:prstGeom prst="rect">
            <a:avLst/>
          </a:prstGeom>
          <a:noFill/>
        </p:spPr>
        <p:txBody>
          <a:bodyPr wrap="square">
            <a:spAutoFit/>
          </a:bodyPr>
          <a:lstStyle/>
          <a:p>
            <a:r>
              <a:rPr lang="en-US" sz="2600" dirty="0"/>
              <a:t>for any natural number </a:t>
            </a:r>
            <a:r>
              <a:rPr lang="en-US" sz="2600" i="1" dirty="0"/>
              <a:t>n</a:t>
            </a:r>
            <a:r>
              <a:rPr lang="en-US" sz="2600" dirty="0"/>
              <a:t>.</a:t>
            </a:r>
            <a:endParaRPr lang="en-IN" sz="2600" dirty="0"/>
          </a:p>
        </p:txBody>
      </p:sp>
      <p:pic>
        <p:nvPicPr>
          <p:cNvPr id="28" name="Picture 27" descr="e. nth root of 1 equals 1">
            <a:extLst>
              <a:ext uri="{FF2B5EF4-FFF2-40B4-BE49-F238E27FC236}">
                <a16:creationId xmlns:a16="http://schemas.microsoft.com/office/drawing/2014/main" id="{E0AB1443-FC24-4862-461D-EB3EAEF2F618}"/>
              </a:ext>
            </a:extLst>
          </p:cNvPr>
          <p:cNvPicPr>
            <a:picLocks noChangeAspect="1"/>
          </p:cNvPicPr>
          <p:nvPr/>
        </p:nvPicPr>
        <p:blipFill>
          <a:blip r:embed="rId6"/>
          <a:stretch>
            <a:fillRect/>
          </a:stretch>
        </p:blipFill>
        <p:spPr>
          <a:xfrm>
            <a:off x="483781" y="4257037"/>
            <a:ext cx="1238250" cy="419100"/>
          </a:xfrm>
          <a:prstGeom prst="rect">
            <a:avLst/>
          </a:prstGeom>
        </p:spPr>
      </p:pic>
      <p:sp>
        <p:nvSpPr>
          <p:cNvPr id="20" name="TextBox 19">
            <a:extLst>
              <a:ext uri="{FF2B5EF4-FFF2-40B4-BE49-F238E27FC236}">
                <a16:creationId xmlns:a16="http://schemas.microsoft.com/office/drawing/2014/main" id="{4C6B03E7-5EBC-22B9-E058-276137D58161}"/>
              </a:ext>
            </a:extLst>
          </p:cNvPr>
          <p:cNvSpPr txBox="1"/>
          <p:nvPr/>
        </p:nvSpPr>
        <p:spPr>
          <a:xfrm>
            <a:off x="1920875" y="4282321"/>
            <a:ext cx="4022725" cy="492443"/>
          </a:xfrm>
          <a:prstGeom prst="rect">
            <a:avLst/>
          </a:prstGeom>
          <a:noFill/>
        </p:spPr>
        <p:txBody>
          <a:bodyPr wrap="square">
            <a:spAutoFit/>
          </a:bodyPr>
          <a:lstStyle/>
          <a:p>
            <a:r>
              <a:rPr lang="en-US" sz="2600" dirty="0"/>
              <a:t>for any natural number </a:t>
            </a:r>
            <a:r>
              <a:rPr lang="en-US" sz="2600" i="1" dirty="0"/>
              <a:t>n</a:t>
            </a:r>
            <a:r>
              <a:rPr lang="en-US" sz="2600" dirty="0"/>
              <a:t>.</a:t>
            </a:r>
            <a:endParaRPr lang="en-IN" sz="2600" dirty="0"/>
          </a:p>
        </p:txBody>
      </p:sp>
      <p:pic>
        <p:nvPicPr>
          <p:cNvPr id="30" name="Picture 29" descr="nth root of negative one equals negative one.">
            <a:extLst>
              <a:ext uri="{FF2B5EF4-FFF2-40B4-BE49-F238E27FC236}">
                <a16:creationId xmlns:a16="http://schemas.microsoft.com/office/drawing/2014/main" id="{B9587E7F-DD0A-B819-3809-AE08B524B409}"/>
              </a:ext>
            </a:extLst>
          </p:cNvPr>
          <p:cNvPicPr>
            <a:picLocks noChangeAspect="1"/>
          </p:cNvPicPr>
          <p:nvPr/>
        </p:nvPicPr>
        <p:blipFill>
          <a:blip r:embed="rId7"/>
          <a:stretch>
            <a:fillRect/>
          </a:stretch>
        </p:blipFill>
        <p:spPr>
          <a:xfrm>
            <a:off x="915193" y="4926168"/>
            <a:ext cx="1266825" cy="419100"/>
          </a:xfrm>
          <a:prstGeom prst="rect">
            <a:avLst/>
          </a:prstGeom>
        </p:spPr>
      </p:pic>
      <p:sp>
        <p:nvSpPr>
          <p:cNvPr id="22" name="TextBox 21">
            <a:extLst>
              <a:ext uri="{FF2B5EF4-FFF2-40B4-BE49-F238E27FC236}">
                <a16:creationId xmlns:a16="http://schemas.microsoft.com/office/drawing/2014/main" id="{A5D75448-151C-E457-9CBA-0B8332596EA7}"/>
              </a:ext>
            </a:extLst>
          </p:cNvPr>
          <p:cNvSpPr txBox="1"/>
          <p:nvPr/>
        </p:nvSpPr>
        <p:spPr>
          <a:xfrm>
            <a:off x="2182018" y="4926925"/>
            <a:ext cx="4523582" cy="492443"/>
          </a:xfrm>
          <a:prstGeom prst="rect">
            <a:avLst/>
          </a:prstGeom>
          <a:noFill/>
        </p:spPr>
        <p:txBody>
          <a:bodyPr wrap="square">
            <a:spAutoFit/>
          </a:bodyPr>
          <a:lstStyle/>
          <a:p>
            <a:r>
              <a:rPr lang="en-US" sz="2600" dirty="0"/>
              <a:t>for any odd natural number </a:t>
            </a:r>
            <a:r>
              <a:rPr lang="en-US" sz="2600" i="1" dirty="0"/>
              <a:t>n</a:t>
            </a:r>
            <a:r>
              <a:rPr lang="en-US" sz="2600" dirty="0"/>
              <a:t>.</a:t>
            </a:r>
            <a:endParaRPr lang="en-IN"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Using Radical Notation</a:t>
            </a:r>
            <a:r>
              <a:rPr lang="en-US" baseline="-25000" dirty="0"/>
              <a:t>2</a:t>
            </a:r>
            <a:endParaRPr dirty="0"/>
          </a:p>
        </p:txBody>
      </p:sp>
      <p:pic>
        <p:nvPicPr>
          <p:cNvPr id="4" name="Picture 3" descr="f. The cube root of twenty-seven over sixty-four equals negative three-fourths because negative three-fourths raised to the power of three equals negative twenty-seven over sixty-four.">
            <a:extLst>
              <a:ext uri="{FF2B5EF4-FFF2-40B4-BE49-F238E27FC236}">
                <a16:creationId xmlns:a16="http://schemas.microsoft.com/office/drawing/2014/main" id="{991AE0F3-E486-6CD1-7488-2BE737628A06}"/>
              </a:ext>
            </a:extLst>
          </p:cNvPr>
          <p:cNvPicPr>
            <a:picLocks noChangeAspect="1"/>
          </p:cNvPicPr>
          <p:nvPr/>
        </p:nvPicPr>
        <p:blipFill>
          <a:blip r:embed="rId2"/>
          <a:stretch>
            <a:fillRect/>
          </a:stretch>
        </p:blipFill>
        <p:spPr>
          <a:xfrm>
            <a:off x="460427" y="1133192"/>
            <a:ext cx="5133975" cy="942975"/>
          </a:xfrm>
          <a:prstGeom prst="rect">
            <a:avLst/>
          </a:prstGeom>
        </p:spPr>
      </p:pic>
      <p:pic>
        <p:nvPicPr>
          <p:cNvPr id="11" name="Picture 10" descr="g. The fifth root of negative pi to the power of five equals negative pi because negative pi raised to the power of five equals negative one to the power of five times pi to the power of five, which equals negative pi to the power of five.">
            <a:extLst>
              <a:ext uri="{FF2B5EF4-FFF2-40B4-BE49-F238E27FC236}">
                <a16:creationId xmlns:a16="http://schemas.microsoft.com/office/drawing/2014/main" id="{56CB8268-41D8-CD96-9CB3-1911961A72E9}"/>
              </a:ext>
            </a:extLst>
          </p:cNvPr>
          <p:cNvPicPr>
            <a:picLocks noChangeAspect="1"/>
          </p:cNvPicPr>
          <p:nvPr/>
        </p:nvPicPr>
        <p:blipFill>
          <a:blip r:embed="rId3"/>
          <a:stretch>
            <a:fillRect/>
          </a:stretch>
        </p:blipFill>
        <p:spPr>
          <a:xfrm>
            <a:off x="421341" y="2208822"/>
            <a:ext cx="6096000" cy="552450"/>
          </a:xfrm>
          <a:prstGeom prst="rect">
            <a:avLst/>
          </a:prstGeom>
        </p:spPr>
      </p:pic>
      <p:pic>
        <p:nvPicPr>
          <p:cNvPr id="13" name="Picture 12" descr="h. The fourth root of negative three to the power of four equals the fourth root of eighty-one, which equals three.">
            <a:extLst>
              <a:ext uri="{FF2B5EF4-FFF2-40B4-BE49-F238E27FC236}">
                <a16:creationId xmlns:a16="http://schemas.microsoft.com/office/drawing/2014/main" id="{CEFCFEE7-12E3-FE0B-1937-32CC74713B94}"/>
              </a:ext>
            </a:extLst>
          </p:cNvPr>
          <p:cNvPicPr>
            <a:picLocks noChangeAspect="1"/>
          </p:cNvPicPr>
          <p:nvPr/>
        </p:nvPicPr>
        <p:blipFill>
          <a:blip r:embed="rId4"/>
          <a:stretch>
            <a:fillRect/>
          </a:stretch>
        </p:blipFill>
        <p:spPr>
          <a:xfrm>
            <a:off x="483205" y="2990128"/>
            <a:ext cx="2771775" cy="628650"/>
          </a:xfrm>
          <a:prstGeom prst="rect">
            <a:avLst/>
          </a:prstGeom>
        </p:spPr>
      </p:pic>
      <p:sp>
        <p:nvSpPr>
          <p:cNvPr id="15" name="TextBox 14">
            <a:extLst>
              <a:ext uri="{FF2B5EF4-FFF2-40B4-BE49-F238E27FC236}">
                <a16:creationId xmlns:a16="http://schemas.microsoft.com/office/drawing/2014/main" id="{B4FD70C7-7FC9-C5F8-4F47-A38A1B56F400}"/>
              </a:ext>
            </a:extLst>
          </p:cNvPr>
          <p:cNvSpPr txBox="1"/>
          <p:nvPr/>
        </p:nvSpPr>
        <p:spPr>
          <a:xfrm>
            <a:off x="3277392" y="3048000"/>
            <a:ext cx="4876008" cy="523220"/>
          </a:xfrm>
          <a:prstGeom prst="rect">
            <a:avLst/>
          </a:prstGeom>
          <a:noFill/>
        </p:spPr>
        <p:txBody>
          <a:bodyPr wrap="square">
            <a:spAutoFit/>
          </a:bodyPr>
          <a:lstStyle/>
          <a:p>
            <a:r>
              <a:rPr lang="en-US" sz="2800" dirty="0"/>
              <a:t>In general, if </a:t>
            </a:r>
            <a:r>
              <a:rPr lang="en-US" sz="2800" i="1" dirty="0"/>
              <a:t>n</a:t>
            </a:r>
            <a:r>
              <a:rPr lang="en-US" sz="2800" dirty="0"/>
              <a:t> is an even natural</a:t>
            </a:r>
            <a:endParaRPr lang="en-IN" sz="2800" dirty="0"/>
          </a:p>
        </p:txBody>
      </p:sp>
      <p:sp>
        <p:nvSpPr>
          <p:cNvPr id="17" name="TextBox 16">
            <a:extLst>
              <a:ext uri="{FF2B5EF4-FFF2-40B4-BE49-F238E27FC236}">
                <a16:creationId xmlns:a16="http://schemas.microsoft.com/office/drawing/2014/main" id="{435612A4-971A-57F4-475D-E7A77D5ACBD0}"/>
              </a:ext>
            </a:extLst>
          </p:cNvPr>
          <p:cNvSpPr txBox="1"/>
          <p:nvPr/>
        </p:nvSpPr>
        <p:spPr>
          <a:xfrm>
            <a:off x="762000" y="3683536"/>
            <a:ext cx="1430274" cy="523220"/>
          </a:xfrm>
          <a:prstGeom prst="rect">
            <a:avLst/>
          </a:prstGeom>
          <a:noFill/>
        </p:spPr>
        <p:txBody>
          <a:bodyPr wrap="square">
            <a:spAutoFit/>
          </a:bodyPr>
          <a:lstStyle/>
          <a:p>
            <a:r>
              <a:rPr lang="en-US" sz="2800" dirty="0"/>
              <a:t>number,</a:t>
            </a:r>
            <a:endParaRPr lang="en-IN" sz="2800" dirty="0"/>
          </a:p>
        </p:txBody>
      </p:sp>
      <p:pic>
        <p:nvPicPr>
          <p:cNvPr id="16" name="Picture 15" descr="The nth root of a to the power of n equals the absolute value of a.">
            <a:extLst>
              <a:ext uri="{FF2B5EF4-FFF2-40B4-BE49-F238E27FC236}">
                <a16:creationId xmlns:a16="http://schemas.microsoft.com/office/drawing/2014/main" id="{7841E122-08FB-E450-B4CD-64636C698051}"/>
              </a:ext>
            </a:extLst>
          </p:cNvPr>
          <p:cNvPicPr>
            <a:picLocks noChangeAspect="1"/>
          </p:cNvPicPr>
          <p:nvPr/>
        </p:nvPicPr>
        <p:blipFill>
          <a:blip r:embed="rId5"/>
          <a:stretch>
            <a:fillRect/>
          </a:stretch>
        </p:blipFill>
        <p:spPr>
          <a:xfrm>
            <a:off x="2151150" y="3658502"/>
            <a:ext cx="1314450" cy="552450"/>
          </a:xfrm>
          <a:prstGeom prst="rect">
            <a:avLst/>
          </a:prstGeom>
        </p:spPr>
      </p:pic>
      <p:sp>
        <p:nvSpPr>
          <p:cNvPr id="19" name="TextBox 18">
            <a:extLst>
              <a:ext uri="{FF2B5EF4-FFF2-40B4-BE49-F238E27FC236}">
                <a16:creationId xmlns:a16="http://schemas.microsoft.com/office/drawing/2014/main" id="{DDA02CEB-D623-65F1-F842-1B96D2E4F322}"/>
              </a:ext>
            </a:extLst>
          </p:cNvPr>
          <p:cNvSpPr txBox="1"/>
          <p:nvPr/>
        </p:nvSpPr>
        <p:spPr>
          <a:xfrm>
            <a:off x="3465600" y="3730922"/>
            <a:ext cx="5351526" cy="523220"/>
          </a:xfrm>
          <a:prstGeom prst="rect">
            <a:avLst/>
          </a:prstGeom>
          <a:noFill/>
        </p:spPr>
        <p:txBody>
          <a:bodyPr wrap="square">
            <a:spAutoFit/>
          </a:bodyPr>
          <a:lstStyle/>
          <a:p>
            <a:r>
              <a:rPr lang="en-US" sz="2800" dirty="0"/>
              <a:t>for any real number </a:t>
            </a:r>
            <a:r>
              <a:rPr lang="en-US" sz="2800" i="1" dirty="0"/>
              <a:t>a</a:t>
            </a:r>
            <a:r>
              <a:rPr lang="en-US" sz="2800" dirty="0"/>
              <a:t>. Remember, </a:t>
            </a:r>
            <a:endParaRPr lang="en-IN" sz="2800" dirty="0"/>
          </a:p>
        </p:txBody>
      </p:sp>
      <p:sp>
        <p:nvSpPr>
          <p:cNvPr id="21" name="TextBox 20">
            <a:extLst>
              <a:ext uri="{FF2B5EF4-FFF2-40B4-BE49-F238E27FC236}">
                <a16:creationId xmlns:a16="http://schemas.microsoft.com/office/drawing/2014/main" id="{6FE2D827-15F4-6368-CD11-80185FE59095}"/>
              </a:ext>
            </a:extLst>
          </p:cNvPr>
          <p:cNvSpPr txBox="1"/>
          <p:nvPr/>
        </p:nvSpPr>
        <p:spPr>
          <a:xfrm>
            <a:off x="764647" y="4250676"/>
            <a:ext cx="2034953" cy="523220"/>
          </a:xfrm>
          <a:prstGeom prst="rect">
            <a:avLst/>
          </a:prstGeom>
          <a:noFill/>
        </p:spPr>
        <p:txBody>
          <a:bodyPr wrap="square">
            <a:spAutoFit/>
          </a:bodyPr>
          <a:lstStyle/>
          <a:p>
            <a:r>
              <a:rPr lang="en-US" sz="2800" dirty="0"/>
              <a:t>though, that</a:t>
            </a:r>
            <a:endParaRPr lang="en-IN" sz="2800" dirty="0"/>
          </a:p>
        </p:txBody>
      </p:sp>
      <p:pic>
        <p:nvPicPr>
          <p:cNvPr id="20" name="Picture 19" descr="The nth root of a to the power of n equals a.">
            <a:extLst>
              <a:ext uri="{FF2B5EF4-FFF2-40B4-BE49-F238E27FC236}">
                <a16:creationId xmlns:a16="http://schemas.microsoft.com/office/drawing/2014/main" id="{1C47F104-4954-4124-F3F1-FD5B211AF837}"/>
              </a:ext>
            </a:extLst>
          </p:cNvPr>
          <p:cNvPicPr>
            <a:picLocks noChangeAspect="1"/>
          </p:cNvPicPr>
          <p:nvPr/>
        </p:nvPicPr>
        <p:blipFill>
          <a:blip r:embed="rId6"/>
          <a:stretch>
            <a:fillRect/>
          </a:stretch>
        </p:blipFill>
        <p:spPr>
          <a:xfrm>
            <a:off x="2743992" y="4252163"/>
            <a:ext cx="1066800" cy="466725"/>
          </a:xfrm>
          <a:prstGeom prst="rect">
            <a:avLst/>
          </a:prstGeom>
        </p:spPr>
      </p:pic>
      <p:sp>
        <p:nvSpPr>
          <p:cNvPr id="23" name="TextBox 22">
            <a:extLst>
              <a:ext uri="{FF2B5EF4-FFF2-40B4-BE49-F238E27FC236}">
                <a16:creationId xmlns:a16="http://schemas.microsoft.com/office/drawing/2014/main" id="{6A8E5579-73E7-EB0E-86CA-D8C1E9FEB9D1}"/>
              </a:ext>
            </a:extLst>
          </p:cNvPr>
          <p:cNvSpPr txBox="1"/>
          <p:nvPr/>
        </p:nvSpPr>
        <p:spPr>
          <a:xfrm>
            <a:off x="3877488" y="4280019"/>
            <a:ext cx="4572000" cy="523220"/>
          </a:xfrm>
          <a:prstGeom prst="rect">
            <a:avLst/>
          </a:prstGeom>
          <a:noFill/>
        </p:spPr>
        <p:txBody>
          <a:bodyPr wrap="square">
            <a:spAutoFit/>
          </a:bodyPr>
          <a:lstStyle/>
          <a:p>
            <a:r>
              <a:rPr lang="en-US" sz="2800" dirty="0"/>
              <a:t>if </a:t>
            </a:r>
            <a:r>
              <a:rPr lang="en-US" sz="2800" i="1" dirty="0"/>
              <a:t>n</a:t>
            </a:r>
            <a:r>
              <a:rPr lang="en-US" sz="2800" dirty="0"/>
              <a:t> is an odd natural number.</a:t>
            </a:r>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Using Radical Notation</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Given a right triangle with legs of length </a:t>
            </a:r>
            <a:r>
              <a:rPr lang="en-US" sz="2800" i="1" dirty="0"/>
              <a:t>a</a:t>
            </a:r>
            <a:r>
              <a:rPr sz="2800" dirty="0"/>
              <a:t> and </a:t>
            </a:r>
            <a:r>
              <a:rPr lang="en-US" sz="2800" i="1" dirty="0"/>
              <a:t>b</a:t>
            </a:r>
            <a:r>
              <a:rPr sz="2800" dirty="0"/>
              <a:t>, the Pythagorean </a:t>
            </a:r>
            <a:r>
              <a:rPr lang="en-US" sz="2800" dirty="0"/>
              <a:t>T</a:t>
            </a:r>
            <a:r>
              <a:rPr sz="2800" dirty="0"/>
              <a:t>heorem states that the length of the hypotenuse </a:t>
            </a:r>
            <a:r>
              <a:rPr lang="en-US" sz="2800" i="1" dirty="0"/>
              <a:t>c</a:t>
            </a:r>
            <a:r>
              <a:rPr sz="2800" dirty="0"/>
              <a:t> is given by</a:t>
            </a:r>
            <a:br>
              <a:rPr lang="en-US" sz="2800" dirty="0"/>
            </a:br>
            <a:endParaRPr sz="2800" dirty="0"/>
          </a:p>
        </p:txBody>
      </p:sp>
      <p:pic>
        <p:nvPicPr>
          <p:cNvPr id="7" name="Picture 6" descr="c equals the square root of a squared plus b squared.">
            <a:extLst>
              <a:ext uri="{FF2B5EF4-FFF2-40B4-BE49-F238E27FC236}">
                <a16:creationId xmlns:a16="http://schemas.microsoft.com/office/drawing/2014/main" id="{01EA60F9-7E46-0C2E-0F9B-4EDE7A879892}"/>
              </a:ext>
            </a:extLst>
          </p:cNvPr>
          <p:cNvPicPr>
            <a:picLocks noChangeAspect="1"/>
          </p:cNvPicPr>
          <p:nvPr/>
        </p:nvPicPr>
        <p:blipFill>
          <a:blip r:embed="rId2"/>
          <a:stretch>
            <a:fillRect/>
          </a:stretch>
        </p:blipFill>
        <p:spPr>
          <a:xfrm>
            <a:off x="4139400" y="1828800"/>
            <a:ext cx="1728000" cy="481091"/>
          </a:xfrm>
          <a:prstGeom prst="rect">
            <a:avLst/>
          </a:prstGeom>
        </p:spPr>
      </p:pic>
      <p:sp>
        <p:nvSpPr>
          <p:cNvPr id="5" name="TextBox 4">
            <a:extLst>
              <a:ext uri="{FF2B5EF4-FFF2-40B4-BE49-F238E27FC236}">
                <a16:creationId xmlns:a16="http://schemas.microsoft.com/office/drawing/2014/main" id="{2C4FED87-C25E-90DF-46EC-5814787DD825}"/>
              </a:ext>
            </a:extLst>
          </p:cNvPr>
          <p:cNvSpPr txBox="1"/>
          <p:nvPr/>
        </p:nvSpPr>
        <p:spPr>
          <a:xfrm>
            <a:off x="457200" y="2514600"/>
            <a:ext cx="6781800" cy="2677656"/>
          </a:xfrm>
          <a:prstGeom prst="rect">
            <a:avLst/>
          </a:prstGeom>
          <a:noFill/>
        </p:spPr>
        <p:txBody>
          <a:bodyPr wrap="square">
            <a:spAutoFit/>
          </a:bodyPr>
          <a:lstStyle/>
          <a:p>
            <a:pPr>
              <a:defRPr sz="2800"/>
            </a:pPr>
            <a:r>
              <a:rPr lang="en-US" sz="2800" dirty="0"/>
              <a:t>In this formula from the Pythagorean Theorem, find the following:</a:t>
            </a:r>
          </a:p>
          <a:p>
            <a:pPr marL="514350" indent="-514350">
              <a:buFont typeface="+mj-lt"/>
              <a:buAutoNum type="alphaLcPeriod"/>
              <a:defRPr sz="2800"/>
            </a:pPr>
            <a:r>
              <a:rPr lang="en-US" sz="2800" dirty="0"/>
              <a:t>​The radicand</a:t>
            </a:r>
          </a:p>
          <a:p>
            <a:pPr marL="514350" indent="-514350">
              <a:buFont typeface="+mj-lt"/>
              <a:buAutoNum type="alphaLcPeriod" startAt="2"/>
              <a:defRPr sz="2800"/>
            </a:pPr>
            <a:r>
              <a:rPr lang="en-US" sz="2800" dirty="0"/>
              <a:t>​The index</a:t>
            </a:r>
          </a:p>
          <a:p>
            <a:pPr marL="514350" indent="-514350">
              <a:buFont typeface="+mj-lt"/>
              <a:buAutoNum type="alphaLcPeriod" startAt="3"/>
              <a:defRPr sz="2800"/>
            </a:pPr>
            <a:r>
              <a:rPr lang="en-US" sz="2800" dirty="0"/>
              <a:t>​The value of </a:t>
            </a:r>
            <a:r>
              <a:rPr lang="en-US" sz="2800" i="1" dirty="0"/>
              <a:t>c</a:t>
            </a:r>
            <a:r>
              <a:rPr lang="en-US" sz="2800" dirty="0"/>
              <a:t> if </a:t>
            </a:r>
            <a:r>
              <a:rPr lang="en-US" sz="2800" i="1" dirty="0"/>
              <a:t>a</a:t>
            </a:r>
            <a:r>
              <a:rPr lang="en-US" sz="2800" dirty="0"/>
              <a:t> = 5 and </a:t>
            </a:r>
            <a:r>
              <a:rPr lang="en-US" sz="2800" i="1" dirty="0"/>
              <a:t>b</a:t>
            </a:r>
            <a:r>
              <a:rPr lang="en-US" sz="2800" dirty="0"/>
              <a:t> = 12</a:t>
            </a:r>
          </a:p>
          <a:p>
            <a:pPr marL="514350" indent="-514350">
              <a:buFont typeface="+mj-lt"/>
              <a:buAutoNum type="alphaLcPeriod" startAt="4"/>
              <a:defRPr sz="2800"/>
            </a:pPr>
            <a:r>
              <a:rPr lang="en-US" sz="2800" dirty="0"/>
              <a:t>​The value of </a:t>
            </a:r>
            <a:r>
              <a:rPr lang="en-US" sz="2800" i="1" dirty="0"/>
              <a:t>c</a:t>
            </a:r>
            <a:r>
              <a:rPr lang="en-US" sz="2800" dirty="0"/>
              <a:t> if </a:t>
            </a:r>
            <a:r>
              <a:rPr lang="en-US" sz="2800" i="1" dirty="0"/>
              <a:t>a</a:t>
            </a:r>
            <a:r>
              <a:rPr lang="en-US" sz="2800" dirty="0"/>
              <a:t> = 1 and </a:t>
            </a:r>
            <a:r>
              <a:rPr lang="en-US" sz="2800" i="1" dirty="0"/>
              <a:t>b</a:t>
            </a:r>
            <a:r>
              <a:rPr lang="en-US" sz="2800" dirty="0"/>
              <a:t> = 2</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radicand is the quantity beneath the radical sign,</a:t>
            </a:r>
            <a:r>
              <a:rPr lang="en-US" sz="2800" dirty="0"/>
              <a:t> </a:t>
            </a:r>
            <a:r>
              <a:rPr lang="en-US" sz="2800" i="1" dirty="0"/>
              <a:t>a</a:t>
            </a:r>
            <a:r>
              <a:rPr lang="en-US" sz="2800" dirty="0"/>
              <a:t>² + </a:t>
            </a:r>
            <a:r>
              <a:rPr lang="en-US" sz="2800" i="1" dirty="0"/>
              <a:t>b</a:t>
            </a:r>
            <a:r>
              <a:rPr lang="en-US" sz="2800" dirty="0"/>
              <a:t>²</a:t>
            </a:r>
            <a:r>
              <a:rPr sz="2800" dirty="0"/>
              <a:t>.</a:t>
            </a:r>
            <a:endParaRPr lang="en-US" sz="2800" dirty="0"/>
          </a:p>
          <a:p>
            <a:pPr>
              <a:defRPr sz="2800"/>
            </a:pPr>
            <a:endParaRPr sz="2800" dirty="0"/>
          </a:p>
          <a:p>
            <a:pPr marL="514350" indent="-514350">
              <a:buFont typeface="+mj-lt"/>
              <a:buAutoNum type="alphaLcPeriod" startAt="2"/>
              <a:defRPr sz="2800"/>
            </a:pPr>
            <a:r>
              <a:rPr lang="en-US" dirty="0"/>
              <a:t>​</a:t>
            </a:r>
            <a:r>
              <a:rPr lang="en-US" sz="2800" dirty="0"/>
              <a:t>Because no index is indicated, the index is </a:t>
            </a:r>
            <a:r>
              <a:rPr lang="en-US" sz="2800" dirty="0">
                <a:latin typeface="Cambria Math"/>
              </a:rPr>
              <a:t>2</a:t>
            </a:r>
            <a:r>
              <a:rPr lang="en-US" sz="2800" dirty="0"/>
              <a:t>.</a:t>
            </a:r>
          </a:p>
          <a:p>
            <a:pPr>
              <a:defRPr sz="2800"/>
            </a:pPr>
            <a:r>
              <a:rP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3</a:t>
            </a:r>
            <a:endParaRPr dirty="0"/>
          </a:p>
        </p:txBody>
      </p:sp>
      <p:sp>
        <p:nvSpPr>
          <p:cNvPr id="3" name="Text Placeholder 2"/>
          <p:cNvSpPr>
            <a:spLocks noGrp="1"/>
          </p:cNvSpPr>
          <p:nvPr>
            <p:ph type="body" sz="quarter" idx="10"/>
          </p:nvPr>
        </p:nvSpPr>
        <p:spPr>
          <a:xfrm>
            <a:off x="457200" y="1189978"/>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5" name="Table Placeholder 2" descr="The given table shows the steps to solve for c using the Pythagorean theorem:&#10;c equals the square root of a squared plus b squared.&#10;Substituting the given values, c equals the square root of five squared plus twelve squared.&#10;Simplifying, c equals the square root of one hundred sixty-nine.&#10;Since one hundred sixty-nine is a perfect square, the solution simplifies to c equals thirteen.">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1904814833"/>
                  </p:ext>
                </p:extLst>
              </p:nvPr>
            </p:nvGraphicFramePr>
            <p:xfrm>
              <a:off x="914400" y="1151878"/>
              <a:ext cx="7772400" cy="23977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641362">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169</m:t>
                                  </m:r>
                                </m:e>
                              </m:rad>
                            </m:oMath>
                          </a14:m>
                          <a:endParaRPr sz="2800" dirty="0"/>
                        </a:p>
                      </a:txBody>
                      <a:tcPr/>
                    </a:tc>
                    <a:tc>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=13</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descr="The given table shows the steps to solve for c using the Pythagorean theorem:&#10;c equals the square root of a squared plus b squared.&#10;Substituting the given values, c equals the square root of five squared plus twelve squared.&#10;Simplifying, c equals the square root of one hundred sixty-nine.&#10;Since one hundred sixty-nine is a perfect square, the solution simplifies to c equals thirteen.">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1904814833"/>
                  </p:ext>
                </p:extLst>
              </p:nvPr>
            </p:nvGraphicFramePr>
            <p:xfrm>
              <a:off x="914400" y="1151878"/>
              <a:ext cx="7772400" cy="23977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3" b="-350000"/>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3" b="-229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3" b="-97414"/>
                          </a:stretch>
                        </a:blipFill>
                      </a:tcPr>
                    </a:tc>
                    <a:tc>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64706" r="-99843" b="-32941"/>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2184</Words>
  <Application>Microsoft Office PowerPoint</Application>
  <PresentationFormat>On-screen Show (4:3)</PresentationFormat>
  <Paragraphs>262</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Cambria Math</vt:lpstr>
      <vt:lpstr>Arial</vt:lpstr>
      <vt:lpstr>Calibri</vt:lpstr>
      <vt:lpstr>Courier New</vt:lpstr>
      <vt:lpstr>Cambria</vt:lpstr>
      <vt:lpstr>Office Theme</vt:lpstr>
      <vt:lpstr>Equation</vt:lpstr>
      <vt:lpstr>Section 1.4</vt:lpstr>
      <vt:lpstr>Definition: Radical Notation1</vt:lpstr>
      <vt:lpstr>Definition: Radical Notation2</vt:lpstr>
      <vt:lpstr>Definition: Perfect Powers</vt:lpstr>
      <vt:lpstr>Example 1: Using Radical Notation1</vt:lpstr>
      <vt:lpstr>Example 1: Using Radical Notation2</vt:lpstr>
      <vt:lpstr>Example 2: Using Radical Notation1</vt:lpstr>
      <vt:lpstr>Example 2: Using Radical Notation2</vt:lpstr>
      <vt:lpstr>Example 2: Using Radical Notation3</vt:lpstr>
      <vt:lpstr>Example 2: Using Radical Notation4</vt:lpstr>
      <vt:lpstr>Definition: Simplified Radical Form</vt:lpstr>
      <vt:lpstr>Properties: Properties of Radicals1</vt:lpstr>
      <vt:lpstr>Properties: Properties of Radicals2</vt:lpstr>
      <vt:lpstr>Example 3: Simplifying Radical Expressions1</vt:lpstr>
      <vt:lpstr>Example 3: Simplifying Radical Expressions2</vt:lpstr>
      <vt:lpstr>Example 3: Simplifying Radical Expressions3</vt:lpstr>
      <vt:lpstr>Example 3: Simplifying Radical Expressions4</vt:lpstr>
      <vt:lpstr>CAUTION!</vt:lpstr>
      <vt:lpstr>Example 4: Rationalizing the Denominator1</vt:lpstr>
      <vt:lpstr>Example 4: Rationalizing the Denominator2</vt:lpstr>
      <vt:lpstr>Example 4: Rationalizing the Denominator3</vt:lpstr>
      <vt:lpstr>Example 4: Rationalizing the Denominator4</vt:lpstr>
      <vt:lpstr>Example 5: Rationalizing the Numerator1</vt:lpstr>
      <vt:lpstr>Example 5: Rationalizing the Numerator2</vt:lpstr>
      <vt:lpstr>Example 6: Combining Radical Expressions1</vt:lpstr>
      <vt:lpstr>Example 6: Combining Radical Expressions2</vt:lpstr>
      <vt:lpstr>Example 6: Combining Radical Expressions3</vt:lpstr>
      <vt:lpstr>Example 6: Combining Radical Expressions4</vt:lpstr>
      <vt:lpstr>Definition: Rational Number Exponents</vt:lpstr>
      <vt:lpstr>Example 7: Simplifying Expressions1</vt:lpstr>
      <vt:lpstr>Example 7: Simplifying Expressions2</vt:lpstr>
      <vt:lpstr>Example 7: Simplifying Expressions3</vt:lpstr>
      <vt:lpstr>Example 7: Simplifying Expressions4</vt:lpstr>
      <vt:lpstr>Example 7: Simplifying Expressions5</vt:lpstr>
      <vt:lpstr>Example 7: Simplifying Expressions6</vt:lpstr>
      <vt:lpstr>Example 8: Simplifying Radical Expressions1</vt:lpstr>
      <vt:lpstr>Example 8: Simplifying Radical Expressions2</vt:lpstr>
      <vt:lpstr>Example 8: Simplifying Radical Expressions3</vt:lpstr>
      <vt:lpstr>Example 9: Using Radical Notation1</vt:lpstr>
      <vt:lpstr>Example 9: Using Radical Notation2</vt:lpstr>
      <vt:lpstr>Example 9: Using Radical Notation3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Sankar</cp:lastModifiedBy>
  <cp:revision>229</cp:revision>
  <dcterms:created xsi:type="dcterms:W3CDTF">2013-04-26T14:43:13Z</dcterms:created>
  <dcterms:modified xsi:type="dcterms:W3CDTF">2025-06-18T05:03:14Z</dcterms:modified>
</cp:coreProperties>
</file>