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7" r:id="rId3"/>
    <p:sldId id="259" r:id="rId4"/>
    <p:sldId id="263" r:id="rId5"/>
    <p:sldId id="264" r:id="rId6"/>
    <p:sldId id="265" r:id="rId7"/>
    <p:sldId id="266" r:id="rId8"/>
    <p:sldId id="269" r:id="rId9"/>
    <p:sldId id="270" r:id="rId10"/>
    <p:sldId id="375" r:id="rId11"/>
    <p:sldId id="272" r:id="rId12"/>
    <p:sldId id="273" r:id="rId13"/>
    <p:sldId id="274" r:id="rId14"/>
    <p:sldId id="276" r:id="rId15"/>
    <p:sldId id="279" r:id="rId16"/>
    <p:sldId id="281" r:id="rId17"/>
    <p:sldId id="283" r:id="rId18"/>
    <p:sldId id="284" r:id="rId19"/>
    <p:sldId id="285" r:id="rId20"/>
    <p:sldId id="290" r:id="rId21"/>
    <p:sldId id="291" r:id="rId22"/>
    <p:sldId id="292" r:id="rId23"/>
    <p:sldId id="293" r:id="rId24"/>
    <p:sldId id="298" r:id="rId25"/>
    <p:sldId id="300" r:id="rId26"/>
    <p:sldId id="302" r:id="rId27"/>
    <p:sldId id="301" r:id="rId28"/>
    <p:sldId id="305" r:id="rId29"/>
    <p:sldId id="304" r:id="rId30"/>
    <p:sldId id="376" r:id="rId31"/>
    <p:sldId id="308" r:id="rId32"/>
    <p:sldId id="307" r:id="rId33"/>
    <p:sldId id="311" r:id="rId34"/>
    <p:sldId id="310" r:id="rId35"/>
    <p:sldId id="377" r:id="rId36"/>
  </p:sldIdLst>
  <p:sldSz cx="9144000" cy="6858000" type="screen4x3"/>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2AE6C9-7111-ABDF-0657-B0737E170FA3}" name="Syamprasad" initials="B" userId="Syamprasad" providerId="None"/>
  <p188:author id="{1C89A0EA-17C2-1859-4D11-F6635B89012A}" name="Allison Conger" initials="AC" userId="S::aconger@hawkeslearning.com::ade6c5c3-e633-4050-96d1-34f11caf605e" providerId="AD"/>
  <p188:author id="{27C0B1F8-6BDF-50A1-85B6-BF9B6125B818}" name="Sankar" initials="RV" userId="S::sankar@hawkeslearning.com::a0b3de58-d1a3-4bd7-b3c6-bd494c58577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hiteesha" initials="h" lastIdx="2" clrIdx="1">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5" d="100"/>
          <a:sy n="105" d="100"/>
        </p:scale>
        <p:origin x="119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7.xml"/><Relationship Id="rId4" Type="http://schemas.openxmlformats.org/officeDocument/2006/relationships/image" Target="../media/image220.png"/></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image" Target="../media/image24.emf"/><Relationship Id="rId1" Type="http://schemas.openxmlformats.org/officeDocument/2006/relationships/slideLayout" Target="../slideLayouts/slideLayout3.xml"/><Relationship Id="rId6" Type="http://schemas.openxmlformats.org/officeDocument/2006/relationships/image" Target="../media/image27.emf"/><Relationship Id="rId5" Type="http://schemas.openxmlformats.org/officeDocument/2006/relationships/image" Target="../media/image26.emf"/><Relationship Id="rId4" Type="http://schemas.openxmlformats.org/officeDocument/2006/relationships/image" Target="../media/image25.emf"/></Relationships>
</file>

<file path=ppt/slides/_rels/slide13.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 Id="rId6" Type="http://schemas.openxmlformats.org/officeDocument/2006/relationships/image" Target="../media/image29.emf"/><Relationship Id="rId5" Type="http://schemas.openxmlformats.org/officeDocument/2006/relationships/oleObject" Target="../embeddings/oleObject4.bin"/><Relationship Id="rId4" Type="http://schemas.openxmlformats.org/officeDocument/2006/relationships/image" Target="../media/image28.png"/></Relationships>
</file>

<file path=ppt/slides/_rels/slide14.xml.rels><?xml version="1.0" encoding="UTF-8" standalone="yes"?>
<Relationships xmlns="http://schemas.openxmlformats.org/package/2006/relationships"><Relationship Id="rId3" Type="http://schemas.openxmlformats.org/officeDocument/2006/relationships/image" Target="../media/image3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1.png"/><Relationship Id="rId1" Type="http://schemas.openxmlformats.org/officeDocument/2006/relationships/slideLayout" Target="../slideLayouts/slideLayout3.xml"/><Relationship Id="rId4" Type="http://schemas.openxmlformats.org/officeDocument/2006/relationships/image" Target="../media/image30.emf"/></Relationships>
</file>

<file path=ppt/slides/_rels/slide1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6" Type="http://schemas.openxmlformats.org/officeDocument/2006/relationships/image" Target="../media/image5.emf"/><Relationship Id="rId5" Type="http://schemas.openxmlformats.org/officeDocument/2006/relationships/oleObject" Target="../embeddings/oleObject1.bin"/><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46.svg"/><Relationship Id="rId2" Type="http://schemas.openxmlformats.org/officeDocument/2006/relationships/image" Target="../media/image45.png"/><Relationship Id="rId1" Type="http://schemas.openxmlformats.org/officeDocument/2006/relationships/slideLayout" Target="../slideLayouts/slideLayout4.xml"/><Relationship Id="rId4" Type="http://schemas.openxmlformats.org/officeDocument/2006/relationships/image" Target="../media/image47.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49.svg"/><Relationship Id="rId2" Type="http://schemas.openxmlformats.org/officeDocument/2006/relationships/image" Target="../media/image48.png"/><Relationship Id="rId1" Type="http://schemas.openxmlformats.org/officeDocument/2006/relationships/slideLayout" Target="../slideLayouts/slideLayout4.xml"/><Relationship Id="rId4" Type="http://schemas.openxmlformats.org/officeDocument/2006/relationships/image" Target="../media/image50.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3.xml"/><Relationship Id="rId4" Type="http://schemas.openxmlformats.org/officeDocument/2006/relationships/image" Target="../media/image8.emf"/><Relationship Id="rId9" Type="http://schemas.openxmlformats.org/officeDocument/2006/relationships/image" Target="../media/image9.emf"/></Relationships>
</file>

<file path=ppt/slides/_rels/slide30.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oleObject" Target="../embeddings/oleObject5.bin"/><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53.svg"/><Relationship Id="rId2" Type="http://schemas.openxmlformats.org/officeDocument/2006/relationships/image" Target="../media/image52.png"/><Relationship Id="rId1" Type="http://schemas.openxmlformats.org/officeDocument/2006/relationships/slideLayout" Target="../slideLayouts/slideLayout4.xml"/><Relationship Id="rId4" Type="http://schemas.openxmlformats.org/officeDocument/2006/relationships/image" Target="../media/image54.png"/></Relationships>
</file>

<file path=ppt/slides/_rels/slide32.x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oleObject" Target="../embeddings/oleObject6.bin"/><Relationship Id="rId1" Type="http://schemas.openxmlformats.org/officeDocument/2006/relationships/slideLayout" Target="../slideLayouts/slideLayout3.xml"/><Relationship Id="rId5" Type="http://schemas.openxmlformats.org/officeDocument/2006/relationships/image" Target="../media/image56.emf"/><Relationship Id="rId4" Type="http://schemas.openxmlformats.org/officeDocument/2006/relationships/oleObject" Target="../embeddings/oleObject7.bin"/></Relationships>
</file>

<file path=ppt/slides/_rels/slide33.xml.rels><?xml version="1.0" encoding="UTF-8" standalone="yes"?>
<Relationships xmlns="http://schemas.openxmlformats.org/package/2006/relationships"><Relationship Id="rId3" Type="http://schemas.openxmlformats.org/officeDocument/2006/relationships/image" Target="../media/image58.svg"/><Relationship Id="rId2" Type="http://schemas.openxmlformats.org/officeDocument/2006/relationships/image" Target="../media/image57.png"/><Relationship Id="rId1" Type="http://schemas.openxmlformats.org/officeDocument/2006/relationships/slideLayout" Target="../slideLayouts/slideLayout4.xml"/><Relationship Id="rId4" Type="http://schemas.openxmlformats.org/officeDocument/2006/relationships/image" Target="../media/image59.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61.emf"/><Relationship Id="rId2" Type="http://schemas.openxmlformats.org/officeDocument/2006/relationships/image" Target="../media/image60.emf"/><Relationship Id="rId1" Type="http://schemas.openxmlformats.org/officeDocument/2006/relationships/slideLayout" Target="../slideLayouts/slideLayout3.xml"/><Relationship Id="rId4" Type="http://schemas.openxmlformats.org/officeDocument/2006/relationships/image" Target="../media/image62.emf"/></Relationships>
</file>

<file path=ppt/slides/_rels/slide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2.emf"/><Relationship Id="rId1" Type="http://schemas.openxmlformats.org/officeDocument/2006/relationships/slideLayout" Target="../slideLayouts/slideLayout7.xml"/><Relationship Id="rId4" Type="http://schemas.openxmlformats.org/officeDocument/2006/relationships/image" Target="../media/image13.wmf"/></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4.emf"/></Relationships>
</file>

<file path=ppt/slides/_rels/slide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 Id="rId5" Type="http://schemas.openxmlformats.org/officeDocument/2006/relationships/image" Target="../media/image21.emf"/><Relationship Id="rId4" Type="http://schemas.openxmlformats.org/officeDocument/2006/relationships/image" Target="../media/image20.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a:t>
            </a:r>
            <a:r>
              <a:rPr lang="en-US" dirty="0"/>
              <a:t>3</a:t>
            </a:r>
            <a:endParaRPr dirty="0"/>
          </a:p>
        </p:txBody>
      </p:sp>
      <p:sp>
        <p:nvSpPr>
          <p:cNvPr id="2" name="Text Placeholder 1"/>
          <p:cNvSpPr>
            <a:spLocks noGrp="1"/>
          </p:cNvSpPr>
          <p:nvPr>
            <p:ph type="body" sz="quarter" idx="10"/>
          </p:nvPr>
        </p:nvSpPr>
        <p:spPr/>
        <p:txBody>
          <a:bodyPr/>
          <a:lstStyle/>
          <a:p>
            <a:pPr algn="ctr"/>
            <a:r>
              <a:rPr dirty="0"/>
              <a:t>Properties of Exponents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Properties of Exponents</a:t>
            </a:r>
            <a:r>
              <a:rPr lang="en-US" baseline="-25000" dirty="0"/>
              <a:t>2</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endParaRPr lang="en-US" sz="2800" dirty="0"/>
          </a:p>
          <a:p>
            <a:endParaRPr sz="2800" dirty="0"/>
          </a:p>
        </p:txBody>
      </p:sp>
      <mc:AlternateContent xmlns:mc="http://schemas.openxmlformats.org/markup-compatibility/2006">
        <mc:Choice xmlns:a14="http://schemas.microsoft.com/office/drawing/2010/main" Requires="a14">
          <p:graphicFrame>
            <p:nvGraphicFramePr>
              <p:cNvPr id="4" name="Table Placeholder 2" descr="The table presents six exponent properties along with their corresponding examples.&#10;1. Property: a to the power of n times a to the power of m equals a to the power of n plus m.&#10;Example: 3 cubed times 3 to the power of negative 1 equals 3 to the power of 3 plus open parenthesis negative 1 close parenthesis , which simplifies to 3 squared, equals 9.&#10;2. Property: a to the power of n divided by a to the power of m equals a to the power of n minus m.&#10;Example: 7 to the power of 9 divided by 7 to the power of 10 equals 7 to the power of 9 minus 10, which simplifies to 7 to the power of negative 1.&#10;3. Property: a to the power of negative n equals 1 divided by a to the power of n.&#10;Example: 5 to the power of negative 2 equals 1 divided by 5 squared which equals 1 over 25. Similarly, x cubed equals 1 divided by x to the power of negative 3.&#10;4. Property: open parenthesis a to the power of n close parenthesis to the power of m equals a to the power of n times m.&#10;Example: 2 cubed, raised to the power of 2, equals 2 to the power of 3 times 2, which simplifies to 2 to the power of 6 equals 64.&#10;5. Property: open parenthesis a times b close parenthesis to the power of n equals a to the power of n times b to the power of n.&#10;&#10;Example: 7 times x raised to the power of 3 equals 7 cubed times x cubed which simplifies to 343 times x cubed.&#10;Additionally, open parenthesis negative 2 times x to the power of 5 close parenthesis, raised to the power of 2, equals negative 2 squared times x to the power of 5 raised to 2, which simplifies to 4 times x to the power of 10.&#10;&#10;&#10;&#10;&#10;6. Property: open parenthesis a divided by b close parenthesis to the power of n equals a to the power of n divided by b to the power of n.&#10;Example: open parenthesis 3 divided by x close parenthesis squared equals 3 squared divided by x squared, which simplifies to 9 divided by x squared.&#10;Similarly, open parenthesis 1 divided by 3 times z close  parenthesis squared equals 1 squared divided by open parenthesis 3 times z close parenthesis squared, which simplifies to 1 divided by 9 times z squared.">
                <a:extLst>
                  <a:ext uri="{FF2B5EF4-FFF2-40B4-BE49-F238E27FC236}">
                    <a16:creationId xmlns:a16="http://schemas.microsoft.com/office/drawing/2014/main" id="{B457A183-DD08-48AD-A8CA-530454AD5258}"/>
                  </a:ext>
                </a:extLst>
              </p:cNvPr>
              <p:cNvGraphicFramePr>
                <a:graphicFrameLocks/>
              </p:cNvGraphicFramePr>
              <p:nvPr>
                <p:extLst>
                  <p:ext uri="{D42A27DB-BD31-4B8C-83A1-F6EECF244321}">
                    <p14:modId xmlns:p14="http://schemas.microsoft.com/office/powerpoint/2010/main" val="2025008037"/>
                  </p:ext>
                </p:extLst>
              </p:nvPr>
            </p:nvGraphicFramePr>
            <p:xfrm>
              <a:off x="685801" y="1295400"/>
              <a:ext cx="7086599" cy="4602139"/>
            </p:xfrm>
            <a:graphic>
              <a:graphicData uri="http://schemas.openxmlformats.org/drawingml/2006/table">
                <a:tbl>
                  <a:tblPr firstRow="1" bandRow="1">
                    <a:tableStyleId>{2D5ABB26-0587-4C30-8999-92F81FD0307C}</a:tableStyleId>
                  </a:tblPr>
                  <a:tblGrid>
                    <a:gridCol w="3200399">
                      <a:extLst>
                        <a:ext uri="{9D8B030D-6E8A-4147-A177-3AD203B41FA5}">
                          <a16:colId xmlns:a16="http://schemas.microsoft.com/office/drawing/2014/main" val="20000"/>
                        </a:ext>
                      </a:extLst>
                    </a:gridCol>
                    <a:gridCol w="3886200">
                      <a:extLst>
                        <a:ext uri="{9D8B030D-6E8A-4147-A177-3AD203B41FA5}">
                          <a16:colId xmlns:a16="http://schemas.microsoft.com/office/drawing/2014/main" val="20002"/>
                        </a:ext>
                      </a:extLst>
                    </a:gridCol>
                  </a:tblGrid>
                  <a:tr h="648000">
                    <a:tc>
                      <a:txBody>
                        <a:bodyPr/>
                        <a:lstStyle/>
                        <a:p>
                          <a:pPr algn="l">
                            <a:defRPr sz="1800" b="1"/>
                          </a:pPr>
                          <a:r>
                            <a:rPr sz="2000" dirty="0">
                              <a:solidFill>
                                <a:srgbClr val="000000"/>
                              </a:solidFill>
                            </a:rPr>
                            <a:t>Property</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sz="2000" dirty="0">
                              <a:solidFill>
                                <a:srgbClr val="000000"/>
                              </a:solidFill>
                            </a:rPr>
                            <a:t>Example</a:t>
                          </a:r>
                          <a:r>
                            <a:rPr lang="en-US" sz="2000" dirty="0">
                              <a:solidFill>
                                <a:srgbClr val="000000"/>
                              </a:solidFill>
                            </a:rPr>
                            <a:t>(s)</a:t>
                          </a:r>
                          <a:endParaRPr sz="2000" dirty="0">
                            <a:solidFill>
                              <a:srgbClr val="000000"/>
                            </a:solidFill>
                          </a:endParaRP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8000">
                    <a:tc>
                      <a:txBody>
                        <a:bodyPr/>
                        <a:lstStyle/>
                        <a:p>
                          <a:pPr algn="l">
                            <a:defRPr sz="1800" b="1"/>
                          </a:pPr>
                          <a:r>
                            <a:rPr dirty="0">
                              <a:solidFill>
                                <a:srgbClr val="000000"/>
                              </a:solidFill>
                            </a:rPr>
                            <a:t>1.</a:t>
                          </a:r>
                          <a:r>
                            <a:rPr lang="en-US" dirty="0">
                              <a:solidFill>
                                <a:srgbClr val="000000"/>
                              </a:solidFill>
                            </a:rPr>
                            <a:t>  </a:t>
                          </a:r>
                          <a:r>
                            <a:rPr lang="ar-AE" dirty="0">
                              <a:solidFill>
                                <a:srgbClr val="000000"/>
                              </a:solidFill>
                            </a:rPr>
                            <a:t>​</a:t>
                          </a:r>
                          <a14:m>
                            <m:oMath xmlns:m="http://schemas.openxmlformats.org/officeDocument/2006/math">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r>
                                <a:rPr lang="ar-AE" sz="1800" smtClean="0">
                                  <a:solidFill>
                                    <a:srgbClr val="000000"/>
                                  </a:solidFill>
                                  <a:latin typeface="Cambria Math"/>
                                </a:rPr>
                                <m:t>⋅</m:t>
                              </m:r>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𝑚</m:t>
                                  </m:r>
                                </m:sup>
                              </m:sSup>
                              <m:r>
                                <a:rPr lang="ar-AE" sz="1800" smtClean="0">
                                  <a:solidFill>
                                    <a:srgbClr val="000000"/>
                                  </a:solidFill>
                                  <a:latin typeface="Cambria Math"/>
                                </a:rPr>
                                <m:t>=</m:t>
                              </m:r>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r>
                                    <a:rPr lang="ar-AE" sz="1800" smtClean="0">
                                      <a:solidFill>
                                        <a:srgbClr val="000000"/>
                                      </a:solidFill>
                                      <a:latin typeface="Cambria Math"/>
                                    </a:rPr>
                                    <m:t>+</m:t>
                                  </m:r>
                                  <m:r>
                                    <a:rPr lang="ar-AE" sz="1800" smtClean="0">
                                      <a:solidFill>
                                        <a:srgbClr val="000000"/>
                                      </a:solidFill>
                                      <a:latin typeface="Cambria Math"/>
                                    </a:rPr>
                                    <m:t>𝑚</m:t>
                                  </m:r>
                                </m:sup>
                              </m:sSup>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3</m:t>
                                  </m:r>
                                </m:e>
                                <m:sup>
                                  <m:r>
                                    <a:rPr lang="ar-AE" sz="1800">
                                      <a:solidFill>
                                        <a:srgbClr val="000000"/>
                                      </a:solidFill>
                                      <a:latin typeface="Cambria Math"/>
                                    </a:rPr>
                                    <m:t>3</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3</m:t>
                                  </m:r>
                                </m:e>
                                <m:sup>
                                  <m:r>
                                    <a:rPr lang="ar-AE" sz="1800">
                                      <a:solidFill>
                                        <a:srgbClr val="000000"/>
                                      </a:solidFill>
                                      <a:latin typeface="Cambria Math"/>
                                    </a:rPr>
                                    <m:t>−</m:t>
                                  </m:r>
                                  <m:r>
                                    <a:rPr lang="ar-AE" sz="1800">
                                      <a:solidFill>
                                        <a:srgbClr val="000000"/>
                                      </a:solidFill>
                                      <a:latin typeface="Cambria Math"/>
                                    </a:rPr>
                                    <m:t>1</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3</m:t>
                                  </m:r>
                                </m:e>
                                <m:sup>
                                  <m:r>
                                    <a:rPr lang="ar-AE" sz="1800">
                                      <a:solidFill>
                                        <a:srgbClr val="000000"/>
                                      </a:solidFill>
                                      <a:latin typeface="Cambria Math"/>
                                    </a:rPr>
                                    <m:t>3</m:t>
                                  </m:r>
                                  <m:r>
                                    <a:rPr lang="ar-AE" sz="1800">
                                      <a:solidFill>
                                        <a:srgbClr val="000000"/>
                                      </a:solidFill>
                                      <a:latin typeface="Cambria Math"/>
                                    </a:rPr>
                                    <m:t>+</m:t>
                                  </m:r>
                                  <m:d>
                                    <m:dPr>
                                      <m:ctrlPr>
                                        <a:rPr lang="ar-AE" sz="1800" i="1">
                                          <a:solidFill>
                                            <a:srgbClr val="000000"/>
                                          </a:solidFill>
                                          <a:latin typeface="Cambria Math" panose="02040503050406030204" pitchFamily="18" charset="0"/>
                                        </a:rPr>
                                      </m:ctrlPr>
                                    </m:dPr>
                                    <m:e>
                                      <m:r>
                                        <a:rPr lang="ar-AE" sz="1800">
                                          <a:solidFill>
                                            <a:srgbClr val="000000"/>
                                          </a:solidFill>
                                          <a:latin typeface="Cambria Math"/>
                                        </a:rPr>
                                        <m:t>−</m:t>
                                      </m:r>
                                      <m:r>
                                        <a:rPr lang="ar-AE" sz="1800">
                                          <a:solidFill>
                                            <a:srgbClr val="000000"/>
                                          </a:solidFill>
                                          <a:latin typeface="Cambria Math"/>
                                        </a:rPr>
                                        <m:t>1</m:t>
                                      </m:r>
                                    </m:e>
                                  </m:d>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3</m:t>
                                  </m:r>
                                </m:e>
                                <m:sup>
                                  <m:r>
                                    <a:rPr lang="ar-AE" sz="1800">
                                      <a:solidFill>
                                        <a:srgbClr val="000000"/>
                                      </a:solidFill>
                                      <a:latin typeface="Cambria Math"/>
                                    </a:rPr>
                                    <m:t>2</m:t>
                                  </m:r>
                                </m:sup>
                              </m:sSup>
                              <m:r>
                                <a:rPr lang="ar-AE" sz="1800">
                                  <a:solidFill>
                                    <a:srgbClr val="000000"/>
                                  </a:solidFill>
                                  <a:latin typeface="Cambria Math"/>
                                </a:rPr>
                                <m:t>=</m:t>
                              </m:r>
                              <m:r>
                                <a:rPr lang="ar-AE" sz="1800">
                                  <a:solidFill>
                                    <a:srgbClr val="000000"/>
                                  </a:solidFill>
                                  <a:latin typeface="Cambria Math"/>
                                </a:rPr>
                                <m:t>9</m:t>
                              </m:r>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48000">
                    <a:tc>
                      <a:txBody>
                        <a:bodyPr/>
                        <a:lstStyle/>
                        <a:p>
                          <a:pPr algn="l">
                            <a:lnSpc>
                              <a:spcPct val="150000"/>
                            </a:lnSpc>
                            <a:defRPr sz="1800" b="1"/>
                          </a:pPr>
                          <a:r>
                            <a:rPr dirty="0">
                              <a:solidFill>
                                <a:srgbClr val="000000"/>
                              </a:solidFill>
                            </a:rPr>
                            <a:t>2.</a:t>
                          </a:r>
                          <a:r>
                            <a:rPr lang="en-US" dirty="0">
                              <a:solidFill>
                                <a:srgbClr val="000000"/>
                              </a:solidFill>
                            </a:rPr>
                            <a:t>  </a:t>
                          </a:r>
                          <a:r>
                            <a:rPr lang="ar-AE" dirty="0">
                              <a:solidFill>
                                <a:srgbClr val="000000"/>
                              </a:solidFill>
                            </a:rPr>
                            <a:t>​</a:t>
                          </a:r>
                          <a14:m>
                            <m:oMath xmlns:m="http://schemas.openxmlformats.org/officeDocument/2006/math">
                              <m:f>
                                <m:fPr>
                                  <m:ctrlPr>
                                    <a:rPr lang="ar-AE" sz="1800" i="1" smtClean="0">
                                      <a:solidFill>
                                        <a:srgbClr val="000000"/>
                                      </a:solidFill>
                                      <a:latin typeface="Cambria Math" panose="02040503050406030204" pitchFamily="18" charset="0"/>
                                    </a:rPr>
                                  </m:ctrlPr>
                                </m:fPr>
                                <m:num>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num>
                                <m:den>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𝑚</m:t>
                                      </m:r>
                                    </m:sup>
                                  </m:sSup>
                                </m:den>
                              </m:f>
                              <m:r>
                                <a:rPr lang="ar-AE" sz="1800" smtClean="0">
                                  <a:solidFill>
                                    <a:srgbClr val="000000"/>
                                  </a:solidFill>
                                  <a:latin typeface="Cambria Math"/>
                                </a:rPr>
                                <m:t>=</m:t>
                              </m:r>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r>
                                    <a:rPr lang="ar-AE" sz="1800" smtClean="0">
                                      <a:solidFill>
                                        <a:srgbClr val="000000"/>
                                      </a:solidFill>
                                      <a:latin typeface="Cambria Math"/>
                                    </a:rPr>
                                    <m:t>−</m:t>
                                  </m:r>
                                  <m:r>
                                    <a:rPr lang="ar-AE" sz="1800" smtClean="0">
                                      <a:solidFill>
                                        <a:srgbClr val="000000"/>
                                      </a:solidFill>
                                      <a:latin typeface="Cambria Math"/>
                                    </a:rPr>
                                    <m:t>𝑚</m:t>
                                  </m:r>
                                </m:sup>
                              </m:sSup>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f>
                                <m:fPr>
                                  <m:ctrlPr>
                                    <a:rPr lang="ar-AE" sz="1800" i="1">
                                      <a:solidFill>
                                        <a:srgbClr val="000000"/>
                                      </a:solidFill>
                                      <a:latin typeface="Cambria Math" panose="02040503050406030204" pitchFamily="18" charset="0"/>
                                    </a:rPr>
                                  </m:ctrlPr>
                                </m:fPr>
                                <m:num>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7</m:t>
                                      </m:r>
                                    </m:e>
                                    <m:sup>
                                      <m:r>
                                        <a:rPr lang="ar-AE" sz="1800">
                                          <a:solidFill>
                                            <a:srgbClr val="000000"/>
                                          </a:solidFill>
                                          <a:latin typeface="Cambria Math"/>
                                        </a:rPr>
                                        <m:t>9</m:t>
                                      </m:r>
                                    </m:sup>
                                  </m:sSup>
                                </m:num>
                                <m:den>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7</m:t>
                                      </m:r>
                                    </m:e>
                                    <m:sup>
                                      <m:r>
                                        <a:rPr lang="ar-AE" sz="1800">
                                          <a:solidFill>
                                            <a:srgbClr val="000000"/>
                                          </a:solidFill>
                                          <a:latin typeface="Cambria Math"/>
                                        </a:rPr>
                                        <m:t>10</m:t>
                                      </m:r>
                                    </m:sup>
                                  </m:sSup>
                                </m:den>
                              </m:f>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7</m:t>
                                  </m:r>
                                </m:e>
                                <m:sup>
                                  <m:r>
                                    <a:rPr lang="ar-AE" sz="1800">
                                      <a:solidFill>
                                        <a:srgbClr val="000000"/>
                                      </a:solidFill>
                                      <a:latin typeface="Cambria Math"/>
                                    </a:rPr>
                                    <m:t>9</m:t>
                                  </m:r>
                                  <m:r>
                                    <a:rPr lang="ar-AE" sz="1800">
                                      <a:solidFill>
                                        <a:srgbClr val="000000"/>
                                      </a:solidFill>
                                      <a:latin typeface="Cambria Math"/>
                                    </a:rPr>
                                    <m:t>−</m:t>
                                  </m:r>
                                  <m:r>
                                    <a:rPr lang="ar-AE" sz="1800">
                                      <a:solidFill>
                                        <a:srgbClr val="000000"/>
                                      </a:solidFill>
                                      <a:latin typeface="Cambria Math"/>
                                    </a:rPr>
                                    <m:t>10</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7</m:t>
                                  </m:r>
                                </m:e>
                                <m:sup>
                                  <m:r>
                                    <a:rPr lang="ar-AE" sz="1800">
                                      <a:solidFill>
                                        <a:srgbClr val="000000"/>
                                      </a:solidFill>
                                      <a:latin typeface="Cambria Math"/>
                                    </a:rPr>
                                    <m:t>−</m:t>
                                  </m:r>
                                  <m:r>
                                    <a:rPr lang="ar-AE" sz="1800">
                                      <a:solidFill>
                                        <a:srgbClr val="000000"/>
                                      </a:solidFill>
                                      <a:latin typeface="Cambria Math"/>
                                    </a:rPr>
                                    <m:t>1</m:t>
                                  </m:r>
                                </m:sup>
                              </m:sSup>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48000">
                    <a:tc>
                      <a:txBody>
                        <a:bodyPr/>
                        <a:lstStyle/>
                        <a:p>
                          <a:pPr algn="l">
                            <a:lnSpc>
                              <a:spcPct val="150000"/>
                            </a:lnSpc>
                            <a:defRPr sz="1800" b="1"/>
                          </a:pPr>
                          <a:r>
                            <a:rPr dirty="0">
                              <a:solidFill>
                                <a:srgbClr val="000000"/>
                              </a:solidFill>
                            </a:rPr>
                            <a:t>3.</a:t>
                          </a:r>
                          <a:r>
                            <a:rPr lang="en-US" dirty="0">
                              <a:solidFill>
                                <a:srgbClr val="000000"/>
                              </a:solidFill>
                            </a:rPr>
                            <a:t>  </a:t>
                          </a:r>
                          <a:r>
                            <a:rPr lang="ar-AE" dirty="0">
                              <a:solidFill>
                                <a:srgbClr val="000000"/>
                              </a:solidFill>
                            </a:rPr>
                            <a:t>​</a:t>
                          </a:r>
                          <a14:m>
                            <m:oMath xmlns:m="http://schemas.openxmlformats.org/officeDocument/2006/math">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m:t>
                                  </m:r>
                                  <m:r>
                                    <a:rPr lang="ar-AE" sz="1800" smtClean="0">
                                      <a:solidFill>
                                        <a:srgbClr val="000000"/>
                                      </a:solidFill>
                                      <a:latin typeface="Cambria Math"/>
                                    </a:rPr>
                                    <m:t>𝑛</m:t>
                                  </m:r>
                                </m:sup>
                              </m:sSup>
                              <m:r>
                                <a:rPr lang="ar-AE" sz="1800" smtClean="0">
                                  <a:solidFill>
                                    <a:srgbClr val="000000"/>
                                  </a:solidFill>
                                  <a:latin typeface="Cambria Math"/>
                                </a:rPr>
                                <m:t>=</m:t>
                              </m:r>
                              <m:f>
                                <m:fPr>
                                  <m:ctrlPr>
                                    <a:rPr lang="ar-AE" sz="1800" i="1" smtClean="0">
                                      <a:solidFill>
                                        <a:srgbClr val="000000"/>
                                      </a:solidFill>
                                      <a:latin typeface="Cambria Math" panose="02040503050406030204" pitchFamily="18" charset="0"/>
                                    </a:rPr>
                                  </m:ctrlPr>
                                </m:fPr>
                                <m:num>
                                  <m:r>
                                    <a:rPr lang="ar-AE" sz="1800" smtClean="0">
                                      <a:solidFill>
                                        <a:srgbClr val="000000"/>
                                      </a:solidFill>
                                      <a:latin typeface="Cambria Math"/>
                                    </a:rPr>
                                    <m:t>1</m:t>
                                  </m:r>
                                </m:num>
                                <m:den>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den>
                              </m:f>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5</m:t>
                                  </m:r>
                                </m:e>
                                <m:sup>
                                  <m:r>
                                    <a:rPr lang="ar-AE" sz="1800">
                                      <a:solidFill>
                                        <a:srgbClr val="000000"/>
                                      </a:solidFill>
                                      <a:latin typeface="Cambria Math"/>
                                    </a:rPr>
                                    <m:t>−</m:t>
                                  </m:r>
                                  <m:r>
                                    <a:rPr lang="ar-AE" sz="1800">
                                      <a:solidFill>
                                        <a:srgbClr val="000000"/>
                                      </a:solidFill>
                                      <a:latin typeface="Cambria Math"/>
                                    </a:rPr>
                                    <m:t>2</m:t>
                                  </m:r>
                                </m:sup>
                              </m:sSup>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1</m:t>
                                  </m:r>
                                </m:num>
                                <m:den>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5</m:t>
                                      </m:r>
                                    </m:e>
                                    <m:sup>
                                      <m:r>
                                        <a:rPr lang="ar-AE" sz="1800">
                                          <a:solidFill>
                                            <a:srgbClr val="000000"/>
                                          </a:solidFill>
                                          <a:latin typeface="Cambria Math"/>
                                        </a:rPr>
                                        <m:t>2</m:t>
                                      </m:r>
                                    </m:sup>
                                  </m:sSup>
                                </m:den>
                              </m:f>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1</m:t>
                                  </m:r>
                                </m:num>
                                <m:den>
                                  <m:r>
                                    <a:rPr lang="ar-AE" sz="1800">
                                      <a:solidFill>
                                        <a:srgbClr val="000000"/>
                                      </a:solidFill>
                                      <a:latin typeface="Cambria Math"/>
                                    </a:rPr>
                                    <m:t>25</m:t>
                                  </m:r>
                                </m:den>
                              </m:f>
                            </m:oMath>
                          </a14:m>
                          <a:r>
                            <a:rPr lang="ar-AE" sz="1800" dirty="0">
                              <a:solidFill>
                                <a:srgbClr val="000000"/>
                              </a:solidFill>
                            </a:rPr>
                            <a:t>  </a:t>
                          </a:r>
                          <a:r>
                            <a:rPr lang="en-IN" sz="1800" dirty="0">
                              <a:solidFill>
                                <a:srgbClr val="000000"/>
                              </a:solidFill>
                            </a:rPr>
                            <a:t>and  </a:t>
                          </a:r>
                          <a14:m>
                            <m:oMath xmlns:m="http://schemas.openxmlformats.org/officeDocument/2006/math">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3</m:t>
                                  </m:r>
                                </m:sup>
                              </m:sSup>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1</m:t>
                                  </m:r>
                                </m:num>
                                <m:den>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m:t>
                                      </m:r>
                                      <m:r>
                                        <a:rPr lang="ar-AE" sz="1800">
                                          <a:solidFill>
                                            <a:srgbClr val="000000"/>
                                          </a:solidFill>
                                          <a:latin typeface="Cambria Math"/>
                                        </a:rPr>
                                        <m:t>3</m:t>
                                      </m:r>
                                    </m:sup>
                                  </m:sSup>
                                </m:den>
                              </m:f>
                            </m:oMath>
                          </a14:m>
                          <a:endParaRPr lang="ar-AE" sz="180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48000">
                    <a:tc>
                      <a:txBody>
                        <a:bodyPr/>
                        <a:lstStyle/>
                        <a:p>
                          <a:pPr algn="l">
                            <a:defRPr sz="1800" b="1"/>
                          </a:pPr>
                          <a:r>
                            <a:rPr dirty="0">
                              <a:solidFill>
                                <a:srgbClr val="000000"/>
                              </a:solidFill>
                            </a:rPr>
                            <a:t>4.</a:t>
                          </a:r>
                          <a:r>
                            <a:rPr lang="en-US" dirty="0">
                              <a:solidFill>
                                <a:srgbClr val="000000"/>
                              </a:solidFill>
                            </a:rPr>
                            <a:t>  </a:t>
                          </a:r>
                          <a:r>
                            <a:rPr lang="ar-AE" dirty="0">
                              <a:solidFill>
                                <a:srgbClr val="000000"/>
                              </a:solidFill>
                            </a:rPr>
                            <a:t>​</a:t>
                          </a:r>
                          <a14:m>
                            <m:oMath xmlns:m="http://schemas.openxmlformats.org/officeDocument/2006/math">
                              <m:sSup>
                                <m:sSupPr>
                                  <m:ctrlPr>
                                    <a:rPr lang="ar-AE" sz="1800" i="1" smtClean="0">
                                      <a:solidFill>
                                        <a:srgbClr val="000000"/>
                                      </a:solidFill>
                                      <a:latin typeface="Cambria Math" panose="02040503050406030204" pitchFamily="18" charset="0"/>
                                    </a:rPr>
                                  </m:ctrlPr>
                                </m:sSupPr>
                                <m:e>
                                  <m:d>
                                    <m:dPr>
                                      <m:ctrlPr>
                                        <a:rPr lang="ar-AE" sz="1800" i="1" smtClean="0">
                                          <a:solidFill>
                                            <a:srgbClr val="000000"/>
                                          </a:solidFill>
                                          <a:latin typeface="Cambria Math" panose="02040503050406030204" pitchFamily="18" charset="0"/>
                                        </a:rPr>
                                      </m:ctrlPr>
                                    </m:dPr>
                                    <m:e>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e>
                                  </m:d>
                                </m:e>
                                <m:sup>
                                  <m:r>
                                    <a:rPr lang="ar-AE" sz="1800" smtClean="0">
                                      <a:solidFill>
                                        <a:srgbClr val="000000"/>
                                      </a:solidFill>
                                      <a:latin typeface="Cambria Math"/>
                                    </a:rPr>
                                    <m:t>𝑚</m:t>
                                  </m:r>
                                </m:sup>
                              </m:sSup>
                              <m:r>
                                <a:rPr lang="ar-AE" sz="1800" smtClean="0">
                                  <a:solidFill>
                                    <a:srgbClr val="000000"/>
                                  </a:solidFill>
                                  <a:latin typeface="Cambria Math"/>
                                </a:rPr>
                                <m:t>=</m:t>
                              </m:r>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𝑛𝑚</m:t>
                                  </m:r>
                                </m:sup>
                              </m:sSup>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2</m:t>
                                          </m:r>
                                        </m:e>
                                        <m:sup>
                                          <m:r>
                                            <a:rPr lang="ar-AE" sz="1800">
                                              <a:solidFill>
                                                <a:srgbClr val="000000"/>
                                              </a:solidFill>
                                              <a:latin typeface="Cambria Math"/>
                                            </a:rPr>
                                            <m:t>3</m:t>
                                          </m:r>
                                        </m:sup>
                                      </m:sSup>
                                    </m:e>
                                  </m:d>
                                </m:e>
                                <m:sup>
                                  <m:r>
                                    <a:rPr lang="ar-AE" sz="1800">
                                      <a:solidFill>
                                        <a:srgbClr val="000000"/>
                                      </a:solidFill>
                                      <a:latin typeface="Cambria Math"/>
                                    </a:rPr>
                                    <m:t>2</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2</m:t>
                                  </m:r>
                                </m:e>
                                <m:sup>
                                  <m:r>
                                    <a:rPr lang="ar-AE" sz="1800">
                                      <a:solidFill>
                                        <a:srgbClr val="000000"/>
                                      </a:solidFill>
                                      <a:latin typeface="Cambria Math"/>
                                    </a:rPr>
                                    <m:t>3</m:t>
                                  </m:r>
                                  <m:r>
                                    <a:rPr lang="ar-AE" sz="1800">
                                      <a:solidFill>
                                        <a:srgbClr val="000000"/>
                                      </a:solidFill>
                                      <a:latin typeface="Cambria Math"/>
                                    </a:rPr>
                                    <m:t>⋅</m:t>
                                  </m:r>
                                  <m:r>
                                    <a:rPr lang="ar-AE" sz="1800">
                                      <a:solidFill>
                                        <a:srgbClr val="000000"/>
                                      </a:solidFill>
                                      <a:latin typeface="Cambria Math"/>
                                    </a:rPr>
                                    <m:t>2</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2</m:t>
                                  </m:r>
                                </m:e>
                                <m:sup>
                                  <m:r>
                                    <a:rPr lang="ar-AE" sz="1800">
                                      <a:solidFill>
                                        <a:srgbClr val="000000"/>
                                      </a:solidFill>
                                      <a:latin typeface="Cambria Math"/>
                                    </a:rPr>
                                    <m:t>6</m:t>
                                  </m:r>
                                </m:sup>
                              </m:sSup>
                              <m:r>
                                <a:rPr lang="ar-AE" sz="1800">
                                  <a:solidFill>
                                    <a:srgbClr val="000000"/>
                                  </a:solidFill>
                                  <a:latin typeface="Cambria Math"/>
                                </a:rPr>
                                <m:t>=</m:t>
                              </m:r>
                              <m:r>
                                <a:rPr lang="ar-AE" sz="1800">
                                  <a:solidFill>
                                    <a:srgbClr val="000000"/>
                                  </a:solidFill>
                                  <a:latin typeface="Cambria Math"/>
                                </a:rPr>
                                <m:t>64</m:t>
                              </m:r>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648000">
                    <a:tc>
                      <a:txBody>
                        <a:bodyPr/>
                        <a:lstStyle/>
                        <a:p>
                          <a:pPr algn="l">
                            <a:defRPr sz="1800" b="1"/>
                          </a:pPr>
                          <a:r>
                            <a:rPr dirty="0">
                              <a:solidFill>
                                <a:srgbClr val="000000"/>
                              </a:solidFill>
                            </a:rPr>
                            <a:t>5.</a:t>
                          </a:r>
                          <a:r>
                            <a:rPr lang="en-US" dirty="0">
                              <a:solidFill>
                                <a:srgbClr val="000000"/>
                              </a:solidFill>
                            </a:rPr>
                            <a:t>  </a:t>
                          </a:r>
                          <a:r>
                            <a:rPr lang="ar-AE" dirty="0">
                              <a:solidFill>
                                <a:srgbClr val="000000"/>
                              </a:solidFill>
                            </a:rPr>
                            <a:t>​</a:t>
                          </a:r>
                          <a14:m>
                            <m:oMath xmlns:m="http://schemas.openxmlformats.org/officeDocument/2006/math">
                              <m:sSup>
                                <m:sSupPr>
                                  <m:ctrlPr>
                                    <a:rPr lang="ar-AE" sz="1800" i="1" smtClean="0">
                                      <a:solidFill>
                                        <a:srgbClr val="000000"/>
                                      </a:solidFill>
                                      <a:latin typeface="Cambria Math" panose="02040503050406030204" pitchFamily="18" charset="0"/>
                                    </a:rPr>
                                  </m:ctrlPr>
                                </m:sSupPr>
                                <m:e>
                                  <m:d>
                                    <m:dPr>
                                      <m:ctrlPr>
                                        <a:rPr lang="ar-AE" sz="1800" i="1" smtClean="0">
                                          <a:solidFill>
                                            <a:srgbClr val="000000"/>
                                          </a:solidFill>
                                          <a:latin typeface="Cambria Math" panose="02040503050406030204" pitchFamily="18" charset="0"/>
                                        </a:rPr>
                                      </m:ctrlPr>
                                    </m:dPr>
                                    <m:e>
                                      <m:r>
                                        <a:rPr lang="ar-AE" sz="1800" smtClean="0">
                                          <a:solidFill>
                                            <a:srgbClr val="000000"/>
                                          </a:solidFill>
                                          <a:latin typeface="Cambria Math"/>
                                        </a:rPr>
                                        <m:t>𝑎𝑏</m:t>
                                      </m:r>
                                    </m:e>
                                  </m:d>
                                </m:e>
                                <m:sup>
                                  <m:r>
                                    <a:rPr lang="ar-AE" sz="1800" smtClean="0">
                                      <a:solidFill>
                                        <a:srgbClr val="000000"/>
                                      </a:solidFill>
                                      <a:latin typeface="Cambria Math"/>
                                    </a:rPr>
                                    <m:t>𝑛</m:t>
                                  </m:r>
                                </m:sup>
                              </m:sSup>
                              <m:r>
                                <a:rPr lang="ar-AE" sz="1800" smtClean="0">
                                  <a:solidFill>
                                    <a:srgbClr val="000000"/>
                                  </a:solidFill>
                                  <a:latin typeface="Cambria Math"/>
                                </a:rPr>
                                <m:t>=</m:t>
                              </m:r>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𝑏</m:t>
                                  </m:r>
                                </m:e>
                                <m:sup>
                                  <m:r>
                                    <a:rPr lang="ar-AE" sz="1800" smtClean="0">
                                      <a:solidFill>
                                        <a:srgbClr val="000000"/>
                                      </a:solidFill>
                                      <a:latin typeface="Cambria Math"/>
                                    </a:rPr>
                                    <m:t>𝑛</m:t>
                                  </m:r>
                                </m:sup>
                              </m:sSup>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r>
                                        <a:rPr lang="ar-AE" sz="1800">
                                          <a:solidFill>
                                            <a:srgbClr val="000000"/>
                                          </a:solidFill>
                                          <a:latin typeface="Cambria Math"/>
                                        </a:rPr>
                                        <m:t>7</m:t>
                                      </m:r>
                                      <m:r>
                                        <a:rPr lang="ar-AE" sz="1800">
                                          <a:solidFill>
                                            <a:srgbClr val="000000"/>
                                          </a:solidFill>
                                          <a:latin typeface="Cambria Math"/>
                                        </a:rPr>
                                        <m:t>𝑥</m:t>
                                      </m:r>
                                    </m:e>
                                  </m:d>
                                </m:e>
                                <m:sup>
                                  <m:r>
                                    <a:rPr lang="ar-AE" sz="1800">
                                      <a:solidFill>
                                        <a:srgbClr val="000000"/>
                                      </a:solidFill>
                                      <a:latin typeface="Cambria Math"/>
                                    </a:rPr>
                                    <m:t>3</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7</m:t>
                                  </m:r>
                                </m:e>
                                <m:sup>
                                  <m:r>
                                    <a:rPr lang="ar-AE" sz="1800">
                                      <a:solidFill>
                                        <a:srgbClr val="000000"/>
                                      </a:solidFill>
                                      <a:latin typeface="Cambria Math"/>
                                    </a:rPr>
                                    <m:t>3</m:t>
                                  </m:r>
                                </m:sup>
                              </m:sSup>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3</m:t>
                                  </m:r>
                                </m:sup>
                              </m:sSup>
                              <m:r>
                                <a:rPr lang="ar-AE" sz="1800">
                                  <a:solidFill>
                                    <a:srgbClr val="000000"/>
                                  </a:solidFill>
                                  <a:latin typeface="Cambria Math"/>
                                </a:rPr>
                                <m:t>=</m:t>
                              </m:r>
                              <m:r>
                                <a:rPr lang="ar-AE" sz="1800">
                                  <a:solidFill>
                                    <a:srgbClr val="000000"/>
                                  </a:solidFill>
                                  <a:latin typeface="Cambria Math"/>
                                </a:rPr>
                                <m:t>343</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3</m:t>
                                  </m:r>
                                </m:sup>
                              </m:sSup>
                            </m:oMath>
                          </a14:m>
                          <a:r>
                            <a:rPr lang="ar-AE" sz="1800" dirty="0">
                              <a:solidFill>
                                <a:srgbClr val="000000"/>
                              </a:solidFill>
                            </a:rPr>
                            <a:t>  </a:t>
                          </a:r>
                          <a:r>
                            <a:rPr lang="en-IN" sz="1800" dirty="0">
                              <a:solidFill>
                                <a:srgbClr val="000000"/>
                              </a:solidFill>
                            </a:rPr>
                            <a:t>and</a:t>
                          </a:r>
                          <a:br>
                            <a:rPr lang="en-IN" sz="1800" dirty="0">
                              <a:solidFill>
                                <a:srgbClr val="000000"/>
                              </a:solidFill>
                            </a:rPr>
                          </a:br>
                          <a:r>
                            <a:rPr lang="en-IN" sz="1800" dirty="0">
                              <a:solidFill>
                                <a:srgbClr val="000000"/>
                              </a:solidFill>
                            </a:rPr>
                            <a:t> </a:t>
                          </a:r>
                          <a14:m>
                            <m:oMath xmlns:m="http://schemas.openxmlformats.org/officeDocument/2006/math">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r>
                                        <a:rPr lang="ar-AE" sz="1800">
                                          <a:solidFill>
                                            <a:srgbClr val="000000"/>
                                          </a:solidFill>
                                          <a:latin typeface="Cambria Math"/>
                                        </a:rPr>
                                        <m:t>−</m:t>
                                      </m:r>
                                      <m:r>
                                        <a:rPr lang="ar-AE" sz="1800">
                                          <a:solidFill>
                                            <a:srgbClr val="000000"/>
                                          </a:solidFill>
                                          <a:latin typeface="Cambria Math"/>
                                        </a:rPr>
                                        <m:t>2</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5</m:t>
                                          </m:r>
                                        </m:sup>
                                      </m:sSup>
                                    </m:e>
                                  </m:d>
                                </m:e>
                                <m:sup>
                                  <m:r>
                                    <a:rPr lang="ar-AE" sz="1800">
                                      <a:solidFill>
                                        <a:srgbClr val="000000"/>
                                      </a:solidFill>
                                      <a:latin typeface="Cambria Math"/>
                                    </a:rPr>
                                    <m:t>2</m:t>
                                  </m:r>
                                </m:sup>
                              </m:sSup>
                              <m:r>
                                <a:rPr lang="ar-AE" sz="1800">
                                  <a:solidFill>
                                    <a:srgbClr val="000000"/>
                                  </a:solidFill>
                                  <a:latin typeface="Cambria Math"/>
                                </a:rPr>
                                <m:t>=</m:t>
                              </m:r>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r>
                                        <a:rPr lang="ar-AE" sz="1800">
                                          <a:solidFill>
                                            <a:srgbClr val="000000"/>
                                          </a:solidFill>
                                          <a:latin typeface="Cambria Math"/>
                                        </a:rPr>
                                        <m:t>−</m:t>
                                      </m:r>
                                      <m:r>
                                        <a:rPr lang="ar-AE" sz="1800">
                                          <a:solidFill>
                                            <a:srgbClr val="000000"/>
                                          </a:solidFill>
                                          <a:latin typeface="Cambria Math"/>
                                        </a:rPr>
                                        <m:t>2</m:t>
                                      </m:r>
                                    </m:e>
                                  </m:d>
                                </m:e>
                                <m:sup>
                                  <m:r>
                                    <a:rPr lang="ar-AE" sz="1800">
                                      <a:solidFill>
                                        <a:srgbClr val="000000"/>
                                      </a:solidFill>
                                      <a:latin typeface="Cambria Math"/>
                                    </a:rPr>
                                    <m:t>2</m:t>
                                  </m:r>
                                </m:sup>
                              </m:sSup>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5</m:t>
                                          </m:r>
                                        </m:sup>
                                      </m:sSup>
                                    </m:e>
                                  </m:d>
                                </m:e>
                                <m:sup>
                                  <m:r>
                                    <a:rPr lang="ar-AE" sz="1800">
                                      <a:solidFill>
                                        <a:srgbClr val="000000"/>
                                      </a:solidFill>
                                      <a:latin typeface="Cambria Math"/>
                                    </a:rPr>
                                    <m:t>2</m:t>
                                  </m:r>
                                </m:sup>
                              </m:sSup>
                              <m:r>
                                <a:rPr lang="ar-AE" sz="1800">
                                  <a:solidFill>
                                    <a:srgbClr val="000000"/>
                                  </a:solidFill>
                                  <a:latin typeface="Cambria Math"/>
                                </a:rPr>
                                <m:t>=</m:t>
                              </m:r>
                              <m:r>
                                <a:rPr lang="ar-AE" sz="1800">
                                  <a:solidFill>
                                    <a:srgbClr val="000000"/>
                                  </a:solidFill>
                                  <a:latin typeface="Cambria Math"/>
                                </a:rPr>
                                <m:t>4</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10</m:t>
                                  </m:r>
                                </m:sup>
                              </m:sSup>
                            </m:oMath>
                          </a14:m>
                          <a:endParaRPr lang="ar-AE" sz="180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648000">
                    <a:tc>
                      <a:txBody>
                        <a:bodyPr/>
                        <a:lstStyle/>
                        <a:p>
                          <a:pPr algn="l">
                            <a:lnSpc>
                              <a:spcPct val="150000"/>
                            </a:lnSpc>
                            <a:defRPr sz="1800" b="1"/>
                          </a:pPr>
                          <a:r>
                            <a:rPr dirty="0">
                              <a:solidFill>
                                <a:srgbClr val="000000"/>
                              </a:solidFill>
                            </a:rPr>
                            <a:t>6.</a:t>
                          </a:r>
                          <a:r>
                            <a:rPr lang="en-US" dirty="0">
                              <a:solidFill>
                                <a:srgbClr val="000000"/>
                              </a:solidFill>
                            </a:rPr>
                            <a:t>  </a:t>
                          </a:r>
                          <a:r>
                            <a:rPr lang="ar-AE" dirty="0">
                              <a:solidFill>
                                <a:srgbClr val="000000"/>
                              </a:solidFill>
                            </a:rPr>
                            <a:t>​</a:t>
                          </a:r>
                          <a14:m>
                            <m:oMath xmlns:m="http://schemas.openxmlformats.org/officeDocument/2006/math">
                              <m:sSup>
                                <m:sSupPr>
                                  <m:ctrlPr>
                                    <a:rPr lang="ar-AE" sz="1800" i="1" smtClean="0">
                                      <a:solidFill>
                                        <a:srgbClr val="000000"/>
                                      </a:solidFill>
                                      <a:latin typeface="Cambria Math" panose="02040503050406030204" pitchFamily="18" charset="0"/>
                                    </a:rPr>
                                  </m:ctrlPr>
                                </m:sSupPr>
                                <m:e>
                                  <m:d>
                                    <m:dPr>
                                      <m:ctrlPr>
                                        <a:rPr lang="ar-AE" sz="1800" i="1" smtClean="0">
                                          <a:solidFill>
                                            <a:srgbClr val="000000"/>
                                          </a:solidFill>
                                          <a:latin typeface="Cambria Math" panose="02040503050406030204" pitchFamily="18" charset="0"/>
                                        </a:rPr>
                                      </m:ctrlPr>
                                    </m:dPr>
                                    <m:e>
                                      <m:f>
                                        <m:fPr>
                                          <m:ctrlPr>
                                            <a:rPr lang="ar-AE" sz="1800" i="1" smtClean="0">
                                              <a:solidFill>
                                                <a:srgbClr val="000000"/>
                                              </a:solidFill>
                                              <a:latin typeface="Cambria Math" panose="02040503050406030204" pitchFamily="18" charset="0"/>
                                            </a:rPr>
                                          </m:ctrlPr>
                                        </m:fPr>
                                        <m:num>
                                          <m:r>
                                            <a:rPr lang="ar-AE" sz="1800" smtClean="0">
                                              <a:solidFill>
                                                <a:srgbClr val="000000"/>
                                              </a:solidFill>
                                              <a:latin typeface="Cambria Math"/>
                                            </a:rPr>
                                            <m:t>𝑎</m:t>
                                          </m:r>
                                        </m:num>
                                        <m:den>
                                          <m:r>
                                            <a:rPr lang="ar-AE" sz="1800" smtClean="0">
                                              <a:solidFill>
                                                <a:srgbClr val="000000"/>
                                              </a:solidFill>
                                              <a:latin typeface="Cambria Math"/>
                                            </a:rPr>
                                            <m:t>𝑏</m:t>
                                          </m:r>
                                        </m:den>
                                      </m:f>
                                    </m:e>
                                  </m:d>
                                </m:e>
                                <m:sup>
                                  <m:r>
                                    <a:rPr lang="ar-AE" sz="1800" smtClean="0">
                                      <a:solidFill>
                                        <a:srgbClr val="000000"/>
                                      </a:solidFill>
                                      <a:latin typeface="Cambria Math"/>
                                    </a:rPr>
                                    <m:t>𝑛</m:t>
                                  </m:r>
                                </m:sup>
                              </m:sSup>
                              <m:r>
                                <a:rPr lang="ar-AE" sz="1800" smtClean="0">
                                  <a:solidFill>
                                    <a:srgbClr val="000000"/>
                                  </a:solidFill>
                                  <a:latin typeface="Cambria Math"/>
                                </a:rPr>
                                <m:t>=</m:t>
                              </m:r>
                              <m:f>
                                <m:fPr>
                                  <m:ctrlPr>
                                    <a:rPr lang="ar-AE" sz="1800" i="1" smtClean="0">
                                      <a:solidFill>
                                        <a:srgbClr val="000000"/>
                                      </a:solidFill>
                                      <a:latin typeface="Cambria Math" panose="02040503050406030204" pitchFamily="18" charset="0"/>
                                    </a:rPr>
                                  </m:ctrlPr>
                                </m:fPr>
                                <m:num>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𝑎</m:t>
                                      </m:r>
                                    </m:e>
                                    <m:sup>
                                      <m:r>
                                        <a:rPr lang="ar-AE" sz="1800" smtClean="0">
                                          <a:solidFill>
                                            <a:srgbClr val="000000"/>
                                          </a:solidFill>
                                          <a:latin typeface="Cambria Math"/>
                                        </a:rPr>
                                        <m:t>𝑛</m:t>
                                      </m:r>
                                    </m:sup>
                                  </m:sSup>
                                </m:num>
                                <m:den>
                                  <m:sSup>
                                    <m:sSupPr>
                                      <m:ctrlPr>
                                        <a:rPr lang="ar-AE" sz="1800" i="1" smtClean="0">
                                          <a:solidFill>
                                            <a:srgbClr val="000000"/>
                                          </a:solidFill>
                                          <a:latin typeface="Cambria Math" panose="02040503050406030204" pitchFamily="18" charset="0"/>
                                        </a:rPr>
                                      </m:ctrlPr>
                                    </m:sSupPr>
                                    <m:e>
                                      <m:r>
                                        <a:rPr lang="ar-AE" sz="1800" smtClean="0">
                                          <a:solidFill>
                                            <a:srgbClr val="000000"/>
                                          </a:solidFill>
                                          <a:latin typeface="Cambria Math"/>
                                        </a:rPr>
                                        <m:t>𝑏</m:t>
                                      </m:r>
                                    </m:e>
                                    <m:sup>
                                      <m:r>
                                        <a:rPr lang="ar-AE" sz="1800" smtClean="0">
                                          <a:solidFill>
                                            <a:srgbClr val="000000"/>
                                          </a:solidFill>
                                          <a:latin typeface="Cambria Math"/>
                                        </a:rPr>
                                        <m:t>𝑛</m:t>
                                      </m:r>
                                    </m:sup>
                                  </m:sSup>
                                </m:den>
                              </m:f>
                            </m:oMath>
                          </a14:m>
                          <a:endParaRPr lang="ar-AE"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a:pPr>
                          <a:r>
                            <a:rPr lang="ar-AE" dirty="0">
                              <a:solidFill>
                                <a:srgbClr val="000000"/>
                              </a:solidFill>
                            </a:rPr>
                            <a:t>​</a:t>
                          </a:r>
                          <a14:m>
                            <m:oMath xmlns:m="http://schemas.openxmlformats.org/officeDocument/2006/math">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3</m:t>
                                          </m:r>
                                        </m:num>
                                        <m:den>
                                          <m:r>
                                            <a:rPr lang="ar-AE" sz="1800">
                                              <a:solidFill>
                                                <a:srgbClr val="000000"/>
                                              </a:solidFill>
                                              <a:latin typeface="Cambria Math"/>
                                            </a:rPr>
                                            <m:t>𝑥</m:t>
                                          </m:r>
                                        </m:den>
                                      </m:f>
                                    </m:e>
                                  </m:d>
                                </m:e>
                                <m:sup>
                                  <m:r>
                                    <a:rPr lang="ar-AE" sz="1800">
                                      <a:solidFill>
                                        <a:srgbClr val="000000"/>
                                      </a:solidFill>
                                      <a:latin typeface="Cambria Math"/>
                                    </a:rPr>
                                    <m:t>2</m:t>
                                  </m:r>
                                </m:sup>
                              </m:sSup>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3</m:t>
                                      </m:r>
                                    </m:e>
                                    <m:sup>
                                      <m:r>
                                        <a:rPr lang="ar-AE" sz="1800">
                                          <a:solidFill>
                                            <a:srgbClr val="000000"/>
                                          </a:solidFill>
                                          <a:latin typeface="Cambria Math"/>
                                        </a:rPr>
                                        <m:t>2</m:t>
                                      </m:r>
                                    </m:sup>
                                  </m:sSup>
                                </m:num>
                                <m:den>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2</m:t>
                                      </m:r>
                                    </m:sup>
                                  </m:sSup>
                                </m:den>
                              </m:f>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9</m:t>
                                  </m:r>
                                </m:num>
                                <m:den>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𝑥</m:t>
                                      </m:r>
                                    </m:e>
                                    <m:sup>
                                      <m:r>
                                        <a:rPr lang="ar-AE" sz="1800">
                                          <a:solidFill>
                                            <a:srgbClr val="000000"/>
                                          </a:solidFill>
                                          <a:latin typeface="Cambria Math"/>
                                        </a:rPr>
                                        <m:t>2</m:t>
                                      </m:r>
                                    </m:sup>
                                  </m:sSup>
                                </m:den>
                              </m:f>
                            </m:oMath>
                          </a14:m>
                          <a:r>
                            <a:rPr lang="ar-AE" sz="1800" dirty="0">
                              <a:solidFill>
                                <a:srgbClr val="000000"/>
                              </a:solidFill>
                            </a:rPr>
                            <a:t> </a:t>
                          </a:r>
                          <a:r>
                            <a:rPr lang="en-IN" sz="1800" dirty="0">
                              <a:solidFill>
                                <a:srgbClr val="000000"/>
                              </a:solidFill>
                            </a:rPr>
                            <a:t>and </a:t>
                          </a:r>
                          <a14:m>
                            <m:oMath xmlns:m="http://schemas.openxmlformats.org/officeDocument/2006/math">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1</m:t>
                                          </m:r>
                                        </m:num>
                                        <m:den>
                                          <m:r>
                                            <a:rPr lang="ar-AE" sz="1800">
                                              <a:solidFill>
                                                <a:srgbClr val="000000"/>
                                              </a:solidFill>
                                              <a:latin typeface="Cambria Math"/>
                                            </a:rPr>
                                            <m:t>3</m:t>
                                          </m:r>
                                          <m:r>
                                            <a:rPr lang="ar-AE" sz="1800">
                                              <a:solidFill>
                                                <a:srgbClr val="000000"/>
                                              </a:solidFill>
                                              <a:latin typeface="Cambria Math"/>
                                            </a:rPr>
                                            <m:t>𝑧</m:t>
                                          </m:r>
                                        </m:den>
                                      </m:f>
                                    </m:e>
                                  </m:d>
                                </m:e>
                                <m:sup>
                                  <m:r>
                                    <a:rPr lang="ar-AE" sz="1800">
                                      <a:solidFill>
                                        <a:srgbClr val="000000"/>
                                      </a:solidFill>
                                      <a:latin typeface="Cambria Math"/>
                                    </a:rPr>
                                    <m:t>2</m:t>
                                  </m:r>
                                </m:sup>
                              </m:sSup>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1</m:t>
                                      </m:r>
                                    </m:e>
                                    <m:sup>
                                      <m:r>
                                        <a:rPr lang="ar-AE" sz="1800">
                                          <a:solidFill>
                                            <a:srgbClr val="000000"/>
                                          </a:solidFill>
                                          <a:latin typeface="Cambria Math"/>
                                        </a:rPr>
                                        <m:t>2</m:t>
                                      </m:r>
                                    </m:sup>
                                  </m:sSup>
                                </m:num>
                                <m:den>
                                  <m:sSup>
                                    <m:sSupPr>
                                      <m:ctrlPr>
                                        <a:rPr lang="ar-AE" sz="1800" i="1">
                                          <a:solidFill>
                                            <a:srgbClr val="000000"/>
                                          </a:solidFill>
                                          <a:latin typeface="Cambria Math" panose="02040503050406030204" pitchFamily="18" charset="0"/>
                                        </a:rPr>
                                      </m:ctrlPr>
                                    </m:sSupPr>
                                    <m:e>
                                      <m:d>
                                        <m:dPr>
                                          <m:ctrlPr>
                                            <a:rPr lang="ar-AE" sz="1800" i="1">
                                              <a:solidFill>
                                                <a:srgbClr val="000000"/>
                                              </a:solidFill>
                                              <a:latin typeface="Cambria Math" panose="02040503050406030204" pitchFamily="18" charset="0"/>
                                            </a:rPr>
                                          </m:ctrlPr>
                                        </m:dPr>
                                        <m:e>
                                          <m:r>
                                            <a:rPr lang="ar-AE" sz="1800">
                                              <a:solidFill>
                                                <a:srgbClr val="000000"/>
                                              </a:solidFill>
                                              <a:latin typeface="Cambria Math"/>
                                            </a:rPr>
                                            <m:t>3</m:t>
                                          </m:r>
                                          <m:r>
                                            <a:rPr lang="ar-AE" sz="1800">
                                              <a:solidFill>
                                                <a:srgbClr val="000000"/>
                                              </a:solidFill>
                                              <a:latin typeface="Cambria Math"/>
                                            </a:rPr>
                                            <m:t>𝑧</m:t>
                                          </m:r>
                                        </m:e>
                                      </m:d>
                                    </m:e>
                                    <m:sup>
                                      <m:r>
                                        <a:rPr lang="ar-AE" sz="1800">
                                          <a:solidFill>
                                            <a:srgbClr val="000000"/>
                                          </a:solidFill>
                                          <a:latin typeface="Cambria Math"/>
                                        </a:rPr>
                                        <m:t>2</m:t>
                                      </m:r>
                                    </m:sup>
                                  </m:sSup>
                                </m:den>
                              </m:f>
                              <m:r>
                                <a:rPr lang="ar-AE" sz="1800">
                                  <a:solidFill>
                                    <a:srgbClr val="000000"/>
                                  </a:solidFill>
                                  <a:latin typeface="Cambria Math"/>
                                </a:rPr>
                                <m:t>=</m:t>
                              </m:r>
                              <m:f>
                                <m:fPr>
                                  <m:ctrlPr>
                                    <a:rPr lang="ar-AE" sz="1800" i="1">
                                      <a:solidFill>
                                        <a:srgbClr val="000000"/>
                                      </a:solidFill>
                                      <a:latin typeface="Cambria Math" panose="02040503050406030204" pitchFamily="18" charset="0"/>
                                    </a:rPr>
                                  </m:ctrlPr>
                                </m:fPr>
                                <m:num>
                                  <m:r>
                                    <a:rPr lang="ar-AE" sz="1800">
                                      <a:solidFill>
                                        <a:srgbClr val="000000"/>
                                      </a:solidFill>
                                      <a:latin typeface="Cambria Math"/>
                                    </a:rPr>
                                    <m:t>1</m:t>
                                  </m:r>
                                </m:num>
                                <m:den>
                                  <m:r>
                                    <a:rPr lang="ar-AE" sz="1800">
                                      <a:solidFill>
                                        <a:srgbClr val="000000"/>
                                      </a:solidFill>
                                      <a:latin typeface="Cambria Math"/>
                                    </a:rPr>
                                    <m:t>9</m:t>
                                  </m:r>
                                  <m:sSup>
                                    <m:sSupPr>
                                      <m:ctrlPr>
                                        <a:rPr lang="ar-AE" sz="1800" i="1">
                                          <a:solidFill>
                                            <a:srgbClr val="000000"/>
                                          </a:solidFill>
                                          <a:latin typeface="Cambria Math" panose="02040503050406030204" pitchFamily="18" charset="0"/>
                                        </a:rPr>
                                      </m:ctrlPr>
                                    </m:sSupPr>
                                    <m:e>
                                      <m:r>
                                        <a:rPr lang="ar-AE" sz="1800">
                                          <a:solidFill>
                                            <a:srgbClr val="000000"/>
                                          </a:solidFill>
                                          <a:latin typeface="Cambria Math"/>
                                        </a:rPr>
                                        <m:t>𝑧</m:t>
                                      </m:r>
                                    </m:e>
                                    <m:sup>
                                      <m:r>
                                        <a:rPr lang="ar-AE" sz="1800">
                                          <a:solidFill>
                                            <a:srgbClr val="000000"/>
                                          </a:solidFill>
                                          <a:latin typeface="Cambria Math"/>
                                        </a:rPr>
                                        <m:t>2</m:t>
                                      </m:r>
                                    </m:sup>
                                  </m:sSup>
                                </m:den>
                              </m:f>
                            </m:oMath>
                          </a14:m>
                          <a:endParaRPr lang="ar-AE" sz="1800" dirty="0">
                            <a:solidFill>
                              <a:srgbClr val="0000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bl>
              </a:graphicData>
            </a:graphic>
          </p:graphicFrame>
        </mc:Choice>
        <mc:Fallback>
          <p:graphicFrame>
            <p:nvGraphicFramePr>
              <p:cNvPr id="4" name="Table Placeholder 2" descr="The table presents six exponent properties along with their corresponding examples.&#10;1. Property: a to the power of n times a to the power of m equals a to the power of n plus m.&#10;Example: 3 cubed times 3 to the power of negative 1 equals 3 to the power of 3 plus open parenthesis negative 1 close parenthesis , which simplifies to 3 squared, equals 9.&#10;2. Property: a to the power of n divided by a to the power of m equals a to the power of n minus m.&#10;Example: 7 to the power of 9 divided by 7 to the power of 10 equals 7 to the power of 9 minus 10, which simplifies to 7 to the power of negative 1.&#10;3. Property: a to the power of negative n equals 1 divided by a to the power of n.&#10;Example: 5 to the power of negative 2 equals 1 divided by 5 squared which equals 1 over 25. Similarly, x cubed equals 1 divided by x to the power of negative 3.&#10;4. Property: open parenthesis a to the power of n close parenthesis to the power of m equals a to the power of n times m.&#10;Example: 2 cubed, raised to the power of 2, equals 2 to the power of 3 times 2, which simplifies to 2 to the power of 6 equals 64.&#10;5. Property: open parenthesis a times b close parenthesis to the power of n equals a to the power of n times b to the power of n.&#10;&#10;Example: 7 times x raised to the power of 3 equals 7 cubed times x cubed which simplifies to 343 times x cubed.&#10;Additionally, open parenthesis negative 2 times x to the power of 5 close parenthesis, raised to the power of 2, equals negative 2 squared times x to the power of 5 raised to 2, which simplifies to 4 times x to the power of 10.&#10;&#10;&#10;&#10;&#10;6. Property: open parenthesis a divided by b close parenthesis to the power of n equals a to the power of n divided by b to the power of n.&#10;Example: open parenthesis 3 divided by x close parenthesis squared equals 3 squared divided by x squared, which simplifies to 9 divided by x squared.&#10;Similarly, open parenthesis 1 divided by 3 times z close  parenthesis squared equals 1 squared divided by open parenthesis 3 times z close parenthesis squared, which simplifies to 1 divided by 9 times z squared.">
                <a:extLst>
                  <a:ext uri="{FF2B5EF4-FFF2-40B4-BE49-F238E27FC236}">
                    <a16:creationId xmlns:a16="http://schemas.microsoft.com/office/drawing/2014/main" id="{B457A183-DD08-48AD-A8CA-530454AD5258}"/>
                  </a:ext>
                </a:extLst>
              </p:cNvPr>
              <p:cNvGraphicFramePr>
                <a:graphicFrameLocks/>
              </p:cNvGraphicFramePr>
              <p:nvPr>
                <p:extLst>
                  <p:ext uri="{D42A27DB-BD31-4B8C-83A1-F6EECF244321}">
                    <p14:modId xmlns:p14="http://schemas.microsoft.com/office/powerpoint/2010/main" val="2025008037"/>
                  </p:ext>
                </p:extLst>
              </p:nvPr>
            </p:nvGraphicFramePr>
            <p:xfrm>
              <a:off x="685801" y="1295400"/>
              <a:ext cx="7086599" cy="4602139"/>
            </p:xfrm>
            <a:graphic>
              <a:graphicData uri="http://schemas.openxmlformats.org/drawingml/2006/table">
                <a:tbl>
                  <a:tblPr firstRow="1" bandRow="1">
                    <a:tableStyleId>{2D5ABB26-0587-4C30-8999-92F81FD0307C}</a:tableStyleId>
                  </a:tblPr>
                  <a:tblGrid>
                    <a:gridCol w="3200399">
                      <a:extLst>
                        <a:ext uri="{9D8B030D-6E8A-4147-A177-3AD203B41FA5}">
                          <a16:colId xmlns:a16="http://schemas.microsoft.com/office/drawing/2014/main" val="20000"/>
                        </a:ext>
                      </a:extLst>
                    </a:gridCol>
                    <a:gridCol w="3886200">
                      <a:extLst>
                        <a:ext uri="{9D8B030D-6E8A-4147-A177-3AD203B41FA5}">
                          <a16:colId xmlns:a16="http://schemas.microsoft.com/office/drawing/2014/main" val="20002"/>
                        </a:ext>
                      </a:extLst>
                    </a:gridCol>
                  </a:tblGrid>
                  <a:tr h="648000">
                    <a:tc>
                      <a:txBody>
                        <a:bodyPr/>
                        <a:lstStyle/>
                        <a:p>
                          <a:pPr algn="l">
                            <a:defRPr sz="1800" b="1"/>
                          </a:pPr>
                          <a:r>
                            <a:rPr sz="2000" dirty="0">
                              <a:solidFill>
                                <a:srgbClr val="000000"/>
                              </a:solidFill>
                            </a:rPr>
                            <a:t>Property</a:t>
                          </a: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800" b="1"/>
                          </a:pPr>
                          <a:r>
                            <a:rPr sz="2000" dirty="0">
                              <a:solidFill>
                                <a:srgbClr val="000000"/>
                              </a:solidFill>
                            </a:rPr>
                            <a:t>Example</a:t>
                          </a:r>
                          <a:r>
                            <a:rPr lang="en-US" sz="2000" dirty="0">
                              <a:solidFill>
                                <a:srgbClr val="000000"/>
                              </a:solidFill>
                            </a:rPr>
                            <a:t>(s)</a:t>
                          </a:r>
                          <a:endParaRPr sz="2000" dirty="0">
                            <a:solidFill>
                              <a:srgbClr val="000000"/>
                            </a:solidFill>
                          </a:endParaRPr>
                        </a:p>
                      </a:txBody>
                      <a:tcP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480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103738" r="-121524" b="-51308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103738" b="-513084"/>
                          </a:stretch>
                        </a:blipFill>
                      </a:tcPr>
                    </a:tc>
                    <a:extLst>
                      <a:ext uri="{0D108BD9-81ED-4DB2-BD59-A6C34878D82A}">
                        <a16:rowId xmlns:a16="http://schemas.microsoft.com/office/drawing/2014/main" val="10001"/>
                      </a:ext>
                    </a:extLst>
                  </a:tr>
                  <a:tr h="662432">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200000" r="-121524" b="-40367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200000" b="-403670"/>
                          </a:stretch>
                        </a:blipFill>
                      </a:tcPr>
                    </a:tc>
                    <a:extLst>
                      <a:ext uri="{0D108BD9-81ED-4DB2-BD59-A6C34878D82A}">
                        <a16:rowId xmlns:a16="http://schemas.microsoft.com/office/drawing/2014/main" val="10002"/>
                      </a:ext>
                    </a:extLst>
                  </a:tr>
                  <a:tr h="6480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308491" r="-121524" b="-315094"/>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308491" b="-315094"/>
                          </a:stretch>
                        </a:blipFill>
                      </a:tcPr>
                    </a:tc>
                    <a:extLst>
                      <a:ext uri="{0D108BD9-81ED-4DB2-BD59-A6C34878D82A}">
                        <a16:rowId xmlns:a16="http://schemas.microsoft.com/office/drawing/2014/main" val="10003"/>
                      </a:ext>
                    </a:extLst>
                  </a:tr>
                  <a:tr h="6480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404673" r="-121524" b="-212150"/>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404673" b="-212150"/>
                          </a:stretch>
                        </a:blipFill>
                      </a:tcPr>
                    </a:tc>
                    <a:extLst>
                      <a:ext uri="{0D108BD9-81ED-4DB2-BD59-A6C34878D82A}">
                        <a16:rowId xmlns:a16="http://schemas.microsoft.com/office/drawing/2014/main" val="10004"/>
                      </a:ext>
                    </a:extLst>
                  </a:tr>
                  <a:tr h="64800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509434" r="-121524" b="-114151"/>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509434" b="-114151"/>
                          </a:stretch>
                        </a:blipFill>
                      </a:tcPr>
                    </a:tc>
                    <a:extLst>
                      <a:ext uri="{0D108BD9-81ED-4DB2-BD59-A6C34878D82A}">
                        <a16:rowId xmlns:a16="http://schemas.microsoft.com/office/drawing/2014/main" val="10005"/>
                      </a:ext>
                    </a:extLst>
                  </a:tr>
                  <a:tr h="699707">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t="-561739" r="-121524" b="-5217"/>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2"/>
                          <a:stretch>
                            <a:fillRect l="-82288" t="-561739" b="-5217"/>
                          </a:stretch>
                        </a:blipFill>
                      </a:tcPr>
                    </a:tc>
                    <a:extLst>
                      <a:ext uri="{0D108BD9-81ED-4DB2-BD59-A6C34878D82A}">
                        <a16:rowId xmlns:a16="http://schemas.microsoft.com/office/drawing/2014/main" val="10006"/>
                      </a:ext>
                    </a:extLst>
                  </a:tr>
                </a:tbl>
              </a:graphicData>
            </a:graphic>
          </p:graphicFrame>
        </mc:Fallback>
      </mc:AlternateContent>
    </p:spTree>
    <p:extLst>
      <p:ext uri="{BB962C8B-B14F-4D97-AF65-F5344CB8AC3E}">
        <p14:creationId xmlns:p14="http://schemas.microsoft.com/office/powerpoint/2010/main" val="2786582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Properties of Exponents</a:t>
            </a:r>
            <a:r>
              <a:rPr lang="en-US" baseline="-25000" dirty="0"/>
              <a:t>3</a:t>
            </a:r>
            <a:endParaRPr dirty="0"/>
          </a:p>
        </p:txBody>
      </p:sp>
      <p:sp>
        <p:nvSpPr>
          <p:cNvPr id="3" name="Text Placeholder 2"/>
          <p:cNvSpPr>
            <a:spLocks noGrp="1"/>
          </p:cNvSpPr>
          <p:nvPr>
            <p:ph type="body" sz="quarter" idx="10"/>
          </p:nvPr>
        </p:nvSpPr>
        <p:spPr>
          <a:xfrm>
            <a:off x="457200" y="1082078"/>
            <a:ext cx="8229600" cy="2346922"/>
          </a:xfrm>
        </p:spPr>
        <p:txBody>
          <a:bodyPr>
            <a:normAutofit/>
          </a:bodyPr>
          <a:lstStyle/>
          <a:p>
            <a:pPr>
              <a:defRPr sz="2800"/>
            </a:pPr>
            <a:r>
              <a:rPr sz="2800" dirty="0"/>
              <a:t>Here and throughout this lesson, assume </a:t>
            </a:r>
            <a:r>
              <a:rPr lang="en-US" sz="2800" dirty="0"/>
              <a:t>that </a:t>
            </a:r>
            <a:r>
              <a:rPr sz="2800" dirty="0"/>
              <a:t>every expression is defined. That is, if an exponent is </a:t>
            </a:r>
            <a:r>
              <a:rPr sz="2800" dirty="0">
                <a:latin typeface="Cambria Math"/>
              </a:rPr>
              <a:t>0</a:t>
            </a:r>
            <a:r>
              <a:rPr sz="2800" dirty="0"/>
              <a:t>, then the base is nonzero, and if an expression appears in the denominator of a fraction, then that expression is nonzero. Remember that</a:t>
            </a:r>
          </a:p>
        </p:txBody>
      </p:sp>
      <p:pic>
        <p:nvPicPr>
          <p:cNvPr id="7" name="Picture 6" descr="a to the power of zero equals 1">
            <a:extLst>
              <a:ext uri="{FF2B5EF4-FFF2-40B4-BE49-F238E27FC236}">
                <a16:creationId xmlns:a16="http://schemas.microsoft.com/office/drawing/2014/main" id="{534EEDDD-0177-FF36-7CC0-7B1DA8AB88EB}"/>
              </a:ext>
            </a:extLst>
          </p:cNvPr>
          <p:cNvPicPr>
            <a:picLocks noChangeAspect="1"/>
          </p:cNvPicPr>
          <p:nvPr/>
        </p:nvPicPr>
        <p:blipFill>
          <a:blip r:embed="rId2"/>
          <a:stretch>
            <a:fillRect/>
          </a:stretch>
        </p:blipFill>
        <p:spPr>
          <a:xfrm>
            <a:off x="4294094" y="2809875"/>
            <a:ext cx="900000" cy="417857"/>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884FB5-763E-D6B3-8D40-1AAE58EEA898}"/>
                  </a:ext>
                </a:extLst>
              </p:cNvPr>
              <p:cNvSpPr txBox="1"/>
              <p:nvPr/>
            </p:nvSpPr>
            <p:spPr>
              <a:xfrm>
                <a:off x="5194094" y="2819400"/>
                <a:ext cx="2514600" cy="523220"/>
              </a:xfrm>
              <a:prstGeom prst="rect">
                <a:avLst/>
              </a:prstGeom>
              <a:noFill/>
            </p:spPr>
            <p:txBody>
              <a:bodyPr wrap="square">
                <a:spAutoFit/>
              </a:bodyPr>
              <a:lstStyle/>
              <a:p>
                <a:r>
                  <a:rPr lang="en-IN" sz="2800" dirty="0">
                    <a:solidFill>
                      <a:srgbClr val="000000"/>
                    </a:solidFill>
                  </a:rPr>
                  <a:t>for every </a:t>
                </a:r>
                <a:r>
                  <a:rPr lang="en-IN" sz="2800" i="1" dirty="0">
                    <a:solidFill>
                      <a:srgbClr val="000000"/>
                    </a:solidFill>
                  </a:rPr>
                  <a:t>a</a:t>
                </a:r>
                <a14:m>
                  <m:oMath xmlns:m="http://schemas.openxmlformats.org/officeDocument/2006/math">
                    <m:r>
                      <a:rPr lang="en-US" sz="2800" b="0" i="1" smtClean="0">
                        <a:solidFill>
                          <a:srgbClr val="000000"/>
                        </a:solidFill>
                        <a:latin typeface="Cambria Math" panose="02040503050406030204" pitchFamily="18" charset="0"/>
                      </a:rPr>
                      <m:t> </m:t>
                    </m:r>
                    <m:r>
                      <a:rPr lang="en-IN" sz="2800">
                        <a:solidFill>
                          <a:srgbClr val="000000"/>
                        </a:solidFill>
                        <a:latin typeface="Cambria Math" panose="02040503050406030204" pitchFamily="18" charset="0"/>
                      </a:rPr>
                      <m:t>≠</m:t>
                    </m:r>
                    <m:r>
                      <a:rPr lang="en-IN" sz="2800">
                        <a:solidFill>
                          <a:srgbClr val="000000"/>
                        </a:solidFill>
                        <a:latin typeface="Cambria Math" panose="02040503050406030204" pitchFamily="18" charset="0"/>
                      </a:rPr>
                      <m:t>0</m:t>
                    </m:r>
                  </m:oMath>
                </a14:m>
                <a:r>
                  <a:rPr lang="en-IN" sz="2800" dirty="0">
                    <a:solidFill>
                      <a:srgbClr val="000000"/>
                    </a:solidFill>
                  </a:rPr>
                  <a:t>.</a:t>
                </a:r>
              </a:p>
            </p:txBody>
          </p:sp>
        </mc:Choice>
        <mc:Fallback xmlns="">
          <p:sp>
            <p:nvSpPr>
              <p:cNvPr id="6" name="TextBox 5">
                <a:extLst>
                  <a:ext uri="{FF2B5EF4-FFF2-40B4-BE49-F238E27FC236}">
                    <a16:creationId xmlns:a16="http://schemas.microsoft.com/office/drawing/2014/main" id="{4B884FB5-763E-D6B3-8D40-1AAE58EEA898}"/>
                  </a:ext>
                </a:extLst>
              </p:cNvPr>
              <p:cNvSpPr txBox="1">
                <a:spLocks noRot="1" noChangeAspect="1" noMove="1" noResize="1" noEditPoints="1" noAdjustHandles="1" noChangeArrowheads="1" noChangeShapeType="1" noTextEdit="1"/>
              </p:cNvSpPr>
              <p:nvPr/>
            </p:nvSpPr>
            <p:spPr>
              <a:xfrm>
                <a:off x="5194094" y="2819400"/>
                <a:ext cx="2514600" cy="523220"/>
              </a:xfrm>
              <a:prstGeom prst="rect">
                <a:avLst/>
              </a:prstGeom>
              <a:blipFill>
                <a:blip r:embed="rId4"/>
                <a:stretch>
                  <a:fillRect l="-4843" t="-11765" r="-2906" b="-32941"/>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Using Properties of Exponents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lang="en-US" sz="2800" dirty="0"/>
              <a:t>Simplify the following expressions by using the properties of exponents. Write the final answers with only positive exponents.</a:t>
            </a:r>
          </a:p>
          <a:p>
            <a:pPr>
              <a:defRPr sz="2800"/>
            </a:pPr>
            <a:endParaRPr dirty="0"/>
          </a:p>
        </p:txBody>
      </p:sp>
      <p:pic>
        <p:nvPicPr>
          <p:cNvPr id="9" name="Picture 8" descr="a. Open parenthesis 17 times x to the power of 4 minus 5 times x squared plus 2 close parenthesis to the power of 0.">
            <a:extLst>
              <a:ext uri="{FF2B5EF4-FFF2-40B4-BE49-F238E27FC236}">
                <a16:creationId xmlns:a16="http://schemas.microsoft.com/office/drawing/2014/main" id="{091F16A5-3C41-3DD1-ED86-24A438F59FD5}"/>
              </a:ext>
            </a:extLst>
          </p:cNvPr>
          <p:cNvPicPr>
            <a:picLocks noChangeAspect="1"/>
          </p:cNvPicPr>
          <p:nvPr/>
        </p:nvPicPr>
        <p:blipFill>
          <a:blip r:embed="rId2"/>
          <a:stretch>
            <a:fillRect/>
          </a:stretch>
        </p:blipFill>
        <p:spPr>
          <a:xfrm>
            <a:off x="590550" y="2503222"/>
            <a:ext cx="2628000" cy="635019"/>
          </a:xfrm>
          <a:prstGeom prst="rect">
            <a:avLst/>
          </a:prstGeom>
        </p:spPr>
      </p:pic>
      <p:graphicFrame>
        <p:nvGraphicFramePr>
          <p:cNvPr id="10" name="Object 9" descr="b. Open parenthesis x squared times y cubed close parenthesis to the power of negative one times z to the power of negative two, all over x cubed times z to the power of negative three.">
            <a:extLst>
              <a:ext uri="{FF2B5EF4-FFF2-40B4-BE49-F238E27FC236}">
                <a16:creationId xmlns:a16="http://schemas.microsoft.com/office/drawing/2014/main" id="{6F780D38-3BA5-261B-044B-A704344CA7F7}"/>
              </a:ext>
            </a:extLst>
          </p:cNvPr>
          <p:cNvGraphicFramePr>
            <a:graphicFrameLocks noChangeAspect="1"/>
          </p:cNvGraphicFramePr>
          <p:nvPr>
            <p:extLst>
              <p:ext uri="{D42A27DB-BD31-4B8C-83A1-F6EECF244321}">
                <p14:modId xmlns:p14="http://schemas.microsoft.com/office/powerpoint/2010/main" val="2783652323"/>
              </p:ext>
            </p:extLst>
          </p:nvPr>
        </p:nvGraphicFramePr>
        <p:xfrm>
          <a:off x="685800" y="3448050"/>
          <a:ext cx="2016000" cy="1021308"/>
        </p:xfrm>
        <a:graphic>
          <a:graphicData uri="http://schemas.openxmlformats.org/presentationml/2006/ole">
            <mc:AlternateContent xmlns:mc="http://schemas.openxmlformats.org/markup-compatibility/2006">
              <mc:Choice xmlns:v="urn:schemas-microsoft-com:vml" Requires="v">
                <p:oleObj name="Equation" r:id="rId3" imgW="1924466" imgH="974962" progId="Equation.DSMT4">
                  <p:embed/>
                </p:oleObj>
              </mc:Choice>
              <mc:Fallback>
                <p:oleObj name="Equation" r:id="rId3" imgW="1924466" imgH="974962" progId="Equation.DSMT4">
                  <p:embed/>
                  <p:pic>
                    <p:nvPicPr>
                      <p:cNvPr id="0" name=""/>
                      <p:cNvPicPr/>
                      <p:nvPr/>
                    </p:nvPicPr>
                    <p:blipFill>
                      <a:blip r:embed="rId4"/>
                      <a:stretch>
                        <a:fillRect/>
                      </a:stretch>
                    </p:blipFill>
                    <p:spPr>
                      <a:xfrm>
                        <a:off x="685800" y="3448050"/>
                        <a:ext cx="2016000" cy="1021308"/>
                      </a:xfrm>
                      <a:prstGeom prst="rect">
                        <a:avLst/>
                      </a:prstGeom>
                    </p:spPr>
                  </p:pic>
                </p:oleObj>
              </mc:Fallback>
            </mc:AlternateContent>
          </a:graphicData>
        </a:graphic>
      </p:graphicFrame>
      <p:pic>
        <p:nvPicPr>
          <p:cNvPr id="12" name="Picture 11" descr="c. Open parenthesis negative 2 times x cubed times y to the power of negative one close parenthesis to the power of negative three, all over open parenthesis 18 times x to the power of negative three close parenthesis to the power of zero times open parenthesis x times y close parenthesis to the power of negative two.">
            <a:extLst>
              <a:ext uri="{FF2B5EF4-FFF2-40B4-BE49-F238E27FC236}">
                <a16:creationId xmlns:a16="http://schemas.microsoft.com/office/drawing/2014/main" id="{A75EE74C-C0C8-1EB0-3A6E-C03556278A85}"/>
              </a:ext>
            </a:extLst>
          </p:cNvPr>
          <p:cNvPicPr>
            <a:picLocks noChangeAspect="1"/>
          </p:cNvPicPr>
          <p:nvPr/>
        </p:nvPicPr>
        <p:blipFill>
          <a:blip r:embed="rId5"/>
          <a:stretch>
            <a:fillRect/>
          </a:stretch>
        </p:blipFill>
        <p:spPr>
          <a:xfrm>
            <a:off x="5280176" y="2181504"/>
            <a:ext cx="2484000" cy="1266546"/>
          </a:xfrm>
          <a:prstGeom prst="rect">
            <a:avLst/>
          </a:prstGeom>
        </p:spPr>
      </p:pic>
      <p:pic>
        <p:nvPicPr>
          <p:cNvPr id="14" name="Picture 13" descr="d. Open parenthesis 7 times x times z to the power of negative 2 close parenthesis squared times open parenthesis 5 times x squared times y close parenthesis to the power of negative 1.">
            <a:extLst>
              <a:ext uri="{FF2B5EF4-FFF2-40B4-BE49-F238E27FC236}">
                <a16:creationId xmlns:a16="http://schemas.microsoft.com/office/drawing/2014/main" id="{0BA33344-A10F-87CB-D5A2-9D0B50A02DA8}"/>
              </a:ext>
            </a:extLst>
          </p:cNvPr>
          <p:cNvPicPr>
            <a:picLocks noChangeAspect="1"/>
          </p:cNvPicPr>
          <p:nvPr/>
        </p:nvPicPr>
        <p:blipFill>
          <a:blip r:embed="rId6"/>
          <a:stretch>
            <a:fillRect/>
          </a:stretch>
        </p:blipFill>
        <p:spPr>
          <a:xfrm>
            <a:off x="5261126" y="3690144"/>
            <a:ext cx="2700000" cy="65000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Properties of Exponents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dirty="0"/>
              <a:t>​</a:t>
            </a:r>
          </a:p>
        </p:txBody>
      </p:sp>
      <p:pic>
        <p:nvPicPr>
          <p:cNvPr id="9" name="Picture 8" descr="a. Open parenthesis 17 x to the power of 4 minus 5 x squared plus 2 close parenthesis to the power of 0 equals 1.">
            <a:extLst>
              <a:ext uri="{FF2B5EF4-FFF2-40B4-BE49-F238E27FC236}">
                <a16:creationId xmlns:a16="http://schemas.microsoft.com/office/drawing/2014/main" id="{F52C8FBA-E659-E79A-B9D4-FCA1B504A1CB}"/>
              </a:ext>
            </a:extLst>
          </p:cNvPr>
          <p:cNvPicPr>
            <a:picLocks noChangeAspect="1"/>
          </p:cNvPicPr>
          <p:nvPr/>
        </p:nvPicPr>
        <p:blipFill>
          <a:blip r:embed="rId2"/>
          <a:stretch>
            <a:fillRect/>
          </a:stretch>
        </p:blipFill>
        <p:spPr>
          <a:xfrm>
            <a:off x="601125" y="1551879"/>
            <a:ext cx="3096000" cy="632830"/>
          </a:xfrm>
          <a:prstGeom prst="rect">
            <a:avLst/>
          </a:prstGeom>
        </p:spPr>
      </p:pic>
      <p:sp>
        <p:nvSpPr>
          <p:cNvPr id="7" name="TextBox 6">
            <a:extLst>
              <a:ext uri="{FF2B5EF4-FFF2-40B4-BE49-F238E27FC236}">
                <a16:creationId xmlns:a16="http://schemas.microsoft.com/office/drawing/2014/main" id="{9AF18C48-5864-9087-690B-B4856455E8EC}"/>
              </a:ext>
            </a:extLst>
          </p:cNvPr>
          <p:cNvSpPr txBox="1"/>
          <p:nvPr/>
        </p:nvSpPr>
        <p:spPr>
          <a:xfrm>
            <a:off x="932329" y="2209800"/>
            <a:ext cx="7772400" cy="461665"/>
          </a:xfrm>
          <a:prstGeom prst="rect">
            <a:avLst/>
          </a:prstGeom>
          <a:noFill/>
        </p:spPr>
        <p:txBody>
          <a:bodyPr wrap="square">
            <a:spAutoFit/>
          </a:bodyPr>
          <a:lstStyle/>
          <a:p>
            <a:r>
              <a:rPr lang="en-US" sz="2400" dirty="0"/>
              <a:t>Any nonzero expression with an exponent of </a:t>
            </a:r>
            <a:r>
              <a:rPr lang="en-US" sz="2400" dirty="0">
                <a:latin typeface="Cambria Math"/>
              </a:rPr>
              <a:t>0</a:t>
            </a:r>
            <a:r>
              <a:rPr lang="en-US" sz="2400" dirty="0"/>
              <a:t> is </a:t>
            </a:r>
            <a:r>
              <a:rPr lang="en-US" sz="2400" dirty="0">
                <a:latin typeface="Cambria Math"/>
              </a:rPr>
              <a:t>1</a:t>
            </a:r>
            <a:r>
              <a:rPr lang="en-US" sz="2400" dirty="0"/>
              <a:t>.</a:t>
            </a:r>
            <a:endParaRPr lang="en-IN" sz="2400" dirty="0"/>
          </a:p>
        </p:txBody>
      </p:sp>
      <p:sp>
        <p:nvSpPr>
          <p:cNvPr id="8" name="TextBox 7">
            <a:extLst>
              <a:ext uri="{FF2B5EF4-FFF2-40B4-BE49-F238E27FC236}">
                <a16:creationId xmlns:a16="http://schemas.microsoft.com/office/drawing/2014/main" id="{110157A2-792F-77BA-9874-8D0F10242CFD}"/>
              </a:ext>
            </a:extLst>
          </p:cNvPr>
          <p:cNvSpPr txBox="1"/>
          <p:nvPr/>
        </p:nvSpPr>
        <p:spPr>
          <a:xfrm>
            <a:off x="591671" y="2780140"/>
            <a:ext cx="457200" cy="461665"/>
          </a:xfrm>
          <a:prstGeom prst="rect">
            <a:avLst/>
          </a:prstGeom>
          <a:noFill/>
        </p:spPr>
        <p:txBody>
          <a:bodyPr wrap="square">
            <a:spAutoFit/>
          </a:bodyPr>
          <a:lstStyle/>
          <a:p>
            <a:r>
              <a:rPr lang="en-US" sz="2400" dirty="0"/>
              <a:t>b.</a:t>
            </a:r>
            <a:endParaRPr lang="en-IN" sz="2400" dirty="0"/>
          </a:p>
        </p:txBody>
      </p:sp>
      <mc:AlternateContent xmlns:mc="http://schemas.openxmlformats.org/markup-compatibility/2006" xmlns:a14="http://schemas.microsoft.com/office/drawing/2010/main">
        <mc:Choice Requires="a14">
          <p:graphicFrame>
            <p:nvGraphicFramePr>
              <p:cNvPr id="4" name="Table Placeholder 2" descr="b. Open parenthesis x squared y cubed close parenthesis to the power of negative one times z to the power of negative two, all divided by x cubed z to the power of negative three equals open parentheses x to the power of negative two times y to the power of negative three times z to the power of negative two close parentheses divided by open parentheses x cubed z to the power of negative three close parentheses.&#10;Further simplifying, z cubed divided by open parentheses x cubed times x squared times y cubed times z squared close parentheses equals z divided by open parentheses x to the power of five times y cubed close parentheses.">
                <a:extLst>
                  <a:ext uri="{FF2B5EF4-FFF2-40B4-BE49-F238E27FC236}">
                    <a16:creationId xmlns:a16="http://schemas.microsoft.com/office/drawing/2014/main" id="{AB81B63D-8868-4305-933B-4D689CF837C1}"/>
                  </a:ext>
                </a:extLst>
              </p:cNvPr>
              <p:cNvGraphicFramePr>
                <a:graphicFrameLocks/>
              </p:cNvGraphicFramePr>
              <p:nvPr>
                <p:extLst>
                  <p:ext uri="{D42A27DB-BD31-4B8C-83A1-F6EECF244321}">
                    <p14:modId xmlns:p14="http://schemas.microsoft.com/office/powerpoint/2010/main" val="4221993503"/>
                  </p:ext>
                </p:extLst>
              </p:nvPr>
            </p:nvGraphicFramePr>
            <p:xfrm>
              <a:off x="1048871" y="2677983"/>
              <a:ext cx="3886200" cy="2628138"/>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tblGrid>
                  <a:tr h="710354">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sSup>
                                    <m:sSupPr>
                                      <m:ctrlPr>
                                        <a:rPr sz="2800" i="1">
                                          <a:latin typeface="Cambria Math" panose="02040503050406030204" pitchFamily="18" charset="0"/>
                                        </a:rPr>
                                      </m:ctrlPr>
                                    </m:sSupPr>
                                    <m:e>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e>
                                      </m:d>
                                    </m:e>
                                    <m:sup>
                                      <m:r>
                                        <a:rPr sz="2800">
                                          <a:latin typeface="Cambria Math"/>
                                        </a:rPr>
                                        <m:t>−</m:t>
                                      </m:r>
                                      <m:r>
                                        <a:rPr sz="2800">
                                          <a:latin typeface="Cambria Math"/>
                                        </a:rPr>
                                        <m:t>1</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r>
                                <a:rPr sz="2800">
                                  <a:latin typeface="Cambria Math"/>
                                </a:rPr>
                                <m:t>=</m:t>
                              </m:r>
                              <m:f>
                                <m:fPr>
                                  <m:ctrlPr>
                                    <a:rPr sz="2800" i="1">
                                      <a:latin typeface="Cambria Math" panose="02040503050406030204" pitchFamily="18" charset="0"/>
                                    </a:rPr>
                                  </m:ctrlPr>
                                </m:fPr>
                                <m:num>
                                  <m:sSup>
                                    <m:sSupPr>
                                      <m:ctrlPr>
                                        <a:rPr sz="2800" i="1">
                                          <a:latin typeface="Cambria Math" panose="02040503050406030204" pitchFamily="18" charset="0"/>
                                        </a:rPr>
                                      </m:ctrlPr>
                                    </m:sSupPr>
                                    <m:e>
                                      <m:r>
                                        <a:rPr sz="2800">
                                          <a:latin typeface="Cambria Math"/>
                                        </a:rPr>
                                        <m:t>𝑥</m:t>
                                      </m:r>
                                    </m:e>
                                    <m:sup>
                                      <m:r>
                                        <a:rPr sz="2800">
                                          <a:latin typeface="Cambria Math"/>
                                        </a:rPr>
                                        <m:t>−</m:t>
                                      </m:r>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m:t>
                                      </m:r>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oMath>
                          </a14:m>
                          <a:endParaRPr sz="2800" dirty="0"/>
                        </a:p>
                      </a:txBody>
                      <a:tcPr/>
                    </a:tc>
                    <a:extLst>
                      <a:ext uri="{0D108BD9-81ED-4DB2-BD59-A6C34878D82A}">
                        <a16:rowId xmlns:a16="http://schemas.microsoft.com/office/drawing/2014/main" val="10000"/>
                      </a:ext>
                    </a:extLst>
                  </a:tr>
                  <a:tr h="749723">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sSup>
                                        <m:sSupPr>
                                          <m:ctrlPr>
                                            <a:rPr sz="2800" i="1">
                                              <a:latin typeface="Cambria Math" panose="02040503050406030204" pitchFamily="18" charset="0"/>
                                            </a:rPr>
                                          </m:ctrlPr>
                                        </m:sSupPr>
                                        <m:e>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e>
                                          </m:d>
                                        </m:e>
                                        <m:sup>
                                          <m:r>
                                            <a:rPr sz="2800">
                                              <a:latin typeface="Cambria Math"/>
                                            </a:rPr>
                                            <m:t>−</m:t>
                                          </m:r>
                                          <m:r>
                                            <a:rPr sz="2800">
                                              <a:latin typeface="Cambria Math"/>
                                            </a:rPr>
                                            <m:t>1</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e>
                              </m:phant>
                              <m:r>
                                <a:rPr sz="2800">
                                  <a:latin typeface="Cambria Math"/>
                                </a:rPr>
                                <m:t>=</m:t>
                              </m:r>
                              <m:f>
                                <m:fPr>
                                  <m:ctrlPr>
                                    <a:rPr sz="2800" i="1">
                                      <a:latin typeface="Cambria Math" panose="02040503050406030204" pitchFamily="18" charset="0"/>
                                    </a:rPr>
                                  </m:ctrlPr>
                                </m:fPr>
                                <m:num>
                                  <m:sSup>
                                    <m:sSupPr>
                                      <m:ctrlPr>
                                        <a:rPr sz="2800" i="1">
                                          <a:latin typeface="Cambria Math" panose="02040503050406030204" pitchFamily="18" charset="0"/>
                                        </a:rPr>
                                      </m:ctrlPr>
                                    </m:sSupPr>
                                    <m:e>
                                      <m:r>
                                        <a:rPr sz="2800">
                                          <a:latin typeface="Cambria Math"/>
                                        </a:rPr>
                                        <m:t>𝑧</m:t>
                                      </m:r>
                                    </m:e>
                                    <m:sup>
                                      <m:r>
                                        <a:rPr sz="2800">
                                          <a:latin typeface="Cambria Math"/>
                                        </a:rPr>
                                        <m:t>3</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2</m:t>
                                      </m:r>
                                    </m:sup>
                                  </m:sSup>
                                </m:den>
                              </m:f>
                            </m:oMath>
                          </a14:m>
                          <a:endParaRPr sz="2800" dirty="0"/>
                        </a:p>
                      </a:txBody>
                      <a:tcPr/>
                    </a:tc>
                    <a:extLst>
                      <a:ext uri="{0D108BD9-81ED-4DB2-BD59-A6C34878D82A}">
                        <a16:rowId xmlns:a16="http://schemas.microsoft.com/office/drawing/2014/main" val="10001"/>
                      </a:ext>
                    </a:extLst>
                  </a:tr>
                  <a:tr h="749723">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sSup>
                                        <m:sSupPr>
                                          <m:ctrlPr>
                                            <a:rPr sz="2800" i="1">
                                              <a:latin typeface="Cambria Math" panose="02040503050406030204" pitchFamily="18" charset="0"/>
                                            </a:rPr>
                                          </m:ctrlPr>
                                        </m:sSupPr>
                                        <m:e>
                                          <m:d>
                                            <m:dPr>
                                              <m:ctrlPr>
                                                <a:rPr sz="2800" i="1">
                                                  <a:latin typeface="Cambria Math" panose="02040503050406030204" pitchFamily="18" charset="0"/>
                                                </a:rPr>
                                              </m:ctrlPr>
                                            </m:dPr>
                                            <m:e>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e>
                                          </m:d>
                                        </m:e>
                                        <m:sup>
                                          <m:r>
                                            <a:rPr sz="2800">
                                              <a:latin typeface="Cambria Math"/>
                                            </a:rPr>
                                            <m:t>−</m:t>
                                          </m:r>
                                          <m:r>
                                            <a:rPr sz="2800">
                                              <a:latin typeface="Cambria Math"/>
                                            </a:rPr>
                                            <m:t>1</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2</m:t>
                                          </m:r>
                                        </m:sup>
                                      </m:sSup>
                                    </m:num>
                                    <m:den>
                                      <m:sSup>
                                        <m:sSupPr>
                                          <m:ctrlPr>
                                            <a:rPr sz="2800" i="1">
                                              <a:latin typeface="Cambria Math" panose="02040503050406030204" pitchFamily="18" charset="0"/>
                                            </a:rPr>
                                          </m:ctrlPr>
                                        </m:sSupPr>
                                        <m:e>
                                          <m:r>
                                            <a:rPr sz="2800">
                                              <a:latin typeface="Cambria Math"/>
                                            </a:rPr>
                                            <m:t>𝑥</m:t>
                                          </m:r>
                                        </m:e>
                                        <m:sup>
                                          <m:r>
                                            <a:rPr sz="2800">
                                              <a:latin typeface="Cambria Math"/>
                                            </a:rPr>
                                            <m:t>3</m:t>
                                          </m:r>
                                        </m:sup>
                                      </m:sSup>
                                      <m:sSup>
                                        <m:sSupPr>
                                          <m:ctrlPr>
                                            <a:rPr sz="2800" i="1">
                                              <a:latin typeface="Cambria Math" panose="02040503050406030204" pitchFamily="18" charset="0"/>
                                            </a:rPr>
                                          </m:ctrlPr>
                                        </m:sSupPr>
                                        <m:e>
                                          <m:r>
                                            <a:rPr sz="2800">
                                              <a:latin typeface="Cambria Math"/>
                                            </a:rPr>
                                            <m:t>𝑧</m:t>
                                          </m:r>
                                        </m:e>
                                        <m:sup>
                                          <m:r>
                                            <a:rPr sz="2800">
                                              <a:latin typeface="Cambria Math"/>
                                            </a:rPr>
                                            <m:t>−</m:t>
                                          </m:r>
                                          <m:r>
                                            <a:rPr sz="2800">
                                              <a:latin typeface="Cambria Math"/>
                                            </a:rPr>
                                            <m:t>3</m:t>
                                          </m:r>
                                        </m:sup>
                                      </m:sSup>
                                    </m:den>
                                  </m:f>
                                </m:e>
                              </m:phant>
                              <m:r>
                                <a:rPr sz="2800">
                                  <a:latin typeface="Cambria Math"/>
                                </a:rPr>
                                <m:t>=</m:t>
                              </m:r>
                              <m:f>
                                <m:fPr>
                                  <m:ctrlPr>
                                    <a:rPr sz="2800" i="1">
                                      <a:latin typeface="Cambria Math" panose="02040503050406030204" pitchFamily="18" charset="0"/>
                                    </a:rPr>
                                  </m:ctrlPr>
                                </m:fPr>
                                <m:num>
                                  <m:r>
                                    <a:rPr sz="2800">
                                      <a:latin typeface="Cambria Math"/>
                                    </a:rPr>
                                    <m:t>𝑧</m:t>
                                  </m:r>
                                </m:num>
                                <m:den>
                                  <m:sSup>
                                    <m:sSupPr>
                                      <m:ctrlPr>
                                        <a:rPr sz="2800" i="1">
                                          <a:latin typeface="Cambria Math" panose="02040503050406030204" pitchFamily="18" charset="0"/>
                                        </a:rPr>
                                      </m:ctrlPr>
                                    </m:sSupPr>
                                    <m:e>
                                      <m:r>
                                        <a:rPr sz="2800">
                                          <a:latin typeface="Cambria Math"/>
                                        </a:rPr>
                                        <m:t>𝑥</m:t>
                                      </m:r>
                                    </m:e>
                                    <m:sup>
                                      <m:r>
                                        <a:rPr sz="2800">
                                          <a:latin typeface="Cambria Math"/>
                                        </a:rPr>
                                        <m:t>5</m:t>
                                      </m:r>
                                    </m:sup>
                                  </m:sSup>
                                  <m:sSup>
                                    <m:sSupPr>
                                      <m:ctrlPr>
                                        <a:rPr sz="2800" i="1">
                                          <a:latin typeface="Cambria Math" panose="02040503050406030204" pitchFamily="18" charset="0"/>
                                        </a:rPr>
                                      </m:ctrlPr>
                                    </m:sSupPr>
                                    <m:e>
                                      <m:r>
                                        <a:rPr sz="2800">
                                          <a:latin typeface="Cambria Math"/>
                                        </a:rPr>
                                        <m:t>𝑦</m:t>
                                      </m:r>
                                    </m:e>
                                    <m:sup>
                                      <m:r>
                                        <a:rPr sz="2800">
                                          <a:latin typeface="Cambria Math"/>
                                        </a:rPr>
                                        <m:t>3</m:t>
                                      </m:r>
                                    </m:sup>
                                  </m:sSup>
                                </m:den>
                              </m:f>
                            </m:oMath>
                          </a14:m>
                          <a:endParaRPr sz="280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b. Open parenthesis x squared y cubed close parenthesis to the power of negative one times z to the power of negative two, all divided by x cubed z to the power of negative three equals open parentheses x to the power of negative two times y to the power of negative three times z to the power of negative two close parentheses divided by open parentheses x cubed z to the power of negative three close parentheses.&#10;Further simplifying, z cubed divided by open parentheses x cubed times x squared times y cubed times z squared close parentheses equals z divided by open parentheses x to the power of five times y cubed close parentheses.">
                <a:extLst>
                  <a:ext uri="{FF2B5EF4-FFF2-40B4-BE49-F238E27FC236}">
                    <a16:creationId xmlns:a16="http://schemas.microsoft.com/office/drawing/2014/main" id="{AB81B63D-8868-4305-933B-4D689CF837C1}"/>
                  </a:ext>
                </a:extLst>
              </p:cNvPr>
              <p:cNvGraphicFramePr>
                <a:graphicFrameLocks/>
              </p:cNvGraphicFramePr>
              <p:nvPr>
                <p:extLst>
                  <p:ext uri="{D42A27DB-BD31-4B8C-83A1-F6EECF244321}">
                    <p14:modId xmlns:p14="http://schemas.microsoft.com/office/powerpoint/2010/main" val="4221993503"/>
                  </p:ext>
                </p:extLst>
              </p:nvPr>
            </p:nvGraphicFramePr>
            <p:xfrm>
              <a:off x="1048871" y="2677983"/>
              <a:ext cx="3886200" cy="2628138"/>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20000"/>
                        </a:ext>
                      </a:extLst>
                    </a:gridCol>
                  </a:tblGrid>
                  <a:tr h="844296">
                    <a:tc>
                      <a:txBody>
                        <a:bodyPr/>
                        <a:lstStyle/>
                        <a:p>
                          <a:endParaRPr lang="en-US"/>
                        </a:p>
                      </a:txBody>
                      <a:tcPr>
                        <a:blipFill>
                          <a:blip r:embed="rId4"/>
                          <a:stretch>
                            <a:fillRect b="-215108"/>
                          </a:stretch>
                        </a:blipFill>
                      </a:tcPr>
                    </a:tc>
                    <a:extLst>
                      <a:ext uri="{0D108BD9-81ED-4DB2-BD59-A6C34878D82A}">
                        <a16:rowId xmlns:a16="http://schemas.microsoft.com/office/drawing/2014/main" val="10000"/>
                      </a:ext>
                    </a:extLst>
                  </a:tr>
                  <a:tr h="891921">
                    <a:tc>
                      <a:txBody>
                        <a:bodyPr/>
                        <a:lstStyle/>
                        <a:p>
                          <a:endParaRPr lang="en-US"/>
                        </a:p>
                      </a:txBody>
                      <a:tcPr>
                        <a:blipFill>
                          <a:blip r:embed="rId4"/>
                          <a:stretch>
                            <a:fillRect t="-95205" b="-104795"/>
                          </a:stretch>
                        </a:blipFill>
                      </a:tcPr>
                    </a:tc>
                    <a:extLst>
                      <a:ext uri="{0D108BD9-81ED-4DB2-BD59-A6C34878D82A}">
                        <a16:rowId xmlns:a16="http://schemas.microsoft.com/office/drawing/2014/main" val="10001"/>
                      </a:ext>
                    </a:extLst>
                  </a:tr>
                  <a:tr h="891921">
                    <a:tc>
                      <a:txBody>
                        <a:bodyPr/>
                        <a:lstStyle/>
                        <a:p>
                          <a:endParaRPr lang="en-US"/>
                        </a:p>
                      </a:txBody>
                      <a:tcPr>
                        <a:blipFill>
                          <a:blip r:embed="rId4"/>
                          <a:stretch>
                            <a:fillRect t="-193878" b="-4082"/>
                          </a:stretch>
                        </a:blipFill>
                      </a:tcPr>
                    </a:tc>
                    <a:extLst>
                      <a:ext uri="{0D108BD9-81ED-4DB2-BD59-A6C34878D82A}">
                        <a16:rowId xmlns:a16="http://schemas.microsoft.com/office/drawing/2014/main" val="10002"/>
                      </a:ext>
                    </a:extLst>
                  </a:tr>
                </a:tbl>
              </a:graphicData>
            </a:graphic>
          </p:graphicFrame>
        </mc:Fallback>
      </mc:AlternateContent>
      <p:sp>
        <p:nvSpPr>
          <p:cNvPr id="10" name="TextBox 9">
            <a:extLst>
              <a:ext uri="{FF2B5EF4-FFF2-40B4-BE49-F238E27FC236}">
                <a16:creationId xmlns:a16="http://schemas.microsoft.com/office/drawing/2014/main" id="{26F6EA2F-4F40-89AA-57ED-83419CFE2434}"/>
              </a:ext>
            </a:extLst>
          </p:cNvPr>
          <p:cNvSpPr txBox="1"/>
          <p:nvPr/>
        </p:nvSpPr>
        <p:spPr>
          <a:xfrm>
            <a:off x="4764742" y="2780140"/>
            <a:ext cx="3998258" cy="2588401"/>
          </a:xfrm>
          <a:prstGeom prst="rect">
            <a:avLst/>
          </a:prstGeom>
          <a:noFill/>
        </p:spPr>
        <p:txBody>
          <a:bodyPr wrap="square">
            <a:spAutoFit/>
          </a:bodyPr>
          <a:lstStyle/>
          <a:p>
            <a:pPr algn="l">
              <a:defRPr sz="1100" b="1"/>
            </a:pPr>
            <a:r>
              <a:rPr lang="en-IN" sz="1800" b="0" dirty="0"/>
              <a:t>Note that we have used several properties in this example. We could have used the applicable properties in many different orders to achieve the same result. Also note that the final answer contains only positive exponents. If we had not been told to write the answer in this way, we could have written the result as</a:t>
            </a:r>
            <a:endParaRPr lang="ar-AE" sz="1800" b="0" dirty="0"/>
          </a:p>
        </p:txBody>
      </p:sp>
      <p:graphicFrame>
        <p:nvGraphicFramePr>
          <p:cNvPr id="13" name="Object 12" descr="z times x to the power of negative five times y to the power of negative three.">
            <a:extLst>
              <a:ext uri="{FF2B5EF4-FFF2-40B4-BE49-F238E27FC236}">
                <a16:creationId xmlns:a16="http://schemas.microsoft.com/office/drawing/2014/main" id="{EAAD8971-D677-4358-DCF2-AB80EDF56F72}"/>
              </a:ext>
            </a:extLst>
          </p:cNvPr>
          <p:cNvGraphicFramePr>
            <a:graphicFrameLocks noChangeAspect="1"/>
          </p:cNvGraphicFramePr>
          <p:nvPr>
            <p:extLst>
              <p:ext uri="{D42A27DB-BD31-4B8C-83A1-F6EECF244321}">
                <p14:modId xmlns:p14="http://schemas.microsoft.com/office/powerpoint/2010/main" val="1025090124"/>
              </p:ext>
            </p:extLst>
          </p:nvPr>
        </p:nvGraphicFramePr>
        <p:xfrm>
          <a:off x="6747600" y="5026278"/>
          <a:ext cx="720000" cy="311741"/>
        </p:xfrm>
        <a:graphic>
          <a:graphicData uri="http://schemas.openxmlformats.org/presentationml/2006/ole">
            <mc:AlternateContent xmlns:mc="http://schemas.openxmlformats.org/markup-compatibility/2006">
              <mc:Choice xmlns:v="urn:schemas-microsoft-com:vml" Requires="v">
                <p:oleObj name="Equation" r:id="rId5" imgW="1030045" imgH="446794" progId="Equation.DSMT4">
                  <p:embed/>
                </p:oleObj>
              </mc:Choice>
              <mc:Fallback>
                <p:oleObj name="Equation" r:id="rId5" imgW="1030045" imgH="446794" progId="Equation.DSMT4">
                  <p:embed/>
                  <p:pic>
                    <p:nvPicPr>
                      <p:cNvPr id="0" name=""/>
                      <p:cNvPicPr/>
                      <p:nvPr/>
                    </p:nvPicPr>
                    <p:blipFill>
                      <a:blip r:embed="rId6"/>
                      <a:stretch>
                        <a:fillRect/>
                      </a:stretch>
                    </p:blipFill>
                    <p:spPr>
                      <a:xfrm>
                        <a:off x="6747600" y="5026278"/>
                        <a:ext cx="720000" cy="311741"/>
                      </a:xfrm>
                      <a:prstGeom prst="rect">
                        <a:avLst/>
                      </a:prstGeom>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Properties of Exponents</a:t>
            </a:r>
            <a:r>
              <a:rPr lang="en-US" baseline="-25000" dirty="0"/>
              <a:t>3</a:t>
            </a:r>
            <a:endParaRPr dirty="0"/>
          </a:p>
        </p:txBody>
      </p:sp>
      <p:sp>
        <p:nvSpPr>
          <p:cNvPr id="3" name="Text Placeholder 2"/>
          <p:cNvSpPr>
            <a:spLocks noGrp="1"/>
          </p:cNvSpPr>
          <p:nvPr>
            <p:ph type="body" sz="quarter" idx="10"/>
          </p:nvPr>
        </p:nvSpPr>
        <p:spPr>
          <a:xfrm>
            <a:off x="457200" y="1128933"/>
            <a:ext cx="8229600" cy="4967067"/>
          </a:xfrm>
        </p:spPr>
        <p:txBody>
          <a:bodyPr/>
          <a:lstStyle/>
          <a:p>
            <a:pPr>
              <a:defRPr sz="2800"/>
            </a:pPr>
            <a:r>
              <a:rPr lang="en-US" dirty="0"/>
              <a:t>c. </a:t>
            </a:r>
            <a:r>
              <a:rPr dirty="0"/>
              <a:t>​</a:t>
            </a:r>
          </a:p>
        </p:txBody>
      </p:sp>
      <mc:AlternateContent xmlns:mc="http://schemas.openxmlformats.org/markup-compatibility/2006" xmlns:a14="http://schemas.microsoft.com/office/drawing/2010/main">
        <mc:Choice Requires="a14">
          <p:graphicFrame>
            <p:nvGraphicFramePr>
              <p:cNvPr id="4" name="Table Placeholder 2" descr="c. open parentheses Negative two times x cubed times y to the power of negative one close parentheses raised to the power of negative three, divided by the product of open parentheses eighteen times x to the power of negative three close parentheses raised to the power of zero and x times y, all raised to the power of negative two.&#10;&#10;Equals open parentheses negative two raised to the power of negative three times x raised to the power of negative nine times y cubed close parentheses divided by x raised to the power of negative two times y raised to the power of negative two.&#10;&#10;Equals negative two raised to the power of negative three times x raised to the power of negative nine minus negative two times y raised to the power of three minus negative two.&#10;&#10;Equals negative two raised to the power of negative three times x raised to the power of negative seven times y to the power of five.&#10;&#10;Equals y to the power of five divided by negative eight times x to the power of seven.&#10;&#10;Equals negative y to the power of five divided by eight times x to the power of seven.">
                <a:extLst>
                  <a:ext uri="{FF2B5EF4-FFF2-40B4-BE49-F238E27FC236}">
                    <a16:creationId xmlns:a16="http://schemas.microsoft.com/office/drawing/2014/main" id="{0B72E81F-3FD0-4BC9-9E58-42DDFE0D1591}"/>
                  </a:ext>
                </a:extLst>
              </p:cNvPr>
              <p:cNvGraphicFramePr>
                <a:graphicFrameLocks/>
              </p:cNvGraphicFramePr>
              <p:nvPr>
                <p:extLst>
                  <p:ext uri="{D42A27DB-BD31-4B8C-83A1-F6EECF244321}">
                    <p14:modId xmlns:p14="http://schemas.microsoft.com/office/powerpoint/2010/main" val="197542040"/>
                  </p:ext>
                </p:extLst>
              </p:nvPr>
            </p:nvGraphicFramePr>
            <p:xfrm>
              <a:off x="914400" y="990600"/>
              <a:ext cx="5486400" cy="3891915"/>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20000"/>
                        </a:ext>
                      </a:extLst>
                    </a:gridCol>
                  </a:tblGrid>
                  <a:tr h="370840">
                    <a:tc>
                      <a:txBody>
                        <a:bodyPr/>
                        <a:lstStyle/>
                        <a:p>
                          <a:pPr algn="l">
                            <a:defRPr sz="1800"/>
                          </a:pPr>
                          <a:r>
                            <a:rPr sz="2400" dirty="0"/>
                            <a:t>​</a:t>
                          </a:r>
                          <a14:m>
                            <m:oMath xmlns:m="http://schemas.openxmlformats.org/officeDocument/2006/math">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r>
                                <a:rPr sz="2400">
                                  <a:latin typeface="Cambria Math"/>
                                </a:rPr>
                                <m:t>=</m:t>
                              </m:r>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e>
                                      </m:d>
                                    </m:e>
                                    <m:sup>
                                      <m:r>
                                        <a:rPr sz="2400">
                                          <a:latin typeface="Cambria Math"/>
                                        </a:rPr>
                                        <m:t>−3</m:t>
                                      </m:r>
                                    </m:sup>
                                  </m:sSup>
                                  <m:sSup>
                                    <m:sSupPr>
                                      <m:ctrlPr>
                                        <a:rPr sz="2400" i="1">
                                          <a:latin typeface="Cambria Math" panose="02040503050406030204" pitchFamily="18" charset="0"/>
                                        </a:rPr>
                                      </m:ctrlPr>
                                    </m:sSupPr>
                                    <m:e>
                                      <m:r>
                                        <a:rPr sz="2400">
                                          <a:latin typeface="Cambria Math"/>
                                        </a:rPr>
                                        <m:t>𝑥</m:t>
                                      </m:r>
                                    </m:e>
                                    <m:sup>
                                      <m:r>
                                        <a:rPr sz="2400">
                                          <a:latin typeface="Cambria Math"/>
                                        </a:rPr>
                                        <m:t>−9</m:t>
                                      </m:r>
                                    </m:sup>
                                  </m:sSup>
                                  <m:sSup>
                                    <m:sSupPr>
                                      <m:ctrlPr>
                                        <a:rPr sz="2400" i="1">
                                          <a:latin typeface="Cambria Math" panose="02040503050406030204" pitchFamily="18" charset="0"/>
                                        </a:rPr>
                                      </m:ctrlPr>
                                    </m:sSupPr>
                                    <m:e>
                                      <m:r>
                                        <a:rPr sz="2400">
                                          <a:latin typeface="Cambria Math"/>
                                        </a:rPr>
                                        <m:t>𝑦</m:t>
                                      </m:r>
                                    </m:e>
                                    <m:sup>
                                      <m:r>
                                        <a:rPr sz="2400">
                                          <a:latin typeface="Cambria Math"/>
                                        </a:rPr>
                                        <m:t>3</m:t>
                                      </m:r>
                                    </m:sup>
                                  </m:sSup>
                                </m:num>
                                <m:den>
                                  <m:sSup>
                                    <m:sSupPr>
                                      <m:ctrlPr>
                                        <a:rPr sz="2400" i="1">
                                          <a:latin typeface="Cambria Math" panose="02040503050406030204" pitchFamily="18" charset="0"/>
                                        </a:rPr>
                                      </m:ctrlPr>
                                    </m:sSupPr>
                                    <m:e>
                                      <m:r>
                                        <a:rPr sz="2400">
                                          <a:latin typeface="Cambria Math"/>
                                        </a:rPr>
                                        <m:t>𝑥</m:t>
                                      </m:r>
                                    </m:e>
                                    <m:sup>
                                      <m:r>
                                        <a:rPr sz="2400">
                                          <a:latin typeface="Cambria Math"/>
                                        </a:rPr>
                                        <m:t>−2</m:t>
                                      </m:r>
                                    </m:sup>
                                  </m:sSup>
                                  <m:sSup>
                                    <m:sSupPr>
                                      <m:ctrlPr>
                                        <a:rPr sz="2400" i="1">
                                          <a:latin typeface="Cambria Math" panose="02040503050406030204" pitchFamily="18" charset="0"/>
                                        </a:rPr>
                                      </m:ctrlPr>
                                    </m:sSupPr>
                                    <m:e>
                                      <m:r>
                                        <a:rPr sz="2400">
                                          <a:latin typeface="Cambria Math"/>
                                        </a:rPr>
                                        <m:t>𝑦</m:t>
                                      </m:r>
                                    </m:e>
                                    <m:sup>
                                      <m:r>
                                        <a:rPr sz="2400">
                                          <a:latin typeface="Cambria Math"/>
                                        </a:rPr>
                                        <m:t>−2</m:t>
                                      </m:r>
                                    </m:sup>
                                  </m:sSup>
                                </m:den>
                              </m:f>
                            </m:oMath>
                          </a14:m>
                          <a:endParaRPr sz="2400" dirty="0"/>
                        </a:p>
                      </a:txBody>
                      <a:tcPr/>
                    </a:tc>
                    <a:extLst>
                      <a:ext uri="{0D108BD9-81ED-4DB2-BD59-A6C34878D82A}">
                        <a16:rowId xmlns:a16="http://schemas.microsoft.com/office/drawing/2014/main" val="10000"/>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e>
                                  </m:d>
                                </m:e>
                                <m:sup>
                                  <m:r>
                                    <a:rPr sz="2400">
                                      <a:latin typeface="Cambria Math"/>
                                    </a:rPr>
                                    <m:t>−3</m:t>
                                  </m:r>
                                </m:sup>
                              </m:sSup>
                              <m:sSup>
                                <m:sSupPr>
                                  <m:ctrlPr>
                                    <a:rPr sz="2400" i="1">
                                      <a:latin typeface="Cambria Math" panose="02040503050406030204" pitchFamily="18" charset="0"/>
                                    </a:rPr>
                                  </m:ctrlPr>
                                </m:sSupPr>
                                <m:e>
                                  <m:r>
                                    <a:rPr sz="2400">
                                      <a:latin typeface="Cambria Math"/>
                                    </a:rPr>
                                    <m:t>𝑥</m:t>
                                  </m:r>
                                </m:e>
                                <m:sup>
                                  <m:r>
                                    <a:rPr sz="2400">
                                      <a:latin typeface="Cambria Math"/>
                                    </a:rPr>
                                    <m:t>−9−</m:t>
                                  </m:r>
                                  <m:d>
                                    <m:dPr>
                                      <m:ctrlPr>
                                        <a:rPr sz="2400" i="1">
                                          <a:latin typeface="Cambria Math" panose="02040503050406030204" pitchFamily="18" charset="0"/>
                                        </a:rPr>
                                      </m:ctrlPr>
                                    </m:dPr>
                                    <m:e>
                                      <m:r>
                                        <a:rPr sz="2400">
                                          <a:latin typeface="Cambria Math"/>
                                        </a:rPr>
                                        <m:t>−2</m:t>
                                      </m:r>
                                    </m:e>
                                  </m:d>
                                </m:sup>
                              </m:sSup>
                              <m:sSup>
                                <m:sSupPr>
                                  <m:ctrlPr>
                                    <a:rPr sz="2400" i="1">
                                      <a:latin typeface="Cambria Math" panose="02040503050406030204" pitchFamily="18" charset="0"/>
                                    </a:rPr>
                                  </m:ctrlPr>
                                </m:sSupPr>
                                <m:e>
                                  <m:r>
                                    <a:rPr sz="2400">
                                      <a:latin typeface="Cambria Math"/>
                                    </a:rPr>
                                    <m:t>𝑦</m:t>
                                  </m:r>
                                </m:e>
                                <m:sup>
                                  <m:r>
                                    <a:rPr sz="2400">
                                      <a:latin typeface="Cambria Math"/>
                                    </a:rPr>
                                    <m:t>3−</m:t>
                                  </m:r>
                                  <m:d>
                                    <m:dPr>
                                      <m:ctrlPr>
                                        <a:rPr sz="2400" i="1">
                                          <a:latin typeface="Cambria Math" panose="02040503050406030204" pitchFamily="18" charset="0"/>
                                        </a:rPr>
                                      </m:ctrlPr>
                                    </m:dPr>
                                    <m:e>
                                      <m:r>
                                        <a:rPr sz="2400">
                                          <a:latin typeface="Cambria Math"/>
                                        </a:rPr>
                                        <m:t>−2</m:t>
                                      </m:r>
                                    </m:e>
                                  </m:d>
                                </m:sup>
                              </m:sSup>
                            </m:oMath>
                          </a14:m>
                          <a:endParaRPr sz="2400" dirty="0"/>
                        </a:p>
                      </a:txBody>
                      <a:tcPr/>
                    </a:tc>
                    <a:extLst>
                      <a:ext uri="{0D108BD9-81ED-4DB2-BD59-A6C34878D82A}">
                        <a16:rowId xmlns:a16="http://schemas.microsoft.com/office/drawing/2014/main" val="10001"/>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e>
                                  </m:d>
                                </m:e>
                                <m:sup>
                                  <m:r>
                                    <a:rPr sz="2400">
                                      <a:latin typeface="Cambria Math"/>
                                    </a:rPr>
                                    <m:t>−3</m:t>
                                  </m:r>
                                </m:sup>
                              </m:sSup>
                              <m:sSup>
                                <m:sSupPr>
                                  <m:ctrlPr>
                                    <a:rPr sz="2400" i="1">
                                      <a:latin typeface="Cambria Math" panose="02040503050406030204" pitchFamily="18" charset="0"/>
                                    </a:rPr>
                                  </m:ctrlPr>
                                </m:sSupPr>
                                <m:e>
                                  <m:r>
                                    <a:rPr sz="2400">
                                      <a:latin typeface="Cambria Math"/>
                                    </a:rPr>
                                    <m:t>𝑥</m:t>
                                  </m:r>
                                </m:e>
                                <m:sup>
                                  <m:r>
                                    <a:rPr sz="2400">
                                      <a:latin typeface="Cambria Math"/>
                                    </a:rPr>
                                    <m:t>−7</m:t>
                                  </m:r>
                                </m:sup>
                              </m:sSup>
                              <m:sSup>
                                <m:sSupPr>
                                  <m:ctrlPr>
                                    <a:rPr sz="2400" i="1">
                                      <a:latin typeface="Cambria Math" panose="02040503050406030204" pitchFamily="18" charset="0"/>
                                    </a:rPr>
                                  </m:ctrlPr>
                                </m:sSupPr>
                                <m:e>
                                  <m:r>
                                    <a:rPr sz="2400">
                                      <a:latin typeface="Cambria Math"/>
                                    </a:rPr>
                                    <m:t>𝑦</m:t>
                                  </m:r>
                                </m:e>
                                <m:sup>
                                  <m:r>
                                    <a:rPr sz="2400">
                                      <a:latin typeface="Cambria Math"/>
                                    </a:rPr>
                                    <m:t>5</m:t>
                                  </m:r>
                                </m:sup>
                              </m:sSup>
                            </m:oMath>
                          </a14:m>
                          <a:endParaRPr sz="2400" dirty="0"/>
                        </a:p>
                      </a:txBody>
                      <a:tcPr/>
                    </a:tc>
                    <a:extLst>
                      <a:ext uri="{0D108BD9-81ED-4DB2-BD59-A6C34878D82A}">
                        <a16:rowId xmlns:a16="http://schemas.microsoft.com/office/drawing/2014/main" val="10002"/>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f>
                                <m:fPr>
                                  <m:ctrlPr>
                                    <a:rPr sz="2400" i="1">
                                      <a:latin typeface="Cambria Math" panose="02040503050406030204" pitchFamily="18" charset="0"/>
                                    </a:rPr>
                                  </m:ctrlPr>
                                </m:fPr>
                                <m:num>
                                  <m:sSup>
                                    <m:sSupPr>
                                      <m:ctrlPr>
                                        <a:rPr sz="2400" i="1">
                                          <a:latin typeface="Cambria Math" panose="02040503050406030204" pitchFamily="18" charset="0"/>
                                        </a:rPr>
                                      </m:ctrlPr>
                                    </m:sSupPr>
                                    <m:e>
                                      <m:r>
                                        <a:rPr sz="2400">
                                          <a:latin typeface="Cambria Math"/>
                                        </a:rPr>
                                        <m:t>𝑦</m:t>
                                      </m:r>
                                    </m:e>
                                    <m:sup>
                                      <m:r>
                                        <a:rPr sz="2400">
                                          <a:latin typeface="Cambria Math"/>
                                        </a:rPr>
                                        <m:t>5</m:t>
                                      </m:r>
                                    </m:sup>
                                  </m:sSup>
                                </m:num>
                                <m:den>
                                  <m:r>
                                    <a:rPr sz="2400">
                                      <a:latin typeface="Cambria Math"/>
                                    </a:rPr>
                                    <m:t>−8</m:t>
                                  </m:r>
                                  <m:sSup>
                                    <m:sSupPr>
                                      <m:ctrlPr>
                                        <a:rPr sz="2400" i="1">
                                          <a:latin typeface="Cambria Math" panose="02040503050406030204" pitchFamily="18" charset="0"/>
                                        </a:rPr>
                                      </m:ctrlPr>
                                    </m:sSupPr>
                                    <m:e>
                                      <m:r>
                                        <a:rPr sz="2400">
                                          <a:latin typeface="Cambria Math"/>
                                        </a:rPr>
                                        <m:t>𝑥</m:t>
                                      </m:r>
                                    </m:e>
                                    <m:sup>
                                      <m:r>
                                        <a:rPr sz="2400">
                                          <a:latin typeface="Cambria Math"/>
                                        </a:rPr>
                                        <m:t>7</m:t>
                                      </m:r>
                                    </m:sup>
                                  </m:sSup>
                                </m:den>
                              </m:f>
                            </m:oMath>
                          </a14:m>
                          <a:endParaRPr sz="2400" dirty="0"/>
                        </a:p>
                      </a:txBody>
                      <a:tcPr/>
                    </a:tc>
                    <a:extLst>
                      <a:ext uri="{0D108BD9-81ED-4DB2-BD59-A6C34878D82A}">
                        <a16:rowId xmlns:a16="http://schemas.microsoft.com/office/drawing/2014/main" val="10003"/>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sSup>
                                                <m:sSupPr>
                                                  <m:ctrlPr>
                                                    <a:rPr sz="2400" i="1">
                                                      <a:latin typeface="Cambria Math" panose="02040503050406030204" pitchFamily="18" charset="0"/>
                                                    </a:rPr>
                                                  </m:ctrlPr>
                                                </m:sSupPr>
                                                <m:e>
                                                  <m:r>
                                                    <a:rPr sz="2400">
                                                      <a:latin typeface="Cambria Math"/>
                                                    </a:rPr>
                                                    <m:t>𝑦</m:t>
                                                  </m:r>
                                                </m:e>
                                                <m:sup>
                                                  <m:r>
                                                    <a:rPr sz="2400">
                                                      <a:latin typeface="Cambria Math"/>
                                                    </a:rPr>
                                                    <m:t>−1</m:t>
                                                  </m:r>
                                                </m:sup>
                                              </m:sSup>
                                            </m:e>
                                          </m:d>
                                        </m:e>
                                        <m:sup>
                                          <m:r>
                                            <a:rPr sz="2400">
                                              <a:latin typeface="Cambria Math"/>
                                            </a:rPr>
                                            <m:t>−3</m:t>
                                          </m:r>
                                        </m:sup>
                                      </m:sSup>
                                    </m:num>
                                    <m:den>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18</m:t>
                                              </m:r>
                                              <m:sSup>
                                                <m:sSupPr>
                                                  <m:ctrlPr>
                                                    <a:rPr sz="2400" i="1">
                                                      <a:latin typeface="Cambria Math" panose="02040503050406030204" pitchFamily="18" charset="0"/>
                                                    </a:rPr>
                                                  </m:ctrlPr>
                                                </m:sSupPr>
                                                <m:e>
                                                  <m:r>
                                                    <a:rPr sz="2400">
                                                      <a:latin typeface="Cambria Math"/>
                                                    </a:rPr>
                                                    <m:t>𝑥</m:t>
                                                  </m:r>
                                                </m:e>
                                                <m:sup>
                                                  <m:r>
                                                    <a:rPr sz="2400">
                                                      <a:latin typeface="Cambria Math"/>
                                                    </a:rPr>
                                                    <m:t>−3</m:t>
                                                  </m:r>
                                                </m:sup>
                                              </m:sSup>
                                            </m:e>
                                          </m:d>
                                        </m:e>
                                        <m:sup>
                                          <m:r>
                                            <a:rPr sz="2400">
                                              <a:latin typeface="Cambria Math"/>
                                            </a:rPr>
                                            <m:t>0</m:t>
                                          </m:r>
                                        </m:sup>
                                      </m:sSup>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𝑥𝑦</m:t>
                                              </m:r>
                                            </m:e>
                                          </m:d>
                                        </m:e>
                                        <m:sup>
                                          <m:r>
                                            <a:rPr sz="2400">
                                              <a:latin typeface="Cambria Math"/>
                                            </a:rPr>
                                            <m:t>−2</m:t>
                                          </m:r>
                                        </m:sup>
                                      </m:sSup>
                                    </m:den>
                                  </m:f>
                                </m:e>
                              </m:phant>
                              <m:r>
                                <a:rPr sz="2400">
                                  <a:latin typeface="Cambria Math"/>
                                </a:rPr>
                                <m:t>=−</m:t>
                              </m:r>
                              <m:f>
                                <m:fPr>
                                  <m:ctrlPr>
                                    <a:rPr sz="2400" i="1">
                                      <a:latin typeface="Cambria Math" panose="02040503050406030204" pitchFamily="18" charset="0"/>
                                    </a:rPr>
                                  </m:ctrlPr>
                                </m:fPr>
                                <m:num>
                                  <m:sSup>
                                    <m:sSupPr>
                                      <m:ctrlPr>
                                        <a:rPr sz="2400" i="1">
                                          <a:latin typeface="Cambria Math" panose="02040503050406030204" pitchFamily="18" charset="0"/>
                                        </a:rPr>
                                      </m:ctrlPr>
                                    </m:sSupPr>
                                    <m:e>
                                      <m:r>
                                        <a:rPr sz="2400">
                                          <a:latin typeface="Cambria Math"/>
                                        </a:rPr>
                                        <m:t>𝑦</m:t>
                                      </m:r>
                                    </m:e>
                                    <m:sup>
                                      <m:r>
                                        <a:rPr sz="2400">
                                          <a:latin typeface="Cambria Math"/>
                                        </a:rPr>
                                        <m:t>5</m:t>
                                      </m:r>
                                    </m:sup>
                                  </m:sSup>
                                </m:num>
                                <m:den>
                                  <m:r>
                                    <a:rPr sz="2400">
                                      <a:latin typeface="Cambria Math"/>
                                    </a:rPr>
                                    <m:t>8</m:t>
                                  </m:r>
                                  <m:sSup>
                                    <m:sSupPr>
                                      <m:ctrlPr>
                                        <a:rPr sz="2400" i="1">
                                          <a:latin typeface="Cambria Math" panose="02040503050406030204" pitchFamily="18" charset="0"/>
                                        </a:rPr>
                                      </m:ctrlPr>
                                    </m:sSupPr>
                                    <m:e>
                                      <m:r>
                                        <a:rPr sz="2400">
                                          <a:latin typeface="Cambria Math"/>
                                        </a:rPr>
                                        <m:t>𝑥</m:t>
                                      </m:r>
                                    </m:e>
                                    <m:sup>
                                      <m:r>
                                        <a:rPr sz="2400">
                                          <a:latin typeface="Cambria Math"/>
                                        </a:rPr>
                                        <m:t>7</m:t>
                                      </m:r>
                                    </m:sup>
                                  </m:sSup>
                                </m:den>
                              </m:f>
                            </m:oMath>
                          </a14:m>
                          <a:endParaRPr sz="2400"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c. open parentheses Negative two times x cubed times y to the power of negative one close parentheses raised to the power of negative three, divided by the product of open parentheses eighteen times x to the power of negative three close parentheses raised to the power of zero and x times y, all raised to the power of negative two.&#10;&#10;Equals open parentheses negative two raised to the power of negative three times x raised to the power of negative nine times y cubed close parentheses divided by x raised to the power of negative two times y raised to the power of negative two.&#10;&#10;Equals negative two raised to the power of negative three times x raised to the power of negative nine minus negative two times y raised to the power of three minus negative two.&#10;&#10;Equals negative two raised to the power of negative three times x raised to the power of negative seven times y to the power of five.&#10;&#10;Equals y to the power of five divided by negative eight times x to the power of seven.&#10;&#10;Equals negative y to the power of five divided by eight times x to the power of seven.">
                <a:extLst>
                  <a:ext uri="{FF2B5EF4-FFF2-40B4-BE49-F238E27FC236}">
                    <a16:creationId xmlns:a16="http://schemas.microsoft.com/office/drawing/2014/main" id="{0B72E81F-3FD0-4BC9-9E58-42DDFE0D1591}"/>
                  </a:ext>
                </a:extLst>
              </p:cNvPr>
              <p:cNvGraphicFramePr>
                <a:graphicFrameLocks/>
              </p:cNvGraphicFramePr>
              <p:nvPr>
                <p:extLst>
                  <p:ext uri="{D42A27DB-BD31-4B8C-83A1-F6EECF244321}">
                    <p14:modId xmlns:p14="http://schemas.microsoft.com/office/powerpoint/2010/main" val="197542040"/>
                  </p:ext>
                </p:extLst>
              </p:nvPr>
            </p:nvGraphicFramePr>
            <p:xfrm>
              <a:off x="914400" y="990600"/>
              <a:ext cx="5486400" cy="3891915"/>
            </p:xfrm>
            <a:graphic>
              <a:graphicData uri="http://schemas.openxmlformats.org/drawingml/2006/table">
                <a:tbl>
                  <a:tblPr firstRow="1" bandRow="1">
                    <a:tableStyleId>{2D5ABB26-0587-4C30-8999-92F81FD0307C}</a:tableStyleId>
                  </a:tblPr>
                  <a:tblGrid>
                    <a:gridCol w="5486400">
                      <a:extLst>
                        <a:ext uri="{9D8B030D-6E8A-4147-A177-3AD203B41FA5}">
                          <a16:colId xmlns:a16="http://schemas.microsoft.com/office/drawing/2014/main" val="20000"/>
                        </a:ext>
                      </a:extLst>
                    </a:gridCol>
                  </a:tblGrid>
                  <a:tr h="778383">
                    <a:tc>
                      <a:txBody>
                        <a:bodyPr/>
                        <a:lstStyle/>
                        <a:p>
                          <a:endParaRPr lang="en-US"/>
                        </a:p>
                      </a:txBody>
                      <a:tcPr>
                        <a:blipFill>
                          <a:blip r:embed="rId3"/>
                          <a:stretch>
                            <a:fillRect b="-402344"/>
                          </a:stretch>
                        </a:blipFill>
                      </a:tcPr>
                    </a:tc>
                    <a:extLst>
                      <a:ext uri="{0D108BD9-81ED-4DB2-BD59-A6C34878D82A}">
                        <a16:rowId xmlns:a16="http://schemas.microsoft.com/office/drawing/2014/main" val="10000"/>
                      </a:ext>
                    </a:extLst>
                  </a:tr>
                  <a:tr h="778383">
                    <a:tc>
                      <a:txBody>
                        <a:bodyPr/>
                        <a:lstStyle/>
                        <a:p>
                          <a:endParaRPr lang="en-US"/>
                        </a:p>
                      </a:txBody>
                      <a:tcPr>
                        <a:blipFill>
                          <a:blip r:embed="rId3"/>
                          <a:stretch>
                            <a:fillRect t="-100000" b="-302344"/>
                          </a:stretch>
                        </a:blipFill>
                      </a:tcPr>
                    </a:tc>
                    <a:extLst>
                      <a:ext uri="{0D108BD9-81ED-4DB2-BD59-A6C34878D82A}">
                        <a16:rowId xmlns:a16="http://schemas.microsoft.com/office/drawing/2014/main" val="10001"/>
                      </a:ext>
                    </a:extLst>
                  </a:tr>
                  <a:tr h="778383">
                    <a:tc>
                      <a:txBody>
                        <a:bodyPr/>
                        <a:lstStyle/>
                        <a:p>
                          <a:endParaRPr lang="en-US"/>
                        </a:p>
                      </a:txBody>
                      <a:tcPr>
                        <a:blipFill>
                          <a:blip r:embed="rId3"/>
                          <a:stretch>
                            <a:fillRect t="-201575" b="-204724"/>
                          </a:stretch>
                        </a:blipFill>
                      </a:tcPr>
                    </a:tc>
                    <a:extLst>
                      <a:ext uri="{0D108BD9-81ED-4DB2-BD59-A6C34878D82A}">
                        <a16:rowId xmlns:a16="http://schemas.microsoft.com/office/drawing/2014/main" val="10002"/>
                      </a:ext>
                    </a:extLst>
                  </a:tr>
                  <a:tr h="778383">
                    <a:tc>
                      <a:txBody>
                        <a:bodyPr/>
                        <a:lstStyle/>
                        <a:p>
                          <a:endParaRPr lang="en-US"/>
                        </a:p>
                      </a:txBody>
                      <a:tcPr>
                        <a:blipFill>
                          <a:blip r:embed="rId3"/>
                          <a:stretch>
                            <a:fillRect t="-299219" b="-103125"/>
                          </a:stretch>
                        </a:blipFill>
                      </a:tcPr>
                    </a:tc>
                    <a:extLst>
                      <a:ext uri="{0D108BD9-81ED-4DB2-BD59-A6C34878D82A}">
                        <a16:rowId xmlns:a16="http://schemas.microsoft.com/office/drawing/2014/main" val="10003"/>
                      </a:ext>
                    </a:extLst>
                  </a:tr>
                  <a:tr h="778383">
                    <a:tc>
                      <a:txBody>
                        <a:bodyPr/>
                        <a:lstStyle/>
                        <a:p>
                          <a:endParaRPr lang="en-US"/>
                        </a:p>
                      </a:txBody>
                      <a:tcPr>
                        <a:blipFill>
                          <a:blip r:embed="rId3"/>
                          <a:stretch>
                            <a:fillRect t="-399219" b="-3125"/>
                          </a:stretch>
                        </a:blipFill>
                      </a:tcPr>
                    </a:tc>
                    <a:extLst>
                      <a:ext uri="{0D108BD9-81ED-4DB2-BD59-A6C34878D82A}">
                        <a16:rowId xmlns:a16="http://schemas.microsoft.com/office/drawing/2014/main" val="10004"/>
                      </a:ext>
                    </a:extLst>
                  </a:tr>
                </a:tbl>
              </a:graphicData>
            </a:graphic>
          </p:graphicFrame>
        </mc:Fallback>
      </mc:AlternateContent>
      <p:sp>
        <p:nvSpPr>
          <p:cNvPr id="6" name="TextBox 5">
            <a:extLst>
              <a:ext uri="{FF2B5EF4-FFF2-40B4-BE49-F238E27FC236}">
                <a16:creationId xmlns:a16="http://schemas.microsoft.com/office/drawing/2014/main" id="{ED22906E-316B-E339-32FE-7F515071DC5A}"/>
              </a:ext>
            </a:extLst>
          </p:cNvPr>
          <p:cNvSpPr txBox="1"/>
          <p:nvPr/>
        </p:nvSpPr>
        <p:spPr>
          <a:xfrm>
            <a:off x="6324600" y="1472676"/>
            <a:ext cx="2514600" cy="2862322"/>
          </a:xfrm>
          <a:prstGeom prst="rect">
            <a:avLst/>
          </a:prstGeom>
          <a:noFill/>
        </p:spPr>
        <p:txBody>
          <a:bodyPr wrap="square">
            <a:spAutoFit/>
          </a:bodyPr>
          <a:lstStyle/>
          <a:p>
            <a:pPr algn="l">
              <a:defRPr b="1"/>
            </a:pPr>
            <a:r>
              <a:rPr lang="en-US" b="0" dirty="0"/>
              <a:t>We have chosen to apply the appropriate properties in a slightly different order than in the previous example, just to illustrate an alternative way to go about the task of simplifying such an expression.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Using Properties of Exponents</a:t>
            </a:r>
            <a:r>
              <a:rPr lang="en-US" baseline="-25000" dirty="0"/>
              <a:t>4</a:t>
            </a:r>
            <a:endParaRPr dirty="0"/>
          </a:p>
        </p:txBody>
      </p:sp>
      <p:sp>
        <p:nvSpPr>
          <p:cNvPr id="3" name="Text Placeholder 2"/>
          <p:cNvSpPr>
            <a:spLocks noGrp="1"/>
          </p:cNvSpPr>
          <p:nvPr>
            <p:ph type="body" sz="quarter" idx="10"/>
          </p:nvPr>
        </p:nvSpPr>
        <p:spPr>
          <a:xfrm>
            <a:off x="457200" y="1214011"/>
            <a:ext cx="8229600" cy="4967067"/>
          </a:xfrm>
        </p:spPr>
        <p:txBody>
          <a:bodyPr/>
          <a:lstStyle/>
          <a:p>
            <a:pPr>
              <a:defRPr sz="2800"/>
            </a:pPr>
            <a:r>
              <a:rPr lang="en-US" dirty="0"/>
              <a:t>d. </a:t>
            </a:r>
          </a:p>
          <a:p>
            <a:pPr>
              <a:defRPr sz="2800"/>
            </a:pPr>
            <a:endParaRPr lang="en-US" sz="2800" b="0" dirty="0"/>
          </a:p>
          <a:p>
            <a:pPr>
              <a:defRPr sz="2800"/>
            </a:pPr>
            <a:endParaRPr lang="en-US" dirty="0"/>
          </a:p>
          <a:p>
            <a:pPr>
              <a:defRPr sz="2800"/>
            </a:pPr>
            <a:endParaRPr lang="en-US" dirty="0"/>
          </a:p>
          <a:p>
            <a:pPr>
              <a:defRPr sz="2800"/>
            </a:pPr>
            <a:r>
              <a:rPr lang="en-US" dirty="0"/>
              <a:t> </a:t>
            </a:r>
            <a:r>
              <a:rPr dirty="0"/>
              <a:t>​</a:t>
            </a:r>
          </a:p>
        </p:txBody>
      </p:sp>
      <mc:AlternateContent xmlns:mc="http://schemas.openxmlformats.org/markup-compatibility/2006" xmlns:a14="http://schemas.microsoft.com/office/drawing/2010/main">
        <mc:Choice Requires="a14">
          <p:graphicFrame>
            <p:nvGraphicFramePr>
              <p:cNvPr id="5" name="Table Placeholder 2" descr="d. open parentheses Seven times x times z to the power of negative two close parentheses squared times open parentheses five times x squared times y close parentheses raised to the power of negative one.&#10;&#10;Equals open parentheses forty nine times x squared times z to the power of negative four close parentheses divided by five times x squared times y.&#10;&#10;Equals forty nine divided by five times y times z to the power of four.">
                <a:extLst>
                  <a:ext uri="{FF2B5EF4-FFF2-40B4-BE49-F238E27FC236}">
                    <a16:creationId xmlns:a16="http://schemas.microsoft.com/office/drawing/2014/main" id="{849ADC45-C0EE-4362-9295-55C2916B3BB6}"/>
                  </a:ext>
                </a:extLst>
              </p:cNvPr>
              <p:cNvGraphicFramePr>
                <a:graphicFrameLocks/>
              </p:cNvGraphicFramePr>
              <p:nvPr>
                <p:extLst>
                  <p:ext uri="{D42A27DB-BD31-4B8C-83A1-F6EECF244321}">
                    <p14:modId xmlns:p14="http://schemas.microsoft.com/office/powerpoint/2010/main" val="3551826399"/>
                  </p:ext>
                </p:extLst>
              </p:nvPr>
            </p:nvGraphicFramePr>
            <p:xfrm>
              <a:off x="914400" y="1066800"/>
              <a:ext cx="6743337" cy="1549146"/>
            </p:xfrm>
            <a:graphic>
              <a:graphicData uri="http://schemas.openxmlformats.org/drawingml/2006/table">
                <a:tbl>
                  <a:tblPr firstRow="1" bandRow="1">
                    <a:tableStyleId>{2D5ABB26-0587-4C30-8999-92F81FD0307C}</a:tableStyleId>
                  </a:tblPr>
                  <a:tblGrid>
                    <a:gridCol w="6743337">
                      <a:extLst>
                        <a:ext uri="{9D8B030D-6E8A-4147-A177-3AD203B41FA5}">
                          <a16:colId xmlns:a16="http://schemas.microsoft.com/office/drawing/2014/main" val="20000"/>
                        </a:ext>
                      </a:extLst>
                    </a:gridCol>
                  </a:tblGrid>
                  <a:tr h="370840">
                    <a:tc>
                      <a:txBody>
                        <a:bodyPr/>
                        <a:lstStyle/>
                        <a:p>
                          <a:pPr algn="l">
                            <a:defRPr sz="1800"/>
                          </a:pPr>
                          <a:r>
                            <a:rPr sz="2800" dirty="0"/>
                            <a:t>​</a:t>
                          </a:r>
                          <a14:m>
                            <m:oMath xmlns:m="http://schemas.openxmlformats.org/officeDocument/2006/math">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7</m:t>
                                      </m:r>
                                      <m:r>
                                        <a:rPr sz="2800">
                                          <a:latin typeface="Cambria Math"/>
                                        </a:rPr>
                                        <m:t>𝑥</m:t>
                                      </m:r>
                                      <m:sSup>
                                        <m:sSupPr>
                                          <m:ctrlPr>
                                            <a:rPr sz="2800" i="1">
                                              <a:latin typeface="Cambria Math" panose="02040503050406030204" pitchFamily="18" charset="0"/>
                                            </a:rPr>
                                          </m:ctrlPr>
                                        </m:sSupPr>
                                        <m:e>
                                          <m:r>
                                            <a:rPr sz="2800">
                                              <a:latin typeface="Cambria Math"/>
                                            </a:rPr>
                                            <m:t>𝑧</m:t>
                                          </m:r>
                                        </m:e>
                                        <m:sup>
                                          <m:r>
                                            <a:rPr sz="2800">
                                              <a:latin typeface="Cambria Math"/>
                                            </a:rPr>
                                            <m:t>−2</m:t>
                                          </m:r>
                                        </m:sup>
                                      </m:sSup>
                                    </m:e>
                                  </m:d>
                                </m:e>
                                <m:sup>
                                  <m:r>
                                    <a:rPr sz="2800">
                                      <a:latin typeface="Cambria Math"/>
                                    </a:rPr>
                                    <m:t>2</m:t>
                                  </m:r>
                                </m:sup>
                              </m:sSup>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5</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𝑦</m:t>
                                      </m:r>
                                    </m:e>
                                  </m:d>
                                </m:e>
                                <m:sup>
                                  <m:r>
                                    <a:rPr sz="2800">
                                      <a:latin typeface="Cambria Math"/>
                                    </a:rPr>
                                    <m:t>−1</m:t>
                                  </m:r>
                                </m:sup>
                              </m:sSup>
                              <m:r>
                                <a:rPr sz="2800">
                                  <a:latin typeface="Cambria Math"/>
                                </a:rPr>
                                <m:t>=</m:t>
                              </m:r>
                              <m:f>
                                <m:fPr>
                                  <m:ctrlPr>
                                    <a:rPr sz="2800" i="1">
                                      <a:latin typeface="Cambria Math" panose="02040503050406030204" pitchFamily="18" charset="0"/>
                                    </a:rPr>
                                  </m:ctrlPr>
                                </m:fPr>
                                <m:num>
                                  <m:r>
                                    <a:rPr sz="2800">
                                      <a:latin typeface="Cambria Math"/>
                                    </a:rPr>
                                    <m:t>49</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sSup>
                                    <m:sSupPr>
                                      <m:ctrlPr>
                                        <a:rPr sz="2800" i="1">
                                          <a:latin typeface="Cambria Math" panose="02040503050406030204" pitchFamily="18" charset="0"/>
                                        </a:rPr>
                                      </m:ctrlPr>
                                    </m:sSupPr>
                                    <m:e>
                                      <m:r>
                                        <a:rPr sz="2800">
                                          <a:latin typeface="Cambria Math"/>
                                        </a:rPr>
                                        <m:t>𝑧</m:t>
                                      </m:r>
                                    </m:e>
                                    <m:sup>
                                      <m:r>
                                        <a:rPr sz="2800">
                                          <a:latin typeface="Cambria Math"/>
                                        </a:rPr>
                                        <m:t>−4</m:t>
                                      </m:r>
                                    </m:sup>
                                  </m:sSup>
                                </m:num>
                                <m:den>
                                  <m:r>
                                    <a:rPr sz="2800">
                                      <a:latin typeface="Cambria Math"/>
                                    </a:rPr>
                                    <m:t>5</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𝑦</m:t>
                                  </m:r>
                                </m:den>
                              </m:f>
                            </m:oMath>
                          </a14:m>
                          <a:endParaRPr sz="2800" dirty="0"/>
                        </a:p>
                      </a:txBody>
                      <a:tcP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7</m:t>
                                          </m:r>
                                          <m:r>
                                            <a:rPr sz="2800">
                                              <a:latin typeface="Cambria Math"/>
                                            </a:rPr>
                                            <m:t>𝑥</m:t>
                                          </m:r>
                                          <m:sSup>
                                            <m:sSupPr>
                                              <m:ctrlPr>
                                                <a:rPr sz="2800" i="1">
                                                  <a:latin typeface="Cambria Math" panose="02040503050406030204" pitchFamily="18" charset="0"/>
                                                </a:rPr>
                                              </m:ctrlPr>
                                            </m:sSupPr>
                                            <m:e>
                                              <m:r>
                                                <a:rPr sz="2800">
                                                  <a:latin typeface="Cambria Math"/>
                                                </a:rPr>
                                                <m:t>𝑧</m:t>
                                              </m:r>
                                            </m:e>
                                            <m:sup>
                                              <m:r>
                                                <a:rPr sz="2800">
                                                  <a:latin typeface="Cambria Math"/>
                                                </a:rPr>
                                                <m:t>−2</m:t>
                                              </m:r>
                                            </m:sup>
                                          </m:sSup>
                                        </m:e>
                                      </m:d>
                                    </m:e>
                                    <m:sup>
                                      <m:r>
                                        <a:rPr sz="2800">
                                          <a:latin typeface="Cambria Math"/>
                                        </a:rPr>
                                        <m:t>2</m:t>
                                      </m:r>
                                    </m:sup>
                                  </m:sSup>
                                  <m:sSup>
                                    <m:sSupPr>
                                      <m:ctrlPr>
                                        <a:rPr sz="2800" i="1">
                                          <a:latin typeface="Cambria Math" panose="02040503050406030204" pitchFamily="18" charset="0"/>
                                        </a:rPr>
                                      </m:ctrlPr>
                                    </m:sSupPr>
                                    <m:e>
                                      <m:d>
                                        <m:dPr>
                                          <m:ctrlPr>
                                            <a:rPr sz="2800" i="1">
                                              <a:latin typeface="Cambria Math" panose="02040503050406030204" pitchFamily="18" charset="0"/>
                                            </a:rPr>
                                          </m:ctrlPr>
                                        </m:dPr>
                                        <m:e>
                                          <m:r>
                                            <a:rPr sz="2800">
                                              <a:latin typeface="Cambria Math"/>
                                            </a:rPr>
                                            <m:t>5</m:t>
                                          </m:r>
                                          <m:sSup>
                                            <m:sSupPr>
                                              <m:ctrlPr>
                                                <a:rPr sz="2800" i="1">
                                                  <a:latin typeface="Cambria Math" panose="02040503050406030204" pitchFamily="18" charset="0"/>
                                                </a:rPr>
                                              </m:ctrlPr>
                                            </m:sSupPr>
                                            <m:e>
                                              <m:r>
                                                <a:rPr sz="2800">
                                                  <a:latin typeface="Cambria Math"/>
                                                </a:rPr>
                                                <m:t>𝑥</m:t>
                                              </m:r>
                                            </m:e>
                                            <m:sup>
                                              <m:r>
                                                <a:rPr sz="2800">
                                                  <a:latin typeface="Cambria Math"/>
                                                </a:rPr>
                                                <m:t>2</m:t>
                                              </m:r>
                                            </m:sup>
                                          </m:sSup>
                                          <m:r>
                                            <a:rPr sz="2800">
                                              <a:latin typeface="Cambria Math"/>
                                            </a:rPr>
                                            <m:t>𝑦</m:t>
                                          </m:r>
                                        </m:e>
                                      </m:d>
                                    </m:e>
                                    <m:sup>
                                      <m:r>
                                        <a:rPr sz="2800">
                                          <a:latin typeface="Cambria Math"/>
                                        </a:rPr>
                                        <m:t>−1</m:t>
                                      </m:r>
                                    </m:sup>
                                  </m:sSup>
                                </m:e>
                              </m:phant>
                              <m:r>
                                <a:rPr sz="2800">
                                  <a:latin typeface="Cambria Math"/>
                                </a:rPr>
                                <m:t>=</m:t>
                              </m:r>
                              <m:f>
                                <m:fPr>
                                  <m:ctrlPr>
                                    <a:rPr sz="2800" i="1">
                                      <a:latin typeface="Cambria Math" panose="02040503050406030204" pitchFamily="18" charset="0"/>
                                    </a:rPr>
                                  </m:ctrlPr>
                                </m:fPr>
                                <m:num>
                                  <m:r>
                                    <a:rPr sz="2800">
                                      <a:latin typeface="Cambria Math"/>
                                    </a:rPr>
                                    <m:t>49</m:t>
                                  </m:r>
                                </m:num>
                                <m:den>
                                  <m:r>
                                    <a:rPr sz="2800">
                                      <a:latin typeface="Cambria Math"/>
                                    </a:rPr>
                                    <m:t>5</m:t>
                                  </m:r>
                                  <m:r>
                                    <a:rPr sz="2800">
                                      <a:latin typeface="Cambria Math"/>
                                    </a:rPr>
                                    <m:t>𝑦</m:t>
                                  </m:r>
                                  <m:sSup>
                                    <m:sSupPr>
                                      <m:ctrlPr>
                                        <a:rPr sz="2800" i="1">
                                          <a:latin typeface="Cambria Math" panose="02040503050406030204" pitchFamily="18" charset="0"/>
                                        </a:rPr>
                                      </m:ctrlPr>
                                    </m:sSupPr>
                                    <m:e>
                                      <m:r>
                                        <a:rPr sz="2800">
                                          <a:latin typeface="Cambria Math"/>
                                        </a:rPr>
                                        <m:t>𝑧</m:t>
                                      </m:r>
                                    </m:e>
                                    <m:sup>
                                      <m:r>
                                        <a:rPr sz="2800">
                                          <a:latin typeface="Cambria Math"/>
                                        </a:rPr>
                                        <m:t>4</m:t>
                                      </m:r>
                                    </m:sup>
                                  </m:sSup>
                                </m:den>
                              </m:f>
                            </m:oMath>
                          </a14:m>
                          <a:endParaRPr sz="2800" dirty="0"/>
                        </a:p>
                      </a:txBody>
                      <a:tcPr/>
                    </a:tc>
                    <a:extLst>
                      <a:ext uri="{0D108BD9-81ED-4DB2-BD59-A6C34878D82A}">
                        <a16:rowId xmlns:a16="http://schemas.microsoft.com/office/drawing/2014/main" val="10001"/>
                      </a:ext>
                    </a:extLst>
                  </a:tr>
                </a:tbl>
              </a:graphicData>
            </a:graphic>
          </p:graphicFrame>
        </mc:Choice>
        <mc:Fallback xmlns="">
          <p:graphicFrame>
            <p:nvGraphicFramePr>
              <p:cNvPr id="5" name="Table Placeholder 2" descr="d. open parentheses Seven times x times z to the power of negative two close parentheses squared times open parentheses five times x squared times y close parentheses raised to the power of negative one.&#10;&#10;Equals open parentheses forty nine times x squared times z to the power of negative four close parentheses divided by five times x squared times y.&#10;&#10;Equals forty nine divided by five times y times z to the power of four.">
                <a:extLst>
                  <a:ext uri="{FF2B5EF4-FFF2-40B4-BE49-F238E27FC236}">
                    <a16:creationId xmlns:a16="http://schemas.microsoft.com/office/drawing/2014/main" id="{849ADC45-C0EE-4362-9295-55C2916B3BB6}"/>
                  </a:ext>
                </a:extLst>
              </p:cNvPr>
              <p:cNvGraphicFramePr>
                <a:graphicFrameLocks/>
              </p:cNvGraphicFramePr>
              <p:nvPr>
                <p:extLst>
                  <p:ext uri="{D42A27DB-BD31-4B8C-83A1-F6EECF244321}">
                    <p14:modId xmlns:p14="http://schemas.microsoft.com/office/powerpoint/2010/main" val="3551826399"/>
                  </p:ext>
                </p:extLst>
              </p:nvPr>
            </p:nvGraphicFramePr>
            <p:xfrm>
              <a:off x="914400" y="1066800"/>
              <a:ext cx="6743337" cy="1549146"/>
            </p:xfrm>
            <a:graphic>
              <a:graphicData uri="http://schemas.openxmlformats.org/drawingml/2006/table">
                <a:tbl>
                  <a:tblPr firstRow="1" bandRow="1">
                    <a:tableStyleId>{2D5ABB26-0587-4C30-8999-92F81FD0307C}</a:tableStyleId>
                  </a:tblPr>
                  <a:tblGrid>
                    <a:gridCol w="6743337">
                      <a:extLst>
                        <a:ext uri="{9D8B030D-6E8A-4147-A177-3AD203B41FA5}">
                          <a16:colId xmlns:a16="http://schemas.microsoft.com/office/drawing/2014/main" val="20000"/>
                        </a:ext>
                      </a:extLst>
                    </a:gridCol>
                  </a:tblGrid>
                  <a:tr h="804418">
                    <a:tc>
                      <a:txBody>
                        <a:bodyPr/>
                        <a:lstStyle/>
                        <a:p>
                          <a:endParaRPr lang="en-US"/>
                        </a:p>
                      </a:txBody>
                      <a:tcPr>
                        <a:blipFill>
                          <a:blip r:embed="rId3"/>
                          <a:stretch>
                            <a:fillRect b="-97727"/>
                          </a:stretch>
                        </a:blipFill>
                      </a:tcPr>
                    </a:tc>
                    <a:extLst>
                      <a:ext uri="{0D108BD9-81ED-4DB2-BD59-A6C34878D82A}">
                        <a16:rowId xmlns:a16="http://schemas.microsoft.com/office/drawing/2014/main" val="10000"/>
                      </a:ext>
                    </a:extLst>
                  </a:tr>
                  <a:tr h="744728">
                    <a:tc>
                      <a:txBody>
                        <a:bodyPr/>
                        <a:lstStyle/>
                        <a:p>
                          <a:endParaRPr lang="en-US"/>
                        </a:p>
                      </a:txBody>
                      <a:tcPr>
                        <a:blipFill>
                          <a:blip r:embed="rId3"/>
                          <a:stretch>
                            <a:fillRect t="-107317" b="-4878"/>
                          </a:stretch>
                        </a:blipFill>
                      </a:tcPr>
                    </a:tc>
                    <a:extLst>
                      <a:ext uri="{0D108BD9-81ED-4DB2-BD59-A6C34878D82A}">
                        <a16:rowId xmlns:a16="http://schemas.microsoft.com/office/drawing/2014/main" val="10001"/>
                      </a:ext>
                    </a:extLst>
                  </a:tr>
                </a:tbl>
              </a:graphicData>
            </a:graphic>
          </p:graphicFrame>
        </mc:Fallback>
      </mc:AlternateContent>
      <p:sp>
        <p:nvSpPr>
          <p:cNvPr id="9" name="TextBox 8">
            <a:extLst>
              <a:ext uri="{FF2B5EF4-FFF2-40B4-BE49-F238E27FC236}">
                <a16:creationId xmlns:a16="http://schemas.microsoft.com/office/drawing/2014/main" id="{EF237932-8D29-27F0-CCC9-F7454BE200C0}"/>
              </a:ext>
            </a:extLst>
          </p:cNvPr>
          <p:cNvSpPr txBox="1"/>
          <p:nvPr/>
        </p:nvSpPr>
        <p:spPr>
          <a:xfrm>
            <a:off x="914400" y="2694212"/>
            <a:ext cx="7848600" cy="1815882"/>
          </a:xfrm>
          <a:prstGeom prst="rect">
            <a:avLst/>
          </a:prstGeom>
          <a:noFill/>
        </p:spPr>
        <p:txBody>
          <a:bodyPr wrap="square">
            <a:spAutoFit/>
          </a:bodyPr>
          <a:lstStyle/>
          <a:p>
            <a:r>
              <a:rPr lang="en-US" sz="2800" b="0" dirty="0"/>
              <a:t>Note that the variable </a:t>
            </a:r>
            <a:r>
              <a:rPr lang="en-US" sz="2800" b="0" i="1" dirty="0"/>
              <a:t>x</a:t>
            </a:r>
            <a:r>
              <a:rPr lang="en-US" sz="2800" b="0" dirty="0"/>
              <a:t> disappeared entirely from the expression. If we had simplified the expression in a slightly different order, we would have obtained a factor of</a:t>
            </a:r>
            <a:endParaRPr lang="en-IN" sz="2800" dirty="0"/>
          </a:p>
        </p:txBody>
      </p:sp>
      <p:pic>
        <p:nvPicPr>
          <p:cNvPr id="8" name="Picture 7" descr="x raised to the power of open parenthesis two minus two close parenthesis.">
            <a:extLst>
              <a:ext uri="{FF2B5EF4-FFF2-40B4-BE49-F238E27FC236}">
                <a16:creationId xmlns:a16="http://schemas.microsoft.com/office/drawing/2014/main" id="{F65DA192-79EA-D15E-52B7-D8AB69857693}"/>
              </a:ext>
            </a:extLst>
          </p:cNvPr>
          <p:cNvPicPr>
            <a:picLocks noChangeAspect="1"/>
          </p:cNvPicPr>
          <p:nvPr/>
        </p:nvPicPr>
        <p:blipFill>
          <a:blip r:embed="rId4"/>
          <a:stretch>
            <a:fillRect/>
          </a:stretch>
        </p:blipFill>
        <p:spPr>
          <a:xfrm>
            <a:off x="2366100" y="3965663"/>
            <a:ext cx="720000" cy="480000"/>
          </a:xfrm>
          <a:prstGeom prst="rect">
            <a:avLst/>
          </a:prstGeom>
        </p:spPr>
      </p:pic>
      <p:sp>
        <p:nvSpPr>
          <p:cNvPr id="7" name="TextBox 6">
            <a:extLst>
              <a:ext uri="{FF2B5EF4-FFF2-40B4-BE49-F238E27FC236}">
                <a16:creationId xmlns:a16="http://schemas.microsoft.com/office/drawing/2014/main" id="{A4EF210D-8BC1-ED1E-E9E5-AD29999FE8C4}"/>
              </a:ext>
            </a:extLst>
          </p:cNvPr>
          <p:cNvSpPr txBox="1"/>
          <p:nvPr/>
        </p:nvSpPr>
        <p:spPr>
          <a:xfrm>
            <a:off x="3086100" y="3986874"/>
            <a:ext cx="1752600" cy="523220"/>
          </a:xfrm>
          <a:prstGeom prst="rect">
            <a:avLst/>
          </a:prstGeom>
          <a:noFill/>
        </p:spPr>
        <p:txBody>
          <a:bodyPr wrap="square">
            <a:spAutoFit/>
          </a:bodyPr>
          <a:lstStyle/>
          <a:p>
            <a:pPr marL="0" lvl="1">
              <a:buNone/>
              <a:defRPr sz="2800"/>
            </a:pPr>
            <a:r>
              <a:rPr lang="en-US" b="0" dirty="0"/>
              <a:t>which is </a:t>
            </a:r>
            <a:r>
              <a:rPr lang="en-US" b="0" dirty="0">
                <a:latin typeface="Cambria Math"/>
              </a:rPr>
              <a:t>1</a:t>
            </a:r>
            <a:r>
              <a:rPr lang="en-US" b="0"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Many common errors result from forgetting the exact forms of the properties of exponents, as shown below.</a:t>
            </a:r>
          </a:p>
        </p:txBody>
      </p:sp>
      <mc:AlternateContent xmlns:mc="http://schemas.openxmlformats.org/markup-compatibility/2006">
        <mc:Choice xmlns:a14="http://schemas.microsoft.com/office/drawing/2010/main" Requires="a14">
          <p:graphicFrame>
            <p:nvGraphicFramePr>
              <p:cNvPr id="4" name="Table Placeholder 2" descr="1. Incorrect Statement:&#10;x to the power of two times x to the power of five equals x to the power of ten.&#10;Corrected Statement:&#10;x to the power of two times x to the power of five equals x to the power two plus 5 equals x to the power of seven.&#10;2. Incorrect Statement:&#10;Two to the power of four times two to the power of three equals four to the power of seven.&#10;Corrected Statement:&#10;Two to the power of four times two to the power of three equals two to the power of four plus three, which equals two to the power of seven.&#10;3. Incorrect Statement:&#10;Open parenthesis, 3 plus 4 close parenthesis, to the power of 2 equals 3 square plus 4 square.&#10;Corrected Statement:&#10;Open parenthesis, 3 plus 4 close parenthesis, to the power of 2 equals 7 square.&#10;4. Incorrect Statement:&#10;Open parenthesis x squared plus three times y close parenthesis to the power of negative one equals one over x squared plus one over three times y.&#10;Corrected Statement:&#10;Open parenthesis x squared plus three times y close parenthesis to the power of negative one equals one divided by open parenthesis x squared plus three times y close parenthesis.&#10;5. Incorrect Statement:&#10;Open parenthesis 3 times x close parenthesis square equals 3 times x squared.&#10;Corrected Statement:&#10;Open parenthesis 3 times x close parenthesis square equals 3 square times x square which equals 9 times x squared.&#10;6. Incorrect Statement:&#10;x to the power of five divided by x to the power of negative two equals x to the power of three.&#10;Corrected Statement:&#10;x to the power of five divided by x to the power of negative two equals x to the power of five minus open parenthesis negative two close parenthesis, which equals x to the power of seven.">
                <a:extLst>
                  <a:ext uri="{FF2B5EF4-FFF2-40B4-BE49-F238E27FC236}">
                    <a16:creationId xmlns:a16="http://schemas.microsoft.com/office/drawing/2014/main" id="{B11A2424-5B9C-4B14-A29B-0A481783BEA1}"/>
                  </a:ext>
                </a:extLst>
              </p:cNvPr>
              <p:cNvGraphicFramePr>
                <a:graphicFrameLocks/>
              </p:cNvGraphicFramePr>
              <p:nvPr>
                <p:extLst>
                  <p:ext uri="{D42A27DB-BD31-4B8C-83A1-F6EECF244321}">
                    <p14:modId xmlns:p14="http://schemas.microsoft.com/office/powerpoint/2010/main" val="1796229756"/>
                  </p:ext>
                </p:extLst>
              </p:nvPr>
            </p:nvGraphicFramePr>
            <p:xfrm>
              <a:off x="533400" y="2286000"/>
              <a:ext cx="8077200" cy="3379600"/>
            </p:xfrm>
            <a:graphic>
              <a:graphicData uri="http://schemas.openxmlformats.org/drawingml/2006/table">
                <a:tbl>
                  <a:tblPr firstRow="1" bandRow="1">
                    <a:tableStyleId>{5940675A-B579-460E-94D1-54222C63F5DA}</a:tableStyleId>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67540">
                    <a:tc>
                      <a:txBody>
                        <a:bodyPr/>
                        <a:lstStyle/>
                        <a:p>
                          <a:pPr algn="ctr">
                            <a:defRPr sz="1800" b="1"/>
                          </a:pPr>
                          <a:r>
                            <a:t>Incorrect Statements</a:t>
                          </a:r>
                        </a:p>
                      </a:txBody>
                      <a:tcPr/>
                    </a:tc>
                    <a:tc>
                      <a:txBody>
                        <a:bodyPr/>
                        <a:lstStyle/>
                        <a:p>
                          <a:pPr algn="ctr">
                            <a:defRPr sz="1800" b="1"/>
                          </a:pPr>
                          <a:r>
                            <a:t>Corrected Statements</a:t>
                          </a:r>
                        </a:p>
                      </a:txBody>
                      <a:tcPr/>
                    </a:tc>
                    <a:extLst>
                      <a:ext uri="{0D108BD9-81ED-4DB2-BD59-A6C34878D82A}">
                        <a16:rowId xmlns:a16="http://schemas.microsoft.com/office/drawing/2014/main" val="10000"/>
                      </a:ext>
                    </a:extLst>
                  </a:tr>
                  <a:tr h="396176">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10</m:t>
                                    </m:r>
                                  </m:sup>
                                </m:sSup>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r>
                                      <a:rPr sz="2000">
                                        <a:latin typeface="Cambria Math" panose="02040503050406030204" pitchFamily="18" charset="0"/>
                                      </a:rPr>
                                      <m:t>+</m:t>
                                    </m:r>
                                    <m:r>
                                      <a:rPr sz="2000">
                                        <a:latin typeface="Cambria Math" panose="02040503050406030204" pitchFamily="18" charset="0"/>
                                      </a:rPr>
                                      <m:t>5</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7</m:t>
                                    </m:r>
                                  </m:sup>
                                </m:sSup>
                              </m:oMath>
                            </m:oMathPara>
                          </a14:m>
                          <a:endParaRPr sz="2000" dirty="0"/>
                        </a:p>
                      </a:txBody>
                      <a:tcPr/>
                    </a:tc>
                    <a:extLst>
                      <a:ext uri="{0D108BD9-81ED-4DB2-BD59-A6C34878D82A}">
                        <a16:rowId xmlns:a16="http://schemas.microsoft.com/office/drawing/2014/main" val="10001"/>
                      </a:ext>
                    </a:extLst>
                  </a:tr>
                  <a:tr h="392714">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4</m:t>
                                    </m:r>
                                  </m:sup>
                                </m:sSup>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3</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4</m:t>
                                    </m:r>
                                  </m:e>
                                  <m:sup>
                                    <m:r>
                                      <a:rPr sz="2000">
                                        <a:latin typeface="Cambria Math" panose="02040503050406030204" pitchFamily="18" charset="0"/>
                                      </a:rPr>
                                      <m:t>7</m:t>
                                    </m:r>
                                  </m:sup>
                                </m:sSup>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4</m:t>
                                    </m:r>
                                  </m:sup>
                                </m:sSup>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3</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4</m:t>
                                    </m:r>
                                    <m:r>
                                      <a:rPr sz="2000">
                                        <a:latin typeface="Cambria Math" panose="02040503050406030204" pitchFamily="18" charset="0"/>
                                      </a:rPr>
                                      <m:t>+</m:t>
                                    </m:r>
                                    <m:r>
                                      <a:rPr sz="2000">
                                        <a:latin typeface="Cambria Math" panose="02040503050406030204" pitchFamily="18" charset="0"/>
                                      </a:rPr>
                                      <m:t>3</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2</m:t>
                                    </m:r>
                                  </m:e>
                                  <m:sup>
                                    <m:r>
                                      <a:rPr sz="2000">
                                        <a:latin typeface="Cambria Math" panose="02040503050406030204" pitchFamily="18" charset="0"/>
                                      </a:rPr>
                                      <m:t>7</m:t>
                                    </m:r>
                                  </m:sup>
                                </m:sSup>
                              </m:oMath>
                            </m:oMathPara>
                          </a14:m>
                          <a:endParaRPr sz="2000" dirty="0"/>
                        </a:p>
                      </a:txBody>
                      <a:tcPr/>
                    </a:tc>
                    <a:extLst>
                      <a:ext uri="{0D108BD9-81ED-4DB2-BD59-A6C34878D82A}">
                        <a16:rowId xmlns:a16="http://schemas.microsoft.com/office/drawing/2014/main" val="10002"/>
                      </a:ext>
                    </a:extLst>
                  </a:tr>
                  <a:tr h="392714">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m:t>
                                        </m:r>
                                        <m:r>
                                          <a:rPr sz="2000">
                                            <a:latin typeface="Cambria Math" panose="02040503050406030204" pitchFamily="18" charset="0"/>
                                          </a:rPr>
                                          <m:t>+</m:t>
                                        </m:r>
                                        <m:r>
                                          <a:rPr sz="2000">
                                            <a:latin typeface="Cambria Math" panose="02040503050406030204" pitchFamily="18" charset="0"/>
                                          </a:rPr>
                                          <m:t>4</m:t>
                                        </m:r>
                                      </m:e>
                                    </m:d>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3</m:t>
                                    </m:r>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4</m:t>
                                    </m:r>
                                  </m:e>
                                  <m:sup>
                                    <m:r>
                                      <a:rPr sz="2000">
                                        <a:latin typeface="Cambria Math" panose="02040503050406030204" pitchFamily="18" charset="0"/>
                                      </a:rPr>
                                      <m:t>2</m:t>
                                    </m:r>
                                  </m:sup>
                                </m:sSup>
                              </m:oMath>
                            </m:oMathPara>
                          </a14:m>
                          <a:endParaRPr sz="200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m:t>
                                        </m:r>
                                        <m:r>
                                          <a:rPr sz="2000">
                                            <a:latin typeface="Cambria Math" panose="02040503050406030204" pitchFamily="18" charset="0"/>
                                          </a:rPr>
                                          <m:t>+</m:t>
                                        </m:r>
                                        <m:r>
                                          <a:rPr sz="2000">
                                            <a:latin typeface="Cambria Math" panose="02040503050406030204" pitchFamily="18" charset="0"/>
                                          </a:rPr>
                                          <m:t>4</m:t>
                                        </m:r>
                                      </m:e>
                                    </m:d>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7</m:t>
                                    </m:r>
                                  </m:e>
                                  <m:sup>
                                    <m:r>
                                      <a:rPr sz="2000">
                                        <a:latin typeface="Cambria Math" panose="02040503050406030204" pitchFamily="18" charset="0"/>
                                      </a:rPr>
                                      <m:t>2</m:t>
                                    </m:r>
                                  </m:sup>
                                </m:sSup>
                              </m:oMath>
                            </m:oMathPara>
                          </a14:m>
                          <a:endParaRPr sz="2000" dirty="0"/>
                        </a:p>
                      </a:txBody>
                      <a:tcPr/>
                    </a:tc>
                    <a:extLst>
                      <a:ext uri="{0D108BD9-81ED-4DB2-BD59-A6C34878D82A}">
                        <a16:rowId xmlns:a16="http://schemas.microsoft.com/office/drawing/2014/main" val="10003"/>
                      </a:ext>
                    </a:extLst>
                  </a:tr>
                  <a:tr h="709781">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m:t>
                                        </m:r>
                                        <m:r>
                                          <a:rPr sz="2000">
                                            <a:latin typeface="Cambria Math" panose="02040503050406030204" pitchFamily="18" charset="0"/>
                                          </a:rPr>
                                          <m:t>3</m:t>
                                        </m:r>
                                        <m:r>
                                          <a:rPr sz="2000">
                                            <a:latin typeface="Cambria Math" panose="02040503050406030204" pitchFamily="18" charset="0"/>
                                          </a:rPr>
                                          <m:t>𝑦</m:t>
                                        </m:r>
                                      </m:e>
                                    </m:d>
                                  </m:e>
                                  <m:sup>
                                    <m:r>
                                      <a:rPr sz="2000">
                                        <a:latin typeface="Cambria Math" panose="02040503050406030204" pitchFamily="18" charset="0"/>
                                      </a:rPr>
                                      <m:t>−</m:t>
                                    </m:r>
                                    <m:r>
                                      <a:rPr sz="2000">
                                        <a:latin typeface="Cambria Math" panose="02040503050406030204" pitchFamily="18" charset="0"/>
                                      </a:rPr>
                                      <m:t>1</m:t>
                                    </m:r>
                                  </m:sup>
                                </m:sSup>
                                <m:r>
                                  <a:rPr sz="2000">
                                    <a:latin typeface="Cambria Math" panose="02040503050406030204" pitchFamily="18" charset="0"/>
                                  </a:rPr>
                                  <m:t>=</m:t>
                                </m:r>
                                <m:f>
                                  <m:fPr>
                                    <m:ctrlPr>
                                      <a:rPr sz="2000" i="1">
                                        <a:latin typeface="Cambria Math" panose="02040503050406030204" pitchFamily="18" charset="0"/>
                                      </a:rPr>
                                    </m:ctrlPr>
                                  </m:fPr>
                                  <m:num>
                                    <m:r>
                                      <a:rPr sz="2000">
                                        <a:latin typeface="Cambria Math" panose="02040503050406030204" pitchFamily="18" charset="0"/>
                                      </a:rPr>
                                      <m:t>1</m:t>
                                    </m:r>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den>
                                </m:f>
                                <m:r>
                                  <a:rPr sz="2000">
                                    <a:latin typeface="Cambria Math" panose="02040503050406030204" pitchFamily="18" charset="0"/>
                                  </a:rPr>
                                  <m:t>+</m:t>
                                </m:r>
                                <m:f>
                                  <m:fPr>
                                    <m:ctrlPr>
                                      <a:rPr sz="2000" i="1">
                                        <a:latin typeface="Cambria Math" panose="02040503050406030204" pitchFamily="18" charset="0"/>
                                      </a:rPr>
                                    </m:ctrlPr>
                                  </m:fPr>
                                  <m:num>
                                    <m:r>
                                      <a:rPr sz="2000">
                                        <a:latin typeface="Cambria Math" panose="02040503050406030204" pitchFamily="18" charset="0"/>
                                      </a:rPr>
                                      <m:t>1</m:t>
                                    </m:r>
                                  </m:num>
                                  <m:den>
                                    <m:r>
                                      <a:rPr sz="2000">
                                        <a:latin typeface="Cambria Math" panose="02040503050406030204" pitchFamily="18" charset="0"/>
                                      </a:rPr>
                                      <m:t>3</m:t>
                                    </m:r>
                                    <m:r>
                                      <a:rPr sz="2000">
                                        <a:latin typeface="Cambria Math" panose="02040503050406030204" pitchFamily="18" charset="0"/>
                                      </a:rPr>
                                      <m:t>𝑦</m:t>
                                    </m:r>
                                  </m:den>
                                </m:f>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m:t>
                                        </m:r>
                                        <m:r>
                                          <a:rPr sz="2000">
                                            <a:latin typeface="Cambria Math" panose="02040503050406030204" pitchFamily="18" charset="0"/>
                                          </a:rPr>
                                          <m:t>3</m:t>
                                        </m:r>
                                        <m:r>
                                          <a:rPr sz="2000">
                                            <a:latin typeface="Cambria Math" panose="02040503050406030204" pitchFamily="18" charset="0"/>
                                          </a:rPr>
                                          <m:t>𝑦</m:t>
                                        </m:r>
                                      </m:e>
                                    </m:d>
                                  </m:e>
                                  <m:sup>
                                    <m:r>
                                      <a:rPr sz="2000">
                                        <a:latin typeface="Cambria Math" panose="02040503050406030204" pitchFamily="18" charset="0"/>
                                      </a:rPr>
                                      <m:t>−</m:t>
                                    </m:r>
                                    <m:r>
                                      <a:rPr sz="2000">
                                        <a:latin typeface="Cambria Math" panose="02040503050406030204" pitchFamily="18" charset="0"/>
                                      </a:rPr>
                                      <m:t>1</m:t>
                                    </m:r>
                                  </m:sup>
                                </m:sSup>
                                <m:r>
                                  <a:rPr sz="2000">
                                    <a:latin typeface="Cambria Math" panose="02040503050406030204" pitchFamily="18" charset="0"/>
                                  </a:rPr>
                                  <m:t>=</m:t>
                                </m:r>
                                <m:f>
                                  <m:fPr>
                                    <m:ctrlPr>
                                      <a:rPr sz="2000" i="1">
                                        <a:latin typeface="Cambria Math" panose="02040503050406030204" pitchFamily="18" charset="0"/>
                                      </a:rPr>
                                    </m:ctrlPr>
                                  </m:fPr>
                                  <m:num>
                                    <m:r>
                                      <a:rPr sz="2000">
                                        <a:latin typeface="Cambria Math" panose="02040503050406030204" pitchFamily="18" charset="0"/>
                                      </a:rPr>
                                      <m:t>1</m:t>
                                    </m:r>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m:t>
                                    </m:r>
                                    <m:r>
                                      <a:rPr sz="2000">
                                        <a:latin typeface="Cambria Math" panose="02040503050406030204" pitchFamily="18" charset="0"/>
                                      </a:rPr>
                                      <m:t>3</m:t>
                                    </m:r>
                                    <m:r>
                                      <a:rPr sz="2000">
                                        <a:latin typeface="Cambria Math" panose="02040503050406030204" pitchFamily="18" charset="0"/>
                                      </a:rPr>
                                      <m:t>𝑦</m:t>
                                    </m:r>
                                  </m:den>
                                </m:f>
                              </m:oMath>
                            </m:oMathPara>
                          </a14:m>
                          <a:endParaRPr sz="2000" dirty="0"/>
                        </a:p>
                      </a:txBody>
                      <a:tcPr/>
                    </a:tc>
                    <a:extLst>
                      <a:ext uri="{0D108BD9-81ED-4DB2-BD59-A6C34878D82A}">
                        <a16:rowId xmlns:a16="http://schemas.microsoft.com/office/drawing/2014/main" val="10004"/>
                      </a:ext>
                    </a:extLst>
                  </a:tr>
                  <a:tr h="392714">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m:t>
                                        </m:r>
                                        <m:r>
                                          <a:rPr sz="2000">
                                            <a:latin typeface="Cambria Math" panose="02040503050406030204" pitchFamily="18" charset="0"/>
                                          </a:rPr>
                                          <m:t>𝑥</m:t>
                                        </m:r>
                                      </m:e>
                                    </m:d>
                                  </m:e>
                                  <m:sup>
                                    <m:r>
                                      <a:rPr sz="2000">
                                        <a:latin typeface="Cambria Math" panose="02040503050406030204" pitchFamily="18" charset="0"/>
                                      </a:rPr>
                                      <m:t>2</m:t>
                                    </m:r>
                                  </m:sup>
                                </m:sSup>
                                <m:r>
                                  <a:rPr sz="2000">
                                    <a:latin typeface="Cambria Math" panose="02040503050406030204" pitchFamily="18" charset="0"/>
                                  </a:rPr>
                                  <m:t>=</m:t>
                                </m:r>
                                <m:r>
                                  <a:rPr sz="2000">
                                    <a:latin typeface="Cambria Math" panose="02040503050406030204" pitchFamily="18" charset="0"/>
                                  </a:rPr>
                                  <m:t>3</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oMath>
                            </m:oMathPara>
                          </a14:m>
                          <a:endParaRPr sz="2000"/>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2000" i="1">
                                        <a:latin typeface="Cambria Math" panose="02040503050406030204" pitchFamily="18" charset="0"/>
                                      </a:rPr>
                                    </m:ctrlPr>
                                  </m:sSupPr>
                                  <m:e>
                                    <m:d>
                                      <m:dPr>
                                        <m:ctrlPr>
                                          <a:rPr sz="2000" i="1">
                                            <a:latin typeface="Cambria Math" panose="02040503050406030204" pitchFamily="18" charset="0"/>
                                          </a:rPr>
                                        </m:ctrlPr>
                                      </m:dPr>
                                      <m:e>
                                        <m:r>
                                          <a:rPr sz="2000">
                                            <a:latin typeface="Cambria Math" panose="02040503050406030204" pitchFamily="18" charset="0"/>
                                          </a:rPr>
                                          <m:t>3</m:t>
                                        </m:r>
                                        <m:r>
                                          <a:rPr sz="2000">
                                            <a:latin typeface="Cambria Math" panose="02040503050406030204" pitchFamily="18" charset="0"/>
                                          </a:rPr>
                                          <m:t>𝑥</m:t>
                                        </m:r>
                                      </m:e>
                                    </m:d>
                                  </m:e>
                                  <m:sup>
                                    <m:r>
                                      <a:rPr sz="2000">
                                        <a:latin typeface="Cambria Math" panose="02040503050406030204" pitchFamily="18" charset="0"/>
                                      </a:rPr>
                                      <m:t>2</m:t>
                                    </m:r>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3</m:t>
                                    </m:r>
                                  </m:e>
                                  <m:sup>
                                    <m:r>
                                      <a:rPr sz="2000">
                                        <a:latin typeface="Cambria Math" panose="02040503050406030204" pitchFamily="18" charset="0"/>
                                      </a:rPr>
                                      <m:t>2</m:t>
                                    </m:r>
                                  </m:sup>
                                </m:sSup>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r>
                                  <a:rPr sz="2000">
                                    <a:latin typeface="Cambria Math" panose="02040503050406030204" pitchFamily="18" charset="0"/>
                                  </a:rPr>
                                  <m:t>=</m:t>
                                </m:r>
                                <m:r>
                                  <a:rPr sz="2000">
                                    <a:latin typeface="Cambria Math" panose="02040503050406030204" pitchFamily="18" charset="0"/>
                                  </a:rPr>
                                  <m:t>9</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2</m:t>
                                    </m:r>
                                  </m:sup>
                                </m:sSup>
                              </m:oMath>
                            </m:oMathPara>
                          </a14:m>
                          <a:endParaRPr sz="2000" dirty="0"/>
                        </a:p>
                      </a:txBody>
                      <a:tcPr/>
                    </a:tc>
                    <a:extLst>
                      <a:ext uri="{0D108BD9-81ED-4DB2-BD59-A6C34878D82A}">
                        <a16:rowId xmlns:a16="http://schemas.microsoft.com/office/drawing/2014/main" val="10005"/>
                      </a:ext>
                    </a:extLst>
                  </a:tr>
                  <a:tr h="701159">
                    <a:tc>
                      <a:txBody>
                        <a:bodyPr/>
                        <a:lstStyle/>
                        <a:p>
                          <a:pPr algn="ctr">
                            <a:defRPr sz="1800"/>
                          </a:pPr>
                          <a14:m>
                            <m:oMathPara xmlns:m="http://schemas.openxmlformats.org/officeDocument/2006/math">
                              <m:oMathParaPr>
                                <m:jc m:val="centerGroup"/>
                              </m:oMathParaPr>
                              <m:oMath xmlns:m="http://schemas.openxmlformats.org/officeDocument/2006/math">
                                <m:f>
                                  <m:fPr>
                                    <m:ctrlPr>
                                      <a:rPr sz="2000" i="1">
                                        <a:latin typeface="Cambria Math" panose="02040503050406030204" pitchFamily="18" charset="0"/>
                                      </a:rPr>
                                    </m:ctrlPr>
                                  </m:fPr>
                                  <m:num>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m:t>
                                        </m:r>
                                        <m:r>
                                          <a:rPr sz="2000">
                                            <a:latin typeface="Cambria Math" panose="02040503050406030204" pitchFamily="18" charset="0"/>
                                          </a:rPr>
                                          <m:t>2</m:t>
                                        </m:r>
                                      </m:sup>
                                    </m:sSup>
                                  </m:den>
                                </m:f>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3</m:t>
                                    </m:r>
                                  </m:sup>
                                </m:sSup>
                              </m:oMath>
                            </m:oMathPara>
                          </a14:m>
                          <a:endParaRPr sz="2000"/>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2000" i="1">
                                        <a:latin typeface="Cambria Math" panose="02040503050406030204" pitchFamily="18" charset="0"/>
                                      </a:rPr>
                                    </m:ctrlPr>
                                  </m:fPr>
                                  <m:num>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sup>
                                    </m:sSup>
                                  </m:num>
                                  <m:den>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m:t>
                                        </m:r>
                                        <m:r>
                                          <a:rPr sz="2000">
                                            <a:latin typeface="Cambria Math" panose="02040503050406030204" pitchFamily="18" charset="0"/>
                                          </a:rPr>
                                          <m:t>2</m:t>
                                        </m:r>
                                      </m:sup>
                                    </m:sSup>
                                  </m:den>
                                </m:f>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5</m:t>
                                    </m:r>
                                    <m:r>
                                      <a:rPr sz="2000">
                                        <a:latin typeface="Cambria Math" panose="02040503050406030204" pitchFamily="18" charset="0"/>
                                      </a:rPr>
                                      <m:t>−</m:t>
                                    </m:r>
                                    <m:d>
                                      <m:dPr>
                                        <m:ctrlPr>
                                          <a:rPr sz="2000" i="1">
                                            <a:latin typeface="Cambria Math" panose="02040503050406030204" pitchFamily="18" charset="0"/>
                                          </a:rPr>
                                        </m:ctrlPr>
                                      </m:dPr>
                                      <m:e>
                                        <m:r>
                                          <a:rPr sz="2000">
                                            <a:latin typeface="Cambria Math" panose="02040503050406030204" pitchFamily="18" charset="0"/>
                                          </a:rPr>
                                          <m:t>−</m:t>
                                        </m:r>
                                        <m:r>
                                          <a:rPr sz="2000">
                                            <a:latin typeface="Cambria Math" panose="02040503050406030204" pitchFamily="18" charset="0"/>
                                          </a:rPr>
                                          <m:t>2</m:t>
                                        </m:r>
                                      </m:e>
                                    </m:d>
                                  </m:sup>
                                </m:sSup>
                                <m:r>
                                  <a:rPr sz="2000">
                                    <a:latin typeface="Cambria Math" panose="02040503050406030204" pitchFamily="18" charset="0"/>
                                  </a:rPr>
                                  <m:t>=</m:t>
                                </m:r>
                                <m:sSup>
                                  <m:sSupPr>
                                    <m:ctrlPr>
                                      <a:rPr sz="2000" i="1">
                                        <a:latin typeface="Cambria Math" panose="02040503050406030204" pitchFamily="18" charset="0"/>
                                      </a:rPr>
                                    </m:ctrlPr>
                                  </m:sSupPr>
                                  <m:e>
                                    <m:r>
                                      <a:rPr sz="2000">
                                        <a:latin typeface="Cambria Math" panose="02040503050406030204" pitchFamily="18" charset="0"/>
                                      </a:rPr>
                                      <m:t>𝑥</m:t>
                                    </m:r>
                                  </m:e>
                                  <m:sup>
                                    <m:r>
                                      <a:rPr sz="2000">
                                        <a:latin typeface="Cambria Math" panose="02040503050406030204" pitchFamily="18" charset="0"/>
                                      </a:rPr>
                                      <m:t>7</m:t>
                                    </m:r>
                                  </m:sup>
                                </m:sSup>
                              </m:oMath>
                            </m:oMathPara>
                          </a14:m>
                          <a:endParaRPr sz="2000" dirty="0"/>
                        </a:p>
                      </a:txBody>
                      <a:tcPr/>
                    </a:tc>
                    <a:extLst>
                      <a:ext uri="{0D108BD9-81ED-4DB2-BD59-A6C34878D82A}">
                        <a16:rowId xmlns:a16="http://schemas.microsoft.com/office/drawing/2014/main" val="10006"/>
                      </a:ext>
                    </a:extLst>
                  </a:tr>
                </a:tbl>
              </a:graphicData>
            </a:graphic>
          </p:graphicFrame>
        </mc:Choice>
        <mc:Fallback>
          <p:graphicFrame>
            <p:nvGraphicFramePr>
              <p:cNvPr id="4" name="Table Placeholder 2" descr="1. Incorrect Statement:&#10;x to the power of two times x to the power of five equals x to the power of ten.&#10;Corrected Statement:&#10;x to the power of two times x to the power of five equals x to the power two plus 5 equals x to the power of seven.&#10;2. Incorrect Statement:&#10;Two to the power of four times two to the power of three equals four to the power of seven.&#10;Corrected Statement:&#10;Two to the power of four times two to the power of three equals two to the power of four plus three, which equals two to the power of seven.&#10;3. Incorrect Statement:&#10;Open parenthesis, 3 plus 4 close parenthesis, to the power of 2 equals 3 square plus 4 square.&#10;Corrected Statement:&#10;Open parenthesis, 3 plus 4 close parenthesis, to the power of 2 equals 7 square.&#10;4. Incorrect Statement:&#10;Open parenthesis x squared plus three times y close parenthesis to the power of negative one equals one over x squared plus one over three times y.&#10;Corrected Statement:&#10;Open parenthesis x squared plus three times y close parenthesis to the power of negative one equals one divided by open parenthesis x squared plus three times y close parenthesis.&#10;5. Incorrect Statement:&#10;Open parenthesis 3 times x close parenthesis square equals 3 times x squared.&#10;Corrected Statement:&#10;Open parenthesis 3 times x close parenthesis square equals 3 square times x square which equals 9 times x squared.&#10;6. Incorrect Statement:&#10;x to the power of five divided by x to the power of negative two equals x to the power of three.&#10;Corrected Statement:&#10;x to the power of five divided by x to the power of negative two equals x to the power of five minus open parenthesis negative two close parenthesis, which equals x to the power of seven.">
                <a:extLst>
                  <a:ext uri="{FF2B5EF4-FFF2-40B4-BE49-F238E27FC236}">
                    <a16:creationId xmlns:a16="http://schemas.microsoft.com/office/drawing/2014/main" id="{B11A2424-5B9C-4B14-A29B-0A481783BEA1}"/>
                  </a:ext>
                </a:extLst>
              </p:cNvPr>
              <p:cNvGraphicFramePr>
                <a:graphicFrameLocks/>
              </p:cNvGraphicFramePr>
              <p:nvPr>
                <p:extLst>
                  <p:ext uri="{D42A27DB-BD31-4B8C-83A1-F6EECF244321}">
                    <p14:modId xmlns:p14="http://schemas.microsoft.com/office/powerpoint/2010/main" val="1796229756"/>
                  </p:ext>
                </p:extLst>
              </p:nvPr>
            </p:nvGraphicFramePr>
            <p:xfrm>
              <a:off x="533400" y="2286000"/>
              <a:ext cx="8077200" cy="3379600"/>
            </p:xfrm>
            <a:graphic>
              <a:graphicData uri="http://schemas.openxmlformats.org/drawingml/2006/table">
                <a:tbl>
                  <a:tblPr firstRow="1" bandRow="1">
                    <a:tableStyleId>{5940675A-B579-460E-94D1-54222C63F5DA}</a:tableStyleId>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67540">
                    <a:tc>
                      <a:txBody>
                        <a:bodyPr/>
                        <a:lstStyle/>
                        <a:p>
                          <a:pPr algn="ctr">
                            <a:defRPr sz="1800" b="1"/>
                          </a:pPr>
                          <a:r>
                            <a:t>Incorrect Statements</a:t>
                          </a:r>
                        </a:p>
                      </a:txBody>
                      <a:tcPr/>
                    </a:tc>
                    <a:tc>
                      <a:txBody>
                        <a:bodyPr/>
                        <a:lstStyle/>
                        <a:p>
                          <a:pPr algn="ctr">
                            <a:defRPr sz="1800" b="1"/>
                          </a:pPr>
                          <a:r>
                            <a:t>Corrected Statements</a:t>
                          </a:r>
                        </a:p>
                      </a:txBody>
                      <a:tcPr/>
                    </a:tc>
                    <a:extLst>
                      <a:ext uri="{0D108BD9-81ED-4DB2-BD59-A6C34878D82A}">
                        <a16:rowId xmlns:a16="http://schemas.microsoft.com/office/drawing/2014/main" val="10000"/>
                      </a:ext>
                    </a:extLst>
                  </a:tr>
                  <a:tr h="399733">
                    <a:tc>
                      <a:txBody>
                        <a:bodyPr/>
                        <a:lstStyle/>
                        <a:p>
                          <a:endParaRPr lang="en-US"/>
                        </a:p>
                      </a:txBody>
                      <a:tcPr>
                        <a:blipFill>
                          <a:blip r:embed="rId2"/>
                          <a:stretch>
                            <a:fillRect l="-151" t="-98485" r="-100302" b="-653030"/>
                          </a:stretch>
                        </a:blipFill>
                      </a:tcPr>
                    </a:tc>
                    <a:tc>
                      <a:txBody>
                        <a:bodyPr/>
                        <a:lstStyle/>
                        <a:p>
                          <a:endParaRPr lang="en-US"/>
                        </a:p>
                      </a:txBody>
                      <a:tcPr>
                        <a:blipFill>
                          <a:blip r:embed="rId2"/>
                          <a:stretch>
                            <a:fillRect l="-100151" t="-98485" r="-302" b="-653030"/>
                          </a:stretch>
                        </a:blipFill>
                      </a:tcPr>
                    </a:tc>
                    <a:extLst>
                      <a:ext uri="{0D108BD9-81ED-4DB2-BD59-A6C34878D82A}">
                        <a16:rowId xmlns:a16="http://schemas.microsoft.com/office/drawing/2014/main" val="10001"/>
                      </a:ext>
                    </a:extLst>
                  </a:tr>
                  <a:tr h="396240">
                    <a:tc>
                      <a:txBody>
                        <a:bodyPr/>
                        <a:lstStyle/>
                        <a:p>
                          <a:endParaRPr lang="en-US"/>
                        </a:p>
                      </a:txBody>
                      <a:tcPr>
                        <a:blipFill>
                          <a:blip r:embed="rId2"/>
                          <a:stretch>
                            <a:fillRect l="-151" t="-201538" r="-100302" b="-563077"/>
                          </a:stretch>
                        </a:blipFill>
                      </a:tcPr>
                    </a:tc>
                    <a:tc>
                      <a:txBody>
                        <a:bodyPr/>
                        <a:lstStyle/>
                        <a:p>
                          <a:endParaRPr lang="en-US"/>
                        </a:p>
                      </a:txBody>
                      <a:tcPr>
                        <a:blipFill>
                          <a:blip r:embed="rId2"/>
                          <a:stretch>
                            <a:fillRect l="-100151" t="-201538" r="-302" b="-563077"/>
                          </a:stretch>
                        </a:blipFill>
                      </a:tcPr>
                    </a:tc>
                    <a:extLst>
                      <a:ext uri="{0D108BD9-81ED-4DB2-BD59-A6C34878D82A}">
                        <a16:rowId xmlns:a16="http://schemas.microsoft.com/office/drawing/2014/main" val="10002"/>
                      </a:ext>
                    </a:extLst>
                  </a:tr>
                  <a:tr h="396240">
                    <a:tc>
                      <a:txBody>
                        <a:bodyPr/>
                        <a:lstStyle/>
                        <a:p>
                          <a:endParaRPr lang="en-US"/>
                        </a:p>
                      </a:txBody>
                      <a:tcPr>
                        <a:blipFill>
                          <a:blip r:embed="rId2"/>
                          <a:stretch>
                            <a:fillRect l="-151" t="-301538" r="-100302" b="-463077"/>
                          </a:stretch>
                        </a:blipFill>
                      </a:tcPr>
                    </a:tc>
                    <a:tc>
                      <a:txBody>
                        <a:bodyPr/>
                        <a:lstStyle/>
                        <a:p>
                          <a:endParaRPr lang="en-US"/>
                        </a:p>
                      </a:txBody>
                      <a:tcPr>
                        <a:blipFill>
                          <a:blip r:embed="rId2"/>
                          <a:stretch>
                            <a:fillRect l="-100151" t="-301538" r="-302" b="-463077"/>
                          </a:stretch>
                        </a:blipFill>
                      </a:tcPr>
                    </a:tc>
                    <a:extLst>
                      <a:ext uri="{0D108BD9-81ED-4DB2-BD59-A6C34878D82A}">
                        <a16:rowId xmlns:a16="http://schemas.microsoft.com/office/drawing/2014/main" val="10003"/>
                      </a:ext>
                    </a:extLst>
                  </a:tr>
                  <a:tr h="716153">
                    <a:tc>
                      <a:txBody>
                        <a:bodyPr/>
                        <a:lstStyle/>
                        <a:p>
                          <a:endParaRPr lang="en-US"/>
                        </a:p>
                      </a:txBody>
                      <a:tcPr>
                        <a:blipFill>
                          <a:blip r:embed="rId2"/>
                          <a:stretch>
                            <a:fillRect l="-151" t="-221186" r="-100302" b="-155085"/>
                          </a:stretch>
                        </a:blipFill>
                      </a:tcPr>
                    </a:tc>
                    <a:tc>
                      <a:txBody>
                        <a:bodyPr/>
                        <a:lstStyle/>
                        <a:p>
                          <a:endParaRPr lang="en-US"/>
                        </a:p>
                      </a:txBody>
                      <a:tcPr>
                        <a:blipFill>
                          <a:blip r:embed="rId2"/>
                          <a:stretch>
                            <a:fillRect l="-100151" t="-221186" r="-302" b="-155085"/>
                          </a:stretch>
                        </a:blipFill>
                      </a:tcPr>
                    </a:tc>
                    <a:extLst>
                      <a:ext uri="{0D108BD9-81ED-4DB2-BD59-A6C34878D82A}">
                        <a16:rowId xmlns:a16="http://schemas.microsoft.com/office/drawing/2014/main" val="10004"/>
                      </a:ext>
                    </a:extLst>
                  </a:tr>
                  <a:tr h="396240">
                    <a:tc>
                      <a:txBody>
                        <a:bodyPr/>
                        <a:lstStyle/>
                        <a:p>
                          <a:endParaRPr lang="en-US"/>
                        </a:p>
                      </a:txBody>
                      <a:tcPr>
                        <a:blipFill>
                          <a:blip r:embed="rId2"/>
                          <a:stretch>
                            <a:fillRect l="-151" t="-583077" r="-100302" b="-181538"/>
                          </a:stretch>
                        </a:blipFill>
                      </a:tcPr>
                    </a:tc>
                    <a:tc>
                      <a:txBody>
                        <a:bodyPr/>
                        <a:lstStyle/>
                        <a:p>
                          <a:endParaRPr lang="en-US"/>
                        </a:p>
                      </a:txBody>
                      <a:tcPr>
                        <a:blipFill>
                          <a:blip r:embed="rId2"/>
                          <a:stretch>
                            <a:fillRect l="-100151" t="-583077" r="-302" b="-181538"/>
                          </a:stretch>
                        </a:blipFill>
                      </a:tcPr>
                    </a:tc>
                    <a:extLst>
                      <a:ext uri="{0D108BD9-81ED-4DB2-BD59-A6C34878D82A}">
                        <a16:rowId xmlns:a16="http://schemas.microsoft.com/office/drawing/2014/main" val="10005"/>
                      </a:ext>
                    </a:extLst>
                  </a:tr>
                  <a:tr h="707454">
                    <a:tc>
                      <a:txBody>
                        <a:bodyPr/>
                        <a:lstStyle/>
                        <a:p>
                          <a:endParaRPr lang="en-US"/>
                        </a:p>
                      </a:txBody>
                      <a:tcPr>
                        <a:blipFill>
                          <a:blip r:embed="rId2"/>
                          <a:stretch>
                            <a:fillRect l="-151" t="-382759" r="-100302" b="-1724"/>
                          </a:stretch>
                        </a:blipFill>
                      </a:tcPr>
                    </a:tc>
                    <a:tc>
                      <a:txBody>
                        <a:bodyPr/>
                        <a:lstStyle/>
                        <a:p>
                          <a:endParaRPr lang="en-US"/>
                        </a:p>
                      </a:txBody>
                      <a:tcPr>
                        <a:blipFill>
                          <a:blip r:embed="rId2"/>
                          <a:stretch>
                            <a:fillRect l="-100151" t="-382759" r="-302" b="-1724"/>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Scientific Notation</a:t>
            </a:r>
          </a:p>
        </p:txBody>
      </p:sp>
      <p:sp>
        <p:nvSpPr>
          <p:cNvPr id="3" name="Text Placeholder 2"/>
          <p:cNvSpPr>
            <a:spLocks noGrp="1"/>
          </p:cNvSpPr>
          <p:nvPr>
            <p:ph type="body" sz="quarter" idx="10"/>
          </p:nvPr>
        </p:nvSpPr>
        <p:spPr>
          <a:xfrm>
            <a:off x="457200" y="1082078"/>
            <a:ext cx="8229600" cy="4099522"/>
          </a:xfrm>
        </p:spPr>
        <p:txBody>
          <a:bodyPr>
            <a:normAutofit/>
          </a:bodyPr>
          <a:lstStyle/>
          <a:p>
            <a:r>
              <a:rPr sz="2800" dirty="0"/>
              <a:t>A number is in </a:t>
            </a:r>
            <a:r>
              <a:rPr sz="2800" b="1" dirty="0"/>
              <a:t>scientific notation</a:t>
            </a:r>
            <a:r>
              <a:rPr sz="2800" dirty="0"/>
              <a:t> when it is written in the form</a:t>
            </a:r>
          </a:p>
          <a:p>
            <a:endParaRPr sz="2800" dirty="0"/>
          </a:p>
        </p:txBody>
      </p:sp>
      <p:pic>
        <p:nvPicPr>
          <p:cNvPr id="8" name="Picture 7" descr="a times ten to the power of n.">
            <a:extLst>
              <a:ext uri="{FF2B5EF4-FFF2-40B4-BE49-F238E27FC236}">
                <a16:creationId xmlns:a16="http://schemas.microsoft.com/office/drawing/2014/main" id="{297A1047-CB31-3086-D89E-9B4DF5E88607}"/>
              </a:ext>
            </a:extLst>
          </p:cNvPr>
          <p:cNvPicPr>
            <a:picLocks noChangeAspect="1"/>
          </p:cNvPicPr>
          <p:nvPr/>
        </p:nvPicPr>
        <p:blipFill>
          <a:blip r:embed="rId2"/>
          <a:stretch>
            <a:fillRect/>
          </a:stretch>
        </p:blipFill>
        <p:spPr>
          <a:xfrm>
            <a:off x="3733800" y="1905000"/>
            <a:ext cx="1080000" cy="475596"/>
          </a:xfrm>
          <a:prstGeom prst="rect">
            <a:avLst/>
          </a:prstGeom>
        </p:spPr>
      </p:pic>
      <p:pic>
        <p:nvPicPr>
          <p:cNvPr id="10" name="Picture 9" descr="where 1 less than or equals to modulus of a which is less than 10 and n is an integer.">
            <a:extLst>
              <a:ext uri="{FF2B5EF4-FFF2-40B4-BE49-F238E27FC236}">
                <a16:creationId xmlns:a16="http://schemas.microsoft.com/office/drawing/2014/main" id="{4352070D-2839-E8A3-678F-566CDAADCCC4}"/>
              </a:ext>
            </a:extLst>
          </p:cNvPr>
          <p:cNvPicPr>
            <a:picLocks noChangeAspect="1"/>
          </p:cNvPicPr>
          <p:nvPr/>
        </p:nvPicPr>
        <p:blipFill>
          <a:blip r:embed="rId3"/>
          <a:stretch>
            <a:fillRect/>
          </a:stretch>
        </p:blipFill>
        <p:spPr>
          <a:xfrm>
            <a:off x="533400" y="2433387"/>
            <a:ext cx="5112000" cy="478945"/>
          </a:xfrm>
          <a:prstGeom prst="rect">
            <a:avLst/>
          </a:prstGeom>
        </p:spPr>
      </p:pic>
      <p:sp>
        <p:nvSpPr>
          <p:cNvPr id="7" name="TextBox 6">
            <a:extLst>
              <a:ext uri="{FF2B5EF4-FFF2-40B4-BE49-F238E27FC236}">
                <a16:creationId xmlns:a16="http://schemas.microsoft.com/office/drawing/2014/main" id="{09B26FE6-59AC-BC3E-21E9-7593592ECF3D}"/>
              </a:ext>
            </a:extLst>
          </p:cNvPr>
          <p:cNvSpPr txBox="1"/>
          <p:nvPr/>
        </p:nvSpPr>
        <p:spPr>
          <a:xfrm>
            <a:off x="457200" y="2858631"/>
            <a:ext cx="8229600" cy="2246769"/>
          </a:xfrm>
          <a:prstGeom prst="rect">
            <a:avLst/>
          </a:prstGeom>
          <a:noFill/>
        </p:spPr>
        <p:txBody>
          <a:bodyPr wrap="square">
            <a:spAutoFit/>
          </a:bodyPr>
          <a:lstStyle/>
          <a:p>
            <a:r>
              <a:rPr lang="en-US" sz="2800" dirty="0">
                <a:solidFill>
                  <a:srgbClr val="000000"/>
                </a:solidFill>
              </a:rPr>
              <a:t>If </a:t>
            </a:r>
            <a:r>
              <a:rPr lang="en-US" sz="2800" i="1" dirty="0">
                <a:solidFill>
                  <a:srgbClr val="000000"/>
                </a:solidFill>
              </a:rPr>
              <a:t>n</a:t>
            </a:r>
            <a:r>
              <a:rPr lang="en-US" sz="2800" dirty="0">
                <a:solidFill>
                  <a:srgbClr val="000000"/>
                </a:solidFill>
              </a:rPr>
              <a:t> is a positive integer, the number is large in magnitude; if </a:t>
            </a:r>
            <a:r>
              <a:rPr lang="en-US" sz="2800" i="1" dirty="0">
                <a:solidFill>
                  <a:srgbClr val="000000"/>
                </a:solidFill>
              </a:rPr>
              <a:t>n</a:t>
            </a:r>
            <a:r>
              <a:rPr lang="en-US" sz="2800" dirty="0">
                <a:solidFill>
                  <a:srgbClr val="000000"/>
                </a:solidFill>
              </a:rPr>
              <a:t> is a negative integer, the number is small in magnitude (close to </a:t>
            </a:r>
            <a:r>
              <a:rPr lang="en-US" sz="2800" dirty="0">
                <a:solidFill>
                  <a:srgbClr val="000000"/>
                </a:solidFill>
                <a:latin typeface="Cambria Math"/>
              </a:rPr>
              <a:t>0</a:t>
            </a:r>
            <a:r>
              <a:rPr lang="en-US" sz="2800" dirty="0">
                <a:solidFill>
                  <a:srgbClr val="000000"/>
                </a:solidFill>
              </a:rPr>
              <a:t>). The number </a:t>
            </a:r>
            <a:r>
              <a:rPr lang="en-US" sz="2800" i="1" dirty="0">
                <a:solidFill>
                  <a:srgbClr val="000000"/>
                </a:solidFill>
              </a:rPr>
              <a:t>a</a:t>
            </a:r>
            <a:r>
              <a:rPr lang="en-US" sz="2800" dirty="0">
                <a:solidFill>
                  <a:srgbClr val="000000"/>
                </a:solidFill>
              </a:rPr>
              <a:t> itself can be either positive or negative, and the sign of </a:t>
            </a:r>
            <a:r>
              <a:rPr lang="en-US" sz="2800" i="1" dirty="0">
                <a:solidFill>
                  <a:srgbClr val="000000"/>
                </a:solidFill>
              </a:rPr>
              <a:t>a</a:t>
            </a:r>
            <a:r>
              <a:rPr lang="en-US" sz="2800" dirty="0">
                <a:solidFill>
                  <a:srgbClr val="000000"/>
                </a:solidFill>
              </a:rPr>
              <a:t> determines the sign of the number as a whole.</a:t>
            </a:r>
            <a:endParaRPr lang="en-IN" sz="2800"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baseline="-25000" dirty="0"/>
              <a:t>2</a:t>
            </a:r>
            <a:endParaRPr dirty="0"/>
          </a:p>
        </p:txBody>
      </p:sp>
      <p:sp>
        <p:nvSpPr>
          <p:cNvPr id="3" name="Text Placeholder 2"/>
          <p:cNvSpPr>
            <a:spLocks noGrp="1"/>
          </p:cNvSpPr>
          <p:nvPr>
            <p:ph type="body" sz="quarter" idx="10"/>
          </p:nvPr>
        </p:nvSpPr>
        <p:spPr/>
        <p:txBody>
          <a:bodyPr>
            <a:normAutofit/>
          </a:bodyPr>
          <a:lstStyle/>
          <a:p>
            <a:pPr>
              <a:defRPr sz="2800"/>
            </a:pPr>
            <a:r>
              <a:rPr sz="2800" dirty="0"/>
              <a:t>The sign of the exponent </a:t>
            </a:r>
            <a:r>
              <a:rPr lang="en-US" sz="2800" i="1" dirty="0"/>
              <a:t>n</a:t>
            </a:r>
            <a:r>
              <a:rPr sz="2800" dirty="0"/>
              <a:t> in scientific notation does </a:t>
            </a:r>
            <a:r>
              <a:rPr sz="2800" i="1" dirty="0"/>
              <a:t>not</a:t>
            </a:r>
            <a:r>
              <a:rPr sz="2800" dirty="0"/>
              <a:t> determine the sign of the number as a whole. The sign of </a:t>
            </a:r>
            <a:r>
              <a:rPr lang="en-US" sz="2800" i="1" dirty="0"/>
              <a:t>n</a:t>
            </a:r>
            <a:r>
              <a:rPr sz="2800" dirty="0"/>
              <a:t> only determines if the number is large (positive </a:t>
            </a:r>
            <a:r>
              <a:rPr lang="en-US" i="1" dirty="0"/>
              <a:t>n</a:t>
            </a:r>
            <a:r>
              <a:rPr sz="2800" dirty="0"/>
              <a:t>) or small (negative </a:t>
            </a:r>
            <a:r>
              <a:rPr lang="en-US" i="1" dirty="0"/>
              <a:t>n</a:t>
            </a:r>
            <a:r>
              <a:rPr sz="2800" dirty="0"/>
              <a:t>) in magnitude.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Using Scientific Notation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lang="en-US" dirty="0"/>
              <a:t>​</a:t>
            </a:r>
            <a:r>
              <a:rPr lang="en-US" sz="2800" dirty="0"/>
              <a:t>The distance from Earth to the sun is approximately </a:t>
            </a:r>
            <a:r>
              <a:rPr lang="en-US" sz="2800" dirty="0">
                <a:latin typeface="Cambria Math"/>
              </a:rPr>
              <a:t>93,000,000</a:t>
            </a:r>
            <a:r>
              <a:rPr lang="en-US" sz="2800" dirty="0"/>
              <a:t> miles. Scientific notation takes advantage of the observation that multiplication of a number by </a:t>
            </a:r>
            <a:r>
              <a:rPr lang="en-US" sz="2800" dirty="0">
                <a:latin typeface="Cambria Math"/>
              </a:rPr>
              <a:t>10</a:t>
            </a:r>
            <a:r>
              <a:rPr lang="en-US" sz="2800" dirty="0"/>
              <a:t> moves the decimal point one place to the right, and we can repeat this process as many times as necessary. Thus </a:t>
            </a:r>
            <a:r>
              <a:rPr lang="ar-AE" dirty="0"/>
              <a:t>​</a:t>
            </a:r>
            <a:endParaRPr dirty="0"/>
          </a:p>
        </p:txBody>
      </p:sp>
      <p:pic>
        <p:nvPicPr>
          <p:cNvPr id="7" name="Picture 6" descr="9.3 times 10 to the power of 7">
            <a:extLst>
              <a:ext uri="{FF2B5EF4-FFF2-40B4-BE49-F238E27FC236}">
                <a16:creationId xmlns:a16="http://schemas.microsoft.com/office/drawing/2014/main" id="{020D25B1-5E9A-6A26-1870-9118FA1C5068}"/>
              </a:ext>
            </a:extLst>
          </p:cNvPr>
          <p:cNvPicPr>
            <a:picLocks noChangeAspect="1"/>
          </p:cNvPicPr>
          <p:nvPr/>
        </p:nvPicPr>
        <p:blipFill>
          <a:blip r:embed="rId2"/>
          <a:stretch>
            <a:fillRect/>
          </a:stretch>
        </p:blipFill>
        <p:spPr>
          <a:xfrm>
            <a:off x="4648200" y="3200400"/>
            <a:ext cx="1224000" cy="415097"/>
          </a:xfrm>
          <a:prstGeom prst="rect">
            <a:avLst/>
          </a:prstGeom>
        </p:spPr>
      </p:pic>
      <p:sp>
        <p:nvSpPr>
          <p:cNvPr id="10" name="TextBox 9">
            <a:extLst>
              <a:ext uri="{FF2B5EF4-FFF2-40B4-BE49-F238E27FC236}">
                <a16:creationId xmlns:a16="http://schemas.microsoft.com/office/drawing/2014/main" id="{D1E08E93-62AA-9BEF-B2A1-95D0344BFAF3}"/>
              </a:ext>
            </a:extLst>
          </p:cNvPr>
          <p:cNvSpPr txBox="1"/>
          <p:nvPr/>
        </p:nvSpPr>
        <p:spPr>
          <a:xfrm>
            <a:off x="5872200" y="3204727"/>
            <a:ext cx="1752600" cy="523220"/>
          </a:xfrm>
          <a:prstGeom prst="rect">
            <a:avLst/>
          </a:prstGeom>
          <a:noFill/>
        </p:spPr>
        <p:txBody>
          <a:bodyPr wrap="square">
            <a:spAutoFit/>
          </a:bodyPr>
          <a:lstStyle/>
          <a:p>
            <a:r>
              <a:rPr lang="en-US" sz="2800" dirty="0"/>
              <a:t>is equal to </a:t>
            </a:r>
            <a:endParaRPr lang="en-IN" sz="2800" dirty="0"/>
          </a:p>
        </p:txBody>
      </p:sp>
      <p:sp>
        <p:nvSpPr>
          <p:cNvPr id="8" name="TextBox 7">
            <a:extLst>
              <a:ext uri="{FF2B5EF4-FFF2-40B4-BE49-F238E27FC236}">
                <a16:creationId xmlns:a16="http://schemas.microsoft.com/office/drawing/2014/main" id="{2F6FB087-8286-AB26-E726-C73B1ED15D4A}"/>
              </a:ext>
            </a:extLst>
          </p:cNvPr>
          <p:cNvSpPr txBox="1"/>
          <p:nvPr/>
        </p:nvSpPr>
        <p:spPr>
          <a:xfrm>
            <a:off x="939007" y="3630470"/>
            <a:ext cx="8229600" cy="954107"/>
          </a:xfrm>
          <a:prstGeom prst="rect">
            <a:avLst/>
          </a:prstGeom>
          <a:noFill/>
        </p:spPr>
        <p:txBody>
          <a:bodyPr wrap="square">
            <a:spAutoFit/>
          </a:bodyPr>
          <a:lstStyle/>
          <a:p>
            <a:r>
              <a:rPr lang="en-US" sz="2800" dirty="0">
                <a:latin typeface="Cambria Math"/>
              </a:rPr>
              <a:t>93,000,000</a:t>
            </a:r>
            <a:r>
              <a:rPr lang="en-US" sz="2800" dirty="0"/>
              <a:t>, as </a:t>
            </a:r>
            <a:r>
              <a:rPr lang="en-US" sz="2800" dirty="0">
                <a:latin typeface="Cambria Math"/>
              </a:rPr>
              <a:t>93,000,000</a:t>
            </a:r>
            <a:r>
              <a:rPr lang="en-US" sz="2800" dirty="0"/>
              <a:t> is obtained from </a:t>
            </a:r>
            <a:r>
              <a:rPr lang="en-US" sz="2800" dirty="0">
                <a:latin typeface="Cambria Math"/>
              </a:rPr>
              <a:t>9.3</a:t>
            </a:r>
            <a:r>
              <a:rPr lang="en-US" sz="2800" dirty="0"/>
              <a:t> by moving the decimal point </a:t>
            </a:r>
            <a:r>
              <a:rPr lang="en-US" sz="2800" dirty="0">
                <a:latin typeface="Cambria Math"/>
              </a:rPr>
              <a:t>7</a:t>
            </a:r>
            <a:r>
              <a:rPr lang="en-US" sz="2800" dirty="0"/>
              <a:t> places to the right.</a:t>
            </a:r>
            <a:endParaRPr lang="en-IN" sz="2800" dirty="0"/>
          </a:p>
        </p:txBody>
      </p:sp>
      <p:pic>
        <p:nvPicPr>
          <p:cNvPr id="11" name="Picture 10" descr="Nine point three times ten to the power of seven equals ninety three million.">
            <a:extLst>
              <a:ext uri="{FF2B5EF4-FFF2-40B4-BE49-F238E27FC236}">
                <a16:creationId xmlns:a16="http://schemas.microsoft.com/office/drawing/2014/main" id="{CB2E9CAC-CEDA-CA11-3804-D6D5DF362485}"/>
              </a:ext>
            </a:extLst>
          </p:cNvPr>
          <p:cNvPicPr>
            <a:picLocks noChangeAspect="1"/>
          </p:cNvPicPr>
          <p:nvPr/>
        </p:nvPicPr>
        <p:blipFill>
          <a:blip r:embed="rId3"/>
          <a:stretch>
            <a:fillRect/>
          </a:stretch>
        </p:blipFill>
        <p:spPr>
          <a:xfrm>
            <a:off x="3124200" y="4724400"/>
            <a:ext cx="3240000" cy="91469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Natural Number Exponents</a:t>
            </a:r>
            <a:endParaRPr dirty="0"/>
          </a:p>
        </p:txBody>
      </p:sp>
      <p:sp>
        <p:nvSpPr>
          <p:cNvPr id="3" name="Text Placeholder 2"/>
          <p:cNvSpPr>
            <a:spLocks noGrp="1"/>
          </p:cNvSpPr>
          <p:nvPr>
            <p:ph type="body" sz="quarter" idx="10"/>
          </p:nvPr>
        </p:nvSpPr>
        <p:spPr>
          <a:xfrm>
            <a:off x="457200" y="1082078"/>
            <a:ext cx="8229600" cy="4553930"/>
          </a:xfrm>
        </p:spPr>
        <p:txBody>
          <a:bodyPr>
            <a:noAutofit/>
          </a:bodyPr>
          <a:lstStyle/>
          <a:p>
            <a:pPr>
              <a:defRPr sz="2800"/>
            </a:pPr>
            <a:r>
              <a:rPr lang="en-US" dirty="0"/>
              <a:t>If </a:t>
            </a:r>
            <a:r>
              <a:rPr lang="en-US" i="1" dirty="0"/>
              <a:t>a</a:t>
            </a:r>
            <a:r>
              <a:rPr lang="en-US" dirty="0"/>
              <a:t> is any real number and if </a:t>
            </a:r>
            <a:r>
              <a:rPr lang="en-US" i="1" dirty="0"/>
              <a:t>n</a:t>
            </a:r>
            <a:r>
              <a:rPr lang="en-US" dirty="0"/>
              <a:t> is any natural number, then </a:t>
            </a:r>
          </a:p>
          <a:p>
            <a:endParaRPr dirty="0"/>
          </a:p>
        </p:txBody>
      </p:sp>
      <p:pic>
        <p:nvPicPr>
          <p:cNvPr id="6" name="Picture 5" descr="a raised to the power of n equals a multiplied by itself n times.">
            <a:extLst>
              <a:ext uri="{FF2B5EF4-FFF2-40B4-BE49-F238E27FC236}">
                <a16:creationId xmlns:a16="http://schemas.microsoft.com/office/drawing/2014/main" id="{AED0419D-D8C8-5D75-D108-D2DF9B9AAA30}"/>
              </a:ext>
            </a:extLst>
          </p:cNvPr>
          <p:cNvPicPr>
            <a:picLocks noChangeAspect="1"/>
          </p:cNvPicPr>
          <p:nvPr/>
        </p:nvPicPr>
        <p:blipFill>
          <a:blip r:embed="rId2"/>
          <a:stretch>
            <a:fillRect/>
          </a:stretch>
        </p:blipFill>
        <p:spPr>
          <a:xfrm>
            <a:off x="1295400" y="1598184"/>
            <a:ext cx="2028825" cy="771525"/>
          </a:xfrm>
          <a:prstGeom prst="rect">
            <a:avLst/>
          </a:prstGeom>
        </p:spPr>
      </p:pic>
      <p:sp>
        <p:nvSpPr>
          <p:cNvPr id="12" name="TextBox 11">
            <a:extLst>
              <a:ext uri="{FF2B5EF4-FFF2-40B4-BE49-F238E27FC236}">
                <a16:creationId xmlns:a16="http://schemas.microsoft.com/office/drawing/2014/main" id="{26ED9758-1847-1233-CB95-02AAAD7421B2}"/>
              </a:ext>
            </a:extLst>
          </p:cNvPr>
          <p:cNvSpPr txBox="1"/>
          <p:nvPr/>
        </p:nvSpPr>
        <p:spPr>
          <a:xfrm>
            <a:off x="443754" y="2329632"/>
            <a:ext cx="1232646" cy="523220"/>
          </a:xfrm>
          <a:prstGeom prst="rect">
            <a:avLst/>
          </a:prstGeom>
          <a:noFill/>
        </p:spPr>
        <p:txBody>
          <a:bodyPr wrap="square">
            <a:spAutoFit/>
          </a:bodyPr>
          <a:lstStyle/>
          <a:p>
            <a:r>
              <a:rPr lang="en-US" sz="2800" dirty="0">
                <a:solidFill>
                  <a:srgbClr val="000000"/>
                </a:solidFill>
              </a:rPr>
              <a:t>That is,</a:t>
            </a:r>
            <a:endParaRPr lang="en-IN" sz="2800" dirty="0"/>
          </a:p>
        </p:txBody>
      </p:sp>
      <p:pic>
        <p:nvPicPr>
          <p:cNvPr id="27" name="Picture 26" descr="a to the power of n">
            <a:extLst>
              <a:ext uri="{FF2B5EF4-FFF2-40B4-BE49-F238E27FC236}">
                <a16:creationId xmlns:a16="http://schemas.microsoft.com/office/drawing/2014/main" id="{590BF1A2-F326-FA87-F34B-416899453AFE}"/>
              </a:ext>
            </a:extLst>
          </p:cNvPr>
          <p:cNvPicPr>
            <a:picLocks noChangeAspect="1"/>
          </p:cNvPicPr>
          <p:nvPr/>
        </p:nvPicPr>
        <p:blipFill>
          <a:blip r:embed="rId3"/>
          <a:stretch>
            <a:fillRect/>
          </a:stretch>
        </p:blipFill>
        <p:spPr>
          <a:xfrm>
            <a:off x="1610700" y="2369709"/>
            <a:ext cx="360000" cy="412941"/>
          </a:xfrm>
          <a:prstGeom prst="rect">
            <a:avLst/>
          </a:prstGeom>
        </p:spPr>
      </p:pic>
      <p:sp>
        <p:nvSpPr>
          <p:cNvPr id="16" name="TextBox 15">
            <a:extLst>
              <a:ext uri="{FF2B5EF4-FFF2-40B4-BE49-F238E27FC236}">
                <a16:creationId xmlns:a16="http://schemas.microsoft.com/office/drawing/2014/main" id="{E500F67E-DDAB-A799-C7E2-9A3D52E3AF33}"/>
              </a:ext>
            </a:extLst>
          </p:cNvPr>
          <p:cNvSpPr txBox="1"/>
          <p:nvPr/>
        </p:nvSpPr>
        <p:spPr>
          <a:xfrm>
            <a:off x="1905000" y="2372207"/>
            <a:ext cx="6705600" cy="523220"/>
          </a:xfrm>
          <a:prstGeom prst="rect">
            <a:avLst/>
          </a:prstGeom>
          <a:noFill/>
        </p:spPr>
        <p:txBody>
          <a:bodyPr wrap="square">
            <a:spAutoFit/>
          </a:bodyPr>
          <a:lstStyle/>
          <a:p>
            <a:r>
              <a:rPr lang="en-US" sz="2800" dirty="0">
                <a:solidFill>
                  <a:srgbClr val="000000"/>
                </a:solidFill>
              </a:rPr>
              <a:t>is merely a shorter, and more precise, way of</a:t>
            </a:r>
            <a:endParaRPr lang="en-IN" sz="2800" dirty="0"/>
          </a:p>
        </p:txBody>
      </p:sp>
      <p:sp>
        <p:nvSpPr>
          <p:cNvPr id="9" name="TextBox 8">
            <a:extLst>
              <a:ext uri="{FF2B5EF4-FFF2-40B4-BE49-F238E27FC236}">
                <a16:creationId xmlns:a16="http://schemas.microsoft.com/office/drawing/2014/main" id="{448F7CCD-781A-9E81-8AAD-98686960048F}"/>
              </a:ext>
            </a:extLst>
          </p:cNvPr>
          <p:cNvSpPr txBox="1"/>
          <p:nvPr/>
        </p:nvSpPr>
        <p:spPr>
          <a:xfrm>
            <a:off x="457200" y="2753380"/>
            <a:ext cx="8305800" cy="523220"/>
          </a:xfrm>
          <a:prstGeom prst="rect">
            <a:avLst/>
          </a:prstGeom>
          <a:noFill/>
        </p:spPr>
        <p:txBody>
          <a:bodyPr wrap="square">
            <a:spAutoFit/>
          </a:bodyPr>
          <a:lstStyle/>
          <a:p>
            <a:r>
              <a:rPr lang="en-US" sz="2800" dirty="0">
                <a:solidFill>
                  <a:srgbClr val="000000"/>
                </a:solidFill>
              </a:rPr>
              <a:t>denoting the product of </a:t>
            </a:r>
            <a:r>
              <a:rPr lang="en-US" sz="2800" i="1" dirty="0">
                <a:solidFill>
                  <a:srgbClr val="000000"/>
                </a:solidFill>
              </a:rPr>
              <a:t>n</a:t>
            </a:r>
            <a:r>
              <a:rPr lang="en-US" sz="2800" dirty="0">
                <a:solidFill>
                  <a:srgbClr val="000000"/>
                </a:solidFill>
              </a:rPr>
              <a:t> factors of </a:t>
            </a:r>
            <a:r>
              <a:rPr lang="en-US" sz="2800" i="1" dirty="0">
                <a:solidFill>
                  <a:srgbClr val="000000"/>
                </a:solidFill>
              </a:rPr>
              <a:t>a</a:t>
            </a:r>
            <a:r>
              <a:rPr lang="en-US" sz="2800" dirty="0">
                <a:solidFill>
                  <a:srgbClr val="000000"/>
                </a:solidFill>
              </a:rPr>
              <a:t>. In the expression </a:t>
            </a:r>
            <a:endParaRPr lang="en-IN" sz="2800" dirty="0"/>
          </a:p>
        </p:txBody>
      </p:sp>
      <p:pic>
        <p:nvPicPr>
          <p:cNvPr id="21" name="Picture 20" descr="a to the power of n,">
            <a:extLst>
              <a:ext uri="{FF2B5EF4-FFF2-40B4-BE49-F238E27FC236}">
                <a16:creationId xmlns:a16="http://schemas.microsoft.com/office/drawing/2014/main" id="{9A0272B4-F800-4984-85DF-53921E040475}"/>
              </a:ext>
            </a:extLst>
          </p:cNvPr>
          <p:cNvPicPr>
            <a:picLocks noChangeAspect="1"/>
          </p:cNvPicPr>
          <p:nvPr/>
        </p:nvPicPr>
        <p:blipFill>
          <a:blip r:embed="rId4"/>
          <a:stretch>
            <a:fillRect/>
          </a:stretch>
        </p:blipFill>
        <p:spPr>
          <a:xfrm>
            <a:off x="609599" y="3208843"/>
            <a:ext cx="468000" cy="457600"/>
          </a:xfrm>
          <a:prstGeom prst="rect">
            <a:avLst/>
          </a:prstGeom>
        </p:spPr>
      </p:pic>
      <p:sp>
        <p:nvSpPr>
          <p:cNvPr id="18" name="TextBox 17">
            <a:extLst>
              <a:ext uri="{FF2B5EF4-FFF2-40B4-BE49-F238E27FC236}">
                <a16:creationId xmlns:a16="http://schemas.microsoft.com/office/drawing/2014/main" id="{ED266AE1-28CD-E11D-4DCE-F98BF47B2C5C}"/>
              </a:ext>
            </a:extLst>
          </p:cNvPr>
          <p:cNvSpPr txBox="1"/>
          <p:nvPr/>
        </p:nvSpPr>
        <p:spPr>
          <a:xfrm>
            <a:off x="1060077" y="3206677"/>
            <a:ext cx="7010400" cy="523220"/>
          </a:xfrm>
          <a:prstGeom prst="rect">
            <a:avLst/>
          </a:prstGeom>
          <a:noFill/>
        </p:spPr>
        <p:txBody>
          <a:bodyPr wrap="square">
            <a:spAutoFit/>
          </a:bodyPr>
          <a:lstStyle/>
          <a:p>
            <a:r>
              <a:rPr lang="en-US" sz="2800" i="1" dirty="0">
                <a:solidFill>
                  <a:srgbClr val="000000"/>
                </a:solidFill>
              </a:rPr>
              <a:t>a</a:t>
            </a:r>
            <a:r>
              <a:rPr lang="en-US" sz="2800" dirty="0">
                <a:solidFill>
                  <a:srgbClr val="000000"/>
                </a:solidFill>
              </a:rPr>
              <a:t> is called the </a:t>
            </a:r>
            <a:r>
              <a:rPr lang="en-US" sz="2800" b="1" dirty="0">
                <a:solidFill>
                  <a:srgbClr val="000000"/>
                </a:solidFill>
              </a:rPr>
              <a:t>base</a:t>
            </a:r>
            <a:r>
              <a:rPr lang="en-US" sz="2800" dirty="0">
                <a:solidFill>
                  <a:srgbClr val="000000"/>
                </a:solidFill>
              </a:rPr>
              <a:t>, and </a:t>
            </a:r>
            <a:r>
              <a:rPr lang="en-US" sz="2800" i="1" dirty="0">
                <a:solidFill>
                  <a:srgbClr val="000000"/>
                </a:solidFill>
              </a:rPr>
              <a:t>n </a:t>
            </a:r>
            <a:r>
              <a:rPr lang="en-US" sz="2800" dirty="0">
                <a:solidFill>
                  <a:srgbClr val="000000"/>
                </a:solidFill>
              </a:rPr>
              <a:t>is the </a:t>
            </a:r>
            <a:r>
              <a:rPr lang="en-US" sz="2800" b="1" dirty="0">
                <a:solidFill>
                  <a:srgbClr val="000000"/>
                </a:solidFill>
              </a:rPr>
              <a:t>exponent</a:t>
            </a:r>
            <a:r>
              <a:rPr lang="en-US" sz="2800" dirty="0">
                <a:solidFill>
                  <a:srgbClr val="000000"/>
                </a:solidFill>
              </a:rPr>
              <a:t>. The</a:t>
            </a:r>
            <a:endParaRPr lang="en-IN" sz="2800" dirty="0"/>
          </a:p>
        </p:txBody>
      </p:sp>
      <p:sp>
        <p:nvSpPr>
          <p:cNvPr id="11" name="TextBox 10">
            <a:extLst>
              <a:ext uri="{FF2B5EF4-FFF2-40B4-BE49-F238E27FC236}">
                <a16:creationId xmlns:a16="http://schemas.microsoft.com/office/drawing/2014/main" id="{9B2F6120-8657-686E-1540-D38320875E6C}"/>
              </a:ext>
            </a:extLst>
          </p:cNvPr>
          <p:cNvSpPr txBox="1"/>
          <p:nvPr/>
        </p:nvSpPr>
        <p:spPr>
          <a:xfrm>
            <a:off x="457200" y="3670518"/>
            <a:ext cx="8229600" cy="954107"/>
          </a:xfrm>
          <a:prstGeom prst="rect">
            <a:avLst/>
          </a:prstGeom>
          <a:noFill/>
        </p:spPr>
        <p:txBody>
          <a:bodyPr wrap="square">
            <a:spAutoFit/>
          </a:bodyPr>
          <a:lstStyle/>
          <a:p>
            <a:r>
              <a:rPr lang="en-US" sz="2800" dirty="0">
                <a:solidFill>
                  <a:srgbClr val="000000"/>
                </a:solidFill>
              </a:rPr>
              <a:t>process of multiplying </a:t>
            </a:r>
            <a:r>
              <a:rPr lang="en-US" sz="2800" i="1" dirty="0">
                <a:solidFill>
                  <a:srgbClr val="000000"/>
                </a:solidFill>
              </a:rPr>
              <a:t>n </a:t>
            </a:r>
            <a:r>
              <a:rPr lang="en-US" sz="2800" dirty="0">
                <a:solidFill>
                  <a:srgbClr val="000000"/>
                </a:solidFill>
              </a:rPr>
              <a:t>factors of </a:t>
            </a:r>
            <a:r>
              <a:rPr lang="en-US" sz="2800" i="1" dirty="0">
                <a:solidFill>
                  <a:srgbClr val="000000"/>
                </a:solidFill>
              </a:rPr>
              <a:t>a </a:t>
            </a:r>
            <a:r>
              <a:rPr lang="en-US" sz="2800" dirty="0">
                <a:solidFill>
                  <a:srgbClr val="000000"/>
                </a:solidFill>
              </a:rPr>
              <a:t>is called "raising </a:t>
            </a:r>
            <a:r>
              <a:rPr lang="en-US" sz="2800" i="1" dirty="0">
                <a:solidFill>
                  <a:srgbClr val="000000"/>
                </a:solidFill>
              </a:rPr>
              <a:t>a </a:t>
            </a:r>
            <a:r>
              <a:rPr lang="en-US" sz="2800" dirty="0">
                <a:solidFill>
                  <a:srgbClr val="000000"/>
                </a:solidFill>
              </a:rPr>
              <a:t> to the </a:t>
            </a:r>
            <a:r>
              <a:rPr lang="en-US" sz="2800" i="1" dirty="0">
                <a:solidFill>
                  <a:srgbClr val="000000"/>
                </a:solidFill>
              </a:rPr>
              <a:t>n</a:t>
            </a:r>
            <a:r>
              <a:rPr lang="en-US" sz="2800" baseline="30000" dirty="0">
                <a:solidFill>
                  <a:srgbClr val="000000"/>
                </a:solidFill>
              </a:rPr>
              <a:t>th</a:t>
            </a:r>
            <a:r>
              <a:rPr lang="en-US" sz="2800" dirty="0">
                <a:solidFill>
                  <a:srgbClr val="000000"/>
                </a:solidFill>
              </a:rPr>
              <a:t> power," and the expression</a:t>
            </a:r>
            <a:endParaRPr lang="en-IN" sz="2800" dirty="0"/>
          </a:p>
        </p:txBody>
      </p:sp>
      <p:pic>
        <p:nvPicPr>
          <p:cNvPr id="25" name="Picture 24" descr="a to the power of n">
            <a:extLst>
              <a:ext uri="{FF2B5EF4-FFF2-40B4-BE49-F238E27FC236}">
                <a16:creationId xmlns:a16="http://schemas.microsoft.com/office/drawing/2014/main" id="{1C64D7F2-D5C4-FDAB-97A7-1BE7711397A6}"/>
              </a:ext>
            </a:extLst>
          </p:cNvPr>
          <p:cNvPicPr>
            <a:picLocks noChangeAspect="1"/>
          </p:cNvPicPr>
          <p:nvPr/>
        </p:nvPicPr>
        <p:blipFill>
          <a:blip r:embed="rId3"/>
          <a:stretch>
            <a:fillRect/>
          </a:stretch>
        </p:blipFill>
        <p:spPr>
          <a:xfrm>
            <a:off x="6019800" y="4065040"/>
            <a:ext cx="396000" cy="454235"/>
          </a:xfrm>
          <a:prstGeom prst="rect">
            <a:avLst/>
          </a:prstGeom>
        </p:spPr>
      </p:pic>
      <p:sp>
        <p:nvSpPr>
          <p:cNvPr id="23" name="TextBox 22">
            <a:extLst>
              <a:ext uri="{FF2B5EF4-FFF2-40B4-BE49-F238E27FC236}">
                <a16:creationId xmlns:a16="http://schemas.microsoft.com/office/drawing/2014/main" id="{90F7D6D0-DC35-1883-BEC5-12370AE66A42}"/>
              </a:ext>
            </a:extLst>
          </p:cNvPr>
          <p:cNvSpPr txBox="1"/>
          <p:nvPr/>
        </p:nvSpPr>
        <p:spPr>
          <a:xfrm>
            <a:off x="443754" y="4572000"/>
            <a:ext cx="8243046" cy="954107"/>
          </a:xfrm>
          <a:prstGeom prst="rect">
            <a:avLst/>
          </a:prstGeom>
          <a:noFill/>
        </p:spPr>
        <p:txBody>
          <a:bodyPr wrap="square">
            <a:spAutoFit/>
          </a:bodyPr>
          <a:lstStyle/>
          <a:p>
            <a:r>
              <a:rPr lang="en-US" sz="2800" dirty="0">
                <a:solidFill>
                  <a:srgbClr val="000000"/>
                </a:solidFill>
              </a:rPr>
              <a:t>may be referred to as "the </a:t>
            </a:r>
            <a:r>
              <a:rPr lang="en-US" sz="2800" i="1" dirty="0">
                <a:solidFill>
                  <a:srgbClr val="000000"/>
                </a:solidFill>
              </a:rPr>
              <a:t>n</a:t>
            </a:r>
            <a:r>
              <a:rPr lang="en-US" sz="2800" baseline="30000" dirty="0">
                <a:solidFill>
                  <a:srgbClr val="000000"/>
                </a:solidFill>
              </a:rPr>
              <a:t>th</a:t>
            </a:r>
            <a:r>
              <a:rPr lang="en-US" sz="2800" dirty="0">
                <a:solidFill>
                  <a:srgbClr val="000000"/>
                </a:solidFill>
              </a:rPr>
              <a:t> power of </a:t>
            </a:r>
            <a:r>
              <a:rPr lang="en-US" sz="2800" i="1" dirty="0">
                <a:solidFill>
                  <a:srgbClr val="000000"/>
                </a:solidFill>
              </a:rPr>
              <a:t>a</a:t>
            </a:r>
            <a:r>
              <a:rPr lang="en-US" sz="2800" dirty="0">
                <a:solidFill>
                  <a:srgbClr val="000000"/>
                </a:solidFill>
              </a:rPr>
              <a:t>" or "</a:t>
            </a:r>
            <a:r>
              <a:rPr lang="en-US" sz="2800" i="1" dirty="0">
                <a:solidFill>
                  <a:srgbClr val="000000"/>
                </a:solidFill>
              </a:rPr>
              <a:t>a </a:t>
            </a:r>
            <a:r>
              <a:rPr lang="en-US" sz="2800" dirty="0">
                <a:solidFill>
                  <a:srgbClr val="000000"/>
                </a:solidFill>
              </a:rPr>
              <a:t>to the </a:t>
            </a:r>
            <a:r>
              <a:rPr lang="en-US" sz="2800" i="1" dirty="0">
                <a:solidFill>
                  <a:srgbClr val="000000"/>
                </a:solidFill>
              </a:rPr>
              <a:t>n</a:t>
            </a:r>
            <a:r>
              <a:rPr lang="en-US" sz="2800" baseline="30000" dirty="0">
                <a:solidFill>
                  <a:srgbClr val="000000"/>
                </a:solidFill>
              </a:rPr>
              <a:t>th</a:t>
            </a:r>
            <a:r>
              <a:rPr lang="en-US" sz="2800" dirty="0">
                <a:solidFill>
                  <a:srgbClr val="000000"/>
                </a:solidFill>
              </a:rPr>
              <a:t> power." Note that </a:t>
            </a:r>
            <a:endParaRPr lang="en-IN" sz="2800" dirty="0"/>
          </a:p>
        </p:txBody>
      </p:sp>
      <p:graphicFrame>
        <p:nvGraphicFramePr>
          <p:cNvPr id="15" name="Object 14" descr="a raised to the power of 1 equals a.">
            <a:extLst>
              <a:ext uri="{FF2B5EF4-FFF2-40B4-BE49-F238E27FC236}">
                <a16:creationId xmlns:a16="http://schemas.microsoft.com/office/drawing/2014/main" id="{B3E27168-322B-9242-1F50-6B7EFC6EDE3C}"/>
              </a:ext>
            </a:extLst>
          </p:cNvPr>
          <p:cNvGraphicFramePr>
            <a:graphicFrameLocks noChangeAspect="1"/>
          </p:cNvGraphicFramePr>
          <p:nvPr>
            <p:extLst>
              <p:ext uri="{D42A27DB-BD31-4B8C-83A1-F6EECF244321}">
                <p14:modId xmlns:p14="http://schemas.microsoft.com/office/powerpoint/2010/main" val="2260257768"/>
              </p:ext>
            </p:extLst>
          </p:nvPr>
        </p:nvGraphicFramePr>
        <p:xfrm>
          <a:off x="3674100" y="5018543"/>
          <a:ext cx="936000" cy="400148"/>
        </p:xfrm>
        <a:graphic>
          <a:graphicData uri="http://schemas.openxmlformats.org/presentationml/2006/ole">
            <mc:AlternateContent xmlns:mc="http://schemas.openxmlformats.org/markup-compatibility/2006">
              <mc:Choice xmlns:v="urn:schemas-microsoft-com:vml" Requires="v">
                <p:oleObj name="Equation" r:id="rId5" imgW="853696" imgH="365419" progId="Equation.DSMT4">
                  <p:embed/>
                </p:oleObj>
              </mc:Choice>
              <mc:Fallback>
                <p:oleObj name="Equation" r:id="rId5" imgW="853696" imgH="365419" progId="Equation.DSMT4">
                  <p:embed/>
                  <p:pic>
                    <p:nvPicPr>
                      <p:cNvPr id="0" name=""/>
                      <p:cNvPicPr/>
                      <p:nvPr/>
                    </p:nvPicPr>
                    <p:blipFill>
                      <a:blip r:embed="rId6"/>
                      <a:stretch>
                        <a:fillRect/>
                      </a:stretch>
                    </p:blipFill>
                    <p:spPr>
                      <a:xfrm>
                        <a:off x="3674100" y="5018543"/>
                        <a:ext cx="936000" cy="400148"/>
                      </a:xfrm>
                      <a:prstGeom prst="rect">
                        <a:avLst/>
                      </a:prstGeom>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4: Using Scientific Notation</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sz="2600" dirty="0"/>
              <a:t>​The mass of an electron, in kilograms, is approximately</a:t>
            </a:r>
          </a:p>
          <a:p>
            <a:pPr algn="ctr"/>
            <a:r>
              <a:rPr lang="en-US" sz="2600" dirty="0"/>
              <a:t>​</a:t>
            </a:r>
            <a:r>
              <a:rPr lang="en-US" sz="2600" dirty="0">
                <a:latin typeface="Cambria Math"/>
              </a:rPr>
              <a:t>0.000000000000000000000000000000911</a:t>
            </a:r>
            <a:r>
              <a:rPr lang="en-US" sz="2600" dirty="0"/>
              <a:t>,</a:t>
            </a:r>
          </a:p>
          <a:p>
            <a:pPr marL="457200" lvl="1" indent="0">
              <a:buNone/>
              <a:defRPr sz="2800"/>
            </a:pPr>
            <a:r>
              <a:rPr lang="en-US" sz="2600" dirty="0"/>
              <a:t>clearly not a convenient number to work with. Scientific notation takes advantage of the observation that multiplication of a number by</a:t>
            </a:r>
            <a:endParaRPr sz="2600" dirty="0"/>
          </a:p>
        </p:txBody>
      </p:sp>
      <p:pic>
        <p:nvPicPr>
          <p:cNvPr id="5" name="Picture 4" descr="10 to the power negative one">
            <a:extLst>
              <a:ext uri="{FF2B5EF4-FFF2-40B4-BE49-F238E27FC236}">
                <a16:creationId xmlns:a16="http://schemas.microsoft.com/office/drawing/2014/main" id="{8FEC21CA-1E53-2B95-95C5-13993A4AC19C}"/>
              </a:ext>
            </a:extLst>
          </p:cNvPr>
          <p:cNvPicPr>
            <a:picLocks noChangeAspect="1"/>
          </p:cNvPicPr>
          <p:nvPr/>
        </p:nvPicPr>
        <p:blipFill>
          <a:blip r:embed="rId2"/>
          <a:stretch>
            <a:fillRect/>
          </a:stretch>
        </p:blipFill>
        <p:spPr>
          <a:xfrm>
            <a:off x="5056415" y="2869763"/>
            <a:ext cx="576000" cy="360000"/>
          </a:xfrm>
          <a:prstGeom prst="rect">
            <a:avLst/>
          </a:prstGeom>
        </p:spPr>
      </p:pic>
      <p:sp>
        <p:nvSpPr>
          <p:cNvPr id="7" name="TextBox 6">
            <a:extLst>
              <a:ext uri="{FF2B5EF4-FFF2-40B4-BE49-F238E27FC236}">
                <a16:creationId xmlns:a16="http://schemas.microsoft.com/office/drawing/2014/main" id="{1C2928AA-D981-6D5F-5C60-6B93DCADFB41}"/>
              </a:ext>
            </a:extLst>
          </p:cNvPr>
          <p:cNvSpPr txBox="1"/>
          <p:nvPr/>
        </p:nvSpPr>
        <p:spPr>
          <a:xfrm>
            <a:off x="5756137" y="2760345"/>
            <a:ext cx="3124200" cy="492443"/>
          </a:xfrm>
          <a:prstGeom prst="rect">
            <a:avLst/>
          </a:prstGeom>
          <a:noFill/>
        </p:spPr>
        <p:txBody>
          <a:bodyPr wrap="square">
            <a:spAutoFit/>
          </a:bodyPr>
          <a:lstStyle/>
          <a:p>
            <a:r>
              <a:rPr lang="en-US" sz="2600" dirty="0"/>
              <a:t>(which is equivalent </a:t>
            </a:r>
            <a:endParaRPr lang="en-IN" sz="2600" dirty="0"/>
          </a:p>
        </p:txBody>
      </p:sp>
      <p:sp>
        <p:nvSpPr>
          <p:cNvPr id="9" name="TextBox 8">
            <a:extLst>
              <a:ext uri="{FF2B5EF4-FFF2-40B4-BE49-F238E27FC236}">
                <a16:creationId xmlns:a16="http://schemas.microsoft.com/office/drawing/2014/main" id="{48BECC63-AA7B-7D86-7732-77374681282C}"/>
              </a:ext>
            </a:extLst>
          </p:cNvPr>
          <p:cNvSpPr txBox="1"/>
          <p:nvPr/>
        </p:nvSpPr>
        <p:spPr>
          <a:xfrm>
            <a:off x="914400" y="3203138"/>
            <a:ext cx="7772400" cy="1292662"/>
          </a:xfrm>
          <a:prstGeom prst="rect">
            <a:avLst/>
          </a:prstGeom>
          <a:noFill/>
        </p:spPr>
        <p:txBody>
          <a:bodyPr wrap="square">
            <a:spAutoFit/>
          </a:bodyPr>
          <a:lstStyle/>
          <a:p>
            <a:r>
              <a:rPr lang="en-US" sz="2600" dirty="0"/>
              <a:t>to division by </a:t>
            </a:r>
            <a:r>
              <a:rPr lang="en-US" sz="2600" dirty="0">
                <a:latin typeface="Cambria Math"/>
              </a:rPr>
              <a:t>10</a:t>
            </a:r>
            <a:r>
              <a:rPr lang="en-US" sz="2600" dirty="0"/>
              <a:t>) moves the decimal point one place to the left. Again, we can repeat this process as many times as necessary. Thus in scientific notation,</a:t>
            </a:r>
            <a:endParaRPr lang="en-IN" sz="2600" dirty="0"/>
          </a:p>
        </p:txBody>
      </p:sp>
      <p:pic>
        <p:nvPicPr>
          <p:cNvPr id="11" name="Picture 10" descr="0. thirty zeros followed by the number 911 equals 9.11 times 10 to the power of negative 31">
            <a:extLst>
              <a:ext uri="{FF2B5EF4-FFF2-40B4-BE49-F238E27FC236}">
                <a16:creationId xmlns:a16="http://schemas.microsoft.com/office/drawing/2014/main" id="{5CE1D0C5-3FAF-962B-816C-7855D0053005}"/>
              </a:ext>
            </a:extLst>
          </p:cNvPr>
          <p:cNvPicPr>
            <a:picLocks noChangeAspect="1"/>
          </p:cNvPicPr>
          <p:nvPr/>
        </p:nvPicPr>
        <p:blipFill>
          <a:blip r:embed="rId3"/>
          <a:stretch>
            <a:fillRect/>
          </a:stretch>
        </p:blipFill>
        <p:spPr>
          <a:xfrm>
            <a:off x="1524000" y="4724400"/>
            <a:ext cx="6300000" cy="913661"/>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4: Using Scientific Notation</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dirty="0"/>
              <a:t>​</a:t>
            </a:r>
            <a:r>
              <a:rPr sz="2800" dirty="0"/>
              <a:t>The speed of light in a vacuum is approximately </a:t>
            </a:r>
            <a:br>
              <a:rPr lang="en-US" sz="2800" dirty="0"/>
            </a:br>
            <a:endParaRPr sz="2800" dirty="0"/>
          </a:p>
        </p:txBody>
      </p:sp>
      <p:pic>
        <p:nvPicPr>
          <p:cNvPr id="7" name="Picture 6" descr="3 times 10 to the power of 8 meters per second.">
            <a:extLst>
              <a:ext uri="{FF2B5EF4-FFF2-40B4-BE49-F238E27FC236}">
                <a16:creationId xmlns:a16="http://schemas.microsoft.com/office/drawing/2014/main" id="{0C8567C6-999B-6DCB-DB8A-D99696828F14}"/>
              </a:ext>
            </a:extLst>
          </p:cNvPr>
          <p:cNvPicPr>
            <a:picLocks noChangeAspect="1"/>
          </p:cNvPicPr>
          <p:nvPr/>
        </p:nvPicPr>
        <p:blipFill>
          <a:blip r:embed="rId2"/>
          <a:stretch>
            <a:fillRect/>
          </a:stretch>
        </p:blipFill>
        <p:spPr>
          <a:xfrm>
            <a:off x="1056600" y="1526879"/>
            <a:ext cx="3744000" cy="470613"/>
          </a:xfrm>
          <a:prstGeom prst="rect">
            <a:avLst/>
          </a:prstGeom>
        </p:spPr>
      </p:pic>
      <p:sp>
        <p:nvSpPr>
          <p:cNvPr id="5" name="TextBox 4">
            <a:extLst>
              <a:ext uri="{FF2B5EF4-FFF2-40B4-BE49-F238E27FC236}">
                <a16:creationId xmlns:a16="http://schemas.microsoft.com/office/drawing/2014/main" id="{432B9363-824A-643C-B177-29621F0AFBBE}"/>
              </a:ext>
            </a:extLst>
          </p:cNvPr>
          <p:cNvSpPr txBox="1"/>
          <p:nvPr/>
        </p:nvSpPr>
        <p:spPr>
          <a:xfrm>
            <a:off x="990600" y="1997492"/>
            <a:ext cx="7620000" cy="954107"/>
          </a:xfrm>
          <a:prstGeom prst="rect">
            <a:avLst/>
          </a:prstGeom>
          <a:noFill/>
        </p:spPr>
        <p:txBody>
          <a:bodyPr wrap="square">
            <a:spAutoFit/>
          </a:bodyPr>
          <a:lstStyle/>
          <a:p>
            <a:r>
              <a:rPr lang="en-US" sz="2800" dirty="0"/>
              <a:t>In standard (nonscientific) notation, this number is written as </a:t>
            </a:r>
            <a:r>
              <a:rPr lang="en-US" sz="2800" dirty="0">
                <a:latin typeface="Cambria Math"/>
              </a:rPr>
              <a:t>300,000,000</a:t>
            </a:r>
            <a:r>
              <a:rPr lang="en-US" sz="2800" dirty="0"/>
              <a:t>.</a:t>
            </a:r>
            <a:endParaRPr lang="en-IN"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Simplifying Expressions with Scientific Notation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Simplify the following expressions, writing your answer either in scientific or standard notation, as appropriate.</a:t>
            </a:r>
          </a:p>
          <a:p>
            <a:pPr>
              <a:defRPr sz="2800"/>
            </a:pPr>
            <a:endParaRPr dirty="0"/>
          </a:p>
        </p:txBody>
      </p:sp>
      <p:pic>
        <p:nvPicPr>
          <p:cNvPr id="7" name="Picture 6" descr="a. Open parenthesis three point six times ten to the power of negative twelve close parenthesis times open parenthesis negative six times ten to the power of four close parenthesis, all divided by one point eight times ten to the power of negative six.">
            <a:extLst>
              <a:ext uri="{FF2B5EF4-FFF2-40B4-BE49-F238E27FC236}">
                <a16:creationId xmlns:a16="http://schemas.microsoft.com/office/drawing/2014/main" id="{B40813A5-0869-49EE-BD97-AE76E32028A8}"/>
              </a:ext>
            </a:extLst>
          </p:cNvPr>
          <p:cNvPicPr>
            <a:picLocks noChangeAspect="1"/>
          </p:cNvPicPr>
          <p:nvPr/>
        </p:nvPicPr>
        <p:blipFill>
          <a:blip r:embed="rId2"/>
          <a:stretch>
            <a:fillRect/>
          </a:stretch>
        </p:blipFill>
        <p:spPr>
          <a:xfrm>
            <a:off x="609600" y="2112645"/>
            <a:ext cx="3429000" cy="933450"/>
          </a:xfrm>
          <a:prstGeom prst="rect">
            <a:avLst/>
          </a:prstGeom>
        </p:spPr>
      </p:pic>
      <p:pic>
        <p:nvPicPr>
          <p:cNvPr id="9" name="Picture 8" descr="b. Open parenthesis seven times ten to the power of thirty-four close parenthesis times open parenthesis three times ten to the power of negative twelve close parenthesis, all divided by six times ten to the power of negative seven.">
            <a:extLst>
              <a:ext uri="{FF2B5EF4-FFF2-40B4-BE49-F238E27FC236}">
                <a16:creationId xmlns:a16="http://schemas.microsoft.com/office/drawing/2014/main" id="{A31F9C94-54AA-3E0B-1718-E04D8C32E5AB}"/>
              </a:ext>
            </a:extLst>
          </p:cNvPr>
          <p:cNvPicPr>
            <a:picLocks noChangeAspect="1"/>
          </p:cNvPicPr>
          <p:nvPr/>
        </p:nvPicPr>
        <p:blipFill>
          <a:blip r:embed="rId3"/>
          <a:stretch>
            <a:fillRect/>
          </a:stretch>
        </p:blipFill>
        <p:spPr>
          <a:xfrm>
            <a:off x="685800" y="3345181"/>
            <a:ext cx="3057525" cy="93345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Simplifying Expressions with Scientific Notation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endParaRPr lang="en-US" dirty="0"/>
          </a:p>
          <a:p>
            <a:pPr>
              <a:defRPr sz="2800"/>
            </a:pPr>
            <a:endParaRPr lang="en-US" dirty="0"/>
          </a:p>
          <a:p>
            <a:pPr>
              <a:defRPr sz="2800"/>
            </a:pPr>
            <a:endParaRPr lang="en-US" dirty="0"/>
          </a:p>
          <a:p>
            <a:pPr>
              <a:defRPr sz="2800"/>
            </a:pPr>
            <a:endParaRPr lang="en-US" dirty="0"/>
          </a:p>
        </p:txBody>
      </p:sp>
      <mc:AlternateContent xmlns:mc="http://schemas.openxmlformats.org/markup-compatibility/2006">
        <mc:Choice xmlns:a14="http://schemas.microsoft.com/office/drawing/2010/main" Requires="a14">
          <p:graphicFrame>
            <p:nvGraphicFramePr>
              <p:cNvPr id="5" name="Table Placeholder 2" descr="Open parenthesis three point six times ten to the power of negative twelve close parenthesis times open parenthesis negative six times ten to the power of four close parenthesis, all divided by one point eight times ten to the power of negative six equals Open parenthesis three point six times negative six close parenthesis divided by one point eight times, ten to the power of open parenthesis negative twelve plus four minus open parenthesis negative six close parenthesis, close parenthesis. After simplifying, Negative twelve times ten to the power of negative two equals negative 0.12.">
                <a:extLst>
                  <a:ext uri="{FF2B5EF4-FFF2-40B4-BE49-F238E27FC236}">
                    <a16:creationId xmlns:a16="http://schemas.microsoft.com/office/drawing/2014/main" id="{21E12197-EA19-4E46-B3ED-A23F397A93CF}"/>
                  </a:ext>
                </a:extLst>
              </p:cNvPr>
              <p:cNvGraphicFramePr>
                <a:graphicFrameLocks/>
              </p:cNvGraphicFramePr>
              <p:nvPr>
                <p:extLst>
                  <p:ext uri="{D42A27DB-BD31-4B8C-83A1-F6EECF244321}">
                    <p14:modId xmlns:p14="http://schemas.microsoft.com/office/powerpoint/2010/main" val="3038332258"/>
                  </p:ext>
                </p:extLst>
              </p:nvPr>
            </p:nvGraphicFramePr>
            <p:xfrm>
              <a:off x="914400" y="1398234"/>
              <a:ext cx="7010400" cy="2462629"/>
            </p:xfrm>
            <a:graphic>
              <a:graphicData uri="http://schemas.openxmlformats.org/drawingml/2006/table">
                <a:tbl>
                  <a:tblPr firstRow="1" bandRow="1">
                    <a:tableStyleId>{2D5ABB26-0587-4C30-8999-92F81FD0307C}</a:tableStyleId>
                  </a:tblPr>
                  <a:tblGrid>
                    <a:gridCol w="7010400">
                      <a:extLst>
                        <a:ext uri="{9D8B030D-6E8A-4147-A177-3AD203B41FA5}">
                          <a16:colId xmlns:a16="http://schemas.microsoft.com/office/drawing/2014/main" val="20000"/>
                        </a:ext>
                      </a:extLst>
                    </a:gridCol>
                  </a:tblGrid>
                  <a:tr h="697935">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3.6×</m:t>
                                      </m:r>
                                      <m:sSup>
                                        <m:sSupPr>
                                          <m:ctrlPr>
                                            <a:rPr sz="2800" i="1">
                                              <a:latin typeface="Cambria Math" panose="02040503050406030204" pitchFamily="18" charset="0"/>
                                            </a:rPr>
                                          </m:ctrlPr>
                                        </m:sSupPr>
                                        <m:e>
                                          <m:r>
                                            <a:rPr sz="2800">
                                              <a:latin typeface="Cambria Math"/>
                                            </a:rPr>
                                            <m:t>10</m:t>
                                          </m:r>
                                        </m:e>
                                        <m:sup>
                                          <m:r>
                                            <a:rPr sz="2800">
                                              <a:latin typeface="Cambria Math"/>
                                            </a:rPr>
                                            <m:t>−12</m:t>
                                          </m:r>
                                        </m:sup>
                                      </m:sSup>
                                    </m:e>
                                  </m:d>
                                  <m:d>
                                    <m:dPr>
                                      <m:ctrlPr>
                                        <a:rPr sz="2800" i="1">
                                          <a:latin typeface="Cambria Math" panose="02040503050406030204" pitchFamily="18" charset="0"/>
                                        </a:rPr>
                                      </m:ctrlPr>
                                    </m:dPr>
                                    <m:e>
                                      <m:r>
                                        <a:rPr sz="2800">
                                          <a:latin typeface="Cambria Math"/>
                                        </a:rPr>
                                        <m:t>−6×</m:t>
                                      </m:r>
                                      <m:sSup>
                                        <m:sSupPr>
                                          <m:ctrlPr>
                                            <a:rPr sz="2800" i="1">
                                              <a:latin typeface="Cambria Math" panose="02040503050406030204" pitchFamily="18" charset="0"/>
                                            </a:rPr>
                                          </m:ctrlPr>
                                        </m:sSupPr>
                                        <m:e>
                                          <m:r>
                                            <a:rPr sz="2800">
                                              <a:latin typeface="Cambria Math"/>
                                            </a:rPr>
                                            <m:t>10</m:t>
                                          </m:r>
                                        </m:e>
                                        <m:sup>
                                          <m:r>
                                            <a:rPr sz="2800">
                                              <a:latin typeface="Cambria Math"/>
                                            </a:rPr>
                                            <m:t>4</m:t>
                                          </m:r>
                                        </m:sup>
                                      </m:sSup>
                                    </m:e>
                                  </m:d>
                                </m:num>
                                <m:den>
                                  <m:r>
                                    <a:rPr sz="2800">
                                      <a:latin typeface="Cambria Math"/>
                                    </a:rPr>
                                    <m:t>1.8×</m:t>
                                  </m:r>
                                  <m:sSup>
                                    <m:sSupPr>
                                      <m:ctrlPr>
                                        <a:rPr sz="2800" i="1">
                                          <a:latin typeface="Cambria Math" panose="02040503050406030204" pitchFamily="18" charset="0"/>
                                        </a:rPr>
                                      </m:ctrlPr>
                                    </m:sSupPr>
                                    <m:e>
                                      <m:r>
                                        <a:rPr sz="2800">
                                          <a:latin typeface="Cambria Math"/>
                                        </a:rPr>
                                        <m:t>10</m:t>
                                      </m:r>
                                    </m:e>
                                    <m:sup>
                                      <m:r>
                                        <a:rPr sz="2800">
                                          <a:latin typeface="Cambria Math"/>
                                        </a:rPr>
                                        <m:t>−6</m:t>
                                      </m:r>
                                    </m:sup>
                                  </m:sSup>
                                </m:den>
                              </m:f>
                              <m:r>
                                <a:rPr sz="2800">
                                  <a:latin typeface="Cambria Math"/>
                                </a:rPr>
                                <m:t>=</m:t>
                              </m:r>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3.6</m:t>
                                      </m:r>
                                    </m:e>
                                  </m:d>
                                  <m:d>
                                    <m:dPr>
                                      <m:ctrlPr>
                                        <a:rPr sz="2800" i="1">
                                          <a:latin typeface="Cambria Math" panose="02040503050406030204" pitchFamily="18" charset="0"/>
                                        </a:rPr>
                                      </m:ctrlPr>
                                    </m:dPr>
                                    <m:e>
                                      <m:r>
                                        <a:rPr sz="2800">
                                          <a:latin typeface="Cambria Math"/>
                                        </a:rPr>
                                        <m:t>−6</m:t>
                                      </m:r>
                                    </m:e>
                                  </m:d>
                                </m:num>
                                <m:den>
                                  <m:r>
                                    <a:rPr sz="2800">
                                      <a:latin typeface="Cambria Math"/>
                                    </a:rPr>
                                    <m:t>1.8</m:t>
                                  </m:r>
                                </m:den>
                              </m:f>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−12+4−</m:t>
                                  </m:r>
                                  <m:d>
                                    <m:dPr>
                                      <m:ctrlPr>
                                        <a:rPr sz="2800" i="1">
                                          <a:latin typeface="Cambria Math" panose="02040503050406030204" pitchFamily="18" charset="0"/>
                                        </a:rPr>
                                      </m:ctrlPr>
                                    </m:dPr>
                                    <m:e>
                                      <m:r>
                                        <a:rPr sz="2800">
                                          <a:latin typeface="Cambria Math"/>
                                        </a:rPr>
                                        <m:t>−6</m:t>
                                      </m:r>
                                    </m:e>
                                  </m:d>
                                </m:sup>
                              </m:sSup>
                            </m:oMath>
                          </a14:m>
                          <a:endParaRPr sz="2800" dirty="0"/>
                        </a:p>
                      </a:txBody>
                      <a:tcPr/>
                    </a:tc>
                    <a:extLst>
                      <a:ext uri="{0D108BD9-81ED-4DB2-BD59-A6C34878D82A}">
                        <a16:rowId xmlns:a16="http://schemas.microsoft.com/office/drawing/2014/main" val="10000"/>
                      </a:ext>
                    </a:extLst>
                  </a:tr>
                  <a:tr h="446997">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3.6×</m:t>
                                          </m:r>
                                          <m:sSup>
                                            <m:sSupPr>
                                              <m:ctrlPr>
                                                <a:rPr sz="2800" i="1">
                                                  <a:latin typeface="Cambria Math" panose="02040503050406030204" pitchFamily="18" charset="0"/>
                                                </a:rPr>
                                              </m:ctrlPr>
                                            </m:sSupPr>
                                            <m:e>
                                              <m:r>
                                                <a:rPr sz="2800">
                                                  <a:latin typeface="Cambria Math"/>
                                                </a:rPr>
                                                <m:t>10</m:t>
                                              </m:r>
                                            </m:e>
                                            <m:sup>
                                              <m:r>
                                                <a:rPr sz="2800">
                                                  <a:latin typeface="Cambria Math"/>
                                                </a:rPr>
                                                <m:t>−12</m:t>
                                              </m:r>
                                            </m:sup>
                                          </m:sSup>
                                        </m:e>
                                      </m:d>
                                      <m:d>
                                        <m:dPr>
                                          <m:ctrlPr>
                                            <a:rPr sz="2800" i="1">
                                              <a:latin typeface="Cambria Math" panose="02040503050406030204" pitchFamily="18" charset="0"/>
                                            </a:rPr>
                                          </m:ctrlPr>
                                        </m:dPr>
                                        <m:e>
                                          <m:r>
                                            <a:rPr sz="2800">
                                              <a:latin typeface="Cambria Math"/>
                                            </a:rPr>
                                            <m:t>−6×</m:t>
                                          </m:r>
                                          <m:sSup>
                                            <m:sSupPr>
                                              <m:ctrlPr>
                                                <a:rPr sz="2800" i="1">
                                                  <a:latin typeface="Cambria Math" panose="02040503050406030204" pitchFamily="18" charset="0"/>
                                                </a:rPr>
                                              </m:ctrlPr>
                                            </m:sSupPr>
                                            <m:e>
                                              <m:r>
                                                <a:rPr sz="2800">
                                                  <a:latin typeface="Cambria Math"/>
                                                </a:rPr>
                                                <m:t>10</m:t>
                                              </m:r>
                                            </m:e>
                                            <m:sup>
                                              <m:r>
                                                <a:rPr sz="2800">
                                                  <a:latin typeface="Cambria Math"/>
                                                </a:rPr>
                                                <m:t>4</m:t>
                                              </m:r>
                                            </m:sup>
                                          </m:sSup>
                                        </m:e>
                                      </m:d>
                                    </m:num>
                                    <m:den>
                                      <m:r>
                                        <a:rPr sz="2800">
                                          <a:latin typeface="Cambria Math"/>
                                        </a:rPr>
                                        <m:t>1.8×</m:t>
                                      </m:r>
                                      <m:sSup>
                                        <m:sSupPr>
                                          <m:ctrlPr>
                                            <a:rPr sz="2800" i="1">
                                              <a:latin typeface="Cambria Math" panose="02040503050406030204" pitchFamily="18" charset="0"/>
                                            </a:rPr>
                                          </m:ctrlPr>
                                        </m:sSupPr>
                                        <m:e>
                                          <m:r>
                                            <a:rPr sz="2800">
                                              <a:latin typeface="Cambria Math"/>
                                            </a:rPr>
                                            <m:t>10</m:t>
                                          </m:r>
                                        </m:e>
                                        <m:sup>
                                          <m:r>
                                            <a:rPr sz="2800">
                                              <a:latin typeface="Cambria Math"/>
                                            </a:rPr>
                                            <m:t>−6</m:t>
                                          </m:r>
                                        </m:sup>
                                      </m:sSup>
                                    </m:den>
                                  </m:f>
                                </m:e>
                              </m:phant>
                              <m:r>
                                <a:rPr sz="2800">
                                  <a:latin typeface="Cambria Math"/>
                                </a:rPr>
                                <m:t>=−12×</m:t>
                              </m:r>
                              <m:sSup>
                                <m:sSupPr>
                                  <m:ctrlPr>
                                    <a:rPr sz="2800" i="1">
                                      <a:latin typeface="Cambria Math" panose="02040503050406030204" pitchFamily="18" charset="0"/>
                                    </a:rPr>
                                  </m:ctrlPr>
                                </m:sSupPr>
                                <m:e>
                                  <m:r>
                                    <a:rPr sz="2800">
                                      <a:latin typeface="Cambria Math"/>
                                    </a:rPr>
                                    <m:t>10</m:t>
                                  </m:r>
                                </m:e>
                                <m:sup>
                                  <m:r>
                                    <a:rPr sz="2800">
                                      <a:latin typeface="Cambria Math"/>
                                    </a:rPr>
                                    <m:t>−2</m:t>
                                  </m:r>
                                </m:sup>
                              </m:sSup>
                            </m:oMath>
                          </a14:m>
                          <a:endParaRPr sz="2800" dirty="0"/>
                        </a:p>
                      </a:txBody>
                      <a:tcPr/>
                    </a:tc>
                    <a:extLst>
                      <a:ext uri="{0D108BD9-81ED-4DB2-BD59-A6C34878D82A}">
                        <a16:rowId xmlns:a16="http://schemas.microsoft.com/office/drawing/2014/main" val="10001"/>
                      </a:ext>
                    </a:extLst>
                  </a:tr>
                  <a:tr h="912467">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3.6×</m:t>
                                          </m:r>
                                          <m:sSup>
                                            <m:sSupPr>
                                              <m:ctrlPr>
                                                <a:rPr sz="2800" i="1">
                                                  <a:latin typeface="Cambria Math" panose="02040503050406030204" pitchFamily="18" charset="0"/>
                                                </a:rPr>
                                              </m:ctrlPr>
                                            </m:sSupPr>
                                            <m:e>
                                              <m:r>
                                                <a:rPr sz="2800">
                                                  <a:latin typeface="Cambria Math"/>
                                                </a:rPr>
                                                <m:t>10</m:t>
                                              </m:r>
                                            </m:e>
                                            <m:sup>
                                              <m:r>
                                                <a:rPr sz="2800">
                                                  <a:latin typeface="Cambria Math"/>
                                                </a:rPr>
                                                <m:t>−12</m:t>
                                              </m:r>
                                            </m:sup>
                                          </m:sSup>
                                        </m:e>
                                      </m:d>
                                      <m:d>
                                        <m:dPr>
                                          <m:ctrlPr>
                                            <a:rPr sz="2800" i="1">
                                              <a:latin typeface="Cambria Math" panose="02040503050406030204" pitchFamily="18" charset="0"/>
                                            </a:rPr>
                                          </m:ctrlPr>
                                        </m:dPr>
                                        <m:e>
                                          <m:r>
                                            <a:rPr sz="2800">
                                              <a:latin typeface="Cambria Math"/>
                                            </a:rPr>
                                            <m:t>−6×</m:t>
                                          </m:r>
                                          <m:sSup>
                                            <m:sSupPr>
                                              <m:ctrlPr>
                                                <a:rPr sz="2800" i="1">
                                                  <a:latin typeface="Cambria Math" panose="02040503050406030204" pitchFamily="18" charset="0"/>
                                                </a:rPr>
                                              </m:ctrlPr>
                                            </m:sSupPr>
                                            <m:e>
                                              <m:r>
                                                <a:rPr sz="2800">
                                                  <a:latin typeface="Cambria Math"/>
                                                </a:rPr>
                                                <m:t>10</m:t>
                                              </m:r>
                                            </m:e>
                                            <m:sup>
                                              <m:r>
                                                <a:rPr sz="2800">
                                                  <a:latin typeface="Cambria Math"/>
                                                </a:rPr>
                                                <m:t>4</m:t>
                                              </m:r>
                                            </m:sup>
                                          </m:sSup>
                                        </m:e>
                                      </m:d>
                                    </m:num>
                                    <m:den>
                                      <m:r>
                                        <a:rPr sz="2800">
                                          <a:latin typeface="Cambria Math"/>
                                        </a:rPr>
                                        <m:t>1.8×</m:t>
                                      </m:r>
                                      <m:sSup>
                                        <m:sSupPr>
                                          <m:ctrlPr>
                                            <a:rPr sz="2800" i="1">
                                              <a:latin typeface="Cambria Math" panose="02040503050406030204" pitchFamily="18" charset="0"/>
                                            </a:rPr>
                                          </m:ctrlPr>
                                        </m:sSupPr>
                                        <m:e>
                                          <m:r>
                                            <a:rPr sz="2800">
                                              <a:latin typeface="Cambria Math"/>
                                            </a:rPr>
                                            <m:t>10</m:t>
                                          </m:r>
                                        </m:e>
                                        <m:sup>
                                          <m:r>
                                            <a:rPr sz="2800">
                                              <a:latin typeface="Cambria Math"/>
                                            </a:rPr>
                                            <m:t>−6</m:t>
                                          </m:r>
                                        </m:sup>
                                      </m:sSup>
                                    </m:den>
                                  </m:f>
                                </m:e>
                              </m:phant>
                              <m:r>
                                <a:rPr sz="2800">
                                  <a:latin typeface="Cambria Math"/>
                                </a:rPr>
                                <m:t>=−0.12</m:t>
                              </m:r>
                            </m:oMath>
                          </a14:m>
                          <a:endParaRPr sz="2800" dirty="0"/>
                        </a:p>
                      </a:txBody>
                      <a:tcPr/>
                    </a:tc>
                    <a:extLst>
                      <a:ext uri="{0D108BD9-81ED-4DB2-BD59-A6C34878D82A}">
                        <a16:rowId xmlns:a16="http://schemas.microsoft.com/office/drawing/2014/main" val="10002"/>
                      </a:ext>
                    </a:extLst>
                  </a:tr>
                </a:tbl>
              </a:graphicData>
            </a:graphic>
          </p:graphicFrame>
        </mc:Choice>
        <mc:Fallback>
          <p:graphicFrame>
            <p:nvGraphicFramePr>
              <p:cNvPr id="5" name="Table Placeholder 2" descr="Open parenthesis three point six times ten to the power of negative twelve close parenthesis times open parenthesis negative six times ten to the power of four close parenthesis, all divided by one point eight times ten to the power of negative six equals Open parenthesis three point six times negative six close parenthesis divided by one point eight times, ten to the power of open parenthesis negative twelve plus four minus open parenthesis negative six close parenthesis, close parenthesis. After simplifying, Negative twelve times ten to the power of negative two equals negative 0.12.">
                <a:extLst>
                  <a:ext uri="{FF2B5EF4-FFF2-40B4-BE49-F238E27FC236}">
                    <a16:creationId xmlns:a16="http://schemas.microsoft.com/office/drawing/2014/main" id="{21E12197-EA19-4E46-B3ED-A23F397A93CF}"/>
                  </a:ext>
                </a:extLst>
              </p:cNvPr>
              <p:cNvGraphicFramePr>
                <a:graphicFrameLocks/>
              </p:cNvGraphicFramePr>
              <p:nvPr>
                <p:extLst>
                  <p:ext uri="{D42A27DB-BD31-4B8C-83A1-F6EECF244321}">
                    <p14:modId xmlns:p14="http://schemas.microsoft.com/office/powerpoint/2010/main" val="3038332258"/>
                  </p:ext>
                </p:extLst>
              </p:nvPr>
            </p:nvGraphicFramePr>
            <p:xfrm>
              <a:off x="914400" y="1398234"/>
              <a:ext cx="7010400" cy="2462629"/>
            </p:xfrm>
            <a:graphic>
              <a:graphicData uri="http://schemas.openxmlformats.org/drawingml/2006/table">
                <a:tbl>
                  <a:tblPr firstRow="1" bandRow="1">
                    <a:tableStyleId>{2D5ABB26-0587-4C30-8999-92F81FD0307C}</a:tableStyleId>
                  </a:tblPr>
                  <a:tblGrid>
                    <a:gridCol w="7010400">
                      <a:extLst>
                        <a:ext uri="{9D8B030D-6E8A-4147-A177-3AD203B41FA5}">
                          <a16:colId xmlns:a16="http://schemas.microsoft.com/office/drawing/2014/main" val="20000"/>
                        </a:ext>
                      </a:extLst>
                    </a:gridCol>
                  </a:tblGrid>
                  <a:tr h="775081">
                    <a:tc>
                      <a:txBody>
                        <a:bodyPr/>
                        <a:lstStyle/>
                        <a:p>
                          <a:endParaRPr lang="en-US"/>
                        </a:p>
                      </a:txBody>
                      <a:tcPr>
                        <a:blipFill>
                          <a:blip r:embed="rId2"/>
                          <a:stretch>
                            <a:fillRect b="-218898"/>
                          </a:stretch>
                        </a:blipFill>
                      </a:tcPr>
                    </a:tc>
                    <a:extLst>
                      <a:ext uri="{0D108BD9-81ED-4DB2-BD59-A6C34878D82A}">
                        <a16:rowId xmlns:a16="http://schemas.microsoft.com/office/drawing/2014/main" val="10000"/>
                      </a:ext>
                    </a:extLst>
                  </a:tr>
                  <a:tr h="775081">
                    <a:tc>
                      <a:txBody>
                        <a:bodyPr/>
                        <a:lstStyle/>
                        <a:p>
                          <a:endParaRPr lang="en-US"/>
                        </a:p>
                      </a:txBody>
                      <a:tcPr>
                        <a:blipFill>
                          <a:blip r:embed="rId2"/>
                          <a:stretch>
                            <a:fillRect t="-99219" b="-117188"/>
                          </a:stretch>
                        </a:blipFill>
                      </a:tcPr>
                    </a:tc>
                    <a:extLst>
                      <a:ext uri="{0D108BD9-81ED-4DB2-BD59-A6C34878D82A}">
                        <a16:rowId xmlns:a16="http://schemas.microsoft.com/office/drawing/2014/main" val="10001"/>
                      </a:ext>
                    </a:extLst>
                  </a:tr>
                  <a:tr h="912467">
                    <a:tc>
                      <a:txBody>
                        <a:bodyPr/>
                        <a:lstStyle/>
                        <a:p>
                          <a:endParaRPr lang="en-US"/>
                        </a:p>
                      </a:txBody>
                      <a:tcPr>
                        <a:blipFill>
                          <a:blip r:embed="rId2"/>
                          <a:stretch>
                            <a:fillRect t="-170000"/>
                          </a:stretch>
                        </a:blipFill>
                      </a:tcPr>
                    </a:tc>
                    <a:extLst>
                      <a:ext uri="{0D108BD9-81ED-4DB2-BD59-A6C34878D82A}">
                        <a16:rowId xmlns:a16="http://schemas.microsoft.com/office/drawing/2014/main" val="10002"/>
                      </a:ext>
                    </a:extLst>
                  </a:tr>
                </a:tbl>
              </a:graphicData>
            </a:graphic>
          </p:graphicFrame>
        </mc:Fallback>
      </mc:AlternateContent>
      <p:sp>
        <p:nvSpPr>
          <p:cNvPr id="7" name="TextBox 6">
            <a:extLst>
              <a:ext uri="{FF2B5EF4-FFF2-40B4-BE49-F238E27FC236}">
                <a16:creationId xmlns:a16="http://schemas.microsoft.com/office/drawing/2014/main" id="{BF78E376-26E1-D45A-D9B1-06CB7375069B}"/>
              </a:ext>
            </a:extLst>
          </p:cNvPr>
          <p:cNvSpPr txBox="1"/>
          <p:nvPr/>
        </p:nvSpPr>
        <p:spPr>
          <a:xfrm>
            <a:off x="762000" y="3689586"/>
            <a:ext cx="7620000" cy="1384995"/>
          </a:xfrm>
          <a:prstGeom prst="rect">
            <a:avLst/>
          </a:prstGeom>
          <a:noFill/>
        </p:spPr>
        <p:txBody>
          <a:bodyPr wrap="square">
            <a:spAutoFit/>
          </a:bodyPr>
          <a:lstStyle/>
          <a:p>
            <a:pPr>
              <a:defRPr sz="2800"/>
            </a:pPr>
            <a:r>
              <a:rPr lang="en-US" sz="2800" b="0" dirty="0"/>
              <a:t>We have written the final answer in standard notation (as it is not inconvenient to do so). Note that in scientific notation, it would be written as</a:t>
            </a:r>
            <a:endParaRPr lang="ar-AE" sz="2800" b="0" dirty="0"/>
          </a:p>
        </p:txBody>
      </p:sp>
      <p:pic>
        <p:nvPicPr>
          <p:cNvPr id="8" name="Picture 7" descr="negative 1.2 times 10 to the power of negative 1.">
            <a:extLst>
              <a:ext uri="{FF2B5EF4-FFF2-40B4-BE49-F238E27FC236}">
                <a16:creationId xmlns:a16="http://schemas.microsoft.com/office/drawing/2014/main" id="{39CDF6BD-14CB-14B6-0DD8-D1CC8C6F0EEB}"/>
              </a:ext>
            </a:extLst>
          </p:cNvPr>
          <p:cNvPicPr>
            <a:picLocks noChangeAspect="1"/>
          </p:cNvPicPr>
          <p:nvPr/>
        </p:nvPicPr>
        <p:blipFill>
          <a:blip r:embed="rId3"/>
          <a:stretch>
            <a:fillRect/>
          </a:stretch>
        </p:blipFill>
        <p:spPr>
          <a:xfrm>
            <a:off x="781050" y="5074355"/>
            <a:ext cx="1512000" cy="385411"/>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Simplifying Expressions with Scientific Notation</a:t>
            </a:r>
            <a:r>
              <a:rPr lang="en-US" baseline="-25000" dirty="0"/>
              <a:t>3</a:t>
            </a:r>
            <a:endParaRPr dirty="0"/>
          </a:p>
        </p:txBody>
      </p:sp>
      <p:sp>
        <p:nvSpPr>
          <p:cNvPr id="3" name="Text Placeholder 2"/>
          <p:cNvSpPr>
            <a:spLocks noGrp="1"/>
          </p:cNvSpPr>
          <p:nvPr>
            <p:ph type="body" sz="quarter" idx="10"/>
          </p:nvPr>
        </p:nvSpPr>
        <p:spPr>
          <a:xfrm>
            <a:off x="457200" y="1219201"/>
            <a:ext cx="8229600" cy="4800600"/>
          </a:xfrm>
        </p:spPr>
        <p:txBody>
          <a:bodyPr/>
          <a:lstStyle/>
          <a:p>
            <a:pPr marL="514350" indent="-514350">
              <a:buFont typeface="+mj-lt"/>
              <a:buAutoNum type="alphaLcPeriod" startAt="2"/>
              <a:defRPr sz="2800"/>
            </a:pPr>
            <a:r>
              <a:rPr dirty="0"/>
              <a:t>​</a:t>
            </a:r>
            <a:endParaRPr lang="en-US" dirty="0"/>
          </a:p>
          <a:p>
            <a:pPr>
              <a:defRPr sz="2800"/>
            </a:pPr>
            <a:endParaRPr lang="en-US" dirty="0"/>
          </a:p>
          <a:p>
            <a:pPr>
              <a:defRPr sz="2800"/>
            </a:pPr>
            <a:endParaRPr lang="en-US" dirty="0"/>
          </a:p>
          <a:p>
            <a:pPr>
              <a:defRPr sz="2800"/>
            </a:pPr>
            <a:endParaRPr dirty="0"/>
          </a:p>
        </p:txBody>
      </p:sp>
      <mc:AlternateContent xmlns:mc="http://schemas.openxmlformats.org/markup-compatibility/2006" xmlns:a14="http://schemas.microsoft.com/office/drawing/2010/main">
        <mc:Choice Requires="a14">
          <p:graphicFrame>
            <p:nvGraphicFramePr>
              <p:cNvPr id="4" name="Table Placeholder 2" descr="Open parenthesis seven times ten to the power of thirty four close parenthesis times open parenthesis three times ten to the power of negative twelve close parenthesis all divided by six times ten to the power of negative seven equals open fraction seven times three divided by six close fraction times ten to the power of open parenthesis thirty four plus open parenthesis negative twelve close parenthesis minus open parenthesis negative seven close parenthesis close parenthesis which is equal to 3.5 times ten to the power of 29.">
                <a:extLst>
                  <a:ext uri="{FF2B5EF4-FFF2-40B4-BE49-F238E27FC236}">
                    <a16:creationId xmlns:a16="http://schemas.microsoft.com/office/drawing/2014/main" id="{E1E60322-2613-4D4F-977F-79505CD11906}"/>
                  </a:ext>
                </a:extLst>
              </p:cNvPr>
              <p:cNvGraphicFramePr>
                <a:graphicFrameLocks/>
              </p:cNvGraphicFramePr>
              <p:nvPr>
                <p:extLst>
                  <p:ext uri="{D42A27DB-BD31-4B8C-83A1-F6EECF244321}">
                    <p14:modId xmlns:p14="http://schemas.microsoft.com/office/powerpoint/2010/main" val="1116428668"/>
                  </p:ext>
                </p:extLst>
              </p:nvPr>
            </p:nvGraphicFramePr>
            <p:xfrm>
              <a:off x="914400" y="1143000"/>
              <a:ext cx="7086600" cy="1549654"/>
            </p:xfrm>
            <a:graphic>
              <a:graphicData uri="http://schemas.openxmlformats.org/drawingml/2006/table">
                <a:tbl>
                  <a:tblPr firstRow="1" bandRow="1">
                    <a:tableStyleId>{2D5ABB26-0587-4C30-8999-92F81FD0307C}</a:tableStyleId>
                  </a:tblPr>
                  <a:tblGrid>
                    <a:gridCol w="7086600">
                      <a:extLst>
                        <a:ext uri="{9D8B030D-6E8A-4147-A177-3AD203B41FA5}">
                          <a16:colId xmlns:a16="http://schemas.microsoft.com/office/drawing/2014/main" val="20000"/>
                        </a:ext>
                      </a:extLst>
                    </a:gridCol>
                  </a:tblGrid>
                  <a:tr h="370840">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7</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34</m:t>
                                          </m:r>
                                        </m:sup>
                                      </m:sSup>
                                    </m:e>
                                  </m:d>
                                  <m:d>
                                    <m:dPr>
                                      <m:ctrlPr>
                                        <a:rPr sz="2800" i="1">
                                          <a:latin typeface="Cambria Math" panose="02040503050406030204" pitchFamily="18" charset="0"/>
                                        </a:rPr>
                                      </m:ctrlPr>
                                    </m:dPr>
                                    <m:e>
                                      <m:r>
                                        <a:rPr sz="2800">
                                          <a:latin typeface="Cambria Math"/>
                                        </a:rPr>
                                        <m:t>3</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12</m:t>
                                          </m:r>
                                        </m:sup>
                                      </m:sSup>
                                    </m:e>
                                  </m:d>
                                </m:num>
                                <m:den>
                                  <m:r>
                                    <a:rPr sz="2800">
                                      <a:latin typeface="Cambria Math"/>
                                    </a:rPr>
                                    <m:t>6</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7</m:t>
                                      </m:r>
                                    </m:sup>
                                  </m:sSup>
                                </m:den>
                              </m:f>
                              <m:r>
                                <a:rPr sz="2800">
                                  <a:latin typeface="Cambria Math"/>
                                </a:rPr>
                                <m:t>=</m:t>
                              </m:r>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7</m:t>
                                      </m:r>
                                    </m:e>
                                  </m:d>
                                  <m:d>
                                    <m:dPr>
                                      <m:ctrlPr>
                                        <a:rPr sz="2800" i="1">
                                          <a:latin typeface="Cambria Math" panose="02040503050406030204" pitchFamily="18" charset="0"/>
                                        </a:rPr>
                                      </m:ctrlPr>
                                    </m:dPr>
                                    <m:e>
                                      <m:r>
                                        <a:rPr sz="2800">
                                          <a:latin typeface="Cambria Math"/>
                                        </a:rPr>
                                        <m:t>3</m:t>
                                      </m:r>
                                    </m:e>
                                  </m:d>
                                </m:num>
                                <m:den>
                                  <m:r>
                                    <a:rPr sz="2800">
                                      <a:latin typeface="Cambria Math"/>
                                    </a:rPr>
                                    <m:t>6</m:t>
                                  </m:r>
                                </m:den>
                              </m:f>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34</m:t>
                                  </m:r>
                                  <m:r>
                                    <a:rPr sz="2800">
                                      <a:latin typeface="Cambria Math"/>
                                    </a:rPr>
                                    <m:t>+</m:t>
                                  </m:r>
                                  <m:d>
                                    <m:dPr>
                                      <m:ctrlPr>
                                        <a:rPr sz="2800" i="1">
                                          <a:latin typeface="Cambria Math" panose="02040503050406030204" pitchFamily="18" charset="0"/>
                                        </a:rPr>
                                      </m:ctrlPr>
                                    </m:dPr>
                                    <m:e>
                                      <m:r>
                                        <a:rPr sz="2800">
                                          <a:latin typeface="Cambria Math"/>
                                        </a:rPr>
                                        <m:t>−</m:t>
                                      </m:r>
                                      <m:r>
                                        <a:rPr sz="2800">
                                          <a:latin typeface="Cambria Math"/>
                                        </a:rPr>
                                        <m:t>12</m:t>
                                      </m:r>
                                    </m:e>
                                  </m:d>
                                  <m:r>
                                    <a:rPr sz="2800">
                                      <a:latin typeface="Cambria Math"/>
                                    </a:rPr>
                                    <m:t>−</m:t>
                                  </m:r>
                                  <m:d>
                                    <m:dPr>
                                      <m:ctrlPr>
                                        <a:rPr sz="2800" i="1">
                                          <a:latin typeface="Cambria Math" panose="02040503050406030204" pitchFamily="18" charset="0"/>
                                        </a:rPr>
                                      </m:ctrlPr>
                                    </m:dPr>
                                    <m:e>
                                      <m:r>
                                        <a:rPr sz="2800">
                                          <a:latin typeface="Cambria Math"/>
                                        </a:rPr>
                                        <m:t>−</m:t>
                                      </m:r>
                                      <m:r>
                                        <a:rPr sz="2800">
                                          <a:latin typeface="Cambria Math"/>
                                        </a:rPr>
                                        <m:t>7</m:t>
                                      </m:r>
                                    </m:e>
                                  </m:d>
                                </m:sup>
                              </m:sSup>
                            </m:oMath>
                          </a14:m>
                          <a:endParaRPr sz="2800" dirty="0"/>
                        </a:p>
                      </a:txBody>
                      <a:tcP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d>
                                        <m:dPr>
                                          <m:ctrlPr>
                                            <a:rPr sz="2800" i="1">
                                              <a:latin typeface="Cambria Math" panose="02040503050406030204" pitchFamily="18" charset="0"/>
                                            </a:rPr>
                                          </m:ctrlPr>
                                        </m:dPr>
                                        <m:e>
                                          <m:r>
                                            <a:rPr sz="2800">
                                              <a:latin typeface="Cambria Math"/>
                                            </a:rPr>
                                            <m:t>7</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34</m:t>
                                              </m:r>
                                            </m:sup>
                                          </m:sSup>
                                        </m:e>
                                      </m:d>
                                      <m:d>
                                        <m:dPr>
                                          <m:ctrlPr>
                                            <a:rPr sz="2800" i="1">
                                              <a:latin typeface="Cambria Math" panose="02040503050406030204" pitchFamily="18" charset="0"/>
                                            </a:rPr>
                                          </m:ctrlPr>
                                        </m:dPr>
                                        <m:e>
                                          <m:r>
                                            <a:rPr sz="2800">
                                              <a:latin typeface="Cambria Math"/>
                                            </a:rPr>
                                            <m:t>3</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12</m:t>
                                              </m:r>
                                            </m:sup>
                                          </m:sSup>
                                        </m:e>
                                      </m:d>
                                    </m:num>
                                    <m:den>
                                      <m:r>
                                        <a:rPr sz="2800">
                                          <a:latin typeface="Cambria Math"/>
                                        </a:rPr>
                                        <m:t>6</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m:t>
                                          </m:r>
                                          <m:r>
                                            <a:rPr sz="2800">
                                              <a:latin typeface="Cambria Math"/>
                                            </a:rPr>
                                            <m:t>7</m:t>
                                          </m:r>
                                        </m:sup>
                                      </m:sSup>
                                    </m:den>
                                  </m:f>
                                </m:e>
                              </m:phant>
                              <m:r>
                                <a:rPr sz="2800">
                                  <a:latin typeface="Cambria Math"/>
                                </a:rPr>
                                <m:t>=</m:t>
                              </m:r>
                              <m:r>
                                <a:rPr sz="2800">
                                  <a:latin typeface="Cambria Math"/>
                                </a:rPr>
                                <m:t>3</m:t>
                              </m:r>
                              <m:r>
                                <a:rPr sz="2800">
                                  <a:latin typeface="Cambria Math"/>
                                </a:rPr>
                                <m:t>.</m:t>
                              </m:r>
                              <m:r>
                                <a:rPr sz="2800">
                                  <a:latin typeface="Cambria Math"/>
                                </a:rPr>
                                <m:t>5</m:t>
                              </m:r>
                              <m:r>
                                <a:rPr sz="2800">
                                  <a:latin typeface="Cambria Math"/>
                                </a:rPr>
                                <m:t>×</m:t>
                              </m:r>
                              <m:sSup>
                                <m:sSupPr>
                                  <m:ctrlPr>
                                    <a:rPr sz="2800" i="1">
                                      <a:latin typeface="Cambria Math" panose="02040503050406030204" pitchFamily="18" charset="0"/>
                                    </a:rPr>
                                  </m:ctrlPr>
                                </m:sSupPr>
                                <m:e>
                                  <m:r>
                                    <a:rPr sz="2800">
                                      <a:latin typeface="Cambria Math"/>
                                    </a:rPr>
                                    <m:t>10</m:t>
                                  </m:r>
                                </m:e>
                                <m:sup>
                                  <m:r>
                                    <a:rPr sz="2800">
                                      <a:latin typeface="Cambria Math"/>
                                    </a:rPr>
                                    <m:t>29</m:t>
                                  </m:r>
                                </m:sup>
                              </m:sSup>
                            </m:oMath>
                          </a14:m>
                          <a:endParaRPr sz="2800" dirty="0"/>
                        </a:p>
                      </a:txBody>
                      <a:tcPr/>
                    </a:tc>
                    <a:extLst>
                      <a:ext uri="{0D108BD9-81ED-4DB2-BD59-A6C34878D82A}">
                        <a16:rowId xmlns:a16="http://schemas.microsoft.com/office/drawing/2014/main" val="10001"/>
                      </a:ext>
                    </a:extLst>
                  </a:tr>
                </a:tbl>
              </a:graphicData>
            </a:graphic>
          </p:graphicFrame>
        </mc:Choice>
        <mc:Fallback xmlns="">
          <p:graphicFrame>
            <p:nvGraphicFramePr>
              <p:cNvPr id="4" name="Table Placeholder 2" descr="Open parenthesis seven times ten to the power of thirty four close parenthesis times open parenthesis three times ten to the power of negative twelve close parenthesis all divided by six times ten to the power of negative seven equals open fraction seven times three divided by six close fraction times ten to the power of open parenthesis thirty four plus open parenthesis negative twelve close parenthesis minus open parenthesis negative seven close parenthesis close parenthesis which is equal to 3.5 times ten to the power of 29.">
                <a:extLst>
                  <a:ext uri="{FF2B5EF4-FFF2-40B4-BE49-F238E27FC236}">
                    <a16:creationId xmlns:a16="http://schemas.microsoft.com/office/drawing/2014/main" id="{E1E60322-2613-4D4F-977F-79505CD11906}"/>
                  </a:ext>
                </a:extLst>
              </p:cNvPr>
              <p:cNvGraphicFramePr>
                <a:graphicFrameLocks/>
              </p:cNvGraphicFramePr>
              <p:nvPr>
                <p:extLst>
                  <p:ext uri="{D42A27DB-BD31-4B8C-83A1-F6EECF244321}">
                    <p14:modId xmlns:p14="http://schemas.microsoft.com/office/powerpoint/2010/main" val="1116428668"/>
                  </p:ext>
                </p:extLst>
              </p:nvPr>
            </p:nvGraphicFramePr>
            <p:xfrm>
              <a:off x="914400" y="1143000"/>
              <a:ext cx="7086600" cy="1549654"/>
            </p:xfrm>
            <a:graphic>
              <a:graphicData uri="http://schemas.openxmlformats.org/drawingml/2006/table">
                <a:tbl>
                  <a:tblPr firstRow="1" bandRow="1">
                    <a:tableStyleId>{2D5ABB26-0587-4C30-8999-92F81FD0307C}</a:tableStyleId>
                  </a:tblPr>
                  <a:tblGrid>
                    <a:gridCol w="7086600">
                      <a:extLst>
                        <a:ext uri="{9D8B030D-6E8A-4147-A177-3AD203B41FA5}">
                          <a16:colId xmlns:a16="http://schemas.microsoft.com/office/drawing/2014/main" val="20000"/>
                        </a:ext>
                      </a:extLst>
                    </a:gridCol>
                  </a:tblGrid>
                  <a:tr h="774827">
                    <a:tc>
                      <a:txBody>
                        <a:bodyPr/>
                        <a:lstStyle/>
                        <a:p>
                          <a:endParaRPr lang="en-US"/>
                        </a:p>
                      </a:txBody>
                      <a:tcPr>
                        <a:blipFill>
                          <a:blip r:embed="rId2"/>
                          <a:stretch>
                            <a:fillRect b="-110156"/>
                          </a:stretch>
                        </a:blipFill>
                      </a:tcPr>
                    </a:tc>
                    <a:extLst>
                      <a:ext uri="{0D108BD9-81ED-4DB2-BD59-A6C34878D82A}">
                        <a16:rowId xmlns:a16="http://schemas.microsoft.com/office/drawing/2014/main" val="10000"/>
                      </a:ext>
                    </a:extLst>
                  </a:tr>
                  <a:tr h="774827">
                    <a:tc>
                      <a:txBody>
                        <a:bodyPr/>
                        <a:lstStyle/>
                        <a:p>
                          <a:endParaRPr lang="en-US"/>
                        </a:p>
                      </a:txBody>
                      <a:tcPr>
                        <a:blipFill>
                          <a:blip r:embed="rId2"/>
                          <a:stretch>
                            <a:fillRect t="-100787" b="-11024"/>
                          </a:stretch>
                        </a:blipFill>
                      </a:tcPr>
                    </a:tc>
                    <a:extLst>
                      <a:ext uri="{0D108BD9-81ED-4DB2-BD59-A6C34878D82A}">
                        <a16:rowId xmlns:a16="http://schemas.microsoft.com/office/drawing/2014/main" val="10001"/>
                      </a:ext>
                    </a:extLst>
                  </a:tr>
                </a:tbl>
              </a:graphicData>
            </a:graphic>
          </p:graphicFrame>
        </mc:Fallback>
      </mc:AlternateContent>
      <p:sp>
        <p:nvSpPr>
          <p:cNvPr id="6" name="TextBox 5">
            <a:extLst>
              <a:ext uri="{FF2B5EF4-FFF2-40B4-BE49-F238E27FC236}">
                <a16:creationId xmlns:a16="http://schemas.microsoft.com/office/drawing/2014/main" id="{B7883CFA-61AE-77A7-A844-D093DB8EB750}"/>
              </a:ext>
            </a:extLst>
          </p:cNvPr>
          <p:cNvSpPr txBox="1"/>
          <p:nvPr/>
        </p:nvSpPr>
        <p:spPr>
          <a:xfrm>
            <a:off x="762000" y="2882568"/>
            <a:ext cx="7239000" cy="523220"/>
          </a:xfrm>
          <a:prstGeom prst="rect">
            <a:avLst/>
          </a:prstGeom>
          <a:noFill/>
        </p:spPr>
        <p:txBody>
          <a:bodyPr wrap="square">
            <a:spAutoFit/>
          </a:bodyPr>
          <a:lstStyle/>
          <a:p>
            <a:r>
              <a:rPr lang="en-US" sz="2800" dirty="0"/>
              <a:t>This answer is best written in scientific notation.</a:t>
            </a:r>
            <a:endParaRPr lang="en-IN"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Using Geometric Formulas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Find formulas for each of the following:</a:t>
            </a:r>
          </a:p>
          <a:p>
            <a:pPr marL="514350" indent="-514350">
              <a:buFont typeface="+mj-lt"/>
              <a:buAutoNum type="alphaLcPeriod"/>
              <a:defRPr sz="2800"/>
            </a:pPr>
            <a:r>
              <a:rPr dirty="0"/>
              <a:t>​</a:t>
            </a:r>
            <a:r>
              <a:rPr lang="en-US" dirty="0"/>
              <a:t>T</a:t>
            </a:r>
            <a:r>
              <a:rPr sz="2800" dirty="0"/>
              <a:t>he surface area of a box</a:t>
            </a:r>
          </a:p>
          <a:p>
            <a:pPr marL="514350" indent="-514350">
              <a:buFont typeface="+mj-lt"/>
              <a:buAutoNum type="alphaLcPeriod" startAt="2"/>
              <a:defRPr sz="2800"/>
            </a:pPr>
            <a:r>
              <a:rPr dirty="0"/>
              <a:t>​</a:t>
            </a:r>
            <a:r>
              <a:rPr lang="en-US" dirty="0"/>
              <a:t>T</a:t>
            </a:r>
            <a:r>
              <a:rPr sz="2800" dirty="0"/>
              <a:t>he surface area of a soup can</a:t>
            </a:r>
          </a:p>
          <a:p>
            <a:pPr marL="514350" indent="-514350">
              <a:buFont typeface="+mj-lt"/>
              <a:buAutoNum type="alphaLcPeriod" startAt="3"/>
              <a:defRPr sz="2800"/>
            </a:pPr>
            <a:r>
              <a:rPr dirty="0"/>
              <a:t>​</a:t>
            </a:r>
            <a:r>
              <a:rPr lang="en-US" dirty="0"/>
              <a:t>T</a:t>
            </a:r>
            <a:r>
              <a:rPr sz="2800" dirty="0"/>
              <a:t>he volume of a birdbath in the shape of half of a sphere</a:t>
            </a:r>
          </a:p>
          <a:p>
            <a:pPr marL="514350" indent="-514350">
              <a:buFont typeface="+mj-lt"/>
              <a:buAutoNum type="alphaLcPeriod" startAt="4"/>
              <a:defRPr sz="2800"/>
            </a:pPr>
            <a:r>
              <a:rPr dirty="0"/>
              <a:t>​</a:t>
            </a:r>
            <a:r>
              <a:rPr lang="en-US" dirty="0"/>
              <a:t>T</a:t>
            </a:r>
            <a:r>
              <a:rPr sz="2800" dirty="0"/>
              <a:t>he volume of a gold ingot whose shape is a right trapezoidal cylinder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2</a:t>
            </a:r>
            <a:endParaRPr dirty="0"/>
          </a:p>
        </p:txBody>
      </p:sp>
      <p:pic>
        <p:nvPicPr>
          <p:cNvPr id="5" name="Content Placeholder 4" descr="Rectangular prism with length l, width w, and height h.">
            <a:extLst>
              <a:ext uri="{FF2B5EF4-FFF2-40B4-BE49-F238E27FC236}">
                <a16:creationId xmlns:a16="http://schemas.microsoft.com/office/drawing/2014/main" id="{47FCE8C9-1ECD-4B13-BB45-D540BA378EC9}"/>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38500" y="1676400"/>
            <a:ext cx="2667000" cy="2762250"/>
          </a:xfrm>
        </p:spPr>
      </p:pic>
      <p:pic>
        <p:nvPicPr>
          <p:cNvPr id="4" name="Picture 3">
            <a:extLst>
              <a:ext uri="{FF2B5EF4-FFF2-40B4-BE49-F238E27FC236}">
                <a16:creationId xmlns:a16="http://schemas.microsoft.com/office/drawing/2014/main" id="{7A66076A-0E0F-406A-83F1-BE9A103E0A70}"/>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602599" y="4648200"/>
            <a:ext cx="1579001" cy="749873"/>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A box whose six faces are all rectangular is characterized by its length </a:t>
            </a:r>
            <a:r>
              <a:rPr lang="en-US" sz="2800" i="1" dirty="0"/>
              <a:t>l</a:t>
            </a:r>
            <a:r>
              <a:rPr sz="2800" dirty="0"/>
              <a:t>, its width </a:t>
            </a:r>
            <a:r>
              <a:rPr lang="en-US" sz="2800" i="1" dirty="0"/>
              <a:t>w</a:t>
            </a:r>
            <a:r>
              <a:rPr sz="2800" dirty="0"/>
              <a:t>, and its height </a:t>
            </a:r>
            <a:r>
              <a:rPr lang="en-US" sz="2800" i="1" dirty="0"/>
              <a:t>h</a:t>
            </a:r>
            <a:r>
              <a:rPr sz="2800" dirty="0"/>
              <a:t>. The area of a rectangle is one of the basic formulas that you should be familiar with. The formula for the surface area of a box, then, is just the sum of the areas of the six </a:t>
            </a:r>
            <a:r>
              <a:rPr lang="en-US" sz="2800" dirty="0"/>
              <a:t>rectangular </a:t>
            </a:r>
            <a:r>
              <a:rPr sz="2800" dirty="0"/>
              <a:t>sides. If we let </a:t>
            </a:r>
            <a:r>
              <a:rPr lang="en-US" sz="2800" i="1" dirty="0"/>
              <a:t>S</a:t>
            </a:r>
            <a:r>
              <a:rPr sz="2800" dirty="0"/>
              <a:t> stand for the total surface area, we obtain the formula </a:t>
            </a:r>
            <a:r>
              <a:rPr lang="en-US" sz="2800" i="1" dirty="0"/>
              <a:t>S</a:t>
            </a:r>
            <a:r>
              <a:rPr lang="en-US" sz="2800" dirty="0"/>
              <a:t> = </a:t>
            </a:r>
            <a:r>
              <a:rPr lang="en-US" sz="2800" i="1" dirty="0" err="1"/>
              <a:t>lw</a:t>
            </a:r>
            <a:r>
              <a:rPr lang="en-US" sz="2800" dirty="0"/>
              <a:t> + </a:t>
            </a:r>
            <a:r>
              <a:rPr lang="en-US" sz="2800" i="1" dirty="0" err="1"/>
              <a:t>lw</a:t>
            </a:r>
            <a:r>
              <a:rPr lang="en-US" sz="2800" dirty="0"/>
              <a:t> + </a:t>
            </a:r>
            <a:r>
              <a:rPr lang="en-US" sz="2800" i="1" dirty="0" err="1"/>
              <a:t>lh</a:t>
            </a:r>
            <a:r>
              <a:rPr lang="en-US" sz="2800" dirty="0"/>
              <a:t> + </a:t>
            </a:r>
            <a:r>
              <a:rPr lang="en-US" sz="2800" i="1" dirty="0" err="1"/>
              <a:t>lh</a:t>
            </a:r>
            <a:r>
              <a:rPr lang="en-US" sz="2800" dirty="0"/>
              <a:t> + </a:t>
            </a:r>
            <a:r>
              <a:rPr lang="en-US" sz="2800" i="1" dirty="0" err="1"/>
              <a:t>hw</a:t>
            </a:r>
            <a:r>
              <a:rPr lang="en-US" sz="2800" dirty="0"/>
              <a:t> + </a:t>
            </a:r>
            <a:r>
              <a:rPr lang="en-US" sz="2800" i="1" dirty="0" err="1"/>
              <a:t>hw</a:t>
            </a:r>
            <a:r>
              <a:rPr lang="en-US" sz="2800" dirty="0"/>
              <a:t> or </a:t>
            </a:r>
            <a:br>
              <a:rPr lang="en-US" sz="2800" dirty="0"/>
            </a:br>
            <a:r>
              <a:rPr lang="en-US" sz="2800" i="1" dirty="0"/>
              <a:t>S</a:t>
            </a:r>
            <a:r>
              <a:rPr lang="en-US" sz="2800" dirty="0"/>
              <a:t> = 2</a:t>
            </a:r>
            <a:r>
              <a:rPr lang="en-US" sz="2800" i="1" dirty="0"/>
              <a:t>lw</a:t>
            </a:r>
            <a:r>
              <a:rPr lang="en-US" sz="2800" dirty="0"/>
              <a:t> + 2</a:t>
            </a:r>
            <a:r>
              <a:rPr lang="en-US" sz="2800" i="1" dirty="0"/>
              <a:t>lh</a:t>
            </a:r>
            <a:r>
              <a:rPr lang="en-US" sz="2800" dirty="0"/>
              <a:t> + 2</a:t>
            </a:r>
            <a:r>
              <a:rPr lang="en-US" sz="2800" i="1" dirty="0"/>
              <a:t>hw</a:t>
            </a:r>
            <a:r>
              <a:rPr lang="en-US" sz="2800" dirty="0"/>
              <a:t>.</a:t>
            </a:r>
            <a:r>
              <a:rPr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4</a:t>
            </a:r>
            <a:endParaRPr dirty="0"/>
          </a:p>
        </p:txBody>
      </p:sp>
      <p:pic>
        <p:nvPicPr>
          <p:cNvPr id="5" name="Content Placeholder 4" descr="Right circular cylinder with height labeled as h and radius labeled as r.">
            <a:extLst>
              <a:ext uri="{FF2B5EF4-FFF2-40B4-BE49-F238E27FC236}">
                <a16:creationId xmlns:a16="http://schemas.microsoft.com/office/drawing/2014/main" id="{EB204CF4-7966-4205-BD5E-7C60F758FC44}"/>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00350" y="1447800"/>
            <a:ext cx="3524250" cy="3810000"/>
          </a:xfrm>
        </p:spPr>
      </p:pic>
      <p:pic>
        <p:nvPicPr>
          <p:cNvPr id="4" name="Picture 3">
            <a:extLst>
              <a:ext uri="{FF2B5EF4-FFF2-40B4-BE49-F238E27FC236}">
                <a16:creationId xmlns:a16="http://schemas.microsoft.com/office/drawing/2014/main" id="{63DAB548-D556-4D5B-9941-DBB95434C32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782499" y="5117527"/>
            <a:ext cx="1579001" cy="749873"/>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5</a:t>
            </a:r>
            <a:endParaRPr dirty="0"/>
          </a:p>
        </p:txBody>
      </p:sp>
      <p:sp>
        <p:nvSpPr>
          <p:cNvPr id="3" name="Text Placeholder 2"/>
          <p:cNvSpPr>
            <a:spLocks noGrp="1"/>
          </p:cNvSpPr>
          <p:nvPr>
            <p:ph type="body" sz="quarter" idx="10"/>
          </p:nvPr>
        </p:nvSpPr>
        <p:spPr>
          <a:xfrm>
            <a:off x="457200" y="1029287"/>
            <a:ext cx="8229600" cy="4967067"/>
          </a:xfrm>
        </p:spPr>
        <p:txBody>
          <a:bodyPr>
            <a:noAutofit/>
          </a:bodyPr>
          <a:lstStyle/>
          <a:p>
            <a:pPr marL="514350" indent="-514350">
              <a:buFont typeface="+mj-lt"/>
              <a:buAutoNum type="alphaLcPeriod" startAt="2"/>
              <a:defRPr sz="2800"/>
            </a:pPr>
            <a:r>
              <a:rPr dirty="0"/>
              <a:t>​A soup can, an example of a right circular cylinder, is characterized by its height </a:t>
            </a:r>
            <a:r>
              <a:rPr lang="en-US" i="1" dirty="0"/>
              <a:t>h</a:t>
            </a:r>
            <a:r>
              <a:rPr dirty="0"/>
              <a:t> and the radius </a:t>
            </a:r>
            <a:r>
              <a:rPr lang="en-US" i="1" dirty="0"/>
              <a:t>r</a:t>
            </a:r>
            <a:r>
              <a:rPr dirty="0"/>
              <a:t> of the circle that makes up the base (or the top).</a:t>
            </a:r>
          </a:p>
          <a:p>
            <a:pPr marL="457200" lvl="1" indent="0">
              <a:buNone/>
              <a:defRPr sz="2800"/>
            </a:pPr>
            <a:r>
              <a:rPr dirty="0"/>
              <a:t>To determine the surface area of </a:t>
            </a:r>
            <a:r>
              <a:rPr lang="en-US" dirty="0"/>
              <a:t>such a </a:t>
            </a:r>
            <a:r>
              <a:rPr dirty="0"/>
              <a:t>shape, imagine removing the top and bottom surfaces, cutting the soup can as shown in Figure 2, and flattening out the curved piece of metal making up the side.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Using Natural Number Exponents</a:t>
            </a:r>
            <a:r>
              <a:rPr lang="en-US" baseline="-25000" dirty="0"/>
              <a:t>1</a:t>
            </a:r>
            <a:endParaRPr dirty="0"/>
          </a:p>
        </p:txBody>
      </p:sp>
      <p:pic>
        <p:nvPicPr>
          <p:cNvPr id="8" name="Picture 7" descr="a. four raised to the power of three equals four times four times four equals sixty-four.">
            <a:extLst>
              <a:ext uri="{FF2B5EF4-FFF2-40B4-BE49-F238E27FC236}">
                <a16:creationId xmlns:a16="http://schemas.microsoft.com/office/drawing/2014/main" id="{2360A9E0-C490-263E-2A16-3576CB193849}"/>
              </a:ext>
            </a:extLst>
          </p:cNvPr>
          <p:cNvPicPr>
            <a:picLocks noChangeAspect="1"/>
          </p:cNvPicPr>
          <p:nvPr/>
        </p:nvPicPr>
        <p:blipFill>
          <a:blip r:embed="rId2"/>
          <a:stretch>
            <a:fillRect/>
          </a:stretch>
        </p:blipFill>
        <p:spPr>
          <a:xfrm>
            <a:off x="430306" y="1153904"/>
            <a:ext cx="2556000" cy="387875"/>
          </a:xfrm>
          <a:prstGeom prst="rect">
            <a:avLst/>
          </a:prstGeom>
        </p:spPr>
      </p:pic>
      <p:sp>
        <p:nvSpPr>
          <p:cNvPr id="9" name="TextBox 8">
            <a:extLst>
              <a:ext uri="{FF2B5EF4-FFF2-40B4-BE49-F238E27FC236}">
                <a16:creationId xmlns:a16="http://schemas.microsoft.com/office/drawing/2014/main" id="{37F02297-5AF5-BB80-B430-C8D6156615DE}"/>
              </a:ext>
            </a:extLst>
          </p:cNvPr>
          <p:cNvSpPr txBox="1"/>
          <p:nvPr/>
        </p:nvSpPr>
        <p:spPr>
          <a:xfrm>
            <a:off x="762000" y="1595735"/>
            <a:ext cx="5114364" cy="461665"/>
          </a:xfrm>
          <a:prstGeom prst="rect">
            <a:avLst/>
          </a:prstGeom>
          <a:noFill/>
        </p:spPr>
        <p:txBody>
          <a:bodyPr wrap="square">
            <a:spAutoFit/>
          </a:bodyPr>
          <a:lstStyle/>
          <a:p>
            <a:r>
              <a:rPr lang="en-US" sz="2400" dirty="0"/>
              <a:t>Thus, “four cubed is sixty-four.”</a:t>
            </a:r>
            <a:endParaRPr lang="en-IN" sz="2400" dirty="0"/>
          </a:p>
        </p:txBody>
      </p:sp>
      <p:pic>
        <p:nvPicPr>
          <p:cNvPr id="12" name="Picture 11" descr="b. negative three raised to the power of two equals negative three times negative three equals nine.">
            <a:extLst>
              <a:ext uri="{FF2B5EF4-FFF2-40B4-BE49-F238E27FC236}">
                <a16:creationId xmlns:a16="http://schemas.microsoft.com/office/drawing/2014/main" id="{723DE1D9-526D-2974-9380-C91CE8A370E0}"/>
              </a:ext>
            </a:extLst>
          </p:cNvPr>
          <p:cNvPicPr>
            <a:picLocks noChangeAspect="1"/>
          </p:cNvPicPr>
          <p:nvPr/>
        </p:nvPicPr>
        <p:blipFill>
          <a:blip r:embed="rId3"/>
          <a:stretch>
            <a:fillRect/>
          </a:stretch>
        </p:blipFill>
        <p:spPr>
          <a:xfrm>
            <a:off x="457200" y="2111356"/>
            <a:ext cx="3086100" cy="533400"/>
          </a:xfrm>
          <a:prstGeom prst="rect">
            <a:avLst/>
          </a:prstGeom>
        </p:spPr>
      </p:pic>
      <p:sp>
        <p:nvSpPr>
          <p:cNvPr id="11" name="TextBox 10">
            <a:extLst>
              <a:ext uri="{FF2B5EF4-FFF2-40B4-BE49-F238E27FC236}">
                <a16:creationId xmlns:a16="http://schemas.microsoft.com/office/drawing/2014/main" id="{ED61E81E-D4C1-2941-6104-A69B6A029AC5}"/>
              </a:ext>
            </a:extLst>
          </p:cNvPr>
          <p:cNvSpPr txBox="1"/>
          <p:nvPr/>
        </p:nvSpPr>
        <p:spPr>
          <a:xfrm>
            <a:off x="762000" y="2738735"/>
            <a:ext cx="6053328" cy="461665"/>
          </a:xfrm>
          <a:prstGeom prst="rect">
            <a:avLst/>
          </a:prstGeom>
          <a:noFill/>
        </p:spPr>
        <p:txBody>
          <a:bodyPr wrap="square">
            <a:spAutoFit/>
          </a:bodyPr>
          <a:lstStyle/>
          <a:p>
            <a:r>
              <a:rPr lang="en-US" sz="2400" dirty="0"/>
              <a:t>Thus, “negative three squared is nine.”</a:t>
            </a:r>
            <a:endParaRPr lang="en-IN" sz="2400" dirty="0"/>
          </a:p>
        </p:txBody>
      </p:sp>
      <p:pic>
        <p:nvPicPr>
          <p:cNvPr id="15" name="Picture 14" descr="c. negative three raised to the power of four equals negative of three times three times three times three equals negative eighty one.">
            <a:extLst>
              <a:ext uri="{FF2B5EF4-FFF2-40B4-BE49-F238E27FC236}">
                <a16:creationId xmlns:a16="http://schemas.microsoft.com/office/drawing/2014/main" id="{3D718CA0-C986-8AEB-373A-0A4A64F6D615}"/>
              </a:ext>
            </a:extLst>
          </p:cNvPr>
          <p:cNvPicPr>
            <a:picLocks noChangeAspect="1"/>
          </p:cNvPicPr>
          <p:nvPr/>
        </p:nvPicPr>
        <p:blipFill>
          <a:blip r:embed="rId4"/>
          <a:stretch>
            <a:fillRect/>
          </a:stretch>
        </p:blipFill>
        <p:spPr>
          <a:xfrm>
            <a:off x="470647" y="3296755"/>
            <a:ext cx="3476625" cy="485775"/>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CA05F689-7E67-D481-65C5-FBF1BC79A48B}"/>
                  </a:ext>
                </a:extLst>
              </p:cNvPr>
              <p:cNvSpPr txBox="1"/>
              <p:nvPr/>
            </p:nvSpPr>
            <p:spPr>
              <a:xfrm>
                <a:off x="762000" y="3827231"/>
                <a:ext cx="7924800" cy="897169"/>
              </a:xfrm>
              <a:prstGeom prst="rect">
                <a:avLst/>
              </a:prstGeom>
              <a:noFill/>
            </p:spPr>
            <p:txBody>
              <a:bodyPr wrap="square">
                <a:spAutoFit/>
              </a:bodyPr>
              <a:lstStyle/>
              <a:p>
                <a:r>
                  <a:rPr lang="en-US" sz="2400" dirty="0"/>
                  <a:t>Note that the exponent of 4 applies only to the number 3. After raising 3 to the </a:t>
                </a:r>
                <a14:m>
                  <m:oMath xmlns:m="http://schemas.openxmlformats.org/officeDocument/2006/math">
                    <m:sSup>
                      <m:sSupPr>
                        <m:ctrlPr>
                          <a:rPr lang="ar-AE" sz="2400" i="1">
                            <a:latin typeface="Cambria Math" panose="02040503050406030204" pitchFamily="18" charset="0"/>
                          </a:rPr>
                        </m:ctrlPr>
                      </m:sSupPr>
                      <m:e>
                        <m:r>
                          <a:rPr lang="ar-AE" sz="2400">
                            <a:latin typeface="Cambria Math" panose="02040503050406030204" pitchFamily="18" charset="0"/>
                          </a:rPr>
                          <m:t>4</m:t>
                        </m:r>
                      </m:e>
                      <m:sup>
                        <m:r>
                          <m:rPr>
                            <m:nor/>
                          </m:rPr>
                          <a:rPr lang="en-US" sz="2400"/>
                          <m:t>th</m:t>
                        </m:r>
                      </m:sup>
                    </m:sSup>
                  </m:oMath>
                </a14:m>
                <a:r>
                  <a:rPr lang="ar-AE" sz="2400" dirty="0"/>
                  <a:t> </a:t>
                </a:r>
                <a:r>
                  <a:rPr lang="en-US" sz="2400" dirty="0"/>
                  <a:t>power, the result is multiplied by </a:t>
                </a:r>
                <a14:m>
                  <m:oMath xmlns:m="http://schemas.openxmlformats.org/officeDocument/2006/math">
                    <m:r>
                      <a:rPr lang="en-US" sz="2400">
                        <a:latin typeface="Cambria Math" panose="02040503050406030204" pitchFamily="18" charset="0"/>
                      </a:rPr>
                      <m:t>−</m:t>
                    </m:r>
                    <m:r>
                      <a:rPr lang="en-US" sz="2400">
                        <a:latin typeface="Cambria Math" panose="02040503050406030204" pitchFamily="18" charset="0"/>
                      </a:rPr>
                      <m:t>1</m:t>
                    </m:r>
                  </m:oMath>
                </a14:m>
                <a:r>
                  <a:rPr lang="en-US" sz="2400" dirty="0"/>
                  <a:t>.</a:t>
                </a:r>
                <a:endParaRPr lang="en-IN" sz="2400" dirty="0"/>
              </a:p>
            </p:txBody>
          </p:sp>
        </mc:Choice>
        <mc:Fallback xmlns="">
          <p:sp>
            <p:nvSpPr>
              <p:cNvPr id="13" name="TextBox 12">
                <a:extLst>
                  <a:ext uri="{FF2B5EF4-FFF2-40B4-BE49-F238E27FC236}">
                    <a16:creationId xmlns:a16="http://schemas.microsoft.com/office/drawing/2014/main" id="{CA05F689-7E67-D481-65C5-FBF1BC79A48B}"/>
                  </a:ext>
                </a:extLst>
              </p:cNvPr>
              <p:cNvSpPr txBox="1">
                <a:spLocks noRot="1" noChangeAspect="1" noMove="1" noResize="1" noEditPoints="1" noAdjustHandles="1" noChangeArrowheads="1" noChangeShapeType="1" noTextEdit="1"/>
              </p:cNvSpPr>
              <p:nvPr/>
            </p:nvSpPr>
            <p:spPr>
              <a:xfrm>
                <a:off x="762000" y="3827231"/>
                <a:ext cx="7924800" cy="897169"/>
              </a:xfrm>
              <a:prstGeom prst="rect">
                <a:avLst/>
              </a:prstGeom>
              <a:blipFill>
                <a:blip r:embed="rId8"/>
                <a:stretch>
                  <a:fillRect l="-1154" t="-5442" r="-923" b="-14966"/>
                </a:stretch>
              </a:blipFill>
            </p:spPr>
            <p:txBody>
              <a:bodyPr/>
              <a:lstStyle/>
              <a:p>
                <a:r>
                  <a:rPr lang="en-IN">
                    <a:noFill/>
                  </a:rPr>
                  <a:t> </a:t>
                </a:r>
              </a:p>
            </p:txBody>
          </p:sp>
        </mc:Fallback>
      </mc:AlternateContent>
      <p:pic>
        <p:nvPicPr>
          <p:cNvPr id="17" name="Picture 16" descr="d. negative of negative two raised to the power of three times five squared equals negative of negative two times negative two times negative two times five times five equals negative of negative eight times twenty five equals two hundred.">
            <a:extLst>
              <a:ext uri="{FF2B5EF4-FFF2-40B4-BE49-F238E27FC236}">
                <a16:creationId xmlns:a16="http://schemas.microsoft.com/office/drawing/2014/main" id="{87E2A0C5-5662-4013-2AB0-526989EBF1DE}"/>
              </a:ext>
            </a:extLst>
          </p:cNvPr>
          <p:cNvPicPr>
            <a:picLocks noChangeAspect="1"/>
          </p:cNvPicPr>
          <p:nvPr/>
        </p:nvPicPr>
        <p:blipFill>
          <a:blip r:embed="rId9"/>
          <a:stretch>
            <a:fillRect/>
          </a:stretch>
        </p:blipFill>
        <p:spPr>
          <a:xfrm>
            <a:off x="457200" y="4909300"/>
            <a:ext cx="7286625" cy="53340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E02DE-877D-CAF6-53E3-B304A4187E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40057B-C094-5129-AE6F-A2B30B01389F}"/>
              </a:ext>
            </a:extLst>
          </p:cNvPr>
          <p:cNvSpPr>
            <a:spLocks noGrp="1"/>
          </p:cNvSpPr>
          <p:nvPr>
            <p:ph type="title"/>
          </p:nvPr>
        </p:nvSpPr>
        <p:spPr/>
        <p:txBody>
          <a:bodyPr>
            <a:normAutofit/>
          </a:bodyPr>
          <a:lstStyle/>
          <a:p>
            <a:pPr>
              <a:defRPr sz="3200"/>
            </a:pPr>
            <a:r>
              <a:rPr dirty="0"/>
              <a:t>Example 6: Using Geometric Formulas</a:t>
            </a:r>
            <a:r>
              <a:rPr lang="en-US" baseline="-25000" dirty="0"/>
              <a:t>6</a:t>
            </a:r>
            <a:endParaRPr dirty="0"/>
          </a:p>
        </p:txBody>
      </p:sp>
      <p:sp>
        <p:nvSpPr>
          <p:cNvPr id="3" name="Text Placeholder 2">
            <a:extLst>
              <a:ext uri="{FF2B5EF4-FFF2-40B4-BE49-F238E27FC236}">
                <a16:creationId xmlns:a16="http://schemas.microsoft.com/office/drawing/2014/main" id="{BCB3B141-F573-D7C4-72E3-B825D000AEB1}"/>
              </a:ext>
            </a:extLst>
          </p:cNvPr>
          <p:cNvSpPr>
            <a:spLocks noGrp="1"/>
          </p:cNvSpPr>
          <p:nvPr>
            <p:ph type="body" sz="quarter" idx="10"/>
          </p:nvPr>
        </p:nvSpPr>
        <p:spPr>
          <a:xfrm>
            <a:off x="457200" y="1029287"/>
            <a:ext cx="8229600" cy="4967067"/>
          </a:xfrm>
        </p:spPr>
        <p:txBody>
          <a:bodyPr>
            <a:noAutofit/>
          </a:bodyPr>
          <a:lstStyle/>
          <a:p>
            <a:pPr>
              <a:defRPr sz="2800"/>
            </a:pPr>
            <a:r>
              <a:rPr lang="en-US" dirty="0"/>
              <a:t>The flattened piece of metal would be a rectangle with height </a:t>
            </a:r>
            <a:r>
              <a:rPr lang="en-US" i="1" dirty="0"/>
              <a:t>h</a:t>
            </a:r>
            <a:r>
              <a:rPr lang="en-US" dirty="0"/>
              <a:t> and width 2</a:t>
            </a:r>
            <a:r>
              <a:rPr lang="en-US" dirty="0">
                <a:latin typeface="Calibri" panose="020F0502020204030204" pitchFamily="34" charset="0"/>
                <a:ea typeface="Calibri" panose="020F0502020204030204" pitchFamily="34" charset="0"/>
                <a:cs typeface="Calibri" panose="020F0502020204030204" pitchFamily="34" charset="0"/>
              </a:rPr>
              <a:t>π</a:t>
            </a:r>
            <a:r>
              <a:rPr lang="en-US" i="1" dirty="0">
                <a:latin typeface="Calibri" panose="020F0502020204030204" pitchFamily="34" charset="0"/>
                <a:ea typeface="Calibri" panose="020F0502020204030204" pitchFamily="34" charset="0"/>
                <a:cs typeface="Calibri" panose="020F0502020204030204" pitchFamily="34" charset="0"/>
              </a:rPr>
              <a:t>r</a:t>
            </a:r>
            <a:r>
              <a:rPr lang="en-US" dirty="0"/>
              <a:t>. Do you see why? The width of the rectangle is the same as the circumference of the circular top and base, and the circumference of a circle is 2</a:t>
            </a:r>
            <a:r>
              <a:rPr lang="en-US" dirty="0">
                <a:latin typeface="Calibri" panose="020F0502020204030204" pitchFamily="34" charset="0"/>
                <a:ea typeface="Calibri" panose="020F0502020204030204" pitchFamily="34" charset="0"/>
                <a:cs typeface="Calibri" panose="020F0502020204030204" pitchFamily="34" charset="0"/>
              </a:rPr>
              <a:t>π</a:t>
            </a:r>
            <a:r>
              <a:rPr lang="en-US" i="1" dirty="0">
                <a:latin typeface="Calibri" panose="020F0502020204030204" pitchFamily="34" charset="0"/>
                <a:ea typeface="Calibri" panose="020F0502020204030204" pitchFamily="34" charset="0"/>
                <a:cs typeface="Calibri" panose="020F0502020204030204" pitchFamily="34" charset="0"/>
              </a:rPr>
              <a:t>r</a:t>
            </a:r>
            <a:r>
              <a:rPr lang="en-US" dirty="0"/>
              <a:t>. So the surface area of the curved side is 2</a:t>
            </a:r>
            <a:r>
              <a:rPr lang="en-US" dirty="0">
                <a:latin typeface="Calibri" panose="020F0502020204030204" pitchFamily="34" charset="0"/>
                <a:ea typeface="Calibri" panose="020F0502020204030204" pitchFamily="34" charset="0"/>
                <a:cs typeface="Calibri" panose="020F0502020204030204" pitchFamily="34" charset="0"/>
              </a:rPr>
              <a:t>π</a:t>
            </a:r>
            <a:r>
              <a:rPr lang="en-US" i="1" dirty="0">
                <a:latin typeface="Calibri" panose="020F0502020204030204" pitchFamily="34" charset="0"/>
                <a:ea typeface="Calibri" panose="020F0502020204030204" pitchFamily="34" charset="0"/>
                <a:cs typeface="Calibri" panose="020F0502020204030204" pitchFamily="34" charset="0"/>
              </a:rPr>
              <a:t>rh</a:t>
            </a:r>
            <a:r>
              <a:rPr lang="en-US" dirty="0"/>
              <a:t>. We also know that the area of a circle is </a:t>
            </a:r>
            <a:r>
              <a:rPr lang="en-US" dirty="0">
                <a:latin typeface="Calibri" panose="020F0502020204030204" pitchFamily="34" charset="0"/>
                <a:ea typeface="Calibri" panose="020F0502020204030204" pitchFamily="34" charset="0"/>
                <a:cs typeface="Calibri" panose="020F0502020204030204" pitchFamily="34" charset="0"/>
              </a:rPr>
              <a:t>π</a:t>
            </a:r>
            <a:r>
              <a:rPr lang="en-US" i="1" dirty="0">
                <a:latin typeface="Calibri" panose="020F0502020204030204" pitchFamily="34" charset="0"/>
                <a:ea typeface="Calibri" panose="020F0502020204030204" pitchFamily="34" charset="0"/>
                <a:cs typeface="Calibri" panose="020F0502020204030204" pitchFamily="34" charset="0"/>
              </a:rPr>
              <a:t>r</a:t>
            </a:r>
            <a:r>
              <a:rPr lang="en-US" dirty="0">
                <a:latin typeface="Calibri" panose="020F0502020204030204" pitchFamily="34" charset="0"/>
                <a:ea typeface="Calibri" panose="020F0502020204030204" pitchFamily="34" charset="0"/>
                <a:cs typeface="Calibri" panose="020F0502020204030204" pitchFamily="34" charset="0"/>
              </a:rPr>
              <a:t>²</a:t>
            </a:r>
            <a:r>
              <a:rPr lang="en-US" dirty="0"/>
              <a:t>, </a:t>
            </a:r>
            <a:r>
              <a:rPr lang="en-US" sz="2800" dirty="0"/>
              <a:t>so if we let </a:t>
            </a:r>
            <a:r>
              <a:rPr lang="en-US" sz="2800" i="1" dirty="0"/>
              <a:t>S</a:t>
            </a:r>
            <a:r>
              <a:rPr lang="en-US" sz="2800" dirty="0"/>
              <a:t> stand for the </a:t>
            </a:r>
            <a:r>
              <a:rPr lang="en-US" dirty="0"/>
              <a:t>surface area of the entire can, we have</a:t>
            </a:r>
            <a:endParaRPr lang="en-IN" sz="2800" dirty="0"/>
          </a:p>
          <a:p>
            <a:pPr>
              <a:defRPr sz="2800"/>
            </a:pPr>
            <a:endParaRPr dirty="0"/>
          </a:p>
        </p:txBody>
      </p:sp>
      <p:graphicFrame>
        <p:nvGraphicFramePr>
          <p:cNvPr id="5" name="Object 4" descr="S equals pi r squared plus pi r squared plus two pi r h, or S equals two pi r squared plus two pi r h.">
            <a:extLst>
              <a:ext uri="{FF2B5EF4-FFF2-40B4-BE49-F238E27FC236}">
                <a16:creationId xmlns:a16="http://schemas.microsoft.com/office/drawing/2014/main" id="{5BB53610-CD32-AE68-A5E2-E14ED2998008}"/>
              </a:ext>
            </a:extLst>
          </p:cNvPr>
          <p:cNvGraphicFramePr>
            <a:graphicFrameLocks noChangeAspect="1"/>
          </p:cNvGraphicFramePr>
          <p:nvPr>
            <p:extLst>
              <p:ext uri="{D42A27DB-BD31-4B8C-83A1-F6EECF244321}">
                <p14:modId xmlns:p14="http://schemas.microsoft.com/office/powerpoint/2010/main" val="55295680"/>
              </p:ext>
            </p:extLst>
          </p:nvPr>
        </p:nvGraphicFramePr>
        <p:xfrm>
          <a:off x="1600200" y="4419600"/>
          <a:ext cx="5616000" cy="463327"/>
        </p:xfrm>
        <a:graphic>
          <a:graphicData uri="http://schemas.openxmlformats.org/presentationml/2006/ole">
            <mc:AlternateContent xmlns:mc="http://schemas.openxmlformats.org/markup-compatibility/2006">
              <mc:Choice xmlns:v="urn:schemas-microsoft-com:vml" Requires="v">
                <p:oleObj name="Equation" r:id="rId2" imgW="5407639" imgH="446794" progId="Equation.DSMT4">
                  <p:embed/>
                </p:oleObj>
              </mc:Choice>
              <mc:Fallback>
                <p:oleObj name="Equation" r:id="rId2" imgW="5407639" imgH="446794" progId="Equation.DSMT4">
                  <p:embed/>
                  <p:pic>
                    <p:nvPicPr>
                      <p:cNvPr id="0" name=""/>
                      <p:cNvPicPr/>
                      <p:nvPr/>
                    </p:nvPicPr>
                    <p:blipFill>
                      <a:blip r:embed="rId3"/>
                      <a:stretch>
                        <a:fillRect/>
                      </a:stretch>
                    </p:blipFill>
                    <p:spPr>
                      <a:xfrm>
                        <a:off x="1600200" y="4419600"/>
                        <a:ext cx="5616000" cy="463327"/>
                      </a:xfrm>
                      <a:prstGeom prst="rect">
                        <a:avLst/>
                      </a:prstGeom>
                    </p:spPr>
                  </p:pic>
                </p:oleObj>
              </mc:Fallback>
            </mc:AlternateContent>
          </a:graphicData>
        </a:graphic>
      </p:graphicFrame>
    </p:spTree>
    <p:extLst>
      <p:ext uri="{BB962C8B-B14F-4D97-AF65-F5344CB8AC3E}">
        <p14:creationId xmlns:p14="http://schemas.microsoft.com/office/powerpoint/2010/main" val="33187999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7</a:t>
            </a:r>
            <a:endParaRPr dirty="0"/>
          </a:p>
        </p:txBody>
      </p:sp>
      <p:pic>
        <p:nvPicPr>
          <p:cNvPr id="5" name="Content Placeholder 4" descr="Half of a sphere with radius labeled as r.">
            <a:extLst>
              <a:ext uri="{FF2B5EF4-FFF2-40B4-BE49-F238E27FC236}">
                <a16:creationId xmlns:a16="http://schemas.microsoft.com/office/drawing/2014/main" id="{912C91AB-4376-47CA-83D1-693DA14845F1}"/>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67000" y="1752600"/>
            <a:ext cx="3810000" cy="2857500"/>
          </a:xfrm>
        </p:spPr>
      </p:pic>
      <p:pic>
        <p:nvPicPr>
          <p:cNvPr id="4" name="Picture 3">
            <a:extLst>
              <a:ext uri="{FF2B5EF4-FFF2-40B4-BE49-F238E27FC236}">
                <a16:creationId xmlns:a16="http://schemas.microsoft.com/office/drawing/2014/main" id="{AD7D7D47-F771-45B3-9DD9-1EA4AD83C58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782499" y="4584127"/>
            <a:ext cx="1579001" cy="749873"/>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8</a:t>
            </a:r>
            <a:endParaRPr dirty="0"/>
          </a:p>
        </p:txBody>
      </p:sp>
      <p:sp>
        <p:nvSpPr>
          <p:cNvPr id="3" name="Text Placeholder 2"/>
          <p:cNvSpPr>
            <a:spLocks noGrp="1"/>
          </p:cNvSpPr>
          <p:nvPr>
            <p:ph type="body" sz="quarter" idx="10"/>
          </p:nvPr>
        </p:nvSpPr>
        <p:spPr>
          <a:xfrm>
            <a:off x="457200" y="1205805"/>
            <a:ext cx="8229600" cy="4790549"/>
          </a:xfrm>
        </p:spPr>
        <p:txBody>
          <a:bodyPr>
            <a:normAutofit/>
          </a:bodyPr>
          <a:lstStyle/>
          <a:p>
            <a:pPr marL="514350" indent="-514350">
              <a:buFont typeface="+mj-lt"/>
              <a:buAutoNum type="alphaLcPeriod" startAt="3"/>
              <a:defRPr sz="2800"/>
            </a:pPr>
            <a:r>
              <a:rPr dirty="0"/>
              <a:t>​</a:t>
            </a:r>
            <a:r>
              <a:rPr sz="2800" dirty="0"/>
              <a:t>The volume of a sphere of radius </a:t>
            </a:r>
            <a:r>
              <a:rPr lang="en-US" sz="2800" i="1" dirty="0"/>
              <a:t>r</a:t>
            </a:r>
            <a:r>
              <a:rPr sz="2800" dirty="0"/>
              <a:t> is</a:t>
            </a:r>
            <a:br>
              <a:rPr lang="en-US" sz="2800" dirty="0"/>
            </a:br>
            <a:r>
              <a:rPr dirty="0"/>
              <a:t>​</a:t>
            </a:r>
          </a:p>
        </p:txBody>
      </p:sp>
      <p:graphicFrame>
        <p:nvGraphicFramePr>
          <p:cNvPr id="4" name="Object 3" descr="four thirds pi r cubed,">
            <a:extLst>
              <a:ext uri="{FF2B5EF4-FFF2-40B4-BE49-F238E27FC236}">
                <a16:creationId xmlns:a16="http://schemas.microsoft.com/office/drawing/2014/main" id="{6460CB27-2E9A-BA9D-8914-6C3247E1CAF2}"/>
              </a:ext>
            </a:extLst>
          </p:cNvPr>
          <p:cNvGraphicFramePr>
            <a:graphicFrameLocks noChangeAspect="1"/>
          </p:cNvGraphicFramePr>
          <p:nvPr>
            <p:extLst>
              <p:ext uri="{D42A27DB-BD31-4B8C-83A1-F6EECF244321}">
                <p14:modId xmlns:p14="http://schemas.microsoft.com/office/powerpoint/2010/main" val="3950010697"/>
              </p:ext>
            </p:extLst>
          </p:nvPr>
        </p:nvGraphicFramePr>
        <p:xfrm>
          <a:off x="6400800" y="1104492"/>
          <a:ext cx="828000" cy="800508"/>
        </p:xfrm>
        <a:graphic>
          <a:graphicData uri="http://schemas.openxmlformats.org/presentationml/2006/ole">
            <mc:AlternateContent xmlns:mc="http://schemas.openxmlformats.org/markup-compatibility/2006">
              <mc:Choice xmlns:v="urn:schemas-microsoft-com:vml" Requires="v">
                <p:oleObj name="Equation" r:id="rId2" imgW="812971" imgH="785343" progId="Equation.DSMT4">
                  <p:embed/>
                </p:oleObj>
              </mc:Choice>
              <mc:Fallback>
                <p:oleObj name="Equation" r:id="rId2" imgW="812971" imgH="785343" progId="Equation.DSMT4">
                  <p:embed/>
                  <p:pic>
                    <p:nvPicPr>
                      <p:cNvPr id="0" name=""/>
                      <p:cNvPicPr/>
                      <p:nvPr/>
                    </p:nvPicPr>
                    <p:blipFill>
                      <a:blip r:embed="rId3"/>
                      <a:stretch>
                        <a:fillRect/>
                      </a:stretch>
                    </p:blipFill>
                    <p:spPr>
                      <a:xfrm>
                        <a:off x="6400800" y="1104492"/>
                        <a:ext cx="828000" cy="800508"/>
                      </a:xfrm>
                      <a:prstGeom prst="rect">
                        <a:avLst/>
                      </a:prstGeom>
                    </p:spPr>
                  </p:pic>
                </p:oleObj>
              </mc:Fallback>
            </mc:AlternateContent>
          </a:graphicData>
        </a:graphic>
      </p:graphicFrame>
      <p:sp>
        <p:nvSpPr>
          <p:cNvPr id="5" name="TextBox 4">
            <a:extLst>
              <a:ext uri="{FF2B5EF4-FFF2-40B4-BE49-F238E27FC236}">
                <a16:creationId xmlns:a16="http://schemas.microsoft.com/office/drawing/2014/main" id="{C58B56AD-F25F-34CC-1DD0-1DA7A2E33511}"/>
              </a:ext>
            </a:extLst>
          </p:cNvPr>
          <p:cNvSpPr txBox="1"/>
          <p:nvPr/>
        </p:nvSpPr>
        <p:spPr>
          <a:xfrm>
            <a:off x="990600" y="1739205"/>
            <a:ext cx="7315200" cy="1384995"/>
          </a:xfrm>
          <a:prstGeom prst="rect">
            <a:avLst/>
          </a:prstGeom>
          <a:noFill/>
        </p:spPr>
        <p:txBody>
          <a:bodyPr wrap="square">
            <a:spAutoFit/>
          </a:bodyPr>
          <a:lstStyle/>
          <a:p>
            <a:r>
              <a:rPr lang="en-US" sz="2800" dirty="0"/>
              <a:t>and the birdbath of which we are to find the volume has the shape of half a sphere. So if we let </a:t>
            </a:r>
            <a:r>
              <a:rPr lang="en-US" sz="2800" i="1" dirty="0"/>
              <a:t>V</a:t>
            </a:r>
            <a:r>
              <a:rPr lang="en-US" sz="2800" dirty="0"/>
              <a:t> stand for the birdbath's volume,</a:t>
            </a:r>
            <a:endParaRPr lang="en-IN" sz="2800" dirty="0"/>
          </a:p>
        </p:txBody>
      </p:sp>
      <p:graphicFrame>
        <p:nvGraphicFramePr>
          <p:cNvPr id="8" name="Object 7" descr="V equals one half times four thirds pi r cubed, or V equals two thirds pi r cubed.">
            <a:extLst>
              <a:ext uri="{FF2B5EF4-FFF2-40B4-BE49-F238E27FC236}">
                <a16:creationId xmlns:a16="http://schemas.microsoft.com/office/drawing/2014/main" id="{900F6E92-CCCE-7443-64D9-008F0CD57FD5}"/>
              </a:ext>
            </a:extLst>
          </p:cNvPr>
          <p:cNvGraphicFramePr>
            <a:graphicFrameLocks noChangeAspect="1"/>
          </p:cNvGraphicFramePr>
          <p:nvPr>
            <p:extLst>
              <p:ext uri="{D42A27DB-BD31-4B8C-83A1-F6EECF244321}">
                <p14:modId xmlns:p14="http://schemas.microsoft.com/office/powerpoint/2010/main" val="1833085528"/>
              </p:ext>
            </p:extLst>
          </p:nvPr>
        </p:nvGraphicFramePr>
        <p:xfrm>
          <a:off x="1073400" y="3200400"/>
          <a:ext cx="4032000" cy="889125"/>
        </p:xfrm>
        <a:graphic>
          <a:graphicData uri="http://schemas.openxmlformats.org/presentationml/2006/ole">
            <mc:AlternateContent xmlns:mc="http://schemas.openxmlformats.org/markup-compatibility/2006">
              <mc:Choice xmlns:v="urn:schemas-microsoft-com:vml" Requires="v">
                <p:oleObj name="Equation" r:id="rId4" imgW="3930383" imgH="866334" progId="Equation.DSMT4">
                  <p:embed/>
                </p:oleObj>
              </mc:Choice>
              <mc:Fallback>
                <p:oleObj name="Equation" r:id="rId4" imgW="3930383" imgH="866334" progId="Equation.DSMT4">
                  <p:embed/>
                  <p:pic>
                    <p:nvPicPr>
                      <p:cNvPr id="0" name=""/>
                      <p:cNvPicPr/>
                      <p:nvPr/>
                    </p:nvPicPr>
                    <p:blipFill>
                      <a:blip r:embed="rId5"/>
                      <a:stretch>
                        <a:fillRect/>
                      </a:stretch>
                    </p:blipFill>
                    <p:spPr>
                      <a:xfrm>
                        <a:off x="1073400" y="3200400"/>
                        <a:ext cx="4032000" cy="889125"/>
                      </a:xfrm>
                      <a:prstGeom prst="rect">
                        <a:avLst/>
                      </a:prstGeom>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9</a:t>
            </a:r>
            <a:endParaRPr dirty="0"/>
          </a:p>
        </p:txBody>
      </p:sp>
      <p:pic>
        <p:nvPicPr>
          <p:cNvPr id="5" name="Content Placeholder 4" descr="A prism with length labeled as l and with a trapezoidal base. The trapezoidal base has height labeled as h and its two parallel sides are labeled with lengths b and B.">
            <a:extLst>
              <a:ext uri="{FF2B5EF4-FFF2-40B4-BE49-F238E27FC236}">
                <a16:creationId xmlns:a16="http://schemas.microsoft.com/office/drawing/2014/main" id="{530C9F76-CF59-4923-8705-8CB6BAAB6EBC}"/>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67000" y="1600200"/>
            <a:ext cx="3810000" cy="2952750"/>
          </a:xfrm>
        </p:spPr>
      </p:pic>
      <p:pic>
        <p:nvPicPr>
          <p:cNvPr id="4" name="Picture 3">
            <a:extLst>
              <a:ext uri="{FF2B5EF4-FFF2-40B4-BE49-F238E27FC236}">
                <a16:creationId xmlns:a16="http://schemas.microsoft.com/office/drawing/2014/main" id="{3014D37E-B032-4079-A7C0-5FE7F454714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429000" y="4736527"/>
            <a:ext cx="1579001" cy="749873"/>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Using Geometric Formulas</a:t>
            </a:r>
            <a:r>
              <a:rPr lang="en-US" baseline="-25000" dirty="0"/>
              <a:t>10</a:t>
            </a:r>
            <a:endParaRPr dirty="0"/>
          </a:p>
        </p:txBody>
      </p:sp>
      <p:sp>
        <p:nvSpPr>
          <p:cNvPr id="3" name="Text Placeholder 2"/>
          <p:cNvSpPr>
            <a:spLocks noGrp="1"/>
          </p:cNvSpPr>
          <p:nvPr>
            <p:ph type="body" sz="quarter" idx="10"/>
          </p:nvPr>
        </p:nvSpPr>
        <p:spPr>
          <a:xfrm>
            <a:off x="457200" y="1029287"/>
            <a:ext cx="8305800" cy="4967067"/>
          </a:xfrm>
        </p:spPr>
        <p:txBody>
          <a:bodyPr>
            <a:noAutofit/>
          </a:bodyPr>
          <a:lstStyle/>
          <a:p>
            <a:pPr marL="514350" indent="-514350">
              <a:buFont typeface="+mj-lt"/>
              <a:buAutoNum type="alphaLcPeriod" startAt="4"/>
              <a:defRPr sz="2800"/>
            </a:pPr>
            <a:r>
              <a:rPr dirty="0"/>
              <a:t>​A </a:t>
            </a:r>
            <a:r>
              <a:rPr i="1" dirty="0"/>
              <a:t>right cylinder </a:t>
            </a:r>
            <a:r>
              <a:rPr dirty="0"/>
              <a:t>is the three-dimensional object generated by extending a plane region along an axis perpendicular to itself for a certain distance. (Such objects are often called prisms when the plane region is a polygon.) The volume of any right cylinder is the product of the area of the plane region and the distance that region has been extended perpendicular to itself.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7FB62-8BC8-44F9-2796-55C10013F4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3B37FE-5B88-4D29-404F-BADF6B973402}"/>
              </a:ext>
            </a:extLst>
          </p:cNvPr>
          <p:cNvSpPr>
            <a:spLocks noGrp="1"/>
          </p:cNvSpPr>
          <p:nvPr>
            <p:ph type="title"/>
          </p:nvPr>
        </p:nvSpPr>
        <p:spPr/>
        <p:txBody>
          <a:bodyPr>
            <a:normAutofit/>
          </a:bodyPr>
          <a:lstStyle/>
          <a:p>
            <a:pPr>
              <a:defRPr sz="3200"/>
            </a:pPr>
            <a:r>
              <a:rPr dirty="0"/>
              <a:t>Example 6: Using Geometric Formulas</a:t>
            </a:r>
            <a:r>
              <a:rPr lang="en-US" baseline="-25000" dirty="0"/>
              <a:t>11</a:t>
            </a:r>
            <a:endParaRPr dirty="0"/>
          </a:p>
        </p:txBody>
      </p:sp>
      <p:sp>
        <p:nvSpPr>
          <p:cNvPr id="3" name="Text Placeholder 2">
            <a:extLst>
              <a:ext uri="{FF2B5EF4-FFF2-40B4-BE49-F238E27FC236}">
                <a16:creationId xmlns:a16="http://schemas.microsoft.com/office/drawing/2014/main" id="{6169B0E0-3EEE-83DC-4595-2946CCAC4F52}"/>
              </a:ext>
            </a:extLst>
          </p:cNvPr>
          <p:cNvSpPr>
            <a:spLocks noGrp="1"/>
          </p:cNvSpPr>
          <p:nvPr>
            <p:ph type="body" sz="quarter" idx="10"/>
          </p:nvPr>
        </p:nvSpPr>
        <p:spPr>
          <a:xfrm>
            <a:off x="457200" y="1029287"/>
            <a:ext cx="8305800" cy="4967067"/>
          </a:xfrm>
        </p:spPr>
        <p:txBody>
          <a:bodyPr>
            <a:noAutofit/>
          </a:bodyPr>
          <a:lstStyle/>
          <a:p>
            <a:pPr>
              <a:defRPr sz="2800"/>
            </a:pPr>
            <a:r>
              <a:rPr dirty="0"/>
              <a:t>The gold ingot under consideration in this example is a right cylinder based on a trapezoid, as shown in </a:t>
            </a:r>
            <a:br>
              <a:rPr lang="en-US" dirty="0"/>
            </a:br>
            <a:r>
              <a:rPr dirty="0"/>
              <a:t>Figure 4.</a:t>
            </a:r>
            <a:r>
              <a:rPr lang="en-US" dirty="0"/>
              <a:t> </a:t>
            </a:r>
            <a:r>
              <a:rPr dirty="0"/>
              <a:t>The area of the trapezoid is ​</a:t>
            </a:r>
          </a:p>
        </p:txBody>
      </p:sp>
      <p:pic>
        <p:nvPicPr>
          <p:cNvPr id="11" name="Picture 10" descr="One half times open parenthesis B plus b close parenthesis times h.">
            <a:extLst>
              <a:ext uri="{FF2B5EF4-FFF2-40B4-BE49-F238E27FC236}">
                <a16:creationId xmlns:a16="http://schemas.microsoft.com/office/drawing/2014/main" id="{4BE95BA8-7D32-055F-0BC9-1BD8CE06AAA2}"/>
              </a:ext>
            </a:extLst>
          </p:cNvPr>
          <p:cNvPicPr>
            <a:picLocks noChangeAspect="1"/>
          </p:cNvPicPr>
          <p:nvPr/>
        </p:nvPicPr>
        <p:blipFill>
          <a:blip r:embed="rId2"/>
          <a:stretch>
            <a:fillRect/>
          </a:stretch>
        </p:blipFill>
        <p:spPr>
          <a:xfrm>
            <a:off x="5938836" y="1793875"/>
            <a:ext cx="1332000" cy="785784"/>
          </a:xfrm>
          <a:prstGeom prst="rect">
            <a:avLst/>
          </a:prstGeom>
        </p:spPr>
      </p:pic>
      <p:sp>
        <p:nvSpPr>
          <p:cNvPr id="8" name="TextBox 7">
            <a:extLst>
              <a:ext uri="{FF2B5EF4-FFF2-40B4-BE49-F238E27FC236}">
                <a16:creationId xmlns:a16="http://schemas.microsoft.com/office/drawing/2014/main" id="{288BB768-4A2A-B2DB-0D8A-B78CAA342B72}"/>
              </a:ext>
            </a:extLst>
          </p:cNvPr>
          <p:cNvSpPr txBox="1"/>
          <p:nvPr/>
        </p:nvSpPr>
        <p:spPr>
          <a:xfrm>
            <a:off x="476914" y="2448580"/>
            <a:ext cx="8286086" cy="523220"/>
          </a:xfrm>
          <a:prstGeom prst="rect">
            <a:avLst/>
          </a:prstGeom>
          <a:noFill/>
        </p:spPr>
        <p:txBody>
          <a:bodyPr wrap="square">
            <a:spAutoFit/>
          </a:bodyPr>
          <a:lstStyle/>
          <a:p>
            <a:r>
              <a:rPr lang="en-IN" sz="2800" dirty="0"/>
              <a:t>and the ingot has </a:t>
            </a:r>
            <a:r>
              <a:rPr lang="en-US" sz="2800" dirty="0"/>
              <a:t>length </a:t>
            </a:r>
            <a:r>
              <a:rPr lang="en-US" sz="2800" i="1" dirty="0"/>
              <a:t>l</a:t>
            </a:r>
            <a:r>
              <a:rPr lang="en-US" sz="2800" dirty="0"/>
              <a:t>, so its volume is</a:t>
            </a:r>
            <a:endParaRPr lang="en-IN" sz="2800" dirty="0"/>
          </a:p>
        </p:txBody>
      </p:sp>
      <p:pic>
        <p:nvPicPr>
          <p:cNvPr id="14" name="Picture 13" descr="V equals One half times open parenthesis B plus b close parenthesis times h times l .">
            <a:extLst>
              <a:ext uri="{FF2B5EF4-FFF2-40B4-BE49-F238E27FC236}">
                <a16:creationId xmlns:a16="http://schemas.microsoft.com/office/drawing/2014/main" id="{F4F1EAE3-1CB1-FC5F-0D90-EA55366FAB84}"/>
              </a:ext>
            </a:extLst>
          </p:cNvPr>
          <p:cNvPicPr>
            <a:picLocks noChangeAspect="1"/>
          </p:cNvPicPr>
          <p:nvPr/>
        </p:nvPicPr>
        <p:blipFill>
          <a:blip r:embed="rId3"/>
          <a:stretch>
            <a:fillRect/>
          </a:stretch>
        </p:blipFill>
        <p:spPr>
          <a:xfrm>
            <a:off x="6696075" y="2369203"/>
            <a:ext cx="1971675" cy="781050"/>
          </a:xfrm>
          <a:prstGeom prst="rect">
            <a:avLst/>
          </a:prstGeom>
        </p:spPr>
      </p:pic>
      <p:sp>
        <p:nvSpPr>
          <p:cNvPr id="12" name="TextBox 11">
            <a:extLst>
              <a:ext uri="{FF2B5EF4-FFF2-40B4-BE49-F238E27FC236}">
                <a16:creationId xmlns:a16="http://schemas.microsoft.com/office/drawing/2014/main" id="{94998E69-A599-AA54-4721-F9F111388AA0}"/>
              </a:ext>
            </a:extLst>
          </p:cNvPr>
          <p:cNvSpPr txBox="1"/>
          <p:nvPr/>
        </p:nvSpPr>
        <p:spPr>
          <a:xfrm>
            <a:off x="510768" y="3151485"/>
            <a:ext cx="4289831" cy="523220"/>
          </a:xfrm>
          <a:prstGeom prst="rect">
            <a:avLst/>
          </a:prstGeom>
          <a:noFill/>
        </p:spPr>
        <p:txBody>
          <a:bodyPr wrap="square">
            <a:spAutoFit/>
          </a:bodyPr>
          <a:lstStyle/>
          <a:p>
            <a:r>
              <a:rPr lang="en-US" sz="2800" dirty="0"/>
              <a:t>This could also be written as </a:t>
            </a:r>
            <a:endParaRPr lang="en-IN" sz="2800" dirty="0"/>
          </a:p>
        </p:txBody>
      </p:sp>
      <p:pic>
        <p:nvPicPr>
          <p:cNvPr id="16" name="Picture 15" descr="V equals open parenthesis  B plus b close parenthesis times h times l, all divided by 2.">
            <a:extLst>
              <a:ext uri="{FF2B5EF4-FFF2-40B4-BE49-F238E27FC236}">
                <a16:creationId xmlns:a16="http://schemas.microsoft.com/office/drawing/2014/main" id="{AFE092CE-D99D-91A1-C869-3A7F1C0C8C9E}"/>
              </a:ext>
            </a:extLst>
          </p:cNvPr>
          <p:cNvPicPr>
            <a:picLocks noChangeAspect="1"/>
          </p:cNvPicPr>
          <p:nvPr/>
        </p:nvPicPr>
        <p:blipFill>
          <a:blip r:embed="rId4"/>
          <a:stretch>
            <a:fillRect/>
          </a:stretch>
        </p:blipFill>
        <p:spPr>
          <a:xfrm>
            <a:off x="4791075" y="3048000"/>
            <a:ext cx="1809750" cy="838200"/>
          </a:xfrm>
          <a:prstGeom prst="rect">
            <a:avLst/>
          </a:prstGeom>
        </p:spPr>
      </p:pic>
    </p:spTree>
    <p:extLst>
      <p:ext uri="{BB962C8B-B14F-4D97-AF65-F5344CB8AC3E}">
        <p14:creationId xmlns:p14="http://schemas.microsoft.com/office/powerpoint/2010/main" val="544570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Using Natural Number Exponents</a:t>
            </a:r>
            <a:r>
              <a:rPr lang="en-US" baseline="-25000" dirty="0"/>
              <a:t>2</a:t>
            </a:r>
            <a:endParaRPr dirty="0"/>
          </a:p>
        </p:txBody>
      </p:sp>
      <p:pic>
        <p:nvPicPr>
          <p:cNvPr id="4" name="Picture 3" descr="e. x cubed times x to the four equals open parenthesis x times x times x close parenthesis times open parenthesis x times x times x times x close parenthesis, which equals x to the seventh.">
            <a:extLst>
              <a:ext uri="{FF2B5EF4-FFF2-40B4-BE49-F238E27FC236}">
                <a16:creationId xmlns:a16="http://schemas.microsoft.com/office/drawing/2014/main" id="{57BBAE8F-D35C-8ADB-785C-5762F4188B26}"/>
              </a:ext>
            </a:extLst>
          </p:cNvPr>
          <p:cNvPicPr>
            <a:picLocks noChangeAspect="1"/>
          </p:cNvPicPr>
          <p:nvPr/>
        </p:nvPicPr>
        <p:blipFill>
          <a:blip r:embed="rId2"/>
          <a:stretch>
            <a:fillRect/>
          </a:stretch>
        </p:blipFill>
        <p:spPr>
          <a:xfrm>
            <a:off x="552450" y="1163728"/>
            <a:ext cx="4486275" cy="485775"/>
          </a:xfrm>
          <a:prstGeom prst="rect">
            <a:avLst/>
          </a:prstGeom>
        </p:spPr>
      </p:pic>
      <p:sp>
        <p:nvSpPr>
          <p:cNvPr id="6" name="TextBox 5">
            <a:extLst>
              <a:ext uri="{FF2B5EF4-FFF2-40B4-BE49-F238E27FC236}">
                <a16:creationId xmlns:a16="http://schemas.microsoft.com/office/drawing/2014/main" id="{FDEC85E5-6D5F-0798-B066-FA89C06555DF}"/>
              </a:ext>
            </a:extLst>
          </p:cNvPr>
          <p:cNvSpPr txBox="1"/>
          <p:nvPr/>
        </p:nvSpPr>
        <p:spPr>
          <a:xfrm>
            <a:off x="685800" y="1706940"/>
            <a:ext cx="8001000" cy="1692771"/>
          </a:xfrm>
          <a:prstGeom prst="rect">
            <a:avLst/>
          </a:prstGeom>
          <a:noFill/>
        </p:spPr>
        <p:txBody>
          <a:bodyPr wrap="square">
            <a:spAutoFit/>
          </a:bodyPr>
          <a:lstStyle/>
          <a:p>
            <a:r>
              <a:rPr lang="en-US" sz="2600" dirty="0"/>
              <a:t>Even though </a:t>
            </a:r>
            <a:r>
              <a:rPr lang="en-US" sz="2600" i="1" dirty="0"/>
              <a:t>x</a:t>
            </a:r>
            <a:r>
              <a:rPr lang="en-US" sz="2600" dirty="0"/>
              <a:t> is a variable, preventing us from writing the expression as simply a number, we can use the definition of natural number exponents to write the product in a simpler way.</a:t>
            </a:r>
            <a:endParaRPr lang="en-IN" sz="2600" dirty="0"/>
          </a:p>
        </p:txBody>
      </p:sp>
      <p:pic>
        <p:nvPicPr>
          <p:cNvPr id="7" name="Picture 6" descr="f. Seven raised to the power of six divided by seven raised to the power of four equals the fraction with numerator seven times seven times seven times seven times seven times seven and denominator seven times seven times seven times seven, which simplifies to seven times seven, which equals forty nine.">
            <a:extLst>
              <a:ext uri="{FF2B5EF4-FFF2-40B4-BE49-F238E27FC236}">
                <a16:creationId xmlns:a16="http://schemas.microsoft.com/office/drawing/2014/main" id="{981B2E19-AEC9-EF72-8EA3-22C6BE275F76}"/>
              </a:ext>
            </a:extLst>
          </p:cNvPr>
          <p:cNvPicPr>
            <a:picLocks noChangeAspect="1"/>
          </p:cNvPicPr>
          <p:nvPr/>
        </p:nvPicPr>
        <p:blipFill>
          <a:blip r:embed="rId3"/>
          <a:stretch>
            <a:fillRect/>
          </a:stretch>
        </p:blipFill>
        <p:spPr>
          <a:xfrm>
            <a:off x="473587" y="3523160"/>
            <a:ext cx="4644000" cy="915311"/>
          </a:xfrm>
          <a:prstGeom prst="rect">
            <a:avLst/>
          </a:prstGeom>
        </p:spPr>
      </p:pic>
      <p:sp>
        <p:nvSpPr>
          <p:cNvPr id="8" name="TextBox 7">
            <a:extLst>
              <a:ext uri="{FF2B5EF4-FFF2-40B4-BE49-F238E27FC236}">
                <a16:creationId xmlns:a16="http://schemas.microsoft.com/office/drawing/2014/main" id="{1884F75E-FCAF-0E79-5D95-6FADD8671249}"/>
              </a:ext>
            </a:extLst>
          </p:cNvPr>
          <p:cNvSpPr txBox="1"/>
          <p:nvPr/>
        </p:nvSpPr>
        <p:spPr>
          <a:xfrm>
            <a:off x="699246" y="4438471"/>
            <a:ext cx="7835154" cy="1292662"/>
          </a:xfrm>
          <a:prstGeom prst="rect">
            <a:avLst/>
          </a:prstGeom>
          <a:noFill/>
        </p:spPr>
        <p:txBody>
          <a:bodyPr wrap="square">
            <a:spAutoFit/>
          </a:bodyPr>
          <a:lstStyle/>
          <a:p>
            <a:pPr marL="0" lvl="1">
              <a:buNone/>
              <a:defRPr sz="2000"/>
            </a:pPr>
            <a:r>
              <a:rPr lang="en-US" sz="2600" dirty="0"/>
              <a:t>We can cancel four factors of </a:t>
            </a:r>
            <a:r>
              <a:rPr lang="en-US" sz="2600" dirty="0">
                <a:latin typeface="Cambria Math"/>
              </a:rPr>
              <a:t>7</a:t>
            </a:r>
            <a:r>
              <a:rPr lang="en-US" sz="2600" dirty="0"/>
              <a:t> from the numerator and denominator of the original fraction, leaving us with 7</a:t>
            </a:r>
            <a:r>
              <a:rPr lang="en-US" sz="2600" dirty="0">
                <a:latin typeface="Calibri" panose="020F0502020204030204" pitchFamily="34" charset="0"/>
                <a:ea typeface="Calibri" panose="020F0502020204030204" pitchFamily="34" charset="0"/>
                <a:cs typeface="Calibri" panose="020F0502020204030204" pitchFamily="34" charset="0"/>
              </a:rPr>
              <a:t>²</a:t>
            </a:r>
            <a:r>
              <a:rPr lang="en-US" sz="2600" dirty="0"/>
              <a:t>, or 49.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0 as an Exponent</a:t>
            </a:r>
          </a:p>
        </p:txBody>
      </p:sp>
      <p:sp>
        <p:nvSpPr>
          <p:cNvPr id="3" name="Text Placeholder 2"/>
          <p:cNvSpPr>
            <a:spLocks noGrp="1"/>
          </p:cNvSpPr>
          <p:nvPr>
            <p:ph type="body" sz="quarter" idx="10"/>
          </p:nvPr>
        </p:nvSpPr>
        <p:spPr>
          <a:xfrm>
            <a:off x="457200" y="1082078"/>
            <a:ext cx="8229600" cy="1584922"/>
          </a:xfrm>
        </p:spPr>
        <p:txBody>
          <a:bodyPr>
            <a:normAutofit/>
          </a:bodyPr>
          <a:lstStyle/>
          <a:p>
            <a:pPr>
              <a:defRPr sz="2800"/>
            </a:pPr>
            <a:r>
              <a:rPr sz="2800" dirty="0"/>
              <a:t>For any real number</a:t>
            </a:r>
            <a:r>
              <a:rPr lang="en-US" sz="2800" dirty="0"/>
              <a:t> </a:t>
            </a:r>
            <a:r>
              <a:rPr lang="en-US" sz="2800" i="1" dirty="0"/>
              <a:t>a</a:t>
            </a:r>
            <a:r>
              <a:rPr lang="en-US" sz="2800" dirty="0"/>
              <a:t> ≠ 0,</a:t>
            </a:r>
            <a:r>
              <a:rPr sz="2800" dirty="0"/>
              <a:t> we define</a:t>
            </a:r>
          </a:p>
        </p:txBody>
      </p:sp>
      <p:pic>
        <p:nvPicPr>
          <p:cNvPr id="7" name="Picture 6" descr="a to the power of zero equals one.">
            <a:extLst>
              <a:ext uri="{FF2B5EF4-FFF2-40B4-BE49-F238E27FC236}">
                <a16:creationId xmlns:a16="http://schemas.microsoft.com/office/drawing/2014/main" id="{AB5F2FC0-46C4-91D2-D48C-A374548E98A2}"/>
              </a:ext>
            </a:extLst>
          </p:cNvPr>
          <p:cNvPicPr>
            <a:picLocks noChangeAspect="1"/>
          </p:cNvPicPr>
          <p:nvPr/>
        </p:nvPicPr>
        <p:blipFill>
          <a:blip r:embed="rId2"/>
          <a:stretch>
            <a:fillRect/>
          </a:stretch>
        </p:blipFill>
        <p:spPr>
          <a:xfrm>
            <a:off x="5943600" y="1119683"/>
            <a:ext cx="936000" cy="396783"/>
          </a:xfrm>
          <a:prstGeom prst="rect">
            <a:avLst/>
          </a:prstGeom>
        </p:spPr>
      </p:pic>
      <p:sp>
        <p:nvSpPr>
          <p:cNvPr id="8" name="TextBox 7">
            <a:extLst>
              <a:ext uri="{FF2B5EF4-FFF2-40B4-BE49-F238E27FC236}">
                <a16:creationId xmlns:a16="http://schemas.microsoft.com/office/drawing/2014/main" id="{CF1F9E2C-5223-FB3A-37A9-2DAA1EAF3A12}"/>
              </a:ext>
            </a:extLst>
          </p:cNvPr>
          <p:cNvSpPr txBox="1"/>
          <p:nvPr/>
        </p:nvSpPr>
        <p:spPr>
          <a:xfrm>
            <a:off x="479612" y="1534399"/>
            <a:ext cx="2362200" cy="523220"/>
          </a:xfrm>
          <a:prstGeom prst="rect">
            <a:avLst/>
          </a:prstGeom>
          <a:noFill/>
        </p:spPr>
        <p:txBody>
          <a:bodyPr wrap="square">
            <a:spAutoFit/>
          </a:bodyPr>
          <a:lstStyle/>
          <a:p>
            <a:r>
              <a:rPr lang="en-IN" sz="2800" dirty="0">
                <a:solidFill>
                  <a:srgbClr val="000000"/>
                </a:solidFill>
              </a:rPr>
              <a:t>The expression </a:t>
            </a:r>
          </a:p>
        </p:txBody>
      </p:sp>
      <p:graphicFrame>
        <p:nvGraphicFramePr>
          <p:cNvPr id="6" name="Object 5" descr="zero to the power of zero">
            <a:extLst>
              <a:ext uri="{FF2B5EF4-FFF2-40B4-BE49-F238E27FC236}">
                <a16:creationId xmlns:a16="http://schemas.microsoft.com/office/drawing/2014/main" id="{27A84C81-6727-B029-30D7-475616BF5CF3}"/>
              </a:ext>
            </a:extLst>
          </p:cNvPr>
          <p:cNvGraphicFramePr>
            <a:graphicFrameLocks noChangeAspect="1"/>
          </p:cNvGraphicFramePr>
          <p:nvPr>
            <p:extLst>
              <p:ext uri="{D42A27DB-BD31-4B8C-83A1-F6EECF244321}">
                <p14:modId xmlns:p14="http://schemas.microsoft.com/office/powerpoint/2010/main" val="2918233348"/>
              </p:ext>
            </p:extLst>
          </p:nvPr>
        </p:nvGraphicFramePr>
        <p:xfrm>
          <a:off x="2819400" y="1600200"/>
          <a:ext cx="324000" cy="380348"/>
        </p:xfrm>
        <a:graphic>
          <a:graphicData uri="http://schemas.openxmlformats.org/presentationml/2006/ole">
            <mc:AlternateContent xmlns:mc="http://schemas.openxmlformats.org/markup-compatibility/2006">
              <mc:Choice xmlns:v="urn:schemas-microsoft-com:vml" Requires="v">
                <p:oleObj name="Equation" r:id="rId3" imgW="291960" imgH="342720" progId="Equation.DSMT4">
                  <p:embed/>
                </p:oleObj>
              </mc:Choice>
              <mc:Fallback>
                <p:oleObj name="Equation" r:id="rId3" imgW="291960" imgH="342720" progId="Equation.DSMT4">
                  <p:embed/>
                  <p:pic>
                    <p:nvPicPr>
                      <p:cNvPr id="0" name=""/>
                      <p:cNvPicPr/>
                      <p:nvPr/>
                    </p:nvPicPr>
                    <p:blipFill>
                      <a:blip r:embed="rId4"/>
                      <a:stretch>
                        <a:fillRect/>
                      </a:stretch>
                    </p:blipFill>
                    <p:spPr>
                      <a:xfrm>
                        <a:off x="2819400" y="1600200"/>
                        <a:ext cx="324000" cy="380348"/>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27F02078-519A-D4EC-CA5B-4F7BB3018B2F}"/>
              </a:ext>
            </a:extLst>
          </p:cNvPr>
          <p:cNvSpPr txBox="1"/>
          <p:nvPr/>
        </p:nvSpPr>
        <p:spPr>
          <a:xfrm>
            <a:off x="3119718" y="1528764"/>
            <a:ext cx="5410200" cy="523220"/>
          </a:xfrm>
          <a:prstGeom prst="rect">
            <a:avLst/>
          </a:prstGeom>
          <a:noFill/>
        </p:spPr>
        <p:txBody>
          <a:bodyPr wrap="square">
            <a:spAutoFit/>
          </a:bodyPr>
          <a:lstStyle/>
          <a:p>
            <a:r>
              <a:rPr lang="en-US" sz="2800" dirty="0">
                <a:solidFill>
                  <a:srgbClr val="000000"/>
                </a:solidFill>
              </a:rPr>
              <a:t>is undefined, just as division by </a:t>
            </a:r>
            <a:r>
              <a:rPr lang="en-US" sz="2800" dirty="0">
                <a:solidFill>
                  <a:srgbClr val="000000"/>
                </a:solidFill>
                <a:latin typeface="Cambria Math"/>
              </a:rPr>
              <a:t>0</a:t>
            </a:r>
            <a:r>
              <a:rPr lang="en-US" sz="2800" dirty="0">
                <a:solidFill>
                  <a:srgbClr val="000000"/>
                </a:solidFill>
              </a:rPr>
              <a:t> is</a:t>
            </a:r>
            <a:endParaRPr lang="en-IN" sz="2800" dirty="0">
              <a:solidFill>
                <a:srgbClr val="000000"/>
              </a:solidFill>
            </a:endParaRPr>
          </a:p>
        </p:txBody>
      </p:sp>
      <p:sp>
        <p:nvSpPr>
          <p:cNvPr id="12" name="TextBox 11">
            <a:extLst>
              <a:ext uri="{FF2B5EF4-FFF2-40B4-BE49-F238E27FC236}">
                <a16:creationId xmlns:a16="http://schemas.microsoft.com/office/drawing/2014/main" id="{174F3D5C-5744-72EE-1E05-E267239AB74A}"/>
              </a:ext>
            </a:extLst>
          </p:cNvPr>
          <p:cNvSpPr txBox="1"/>
          <p:nvPr/>
        </p:nvSpPr>
        <p:spPr>
          <a:xfrm>
            <a:off x="492089" y="1986720"/>
            <a:ext cx="1891553" cy="523220"/>
          </a:xfrm>
          <a:prstGeom prst="rect">
            <a:avLst/>
          </a:prstGeom>
          <a:noFill/>
        </p:spPr>
        <p:txBody>
          <a:bodyPr wrap="square">
            <a:spAutoFit/>
          </a:bodyPr>
          <a:lstStyle/>
          <a:p>
            <a:r>
              <a:rPr lang="en-IN" sz="2800" dirty="0">
                <a:solidFill>
                  <a:srgbClr val="000000"/>
                </a:solidFill>
              </a:rPr>
              <a:t>undefined.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Negative Integer Exponents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499322"/>
              </a:xfrm>
            </p:spPr>
            <p:txBody>
              <a:bodyPr>
                <a:normAutofit/>
              </a:bodyPr>
              <a:lstStyle/>
              <a:p>
                <a:pPr>
                  <a:defRPr sz="2800"/>
                </a:pPr>
                <a:r>
                  <a:rPr lang="en-US" sz="2600" dirty="0"/>
                  <a:t>For any real number </a:t>
                </a:r>
                <a:r>
                  <a:rPr lang="en-US" sz="2600" i="1" dirty="0"/>
                  <a:t>a</a:t>
                </a:r>
                <a14:m>
                  <m:oMath xmlns:m="http://schemas.openxmlformats.org/officeDocument/2006/math">
                    <m:r>
                      <a:rPr lang="en-US" sz="2600" b="0" i="1" smtClean="0">
                        <a:latin typeface="Cambria Math" panose="02040503050406030204" pitchFamily="18" charset="0"/>
                      </a:rPr>
                      <m:t> </m:t>
                    </m:r>
                    <m:r>
                      <a:rPr lang="en-US" sz="2600">
                        <a:latin typeface="Cambria Math" panose="02040503050406030204" pitchFamily="18" charset="0"/>
                      </a:rPr>
                      <m:t>≠0</m:t>
                    </m:r>
                  </m:oMath>
                </a14:m>
                <a:r>
                  <a:rPr lang="en-US" sz="2600" dirty="0"/>
                  <a:t>, and for any natural number </a:t>
                </a:r>
                <a:r>
                  <a:rPr lang="en-US" sz="2600" i="1" dirty="0"/>
                  <a:t>n</a:t>
                </a:r>
                <a:r>
                  <a:rPr lang="en-US" sz="2600" dirty="0"/>
                  <a:t>, </a:t>
                </a:r>
                <a:br>
                  <a:rPr lang="en-US" sz="2600" dirty="0"/>
                </a:br>
                <a:endParaRPr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499322"/>
              </a:xfrm>
              <a:blipFill>
                <a:blip r:embed="rId3"/>
                <a:stretch>
                  <a:fillRect l="-1181" t="-1687"/>
                </a:stretch>
              </a:blipFill>
            </p:spPr>
            <p:txBody>
              <a:bodyPr/>
              <a:lstStyle/>
              <a:p>
                <a:r>
                  <a:rPr lang="en-IN">
                    <a:noFill/>
                  </a:rPr>
                  <a:t> </a:t>
                </a:r>
              </a:p>
            </p:txBody>
          </p:sp>
        </mc:Fallback>
      </mc:AlternateContent>
      <p:pic>
        <p:nvPicPr>
          <p:cNvPr id="7" name="Picture 6" descr="a to the power of negative n equals 1 divided by a to the power of n.">
            <a:extLst>
              <a:ext uri="{FF2B5EF4-FFF2-40B4-BE49-F238E27FC236}">
                <a16:creationId xmlns:a16="http://schemas.microsoft.com/office/drawing/2014/main" id="{FA5AF765-A870-9494-64E8-27E8F645DA0D}"/>
              </a:ext>
            </a:extLst>
          </p:cNvPr>
          <p:cNvPicPr>
            <a:picLocks noChangeAspect="1"/>
          </p:cNvPicPr>
          <p:nvPr/>
        </p:nvPicPr>
        <p:blipFill>
          <a:blip r:embed="rId4"/>
          <a:stretch>
            <a:fillRect/>
          </a:stretch>
        </p:blipFill>
        <p:spPr>
          <a:xfrm>
            <a:off x="581025" y="1439782"/>
            <a:ext cx="1219200" cy="790575"/>
          </a:xfrm>
          <a:prstGeom prst="rect">
            <a:avLst/>
          </a:prstGeom>
        </p:spPr>
      </p:pic>
      <p:sp>
        <p:nvSpPr>
          <p:cNvPr id="6" name="TextBox 5">
            <a:extLst>
              <a:ext uri="{FF2B5EF4-FFF2-40B4-BE49-F238E27FC236}">
                <a16:creationId xmlns:a16="http://schemas.microsoft.com/office/drawing/2014/main" id="{154EDAF7-8BEC-40DA-313B-5E7BC35AFECD}"/>
              </a:ext>
            </a:extLst>
          </p:cNvPr>
          <p:cNvSpPr txBox="1"/>
          <p:nvPr/>
        </p:nvSpPr>
        <p:spPr>
          <a:xfrm>
            <a:off x="1816100" y="1588849"/>
            <a:ext cx="6565900" cy="492443"/>
          </a:xfrm>
          <a:prstGeom prst="rect">
            <a:avLst/>
          </a:prstGeom>
          <a:noFill/>
        </p:spPr>
        <p:txBody>
          <a:bodyPr wrap="square">
            <a:spAutoFit/>
          </a:bodyPr>
          <a:lstStyle/>
          <a:p>
            <a:r>
              <a:rPr lang="en-US" sz="2600" dirty="0">
                <a:solidFill>
                  <a:srgbClr val="000000"/>
                </a:solidFill>
              </a:rPr>
              <a:t>(We don't allow </a:t>
            </a:r>
            <a:r>
              <a:rPr lang="en-US" sz="2600" i="1" dirty="0">
                <a:solidFill>
                  <a:srgbClr val="000000"/>
                </a:solidFill>
              </a:rPr>
              <a:t>a</a:t>
            </a:r>
            <a:r>
              <a:rPr lang="en-US" sz="2600" i="1" dirty="0"/>
              <a:t> </a:t>
            </a:r>
            <a:r>
              <a:rPr lang="en-US" sz="2600" dirty="0">
                <a:solidFill>
                  <a:srgbClr val="000000"/>
                </a:solidFill>
              </a:rPr>
              <a:t>to be </a:t>
            </a:r>
            <a:r>
              <a:rPr lang="en-US" sz="2600" dirty="0">
                <a:solidFill>
                  <a:srgbClr val="000000"/>
                </a:solidFill>
                <a:latin typeface="Cambria Math"/>
              </a:rPr>
              <a:t>0</a:t>
            </a:r>
            <a:r>
              <a:rPr lang="en-US" sz="2600" dirty="0">
                <a:solidFill>
                  <a:srgbClr val="000000"/>
                </a:solidFill>
              </a:rPr>
              <a:t> simply to avoid the </a:t>
            </a:r>
            <a:endParaRPr lang="en-IN" sz="2600" dirty="0">
              <a:solidFill>
                <a:srgbClr val="000000"/>
              </a:solidFill>
            </a:endParaRPr>
          </a:p>
        </p:txBody>
      </p:sp>
      <p:sp>
        <p:nvSpPr>
          <p:cNvPr id="8" name="TextBox 7">
            <a:extLst>
              <a:ext uri="{FF2B5EF4-FFF2-40B4-BE49-F238E27FC236}">
                <a16:creationId xmlns:a16="http://schemas.microsoft.com/office/drawing/2014/main" id="{CB626191-465C-C154-1523-FF1440C44AC7}"/>
              </a:ext>
            </a:extLst>
          </p:cNvPr>
          <p:cNvSpPr txBox="1"/>
          <p:nvPr/>
        </p:nvSpPr>
        <p:spPr>
          <a:xfrm>
            <a:off x="527050" y="2174319"/>
            <a:ext cx="8007350" cy="1292662"/>
          </a:xfrm>
          <a:prstGeom prst="rect">
            <a:avLst/>
          </a:prstGeom>
          <a:noFill/>
        </p:spPr>
        <p:txBody>
          <a:bodyPr wrap="square">
            <a:spAutoFit/>
          </a:bodyPr>
          <a:lstStyle/>
          <a:p>
            <a:r>
              <a:rPr lang="en-US" sz="2600" dirty="0">
                <a:solidFill>
                  <a:srgbClr val="000000"/>
                </a:solidFill>
              </a:rPr>
              <a:t>possibility of division by </a:t>
            </a:r>
            <a:r>
              <a:rPr lang="en-US" sz="2600" dirty="0">
                <a:solidFill>
                  <a:srgbClr val="000000"/>
                </a:solidFill>
                <a:latin typeface="Cambria Math"/>
              </a:rPr>
              <a:t>0</a:t>
            </a:r>
            <a:r>
              <a:rPr lang="en-US" sz="2600" dirty="0">
                <a:solidFill>
                  <a:srgbClr val="000000"/>
                </a:solidFill>
              </a:rPr>
              <a:t>.) Since any negative integer is the negative of a natural number, this defines exponentiation by negative integers.</a:t>
            </a:r>
            <a:endParaRPr lang="en-IN" sz="2600"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Simplifying Exponents</a:t>
            </a:r>
            <a:r>
              <a:rPr lang="en-US" baseline="-25000" dirty="0"/>
              <a:t>1</a:t>
            </a:r>
            <a:endParaRPr dirty="0"/>
          </a:p>
        </p:txBody>
      </p:sp>
      <p:pic>
        <p:nvPicPr>
          <p:cNvPr id="7" name="Picture 6" descr="a. y squared divided by y to the power of seven is equal to y times y divided by y times y 7 times, which simplifies to one divided by y times y 5 times, which is equal to one divided by y to the power of five, which is equal to y raised to the power of negative five.">
            <a:extLst>
              <a:ext uri="{FF2B5EF4-FFF2-40B4-BE49-F238E27FC236}">
                <a16:creationId xmlns:a16="http://schemas.microsoft.com/office/drawing/2014/main" id="{0552A0BB-6FDB-737B-710D-DDA3B23648EC}"/>
              </a:ext>
            </a:extLst>
          </p:cNvPr>
          <p:cNvPicPr>
            <a:picLocks noChangeAspect="1"/>
          </p:cNvPicPr>
          <p:nvPr/>
        </p:nvPicPr>
        <p:blipFill>
          <a:blip r:embed="rId2"/>
          <a:stretch>
            <a:fillRect/>
          </a:stretch>
        </p:blipFill>
        <p:spPr>
          <a:xfrm>
            <a:off x="536700" y="1150633"/>
            <a:ext cx="6588000" cy="1002310"/>
          </a:xfrm>
          <a:prstGeom prst="rect">
            <a:avLst/>
          </a:prstGeom>
        </p:spPr>
      </p:pic>
      <p:pic>
        <p:nvPicPr>
          <p:cNvPr id="10" name="Picture 9" descr="b. Six times x squared all divided by negative three times x squared is equal to six divided by negative three, which is equal to negative two.">
            <a:extLst>
              <a:ext uri="{FF2B5EF4-FFF2-40B4-BE49-F238E27FC236}">
                <a16:creationId xmlns:a16="http://schemas.microsoft.com/office/drawing/2014/main" id="{A95C2878-4E91-40F3-88C9-A7C3786B6FEE}"/>
              </a:ext>
            </a:extLst>
          </p:cNvPr>
          <p:cNvPicPr>
            <a:picLocks noChangeAspect="1"/>
          </p:cNvPicPr>
          <p:nvPr/>
        </p:nvPicPr>
        <p:blipFill>
          <a:blip r:embed="rId3"/>
          <a:stretch>
            <a:fillRect/>
          </a:stretch>
        </p:blipFill>
        <p:spPr>
          <a:xfrm>
            <a:off x="536700" y="2152943"/>
            <a:ext cx="2514600" cy="838200"/>
          </a:xfrm>
          <a:prstGeom prst="rect">
            <a:avLst/>
          </a:prstGeom>
        </p:spPr>
      </p:pic>
      <mc:AlternateContent xmlns:mc="http://schemas.openxmlformats.org/markup-compatibility/2006">
        <mc:Choice xmlns:a14="http://schemas.microsoft.com/office/drawing/2010/main" Requires="a14">
          <p:sp>
            <p:nvSpPr>
              <p:cNvPr id="11" name="TextBox 10">
                <a:extLst>
                  <a:ext uri="{FF2B5EF4-FFF2-40B4-BE49-F238E27FC236}">
                    <a16:creationId xmlns:a16="http://schemas.microsoft.com/office/drawing/2014/main" id="{BD43BF26-B230-8769-E942-0856DD3724C8}"/>
                  </a:ext>
                </a:extLst>
              </p:cNvPr>
              <p:cNvSpPr txBox="1"/>
              <p:nvPr/>
            </p:nvSpPr>
            <p:spPr>
              <a:xfrm>
                <a:off x="762000" y="3200400"/>
                <a:ext cx="8229600" cy="1384995"/>
              </a:xfrm>
              <a:prstGeom prst="rect">
                <a:avLst/>
              </a:prstGeom>
              <a:noFill/>
            </p:spPr>
            <p:txBody>
              <a:bodyPr wrap="square">
                <a:spAutoFit/>
              </a:bodyPr>
              <a:lstStyle/>
              <a:p>
                <a:r>
                  <a:rPr lang="en-US" sz="2800" dirty="0"/>
                  <a:t>Note that the variable </a:t>
                </a:r>
                <a:r>
                  <a:rPr lang="en-US" sz="2800" i="1" dirty="0"/>
                  <a:t>x</a:t>
                </a:r>
                <a:r>
                  <a:rPr lang="en-US" sz="2800" dirty="0"/>
                  <a:t> cancels out entirely.</a:t>
                </a:r>
                <a:endParaRPr lang="en-IN" sz="2800" dirty="0"/>
              </a:p>
              <a:p>
                <a:r>
                  <a:rPr lang="en-US" sz="2800" dirty="0"/>
                  <a:t>Recall, as in Example 1c, </a:t>
                </a:r>
                <a14:m>
                  <m:oMath xmlns:m="http://schemas.openxmlformats.org/officeDocument/2006/math">
                    <m:r>
                      <a:rPr lang="ar-AE" sz="2800">
                        <a:latin typeface="Cambria Math"/>
                      </a:rPr>
                      <m:t>−</m:t>
                    </m:r>
                    <m:r>
                      <a:rPr lang="ar-AE" sz="2800">
                        <a:latin typeface="Cambria Math"/>
                      </a:rPr>
                      <m:t>3</m:t>
                    </m:r>
                    <m:r>
                      <m:rPr>
                        <m:nor/>
                      </m:rPr>
                      <a:rPr lang="en-US" sz="2800" i="1" dirty="0"/>
                      <m:t>x</m:t>
                    </m:r>
                    <m:r>
                      <m:rPr>
                        <m:nor/>
                      </m:rPr>
                      <a:rPr lang="en-US" sz="2800" dirty="0">
                        <a:latin typeface="Calibri" panose="020F0502020204030204" pitchFamily="34" charset="0"/>
                        <a:ea typeface="Calibri" panose="020F0502020204030204" pitchFamily="34" charset="0"/>
                        <a:cs typeface="Calibri" panose="020F0502020204030204" pitchFamily="34" charset="0"/>
                      </a:rPr>
                      <m:t>²</m:t>
                    </m:r>
                  </m:oMath>
                </a14:m>
                <a:r>
                  <a:rPr lang="en-US" sz="2800" i="1" dirty="0"/>
                  <a:t> </a:t>
                </a:r>
                <a:r>
                  <a:rPr lang="en-US" sz="2800" dirty="0"/>
                  <a:t>means </a:t>
                </a:r>
                <a14:m>
                  <m:oMath xmlns:m="http://schemas.openxmlformats.org/officeDocument/2006/math">
                    <m:r>
                      <a:rPr lang="ar-AE" sz="2800">
                        <a:latin typeface="Cambria Math"/>
                      </a:rPr>
                      <m:t>−</m:t>
                    </m:r>
                    <m:r>
                      <a:rPr lang="ar-AE" sz="2800">
                        <a:latin typeface="Cambria Math"/>
                      </a:rPr>
                      <m:t>3</m:t>
                    </m:r>
                  </m:oMath>
                </a14:m>
                <a:r>
                  <a:rPr lang="en-US" sz="2800" dirty="0"/>
                  <a:t> times </a:t>
                </a:r>
                <a:r>
                  <a:rPr lang="en-US" sz="2800" i="1" dirty="0"/>
                  <a:t>x</a:t>
                </a:r>
                <a:r>
                  <a:rPr lang="en-US" sz="2800" dirty="0">
                    <a:latin typeface="Calibri" panose="020F0502020204030204" pitchFamily="34" charset="0"/>
                    <a:ea typeface="Calibri" panose="020F0502020204030204" pitchFamily="34" charset="0"/>
                    <a:cs typeface="Calibri" panose="020F0502020204030204" pitchFamily="34" charset="0"/>
                  </a:rPr>
                  <a:t>²</a:t>
                </a:r>
                <a:r>
                  <a:rPr lang="en-US" sz="2800" dirty="0"/>
                  <a:t>, </a:t>
                </a:r>
                <a:br>
                  <a:rPr lang="en-US" sz="2800" dirty="0"/>
                </a:br>
                <a:r>
                  <a:rPr lang="en-US" sz="2800" dirty="0"/>
                  <a:t>not the quantity </a:t>
                </a:r>
                <a14:m>
                  <m:oMath xmlns:m="http://schemas.openxmlformats.org/officeDocument/2006/math">
                    <m:d>
                      <m:dPr>
                        <m:ctrlPr>
                          <a:rPr lang="ar-AE" sz="2800" i="1">
                            <a:latin typeface="Cambria Math" panose="02040503050406030204" pitchFamily="18" charset="0"/>
                          </a:rPr>
                        </m:ctrlPr>
                      </m:dPr>
                      <m:e>
                        <m:r>
                          <a:rPr lang="ar-AE" sz="2800">
                            <a:latin typeface="Cambria Math"/>
                          </a:rPr>
                          <m:t>−</m:t>
                        </m:r>
                        <m:r>
                          <a:rPr lang="ar-AE" sz="2800">
                            <a:latin typeface="Cambria Math"/>
                          </a:rPr>
                          <m:t>3</m:t>
                        </m:r>
                        <m:r>
                          <m:rPr>
                            <m:nor/>
                          </m:rPr>
                          <a:rPr lang="en-US" sz="2800" i="1" dirty="0"/>
                          <m:t>x</m:t>
                        </m:r>
                      </m:e>
                    </m:d>
                  </m:oMath>
                </a14:m>
                <a:r>
                  <a:rPr lang="ar-AE" sz="2800" dirty="0"/>
                  <a:t> </a:t>
                </a:r>
                <a:r>
                  <a:rPr lang="en-US" sz="2800" dirty="0"/>
                  <a:t>squared.</a:t>
                </a:r>
                <a:endParaRPr lang="en-IN" sz="2800" dirty="0"/>
              </a:p>
            </p:txBody>
          </p:sp>
        </mc:Choice>
        <mc:Fallback>
          <p:sp>
            <p:nvSpPr>
              <p:cNvPr id="11" name="TextBox 10">
                <a:extLst>
                  <a:ext uri="{FF2B5EF4-FFF2-40B4-BE49-F238E27FC236}">
                    <a16:creationId xmlns:a16="http://schemas.microsoft.com/office/drawing/2014/main" id="{BD43BF26-B230-8769-E942-0856DD3724C8}"/>
                  </a:ext>
                </a:extLst>
              </p:cNvPr>
              <p:cNvSpPr txBox="1">
                <a:spLocks noRot="1" noChangeAspect="1" noMove="1" noResize="1" noEditPoints="1" noAdjustHandles="1" noChangeArrowheads="1" noChangeShapeType="1" noTextEdit="1"/>
              </p:cNvSpPr>
              <p:nvPr/>
            </p:nvSpPr>
            <p:spPr>
              <a:xfrm>
                <a:off x="762000" y="3200400"/>
                <a:ext cx="8229600" cy="1384995"/>
              </a:xfrm>
              <a:prstGeom prst="rect">
                <a:avLst/>
              </a:prstGeom>
              <a:blipFill>
                <a:blip r:embed="rId4"/>
                <a:stretch>
                  <a:fillRect l="-1481" t="-3965" b="-11894"/>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Simplifying Exponents</a:t>
            </a:r>
            <a:r>
              <a:rPr lang="en-US" baseline="-25000" dirty="0"/>
              <a:t>2</a:t>
            </a:r>
            <a:endParaRPr dirty="0"/>
          </a:p>
        </p:txBody>
      </p:sp>
      <p:pic>
        <p:nvPicPr>
          <p:cNvPr id="6" name="Picture 5" descr="c. Five to the power of zero times five to the power of negative three is equal to five to the power of zero minus three, which simplifies to five to the power of negative three, which is equal to one over 125.">
            <a:extLst>
              <a:ext uri="{FF2B5EF4-FFF2-40B4-BE49-F238E27FC236}">
                <a16:creationId xmlns:a16="http://schemas.microsoft.com/office/drawing/2014/main" id="{3C394856-8712-7BCF-BEE7-EC08A1CDF4FD}"/>
              </a:ext>
            </a:extLst>
          </p:cNvPr>
          <p:cNvPicPr>
            <a:picLocks noChangeAspect="1"/>
          </p:cNvPicPr>
          <p:nvPr/>
        </p:nvPicPr>
        <p:blipFill>
          <a:blip r:embed="rId2"/>
          <a:stretch>
            <a:fillRect/>
          </a:stretch>
        </p:blipFill>
        <p:spPr>
          <a:xfrm>
            <a:off x="448023" y="1081635"/>
            <a:ext cx="3600000" cy="820880"/>
          </a:xfrm>
          <a:prstGeom prst="rect">
            <a:avLst/>
          </a:prstGeom>
        </p:spPr>
      </p:pic>
      <p:pic>
        <p:nvPicPr>
          <p:cNvPr id="15" name="Picture 14" descr="Note that 5 to the power 0 equals 1, as does a to the power 0 for any a not equals zero.">
            <a:extLst>
              <a:ext uri="{FF2B5EF4-FFF2-40B4-BE49-F238E27FC236}">
                <a16:creationId xmlns:a16="http://schemas.microsoft.com/office/drawing/2014/main" id="{0964F7F8-118C-E0FD-03D1-EFD9E072861D}"/>
              </a:ext>
            </a:extLst>
          </p:cNvPr>
          <p:cNvPicPr>
            <a:picLocks noChangeAspect="1"/>
          </p:cNvPicPr>
          <p:nvPr/>
        </p:nvPicPr>
        <p:blipFill>
          <a:blip r:embed="rId3"/>
          <a:stretch>
            <a:fillRect/>
          </a:stretch>
        </p:blipFill>
        <p:spPr>
          <a:xfrm>
            <a:off x="838200" y="1962602"/>
            <a:ext cx="5904000" cy="498054"/>
          </a:xfrm>
          <a:prstGeom prst="rect">
            <a:avLst/>
          </a:prstGeom>
        </p:spPr>
      </p:pic>
      <p:pic>
        <p:nvPicPr>
          <p:cNvPr id="10" name="Picture 9" descr="d. One divided by t to the power of negative three is equal to one divided by one over t to the power of three, which simplifies to one times t to the power of three over one, which is equal to t to the power of three.">
            <a:extLst>
              <a:ext uri="{FF2B5EF4-FFF2-40B4-BE49-F238E27FC236}">
                <a16:creationId xmlns:a16="http://schemas.microsoft.com/office/drawing/2014/main" id="{96EF597C-13E0-9EC8-7BAA-6158F0871FED}"/>
              </a:ext>
            </a:extLst>
          </p:cNvPr>
          <p:cNvPicPr>
            <a:picLocks noChangeAspect="1"/>
          </p:cNvPicPr>
          <p:nvPr/>
        </p:nvPicPr>
        <p:blipFill>
          <a:blip r:embed="rId4"/>
          <a:stretch>
            <a:fillRect/>
          </a:stretch>
        </p:blipFill>
        <p:spPr>
          <a:xfrm>
            <a:off x="457200" y="2787395"/>
            <a:ext cx="3024000" cy="1283210"/>
          </a:xfrm>
          <a:prstGeom prst="rect">
            <a:avLst/>
          </a:prstGeom>
        </p:spPr>
      </p:pic>
      <p:pic>
        <p:nvPicPr>
          <p:cNvPr id="12" name="Picture 11" descr="e. Open parenthesis x squared y close parenthesis cubed equals open parenthesis x squared y close parenthesis times open parenthesis x squared y close parenthesis times open parenthesis x squared y close parenthesis, which equals x squared times x squared times x squared times y times y times y, which equals x to the power of 6 y cubed.">
            <a:extLst>
              <a:ext uri="{FF2B5EF4-FFF2-40B4-BE49-F238E27FC236}">
                <a16:creationId xmlns:a16="http://schemas.microsoft.com/office/drawing/2014/main" id="{39D8C13A-FA30-CCD3-2052-598BCFDCC777}"/>
              </a:ext>
            </a:extLst>
          </p:cNvPr>
          <p:cNvPicPr>
            <a:picLocks noChangeAspect="1"/>
          </p:cNvPicPr>
          <p:nvPr/>
        </p:nvPicPr>
        <p:blipFill>
          <a:blip r:embed="rId5"/>
          <a:stretch>
            <a:fillRect/>
          </a:stretch>
        </p:blipFill>
        <p:spPr>
          <a:xfrm>
            <a:off x="448023" y="4267200"/>
            <a:ext cx="6934200" cy="6191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Properties: </a:t>
            </a:r>
            <a:r>
              <a:rPr dirty="0"/>
              <a:t>Properties of Exponents</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2499322"/>
          </a:xfrm>
        </p:spPr>
        <p:txBody>
          <a:bodyPr>
            <a:normAutofit/>
          </a:bodyPr>
          <a:lstStyle/>
          <a:p>
            <a:pPr>
              <a:defRPr sz="2800"/>
            </a:pPr>
            <a:r>
              <a:rPr sz="2800" dirty="0"/>
              <a:t>In the following properties, </a:t>
            </a:r>
            <a:r>
              <a:rPr lang="en-US" sz="2800" i="1" dirty="0"/>
              <a:t>a</a:t>
            </a:r>
            <a:r>
              <a:rPr sz="2800" dirty="0"/>
              <a:t> and </a:t>
            </a:r>
            <a:r>
              <a:rPr lang="en-US" sz="2800" i="1" dirty="0"/>
              <a:t>b</a:t>
            </a:r>
            <a:r>
              <a:rPr sz="2800" dirty="0"/>
              <a:t> may be taken to represent constants, variables, or more complicated algebraic expressions. The letters </a:t>
            </a:r>
            <a:r>
              <a:rPr lang="en-US" sz="2800" i="1" dirty="0"/>
              <a:t>n</a:t>
            </a:r>
            <a:r>
              <a:rPr sz="2800" dirty="0"/>
              <a:t> and </a:t>
            </a:r>
            <a:r>
              <a:rPr lang="en-US" sz="2800" i="1" dirty="0"/>
              <a:t>m</a:t>
            </a:r>
            <a:r>
              <a:rPr sz="2800" dirty="0"/>
              <a:t> represent integers.</a:t>
            </a:r>
          </a:p>
          <a:p>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3296</TotalTime>
  <Words>1897</Words>
  <Application>Microsoft Office PowerPoint</Application>
  <PresentationFormat>On-screen Show (4:3)</PresentationFormat>
  <Paragraphs>156</Paragraphs>
  <Slides>35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1" baseType="lpstr">
      <vt:lpstr>Cambria Math</vt:lpstr>
      <vt:lpstr>Arial</vt:lpstr>
      <vt:lpstr>Calibri</vt:lpstr>
      <vt:lpstr>Courier New</vt:lpstr>
      <vt:lpstr>Office Theme</vt:lpstr>
      <vt:lpstr>Equation</vt:lpstr>
      <vt:lpstr>Section 1.3</vt:lpstr>
      <vt:lpstr>Definition: Natural Number Exponents</vt:lpstr>
      <vt:lpstr>Example 1: Using Natural Number Exponents1</vt:lpstr>
      <vt:lpstr> Example 1: Using Natural Number Exponents2</vt:lpstr>
      <vt:lpstr>Definition: 0 as an Exponent</vt:lpstr>
      <vt:lpstr>Definition: Negative Integer Exponents</vt:lpstr>
      <vt:lpstr>Example 2: Simplifying Exponents1</vt:lpstr>
      <vt:lpstr>Example 2: Simplifying Exponents2</vt:lpstr>
      <vt:lpstr>Properties: Properties of Exponents1</vt:lpstr>
      <vt:lpstr>Properties: Properties of Exponents2</vt:lpstr>
      <vt:lpstr>Properties: Properties of Exponents3</vt:lpstr>
      <vt:lpstr>Example 3: Using Properties of Exponents1</vt:lpstr>
      <vt:lpstr>Example 3: Using Properties of Exponents2</vt:lpstr>
      <vt:lpstr>Example 3: Using Properties of Exponents3</vt:lpstr>
      <vt:lpstr>Example 3: Using Properties of Exponents4</vt:lpstr>
      <vt:lpstr>CAUTION!1</vt:lpstr>
      <vt:lpstr>Definition: Scientific Notation</vt:lpstr>
      <vt:lpstr>CAUTION!2</vt:lpstr>
      <vt:lpstr>Example 4: Using Scientific Notation1</vt:lpstr>
      <vt:lpstr> Example 4: Using Scientific Notation2</vt:lpstr>
      <vt:lpstr> Example 4: Using Scientific Notation3</vt:lpstr>
      <vt:lpstr>Example 5: Simplifying Expressions with Scientific Notation1</vt:lpstr>
      <vt:lpstr>Example 5: Simplifying Expressions with Scientific Notation2</vt:lpstr>
      <vt:lpstr>Example 5: Simplifying Expressions with Scientific Notation3</vt:lpstr>
      <vt:lpstr>Example 6: Using Geometric Formulas1</vt:lpstr>
      <vt:lpstr>Example 6: Using Geometric Formulas2</vt:lpstr>
      <vt:lpstr>Example 6: Using Geometric Formulas3</vt:lpstr>
      <vt:lpstr>Example 6: Using Geometric Formulas4</vt:lpstr>
      <vt:lpstr>Example 6: Using Geometric Formulas5</vt:lpstr>
      <vt:lpstr>Example 6: Using Geometric Formulas6</vt:lpstr>
      <vt:lpstr>Example 6: Using Geometric Formulas7</vt:lpstr>
      <vt:lpstr>Example 6: Using Geometric Formulas8</vt:lpstr>
      <vt:lpstr>Example 6: Using Geometric Formulas9</vt:lpstr>
      <vt:lpstr>Example 6: Using Geometric Formulas10</vt:lpstr>
      <vt:lpstr>Example 6: Using Geometric Formulas11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Sankar</cp:lastModifiedBy>
  <cp:revision>235</cp:revision>
  <dcterms:created xsi:type="dcterms:W3CDTF">2013-04-26T14:43:13Z</dcterms:created>
  <dcterms:modified xsi:type="dcterms:W3CDTF">2025-06-16T10:25:34Z</dcterms:modified>
</cp:coreProperties>
</file>