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300" r:id="rId3"/>
    <p:sldId id="331" r:id="rId4"/>
    <p:sldId id="302" r:id="rId5"/>
    <p:sldId id="303" r:id="rId6"/>
    <p:sldId id="304" r:id="rId7"/>
    <p:sldId id="307" r:id="rId8"/>
    <p:sldId id="310" r:id="rId9"/>
    <p:sldId id="312" r:id="rId10"/>
    <p:sldId id="313" r:id="rId11"/>
    <p:sldId id="315" r:id="rId12"/>
    <p:sldId id="318" r:id="rId13"/>
    <p:sldId id="319" r:id="rId14"/>
    <p:sldId id="322" r:id="rId15"/>
    <p:sldId id="325" r:id="rId16"/>
    <p:sldId id="326" r:id="rId17"/>
    <p:sldId id="280" r:id="rId18"/>
    <p:sldId id="333" r:id="rId19"/>
    <p:sldId id="334" r:id="rId20"/>
    <p:sldId id="335" r:id="rId21"/>
    <p:sldId id="338" r:id="rId22"/>
    <p:sldId id="341" r:id="rId23"/>
    <p:sldId id="332" r:id="rId24"/>
    <p:sldId id="281" r:id="rId25"/>
    <p:sldId id="283" r:id="rId26"/>
    <p:sldId id="284" r:id="rId27"/>
    <p:sldId id="286" r:id="rId28"/>
    <p:sldId id="287" r:id="rId29"/>
    <p:sldId id="329" r:id="rId30"/>
    <p:sldId id="288" r:id="rId31"/>
    <p:sldId id="289" r:id="rId32"/>
  </p:sldIdLst>
  <p:sldSz cx="9144000" cy="6858000" type="screen4x3"/>
  <p:notesSz cx="6858000" cy="9144000"/>
  <p:embeddedFontLst>
    <p:embeddedFont>
      <p:font typeface="Cambria" panose="02040503050406030204" pitchFamily="18"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2AE6C9-7111-ABDF-0657-B0737E170FA3}" name="Syamprasad" initials="B" userId="Syamprasad" providerId="None"/>
  <p188:author id="{1C89A0EA-17C2-1859-4D11-F6635B89012A}" name="Allison Conger" initials="AC" userId="S::aconger@hawkeslearning.com::ade6c5c3-e633-4050-96d1-34f11caf605e" providerId="AD"/>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94673" autoAdjust="0"/>
  </p:normalViewPr>
  <p:slideViewPr>
    <p:cSldViewPr>
      <p:cViewPr varScale="1">
        <p:scale>
          <a:sx n="105" d="100"/>
          <a:sy n="105" d="100"/>
        </p:scale>
        <p:origin x="109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5.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0.png"/><Relationship Id="rId1" Type="http://schemas.openxmlformats.org/officeDocument/2006/relationships/slideLayout" Target="../slideLayouts/slideLayout7.xml"/><Relationship Id="rId5" Type="http://schemas.openxmlformats.org/officeDocument/2006/relationships/image" Target="../media/image320.png"/><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50.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 Id="rId9"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49.emf"/><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emf"/><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oleObject" Target="../embeddings/oleObject3.bin"/><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a:t>
            </a:r>
            <a:r>
              <a:rPr lang="en-US" dirty="0"/>
              <a:t>2</a:t>
            </a:r>
            <a:endParaRPr dirty="0"/>
          </a:p>
        </p:txBody>
      </p:sp>
      <p:sp>
        <p:nvSpPr>
          <p:cNvPr id="2" name="Text Placeholder 1"/>
          <p:cNvSpPr>
            <a:spLocks noGrp="1"/>
          </p:cNvSpPr>
          <p:nvPr>
            <p:ph type="body" sz="quarter" idx="10"/>
          </p:nvPr>
        </p:nvSpPr>
        <p:spPr/>
        <p:txBody>
          <a:bodyPr/>
          <a:lstStyle/>
          <a:p>
            <a:pPr algn="ctr"/>
            <a:r>
              <a:rPr lang="en-US" dirty="0"/>
              <a:t>The Arithmetic of </a:t>
            </a:r>
            <a:r>
              <a:rPr dirty="0"/>
              <a:t>Algebraic Expressions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Visualizing the Distributive Property</a:t>
            </a:r>
            <a:r>
              <a:rPr lang="en-US" baseline="-25000" dirty="0"/>
              <a:t>2</a:t>
            </a:r>
            <a:endParaRPr dirty="0"/>
          </a:p>
        </p:txBody>
      </p:sp>
      <p:pic>
        <p:nvPicPr>
          <p:cNvPr id="5" name="Content Placeholder 4" descr="A large rectangle divided by a vertical line segment into two subrectangles. The height of the large rectangle is labeled as a. The width of the left subrectangle is labeled as b, the width of the right subrectangle is labeled as c, and the width of the large rectangle is labeled as b+c. The area of the left subrectangle is labeled as the product ab and the area of the right subrectangle is labeled as the product ac.">
            <a:extLst>
              <a:ext uri="{FF2B5EF4-FFF2-40B4-BE49-F238E27FC236}">
                <a16:creationId xmlns:a16="http://schemas.microsoft.com/office/drawing/2014/main" id="{E57AC9B8-1936-46B0-9051-88AF74C7C53A}"/>
              </a:ext>
            </a:extLst>
          </p:cNvPr>
          <p:cNvPicPr>
            <a:picLocks noGrp="1" noChangeAspect="1"/>
          </p:cNvPicPr>
          <p:nvPr>
            <p:ph sz="quarter" idx="11"/>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445" t="4000"/>
          <a:stretch/>
        </p:blipFill>
        <p:spPr>
          <a:xfrm>
            <a:off x="600075" y="1295400"/>
            <a:ext cx="3667125" cy="3657600"/>
          </a:xfrm>
        </p:spPr>
      </p:pic>
      <p:sp>
        <p:nvSpPr>
          <p:cNvPr id="4" name="Text Placeholder 2"/>
          <p:cNvSpPr txBox="1">
            <a:spLocks/>
          </p:cNvSpPr>
          <p:nvPr/>
        </p:nvSpPr>
        <p:spPr>
          <a:xfrm>
            <a:off x="1747837" y="5067887"/>
            <a:ext cx="13716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Figure 1</a:t>
            </a:r>
          </a:p>
        </p:txBody>
      </p:sp>
      <p:sp>
        <p:nvSpPr>
          <p:cNvPr id="6" name="Text Placeholder 2"/>
          <p:cNvSpPr txBox="1">
            <a:spLocks/>
          </p:cNvSpPr>
          <p:nvPr/>
        </p:nvSpPr>
        <p:spPr>
          <a:xfrm>
            <a:off x="4648200" y="1295400"/>
            <a:ext cx="3962400" cy="47009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800" dirty="0"/>
              <a:t>Figure 1 shows that the total area of the shaded region represents the product</a:t>
            </a:r>
          </a:p>
        </p:txBody>
      </p:sp>
      <p:pic>
        <p:nvPicPr>
          <p:cNvPr id="9" name="Picture 8" descr="a times open parenthesis b plus c close parenthesis and that">
            <a:extLst>
              <a:ext uri="{FF2B5EF4-FFF2-40B4-BE49-F238E27FC236}">
                <a16:creationId xmlns:a16="http://schemas.microsoft.com/office/drawing/2014/main" id="{C6FDC8E7-E6BC-CF67-43E9-8EA789D78DEE}"/>
              </a:ext>
            </a:extLst>
          </p:cNvPr>
          <p:cNvPicPr>
            <a:picLocks noChangeAspect="1"/>
          </p:cNvPicPr>
          <p:nvPr/>
        </p:nvPicPr>
        <p:blipFill>
          <a:blip r:embed="rId4"/>
          <a:stretch>
            <a:fillRect/>
          </a:stretch>
        </p:blipFill>
        <p:spPr>
          <a:xfrm>
            <a:off x="5943600" y="2590800"/>
            <a:ext cx="2484000" cy="527999"/>
          </a:xfrm>
          <a:prstGeom prst="rect">
            <a:avLst/>
          </a:prstGeom>
        </p:spPr>
      </p:pic>
      <p:sp>
        <p:nvSpPr>
          <p:cNvPr id="10" name="TextBox 9">
            <a:extLst>
              <a:ext uri="{FF2B5EF4-FFF2-40B4-BE49-F238E27FC236}">
                <a16:creationId xmlns:a16="http://schemas.microsoft.com/office/drawing/2014/main" id="{45A5C2E5-51A8-B576-B4AB-BCEE1BCC6F06}"/>
              </a:ext>
            </a:extLst>
          </p:cNvPr>
          <p:cNvSpPr txBox="1"/>
          <p:nvPr/>
        </p:nvSpPr>
        <p:spPr>
          <a:xfrm>
            <a:off x="4648200" y="3012840"/>
            <a:ext cx="4114801" cy="1815882"/>
          </a:xfrm>
          <a:prstGeom prst="rect">
            <a:avLst/>
          </a:prstGeom>
          <a:noFill/>
        </p:spPr>
        <p:txBody>
          <a:bodyPr wrap="square" rtlCol="0">
            <a:spAutoFit/>
          </a:bodyPr>
          <a:lstStyle/>
          <a:p>
            <a:r>
              <a:rPr lang="en-US" sz="2800" dirty="0"/>
              <a:t>total area is the sum of two smaller areas that represent the products</a:t>
            </a:r>
            <a:r>
              <a:rPr lang="en-US" sz="2800" i="1" dirty="0">
                <a:latin typeface="Calibri" panose="020F0502020204030204" pitchFamily="34" charset="0"/>
                <a:ea typeface="Calibri" panose="020F0502020204030204" pitchFamily="34" charset="0"/>
                <a:cs typeface="Calibri" panose="020F0502020204030204" pitchFamily="34" charset="0"/>
              </a:rPr>
              <a:t> ab</a:t>
            </a:r>
            <a:r>
              <a:rPr lang="en-US" sz="2800" dirty="0"/>
              <a:t> and </a:t>
            </a:r>
            <a:r>
              <a:rPr lang="en-US" sz="2800" i="1" dirty="0">
                <a:latin typeface="Calibri" panose="020F0502020204030204" pitchFamily="34" charset="0"/>
                <a:ea typeface="Calibri" panose="020F0502020204030204" pitchFamily="34" charset="0"/>
                <a:cs typeface="Calibri" panose="020F0502020204030204" pitchFamily="34" charset="0"/>
              </a:rPr>
              <a:t>ac</a:t>
            </a:r>
            <a:r>
              <a:rPr lang="en-US" sz="2800" dirty="0"/>
              <a:t>.</a:t>
            </a:r>
            <a:endParaRPr lang="en-I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Cancellation Properties</a:t>
            </a:r>
          </a:p>
        </p:txBody>
      </p:sp>
      <p:sp>
        <p:nvSpPr>
          <p:cNvPr id="3" name="Text Placeholder 2"/>
          <p:cNvSpPr>
            <a:spLocks noGrp="1"/>
          </p:cNvSpPr>
          <p:nvPr>
            <p:ph type="body" sz="quarter" idx="10"/>
          </p:nvPr>
        </p:nvSpPr>
        <p:spPr>
          <a:xfrm>
            <a:off x="457200" y="1082078"/>
            <a:ext cx="8229600" cy="4480522"/>
          </a:xfrm>
        </p:spPr>
        <p:txBody>
          <a:bodyPr>
            <a:normAutofit/>
          </a:bodyPr>
          <a:lstStyle/>
          <a:p>
            <a:pPr>
              <a:defRPr sz="2800"/>
            </a:pPr>
            <a:r>
              <a:rPr sz="2400" dirty="0"/>
              <a:t>In the following properties, </a:t>
            </a:r>
            <a:r>
              <a:rPr lang="en-US" sz="2400" i="1" dirty="0"/>
              <a:t>A</a:t>
            </a:r>
            <a:r>
              <a:rPr sz="2400" dirty="0"/>
              <a:t>, </a:t>
            </a:r>
            <a:r>
              <a:rPr lang="en-US" sz="2400" i="1" dirty="0"/>
              <a:t>B</a:t>
            </a:r>
            <a:r>
              <a:rPr sz="2400" dirty="0"/>
              <a:t>, and </a:t>
            </a:r>
            <a:r>
              <a:rPr lang="en-US" sz="2400" i="1" dirty="0"/>
              <a:t>C</a:t>
            </a:r>
            <a:r>
              <a:rPr sz="2400" dirty="0"/>
              <a:t> represent algebraic expressions. The symbol ⇔ can be read as “if and only if” or “is equivalent to.”</a:t>
            </a:r>
          </a:p>
          <a:p>
            <a:endParaRPr sz="2800" dirty="0"/>
          </a:p>
        </p:txBody>
      </p:sp>
      <mc:AlternateContent xmlns:mc="http://schemas.openxmlformats.org/markup-compatibility/2006" xmlns:a14="http://schemas.microsoft.com/office/drawing/2010/main">
        <mc:Choice Requires="a14">
          <p:graphicFrame>
            <p:nvGraphicFramePr>
              <p:cNvPr id="4" name="Table Placeholder 2" descr="The table has two columns labeled  Property and Description.&#10;1. A equals B if and only if A plus C equals B plus C, with description.&#10;Additive Cancellation is Adding the same quantity to both sides of an equation results in an equivalent equation.&#10;2. For C not equal to zero, A equals B if and only if A times C equals B times C, with description&#10;Multiplicative Cancellation is Multiplying both sides of an equation by the same nonzero constant results in an equivalent equation."/>
              <p:cNvGraphicFramePr>
                <a:graphicFrameLocks/>
              </p:cNvGraphicFramePr>
              <p:nvPr>
                <p:extLst>
                  <p:ext uri="{D42A27DB-BD31-4B8C-83A1-F6EECF244321}">
                    <p14:modId xmlns:p14="http://schemas.microsoft.com/office/powerpoint/2010/main" val="4185234144"/>
                  </p:ext>
                </p:extLst>
              </p:nvPr>
            </p:nvGraphicFramePr>
            <p:xfrm>
              <a:off x="457200" y="2402840"/>
              <a:ext cx="8229600" cy="3017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b="1"/>
                          </a:pPr>
                          <a:r>
                            <a:rPr sz="2000" b="1" dirty="0">
                              <a:solidFill>
                                <a:srgbClr val="000000"/>
                              </a:solidFill>
                            </a:rPr>
                            <a:t>Property</a:t>
                          </a:r>
                        </a:p>
                      </a:txBody>
                      <a:tcPr/>
                    </a:tc>
                    <a:tc>
                      <a:txBody>
                        <a:bodyPr/>
                        <a:lstStyle/>
                        <a:p>
                          <a:pPr algn="l">
                            <a:defRPr b="1"/>
                          </a:pPr>
                          <a:r>
                            <a:rPr sz="2000" b="1" dirty="0">
                              <a:solidFill>
                                <a:srgbClr val="000000"/>
                              </a:solidFill>
                            </a:rPr>
                            <a:t>Description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rgbClr val="000000"/>
                              </a:solidFill>
                            </a:rPr>
                            <a:t>​</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𝐵</m:t>
                              </m:r>
                            </m:oMath>
                          </a14:m>
                          <a:r>
                            <a:rPr lang="en-US" sz="1800" b="0" i="0" kern="1200" dirty="0">
                              <a:solidFill>
                                <a:schemeClr val="tx1"/>
                              </a:solidFill>
                              <a:effectLst/>
                              <a:latin typeface="+mn-lt"/>
                              <a:ea typeface="+mn-ea"/>
                              <a:cs typeface="+mn-cs"/>
                            </a:rPr>
                            <a:t> </a:t>
                          </a:r>
                          <a:r>
                            <a:rPr lang="en-US" sz="2000" dirty="0">
                              <a:solidFill>
                                <a:srgbClr val="000000"/>
                              </a:solidFill>
                            </a:rPr>
                            <a:t>⇔</a:t>
                          </a:r>
                          <a:r>
                            <a:rPr lang="en-US" sz="2000" b="0" i="0" kern="1200" dirty="0">
                              <a:solidFill>
                                <a:schemeClr val="tx1"/>
                              </a:solidFill>
                              <a:effectLst/>
                              <a:latin typeface="+mn-lt"/>
                              <a:ea typeface="+mn-ea"/>
                              <a:cs typeface="+mn-cs"/>
                            </a:rPr>
                            <a:t>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𝐶</m:t>
                              </m:r>
                              <m:r>
                                <a:rPr lang="en-US" sz="2000">
                                  <a:solidFill>
                                    <a:srgbClr val="000000"/>
                                  </a:solidFill>
                                  <a:latin typeface="Cambria Math"/>
                                </a:rPr>
                                <m:t>=</m:t>
                              </m:r>
                              <m:r>
                                <a:rPr lang="en-US" sz="2000">
                                  <a:solidFill>
                                    <a:srgbClr val="000000"/>
                                  </a:solidFill>
                                  <a:latin typeface="Cambria Math"/>
                                </a:rPr>
                                <m:t>𝐵</m:t>
                              </m:r>
                              <m:r>
                                <a:rPr lang="en-US" sz="2000">
                                  <a:solidFill>
                                    <a:srgbClr val="000000"/>
                                  </a:solidFill>
                                  <a:latin typeface="Cambria Math"/>
                                </a:rPr>
                                <m:t>+</m:t>
                              </m:r>
                              <m:r>
                                <a:rPr lang="en-US" sz="2000">
                                  <a:solidFill>
                                    <a:srgbClr val="000000"/>
                                  </a:solidFill>
                                  <a:latin typeface="Cambria Math"/>
                                </a:rPr>
                                <m:t>𝐶</m:t>
                              </m:r>
                            </m:oMath>
                          </a14:m>
                          <a:endParaRPr lang="en-US" sz="2000" dirty="0">
                            <a:solidFill>
                              <a:srgbClr val="000000"/>
                            </a:solidFill>
                          </a:endParaRPr>
                        </a:p>
                      </a:txBody>
                      <a:tcPr/>
                    </a:tc>
                    <a:tc>
                      <a:txBody>
                        <a:bodyPr/>
                        <a:lstStyle/>
                        <a:p>
                          <a:pPr algn="l"/>
                          <a:r>
                            <a:rPr sz="2000" b="1" dirty="0">
                              <a:solidFill>
                                <a:srgbClr val="000000"/>
                              </a:solidFill>
                            </a:rPr>
                            <a:t>Additive Cancellation</a:t>
                          </a:r>
                          <a:r>
                            <a:rPr sz="2000" dirty="0">
                              <a:solidFill>
                                <a:srgbClr val="000000"/>
                              </a:solidFill>
                            </a:rPr>
                            <a:t> </a:t>
                          </a:r>
                          <a:br>
                            <a:rPr lang="en-US" sz="2000" dirty="0">
                              <a:solidFill>
                                <a:srgbClr val="000000"/>
                              </a:solidFill>
                            </a:rPr>
                          </a:br>
                          <a:r>
                            <a:rPr sz="2000" dirty="0">
                              <a:solidFill>
                                <a:srgbClr val="000000"/>
                              </a:solidFill>
                            </a:rPr>
                            <a:t>Adding the same quantity to both sides of an equation results in an equivalent equation.</a:t>
                          </a:r>
                        </a:p>
                      </a:txBody>
                      <a:tcPr/>
                    </a:tc>
                    <a:extLst>
                      <a:ext uri="{0D108BD9-81ED-4DB2-BD59-A6C34878D82A}">
                        <a16:rowId xmlns:a16="http://schemas.microsoft.com/office/drawing/2014/main" val="10001"/>
                      </a:ext>
                    </a:extLst>
                  </a:tr>
                  <a:tr h="370840">
                    <a:tc>
                      <a:txBody>
                        <a:bodyPr/>
                        <a:lstStyle/>
                        <a:p>
                          <a:pPr algn="l">
                            <a:defRPr sz="1800"/>
                          </a:pPr>
                          <a:r>
                            <a:rPr lang="en-US" sz="2000" dirty="0">
                              <a:solidFill>
                                <a:srgbClr val="000000"/>
                              </a:solidFill>
                            </a:rPr>
                            <a:t>For </a:t>
                          </a:r>
                          <a14:m>
                            <m:oMath xmlns:m="http://schemas.openxmlformats.org/officeDocument/2006/math">
                              <m:r>
                                <a:rPr lang="en-US" sz="2000">
                                  <a:solidFill>
                                    <a:srgbClr val="000000"/>
                                  </a:solidFill>
                                  <a:latin typeface="Cambria Math"/>
                                </a:rPr>
                                <m:t>𝐶</m:t>
                              </m:r>
                              <m:r>
                                <a:rPr lang="en-US" sz="2000">
                                  <a:solidFill>
                                    <a:srgbClr val="000000"/>
                                  </a:solidFill>
                                  <a:latin typeface="Cambria Math"/>
                                </a:rPr>
                                <m:t>≠0</m:t>
                              </m:r>
                            </m:oMath>
                          </a14:m>
                          <a:r>
                            <a:rPr lang="en-US" sz="2000" dirty="0">
                              <a:solidFill>
                                <a:srgbClr val="000000"/>
                              </a:solidFill>
                            </a:rPr>
                            <a:t>,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𝐵</m:t>
                              </m:r>
                            </m:oMath>
                          </a14:m>
                          <a:r>
                            <a:rPr lang="en-US" sz="2000" dirty="0">
                              <a:solidFill>
                                <a:srgbClr val="000000"/>
                              </a:solidFill>
                            </a:rPr>
                            <a:t>  ⇔  </a:t>
                          </a:r>
                          <a14:m>
                            <m:oMath xmlns:m="http://schemas.openxmlformats.org/officeDocument/2006/math">
                              <m:r>
                                <a:rPr lang="en-US" sz="2000">
                                  <a:solidFill>
                                    <a:srgbClr val="000000"/>
                                  </a:solidFill>
                                  <a:latin typeface="Cambria Math"/>
                                </a:rPr>
                                <m:t>𝐴</m:t>
                              </m:r>
                              <m:r>
                                <a:rPr lang="en-US" sz="2000">
                                  <a:solidFill>
                                    <a:srgbClr val="000000"/>
                                  </a:solidFill>
                                  <a:latin typeface="Cambria Math"/>
                                </a:rPr>
                                <m:t>⋅</m:t>
                              </m:r>
                              <m:r>
                                <a:rPr lang="en-US" sz="2000">
                                  <a:solidFill>
                                    <a:srgbClr val="000000"/>
                                  </a:solidFill>
                                  <a:latin typeface="Cambria Math"/>
                                </a:rPr>
                                <m:t>𝐶</m:t>
                              </m:r>
                              <m:r>
                                <a:rPr lang="en-US" sz="2000">
                                  <a:solidFill>
                                    <a:srgbClr val="000000"/>
                                  </a:solidFill>
                                  <a:latin typeface="Cambria Math"/>
                                </a:rPr>
                                <m:t>=</m:t>
                              </m:r>
                              <m:r>
                                <a:rPr lang="en-US" sz="2000">
                                  <a:solidFill>
                                    <a:srgbClr val="000000"/>
                                  </a:solidFill>
                                  <a:latin typeface="Cambria Math"/>
                                </a:rPr>
                                <m:t>𝐵</m:t>
                              </m:r>
                              <m:r>
                                <a:rPr lang="en-US" sz="2000">
                                  <a:solidFill>
                                    <a:srgbClr val="000000"/>
                                  </a:solidFill>
                                  <a:latin typeface="Cambria Math"/>
                                </a:rPr>
                                <m:t>⋅</m:t>
                              </m:r>
                              <m:r>
                                <a:rPr lang="en-US" sz="2000">
                                  <a:solidFill>
                                    <a:srgbClr val="000000"/>
                                  </a:solidFill>
                                  <a:latin typeface="Cambria Math"/>
                                </a:rPr>
                                <m:t>𝐶</m:t>
                              </m:r>
                            </m:oMath>
                          </a14:m>
                          <a:r>
                            <a:rPr lang="en-US" sz="2000" dirty="0">
                              <a:solidFill>
                                <a:srgbClr val="000000"/>
                              </a:solidFill>
                            </a:rPr>
                            <a:t>.</a:t>
                          </a:r>
                        </a:p>
                      </a:txBody>
                      <a:tcPr/>
                    </a:tc>
                    <a:tc>
                      <a:txBody>
                        <a:bodyPr/>
                        <a:lstStyle/>
                        <a:p>
                          <a:pPr algn="l"/>
                          <a:r>
                            <a:rPr sz="2000" b="1" dirty="0">
                              <a:solidFill>
                                <a:srgbClr val="000000"/>
                              </a:solidFill>
                            </a:rPr>
                            <a:t>Multiplicative Cancellation</a:t>
                          </a:r>
                          <a:r>
                            <a:rPr sz="2000" dirty="0">
                              <a:solidFill>
                                <a:srgbClr val="000000"/>
                              </a:solidFill>
                            </a:rPr>
                            <a:t> Multiplying both sides of an equation by the same </a:t>
                          </a:r>
                          <a:r>
                            <a:rPr sz="2000" b="0" dirty="0">
                              <a:solidFill>
                                <a:srgbClr val="000000"/>
                              </a:solidFill>
                            </a:rPr>
                            <a:t>nonzero</a:t>
                          </a:r>
                          <a:r>
                            <a:rPr sz="2000" dirty="0">
                              <a:solidFill>
                                <a:srgbClr val="000000"/>
                              </a:solidFill>
                            </a:rPr>
                            <a:t> constant results in an equivalent equation.</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The table has two columns labeled  Property and Description.&#10;1. A equals B if and only if A plus C equals B plus C, with description.&#10;Additive Cancellation is Adding the same quantity to both sides of an equation results in an equivalent equation.&#10;2. For C not equal to zero, A equals B if and only if A times C equals B times C, with description&#10;Multiplicative Cancellation is Multiplying both sides of an equation by the same nonzero constant results in an equivalent equation."/>
              <p:cNvGraphicFramePr>
                <a:graphicFrameLocks/>
              </p:cNvGraphicFramePr>
              <p:nvPr>
                <p:extLst>
                  <p:ext uri="{D42A27DB-BD31-4B8C-83A1-F6EECF244321}">
                    <p14:modId xmlns:p14="http://schemas.microsoft.com/office/powerpoint/2010/main" val="4185234144"/>
                  </p:ext>
                </p:extLst>
              </p:nvPr>
            </p:nvGraphicFramePr>
            <p:xfrm>
              <a:off x="457200" y="2402840"/>
              <a:ext cx="8229600" cy="301752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6240">
                    <a:tc>
                      <a:txBody>
                        <a:bodyPr/>
                        <a:lstStyle/>
                        <a:p>
                          <a:pPr algn="l">
                            <a:defRPr b="1"/>
                          </a:pPr>
                          <a:r>
                            <a:rPr sz="2000" b="1" dirty="0">
                              <a:solidFill>
                                <a:srgbClr val="000000"/>
                              </a:solidFill>
                            </a:rPr>
                            <a:t>Property</a:t>
                          </a:r>
                        </a:p>
                      </a:txBody>
                      <a:tcPr/>
                    </a:tc>
                    <a:tc>
                      <a:txBody>
                        <a:bodyPr/>
                        <a:lstStyle/>
                        <a:p>
                          <a:pPr algn="l">
                            <a:defRPr b="1"/>
                          </a:pPr>
                          <a:r>
                            <a:rPr sz="2000" b="1" dirty="0">
                              <a:solidFill>
                                <a:srgbClr val="000000"/>
                              </a:solidFill>
                            </a:rPr>
                            <a:t>Description</a:t>
                          </a:r>
                        </a:p>
                      </a:txBody>
                      <a:tcPr/>
                    </a:tc>
                    <a:extLst>
                      <a:ext uri="{0D108BD9-81ED-4DB2-BD59-A6C34878D82A}">
                        <a16:rowId xmlns:a16="http://schemas.microsoft.com/office/drawing/2014/main" val="10000"/>
                      </a:ext>
                    </a:extLst>
                  </a:tr>
                  <a:tr h="1310640">
                    <a:tc>
                      <a:txBody>
                        <a:bodyPr/>
                        <a:lstStyle/>
                        <a:p>
                          <a:endParaRPr lang="en-US"/>
                        </a:p>
                      </a:txBody>
                      <a:tcPr>
                        <a:blipFill>
                          <a:blip r:embed="rId2"/>
                          <a:stretch>
                            <a:fillRect t="-32407" r="-100000" b="-107407"/>
                          </a:stretch>
                        </a:blipFill>
                      </a:tcPr>
                    </a:tc>
                    <a:tc>
                      <a:txBody>
                        <a:bodyPr/>
                        <a:lstStyle/>
                        <a:p>
                          <a:pPr algn="l"/>
                          <a:r>
                            <a:rPr sz="2000" b="1" dirty="0">
                              <a:solidFill>
                                <a:srgbClr val="000000"/>
                              </a:solidFill>
                            </a:rPr>
                            <a:t>Additive Cancellation</a:t>
                          </a:r>
                          <a:r>
                            <a:rPr sz="2000" dirty="0">
                              <a:solidFill>
                                <a:srgbClr val="000000"/>
                              </a:solidFill>
                            </a:rPr>
                            <a:t> </a:t>
                          </a:r>
                          <a:br>
                            <a:rPr lang="en-US" sz="2000" dirty="0">
                              <a:solidFill>
                                <a:srgbClr val="000000"/>
                              </a:solidFill>
                            </a:rPr>
                          </a:br>
                          <a:r>
                            <a:rPr sz="2000" dirty="0">
                              <a:solidFill>
                                <a:srgbClr val="000000"/>
                              </a:solidFill>
                            </a:rPr>
                            <a:t>Adding the same quantity to both sides of an equation results in an equivalent equation.</a:t>
                          </a:r>
                        </a:p>
                      </a:txBody>
                      <a:tcPr/>
                    </a:tc>
                    <a:extLst>
                      <a:ext uri="{0D108BD9-81ED-4DB2-BD59-A6C34878D82A}">
                        <a16:rowId xmlns:a16="http://schemas.microsoft.com/office/drawing/2014/main" val="10001"/>
                      </a:ext>
                    </a:extLst>
                  </a:tr>
                  <a:tr h="1310640">
                    <a:tc>
                      <a:txBody>
                        <a:bodyPr/>
                        <a:lstStyle/>
                        <a:p>
                          <a:endParaRPr lang="en-US"/>
                        </a:p>
                      </a:txBody>
                      <a:tcPr>
                        <a:blipFill>
                          <a:blip r:embed="rId2"/>
                          <a:stretch>
                            <a:fillRect t="-133023" r="-100000" b="-7907"/>
                          </a:stretch>
                        </a:blipFill>
                      </a:tcPr>
                    </a:tc>
                    <a:tc>
                      <a:txBody>
                        <a:bodyPr/>
                        <a:lstStyle/>
                        <a:p>
                          <a:pPr algn="l"/>
                          <a:r>
                            <a:rPr sz="2000" b="1" dirty="0">
                              <a:solidFill>
                                <a:srgbClr val="000000"/>
                              </a:solidFill>
                            </a:rPr>
                            <a:t>Multiplicative Cancellation</a:t>
                          </a:r>
                          <a:r>
                            <a:rPr sz="2000" dirty="0">
                              <a:solidFill>
                                <a:srgbClr val="000000"/>
                              </a:solidFill>
                            </a:rPr>
                            <a:t> Multiplying both sides of an equation by the same </a:t>
                          </a:r>
                          <a:r>
                            <a:rPr sz="2000" b="0" dirty="0">
                              <a:solidFill>
                                <a:srgbClr val="000000"/>
                              </a:solidFill>
                            </a:rPr>
                            <a:t>nonzero</a:t>
                          </a:r>
                          <a:r>
                            <a:rPr sz="2000" dirty="0">
                              <a:solidFill>
                                <a:srgbClr val="000000"/>
                              </a:solidFill>
                            </a:rPr>
                            <a:t> constant results in an equivalent equation.</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Zero-Factor Property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lang="en-US" sz="2800" dirty="0"/>
                  <a:t>Let </a:t>
                </a:r>
                <a:r>
                  <a:rPr lang="en-US" sz="2800" i="1" dirty="0"/>
                  <a:t>A</a:t>
                </a:r>
                <a:r>
                  <a:rPr lang="en-US" sz="2800" dirty="0"/>
                  <a:t> and </a:t>
                </a:r>
                <a:r>
                  <a:rPr lang="en-US" sz="2800" i="1" dirty="0"/>
                  <a:t>B</a:t>
                </a:r>
                <a:r>
                  <a:rPr lang="en-US" sz="2800" dirty="0"/>
                  <a:t> represent algebraic expressions. If the product of </a:t>
                </a:r>
                <a:r>
                  <a:rPr lang="en-US" sz="2800" i="1" dirty="0"/>
                  <a:t>A</a:t>
                </a:r>
                <a:r>
                  <a:rPr lang="en-US" sz="2800" dirty="0"/>
                  <a:t> and </a:t>
                </a:r>
                <a:r>
                  <a:rPr lang="en-US" sz="2800" i="1" dirty="0"/>
                  <a:t>B</a:t>
                </a:r>
                <a:r>
                  <a:rPr lang="en-US" sz="2800" dirty="0"/>
                  <a:t> is </a:t>
                </a:r>
                <a:r>
                  <a:rPr lang="en-US" sz="2800" dirty="0">
                    <a:latin typeface="Cambria Math"/>
                  </a:rPr>
                  <a:t>0</a:t>
                </a:r>
                <a:r>
                  <a:rPr lang="en-US" sz="2800" dirty="0"/>
                  <a:t>, then at least one of </a:t>
                </a:r>
                <a:r>
                  <a:rPr lang="en-US" sz="2800" i="1" dirty="0"/>
                  <a:t>A</a:t>
                </a:r>
                <a:r>
                  <a:rPr lang="en-US" sz="2800" dirty="0"/>
                  <a:t> and </a:t>
                </a:r>
                <a:r>
                  <a:rPr lang="en-US" sz="2800" i="1" dirty="0"/>
                  <a:t>B</a:t>
                </a:r>
                <a:r>
                  <a:rPr lang="en-US" sz="2800" dirty="0"/>
                  <a:t> is itself </a:t>
                </a:r>
                <a:r>
                  <a:rPr lang="en-US" sz="2800" dirty="0">
                    <a:latin typeface="Cambria Math"/>
                  </a:rPr>
                  <a:t>0</a:t>
                </a:r>
                <a:r>
                  <a:rPr lang="en-US" sz="2800" dirty="0"/>
                  <a:t>. Using the symbol ⇒ for “implies,” we write</a:t>
                </a:r>
              </a:p>
              <a:p>
                <a:pPr algn="ctr">
                  <a:defRPr sz="2800"/>
                </a:pPr>
                <a:r>
                  <a:rPr lang="en-US" i="1" dirty="0"/>
                  <a:t>AB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dirty="0">
                    <a:solidFill>
                      <a:schemeClr val="tx1"/>
                    </a:solidFill>
                  </a:rPr>
                  <a:t> </a:t>
                </a:r>
                <a:r>
                  <a:rPr lang="en-US" dirty="0">
                    <a:latin typeface="Cambria" panose="02040503050406030204" pitchFamily="18" charset="0"/>
                    <a:ea typeface="Cambria" panose="02040503050406030204" pitchFamily="18" charset="0"/>
                  </a:rPr>
                  <a:t>⇒</a:t>
                </a:r>
                <a:r>
                  <a:rPr lang="en-US" dirty="0">
                    <a:solidFill>
                      <a:schemeClr val="tx1"/>
                    </a:solidFill>
                  </a:rPr>
                  <a:t> </a:t>
                </a:r>
                <a:r>
                  <a:rPr lang="en-US" i="1" dirty="0"/>
                  <a:t>A</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sz="2800" dirty="0"/>
                  <a:t> or </a:t>
                </a:r>
                <a:r>
                  <a:rPr lang="en-US" sz="2800" i="1" dirty="0"/>
                  <a:t>B</a:t>
                </a:r>
                <a14:m>
                  <m:oMath xmlns:m="http://schemas.openxmlformats.org/officeDocument/2006/math">
                    <m:r>
                      <a:rPr lang="en-US" b="0" i="1" smtClean="0">
                        <a:latin typeface="Cambria Math" panose="02040503050406030204" pitchFamily="18" charset="0"/>
                      </a:rPr>
                      <m:t> </m:t>
                    </m:r>
                    <m:r>
                      <a:rPr lang="en-US">
                        <a:latin typeface="Cambria Math" panose="02040503050406030204" pitchFamily="18" charset="0"/>
                      </a:rPr>
                      <m:t>=0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a:stretch>
                  <a:fillRect l="-1328" t="-2051"/>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Using the Cancellation and </a:t>
            </a:r>
            <a:br>
              <a:rPr lang="en-US" dirty="0"/>
            </a:br>
            <a:r>
              <a:rPr dirty="0"/>
              <a:t>Zero-Factor Properties</a:t>
            </a:r>
            <a:r>
              <a:rPr lang="en-US" baseline="-25000" dirty="0"/>
              <a:t>1</a:t>
            </a:r>
            <a:endParaRPr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F3A620-D67F-991D-9A3D-7D8316A04C47}"/>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a</m:t>
                      </m:r>
                      <m:r>
                        <a:rPr lang="en-US" sz="2800" b="0" i="0" smtClean="0">
                          <a:latin typeface="Cambria Math" panose="02040503050406030204" pitchFamily="18" charset="0"/>
                        </a:rPr>
                        <m:t>.</m:t>
                      </m:r>
                    </m:oMath>
                  </m:oMathPara>
                </a14:m>
                <a:endParaRPr lang="en-IN" sz="2800" dirty="0"/>
              </a:p>
            </p:txBody>
          </p:sp>
        </mc:Choice>
        <mc:Fallback xmlns="">
          <p:sp>
            <p:nvSpPr>
              <p:cNvPr id="10" name="TextBox 9">
                <a:extLst>
                  <a:ext uri="{FF2B5EF4-FFF2-40B4-BE49-F238E27FC236}">
                    <a16:creationId xmlns:a16="http://schemas.microsoft.com/office/drawing/2014/main" id="{00F3A620-D67F-991D-9A3D-7D8316A04C47}"/>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p:pic>
        <p:nvPicPr>
          <p:cNvPr id="4" name="Picture 3" descr="y plus 12 equals 18&#10;y plus 12 plus negative 12 equals 18 plus negative 12&#10;y equals 6">
            <a:extLst>
              <a:ext uri="{FF2B5EF4-FFF2-40B4-BE49-F238E27FC236}">
                <a16:creationId xmlns:a16="http://schemas.microsoft.com/office/drawing/2014/main" id="{BEDD9094-64A3-9135-6C98-588648D8547D}"/>
              </a:ext>
            </a:extLst>
          </p:cNvPr>
          <p:cNvPicPr>
            <a:picLocks noChangeAspect="1"/>
          </p:cNvPicPr>
          <p:nvPr/>
        </p:nvPicPr>
        <p:blipFill>
          <a:blip r:embed="rId4"/>
          <a:stretch>
            <a:fillRect/>
          </a:stretch>
        </p:blipFill>
        <p:spPr>
          <a:xfrm>
            <a:off x="1066800" y="1238732"/>
            <a:ext cx="3636000" cy="144840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33CD077-1437-CDCB-6398-D1B70F1BED8F}"/>
                  </a:ext>
                </a:extLst>
              </p:cNvPr>
              <p:cNvSpPr txBox="1"/>
              <p:nvPr/>
            </p:nvSpPr>
            <p:spPr>
              <a:xfrm>
                <a:off x="5366473" y="1295400"/>
                <a:ext cx="3048000" cy="1015663"/>
              </a:xfrm>
              <a:prstGeom prst="rect">
                <a:avLst/>
              </a:prstGeom>
              <a:noFill/>
            </p:spPr>
            <p:txBody>
              <a:bodyPr wrap="square">
                <a:spAutoFit/>
              </a:bodyPr>
              <a:lstStyle/>
              <a:p>
                <a:r>
                  <a:rPr lang="en-US" sz="2000" b="0" dirty="0"/>
                  <a:t>Using additive cancellation, we add </a:t>
                </a:r>
                <a14:m>
                  <m:oMath xmlns:m="http://schemas.openxmlformats.org/officeDocument/2006/math">
                    <m:r>
                      <a:rPr lang="en-US" sz="2000" b="0">
                        <a:latin typeface="Cambria Math"/>
                      </a:rPr>
                      <m:t>−12</m:t>
                    </m:r>
                  </m:oMath>
                </a14:m>
                <a:r>
                  <a:rPr lang="en-US" sz="2000" b="0" dirty="0"/>
                  <a:t> to both sides, then simplify.</a:t>
                </a:r>
                <a:endParaRPr lang="en-IN" sz="2000" dirty="0"/>
              </a:p>
            </p:txBody>
          </p:sp>
        </mc:Choice>
        <mc:Fallback xmlns="">
          <p:sp>
            <p:nvSpPr>
              <p:cNvPr id="8" name="TextBox 7">
                <a:extLst>
                  <a:ext uri="{FF2B5EF4-FFF2-40B4-BE49-F238E27FC236}">
                    <a16:creationId xmlns:a16="http://schemas.microsoft.com/office/drawing/2014/main" id="{233CD077-1437-CDCB-6398-D1B70F1BED8F}"/>
                  </a:ext>
                </a:extLst>
              </p:cNvPr>
              <p:cNvSpPr txBox="1">
                <a:spLocks noRot="1" noChangeAspect="1" noMove="1" noResize="1" noEditPoints="1" noAdjustHandles="1" noChangeArrowheads="1" noChangeShapeType="1" noTextEdit="1"/>
              </p:cNvSpPr>
              <p:nvPr/>
            </p:nvSpPr>
            <p:spPr>
              <a:xfrm>
                <a:off x="5366473" y="1295400"/>
                <a:ext cx="3048000" cy="1015663"/>
              </a:xfrm>
              <a:prstGeom prst="rect">
                <a:avLst/>
              </a:prstGeom>
              <a:blipFill>
                <a:blip r:embed="rId5"/>
                <a:stretch>
                  <a:fillRect l="-2000" t="-3614" r="-2800" b="-963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FEFA9E-AD80-DBD4-642F-0C6A500A918C}"/>
                  </a:ext>
                </a:extLst>
              </p:cNvPr>
              <p:cNvSpPr txBox="1"/>
              <p:nvPr/>
            </p:nvSpPr>
            <p:spPr>
              <a:xfrm>
                <a:off x="914400" y="2896586"/>
                <a:ext cx="7772400" cy="954107"/>
              </a:xfrm>
              <a:prstGeom prst="rect">
                <a:avLst/>
              </a:prstGeom>
              <a:noFill/>
            </p:spPr>
            <p:txBody>
              <a:bodyPr wrap="square">
                <a:spAutoFit/>
              </a:bodyPr>
              <a:lstStyle/>
              <a:p>
                <a:r>
                  <a:rPr lang="en-US" sz="2800" dirty="0"/>
                  <a:t>This shows that the equation </a:t>
                </a:r>
                <a:r>
                  <a:rPr lang="en-US" sz="2800" i="1" dirty="0"/>
                  <a:t>y</a:t>
                </a:r>
                <a14:m>
                  <m:oMath xmlns:m="http://schemas.openxmlformats.org/officeDocument/2006/math">
                    <m:r>
                      <a:rPr lang="en-US" sz="2800" b="0" i="1" smtClean="0">
                        <a:latin typeface="Cambria Math" panose="02040503050406030204" pitchFamily="18" charset="0"/>
                      </a:rPr>
                      <m:t> </m:t>
                    </m:r>
                    <m:r>
                      <a:rPr lang="en-US" sz="2800">
                        <a:latin typeface="Cambria Math" panose="02040503050406030204" pitchFamily="18" charset="0"/>
                      </a:rPr>
                      <m:t>+12=18</m:t>
                    </m:r>
                  </m:oMath>
                </a14:m>
                <a:r>
                  <a:rPr lang="en-US" sz="2800" dirty="0"/>
                  <a:t> is equivalent to the equation </a:t>
                </a:r>
                <a:r>
                  <a:rPr lang="en-US" sz="2800" i="1" dirty="0"/>
                  <a:t>y </a:t>
                </a:r>
                <a14:m>
                  <m:oMath xmlns:m="http://schemas.openxmlformats.org/officeDocument/2006/math">
                    <m:r>
                      <a:rPr lang="en-US" sz="2800">
                        <a:latin typeface="Cambria Math" panose="02040503050406030204" pitchFamily="18" charset="0"/>
                      </a:rPr>
                      <m:t>=6</m:t>
                    </m:r>
                  </m:oMath>
                </a14:m>
                <a:r>
                  <a:rPr lang="en-US" sz="2800" dirty="0"/>
                  <a:t>.</a:t>
                </a:r>
                <a:endParaRPr lang="en-IN" sz="2800" dirty="0"/>
              </a:p>
            </p:txBody>
          </p:sp>
        </mc:Choice>
        <mc:Fallback xmlns="">
          <p:sp>
            <p:nvSpPr>
              <p:cNvPr id="6" name="TextBox 5">
                <a:extLst>
                  <a:ext uri="{FF2B5EF4-FFF2-40B4-BE49-F238E27FC236}">
                    <a16:creationId xmlns:a16="http://schemas.microsoft.com/office/drawing/2014/main" id="{02FEFA9E-AD80-DBD4-642F-0C6A500A918C}"/>
                  </a:ext>
                </a:extLst>
              </p:cNvPr>
              <p:cNvSpPr txBox="1">
                <a:spLocks noRot="1" noChangeAspect="1" noMove="1" noResize="1" noEditPoints="1" noAdjustHandles="1" noChangeArrowheads="1" noChangeShapeType="1" noTextEdit="1"/>
              </p:cNvSpPr>
              <p:nvPr/>
            </p:nvSpPr>
            <p:spPr>
              <a:xfrm>
                <a:off x="914400" y="2896586"/>
                <a:ext cx="7772400" cy="954107"/>
              </a:xfrm>
              <a:prstGeom prst="rect">
                <a:avLst/>
              </a:prstGeom>
              <a:blipFill>
                <a:blip r:embed="rId6"/>
                <a:stretch>
                  <a:fillRect l="-1569" t="-5732" b="-17197"/>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2</a:t>
            </a:r>
            <a:endParaRPr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2767E01-9F2B-E1F2-5A73-E64E1809BDE4}"/>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b</m:t>
                      </m:r>
                      <m:r>
                        <a:rPr lang="en-US" sz="2800" b="0" i="0" smtClean="0">
                          <a:latin typeface="Cambria Math" panose="02040503050406030204" pitchFamily="18" charset="0"/>
                        </a:rPr>
                        <m:t>.</m:t>
                      </m:r>
                    </m:oMath>
                  </m:oMathPara>
                </a14:m>
                <a:endParaRPr lang="en-IN" sz="2800" dirty="0"/>
              </a:p>
            </p:txBody>
          </p:sp>
        </mc:Choice>
        <mc:Fallback xmlns="">
          <p:sp>
            <p:nvSpPr>
              <p:cNvPr id="15" name="TextBox 14">
                <a:extLst>
                  <a:ext uri="{FF2B5EF4-FFF2-40B4-BE49-F238E27FC236}">
                    <a16:creationId xmlns:a16="http://schemas.microsoft.com/office/drawing/2014/main" id="{92767E01-9F2B-E1F2-5A73-E64E1809BDE4}"/>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p:grpSp>
        <p:nvGrpSpPr>
          <p:cNvPr id="3" name="Group 2" descr="Negative 6 x equals 30.&#10;Using multiplication cancellation, multiply both sides by negative one divided by 6, we get &#10;Negative 6 x times negative one over 6 equals 30 times negative one over 6&#10;x equals negative 5">
            <a:extLst>
              <a:ext uri="{FF2B5EF4-FFF2-40B4-BE49-F238E27FC236}">
                <a16:creationId xmlns:a16="http://schemas.microsoft.com/office/drawing/2014/main" id="{D91E5CC6-4808-0265-D4A6-3610FE852422}"/>
              </a:ext>
            </a:extLst>
          </p:cNvPr>
          <p:cNvGrpSpPr/>
          <p:nvPr/>
        </p:nvGrpSpPr>
        <p:grpSpPr>
          <a:xfrm>
            <a:off x="1094166" y="1163001"/>
            <a:ext cx="6983035" cy="1832727"/>
            <a:chOff x="1094166" y="1163001"/>
            <a:chExt cx="6983035" cy="1832727"/>
          </a:xfrm>
        </p:grpSpPr>
        <p:sp>
          <p:nvSpPr>
            <p:cNvPr id="9" name="TextBox 8">
              <a:extLst>
                <a:ext uri="{FF2B5EF4-FFF2-40B4-BE49-F238E27FC236}">
                  <a16:creationId xmlns:a16="http://schemas.microsoft.com/office/drawing/2014/main" id="{DC78C400-1B37-1709-46DA-9FCBCE642F80}"/>
                </a:ext>
              </a:extLst>
            </p:cNvPr>
            <p:cNvSpPr txBox="1"/>
            <p:nvPr/>
          </p:nvSpPr>
          <p:spPr>
            <a:xfrm>
              <a:off x="4471417" y="1371479"/>
              <a:ext cx="3581400" cy="707886"/>
            </a:xfrm>
            <a:prstGeom prst="rect">
              <a:avLst/>
            </a:prstGeom>
            <a:noFill/>
          </p:spPr>
          <p:txBody>
            <a:bodyPr wrap="square">
              <a:spAutoFit/>
            </a:bodyPr>
            <a:lstStyle/>
            <a:p>
              <a:r>
                <a:rPr lang="en-IN" sz="2000" b="0" dirty="0"/>
                <a:t>Using multiplicative cancellation, we multiply both sides by</a:t>
              </a:r>
              <a:endParaRPr lang="en-IN" sz="2000" dirty="0"/>
            </a:p>
          </p:txBody>
        </p:sp>
        <p:graphicFrame>
          <p:nvGraphicFramePr>
            <p:cNvPr id="12" name="Object 11" descr="negative one over 6">
              <a:extLst>
                <a:ext uri="{FF2B5EF4-FFF2-40B4-BE49-F238E27FC236}">
                  <a16:creationId xmlns:a16="http://schemas.microsoft.com/office/drawing/2014/main" id="{C5C73B18-4D3C-0BC9-1E25-EA2BCC7BCF55}"/>
                </a:ext>
              </a:extLst>
            </p:cNvPr>
            <p:cNvGraphicFramePr>
              <a:graphicFrameLocks noChangeAspect="1"/>
            </p:cNvGraphicFramePr>
            <p:nvPr>
              <p:extLst>
                <p:ext uri="{D42A27DB-BD31-4B8C-83A1-F6EECF244321}">
                  <p14:modId xmlns:p14="http://schemas.microsoft.com/office/powerpoint/2010/main" val="225907084"/>
                </p:ext>
              </p:extLst>
            </p:nvPr>
          </p:nvGraphicFramePr>
          <p:xfrm>
            <a:off x="7239000" y="1641055"/>
            <a:ext cx="360000" cy="509145"/>
          </p:xfrm>
          <a:graphic>
            <a:graphicData uri="http://schemas.openxmlformats.org/presentationml/2006/ole">
              <mc:AlternateContent xmlns:mc="http://schemas.openxmlformats.org/markup-compatibility/2006">
                <mc:Choice xmlns:v="urn:schemas-microsoft-com:vml" Requires="v">
                  <p:oleObj name="Equation" r:id="rId4" imgW="555556" imgH="785343" progId="Equation.DSMT4">
                    <p:embed/>
                  </p:oleObj>
                </mc:Choice>
                <mc:Fallback>
                  <p:oleObj name="Equation" r:id="rId4" imgW="555556" imgH="785343" progId="Equation.DSMT4">
                    <p:embed/>
                    <p:pic>
                      <p:nvPicPr>
                        <p:cNvPr id="0" name=""/>
                        <p:cNvPicPr/>
                        <p:nvPr/>
                      </p:nvPicPr>
                      <p:blipFill>
                        <a:blip r:embed="rId5"/>
                        <a:stretch>
                          <a:fillRect/>
                        </a:stretch>
                      </p:blipFill>
                      <p:spPr>
                        <a:xfrm>
                          <a:off x="7239000" y="1641055"/>
                          <a:ext cx="360000" cy="509145"/>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3220D392-66D9-F2CA-F3FC-1A98D5E47B6C}"/>
                </a:ext>
              </a:extLst>
            </p:cNvPr>
            <p:cNvSpPr txBox="1"/>
            <p:nvPr/>
          </p:nvSpPr>
          <p:spPr>
            <a:xfrm>
              <a:off x="4495801" y="2048137"/>
              <a:ext cx="3581400" cy="400110"/>
            </a:xfrm>
            <a:prstGeom prst="rect">
              <a:avLst/>
            </a:prstGeom>
            <a:noFill/>
          </p:spPr>
          <p:txBody>
            <a:bodyPr wrap="square">
              <a:spAutoFit/>
            </a:bodyPr>
            <a:lstStyle/>
            <a:p>
              <a:r>
                <a:rPr lang="en-IN" sz="2000" b="0" dirty="0"/>
                <a:t>then simplify.</a:t>
              </a:r>
              <a:endParaRPr lang="en-IN" sz="2000" dirty="0"/>
            </a:p>
          </p:txBody>
        </p:sp>
        <p:pic>
          <p:nvPicPr>
            <p:cNvPr id="4" name="Picture 3" descr="Negative 6 x equals 30.&#10;By multiplying both sides by negative one divided by 6, we get &#10;Negative 6 x times one over 6 equals 30 times one over 6&#10;x equals negative 5">
              <a:extLst>
                <a:ext uri="{FF2B5EF4-FFF2-40B4-BE49-F238E27FC236}">
                  <a16:creationId xmlns:a16="http://schemas.microsoft.com/office/drawing/2014/main" id="{94C3BEF9-EE77-9890-04A2-6CF88CFEAB74}"/>
                </a:ext>
              </a:extLst>
            </p:cNvPr>
            <p:cNvPicPr>
              <a:picLocks noChangeAspect="1"/>
            </p:cNvPicPr>
            <p:nvPr/>
          </p:nvPicPr>
          <p:blipFill>
            <a:blip r:embed="rId6"/>
            <a:stretch>
              <a:fillRect/>
            </a:stretch>
          </p:blipFill>
          <p:spPr>
            <a:xfrm>
              <a:off x="1094166" y="1163001"/>
              <a:ext cx="2880000" cy="1832727"/>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40878D-5AB2-8CCC-ECB6-6009BEF2BD56}"/>
                  </a:ext>
                </a:extLst>
              </p:cNvPr>
              <p:cNvSpPr txBox="1"/>
              <p:nvPr/>
            </p:nvSpPr>
            <p:spPr>
              <a:xfrm>
                <a:off x="1066799" y="3200400"/>
                <a:ext cx="7703130" cy="1815882"/>
              </a:xfrm>
              <a:prstGeom prst="rect">
                <a:avLst/>
              </a:prstGeom>
              <a:noFill/>
            </p:spPr>
            <p:txBody>
              <a:bodyPr wrap="square">
                <a:spAutoFit/>
              </a:bodyPr>
              <a:lstStyle/>
              <a:p>
                <a:r>
                  <a:rPr lang="en-US" sz="2800" dirty="0"/>
                  <a:t>Alternatively, dividing both sides by </a:t>
                </a:r>
                <a14:m>
                  <m:oMath xmlns:m="http://schemas.openxmlformats.org/officeDocument/2006/math">
                    <m:r>
                      <a:rPr lang="en-US" sz="2800">
                        <a:latin typeface="Cambria Math" panose="02040503050406030204" pitchFamily="18" charset="0"/>
                      </a:rPr>
                      <m:t>−6</m:t>
                    </m:r>
                  </m:oMath>
                </a14:m>
                <a:r>
                  <a:rPr lang="en-US" sz="2800" dirty="0"/>
                  <a:t> yields the same result. Thus, the equation </a:t>
                </a:r>
                <a14:m>
                  <m:oMath xmlns:m="http://schemas.openxmlformats.org/officeDocument/2006/math">
                    <m:r>
                      <a:rPr lang="en-US" sz="2800">
                        <a:latin typeface="Cambria Math" panose="02040503050406030204" pitchFamily="18" charset="0"/>
                      </a:rPr>
                      <m:t>−6</m:t>
                    </m:r>
                    <m:r>
                      <m:rPr>
                        <m:nor/>
                      </m:rPr>
                      <a:rPr lang="en-US" sz="2800" i="1" dirty="0"/>
                      <m:t>x</m:t>
                    </m:r>
                    <m:r>
                      <a:rPr lang="en-US" sz="2800">
                        <a:latin typeface="Cambria Math" panose="02040503050406030204" pitchFamily="18" charset="0"/>
                      </a:rPr>
                      <m:t>=30</m:t>
                    </m:r>
                  </m:oMath>
                </a14:m>
                <a:r>
                  <a:rPr lang="en-US" sz="2800" dirty="0"/>
                  <a:t> is equivalent to </a:t>
                </a:r>
                <a:r>
                  <a:rPr lang="en-US" sz="2800" i="1" dirty="0"/>
                  <a:t>x </a:t>
                </a:r>
                <a14:m>
                  <m:oMath xmlns:m="http://schemas.openxmlformats.org/officeDocument/2006/math">
                    <m:r>
                      <a:rPr lang="en-US" sz="2800">
                        <a:latin typeface="Cambria Math" panose="02040503050406030204" pitchFamily="18" charset="0"/>
                      </a:rPr>
                      <m:t>=−5</m:t>
                    </m:r>
                  </m:oMath>
                </a14:m>
                <a:r>
                  <a:rPr lang="en-US" sz="2800" dirty="0"/>
                  <a:t>. We can see how cancellation properties can help us solve equations for variables.</a:t>
                </a:r>
                <a:endParaRPr lang="en-IN" sz="2800" dirty="0"/>
              </a:p>
            </p:txBody>
          </p:sp>
        </mc:Choice>
        <mc:Fallback xmlns="">
          <p:sp>
            <p:nvSpPr>
              <p:cNvPr id="7" name="TextBox 6">
                <a:extLst>
                  <a:ext uri="{FF2B5EF4-FFF2-40B4-BE49-F238E27FC236}">
                    <a16:creationId xmlns:a16="http://schemas.microsoft.com/office/drawing/2014/main" id="{E140878D-5AB2-8CCC-ECB6-6009BEF2BD56}"/>
                  </a:ext>
                </a:extLst>
              </p:cNvPr>
              <p:cNvSpPr txBox="1">
                <a:spLocks noRot="1" noChangeAspect="1" noMove="1" noResize="1" noEditPoints="1" noAdjustHandles="1" noChangeArrowheads="1" noChangeShapeType="1" noTextEdit="1"/>
              </p:cNvSpPr>
              <p:nvPr/>
            </p:nvSpPr>
            <p:spPr>
              <a:xfrm>
                <a:off x="1066799" y="3200400"/>
                <a:ext cx="7703130" cy="1815882"/>
              </a:xfrm>
              <a:prstGeom prst="rect">
                <a:avLst/>
              </a:prstGeom>
              <a:blipFill>
                <a:blip r:embed="rId7"/>
                <a:stretch>
                  <a:fillRect l="-1582" t="-3020" r="-949" b="-8725"/>
                </a:stretch>
              </a:blipFill>
            </p:spPr>
            <p:txBody>
              <a:bodyPr/>
              <a:lstStyle/>
              <a:p>
                <a:r>
                  <a:rPr lang="en-IN">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361950" indent="-361950">
                  <a:defRPr sz="2800"/>
                </a:pPr>
                <a:r>
                  <a:rPr dirty="0"/>
                  <a:t>​</a:t>
                </a:r>
                <a:r>
                  <a:rPr lang="en-US" dirty="0"/>
                  <a:t>c. </a:t>
                </a:r>
                <a:r>
                  <a:rPr sz="2800" dirty="0"/>
                  <a:t>Multiplying both sides of the equation</a:t>
                </a:r>
                <a:r>
                  <a:rPr lang="en-US" sz="2800" dirty="0"/>
                  <a:t> </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² </a:t>
                </a:r>
                <a14:m>
                  <m:oMath xmlns:m="http://schemas.openxmlformats.org/officeDocument/2006/math">
                    <m:r>
                      <a:rPr lang="en-US" sz="2800" smtClean="0">
                        <a:latin typeface="Cambria Math" panose="02040503050406030204" pitchFamily="18" charset="0"/>
                      </a:rPr>
                      <m:t>−</m:t>
                    </m:r>
                  </m:oMath>
                </a14:m>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i="1" dirty="0"/>
                  <a:t>x</a:t>
                </a:r>
                <a:r>
                  <a:rPr lang="en-US" sz="2800" dirty="0"/>
                  <a:t> = 2 </a:t>
                </a:r>
                <a:r>
                  <a:rPr lang="en-US" dirty="0"/>
                  <a:t>by </a:t>
                </a:r>
                <a:r>
                  <a:rPr lang="en-US" dirty="0">
                    <a:latin typeface="Cambria Math"/>
                  </a:rPr>
                  <a:t>0</a:t>
                </a:r>
                <a:r>
                  <a:rPr lang="en-US" dirty="0"/>
                  <a:t> leads to the equation </a:t>
                </a:r>
                <a14:m>
                  <m:oMath xmlns:m="http://schemas.openxmlformats.org/officeDocument/2006/math">
                    <m:r>
                      <a:rPr lang="en-US">
                        <a:latin typeface="Cambria Math" panose="02040503050406030204" pitchFamily="18" charset="0"/>
                      </a:rPr>
                      <m:t>0=0</m:t>
                    </m:r>
                  </m:oMath>
                </a14:m>
                <a:r>
                  <a:rPr lang="en-US" dirty="0"/>
                  <a:t>, a true statement. However, these two equations are not equivalent!</a:t>
                </a:r>
              </a:p>
              <a:p>
                <a:pPr marL="361950">
                  <a:defRPr sz="2800"/>
                </a:pPr>
                <a:r>
                  <a:rPr lang="en-US" dirty="0"/>
                  <a:t>​While replacing </a:t>
                </a:r>
                <a:r>
                  <a:rPr lang="en-US" i="1" dirty="0"/>
                  <a:t>x</a:t>
                </a:r>
                <a:r>
                  <a:rPr lang="en-US" dirty="0"/>
                  <a:t> in the first equation by </a:t>
                </a:r>
                <a14:m>
                  <m:oMath xmlns:m="http://schemas.openxmlformats.org/officeDocument/2006/math">
                    <m:r>
                      <a:rPr lang="en-US">
                        <a:latin typeface="Cambria Math" panose="02040503050406030204" pitchFamily="18" charset="0"/>
                      </a:rPr>
                      <m:t>−1</m:t>
                    </m:r>
                  </m:oMath>
                </a14:m>
                <a:r>
                  <a:rPr lang="en-US" dirty="0"/>
                  <a:t> or </a:t>
                </a:r>
                <a:r>
                  <a:rPr lang="en-US" dirty="0">
                    <a:latin typeface="Cambria Math"/>
                  </a:rPr>
                  <a:t>2</a:t>
                </a:r>
                <a:r>
                  <a:rPr lang="en-US" dirty="0"/>
                  <a:t> leads to a true statement, any other value for </a:t>
                </a:r>
                <a:r>
                  <a:rPr lang="en-US" i="1" dirty="0"/>
                  <a:t>x</a:t>
                </a:r>
                <a:r>
                  <a:rPr lang="en-US" dirty="0"/>
                  <a:t> leads to a false statement. By contrast, the equation </a:t>
                </a:r>
                <a:br>
                  <a:rPr lang="en-US" dirty="0"/>
                </a:br>
                <a14:m>
                  <m:oMath xmlns:m="http://schemas.openxmlformats.org/officeDocument/2006/math">
                    <m:r>
                      <a:rPr lang="en-US">
                        <a:latin typeface="Cambria Math" panose="02040503050406030204" pitchFamily="18" charset="0"/>
                      </a:rPr>
                      <m:t>0=0</m:t>
                    </m:r>
                  </m:oMath>
                </a14:m>
                <a:r>
                  <a:rPr lang="en-US" dirty="0"/>
                  <a:t>, is true for all values of </a:t>
                </a:r>
                <a:r>
                  <a:rPr lang="en-US" i="1" dirty="0"/>
                  <a:t>x</a:t>
                </a:r>
                <a:r>
                  <a:rPr lang="en-US" dirty="0"/>
                  <a:t>, as there is no </a:t>
                </a:r>
                <a:r>
                  <a:rPr lang="en-US" i="1" dirty="0"/>
                  <a:t>x</a:t>
                </a:r>
                <a:r>
                  <a:rPr lang="en-US" dirty="0"/>
                  <a:t> in the equation to replace with a number. This example illustrates why we must multiply both sides of an equation by a nonzero quantity to apply multiplicative cancellation.</a:t>
                </a:r>
                <a:endParaRPr lang="en-IN"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r="-1407" b="-1595"/>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5</a:t>
            </a:r>
            <a:r>
              <a:rPr dirty="0"/>
              <a:t>: Using the Cancellation and </a:t>
            </a:r>
            <a:br>
              <a:rPr lang="en-US" dirty="0"/>
            </a:br>
            <a:r>
              <a:rPr dirty="0"/>
              <a:t>Zero-Factor Properties</a:t>
            </a:r>
            <a:r>
              <a:rPr lang="en-US" baseline="-25000" dirty="0"/>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IN" dirty="0"/>
              <a:t>​</a:t>
            </a:r>
            <a:r>
              <a:rPr lang="en-IN" sz="2800" dirty="0"/>
              <a:t>The equation</a:t>
            </a:r>
            <a:br>
              <a:rPr lang="en-US" sz="2800" dirty="0"/>
            </a:br>
            <a:endParaRPr sz="2800" dirty="0"/>
          </a:p>
        </p:txBody>
      </p:sp>
      <p:pic>
        <p:nvPicPr>
          <p:cNvPr id="8" name="Picture 7" descr="open parenthesis x minus y close parenthesis times open parenthesis x plus y close parenthesis equals 0">
            <a:extLst>
              <a:ext uri="{FF2B5EF4-FFF2-40B4-BE49-F238E27FC236}">
                <a16:creationId xmlns:a16="http://schemas.microsoft.com/office/drawing/2014/main" id="{C3F22F67-3469-7138-8A03-30384CF2CECA}"/>
              </a:ext>
            </a:extLst>
          </p:cNvPr>
          <p:cNvPicPr>
            <a:picLocks noChangeAspect="1"/>
          </p:cNvPicPr>
          <p:nvPr/>
        </p:nvPicPr>
        <p:blipFill>
          <a:blip r:embed="rId2"/>
          <a:stretch>
            <a:fillRect/>
          </a:stretch>
        </p:blipFill>
        <p:spPr>
          <a:xfrm>
            <a:off x="3048000" y="1118054"/>
            <a:ext cx="2376000" cy="49332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3755A8-3837-4BE7-44BF-E87063693A3A}"/>
                  </a:ext>
                </a:extLst>
              </p:cNvPr>
              <p:cNvSpPr txBox="1"/>
              <p:nvPr/>
            </p:nvSpPr>
            <p:spPr>
              <a:xfrm>
                <a:off x="990600" y="1513344"/>
                <a:ext cx="7848600" cy="2677656"/>
              </a:xfrm>
              <a:prstGeom prst="rect">
                <a:avLst/>
              </a:prstGeom>
              <a:noFill/>
            </p:spPr>
            <p:txBody>
              <a:bodyPr wrap="square">
                <a:spAutoFit/>
              </a:bodyPr>
              <a:lstStyle/>
              <a:p>
                <a:r>
                  <a:rPr lang="en-IN" sz="2800" dirty="0"/>
                  <a:t>means that </a:t>
                </a:r>
                <a:r>
                  <a:rPr lang="en-IN" sz="2800" i="1" dirty="0"/>
                  <a:t>x </a:t>
                </a:r>
                <a14:m>
                  <m:oMath xmlns:m="http://schemas.openxmlformats.org/officeDocument/2006/math">
                    <m:r>
                      <a:rPr lang="en-IN" sz="2800">
                        <a:latin typeface="Cambria Math" panose="02040503050406030204" pitchFamily="18" charset="0"/>
                      </a:rPr>
                      <m:t>−</m:t>
                    </m:r>
                  </m:oMath>
                </a14:m>
                <a:r>
                  <a:rPr lang="en-IN" sz="2800" i="1" dirty="0"/>
                  <a:t> y</a:t>
                </a:r>
                <a:r>
                  <a:rPr lang="en-IN" sz="2800" dirty="0"/>
                  <a:t> = 0 or </a:t>
                </a:r>
                <a:r>
                  <a:rPr lang="en-IN" sz="2800" i="1" dirty="0"/>
                  <a:t>x</a:t>
                </a:r>
                <a:r>
                  <a:rPr lang="en-IN" sz="2800" dirty="0"/>
                  <a:t> + </a:t>
                </a:r>
                <a:r>
                  <a:rPr lang="en-IN" sz="2800" i="1" dirty="0"/>
                  <a:t>y</a:t>
                </a:r>
                <a:r>
                  <a:rPr lang="en-IN" sz="2800" dirty="0"/>
                  <a:t> = 0, by the Zero-Factor Property. Remember that the only way for a product of two (or more) factors to be </a:t>
                </a:r>
                <a:r>
                  <a:rPr lang="en-IN" sz="2800" dirty="0">
                    <a:latin typeface="Cambria Math"/>
                  </a:rPr>
                  <a:t>0</a:t>
                </a:r>
                <a:r>
                  <a:rPr lang="en-IN" sz="2800" dirty="0"/>
                  <a:t> is for </a:t>
                </a:r>
                <a:r>
                  <a:rPr lang="en-IN" sz="2800" i="1" dirty="0"/>
                  <a:t>at least</a:t>
                </a:r>
                <a:r>
                  <a:rPr lang="en-IN" sz="2800" dirty="0"/>
                  <a:t> one of the factors to be </a:t>
                </a:r>
                <a:r>
                  <a:rPr lang="en-IN" sz="2800" dirty="0">
                    <a:latin typeface="Cambria Math"/>
                  </a:rPr>
                  <a:t>0</a:t>
                </a:r>
                <a:r>
                  <a:rPr lang="en-IN" sz="2800" dirty="0"/>
                  <a:t> itself. For instance, in this example it might be that </a:t>
                </a:r>
                <a:r>
                  <a:rPr lang="en-IN" sz="2800" i="1" dirty="0"/>
                  <a:t>both</a:t>
                </a:r>
                <a:r>
                  <a:rPr lang="en-IN" sz="2800" dirty="0"/>
                  <a:t> </a:t>
                </a:r>
                <a:r>
                  <a:rPr lang="en-IN" sz="2800" i="1" dirty="0"/>
                  <a:t>x </a:t>
                </a:r>
                <a14:m>
                  <m:oMath xmlns:m="http://schemas.openxmlformats.org/officeDocument/2006/math">
                    <m:r>
                      <a:rPr lang="en-IN" sz="2800">
                        <a:latin typeface="Cambria Math" panose="02040503050406030204" pitchFamily="18" charset="0"/>
                      </a:rPr>
                      <m:t>−</m:t>
                    </m:r>
                  </m:oMath>
                </a14:m>
                <a:r>
                  <a:rPr lang="en-IN" sz="2800" i="1" dirty="0"/>
                  <a:t> y</a:t>
                </a:r>
                <a:r>
                  <a:rPr lang="en-IN" sz="2800" dirty="0"/>
                  <a:t> = 0 and </a:t>
                </a:r>
                <a:r>
                  <a:rPr lang="en-IN" sz="2800" i="1" dirty="0"/>
                  <a:t>x</a:t>
                </a:r>
                <a:r>
                  <a:rPr lang="en-IN" sz="2800" dirty="0"/>
                  <a:t> + </a:t>
                </a:r>
                <a:r>
                  <a:rPr lang="en-IN" sz="2800" i="1" dirty="0"/>
                  <a:t>y</a:t>
                </a:r>
                <a:r>
                  <a:rPr lang="en-IN" sz="2800" dirty="0"/>
                  <a:t> = 0. If </a:t>
                </a:r>
                <a:r>
                  <a:rPr lang="en-IN" sz="2800" i="1" dirty="0"/>
                  <a:t>x</a:t>
                </a:r>
                <a14:m>
                  <m:oMath xmlns:m="http://schemas.openxmlformats.org/officeDocument/2006/math">
                    <m:r>
                      <a:rPr lang="en-IN" sz="2800" b="0" i="1" smtClean="0">
                        <a:latin typeface="Cambria Math" panose="02040503050406030204" pitchFamily="18" charset="0"/>
                      </a:rPr>
                      <m:t> </m:t>
                    </m:r>
                    <m:r>
                      <a:rPr lang="en-IN" sz="2800">
                        <a:latin typeface="Cambria Math" panose="02040503050406030204" pitchFamily="18" charset="0"/>
                      </a:rPr>
                      <m:t>=0</m:t>
                    </m:r>
                  </m:oMath>
                </a14:m>
                <a:r>
                  <a:rPr lang="en-IN" sz="2800" dirty="0"/>
                  <a:t> and </a:t>
                </a:r>
                <a:r>
                  <a:rPr lang="en-IN" sz="2800" i="1" dirty="0"/>
                  <a:t>y </a:t>
                </a:r>
                <a14:m>
                  <m:oMath xmlns:m="http://schemas.openxmlformats.org/officeDocument/2006/math">
                    <m:r>
                      <a:rPr lang="en-IN" sz="2800">
                        <a:latin typeface="Cambria Math" panose="02040503050406030204" pitchFamily="18" charset="0"/>
                      </a:rPr>
                      <m:t>=0</m:t>
                    </m:r>
                  </m:oMath>
                </a14:m>
                <a:r>
                  <a:rPr lang="en-IN" sz="2800" dirty="0"/>
                  <a:t>, this is indeed the case.</a:t>
                </a:r>
              </a:p>
            </p:txBody>
          </p:sp>
        </mc:Choice>
        <mc:Fallback xmlns="">
          <p:sp>
            <p:nvSpPr>
              <p:cNvPr id="6" name="TextBox 5">
                <a:extLst>
                  <a:ext uri="{FF2B5EF4-FFF2-40B4-BE49-F238E27FC236}">
                    <a16:creationId xmlns:a16="http://schemas.microsoft.com/office/drawing/2014/main" id="{423755A8-3837-4BE7-44BF-E87063693A3A}"/>
                  </a:ext>
                </a:extLst>
              </p:cNvPr>
              <p:cNvSpPr txBox="1">
                <a:spLocks noRot="1" noChangeAspect="1" noMove="1" noResize="1" noEditPoints="1" noAdjustHandles="1" noChangeArrowheads="1" noChangeShapeType="1" noTextEdit="1"/>
              </p:cNvSpPr>
              <p:nvPr/>
            </p:nvSpPr>
            <p:spPr>
              <a:xfrm>
                <a:off x="990600" y="1513344"/>
                <a:ext cx="7848600" cy="2677656"/>
              </a:xfrm>
              <a:prstGeom prst="rect">
                <a:avLst/>
              </a:prstGeom>
              <a:blipFill>
                <a:blip r:embed="rId4"/>
                <a:stretch>
                  <a:fillRect l="-1632" t="-2045" r="-1632" b="-5455"/>
                </a:stretch>
              </a:blipFill>
            </p:spPr>
            <p:txBody>
              <a:bodyPr/>
              <a:lstStyle/>
              <a:p>
                <a:r>
                  <a:rPr lang="en-IN">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Order of Operations</a:t>
            </a:r>
            <a:r>
              <a:rPr lang="en-US" baseline="-25000" dirty="0"/>
              <a:t>1</a:t>
            </a:r>
            <a:endParaRPr dirty="0"/>
          </a:p>
        </p:txBody>
      </p:sp>
      <p:sp>
        <p:nvSpPr>
          <p:cNvPr id="3" name="Text Placeholder 2"/>
          <p:cNvSpPr>
            <a:spLocks noGrp="1"/>
          </p:cNvSpPr>
          <p:nvPr>
            <p:ph type="body" sz="quarter" idx="10"/>
          </p:nvPr>
        </p:nvSpPr>
        <p:spPr>
          <a:xfrm>
            <a:off x="457200" y="1082078"/>
            <a:ext cx="8229600" cy="4023322"/>
          </a:xfrm>
        </p:spPr>
        <p:txBody>
          <a:bodyPr>
            <a:normAutofit/>
          </a:bodyPr>
          <a:lstStyle/>
          <a:p>
            <a:r>
              <a:rPr lang="en-US" b="1" dirty="0"/>
              <a:t>Step 1: </a:t>
            </a:r>
            <a:r>
              <a:rPr lang="en-US" dirty="0"/>
              <a:t>If the expression is a fraction, simplify the numerator and denominator individually, according to the guidelines in the following steps.</a:t>
            </a:r>
            <a:br>
              <a:rPr lang="en-US" dirty="0"/>
            </a:br>
            <a:endParaRPr lang="en-US" dirty="0"/>
          </a:p>
          <a:p>
            <a:pPr>
              <a:spcBef>
                <a:spcPts val="0"/>
              </a:spcBef>
            </a:pPr>
            <a:r>
              <a:rPr lang="en-US" b="1" dirty="0"/>
              <a:t>Step 2:</a:t>
            </a:r>
            <a:r>
              <a:rPr lang="en-US" dirty="0"/>
              <a:t> Parentheses, braces, and brackets are all used as grouping symbols. Simplify expressions within each set of grouping symbols, if any are present, working from the innermost outward.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Order of Operations</a:t>
            </a:r>
            <a:r>
              <a:rPr lang="en-US" baseline="-25000" dirty="0"/>
              <a:t>2</a:t>
            </a:r>
            <a:endParaRPr lang="en-US" dirty="0"/>
          </a:p>
        </p:txBody>
      </p:sp>
      <p:sp>
        <p:nvSpPr>
          <p:cNvPr id="3" name="Text Placeholder 2"/>
          <p:cNvSpPr>
            <a:spLocks noGrp="1"/>
          </p:cNvSpPr>
          <p:nvPr>
            <p:ph type="body" sz="quarter" idx="10"/>
          </p:nvPr>
        </p:nvSpPr>
        <p:spPr>
          <a:xfrm>
            <a:off x="457200" y="1082078"/>
            <a:ext cx="8229600" cy="4099522"/>
          </a:xfrm>
        </p:spPr>
        <p:txBody>
          <a:bodyPr>
            <a:normAutofit/>
          </a:bodyPr>
          <a:lstStyle/>
          <a:p>
            <a:pPr>
              <a:spcBef>
                <a:spcPts val="0"/>
              </a:spcBef>
            </a:pPr>
            <a:r>
              <a:rPr lang="en-US" b="1" dirty="0"/>
              <a:t>Step 3: </a:t>
            </a:r>
            <a:r>
              <a:rPr lang="en-US" dirty="0"/>
              <a:t>Simplify all powers (exponents) and roots.</a:t>
            </a:r>
            <a:br>
              <a:rPr lang="en-US" dirty="0"/>
            </a:br>
            <a:endParaRPr lang="en-US" b="1" dirty="0"/>
          </a:p>
          <a:p>
            <a:pPr>
              <a:spcBef>
                <a:spcPts val="0"/>
              </a:spcBef>
            </a:pPr>
            <a:r>
              <a:rPr lang="en-US" b="1" dirty="0"/>
              <a:t>Step 4: </a:t>
            </a:r>
            <a:r>
              <a:rPr lang="en-US" dirty="0"/>
              <a:t>Perform all multiplication and division in the expression in the order that these operations occur, working from left to right.</a:t>
            </a:r>
            <a:br>
              <a:rPr lang="en-US" dirty="0"/>
            </a:br>
            <a:endParaRPr lang="en-US" dirty="0"/>
          </a:p>
          <a:p>
            <a:pPr>
              <a:spcBef>
                <a:spcPts val="0"/>
              </a:spcBef>
            </a:pPr>
            <a:r>
              <a:rPr lang="en-US" b="1" dirty="0"/>
              <a:t>Step 5:</a:t>
            </a:r>
            <a:r>
              <a:rPr lang="en-US" dirty="0"/>
              <a:t> Perform all addition and subtraction in the expression in the order that these operations occur, working from left to right.</a:t>
            </a:r>
            <a:endParaRPr sz="2800" b="1" dirty="0"/>
          </a:p>
        </p:txBody>
      </p:sp>
    </p:spTree>
    <p:extLst>
      <p:ext uri="{BB962C8B-B14F-4D97-AF65-F5344CB8AC3E}">
        <p14:creationId xmlns:p14="http://schemas.microsoft.com/office/powerpoint/2010/main" val="71694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Order of Operations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expressions using the correct order of operations.</a:t>
            </a:r>
          </a:p>
          <a:p>
            <a:pPr>
              <a:defRPr sz="2800"/>
            </a:pPr>
            <a:endParaRPr dirty="0"/>
          </a:p>
        </p:txBody>
      </p:sp>
      <p:pic>
        <p:nvPicPr>
          <p:cNvPr id="6" name="Picture 5" descr="a. 4 minus 6 over 2&#10;b. negative 3 squared&#10;c. A fraction with numerator: 3 minus open parentheses 3 times the square root of 4 minus 2 squared close parentheses, times open parenthesis 6 over negative 2 closed parenthesis; over the denominator: 3 plus 2 times open parenthesis negative 2 close parenthesis.">
            <a:extLst>
              <a:ext uri="{FF2B5EF4-FFF2-40B4-BE49-F238E27FC236}">
                <a16:creationId xmlns:a16="http://schemas.microsoft.com/office/drawing/2014/main" id="{B16654E9-8ABE-978F-6665-1469DC4E7240}"/>
              </a:ext>
            </a:extLst>
          </p:cNvPr>
          <p:cNvPicPr>
            <a:picLocks noChangeAspect="1"/>
          </p:cNvPicPr>
          <p:nvPr/>
        </p:nvPicPr>
        <p:blipFill>
          <a:blip r:embed="rId2"/>
          <a:stretch>
            <a:fillRect/>
          </a:stretch>
        </p:blipFill>
        <p:spPr>
          <a:xfrm>
            <a:off x="533399" y="1990400"/>
            <a:ext cx="3168000" cy="2886400"/>
          </a:xfrm>
          <a:prstGeom prst="rect">
            <a:avLst/>
          </a:prstGeom>
        </p:spPr>
      </p:pic>
    </p:spTree>
    <p:extLst>
      <p:ext uri="{BB962C8B-B14F-4D97-AF65-F5344CB8AC3E}">
        <p14:creationId xmlns:p14="http://schemas.microsoft.com/office/powerpoint/2010/main" val="1593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Terminology of Algebraic Expressions</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pPr>
              <a:defRPr sz="2800"/>
            </a:pPr>
            <a:r>
              <a:rPr sz="2800" dirty="0"/>
              <a:t>Consider the algebraic expression </a:t>
            </a:r>
            <a:endParaRPr lang="en-US" sz="2800" dirty="0"/>
          </a:p>
        </p:txBody>
      </p:sp>
      <p:pic>
        <p:nvPicPr>
          <p:cNvPr id="7" name="Picture 6" descr="Negative seventeen x times open parenthesis x squared plus four y close parenthesis, five times the square root of x and minus thirteen.">
            <a:extLst>
              <a:ext uri="{FF2B5EF4-FFF2-40B4-BE49-F238E27FC236}">
                <a16:creationId xmlns:a16="http://schemas.microsoft.com/office/drawing/2014/main" id="{B95F5F46-B70B-9C78-1A4D-47AE7203C8FB}"/>
              </a:ext>
            </a:extLst>
          </p:cNvPr>
          <p:cNvPicPr>
            <a:picLocks noChangeAspect="1"/>
          </p:cNvPicPr>
          <p:nvPr/>
        </p:nvPicPr>
        <p:blipFill>
          <a:blip r:embed="rId2"/>
          <a:stretch>
            <a:fillRect/>
          </a:stretch>
        </p:blipFill>
        <p:spPr>
          <a:xfrm>
            <a:off x="2971800" y="1581180"/>
            <a:ext cx="3492000" cy="562600"/>
          </a:xfrm>
          <a:prstGeom prst="rect">
            <a:avLst/>
          </a:prstGeom>
        </p:spPr>
      </p:pic>
      <p:sp>
        <p:nvSpPr>
          <p:cNvPr id="8" name="TextBox 7">
            <a:extLst>
              <a:ext uri="{FF2B5EF4-FFF2-40B4-BE49-F238E27FC236}">
                <a16:creationId xmlns:a16="http://schemas.microsoft.com/office/drawing/2014/main" id="{6BADA69C-572C-329E-F163-A9BE1FEDAEFC}"/>
              </a:ext>
            </a:extLst>
          </p:cNvPr>
          <p:cNvSpPr txBox="1"/>
          <p:nvPr/>
        </p:nvSpPr>
        <p:spPr>
          <a:xfrm>
            <a:off x="381000" y="2143780"/>
            <a:ext cx="7086600" cy="523220"/>
          </a:xfrm>
          <a:prstGeom prst="rect">
            <a:avLst/>
          </a:prstGeom>
          <a:noFill/>
        </p:spPr>
        <p:txBody>
          <a:bodyPr wrap="square">
            <a:spAutoFit/>
          </a:bodyPr>
          <a:lstStyle/>
          <a:p>
            <a:pPr marL="514350" indent="-514350">
              <a:buFont typeface="+mj-lt"/>
              <a:buAutoNum type="alphaLcPeriod"/>
              <a:defRPr sz="2800"/>
            </a:pPr>
            <a:r>
              <a:rPr lang="en-US" sz="2800" dirty="0"/>
              <a:t>This expression contains three terms:</a:t>
            </a:r>
          </a:p>
        </p:txBody>
      </p:sp>
      <p:pic>
        <p:nvPicPr>
          <p:cNvPr id="11" name="Picture 10" descr="Negative seventeen x times open parenthesis x squared plus four y close parenthesis, five times the square root of x and minus thirteen.">
            <a:extLst>
              <a:ext uri="{FF2B5EF4-FFF2-40B4-BE49-F238E27FC236}">
                <a16:creationId xmlns:a16="http://schemas.microsoft.com/office/drawing/2014/main" id="{B574C16C-8512-2CD5-DFE1-CC7C52471D7B}"/>
              </a:ext>
            </a:extLst>
          </p:cNvPr>
          <p:cNvPicPr>
            <a:picLocks noChangeAspect="1"/>
          </p:cNvPicPr>
          <p:nvPr/>
        </p:nvPicPr>
        <p:blipFill>
          <a:blip r:embed="rId3"/>
          <a:stretch>
            <a:fillRect/>
          </a:stretch>
        </p:blipFill>
        <p:spPr>
          <a:xfrm>
            <a:off x="2413800" y="2719748"/>
            <a:ext cx="4608000" cy="559130"/>
          </a:xfrm>
          <a:prstGeom prst="rect">
            <a:avLst/>
          </a:prstGeom>
        </p:spPr>
      </p:pic>
      <p:sp>
        <p:nvSpPr>
          <p:cNvPr id="6" name="TextBox 5">
            <a:extLst>
              <a:ext uri="{FF2B5EF4-FFF2-40B4-BE49-F238E27FC236}">
                <a16:creationId xmlns:a16="http://schemas.microsoft.com/office/drawing/2014/main" id="{CBABBB92-A6B5-FAA0-5D7D-EAAD0CE3256D}"/>
              </a:ext>
            </a:extLst>
          </p:cNvPr>
          <p:cNvSpPr txBox="1"/>
          <p:nvPr/>
        </p:nvSpPr>
        <p:spPr>
          <a:xfrm>
            <a:off x="372300" y="3259361"/>
            <a:ext cx="7848600" cy="954107"/>
          </a:xfrm>
          <a:prstGeom prst="rect">
            <a:avLst/>
          </a:prstGeom>
          <a:noFill/>
        </p:spPr>
        <p:txBody>
          <a:bodyPr wrap="square">
            <a:spAutoFit/>
          </a:bodyPr>
          <a:lstStyle/>
          <a:p>
            <a:pPr marL="512064">
              <a:defRPr sz="2800"/>
            </a:pPr>
            <a:r>
              <a:rPr lang="en-US" sz="2800" dirty="0"/>
              <a:t>The terms are combined by addition and subtraction to form the whole expression.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br>
              <a:rPr lang="en-US" dirty="0"/>
            </a:br>
            <a:br>
              <a:rPr lang="en-US" dirty="0"/>
            </a:br>
            <a:br>
              <a:rPr lang="en-US" dirty="0"/>
            </a:br>
            <a:r>
              <a:rPr lang="en-US" dirty="0"/>
              <a:t>​</a:t>
            </a:r>
            <a:endParaRPr dirty="0"/>
          </a:p>
        </p:txBody>
      </p:sp>
      <mc:AlternateContent xmlns:mc="http://schemas.openxmlformats.org/markup-compatibility/2006">
        <mc:Choice xmlns:a14="http://schemas.microsoft.com/office/drawing/2010/main" Requires="a14">
          <p:graphicFrame>
            <p:nvGraphicFramePr>
              <p:cNvPr id="4" name="Table Placeholder 2" descr="a. Four minus open fraction six over two close fraction.&#10;By performing the division first, equals four minus three. &#10;Then subtract. Equals one."/>
              <p:cNvGraphicFramePr>
                <a:graphicFrameLocks/>
              </p:cNvGraphicFramePr>
              <p:nvPr>
                <p:extLst>
                  <p:ext uri="{D42A27DB-BD31-4B8C-83A1-F6EECF244321}">
                    <p14:modId xmlns:p14="http://schemas.microsoft.com/office/powerpoint/2010/main" val="3450299788"/>
                  </p:ext>
                </p:extLst>
              </p:nvPr>
            </p:nvGraphicFramePr>
            <p:xfrm>
              <a:off x="975357" y="1449150"/>
              <a:ext cx="6172200" cy="138963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4−</m:t>
                              </m:r>
                              <m:f>
                                <m:fPr>
                                  <m:ctrlPr>
                                    <a:rPr sz="2800" i="1">
                                      <a:latin typeface="Cambria Math" panose="02040503050406030204" pitchFamily="18" charset="0"/>
                                    </a:rPr>
                                  </m:ctrlPr>
                                </m:fPr>
                                <m:num>
                                  <m:r>
                                    <a:rPr sz="2800">
                                      <a:latin typeface="Cambria Math"/>
                                    </a:rPr>
                                    <m:t>6</m:t>
                                  </m:r>
                                </m:num>
                                <m:den>
                                  <m:r>
                                    <a:rPr sz="2800">
                                      <a:latin typeface="Cambria Math"/>
                                    </a:rPr>
                                    <m:t>2</m:t>
                                  </m:r>
                                </m:den>
                              </m:f>
                              <m:r>
                                <a:rPr sz="2800">
                                  <a:latin typeface="Cambria Math"/>
                                </a:rPr>
                                <m:t>=4−3</m:t>
                              </m:r>
                            </m:oMath>
                          </a14:m>
                          <a:endParaRPr sz="2800" dirty="0"/>
                        </a:p>
                      </a:txBody>
                      <a:tcPr anchor="ctr"/>
                    </a:tc>
                    <a:tc>
                      <a:txBody>
                        <a:bodyPr/>
                        <a:lstStyle/>
                        <a:p>
                          <a:pPr algn="l">
                            <a:defRPr sz="1800" b="1"/>
                          </a:pPr>
                          <a:r>
                            <a:rPr sz="2800" b="0" dirty="0"/>
                            <a:t>Perform the division first.</a:t>
                          </a:r>
                        </a:p>
                      </a:txBody>
                      <a:tcPr anchor="ct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4−</m:t>
                                  </m:r>
                                  <m:f>
                                    <m:fPr>
                                      <m:ctrlPr>
                                        <a:rPr sz="2800" i="1">
                                          <a:latin typeface="Cambria Math" panose="02040503050406030204" pitchFamily="18" charset="0"/>
                                        </a:rPr>
                                      </m:ctrlPr>
                                    </m:fPr>
                                    <m:num>
                                      <m:r>
                                        <a:rPr sz="2800">
                                          <a:latin typeface="Cambria Math"/>
                                        </a:rPr>
                                        <m:t>6</m:t>
                                      </m:r>
                                    </m:num>
                                    <m:den>
                                      <m:r>
                                        <a:rPr sz="2800">
                                          <a:latin typeface="Cambria Math"/>
                                        </a:rPr>
                                        <m:t>2</m:t>
                                      </m:r>
                                    </m:den>
                                  </m:f>
                                </m:e>
                              </m:phant>
                              <m:r>
                                <a:rPr sz="2800">
                                  <a:latin typeface="Cambria Math"/>
                                </a:rPr>
                                <m:t>=1</m:t>
                              </m:r>
                            </m:oMath>
                          </a14:m>
                          <a:endParaRPr sz="2800" dirty="0"/>
                        </a:p>
                      </a:txBody>
                      <a:tcPr anchor="ctr"/>
                    </a:tc>
                    <a:tc>
                      <a:txBody>
                        <a:bodyPr/>
                        <a:lstStyle/>
                        <a:p>
                          <a:pPr algn="l">
                            <a:defRPr sz="1800" b="1"/>
                          </a:pPr>
                          <a:r>
                            <a:rPr sz="2800" b="0" dirty="0"/>
                            <a:t>Then subtract.</a:t>
                          </a:r>
                        </a:p>
                      </a:txBody>
                      <a:tcPr anchor="ctr"/>
                    </a:tc>
                    <a:extLst>
                      <a:ext uri="{0D108BD9-81ED-4DB2-BD59-A6C34878D82A}">
                        <a16:rowId xmlns:a16="http://schemas.microsoft.com/office/drawing/2014/main" val="10001"/>
                      </a:ext>
                    </a:extLst>
                  </a:tr>
                </a:tbl>
              </a:graphicData>
            </a:graphic>
          </p:graphicFrame>
        </mc:Choice>
        <mc:Fallback>
          <p:graphicFrame>
            <p:nvGraphicFramePr>
              <p:cNvPr id="4" name="Table Placeholder 2" descr="a. Four minus open fraction six over two close fraction.&#10;By performing the division first, equals four minus three. &#10;Then subtract. Equals one."/>
              <p:cNvGraphicFramePr>
                <a:graphicFrameLocks/>
              </p:cNvGraphicFramePr>
              <p:nvPr>
                <p:extLst>
                  <p:ext uri="{D42A27DB-BD31-4B8C-83A1-F6EECF244321}">
                    <p14:modId xmlns:p14="http://schemas.microsoft.com/office/powerpoint/2010/main" val="3450299788"/>
                  </p:ext>
                </p:extLst>
              </p:nvPr>
            </p:nvGraphicFramePr>
            <p:xfrm>
              <a:off x="975357" y="1449150"/>
              <a:ext cx="6172200" cy="138963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94817">
                    <a:tc>
                      <a:txBody>
                        <a:bodyPr/>
                        <a:lstStyle/>
                        <a:p>
                          <a:endParaRPr lang="en-US"/>
                        </a:p>
                      </a:txBody>
                      <a:tcPr anchor="ctr">
                        <a:blipFill>
                          <a:blip r:embed="rId2"/>
                          <a:stretch>
                            <a:fillRect l="266" r="-169681" b="-112174"/>
                          </a:stretch>
                        </a:blipFill>
                      </a:tcPr>
                    </a:tc>
                    <a:tc>
                      <a:txBody>
                        <a:bodyPr/>
                        <a:lstStyle/>
                        <a:p>
                          <a:pPr algn="l">
                            <a:defRPr sz="1800" b="1"/>
                          </a:pPr>
                          <a:r>
                            <a:rPr sz="2800" b="0" dirty="0"/>
                            <a:t>Perform the division first.</a:t>
                          </a:r>
                        </a:p>
                      </a:txBody>
                      <a:tcPr anchor="ctr"/>
                    </a:tc>
                    <a:extLst>
                      <a:ext uri="{0D108BD9-81ED-4DB2-BD59-A6C34878D82A}">
                        <a16:rowId xmlns:a16="http://schemas.microsoft.com/office/drawing/2014/main" val="10000"/>
                      </a:ext>
                    </a:extLst>
                  </a:tr>
                  <a:tr h="694817">
                    <a:tc>
                      <a:txBody>
                        <a:bodyPr/>
                        <a:lstStyle/>
                        <a:p>
                          <a:endParaRPr lang="en-US"/>
                        </a:p>
                      </a:txBody>
                      <a:tcPr anchor="ctr">
                        <a:blipFill>
                          <a:blip r:embed="rId2"/>
                          <a:stretch>
                            <a:fillRect l="266" t="-100877" r="-169681" b="-13158"/>
                          </a:stretch>
                        </a:blipFill>
                      </a:tcPr>
                    </a:tc>
                    <a:tc>
                      <a:txBody>
                        <a:bodyPr/>
                        <a:lstStyle/>
                        <a:p>
                          <a:pPr algn="l">
                            <a:defRPr sz="1800" b="1"/>
                          </a:pPr>
                          <a:r>
                            <a:rPr sz="2800" b="0" dirty="0"/>
                            <a:t>Then subtract.</a:t>
                          </a:r>
                        </a:p>
                      </a:txBody>
                      <a:tcPr anchor="ct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8C67D5-8B25-0FCF-C2F7-326321DDB468}"/>
                  </a:ext>
                </a:extLst>
              </p:cNvPr>
              <p:cNvSpPr txBox="1"/>
              <p:nvPr/>
            </p:nvSpPr>
            <p:spPr>
              <a:xfrm>
                <a:off x="457200" y="2865055"/>
                <a:ext cx="8305800" cy="3108543"/>
              </a:xfrm>
              <a:prstGeom prst="rect">
                <a:avLst/>
              </a:prstGeom>
              <a:noFill/>
            </p:spPr>
            <p:txBody>
              <a:bodyPr wrap="square">
                <a:spAutoFit/>
              </a:bodyPr>
              <a:lstStyle/>
              <a:p>
                <a:r>
                  <a:rPr lang="en-US" sz="2800" dirty="0"/>
                  <a:t>Following the order of operations removes any ambiguity. The division is performed first, followed by the subtraction, and the correct answer </a:t>
                </a:r>
                <a:r>
                  <a:rPr lang="en-US" sz="2800" dirty="0">
                    <a:latin typeface="Cambria Math"/>
                  </a:rPr>
                  <a:t>1</a:t>
                </a:r>
                <a:r>
                  <a:rPr lang="en-US" sz="2800" dirty="0"/>
                  <a:t> is obtained. Note that an incorrect answer results if the correct order is not followed. If </a:t>
                </a:r>
                <a:r>
                  <a:rPr lang="en-US" sz="2800" dirty="0">
                    <a:latin typeface="Cambria Math"/>
                  </a:rPr>
                  <a:t>6</a:t>
                </a:r>
                <a:r>
                  <a:rPr lang="en-US" sz="2800" dirty="0"/>
                  <a:t> is subtracted from </a:t>
                </a:r>
                <a:r>
                  <a:rPr lang="en-US" sz="2800" dirty="0">
                    <a:latin typeface="Cambria Math"/>
                  </a:rPr>
                  <a:t>4</a:t>
                </a:r>
                <a:r>
                  <a:rPr lang="en-US" sz="2800" dirty="0"/>
                  <a:t> first, and that result is divided by </a:t>
                </a:r>
                <a:r>
                  <a:rPr lang="en-US" sz="2800" dirty="0">
                    <a:latin typeface="Cambria Math"/>
                  </a:rPr>
                  <a:t>2</a:t>
                </a:r>
                <a:r>
                  <a:rPr lang="en-US" sz="2800" dirty="0"/>
                  <a:t>, the (incorrect) answer would be </a:t>
                </a:r>
                <a14:m>
                  <m:oMath xmlns:m="http://schemas.openxmlformats.org/officeDocument/2006/math">
                    <m:r>
                      <a:rPr lang="en-US" sz="2800">
                        <a:latin typeface="Cambria Math" panose="02040503050406030204" pitchFamily="18" charset="0"/>
                      </a:rPr>
                      <m:t>−1</m:t>
                    </m:r>
                  </m:oMath>
                </a14:m>
                <a:r>
                  <a:rPr lang="en-US" sz="2800" dirty="0"/>
                  <a:t>.​</a:t>
                </a:r>
                <a:endParaRPr lang="en-IN" sz="2800" dirty="0"/>
              </a:p>
            </p:txBody>
          </p:sp>
        </mc:Choice>
        <mc:Fallback xmlns="">
          <p:sp>
            <p:nvSpPr>
              <p:cNvPr id="6" name="TextBox 5">
                <a:extLst>
                  <a:ext uri="{FF2B5EF4-FFF2-40B4-BE49-F238E27FC236}">
                    <a16:creationId xmlns:a16="http://schemas.microsoft.com/office/drawing/2014/main" id="{E58C67D5-8B25-0FCF-C2F7-326321DDB468}"/>
                  </a:ext>
                </a:extLst>
              </p:cNvPr>
              <p:cNvSpPr txBox="1">
                <a:spLocks noRot="1" noChangeAspect="1" noMove="1" noResize="1" noEditPoints="1" noAdjustHandles="1" noChangeArrowheads="1" noChangeShapeType="1" noTextEdit="1"/>
              </p:cNvSpPr>
              <p:nvPr/>
            </p:nvSpPr>
            <p:spPr>
              <a:xfrm>
                <a:off x="457200" y="2865055"/>
                <a:ext cx="8305800" cy="3108543"/>
              </a:xfrm>
              <a:prstGeom prst="rect">
                <a:avLst/>
              </a:prstGeom>
              <a:blipFill>
                <a:blip r:embed="rId4"/>
                <a:stretch>
                  <a:fillRect l="-1467" t="-1961" r="-807" b="-4706"/>
                </a:stretch>
              </a:blipFill>
            </p:spPr>
            <p:txBody>
              <a:bodyPr/>
              <a:lstStyle/>
              <a:p>
                <a:r>
                  <a:rPr lang="en-IN">
                    <a:noFill/>
                  </a:rPr>
                  <a:t> </a:t>
                </a:r>
              </a:p>
            </p:txBody>
          </p:sp>
        </mc:Fallback>
      </mc:AlternateContent>
    </p:spTree>
    <p:extLst>
      <p:ext uri="{BB962C8B-B14F-4D97-AF65-F5344CB8AC3E}">
        <p14:creationId xmlns:p14="http://schemas.microsoft.com/office/powerpoint/2010/main" val="2123804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3</a:t>
            </a:r>
            <a:endParaRPr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47A8F4-E72F-7CD5-0132-1E1B6264A65F}"/>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b</m:t>
                      </m:r>
                      <m:r>
                        <a:rPr lang="en-US" sz="2800" b="0" i="0" smtClean="0">
                          <a:latin typeface="Cambria Math" panose="02040503050406030204" pitchFamily="18" charset="0"/>
                        </a:rPr>
                        <m:t>.</m:t>
                      </m:r>
                    </m:oMath>
                  </m:oMathPara>
                </a14:m>
                <a:endParaRPr lang="en-IN" sz="2800" dirty="0"/>
              </a:p>
            </p:txBody>
          </p:sp>
        </mc:Choice>
        <mc:Fallback xmlns="">
          <p:sp>
            <p:nvSpPr>
              <p:cNvPr id="9" name="TextBox 8">
                <a:extLst>
                  <a:ext uri="{FF2B5EF4-FFF2-40B4-BE49-F238E27FC236}">
                    <a16:creationId xmlns:a16="http://schemas.microsoft.com/office/drawing/2014/main" id="{6A47A8F4-E72F-7CD5-0132-1E1B6264A65F}"/>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descr="Negative three squared equals negative one times three squared. By evaluating the power first, the expression equals to negative one times nine. Then multiplying, which equals negative nine. "/>
              <p:cNvGraphicFramePr>
                <a:graphicFrameLocks/>
              </p:cNvGraphicFramePr>
              <p:nvPr>
                <p:extLst>
                  <p:ext uri="{D42A27DB-BD31-4B8C-83A1-F6EECF244321}">
                    <p14:modId xmlns:p14="http://schemas.microsoft.com/office/powerpoint/2010/main" val="4258049709"/>
                  </p:ext>
                </p:extLst>
              </p:nvPr>
            </p:nvGraphicFramePr>
            <p:xfrm>
              <a:off x="972584" y="1066800"/>
              <a:ext cx="6477000" cy="15544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r>
                                <a:rPr sz="2800">
                                  <a:latin typeface="Cambria Math"/>
                                </a:rPr>
                                <m:t>=</m:t>
                              </m:r>
                              <m:d>
                                <m:dPr>
                                  <m:ctrlPr>
                                    <a:rPr sz="2800" i="1">
                                      <a:latin typeface="Cambria Math" panose="02040503050406030204" pitchFamily="18" charset="0"/>
                                    </a:rPr>
                                  </m:ctrlPr>
                                </m:dPr>
                                <m:e>
                                  <m:r>
                                    <a:rPr sz="2800">
                                      <a:latin typeface="Cambria Math"/>
                                    </a:rPr>
                                    <m:t>−1</m:t>
                                  </m:r>
                                </m:e>
                              </m:d>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3</m:t>
                                      </m:r>
                                    </m:e>
                                    <m:sup>
                                      <m:r>
                                        <a:rPr sz="2800">
                                          <a:latin typeface="Cambria Math"/>
                                        </a:rPr>
                                        <m:t>2</m:t>
                                      </m:r>
                                    </m:sup>
                                  </m:sSup>
                                </m:e>
                              </m:d>
                            </m:oMath>
                          </a14:m>
                          <a:endParaRPr sz="2800" dirty="0"/>
                        </a:p>
                      </a:txBody>
                      <a:tcPr/>
                    </a:tc>
                    <a:tc>
                      <a:txBody>
                        <a:bodyPr/>
                        <a:lstStyle/>
                        <a:p>
                          <a:pPr algn="l"/>
                          <a:endParaRPr sz="280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e>
                              </m:phant>
                              <m:r>
                                <a:rPr sz="2800">
                                  <a:latin typeface="Cambria Math"/>
                                </a:rPr>
                                <m:t>=</m:t>
                              </m:r>
                              <m:d>
                                <m:dPr>
                                  <m:ctrlPr>
                                    <a:rPr sz="2800" i="1">
                                      <a:latin typeface="Cambria Math" panose="02040503050406030204" pitchFamily="18" charset="0"/>
                                    </a:rPr>
                                  </m:ctrlPr>
                                </m:dPr>
                                <m:e>
                                  <m:r>
                                    <a:rPr sz="2800">
                                      <a:latin typeface="Cambria Math"/>
                                    </a:rPr>
                                    <m:t>−1</m:t>
                                  </m:r>
                                </m:e>
                              </m:d>
                              <m:d>
                                <m:dPr>
                                  <m:ctrlPr>
                                    <a:rPr sz="2800" i="1">
                                      <a:latin typeface="Cambria Math" panose="02040503050406030204" pitchFamily="18" charset="0"/>
                                    </a:rPr>
                                  </m:ctrlPr>
                                </m:dPr>
                                <m:e>
                                  <m:r>
                                    <a:rPr sz="2800">
                                      <a:latin typeface="Cambria Math"/>
                                    </a:rPr>
                                    <m:t>9</m:t>
                                  </m:r>
                                </m:e>
                              </m:d>
                            </m:oMath>
                          </a14:m>
                          <a:endParaRPr sz="2800" dirty="0"/>
                        </a:p>
                      </a:txBody>
                      <a:tcPr/>
                    </a:tc>
                    <a:tc>
                      <a:txBody>
                        <a:bodyPr/>
                        <a:lstStyle/>
                        <a:p>
                          <a:pPr algn="l">
                            <a:defRPr sz="1800" b="1"/>
                          </a:pPr>
                          <a:r>
                            <a:rPr sz="2800" b="0" dirty="0"/>
                            <a:t>Evaluate the power first.</a:t>
                          </a:r>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e>
                              </m:phant>
                              <m:r>
                                <a:rPr sz="2800">
                                  <a:latin typeface="Cambria Math"/>
                                </a:rPr>
                                <m:t>=−9</m:t>
                              </m:r>
                            </m:oMath>
                          </a14:m>
                          <a:endParaRPr sz="2800" dirty="0"/>
                        </a:p>
                      </a:txBody>
                      <a:tcPr/>
                    </a:tc>
                    <a:tc>
                      <a:txBody>
                        <a:bodyPr/>
                        <a:lstStyle/>
                        <a:p>
                          <a:pPr algn="l">
                            <a:defRPr sz="1800" b="1"/>
                          </a:pPr>
                          <a:r>
                            <a:rPr sz="2800" b="0" dirty="0"/>
                            <a:t>Then multiply.</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descr="Negative three squared equals negative one times three squared. By evaluating the power first, the expression equals to negative one times nine. Then multiplying, which equals negative nine. "/>
              <p:cNvGraphicFramePr>
                <a:graphicFrameLocks/>
              </p:cNvGraphicFramePr>
              <p:nvPr>
                <p:extLst>
                  <p:ext uri="{D42A27DB-BD31-4B8C-83A1-F6EECF244321}">
                    <p14:modId xmlns:p14="http://schemas.microsoft.com/office/powerpoint/2010/main" val="4258049709"/>
                  </p:ext>
                </p:extLst>
              </p:nvPr>
            </p:nvGraphicFramePr>
            <p:xfrm>
              <a:off x="972584" y="1066800"/>
              <a:ext cx="6477000" cy="15544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18160">
                    <a:tc>
                      <a:txBody>
                        <a:bodyPr/>
                        <a:lstStyle/>
                        <a:p>
                          <a:endParaRPr lang="en-US"/>
                        </a:p>
                      </a:txBody>
                      <a:tcPr>
                        <a:blipFill>
                          <a:blip r:embed="rId4"/>
                          <a:stretch>
                            <a:fillRect t="-10588" r="-135920" b="-234118"/>
                          </a:stretch>
                        </a:blipFill>
                      </a:tcPr>
                    </a:tc>
                    <a:tc>
                      <a:txBody>
                        <a:bodyPr/>
                        <a:lstStyle/>
                        <a:p>
                          <a:pPr algn="l"/>
                          <a:endParaRPr sz="2800"/>
                        </a:p>
                      </a:txBody>
                      <a:tcPr/>
                    </a:tc>
                    <a:extLst>
                      <a:ext uri="{0D108BD9-81ED-4DB2-BD59-A6C34878D82A}">
                        <a16:rowId xmlns:a16="http://schemas.microsoft.com/office/drawing/2014/main" val="10000"/>
                      </a:ext>
                    </a:extLst>
                  </a:tr>
                  <a:tr h="518160">
                    <a:tc>
                      <a:txBody>
                        <a:bodyPr/>
                        <a:lstStyle/>
                        <a:p>
                          <a:endParaRPr lang="en-US"/>
                        </a:p>
                      </a:txBody>
                      <a:tcPr>
                        <a:blipFill>
                          <a:blip r:embed="rId4"/>
                          <a:stretch>
                            <a:fillRect t="-110588" r="-135920" b="-134118"/>
                          </a:stretch>
                        </a:blipFill>
                      </a:tcPr>
                    </a:tc>
                    <a:tc>
                      <a:txBody>
                        <a:bodyPr/>
                        <a:lstStyle/>
                        <a:p>
                          <a:pPr algn="l">
                            <a:defRPr sz="1800" b="1"/>
                          </a:pPr>
                          <a:r>
                            <a:rPr sz="2800" b="0" dirty="0"/>
                            <a:t>Evaluate the power first.</a:t>
                          </a:r>
                        </a:p>
                      </a:txBody>
                      <a:tcPr/>
                    </a:tc>
                    <a:extLst>
                      <a:ext uri="{0D108BD9-81ED-4DB2-BD59-A6C34878D82A}">
                        <a16:rowId xmlns:a16="http://schemas.microsoft.com/office/drawing/2014/main" val="10001"/>
                      </a:ext>
                    </a:extLst>
                  </a:tr>
                  <a:tr h="518160">
                    <a:tc>
                      <a:txBody>
                        <a:bodyPr/>
                        <a:lstStyle/>
                        <a:p>
                          <a:endParaRPr lang="en-US"/>
                        </a:p>
                      </a:txBody>
                      <a:tcPr>
                        <a:blipFill>
                          <a:blip r:embed="rId4"/>
                          <a:stretch>
                            <a:fillRect t="-210588" r="-135920" b="-34118"/>
                          </a:stretch>
                        </a:blipFill>
                      </a:tcPr>
                    </a:tc>
                    <a:tc>
                      <a:txBody>
                        <a:bodyPr/>
                        <a:lstStyle/>
                        <a:p>
                          <a:pPr algn="l">
                            <a:defRPr sz="1800" b="1"/>
                          </a:pPr>
                          <a:r>
                            <a:rPr sz="2800" b="0" dirty="0"/>
                            <a:t>Then multiply.</a:t>
                          </a:r>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F035493-07EC-AB52-DF37-2C81B1CEF6D1}"/>
                  </a:ext>
                </a:extLst>
              </p:cNvPr>
              <p:cNvSpPr txBox="1"/>
              <p:nvPr/>
            </p:nvSpPr>
            <p:spPr>
              <a:xfrm>
                <a:off x="972584" y="2743200"/>
                <a:ext cx="7714216" cy="2246769"/>
              </a:xfrm>
              <a:prstGeom prst="rect">
                <a:avLst/>
              </a:prstGeom>
              <a:noFill/>
            </p:spPr>
            <p:txBody>
              <a:bodyPr wrap="square">
                <a:spAutoFit/>
              </a:bodyPr>
              <a:lstStyle/>
              <a:p>
                <a:r>
                  <a:rPr lang="en-US" sz="2800" dirty="0"/>
                  <a:t>Following the order of operations means that the power is evaluated, and the result is multiplied by </a:t>
                </a:r>
                <a14:m>
                  <m:oMath xmlns:m="http://schemas.openxmlformats.org/officeDocument/2006/math">
                    <m:r>
                      <a:rPr lang="en-US" sz="2800">
                        <a:latin typeface="Cambria Math" panose="02040503050406030204" pitchFamily="18" charset="0"/>
                      </a:rPr>
                      <m:t>−1</m:t>
                    </m:r>
                  </m:oMath>
                </a14:m>
                <a:r>
                  <a:rPr lang="en-US" sz="2800" dirty="0"/>
                  <a:t>. If </a:t>
                </a:r>
                <a14:m>
                  <m:oMath xmlns:m="http://schemas.openxmlformats.org/officeDocument/2006/math">
                    <m:r>
                      <a:rPr lang="en-US" sz="2800">
                        <a:latin typeface="Cambria Math" panose="02040503050406030204" pitchFamily="18" charset="0"/>
                      </a:rPr>
                      <m:t>−3</m:t>
                    </m:r>
                  </m:oMath>
                </a14:m>
                <a:r>
                  <a:rPr lang="en-US" sz="2800" dirty="0"/>
                  <a:t> is incorrectly multiplied by </a:t>
                </a:r>
                <a14:m>
                  <m:oMath xmlns:m="http://schemas.openxmlformats.org/officeDocument/2006/math">
                    <m:r>
                      <a:rPr lang="en-US" sz="2800">
                        <a:latin typeface="Cambria Math" panose="02040503050406030204" pitchFamily="18" charset="0"/>
                      </a:rPr>
                      <m:t>−1</m:t>
                    </m:r>
                  </m:oMath>
                </a14:m>
                <a:r>
                  <a:rPr lang="en-US" sz="2800" dirty="0"/>
                  <a:t> and the result is then squared, the (incorrect) answer would be </a:t>
                </a:r>
                <a:r>
                  <a:rPr lang="en-US" sz="2800" dirty="0">
                    <a:latin typeface="Cambria Math"/>
                  </a:rPr>
                  <a:t>9</a:t>
                </a:r>
                <a:r>
                  <a:rPr lang="en-US" sz="2800" dirty="0"/>
                  <a:t>.​</a:t>
                </a:r>
                <a:endParaRPr lang="en-IN" sz="2800" dirty="0"/>
              </a:p>
            </p:txBody>
          </p:sp>
        </mc:Choice>
        <mc:Fallback xmlns="">
          <p:sp>
            <p:nvSpPr>
              <p:cNvPr id="6" name="TextBox 5">
                <a:extLst>
                  <a:ext uri="{FF2B5EF4-FFF2-40B4-BE49-F238E27FC236}">
                    <a16:creationId xmlns:a16="http://schemas.microsoft.com/office/drawing/2014/main" id="{8F035493-07EC-AB52-DF37-2C81B1CEF6D1}"/>
                  </a:ext>
                </a:extLst>
              </p:cNvPr>
              <p:cNvSpPr txBox="1">
                <a:spLocks noRot="1" noChangeAspect="1" noMove="1" noResize="1" noEditPoints="1" noAdjustHandles="1" noChangeArrowheads="1" noChangeShapeType="1" noTextEdit="1"/>
              </p:cNvSpPr>
              <p:nvPr/>
            </p:nvSpPr>
            <p:spPr>
              <a:xfrm>
                <a:off x="972584" y="2743200"/>
                <a:ext cx="7714216" cy="2246769"/>
              </a:xfrm>
              <a:prstGeom prst="rect">
                <a:avLst/>
              </a:prstGeom>
              <a:blipFill>
                <a:blip r:embed="rId5"/>
                <a:stretch>
                  <a:fillRect l="-1660" t="-2439" r="-1818" b="-6775"/>
                </a:stretch>
              </a:blipFill>
            </p:spPr>
            <p:txBody>
              <a:bodyPr/>
              <a:lstStyle/>
              <a:p>
                <a:r>
                  <a:rPr lang="en-IN">
                    <a:noFill/>
                  </a:rPr>
                  <a:t> </a:t>
                </a:r>
              </a:p>
            </p:txBody>
          </p:sp>
        </mc:Fallback>
      </mc:AlternateContent>
    </p:spTree>
    <p:extLst>
      <p:ext uri="{BB962C8B-B14F-4D97-AF65-F5344CB8AC3E}">
        <p14:creationId xmlns:p14="http://schemas.microsoft.com/office/powerpoint/2010/main" val="385425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Order of Operations</a:t>
            </a:r>
            <a:r>
              <a:rPr lang="en-US" baseline="-25000" dirty="0"/>
              <a:t>4</a:t>
            </a:r>
            <a:endParaRPr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DC43B3-278B-9DDE-3650-2550B6892E92}"/>
                  </a:ext>
                </a:extLst>
              </p:cNvPr>
              <p:cNvSpPr txBox="1"/>
              <p:nvPr/>
            </p:nvSpPr>
            <p:spPr>
              <a:xfrm>
                <a:off x="609599" y="1038812"/>
                <a:ext cx="38100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800" b="0" i="0" smtClean="0">
                          <a:latin typeface="Cambria Math" panose="02040503050406030204" pitchFamily="18" charset="0"/>
                        </a:rPr>
                        <m:t>c</m:t>
                      </m:r>
                      <m:r>
                        <a:rPr lang="en-US" sz="2800" b="0" i="0" smtClean="0">
                          <a:latin typeface="Cambria Math" panose="02040503050406030204" pitchFamily="18" charset="0"/>
                        </a:rPr>
                        <m:t>.</m:t>
                      </m:r>
                    </m:oMath>
                  </m:oMathPara>
                </a14:m>
                <a:endParaRPr lang="en-IN" sz="2800" dirty="0"/>
              </a:p>
            </p:txBody>
          </p:sp>
        </mc:Choice>
        <mc:Fallback xmlns="">
          <p:sp>
            <p:nvSpPr>
              <p:cNvPr id="3" name="TextBox 2">
                <a:extLst>
                  <a:ext uri="{FF2B5EF4-FFF2-40B4-BE49-F238E27FC236}">
                    <a16:creationId xmlns:a16="http://schemas.microsoft.com/office/drawing/2014/main" id="{B0DC43B3-278B-9DDE-3650-2550B6892E92}"/>
                  </a:ext>
                </a:extLst>
              </p:cNvPr>
              <p:cNvSpPr txBox="1">
                <a:spLocks noRot="1" noChangeAspect="1" noMove="1" noResize="1" noEditPoints="1" noAdjustHandles="1" noChangeArrowheads="1" noChangeShapeType="1" noTextEdit="1"/>
              </p:cNvSpPr>
              <p:nvPr/>
            </p:nvSpPr>
            <p:spPr>
              <a:xfrm>
                <a:off x="609599" y="1038812"/>
                <a:ext cx="381000" cy="52322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5" name="Table Placeholder 2" descr="the fraction with numerator 3 minus the product of open parentheses 3 times the square root of 4 minus 2 squared close parentheses and 6 over negative 2, and denominator 3 plus 2 times negative 2&#10;&#10;&#10;This equals open parentheses three minus the product of three times two minus four and negative three close parentheses all over three plus negative four.&#10;&#10;Further simplifying, open parentheses three minus the product of six minus four and negative three close parentheses over three minus four.&#10;&#10;This reduces to open parentheses three minus the product of two and negative three close parentheses over negative one.&#10;&#10;Which simplifies to three minus negative six, all over negative one.&#10;&#10;Since subtracting negative six is the same as adding six, the fraction simplifies to three plus six, all over negative one.&#10;&#10;Which simplifies to nine divided by negative one.&#10;&#10;Finally, the result is negative nine."/>
              <p:cNvGraphicFramePr>
                <a:graphicFrameLocks/>
              </p:cNvGraphicFramePr>
              <p:nvPr>
                <p:extLst>
                  <p:ext uri="{D42A27DB-BD31-4B8C-83A1-F6EECF244321}">
                    <p14:modId xmlns:p14="http://schemas.microsoft.com/office/powerpoint/2010/main" val="739639119"/>
                  </p:ext>
                </p:extLst>
              </p:nvPr>
            </p:nvGraphicFramePr>
            <p:xfrm>
              <a:off x="762000" y="1143000"/>
              <a:ext cx="7620000" cy="4106418"/>
            </p:xfrm>
            <a:graphic>
              <a:graphicData uri="http://schemas.openxmlformats.org/drawingml/2006/table">
                <a:tbl>
                  <a:tblPr firstRow="1" bandRow="1">
                    <a:tableStyleId>{2D5ABB26-0587-4C30-8999-92F81FD0307C}</a:tableStyleId>
                  </a:tblPr>
                  <a:tblGrid>
                    <a:gridCol w="2187222">
                      <a:extLst>
                        <a:ext uri="{9D8B030D-6E8A-4147-A177-3AD203B41FA5}">
                          <a16:colId xmlns:a16="http://schemas.microsoft.com/office/drawing/2014/main" val="4062957248"/>
                        </a:ext>
                      </a:extLst>
                    </a:gridCol>
                    <a:gridCol w="2262352">
                      <a:extLst>
                        <a:ext uri="{9D8B030D-6E8A-4147-A177-3AD203B41FA5}">
                          <a16:colId xmlns:a16="http://schemas.microsoft.com/office/drawing/2014/main" val="20000"/>
                        </a:ext>
                      </a:extLst>
                    </a:gridCol>
                    <a:gridCol w="3170426">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box>
                                  <m:boxPr>
                                    <m:ctrlPr>
                                      <a:rPr lang="en-US" sz="2000" i="1" smtClean="0">
                                        <a:latin typeface="Cambria Math" panose="02040503050406030204" pitchFamily="18" charset="0"/>
                                        <a:ea typeface="Cambria Math" panose="02040503050406030204" pitchFamily="18" charset="0"/>
                                      </a:rPr>
                                    </m:ctrlPr>
                                  </m:boxPr>
                                  <m:e>
                                    <m:argPr>
                                      <m:argSz m:val="-1"/>
                                    </m:argP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3−</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4</m:t>
                                                </m:r>
                                              </m:e>
                                            </m:ra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2</m:t>
                                                </m:r>
                                              </m:sup>
                                            </m:sSup>
                                          </m:e>
                                        </m:d>
                                        <m:d>
                                          <m:dPr>
                                            <m:ctrlPr>
                                              <a:rPr lang="en-US" sz="2000" b="0" i="1" smtClean="0">
                                                <a:latin typeface="Cambria Math" panose="02040503050406030204" pitchFamily="18" charset="0"/>
                                                <a:ea typeface="Cambria Math" panose="02040503050406030204" pitchFamily="18" charset="0"/>
                                              </a:rPr>
                                            </m:ctrlPr>
                                          </m:dPr>
                                          <m:e>
                                            <m:box>
                                              <m:boxPr>
                                                <m:ctrlPr>
                                                  <a:rPr lang="en-US" sz="2000" b="0" i="1" smtClean="0">
                                                    <a:latin typeface="Cambria Math" panose="02040503050406030204" pitchFamily="18" charset="0"/>
                                                    <a:ea typeface="Cambria Math" panose="02040503050406030204" pitchFamily="18" charset="0"/>
                                                  </a:rPr>
                                                </m:ctrlPr>
                                              </m:boxPr>
                                              <m:e>
                                                <m:argPr>
                                                  <m:argSz m:val="-1"/>
                                                </m:argP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6</m:t>
                                                    </m:r>
                                                  </m:num>
                                                  <m:den>
                                                    <m:r>
                                                      <a:rPr lang="en-US" sz="2000" b="0" i="1" smtClean="0">
                                                        <a:latin typeface="Cambria Math" panose="02040503050406030204" pitchFamily="18" charset="0"/>
                                                        <a:ea typeface="Cambria Math" panose="02040503050406030204" pitchFamily="18" charset="0"/>
                                                      </a:rPr>
                                                      <m:t>−2</m:t>
                                                    </m:r>
                                                  </m:den>
                                                </m:f>
                                              </m:e>
                                            </m:box>
                                          </m:e>
                                        </m:d>
                                      </m:num>
                                      <m:den>
                                        <m:r>
                                          <a:rPr lang="en-US" sz="2000" b="0" i="1" smtClean="0">
                                            <a:latin typeface="Cambria Math" panose="02040503050406030204" pitchFamily="18" charset="0"/>
                                            <a:ea typeface="Cambria Math" panose="02040503050406030204" pitchFamily="18" charset="0"/>
                                          </a:rPr>
                                          <m:t>3+2</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−2</m:t>
                                            </m:r>
                                          </m:e>
                                        </m:d>
                                      </m:den>
                                    </m:f>
                                  </m:e>
                                </m:box>
                              </m:oMath>
                            </m:oMathPara>
                          </a14:m>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1500" smtClean="0">
                                    <a:latin typeface="Cambria Math" panose="02040503050406030204" pitchFamily="18" charset="0"/>
                                    <a:ea typeface="Cambria Math" panose="02040503050406030204" pitchFamily="18" charset="0"/>
                                  </a:rPr>
                                  <m:t>=</m:t>
                                </m:r>
                                <m:f>
                                  <m:fPr>
                                    <m:ctrlPr>
                                      <a:rPr lang="ar-AE" sz="1500" i="1">
                                        <a:latin typeface="Cambria Math" panose="02040503050406030204" pitchFamily="18" charset="0"/>
                                        <a:ea typeface="Cambria Math" panose="02040503050406030204" pitchFamily="18" charset="0"/>
                                      </a:rPr>
                                    </m:ctrlPr>
                                  </m:fPr>
                                  <m:num>
                                    <m:r>
                                      <a:rPr lang="ar-AE" sz="1500" smtClean="0">
                                        <a:latin typeface="Cambria Math" panose="02040503050406030204" pitchFamily="18" charset="0"/>
                                        <a:ea typeface="Cambria Math" panose="02040503050406030204" pitchFamily="18" charset="0"/>
                                      </a:rPr>
                                      <m:t>3</m:t>
                                    </m:r>
                                    <m:r>
                                      <a:rPr lang="ar-AE" sz="1500" smtClean="0">
                                        <a:latin typeface="Cambria Math" panose="02040503050406030204" pitchFamily="18" charset="0"/>
                                        <a:ea typeface="Cambria Math" panose="02040503050406030204" pitchFamily="18" charset="0"/>
                                      </a:rPr>
                                      <m:t>−</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3</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2</m:t>
                                            </m:r>
                                          </m:e>
                                        </m:d>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4</m:t>
                                        </m:r>
                                      </m:e>
                                    </m:d>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3</m:t>
                                        </m:r>
                                      </m:e>
                                    </m:d>
                                  </m:num>
                                  <m:den>
                                    <m:r>
                                      <a:rPr lang="ar-AE" sz="1500">
                                        <a:latin typeface="Cambria Math" panose="02040503050406030204" pitchFamily="18" charset="0"/>
                                        <a:ea typeface="Cambria Math" panose="02040503050406030204" pitchFamily="18" charset="0"/>
                                      </a:rPr>
                                      <m:t>3</m:t>
                                    </m:r>
                                    <m:r>
                                      <a:rPr lang="ar-AE" sz="1500">
                                        <a:latin typeface="Cambria Math" panose="02040503050406030204" pitchFamily="18" charset="0"/>
                                        <a:ea typeface="Cambria Math" panose="02040503050406030204" pitchFamily="18" charset="0"/>
                                      </a:rPr>
                                      <m:t>+</m:t>
                                    </m:r>
                                    <m:d>
                                      <m:dPr>
                                        <m:ctrlPr>
                                          <a:rPr lang="ar-AE" sz="1500" i="1">
                                            <a:latin typeface="Cambria Math" panose="02040503050406030204" pitchFamily="18" charset="0"/>
                                            <a:ea typeface="Cambria Math" panose="02040503050406030204" pitchFamily="18" charset="0"/>
                                          </a:rPr>
                                        </m:ctrlPr>
                                      </m:dPr>
                                      <m:e>
                                        <m:r>
                                          <a:rPr lang="ar-AE" sz="1500">
                                            <a:latin typeface="Cambria Math" panose="02040503050406030204" pitchFamily="18" charset="0"/>
                                            <a:ea typeface="Cambria Math" panose="02040503050406030204" pitchFamily="18" charset="0"/>
                                          </a:rPr>
                                          <m:t>−</m:t>
                                        </m:r>
                                        <m:r>
                                          <a:rPr lang="ar-AE" sz="1500">
                                            <a:latin typeface="Cambria Math" panose="02040503050406030204" pitchFamily="18" charset="0"/>
                                            <a:ea typeface="Cambria Math" panose="02040503050406030204" pitchFamily="18" charset="0"/>
                                          </a:rPr>
                                          <m:t>4</m:t>
                                        </m:r>
                                      </m:e>
                                    </m:d>
                                  </m:den>
                                </m:f>
                              </m:oMath>
                            </m:oMathPara>
                          </a14:m>
                          <a:endParaRPr sz="1500" dirty="0">
                            <a:latin typeface="Cambria Math" panose="02040503050406030204" pitchFamily="18" charset="0"/>
                            <a:ea typeface="Cambria Math" panose="02040503050406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endParaRPr sz="16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875921"/>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1600" smtClean="0">
                                    <a:latin typeface="Cambria Math" panose="02040503050406030204" pitchFamily="18" charset="0"/>
                                    <a:ea typeface="Cambria Math" panose="02040503050406030204" pitchFamily="18" charset="0"/>
                                  </a:rPr>
                                  <m:t>=</m:t>
                                </m:r>
                                <m:f>
                                  <m:fPr>
                                    <m:ctrlPr>
                                      <a:rPr lang="ar-AE" sz="1600" i="1">
                                        <a:latin typeface="Cambria Math" panose="02040503050406030204" pitchFamily="18" charset="0"/>
                                        <a:ea typeface="Cambria Math" panose="02040503050406030204" pitchFamily="18" charset="0"/>
                                      </a:rPr>
                                    </m:ctrlPr>
                                  </m:fPr>
                                  <m:num>
                                    <m:r>
                                      <a:rPr lang="ar-AE" sz="1600">
                                        <a:latin typeface="Cambria Math" panose="02040503050406030204" pitchFamily="18" charset="0"/>
                                        <a:ea typeface="Cambria Math" panose="02040503050406030204" pitchFamily="18" charset="0"/>
                                      </a:rPr>
                                      <m:t>3</m:t>
                                    </m:r>
                                    <m:r>
                                      <a:rPr lang="ar-AE" sz="1600">
                                        <a:latin typeface="Cambria Math" panose="02040503050406030204" pitchFamily="18" charset="0"/>
                                        <a:ea typeface="Cambria Math" panose="02040503050406030204" pitchFamily="18" charset="0"/>
                                      </a:rPr>
                                      <m:t>−</m:t>
                                    </m:r>
                                    <m:d>
                                      <m:dPr>
                                        <m:ctrlPr>
                                          <a:rPr lang="ar-AE" sz="1600" i="1">
                                            <a:latin typeface="Cambria Math" panose="02040503050406030204" pitchFamily="18" charset="0"/>
                                            <a:ea typeface="Cambria Math" panose="02040503050406030204" pitchFamily="18" charset="0"/>
                                          </a:rPr>
                                        </m:ctrlPr>
                                      </m:dPr>
                                      <m:e>
                                        <m:r>
                                          <a:rPr lang="ar-AE" sz="1600">
                                            <a:latin typeface="Cambria Math" panose="02040503050406030204" pitchFamily="18" charset="0"/>
                                            <a:ea typeface="Cambria Math" panose="02040503050406030204" pitchFamily="18" charset="0"/>
                                          </a:rPr>
                                          <m:t>6</m:t>
                                        </m:r>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4</m:t>
                                        </m:r>
                                      </m:e>
                                    </m:d>
                                    <m:d>
                                      <m:dPr>
                                        <m:ctrlPr>
                                          <a:rPr lang="ar-AE" sz="1600" i="1">
                                            <a:latin typeface="Cambria Math" panose="02040503050406030204" pitchFamily="18" charset="0"/>
                                            <a:ea typeface="Cambria Math" panose="02040503050406030204" pitchFamily="18" charset="0"/>
                                          </a:rPr>
                                        </m:ctrlPr>
                                      </m:dPr>
                                      <m:e>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3</m:t>
                                        </m:r>
                                      </m:e>
                                    </m:d>
                                  </m:num>
                                  <m:den>
                                    <m:r>
                                      <a:rPr lang="ar-AE" sz="1600">
                                        <a:latin typeface="Cambria Math" panose="02040503050406030204" pitchFamily="18" charset="0"/>
                                        <a:ea typeface="Cambria Math" panose="02040503050406030204" pitchFamily="18" charset="0"/>
                                      </a:rPr>
                                      <m:t>3</m:t>
                                    </m:r>
                                    <m:r>
                                      <a:rPr lang="ar-AE" sz="1600">
                                        <a:latin typeface="Cambria Math" panose="02040503050406030204" pitchFamily="18" charset="0"/>
                                        <a:ea typeface="Cambria Math" panose="02040503050406030204" pitchFamily="18" charset="0"/>
                                      </a:rPr>
                                      <m:t>−</m:t>
                                    </m:r>
                                    <m:r>
                                      <a:rPr lang="ar-AE" sz="1600">
                                        <a:latin typeface="Cambria Math" panose="02040503050406030204" pitchFamily="18" charset="0"/>
                                        <a:ea typeface="Cambria Math" panose="02040503050406030204" pitchFamily="18" charset="0"/>
                                      </a:rPr>
                                      <m:t>4</m:t>
                                    </m:r>
                                  </m:den>
                                </m:f>
                              </m:oMath>
                            </m:oMathPara>
                          </a14:m>
                          <a:endParaRPr sz="1500" dirty="0">
                            <a:latin typeface="Cambria Math" panose="02040503050406030204" pitchFamily="18" charset="0"/>
                            <a:ea typeface="Cambria Math" panose="02040503050406030204"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a:t>First, we simplify within the grouping symbols of the numerator and denominator individually.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367073"/>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smtClean="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2</m:t>
                                      </m:r>
                                    </m:e>
                                  </m:d>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3</m:t>
                                      </m:r>
                                    </m:e>
                                  </m:d>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600" b="0" dirty="0"/>
                            <a:t>Remember to multiply </a:t>
                          </a:r>
                          <a:r>
                            <a:rPr lang="en-US" sz="1600" b="0" dirty="0"/>
                            <a:t>the </a:t>
                          </a:r>
                          <a:r>
                            <a:rPr sz="1600" b="0" dirty="0">
                              <a:latin typeface="Cambria Math"/>
                            </a:rPr>
                            <a:t>2</a:t>
                          </a:r>
                          <a:r>
                            <a:rPr sz="1600" b="0" dirty="0"/>
                            <a:t> by </a:t>
                          </a:r>
                          <a14:m>
                            <m:oMath xmlns:m="http://schemas.openxmlformats.org/officeDocument/2006/math">
                              <m:r>
                                <a:rPr sz="1600" b="0">
                                  <a:latin typeface="Cambria Math"/>
                                </a:rPr>
                                <m:t>−</m:t>
                              </m:r>
                              <m:r>
                                <a:rPr sz="1600" b="0">
                                  <a:latin typeface="Cambria Math"/>
                                </a:rPr>
                                <m:t>3</m:t>
                              </m:r>
                            </m:oMath>
                          </a14:m>
                          <a:r>
                            <a:rPr sz="1600" b="0" dirty="0"/>
                            <a:t> and subtract the result from </a:t>
                          </a:r>
                          <a:r>
                            <a:rPr sz="1600" b="0" dirty="0">
                              <a:latin typeface="Cambria Math"/>
                            </a:rPr>
                            <a:t>3</a:t>
                          </a:r>
                          <a:r>
                            <a:rPr sz="1600" b="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smtClean="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d>
                                    <m:dPr>
                                      <m:ctrlPr>
                                        <a:rPr sz="2000" i="1">
                                          <a:latin typeface="Cambria Math" panose="02040503050406030204" pitchFamily="18" charset="0"/>
                                          <a:ea typeface="Cambria Math" panose="02040503050406030204" pitchFamily="18" charset="0"/>
                                        </a:rPr>
                                      </m:ctrlPr>
                                    </m:dPr>
                                    <m:e>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6</m:t>
                                      </m:r>
                                    </m:e>
                                  </m:d>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600" b="0" dirty="0"/>
                            <a:t>Remember that </a:t>
                          </a:r>
                          <a14:m>
                            <m:oMath xmlns:m="http://schemas.openxmlformats.org/officeDocument/2006/math">
                              <m:r>
                                <a:rPr sz="1600" b="0">
                                  <a:latin typeface="Cambria Math"/>
                                </a:rPr>
                                <m:t>3</m:t>
                              </m:r>
                              <m:r>
                                <a:rPr sz="1600" b="0">
                                  <a:latin typeface="Cambria Math"/>
                                </a:rPr>
                                <m:t>−</m:t>
                              </m:r>
                              <m:d>
                                <m:dPr>
                                  <m:ctrlPr>
                                    <a:rPr sz="1600" b="0" i="1">
                                      <a:latin typeface="Cambria Math" panose="02040503050406030204" pitchFamily="18" charset="0"/>
                                    </a:rPr>
                                  </m:ctrlPr>
                                </m:dPr>
                                <m:e>
                                  <m:r>
                                    <a:rPr sz="1600" b="0">
                                      <a:latin typeface="Cambria Math"/>
                                    </a:rPr>
                                    <m:t>−</m:t>
                                  </m:r>
                                  <m:r>
                                    <a:rPr sz="1600" b="0">
                                      <a:latin typeface="Cambria Math"/>
                                    </a:rPr>
                                    <m:t>6</m:t>
                                  </m:r>
                                </m:e>
                              </m:d>
                              <m:r>
                                <a:rPr sz="1600" b="0">
                                  <a:latin typeface="Cambria Math"/>
                                </a:rPr>
                                <m:t>=</m:t>
                              </m:r>
                              <m:r>
                                <a:rPr sz="1600" b="0">
                                  <a:latin typeface="Cambria Math"/>
                                </a:rPr>
                                <m:t>3</m:t>
                              </m:r>
                              <m:r>
                                <a:rPr sz="1600" b="0">
                                  <a:latin typeface="Cambria Math"/>
                                </a:rPr>
                                <m:t>+</m:t>
                              </m:r>
                              <m:r>
                                <a:rPr sz="1600" b="0">
                                  <a:latin typeface="Cambria Math"/>
                                </a:rPr>
                                <m:t>6</m:t>
                              </m:r>
                            </m:oMath>
                          </a14:m>
                          <a:r>
                            <a:rPr sz="1600" b="0" dirty="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3</m:t>
                                  </m:r>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6</m:t>
                                  </m:r>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sz="2000" dirty="0">
                              <a:latin typeface="Cambria Math" panose="02040503050406030204" pitchFamily="18" charset="0"/>
                              <a:ea typeface="Cambria Math" panose="02040503050406030204" pitchFamily="18" charset="0"/>
                            </a:rPr>
                            <a:t>​</a:t>
                          </a:r>
                          <a14:m>
                            <m:oMath xmlns:m="http://schemas.openxmlformats.org/officeDocument/2006/math">
                              <m:r>
                                <a:rPr sz="2000">
                                  <a:latin typeface="Cambria Math" panose="02040503050406030204" pitchFamily="18" charset="0"/>
                                  <a:ea typeface="Cambria Math" panose="02040503050406030204" pitchFamily="18" charset="0"/>
                                </a:rPr>
                                <m:t>=</m:t>
                              </m:r>
                              <m:f>
                                <m:fPr>
                                  <m:ctrlPr>
                                    <a:rPr sz="2000" i="1">
                                      <a:latin typeface="Cambria Math" panose="02040503050406030204" pitchFamily="18" charset="0"/>
                                      <a:ea typeface="Cambria Math" panose="02040503050406030204" pitchFamily="18" charset="0"/>
                                    </a:rPr>
                                  </m:ctrlPr>
                                </m:fPr>
                                <m:num>
                                  <m:r>
                                    <a:rPr sz="2000">
                                      <a:latin typeface="Cambria Math" panose="02040503050406030204" pitchFamily="18" charset="0"/>
                                      <a:ea typeface="Cambria Math" panose="02040503050406030204" pitchFamily="18" charset="0"/>
                                    </a:rPr>
                                    <m:t>9</m:t>
                                  </m:r>
                                </m:num>
                                <m:den>
                                  <m:r>
                                    <a:rPr sz="2000">
                                      <a:latin typeface="Cambria Math" panose="02040503050406030204" pitchFamily="18" charset="0"/>
                                      <a:ea typeface="Cambria Math" panose="02040503050406030204" pitchFamily="18" charset="0"/>
                                    </a:rPr>
                                    <m:t>−</m:t>
                                  </m:r>
                                  <m:r>
                                    <a:rPr sz="2000">
                                      <a:latin typeface="Cambria Math" panose="02040503050406030204" pitchFamily="18" charset="0"/>
                                      <a:ea typeface="Cambria Math" panose="02040503050406030204" pitchFamily="18" charset="0"/>
                                    </a:rPr>
                                    <m:t>1</m:t>
                                  </m:r>
                                </m:den>
                              </m:f>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1600" b="0" dirty="0"/>
                            <a:t>Finally, divide the numerator by the denominator.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en-IN" sz="2000" dirty="0">
                              <a:latin typeface="Cambria Math" panose="02040503050406030204" pitchFamily="18" charset="0"/>
                              <a:ea typeface="Cambria Math" panose="02040503050406030204" pitchFamily="18" charset="0"/>
                            </a:rPr>
                            <a:t>​</a:t>
                          </a:r>
                          <a14:m>
                            <m:oMath xmlns:m="http://schemas.openxmlformats.org/officeDocument/2006/math">
                              <m:r>
                                <a:rPr lang="en-IN" sz="2000">
                                  <a:latin typeface="Cambria Math" panose="02040503050406030204" pitchFamily="18" charset="0"/>
                                  <a:ea typeface="Cambria Math" panose="02040503050406030204" pitchFamily="18" charset="0"/>
                                </a:rPr>
                                <m:t>=−</m:t>
                              </m:r>
                              <m:r>
                                <a:rPr lang="en-IN" sz="2000" smtClean="0">
                                  <a:latin typeface="Cambria Math" panose="02040503050406030204" pitchFamily="18" charset="0"/>
                                  <a:ea typeface="Cambria Math" panose="02040503050406030204" pitchFamily="18" charset="0"/>
                                </a:rPr>
                                <m:t>9</m:t>
                              </m:r>
                            </m:oMath>
                          </a14:m>
                          <a:endParaRPr sz="2000" dirty="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mc:Choice>
        <mc:Fallback>
          <p:graphicFrame>
            <p:nvGraphicFramePr>
              <p:cNvPr id="5" name="Table Placeholder 2" descr="the fraction with numerator 3 minus the product of open parentheses 3 times the square root of 4 minus 2 squared close parentheses and 6 over negative 2, and denominator 3 plus 2 times negative 2&#10;&#10;&#10;This equals open parentheses three minus the product of three times two minus four and negative three close parentheses all over three plus negative four.&#10;&#10;Further simplifying, open parentheses three minus the product of six minus four and negative three close parentheses over three minus four.&#10;&#10;This reduces to open parentheses three minus the product of two and negative three close parentheses over negative one.&#10;&#10;Which simplifies to three minus negative six, all over negative one.&#10;&#10;Since subtracting negative six is the same as adding six, the fraction simplifies to three plus six, all over negative one.&#10;&#10;Which simplifies to nine divided by negative one.&#10;&#10;Finally, the result is negative nine."/>
              <p:cNvGraphicFramePr>
                <a:graphicFrameLocks/>
              </p:cNvGraphicFramePr>
              <p:nvPr>
                <p:extLst>
                  <p:ext uri="{D42A27DB-BD31-4B8C-83A1-F6EECF244321}">
                    <p14:modId xmlns:p14="http://schemas.microsoft.com/office/powerpoint/2010/main" val="739639119"/>
                  </p:ext>
                </p:extLst>
              </p:nvPr>
            </p:nvGraphicFramePr>
            <p:xfrm>
              <a:off x="762000" y="1143000"/>
              <a:ext cx="7620000" cy="4106418"/>
            </p:xfrm>
            <a:graphic>
              <a:graphicData uri="http://schemas.openxmlformats.org/drawingml/2006/table">
                <a:tbl>
                  <a:tblPr firstRow="1" bandRow="1">
                    <a:tableStyleId>{2D5ABB26-0587-4C30-8999-92F81FD0307C}</a:tableStyleId>
                  </a:tblPr>
                  <a:tblGrid>
                    <a:gridCol w="2187222">
                      <a:extLst>
                        <a:ext uri="{9D8B030D-6E8A-4147-A177-3AD203B41FA5}">
                          <a16:colId xmlns:a16="http://schemas.microsoft.com/office/drawing/2014/main" val="4062957248"/>
                        </a:ext>
                      </a:extLst>
                    </a:gridCol>
                    <a:gridCol w="2262352">
                      <a:extLst>
                        <a:ext uri="{9D8B030D-6E8A-4147-A177-3AD203B41FA5}">
                          <a16:colId xmlns:a16="http://schemas.microsoft.com/office/drawing/2014/main" val="20000"/>
                        </a:ext>
                      </a:extLst>
                    </a:gridCol>
                    <a:gridCol w="3170426">
                      <a:extLst>
                        <a:ext uri="{9D8B030D-6E8A-4147-A177-3AD203B41FA5}">
                          <a16:colId xmlns:a16="http://schemas.microsoft.com/office/drawing/2014/main" val="20001"/>
                        </a:ext>
                      </a:extLst>
                    </a:gridCol>
                  </a:tblGrid>
                  <a:tr h="66243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r="-248189" b="-534862"/>
                          </a:stretch>
                        </a:blipFill>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r="-140162" b="-534862"/>
                          </a:stretch>
                        </a:blipFill>
                      </a:tcPr>
                    </a:tc>
                    <a:tc>
                      <a:txBody>
                        <a:bodyPr/>
                        <a:lstStyle/>
                        <a:p>
                          <a:pPr algn="l">
                            <a:defRPr sz="1800" b="1"/>
                          </a:pPr>
                          <a:endParaRPr sz="1600" b="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8875921"/>
                      </a:ext>
                    </a:extLst>
                  </a:tr>
                  <a:tr h="82296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80741" r="-140162" b="-33185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1600" b="0" dirty="0"/>
                            <a:t>First, we simplify within the grouping symbols of the numerator and denominator individually.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367073"/>
                      </a:ext>
                    </a:extLst>
                  </a:tr>
                  <a:tr h="57912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256842" r="-140162" b="-371579"/>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40385" t="-256842" b="-371579"/>
                          </a:stretch>
                        </a:blipFill>
                      </a:tcPr>
                    </a:tc>
                    <a:extLst>
                      <a:ext uri="{0D108BD9-81ED-4DB2-BD59-A6C34878D82A}">
                        <a16:rowId xmlns:a16="http://schemas.microsoft.com/office/drawing/2014/main" val="10002"/>
                      </a:ext>
                    </a:extLst>
                  </a:tr>
                  <a:tr h="544068">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376667" r="-140162" b="-29222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40385" t="-376667" b="-292222"/>
                          </a:stretch>
                        </a:blipFill>
                      </a:tcPr>
                    </a:tc>
                    <a:extLst>
                      <a:ext uri="{0D108BD9-81ED-4DB2-BD59-A6C34878D82A}">
                        <a16:rowId xmlns:a16="http://schemas.microsoft.com/office/drawing/2014/main" val="10003"/>
                      </a:ext>
                    </a:extLst>
                  </a:tr>
                  <a:tr h="522478">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498837" r="-140162" b="-205814"/>
                          </a:stretch>
                        </a:blipFill>
                      </a:tcPr>
                    </a:tc>
                    <a:tc>
                      <a:txBody>
                        <a:bodyPr/>
                        <a:lstStyle/>
                        <a:p>
                          <a:pPr algn="l"/>
                          <a:endParaRPr sz="1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912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542105" r="-140162" b="-86316"/>
                          </a:stretch>
                        </a:blipFill>
                      </a:tcPr>
                    </a:tc>
                    <a:tc>
                      <a:txBody>
                        <a:bodyPr/>
                        <a:lstStyle/>
                        <a:p>
                          <a:pPr algn="l">
                            <a:defRPr sz="1800" b="1"/>
                          </a:pPr>
                          <a:r>
                            <a:rPr sz="1600" b="0" dirty="0"/>
                            <a:t>Finally, divide the numerator by the denominator.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6240">
                    <a:tc>
                      <a:txBody>
                        <a:bodyPr/>
                        <a:lstStyle/>
                        <a:p>
                          <a:pPr algn="l">
                            <a:defRPr sz="1800"/>
                          </a:pPr>
                          <a:endParaRPr sz="2000" dirty="0">
                            <a:latin typeface="Cambria Math" panose="02040503050406030204" pitchFamily="18" charset="0"/>
                            <a:ea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96765" t="-938462" r="-140162" b="-26154"/>
                          </a:stretch>
                        </a:blipFill>
                      </a:tcPr>
                    </a:tc>
                    <a:tc>
                      <a:txBody>
                        <a:bodyPr/>
                        <a:lstStyle/>
                        <a:p>
                          <a:pPr algn="l"/>
                          <a:endParaRPr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137993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Union</a:t>
            </a:r>
            <a:r>
              <a:rPr lang="en-IN" baseline="-25000" dirty="0"/>
              <a:t>1</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642322"/>
              </a:xfrm>
            </p:spPr>
            <p:txBody>
              <a:bodyPr>
                <a:noAutofit/>
              </a:bodyPr>
              <a:lstStyle/>
              <a:p>
                <a:pPr>
                  <a:defRPr sz="2800"/>
                </a:pPr>
                <a:r>
                  <a:rPr dirty="0"/>
                  <a:t>In this definition, </a:t>
                </a:r>
                <a:r>
                  <a:rPr lang="en-US" i="1" dirty="0"/>
                  <a:t>A</a:t>
                </a:r>
                <a:r>
                  <a:rPr dirty="0"/>
                  <a:t> and </a:t>
                </a:r>
                <a:r>
                  <a:rPr lang="en-US" i="1" dirty="0"/>
                  <a:t>B</a:t>
                </a:r>
                <a:r>
                  <a:rPr dirty="0"/>
                  <a:t> denote two sets, </a:t>
                </a:r>
                <a:r>
                  <a:rPr lang="en-US" dirty="0"/>
                  <a:t>which</a:t>
                </a:r>
                <a:r>
                  <a:rPr dirty="0"/>
                  <a:t> are represented in the Venn diagram by circles. The operation of union is depicted in Figure </a:t>
                </a:r>
                <a:r>
                  <a:rPr lang="en-US" dirty="0"/>
                  <a:t>2</a:t>
                </a:r>
                <a:r>
                  <a:rPr dirty="0"/>
                  <a:t> by shading.</a:t>
                </a:r>
              </a:p>
              <a:p>
                <a:pPr>
                  <a:defRPr sz="2800"/>
                </a:pPr>
                <a:r>
                  <a:rPr dirty="0"/>
                  <a:t>The </a:t>
                </a:r>
                <a:r>
                  <a:rPr b="1" dirty="0"/>
                  <a:t>union</a:t>
                </a:r>
                <a:r>
                  <a:rPr dirty="0"/>
                  <a:t> of </a:t>
                </a:r>
                <a:r>
                  <a:rPr lang="en-US" i="1" dirty="0"/>
                  <a:t>A </a:t>
                </a:r>
                <a:r>
                  <a:rPr dirty="0"/>
                  <a:t>and </a:t>
                </a:r>
                <a:r>
                  <a:rPr lang="en-US" i="1" dirty="0"/>
                  <a:t>B</a:t>
                </a:r>
                <a:r>
                  <a:rPr dirty="0"/>
                  <a:t>, denoted </a:t>
                </a:r>
                <a:r>
                  <a:rPr lang="en-US" i="1" dirty="0"/>
                  <a:t>A </a:t>
                </a:r>
                <a14:m>
                  <m:oMath xmlns:m="http://schemas.openxmlformats.org/officeDocument/2006/math">
                    <m:r>
                      <a:rPr>
                        <a:latin typeface="Cambria Math" panose="02040503050406030204" pitchFamily="18" charset="0"/>
                      </a:rPr>
                      <m:t>∪</m:t>
                    </m:r>
                    <m:r>
                      <m:rPr>
                        <m:nor/>
                      </m:rPr>
                      <a:rPr lang="en-US" i="1" dirty="0"/>
                      <m:t>B</m:t>
                    </m:r>
                  </m:oMath>
                </a14:m>
                <a:r>
                  <a:rPr dirty="0"/>
                  <a:t>, is the set</a:t>
                </a:r>
                <a:br>
                  <a:rPr lang="en-US" dirty="0"/>
                </a:b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3"/>
                <a:stretch>
                  <a:fillRect l="-1328" t="-1329"/>
                </a:stretch>
              </a:blipFill>
            </p:spPr>
            <p:txBody>
              <a:bodyPr/>
              <a:lstStyle/>
              <a:p>
                <a:r>
                  <a:rPr lang="en-IN">
                    <a:noFill/>
                  </a:rPr>
                  <a:t> </a:t>
                </a:r>
              </a:p>
            </p:txBody>
          </p:sp>
        </mc:Fallback>
      </mc:AlternateContent>
      <p:pic>
        <p:nvPicPr>
          <p:cNvPr id="7" name="Picture 6" descr="of all x such that x is an element of A or x is an element of B.">
            <a:extLst>
              <a:ext uri="{FF2B5EF4-FFF2-40B4-BE49-F238E27FC236}">
                <a16:creationId xmlns:a16="http://schemas.microsoft.com/office/drawing/2014/main" id="{1B03A77E-5D44-9837-7BAF-4E4583360695}"/>
              </a:ext>
            </a:extLst>
          </p:cNvPr>
          <p:cNvPicPr>
            <a:picLocks noChangeAspect="1"/>
          </p:cNvPicPr>
          <p:nvPr/>
        </p:nvPicPr>
        <p:blipFill>
          <a:blip r:embed="rId4"/>
          <a:stretch>
            <a:fillRect/>
          </a:stretch>
        </p:blipFill>
        <p:spPr>
          <a:xfrm>
            <a:off x="533399" y="2875883"/>
            <a:ext cx="2484000" cy="55311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E0256A-7770-A31A-781E-C6B1DCAEC25B}"/>
                  </a:ext>
                </a:extLst>
              </p:cNvPr>
              <p:cNvSpPr txBox="1"/>
              <p:nvPr/>
            </p:nvSpPr>
            <p:spPr>
              <a:xfrm>
                <a:off x="457200" y="3339405"/>
                <a:ext cx="8153400" cy="1384995"/>
              </a:xfrm>
              <a:prstGeom prst="rect">
                <a:avLst/>
              </a:prstGeom>
              <a:noFill/>
            </p:spPr>
            <p:txBody>
              <a:bodyPr wrap="square">
                <a:spAutoFit/>
              </a:bodyPr>
              <a:lstStyle/>
              <a:p>
                <a:pPr>
                  <a:defRPr sz="2800"/>
                </a:pPr>
                <a:r>
                  <a:rPr lang="en-US" dirty="0">
                    <a:solidFill>
                      <a:srgbClr val="000000"/>
                    </a:solidFill>
                  </a:rPr>
                  <a:t>That is, an element </a:t>
                </a:r>
                <a:r>
                  <a:rPr lang="en-US" i="1" dirty="0">
                    <a:solidFill>
                      <a:srgbClr val="000000"/>
                    </a:solidFill>
                  </a:rPr>
                  <a:t>x</a:t>
                </a:r>
                <a:r>
                  <a:rPr lang="en-US" dirty="0">
                    <a:solidFill>
                      <a:srgbClr val="000000"/>
                    </a:solidFill>
                  </a:rPr>
                  <a:t> is in </a:t>
                </a:r>
                <a:r>
                  <a:rPr lang="en-US" i="1" dirty="0">
                    <a:solidFill>
                      <a:srgbClr val="000000"/>
                    </a:solidFill>
                  </a:rPr>
                  <a:t>A </a:t>
                </a:r>
                <a14:m>
                  <m:oMath xmlns:m="http://schemas.openxmlformats.org/officeDocument/2006/math">
                    <m:r>
                      <a:rPr lang="en-US">
                        <a:solidFill>
                          <a:srgbClr val="000000"/>
                        </a:solidFill>
                        <a:latin typeface="Cambria Math" panose="02040503050406030204" pitchFamily="18" charset="0"/>
                      </a:rPr>
                      <m:t>∪</m:t>
                    </m:r>
                    <m:r>
                      <m:rPr>
                        <m:nor/>
                      </m:rPr>
                      <a:rPr lang="en-US" i="1" dirty="0">
                        <a:solidFill>
                          <a:srgbClr val="000000"/>
                        </a:solidFill>
                      </a:rPr>
                      <m:t>B</m:t>
                    </m:r>
                  </m:oMath>
                </a14:m>
                <a:r>
                  <a:rPr lang="en-US" dirty="0">
                    <a:solidFill>
                      <a:srgbClr val="000000"/>
                    </a:solidFill>
                  </a:rPr>
                  <a:t> if it is in the set </a:t>
                </a:r>
                <a:r>
                  <a:rPr lang="en-US" i="1" dirty="0">
                    <a:solidFill>
                      <a:srgbClr val="000000"/>
                    </a:solidFill>
                  </a:rPr>
                  <a:t>A</a:t>
                </a:r>
                <a:r>
                  <a:rPr lang="en-US" dirty="0">
                    <a:solidFill>
                      <a:srgbClr val="000000"/>
                    </a:solidFill>
                  </a:rPr>
                  <a:t>, the set </a:t>
                </a:r>
                <a:r>
                  <a:rPr lang="en-US" i="1" dirty="0">
                    <a:solidFill>
                      <a:srgbClr val="000000"/>
                    </a:solidFill>
                  </a:rPr>
                  <a:t>B</a:t>
                </a:r>
                <a:r>
                  <a:rPr lang="en-US" dirty="0">
                    <a:solidFill>
                      <a:srgbClr val="000000"/>
                    </a:solidFill>
                  </a:rPr>
                  <a:t>, or both. Note that the union of </a:t>
                </a:r>
                <a:r>
                  <a:rPr lang="en-US" i="1" dirty="0">
                    <a:solidFill>
                      <a:srgbClr val="000000"/>
                    </a:solidFill>
                  </a:rPr>
                  <a:t>A </a:t>
                </a:r>
                <a:r>
                  <a:rPr lang="en-US" dirty="0">
                    <a:solidFill>
                      <a:srgbClr val="000000"/>
                    </a:solidFill>
                  </a:rPr>
                  <a:t>and </a:t>
                </a:r>
                <a:r>
                  <a:rPr lang="en-US" i="1" dirty="0">
                    <a:solidFill>
                      <a:srgbClr val="000000"/>
                    </a:solidFill>
                  </a:rPr>
                  <a:t>B</a:t>
                </a:r>
                <a:r>
                  <a:rPr lang="en-US" dirty="0">
                    <a:solidFill>
                      <a:srgbClr val="000000"/>
                    </a:solidFill>
                  </a:rPr>
                  <a:t> contains both individual sets.</a:t>
                </a:r>
              </a:p>
            </p:txBody>
          </p:sp>
        </mc:Choice>
        <mc:Fallback xmlns="">
          <p:sp>
            <p:nvSpPr>
              <p:cNvPr id="5" name="TextBox 4">
                <a:extLst>
                  <a:ext uri="{FF2B5EF4-FFF2-40B4-BE49-F238E27FC236}">
                    <a16:creationId xmlns:a16="http://schemas.microsoft.com/office/drawing/2014/main" id="{2BE0256A-7770-A31A-781E-C6B1DCAEC25B}"/>
                  </a:ext>
                </a:extLst>
              </p:cNvPr>
              <p:cNvSpPr txBox="1">
                <a:spLocks noRot="1" noChangeAspect="1" noMove="1" noResize="1" noEditPoints="1" noAdjustHandles="1" noChangeArrowheads="1" noChangeShapeType="1" noTextEdit="1"/>
              </p:cNvSpPr>
              <p:nvPr/>
            </p:nvSpPr>
            <p:spPr>
              <a:xfrm>
                <a:off x="457200" y="3339405"/>
                <a:ext cx="8153400" cy="1384995"/>
              </a:xfrm>
              <a:prstGeom prst="rect">
                <a:avLst/>
              </a:prstGeom>
              <a:blipFill>
                <a:blip r:embed="rId5"/>
                <a:stretch>
                  <a:fillRect l="-1495" t="-4405" r="-822" b="-11894"/>
                </a:stretch>
              </a:blipFill>
            </p:spPr>
            <p:txBody>
              <a:bodyPr/>
              <a:lstStyle/>
              <a:p>
                <a:r>
                  <a:rPr lang="en-IN">
                    <a:noFill/>
                  </a:rPr>
                  <a:t> </a:t>
                </a:r>
              </a:p>
            </p:txBody>
          </p:sp>
        </mc:Fallback>
      </mc:AlternateContent>
    </p:spTree>
    <p:extLst>
      <p:ext uri="{BB962C8B-B14F-4D97-AF65-F5344CB8AC3E}">
        <p14:creationId xmlns:p14="http://schemas.microsoft.com/office/powerpoint/2010/main" val="152947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Union</a:t>
            </a:r>
            <a:r>
              <a:rPr lang="en-IN" baseline="-25000" dirty="0"/>
              <a:t>2</a:t>
            </a:r>
            <a:endParaRPr dirty="0"/>
          </a:p>
        </p:txBody>
      </p:sp>
      <p:pic>
        <p:nvPicPr>
          <p:cNvPr id="5" name="Content Placeholder 4" descr="Two overlapping circles, with the one on the left labeled A and the one on the right labeled B. All the space contained within one or both of the circles is shaded.">
            <a:extLst>
              <a:ext uri="{FF2B5EF4-FFF2-40B4-BE49-F238E27FC236}">
                <a16:creationId xmlns:a16="http://schemas.microsoft.com/office/drawing/2014/main" id="{3154C08C-CD9E-4513-B964-BF186177B6F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924050"/>
            <a:ext cx="4286250" cy="2190750"/>
          </a:xfrm>
        </p:spPr>
      </p:pic>
      <mc:AlternateContent xmlns:mc="http://schemas.openxmlformats.org/markup-compatibility/2006" xmlns:a14="http://schemas.microsoft.com/office/drawing/2010/main">
        <mc:Choice Requires="a14">
          <p:sp>
            <p:nvSpPr>
              <p:cNvPr id="4" name="Text Placeholder 2"/>
              <p:cNvSpPr txBox="1">
                <a:spLocks/>
              </p:cNvSpPr>
              <p:nvPr/>
            </p:nvSpPr>
            <p:spPr>
              <a:xfrm>
                <a:off x="3352800" y="3955256"/>
                <a:ext cx="24384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0000"/>
                    </a:solidFill>
                  </a:rPr>
                  <a:t>Figure 2:</a:t>
                </a:r>
                <a:r>
                  <a:rPr lang="en-US" i="1" dirty="0">
                    <a:solidFill>
                      <a:srgbClr val="000000"/>
                    </a:solidFill>
                  </a:rPr>
                  <a:t> A </a:t>
                </a:r>
                <a14:m>
                  <m:oMath xmlns:m="http://schemas.openxmlformats.org/officeDocument/2006/math">
                    <m:r>
                      <a:rPr lang="en-US">
                        <a:solidFill>
                          <a:srgbClr val="000000"/>
                        </a:solidFill>
                        <a:latin typeface="Cambria Math" panose="02040503050406030204" pitchFamily="18" charset="0"/>
                      </a:rPr>
                      <m:t>∪</m:t>
                    </m:r>
                    <m:r>
                      <m:rPr>
                        <m:nor/>
                      </m:rPr>
                      <a:rPr lang="en-US" i="1" dirty="0">
                        <a:solidFill>
                          <a:srgbClr val="000000"/>
                        </a:solidFill>
                      </a:rPr>
                      <m:t>B</m:t>
                    </m:r>
                  </m:oMath>
                </a14:m>
                <a:endParaRPr lang="en-US" dirty="0"/>
              </a:p>
            </p:txBody>
          </p:sp>
        </mc:Choice>
        <mc:Fallback xmlns="">
          <p:sp>
            <p:nvSpPr>
              <p:cNvPr id="4" name="Text Placeholder 2"/>
              <p:cNvSpPr txBox="1">
                <a:spLocks noRot="1" noChangeAspect="1" noMove="1" noResize="1" noEditPoints="1" noAdjustHandles="1" noChangeArrowheads="1" noChangeShapeType="1" noTextEdit="1"/>
              </p:cNvSpPr>
              <p:nvPr/>
            </p:nvSpPr>
            <p:spPr>
              <a:xfrm>
                <a:off x="3352800" y="3955256"/>
                <a:ext cx="2438400" cy="494713"/>
              </a:xfrm>
              <a:prstGeom prst="rect">
                <a:avLst/>
              </a:prstGeom>
              <a:blipFill>
                <a:blip r:embed="rId4"/>
                <a:stretch>
                  <a:fillRect l="-2750" t="-20988" b="-32099"/>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Intersection</a:t>
            </a:r>
            <a:r>
              <a:rPr lang="en-IN"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a:bodyPr>
              <a:lstStyle/>
              <a:p>
                <a:pPr>
                  <a:defRPr sz="2800"/>
                </a:pPr>
                <a:r>
                  <a:rPr lang="en-US" sz="2800" dirty="0"/>
                  <a:t>In this definition, </a:t>
                </a:r>
                <a:r>
                  <a:rPr lang="en-US" i="1" dirty="0"/>
                  <a:t>A</a:t>
                </a:r>
                <a:r>
                  <a:rPr lang="en-US" sz="2800" dirty="0"/>
                  <a:t> and </a:t>
                </a:r>
                <a:r>
                  <a:rPr lang="en-US" i="1" dirty="0"/>
                  <a:t>B </a:t>
                </a:r>
                <a:r>
                  <a:rPr lang="en-US" sz="2800" dirty="0"/>
                  <a:t>denote two sets, which are represented in the Venn diagram by circles. The operation of intersection is depicted in Figure 3 by shading.</a:t>
                </a:r>
              </a:p>
              <a:p>
                <a:pPr>
                  <a:defRPr sz="2800"/>
                </a:pPr>
                <a:r>
                  <a:rPr lang="en-US" sz="2800" dirty="0"/>
                  <a:t>The </a:t>
                </a:r>
                <a:r>
                  <a:rPr lang="en-US" sz="2800" b="1" dirty="0"/>
                  <a:t>intersection</a:t>
                </a:r>
                <a:r>
                  <a:rPr lang="en-US" sz="2800" dirty="0"/>
                  <a:t> of </a:t>
                </a:r>
                <a:r>
                  <a:rPr lang="en-US" i="1" dirty="0"/>
                  <a:t>A </a:t>
                </a:r>
                <a:r>
                  <a:rPr lang="en-US" sz="2800" dirty="0"/>
                  <a:t>and </a:t>
                </a:r>
                <a:r>
                  <a:rPr lang="en-US" i="1" dirty="0"/>
                  <a:t>B</a:t>
                </a:r>
                <a:r>
                  <a:rPr lang="en-US" sz="2800" dirty="0"/>
                  <a:t>, denoted </a:t>
                </a:r>
                <a:r>
                  <a:rPr lang="en-US" i="1" dirty="0"/>
                  <a:t>A </a:t>
                </a:r>
                <a14:m>
                  <m:oMath xmlns:m="http://schemas.openxmlformats.org/officeDocument/2006/math">
                    <m:r>
                      <a:rPr lang="en-US">
                        <a:latin typeface="Cambria Math" panose="02040503050406030204" pitchFamily="18" charset="0"/>
                      </a:rPr>
                      <m:t>∩</m:t>
                    </m:r>
                    <m:r>
                      <m:rPr>
                        <m:nor/>
                      </m:rPr>
                      <a:rPr lang="en-US" i="1" dirty="0"/>
                      <m:t>B</m:t>
                    </m:r>
                  </m:oMath>
                </a14:m>
                <a:r>
                  <a:rPr lang="en-US" sz="2800" dirty="0"/>
                  <a:t>, is the set</a:t>
                </a:r>
              </a:p>
              <a:p>
                <a:pPr>
                  <a:defRPr sz="2800"/>
                </a:pPr>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3"/>
                <a:stretch>
                  <a:fillRect l="-1328" t="-115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B69922-2238-501F-2031-104E46EDF594}"/>
                  </a:ext>
                </a:extLst>
              </p:cNvPr>
              <p:cNvSpPr txBox="1"/>
              <p:nvPr/>
            </p:nvSpPr>
            <p:spPr>
              <a:xfrm>
                <a:off x="457200" y="3810000"/>
                <a:ext cx="8229600" cy="1384995"/>
              </a:xfrm>
              <a:prstGeom prst="rect">
                <a:avLst/>
              </a:prstGeom>
              <a:noFill/>
            </p:spPr>
            <p:txBody>
              <a:bodyPr wrap="square">
                <a:spAutoFit/>
              </a:bodyPr>
              <a:lstStyle/>
              <a:p>
                <a:r>
                  <a:rPr lang="en-US" sz="2800" dirty="0">
                    <a:solidFill>
                      <a:srgbClr val="000000"/>
                    </a:solidFill>
                  </a:rPr>
                  <a:t>That is, an element </a:t>
                </a:r>
                <a:r>
                  <a:rPr lang="en-US" sz="2800" i="1" dirty="0">
                    <a:solidFill>
                      <a:srgbClr val="000000"/>
                    </a:solidFill>
                  </a:rPr>
                  <a:t>x</a:t>
                </a:r>
                <a:r>
                  <a:rPr lang="en-US" sz="2800" dirty="0">
                    <a:solidFill>
                      <a:srgbClr val="000000"/>
                    </a:solidFill>
                  </a:rPr>
                  <a:t> is in </a:t>
                </a:r>
                <a:r>
                  <a:rPr lang="en-US" sz="2800" i="1" dirty="0">
                    <a:solidFill>
                      <a:srgbClr val="000000"/>
                    </a:solidFill>
                  </a:rPr>
                  <a:t>A </a:t>
                </a:r>
                <a14:m>
                  <m:oMath xmlns:m="http://schemas.openxmlformats.org/officeDocument/2006/math">
                    <m:r>
                      <a:rPr lang="en-US" sz="2800">
                        <a:solidFill>
                          <a:srgbClr val="000000"/>
                        </a:solidFill>
                        <a:latin typeface="Cambria Math" panose="02040503050406030204" pitchFamily="18" charset="0"/>
                      </a:rPr>
                      <m:t>∩</m:t>
                    </m:r>
                    <m:r>
                      <m:rPr>
                        <m:nor/>
                      </m:rPr>
                      <a:rPr lang="en-US" sz="2800" i="1" dirty="0">
                        <a:solidFill>
                          <a:srgbClr val="000000"/>
                        </a:solidFill>
                      </a:rPr>
                      <m:t>B</m:t>
                    </m:r>
                  </m:oMath>
                </a14:m>
                <a:r>
                  <a:rPr lang="en-US" sz="2800" dirty="0">
                    <a:solidFill>
                      <a:srgbClr val="000000"/>
                    </a:solidFill>
                  </a:rPr>
                  <a:t> if it is in both </a:t>
                </a:r>
                <a:r>
                  <a:rPr lang="en-US" sz="2800" i="1" dirty="0">
                    <a:solidFill>
                      <a:srgbClr val="000000"/>
                    </a:solidFill>
                  </a:rPr>
                  <a:t>A </a:t>
                </a:r>
                <a:r>
                  <a:rPr lang="en-US" sz="2800" dirty="0">
                    <a:solidFill>
                      <a:srgbClr val="000000"/>
                    </a:solidFill>
                  </a:rPr>
                  <a:t>and </a:t>
                </a:r>
                <a:r>
                  <a:rPr lang="en-US" sz="2800" i="1" dirty="0">
                    <a:solidFill>
                      <a:srgbClr val="000000"/>
                    </a:solidFill>
                  </a:rPr>
                  <a:t>B</a:t>
                </a:r>
                <a:r>
                  <a:rPr lang="en-US" sz="2800" dirty="0">
                    <a:solidFill>
                      <a:srgbClr val="000000"/>
                    </a:solidFill>
                  </a:rPr>
                  <a:t>. Note that the intersection of </a:t>
                </a:r>
                <a:r>
                  <a:rPr lang="en-US" sz="2800" i="1" dirty="0">
                    <a:solidFill>
                      <a:srgbClr val="000000"/>
                    </a:solidFill>
                  </a:rPr>
                  <a:t>A </a:t>
                </a:r>
                <a:r>
                  <a:rPr lang="en-US" sz="2800" dirty="0">
                    <a:solidFill>
                      <a:srgbClr val="000000"/>
                    </a:solidFill>
                  </a:rPr>
                  <a:t>and </a:t>
                </a:r>
                <a:r>
                  <a:rPr lang="en-US" sz="2800" i="1" dirty="0">
                    <a:solidFill>
                      <a:srgbClr val="000000"/>
                    </a:solidFill>
                  </a:rPr>
                  <a:t>B</a:t>
                </a:r>
                <a:r>
                  <a:rPr lang="en-US" sz="2800" dirty="0">
                    <a:solidFill>
                      <a:srgbClr val="000000"/>
                    </a:solidFill>
                  </a:rPr>
                  <a:t> is contained in each individual set.</a:t>
                </a:r>
                <a:endParaRPr lang="en-IN" sz="2800" dirty="0">
                  <a:solidFill>
                    <a:srgbClr val="000000"/>
                  </a:solidFill>
                </a:endParaRPr>
              </a:p>
            </p:txBody>
          </p:sp>
        </mc:Choice>
        <mc:Fallback xmlns="">
          <p:sp>
            <p:nvSpPr>
              <p:cNvPr id="5" name="TextBox 4">
                <a:extLst>
                  <a:ext uri="{FF2B5EF4-FFF2-40B4-BE49-F238E27FC236}">
                    <a16:creationId xmlns:a16="http://schemas.microsoft.com/office/drawing/2014/main" id="{74B69922-2238-501F-2031-104E46EDF594}"/>
                  </a:ext>
                </a:extLst>
              </p:cNvPr>
              <p:cNvSpPr txBox="1">
                <a:spLocks noRot="1" noChangeAspect="1" noMove="1" noResize="1" noEditPoints="1" noAdjustHandles="1" noChangeArrowheads="1" noChangeShapeType="1" noTextEdit="1"/>
              </p:cNvSpPr>
              <p:nvPr/>
            </p:nvSpPr>
            <p:spPr>
              <a:xfrm>
                <a:off x="457200" y="3810000"/>
                <a:ext cx="8229600" cy="1384995"/>
              </a:xfrm>
              <a:prstGeom prst="rect">
                <a:avLst/>
              </a:prstGeom>
              <a:blipFill>
                <a:blip r:embed="rId4"/>
                <a:stretch>
                  <a:fillRect l="-1481" t="-3965" b="-11894"/>
                </a:stretch>
              </a:blipFill>
            </p:spPr>
            <p:txBody>
              <a:bodyPr/>
              <a:lstStyle/>
              <a:p>
                <a:r>
                  <a:rPr lang="en-IN">
                    <a:noFill/>
                  </a:rPr>
                  <a:t> </a:t>
                </a:r>
              </a:p>
            </p:txBody>
          </p:sp>
        </mc:Fallback>
      </mc:AlternateContent>
      <p:pic>
        <p:nvPicPr>
          <p:cNvPr id="7" name="Picture 6" descr="of all x such that x is an element of A and x is an element of B.">
            <a:extLst>
              <a:ext uri="{FF2B5EF4-FFF2-40B4-BE49-F238E27FC236}">
                <a16:creationId xmlns:a16="http://schemas.microsoft.com/office/drawing/2014/main" id="{D74CE248-62CD-8516-E60B-1D9F8749327A}"/>
              </a:ext>
            </a:extLst>
          </p:cNvPr>
          <p:cNvPicPr>
            <a:picLocks noChangeAspect="1"/>
          </p:cNvPicPr>
          <p:nvPr/>
        </p:nvPicPr>
        <p:blipFill>
          <a:blip r:embed="rId5"/>
          <a:stretch>
            <a:fillRect/>
          </a:stretch>
        </p:blipFill>
        <p:spPr>
          <a:xfrm>
            <a:off x="609600" y="3429000"/>
            <a:ext cx="2924175" cy="4381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Intersection</a:t>
            </a:r>
            <a:r>
              <a:rPr lang="en-IN" baseline="-25000" dirty="0"/>
              <a:t>2</a:t>
            </a:r>
            <a:endParaRPr dirty="0"/>
          </a:p>
        </p:txBody>
      </p:sp>
      <p:pic>
        <p:nvPicPr>
          <p:cNvPr id="5" name="Content Placeholder 4" descr="Two overlapping circles, drawn with dashed lines, with the one on the left labeled A and the one on the right labeled B. The space contained within both A and B is shaded, and the shaded region is outlined with a solid line.">
            <a:extLst>
              <a:ext uri="{FF2B5EF4-FFF2-40B4-BE49-F238E27FC236}">
                <a16:creationId xmlns:a16="http://schemas.microsoft.com/office/drawing/2014/main" id="{A773F8BF-3F38-4555-AF42-BFEB5CEFB63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905000"/>
            <a:ext cx="4286250" cy="2190750"/>
          </a:xfrm>
        </p:spPr>
      </p:pic>
      <mc:AlternateContent xmlns:mc="http://schemas.openxmlformats.org/markup-compatibility/2006" xmlns:a14="http://schemas.microsoft.com/office/drawing/2010/main">
        <mc:Choice Requires="a14">
          <p:sp>
            <p:nvSpPr>
              <p:cNvPr id="4" name="Text Placeholder 2"/>
              <p:cNvSpPr txBox="1">
                <a:spLocks/>
              </p:cNvSpPr>
              <p:nvPr/>
            </p:nvSpPr>
            <p:spPr>
              <a:xfrm>
                <a:off x="3352800" y="3955256"/>
                <a:ext cx="2438400" cy="494713"/>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rgbClr val="000000"/>
                    </a:solidFill>
                  </a:rPr>
                  <a:t>Figure 3:</a:t>
                </a:r>
                <a:r>
                  <a:rPr lang="en-US" sz="2800" i="1" dirty="0">
                    <a:solidFill>
                      <a:srgbClr val="000000"/>
                    </a:solidFill>
                  </a:rPr>
                  <a:t> A </a:t>
                </a:r>
                <a14:m>
                  <m:oMath xmlns:m="http://schemas.openxmlformats.org/officeDocument/2006/math">
                    <m:r>
                      <a:rPr lang="en-US" sz="2800">
                        <a:solidFill>
                          <a:srgbClr val="000000"/>
                        </a:solidFill>
                        <a:latin typeface="Cambria Math" panose="02040503050406030204" pitchFamily="18" charset="0"/>
                      </a:rPr>
                      <m:t>∩</m:t>
                    </m:r>
                    <m:r>
                      <m:rPr>
                        <m:nor/>
                      </m:rPr>
                      <a:rPr lang="en-US" sz="2800" i="1" dirty="0">
                        <a:solidFill>
                          <a:srgbClr val="000000"/>
                        </a:solidFill>
                      </a:rPr>
                      <m:t>B</m:t>
                    </m:r>
                  </m:oMath>
                </a14:m>
                <a:endParaRPr lang="en-US" dirty="0"/>
              </a:p>
            </p:txBody>
          </p:sp>
        </mc:Choice>
        <mc:Fallback xmlns="">
          <p:sp>
            <p:nvSpPr>
              <p:cNvPr id="4" name="Text Placeholder 2"/>
              <p:cNvSpPr txBox="1">
                <a:spLocks noRot="1" noChangeAspect="1" noMove="1" noResize="1" noEditPoints="1" noAdjustHandles="1" noChangeArrowheads="1" noChangeShapeType="1" noTextEdit="1"/>
              </p:cNvSpPr>
              <p:nvPr/>
            </p:nvSpPr>
            <p:spPr>
              <a:xfrm>
                <a:off x="3352800" y="3955256"/>
                <a:ext cx="2438400" cy="494713"/>
              </a:xfrm>
              <a:prstGeom prst="rect">
                <a:avLst/>
              </a:prstGeom>
              <a:blipFill>
                <a:blip r:embed="rId4"/>
                <a:stretch>
                  <a:fillRect l="-2750" t="-20988" b="-32099"/>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Union and Intersection of Intervals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set expressions.</a:t>
            </a:r>
          </a:p>
          <a:p>
            <a:pPr>
              <a:defRPr sz="2800"/>
            </a:pPr>
            <a:endParaRPr dirty="0"/>
          </a:p>
        </p:txBody>
      </p:sp>
      <p:pic>
        <p:nvPicPr>
          <p:cNvPr id="5" name="Picture 4" descr="a. open parenthesis negative two, four close bracket union open bracket zero, nine close bracket&#10;b. open parenthesis negative two, four close bracket intersection open bracket zero, nine close bracket&#10;c. open bracket three, four close parenthesis intersection open parenthesis four, nine close parenthesis&#10;d. open parenthesis negative infinity, four close bracket union open parenthesis negative one, infinity close parenthesis">
            <a:extLst>
              <a:ext uri="{FF2B5EF4-FFF2-40B4-BE49-F238E27FC236}">
                <a16:creationId xmlns:a16="http://schemas.microsoft.com/office/drawing/2014/main" id="{9A15D366-C92E-E3FB-772E-6B477C1A22D1}"/>
              </a:ext>
            </a:extLst>
          </p:cNvPr>
          <p:cNvPicPr>
            <a:picLocks noChangeAspect="1"/>
          </p:cNvPicPr>
          <p:nvPr/>
        </p:nvPicPr>
        <p:blipFill>
          <a:blip r:embed="rId2"/>
          <a:stretch>
            <a:fillRect/>
          </a:stretch>
        </p:blipFill>
        <p:spPr>
          <a:xfrm>
            <a:off x="533400" y="1641521"/>
            <a:ext cx="2880000" cy="232087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Union and Intersection of Intervals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p:txBody>
      </p:sp>
      <p:pic>
        <p:nvPicPr>
          <p:cNvPr id="5" name="Picture 4" descr="a. open parenthesis negative two, four close bracket union open bracket zero, nine close bracket equals open parenthesis negative two, nine close bracket">
            <a:extLst>
              <a:ext uri="{FF2B5EF4-FFF2-40B4-BE49-F238E27FC236}">
                <a16:creationId xmlns:a16="http://schemas.microsoft.com/office/drawing/2014/main" id="{95949AD7-6417-7E43-ECFB-1A090C821A33}"/>
              </a:ext>
            </a:extLst>
          </p:cNvPr>
          <p:cNvPicPr>
            <a:picLocks noChangeAspect="1"/>
          </p:cNvPicPr>
          <p:nvPr/>
        </p:nvPicPr>
        <p:blipFill>
          <a:blip r:embed="rId2"/>
          <a:stretch>
            <a:fillRect/>
          </a:stretch>
        </p:blipFill>
        <p:spPr>
          <a:xfrm>
            <a:off x="485775" y="1616044"/>
            <a:ext cx="3600000" cy="498305"/>
          </a:xfrm>
          <a:prstGeom prst="rect">
            <a:avLst/>
          </a:prstGeom>
        </p:spPr>
      </p:pic>
      <p:sp>
        <p:nvSpPr>
          <p:cNvPr id="9" name="TextBox 8">
            <a:extLst>
              <a:ext uri="{FF2B5EF4-FFF2-40B4-BE49-F238E27FC236}">
                <a16:creationId xmlns:a16="http://schemas.microsoft.com/office/drawing/2014/main" id="{6BA67ACD-6240-9D67-3333-DBCBC3A969D0}"/>
              </a:ext>
            </a:extLst>
          </p:cNvPr>
          <p:cNvSpPr txBox="1"/>
          <p:nvPr/>
        </p:nvSpPr>
        <p:spPr>
          <a:xfrm>
            <a:off x="838200" y="2133399"/>
            <a:ext cx="7772400" cy="954107"/>
          </a:xfrm>
          <a:prstGeom prst="rect">
            <a:avLst/>
          </a:prstGeom>
          <a:noFill/>
        </p:spPr>
        <p:txBody>
          <a:bodyPr wrap="square">
            <a:spAutoFit/>
          </a:bodyPr>
          <a:lstStyle/>
          <a:p>
            <a:r>
              <a:rPr lang="en-US" sz="2800" dirty="0"/>
              <a:t>Since these two intervals overlap, their union is described with a single interval.</a:t>
            </a:r>
            <a:endParaRPr lang="en-IN" sz="2800" dirty="0"/>
          </a:p>
        </p:txBody>
      </p:sp>
      <p:pic>
        <p:nvPicPr>
          <p:cNvPr id="7" name="Picture 6" descr="b. open parenthesis negative two, four close bracket intersection open bracket zero, nine close bracket equals open bracket zero, four close bracket">
            <a:extLst>
              <a:ext uri="{FF2B5EF4-FFF2-40B4-BE49-F238E27FC236}">
                <a16:creationId xmlns:a16="http://schemas.microsoft.com/office/drawing/2014/main" id="{59AE257A-5C64-ADC5-E0BD-F820F77E13D9}"/>
              </a:ext>
            </a:extLst>
          </p:cNvPr>
          <p:cNvPicPr>
            <a:picLocks noChangeAspect="1"/>
          </p:cNvPicPr>
          <p:nvPr/>
        </p:nvPicPr>
        <p:blipFill>
          <a:blip r:embed="rId3"/>
          <a:stretch>
            <a:fillRect/>
          </a:stretch>
        </p:blipFill>
        <p:spPr>
          <a:xfrm>
            <a:off x="485775" y="3317906"/>
            <a:ext cx="3420000" cy="501734"/>
          </a:xfrm>
          <a:prstGeom prst="rect">
            <a:avLst/>
          </a:prstGeom>
        </p:spPr>
      </p:pic>
      <p:sp>
        <p:nvSpPr>
          <p:cNvPr id="11" name="TextBox 10">
            <a:extLst>
              <a:ext uri="{FF2B5EF4-FFF2-40B4-BE49-F238E27FC236}">
                <a16:creationId xmlns:a16="http://schemas.microsoft.com/office/drawing/2014/main" id="{72A9D4D2-2248-54CA-2281-7577CDFC3923}"/>
              </a:ext>
            </a:extLst>
          </p:cNvPr>
          <p:cNvSpPr txBox="1"/>
          <p:nvPr/>
        </p:nvSpPr>
        <p:spPr>
          <a:xfrm>
            <a:off x="847724" y="3899812"/>
            <a:ext cx="7839075" cy="954107"/>
          </a:xfrm>
          <a:prstGeom prst="rect">
            <a:avLst/>
          </a:prstGeom>
          <a:noFill/>
        </p:spPr>
        <p:txBody>
          <a:bodyPr wrap="square">
            <a:spAutoFit/>
          </a:bodyPr>
          <a:lstStyle/>
          <a:p>
            <a:r>
              <a:rPr lang="en-US" sz="2800" dirty="0"/>
              <a:t>This intersection of two intervals can also be described with a single interval.</a:t>
            </a:r>
            <a:endParaRPr lang="en-I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Union and Intersection of Intervals</a:t>
            </a:r>
            <a:r>
              <a:rPr lang="en-US" baseline="-25000" dirty="0"/>
              <a:t>3</a:t>
            </a:r>
            <a:endParaRPr dirty="0"/>
          </a:p>
        </p:txBody>
      </p:sp>
      <p:pic>
        <p:nvPicPr>
          <p:cNvPr id="13" name="Picture 12" descr="c. open bracket three, four close parenthesis intersection open parenthesis four, nine close parenthesis equals empty set">
            <a:extLst>
              <a:ext uri="{FF2B5EF4-FFF2-40B4-BE49-F238E27FC236}">
                <a16:creationId xmlns:a16="http://schemas.microsoft.com/office/drawing/2014/main" id="{BCCDD286-05EE-CBE8-E47D-BE6807804A1B}"/>
              </a:ext>
            </a:extLst>
          </p:cNvPr>
          <p:cNvPicPr>
            <a:picLocks noChangeAspect="1"/>
          </p:cNvPicPr>
          <p:nvPr/>
        </p:nvPicPr>
        <p:blipFill>
          <a:blip r:embed="rId2"/>
          <a:stretch>
            <a:fillRect/>
          </a:stretch>
        </p:blipFill>
        <p:spPr>
          <a:xfrm>
            <a:off x="457200" y="1295400"/>
            <a:ext cx="2808000" cy="494934"/>
          </a:xfrm>
          <a:prstGeom prst="rect">
            <a:avLst/>
          </a:prstGeom>
        </p:spPr>
      </p:pic>
      <p:sp>
        <p:nvSpPr>
          <p:cNvPr id="7" name="TextBox 6">
            <a:extLst>
              <a:ext uri="{FF2B5EF4-FFF2-40B4-BE49-F238E27FC236}">
                <a16:creationId xmlns:a16="http://schemas.microsoft.com/office/drawing/2014/main" id="{EE1DE18C-0EA7-202E-F4C1-C40866FEA30F}"/>
              </a:ext>
            </a:extLst>
          </p:cNvPr>
          <p:cNvSpPr txBox="1"/>
          <p:nvPr/>
        </p:nvSpPr>
        <p:spPr>
          <a:xfrm>
            <a:off x="769650" y="1820312"/>
            <a:ext cx="7917150" cy="954107"/>
          </a:xfrm>
          <a:prstGeom prst="rect">
            <a:avLst/>
          </a:prstGeom>
          <a:noFill/>
        </p:spPr>
        <p:txBody>
          <a:bodyPr wrap="square">
            <a:spAutoFit/>
          </a:bodyPr>
          <a:lstStyle/>
          <a:p>
            <a:r>
              <a:rPr lang="en-US" sz="2800" dirty="0"/>
              <a:t>These two intervals have no elements in common, so their intersection is the empty set.</a:t>
            </a:r>
            <a:endParaRPr lang="en-IN" sz="2800" dirty="0"/>
          </a:p>
        </p:txBody>
      </p:sp>
      <p:pic>
        <p:nvPicPr>
          <p:cNvPr id="11" name="Picture 10" descr="d. open parenthesis negative infinity, four close bracket union open parenthesis negative one, infinity close parenthesis equals open parenthesis negative infinity, infinity close parenthesis">
            <a:extLst>
              <a:ext uri="{FF2B5EF4-FFF2-40B4-BE49-F238E27FC236}">
                <a16:creationId xmlns:a16="http://schemas.microsoft.com/office/drawing/2014/main" id="{7F2FC419-4D2D-6B22-D99A-737AA7FD301E}"/>
              </a:ext>
            </a:extLst>
          </p:cNvPr>
          <p:cNvPicPr>
            <a:picLocks noChangeAspect="1"/>
          </p:cNvPicPr>
          <p:nvPr/>
        </p:nvPicPr>
        <p:blipFill>
          <a:blip r:embed="rId3"/>
          <a:stretch>
            <a:fillRect/>
          </a:stretch>
        </p:blipFill>
        <p:spPr>
          <a:xfrm>
            <a:off x="457200" y="2945949"/>
            <a:ext cx="4032000" cy="483051"/>
          </a:xfrm>
          <a:prstGeom prst="rect">
            <a:avLst/>
          </a:prstGeom>
        </p:spPr>
      </p:pic>
      <p:sp>
        <p:nvSpPr>
          <p:cNvPr id="9" name="TextBox 8">
            <a:extLst>
              <a:ext uri="{FF2B5EF4-FFF2-40B4-BE49-F238E27FC236}">
                <a16:creationId xmlns:a16="http://schemas.microsoft.com/office/drawing/2014/main" id="{EDE3C9E5-A857-8AA3-7D49-9C2178C0F173}"/>
              </a:ext>
            </a:extLst>
          </p:cNvPr>
          <p:cNvSpPr txBox="1"/>
          <p:nvPr/>
        </p:nvSpPr>
        <p:spPr>
          <a:xfrm>
            <a:off x="769650" y="3452980"/>
            <a:ext cx="7917150" cy="954107"/>
          </a:xfrm>
          <a:prstGeom prst="rect">
            <a:avLst/>
          </a:prstGeom>
          <a:noFill/>
        </p:spPr>
        <p:txBody>
          <a:bodyPr wrap="square">
            <a:spAutoFit/>
          </a:bodyPr>
          <a:lstStyle/>
          <a:p>
            <a:r>
              <a:rPr lang="en-US" sz="2800" dirty="0"/>
              <a:t>The union of these two intervals is the entire set of real numbers.</a:t>
            </a:r>
            <a:endParaRPr lang="en-IN" sz="2800" dirty="0"/>
          </a:p>
        </p:txBody>
      </p:sp>
    </p:spTree>
    <p:extLst>
      <p:ext uri="{BB962C8B-B14F-4D97-AF65-F5344CB8AC3E}">
        <p14:creationId xmlns:p14="http://schemas.microsoft.com/office/powerpoint/2010/main" val="289041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Terminology of Algebraic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factors of the term</a:t>
            </a:r>
            <a:endParaRPr lang="en-US" sz="2800" dirty="0"/>
          </a:p>
        </p:txBody>
      </p:sp>
      <p:pic>
        <p:nvPicPr>
          <p:cNvPr id="7" name="Picture 6" descr="Negative seventeen x times open parenthesis  x squared plus four y close parenthesis ">
            <a:extLst>
              <a:ext uri="{FF2B5EF4-FFF2-40B4-BE49-F238E27FC236}">
                <a16:creationId xmlns:a16="http://schemas.microsoft.com/office/drawing/2014/main" id="{549E952D-1586-9341-1C24-C3DA02D59074}"/>
              </a:ext>
            </a:extLst>
          </p:cNvPr>
          <p:cNvPicPr>
            <a:picLocks noChangeAspect="1"/>
          </p:cNvPicPr>
          <p:nvPr/>
        </p:nvPicPr>
        <p:blipFill>
          <a:blip r:embed="rId2"/>
          <a:stretch>
            <a:fillRect/>
          </a:stretch>
        </p:blipFill>
        <p:spPr>
          <a:xfrm>
            <a:off x="4419600" y="1061645"/>
            <a:ext cx="1980000" cy="574200"/>
          </a:xfrm>
          <a:prstGeom prst="rect">
            <a:avLst/>
          </a:prstGeom>
        </p:spPr>
      </p:pic>
      <p:sp>
        <p:nvSpPr>
          <p:cNvPr id="10" name="TextBox 9">
            <a:extLst>
              <a:ext uri="{FF2B5EF4-FFF2-40B4-BE49-F238E27FC236}">
                <a16:creationId xmlns:a16="http://schemas.microsoft.com/office/drawing/2014/main" id="{E78B9549-9B30-B72B-D452-9B267A8A100E}"/>
              </a:ext>
            </a:extLst>
          </p:cNvPr>
          <p:cNvSpPr txBox="1"/>
          <p:nvPr/>
        </p:nvSpPr>
        <p:spPr>
          <a:xfrm>
            <a:off x="6435600" y="1029287"/>
            <a:ext cx="676835" cy="523220"/>
          </a:xfrm>
          <a:prstGeom prst="rect">
            <a:avLst/>
          </a:prstGeom>
          <a:noFill/>
        </p:spPr>
        <p:txBody>
          <a:bodyPr wrap="square">
            <a:spAutoFit/>
          </a:bodyPr>
          <a:lstStyle/>
          <a:p>
            <a:r>
              <a:rPr lang="en-IN" sz="2800" dirty="0"/>
              <a:t>are</a:t>
            </a:r>
          </a:p>
        </p:txBody>
      </p:sp>
      <p:pic>
        <p:nvPicPr>
          <p:cNvPr id="14" name="Picture 13" descr="Negative seventeen, x,  open parenthesis x squared plus four y close parenthesis ">
            <a:extLst>
              <a:ext uri="{FF2B5EF4-FFF2-40B4-BE49-F238E27FC236}">
                <a16:creationId xmlns:a16="http://schemas.microsoft.com/office/drawing/2014/main" id="{4AC54CA9-7722-581E-3F70-E518FC458D37}"/>
              </a:ext>
            </a:extLst>
          </p:cNvPr>
          <p:cNvPicPr>
            <a:picLocks noChangeAspect="1"/>
          </p:cNvPicPr>
          <p:nvPr/>
        </p:nvPicPr>
        <p:blipFill>
          <a:blip r:embed="rId3"/>
          <a:stretch>
            <a:fillRect/>
          </a:stretch>
        </p:blipFill>
        <p:spPr>
          <a:xfrm>
            <a:off x="2808000" y="1577857"/>
            <a:ext cx="3528000" cy="573177"/>
          </a:xfrm>
          <a:prstGeom prst="rect">
            <a:avLst/>
          </a:prstGeom>
        </p:spPr>
      </p:pic>
      <p:sp>
        <p:nvSpPr>
          <p:cNvPr id="8" name="TextBox 7">
            <a:extLst>
              <a:ext uri="{FF2B5EF4-FFF2-40B4-BE49-F238E27FC236}">
                <a16:creationId xmlns:a16="http://schemas.microsoft.com/office/drawing/2014/main" id="{DC95BB74-F0BC-1C84-C40D-96F14BCE5135}"/>
              </a:ext>
            </a:extLst>
          </p:cNvPr>
          <p:cNvSpPr txBox="1"/>
          <p:nvPr/>
        </p:nvSpPr>
        <p:spPr>
          <a:xfrm>
            <a:off x="1024591" y="2093045"/>
            <a:ext cx="7620000" cy="954107"/>
          </a:xfrm>
          <a:prstGeom prst="rect">
            <a:avLst/>
          </a:prstGeom>
          <a:noFill/>
        </p:spPr>
        <p:txBody>
          <a:bodyPr wrap="square">
            <a:spAutoFit/>
          </a:bodyPr>
          <a:lstStyle/>
          <a:p>
            <a:r>
              <a:rPr lang="en-US" sz="2800" dirty="0"/>
              <a:t>The factors are combined by multiplication to form the whole term. The coefficient of</a:t>
            </a:r>
            <a:endParaRPr lang="en-IN" sz="2800" dirty="0"/>
          </a:p>
        </p:txBody>
      </p:sp>
      <p:pic>
        <p:nvPicPr>
          <p:cNvPr id="15" name="Picture 14" descr="Negative seventeen x times open parenthesis  x squared plus four y close parenthesis ">
            <a:extLst>
              <a:ext uri="{FF2B5EF4-FFF2-40B4-BE49-F238E27FC236}">
                <a16:creationId xmlns:a16="http://schemas.microsoft.com/office/drawing/2014/main" id="{C19B8625-7A8F-511C-53C4-CC03667E8E9D}"/>
              </a:ext>
            </a:extLst>
          </p:cNvPr>
          <p:cNvPicPr>
            <a:picLocks noChangeAspect="1"/>
          </p:cNvPicPr>
          <p:nvPr/>
        </p:nvPicPr>
        <p:blipFill>
          <a:blip r:embed="rId2"/>
          <a:stretch>
            <a:fillRect/>
          </a:stretch>
        </p:blipFill>
        <p:spPr>
          <a:xfrm>
            <a:off x="6139409" y="2539966"/>
            <a:ext cx="1980000" cy="5742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B39AA-53D5-88AA-6F60-2D8285FD1AE9}"/>
                  </a:ext>
                </a:extLst>
              </p:cNvPr>
              <p:cNvSpPr txBox="1"/>
              <p:nvPr/>
            </p:nvSpPr>
            <p:spPr>
              <a:xfrm>
                <a:off x="1023503" y="3006120"/>
                <a:ext cx="7543800" cy="523220"/>
              </a:xfrm>
              <a:prstGeom prst="rect">
                <a:avLst/>
              </a:prstGeom>
              <a:noFill/>
            </p:spPr>
            <p:txBody>
              <a:bodyPr wrap="square">
                <a:spAutoFit/>
              </a:bodyPr>
              <a:lstStyle/>
              <a:p>
                <a:r>
                  <a:rPr lang="en-US" sz="2800" dirty="0"/>
                  <a:t>is </a:t>
                </a:r>
                <a14:m>
                  <m:oMath xmlns:m="http://schemas.openxmlformats.org/officeDocument/2006/math">
                    <m:r>
                      <a:rPr lang="en-US" sz="2800">
                        <a:latin typeface="Cambria Math" panose="02040503050406030204" pitchFamily="18" charset="0"/>
                      </a:rPr>
                      <m:t>−17</m:t>
                    </m:r>
                  </m:oMath>
                </a14:m>
                <a:r>
                  <a:rPr lang="en-US" sz="2800" dirty="0"/>
                  <a:t>, and the variable factor is</a:t>
                </a:r>
                <a:endParaRPr lang="en-IN" sz="2800" dirty="0"/>
              </a:p>
            </p:txBody>
          </p:sp>
        </mc:Choice>
        <mc:Fallback xmlns="">
          <p:sp>
            <p:nvSpPr>
              <p:cNvPr id="6" name="TextBox 5">
                <a:extLst>
                  <a:ext uri="{FF2B5EF4-FFF2-40B4-BE49-F238E27FC236}">
                    <a16:creationId xmlns:a16="http://schemas.microsoft.com/office/drawing/2014/main" id="{ADEB39AA-53D5-88AA-6F60-2D8285FD1AE9}"/>
                  </a:ext>
                </a:extLst>
              </p:cNvPr>
              <p:cNvSpPr txBox="1">
                <a:spLocks noRot="1" noChangeAspect="1" noMove="1" noResize="1" noEditPoints="1" noAdjustHandles="1" noChangeArrowheads="1" noChangeShapeType="1" noTextEdit="1"/>
              </p:cNvSpPr>
              <p:nvPr/>
            </p:nvSpPr>
            <p:spPr>
              <a:xfrm>
                <a:off x="1023503" y="3006120"/>
                <a:ext cx="7543800" cy="523220"/>
              </a:xfrm>
              <a:prstGeom prst="rect">
                <a:avLst/>
              </a:prstGeom>
              <a:blipFill>
                <a:blip r:embed="rId8"/>
                <a:stretch>
                  <a:fillRect l="-1698" t="-10465" b="-32558"/>
                </a:stretch>
              </a:blipFill>
            </p:spPr>
            <p:txBody>
              <a:bodyPr/>
              <a:lstStyle/>
              <a:p>
                <a:r>
                  <a:rPr lang="en-IN">
                    <a:noFill/>
                  </a:rPr>
                  <a:t> </a:t>
                </a:r>
              </a:p>
            </p:txBody>
          </p:sp>
        </mc:Fallback>
      </mc:AlternateContent>
      <p:pic>
        <p:nvPicPr>
          <p:cNvPr id="17" name="Picture 16" descr=" x times open parenthesis x squared plus four y close parenthesis ">
            <a:extLst>
              <a:ext uri="{FF2B5EF4-FFF2-40B4-BE49-F238E27FC236}">
                <a16:creationId xmlns:a16="http://schemas.microsoft.com/office/drawing/2014/main" id="{31019572-4F38-ED27-77D6-E6FB908783D9}"/>
              </a:ext>
            </a:extLst>
          </p:cNvPr>
          <p:cNvPicPr>
            <a:picLocks noChangeAspect="1"/>
          </p:cNvPicPr>
          <p:nvPr/>
        </p:nvPicPr>
        <p:blipFill>
          <a:blip r:embed="rId9"/>
          <a:stretch>
            <a:fillRect/>
          </a:stretch>
        </p:blipFill>
        <p:spPr>
          <a:xfrm>
            <a:off x="5943600" y="3035240"/>
            <a:ext cx="1440000" cy="564324"/>
          </a:xfrm>
          <a:prstGeom prst="rect">
            <a:avLst/>
          </a:prstGeom>
        </p:spPr>
      </p:pic>
    </p:spTree>
    <p:extLst>
      <p:ext uri="{BB962C8B-B14F-4D97-AF65-F5344CB8AC3E}">
        <p14:creationId xmlns:p14="http://schemas.microsoft.com/office/powerpoint/2010/main" val="2477324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Union and Intersection</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set expressions.</a:t>
            </a:r>
          </a:p>
          <a:p>
            <a:pPr>
              <a:defRPr sz="2800"/>
            </a:pPr>
            <a:endParaRPr dirty="0"/>
          </a:p>
        </p:txBody>
      </p:sp>
      <p:pic>
        <p:nvPicPr>
          <p:cNvPr id="6" name="Picture 5" descr="a. open curly bracket one, two close curly bracket union open curly bracket zero, three close curly bracket&#10;&#10;b. open curly bracket x, y, z close curly bracket intersection open curly bracket w, x close curly bracket&#10;&#10;c. set of integers union set of real numbers&#10;&#10;d. set of integers intersection set of real numbers">
            <a:extLst>
              <a:ext uri="{FF2B5EF4-FFF2-40B4-BE49-F238E27FC236}">
                <a16:creationId xmlns:a16="http://schemas.microsoft.com/office/drawing/2014/main" id="{705F901A-DC9C-3F97-7AA3-C240D756B686}"/>
              </a:ext>
            </a:extLst>
          </p:cNvPr>
          <p:cNvPicPr>
            <a:picLocks noChangeAspect="1"/>
          </p:cNvPicPr>
          <p:nvPr/>
        </p:nvPicPr>
        <p:blipFill>
          <a:blip r:embed="rId2"/>
          <a:stretch>
            <a:fillRect/>
          </a:stretch>
        </p:blipFill>
        <p:spPr>
          <a:xfrm>
            <a:off x="533400" y="1600200"/>
            <a:ext cx="2700000" cy="208494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Union and Intersection</a:t>
            </a:r>
            <a:r>
              <a:rPr lang="en-US" baseline="-25000" dirty="0"/>
              <a:t>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union of the two sets consists of all elements in either set: </a:t>
                </a:r>
                <a14:m>
                  <m:oMath xmlns:m="http://schemas.openxmlformats.org/officeDocument/2006/math">
                    <m:r>
                      <a:rPr>
                        <a:latin typeface="Cambria Math" panose="02040503050406030204" pitchFamily="18" charset="0"/>
                      </a:rPr>
                      <m:t>{0,1,2,3}</m:t>
                    </m:r>
                  </m:oMath>
                </a14:m>
                <a:r>
                  <a:rPr sz="2800" dirty="0"/>
                  <a:t>.</a:t>
                </a:r>
              </a:p>
              <a:p>
                <a:pPr marL="514350" indent="-514350">
                  <a:buFont typeface="+mj-lt"/>
                  <a:buAutoNum type="alphaLcPeriod" startAt="2"/>
                  <a:defRPr sz="2800"/>
                </a:pPr>
                <a:r>
                  <a:rPr dirty="0"/>
                  <a:t>​</a:t>
                </a:r>
                <a:r>
                  <a:rPr sz="2800" dirty="0"/>
                  <a:t>The intersection consists only of elements in both sets: </a:t>
                </a:r>
                <a14:m>
                  <m:oMath xmlns:m="http://schemas.openxmlformats.org/officeDocument/2006/math">
                    <m:d>
                      <m:dPr>
                        <m:begChr m:val="{"/>
                        <m:endChr m:val="}"/>
                        <m:ctrlPr>
                          <a:rPr i="1">
                            <a:latin typeface="Cambria Math" panose="02040503050406030204" pitchFamily="18" charset="0"/>
                          </a:rPr>
                        </m:ctrlPr>
                      </m:dPr>
                      <m:e>
                        <m:r>
                          <m:rPr>
                            <m:nor/>
                          </m:rPr>
                          <a:rPr lang="en-US" i="1" dirty="0"/>
                          <m:t>x</m:t>
                        </m:r>
                      </m:e>
                    </m:d>
                  </m:oMath>
                </a14:m>
                <a:r>
                  <a:rPr sz="2800" dirty="0"/>
                  <a:t>.</a:t>
                </a:r>
              </a:p>
              <a:p>
                <a:pPr marL="514350" indent="-514350">
                  <a:buFont typeface="+mj-lt"/>
                  <a:buAutoNum type="alphaLcPeriod" startAt="3"/>
                  <a:defRPr sz="2800"/>
                </a:pPr>
                <a:r>
                  <a:rPr dirty="0"/>
                  <a:t>​</a:t>
                </a:r>
                <a:r>
                  <a:rPr sz="2800" dirty="0"/>
                  <a:t>Since the integers are all also real numbers, the union of these two sets is simply the set of real numbers</a:t>
                </a:r>
                <a:r>
                  <a:rPr lang="en-US" sz="2800" dirty="0"/>
                  <a:t> </a:t>
                </a:r>
                <a:r>
                  <a:rPr lang="en-US" sz="2800" dirty="0">
                    <a:latin typeface="Cambria Math" panose="02040503050406030204" pitchFamily="18" charset="0"/>
                    <a:ea typeface="Cambria Math" panose="02040503050406030204" pitchFamily="18" charset="0"/>
                  </a:rPr>
                  <a:t>ℝ</a:t>
                </a:r>
                <a:r>
                  <a:rPr sz="2800" dirty="0"/>
                  <a:t>. We say that</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r="-1481"/>
                </a:stretch>
              </a:blipFill>
            </p:spPr>
            <p:txBody>
              <a:bodyPr/>
              <a:lstStyle/>
              <a:p>
                <a:r>
                  <a:rPr lang="en-IN">
                    <a:noFill/>
                  </a:rPr>
                  <a:t> </a:t>
                </a:r>
              </a:p>
            </p:txBody>
          </p:sp>
        </mc:Fallback>
      </mc:AlternateContent>
      <p:pic>
        <p:nvPicPr>
          <p:cNvPr id="7" name="Picture 6" descr="The set of integers, Z, is contained in the set of real numbers, R.">
            <a:extLst>
              <a:ext uri="{FF2B5EF4-FFF2-40B4-BE49-F238E27FC236}">
                <a16:creationId xmlns:a16="http://schemas.microsoft.com/office/drawing/2014/main" id="{92B09953-A9C0-4A42-89B0-13C47276E6CF}"/>
              </a:ext>
            </a:extLst>
          </p:cNvPr>
          <p:cNvPicPr>
            <a:picLocks noChangeAspect="1"/>
          </p:cNvPicPr>
          <p:nvPr/>
        </p:nvPicPr>
        <p:blipFill>
          <a:blip r:embed="rId4"/>
          <a:stretch>
            <a:fillRect/>
          </a:stretch>
        </p:blipFill>
        <p:spPr>
          <a:xfrm>
            <a:off x="4599934" y="4406754"/>
            <a:ext cx="2781932" cy="324000"/>
          </a:xfrm>
          <a:prstGeom prst="rect">
            <a:avLst/>
          </a:prstGeom>
        </p:spPr>
      </p:pic>
      <p:sp>
        <p:nvSpPr>
          <p:cNvPr id="8" name="TextBox 7">
            <a:extLst>
              <a:ext uri="{FF2B5EF4-FFF2-40B4-BE49-F238E27FC236}">
                <a16:creationId xmlns:a16="http://schemas.microsoft.com/office/drawing/2014/main" id="{6CB77456-9901-DFBE-2D53-C3F5F86E8993}"/>
              </a:ext>
            </a:extLst>
          </p:cNvPr>
          <p:cNvSpPr txBox="1"/>
          <p:nvPr/>
        </p:nvSpPr>
        <p:spPr>
          <a:xfrm>
            <a:off x="457200" y="4681742"/>
            <a:ext cx="8077200" cy="523220"/>
          </a:xfrm>
          <a:prstGeom prst="rect">
            <a:avLst/>
          </a:prstGeom>
          <a:noFill/>
        </p:spPr>
        <p:txBody>
          <a:bodyPr wrap="square" rtlCol="0">
            <a:spAutoFit/>
          </a:bodyPr>
          <a:lstStyle/>
          <a:p>
            <a:r>
              <a:rPr lang="en-US" sz="2800" dirty="0"/>
              <a:t>​d.   Similarly, since all integers are also real numbers,      </a:t>
            </a:r>
            <a:endParaRPr lang="en-IN" sz="2800" dirty="0"/>
          </a:p>
        </p:txBody>
      </p:sp>
      <p:sp>
        <p:nvSpPr>
          <p:cNvPr id="9" name="TextBox 8">
            <a:extLst>
              <a:ext uri="{FF2B5EF4-FFF2-40B4-BE49-F238E27FC236}">
                <a16:creationId xmlns:a16="http://schemas.microsoft.com/office/drawing/2014/main" id="{C958C2FE-1415-10E4-63A9-5FC32157240D}"/>
              </a:ext>
            </a:extLst>
          </p:cNvPr>
          <p:cNvSpPr txBox="1"/>
          <p:nvPr/>
        </p:nvSpPr>
        <p:spPr>
          <a:xfrm>
            <a:off x="990600" y="5038934"/>
            <a:ext cx="7427844" cy="954107"/>
          </a:xfrm>
          <a:prstGeom prst="rect">
            <a:avLst/>
          </a:prstGeom>
          <a:noFill/>
        </p:spPr>
        <p:txBody>
          <a:bodyPr wrap="square" rtlCol="0">
            <a:spAutoFit/>
          </a:bodyPr>
          <a:lstStyle/>
          <a:p>
            <a:r>
              <a:rPr lang="en-US" sz="2800" dirty="0"/>
              <a:t>the integers are the elements contained in both sets. Thus, the intersection is</a:t>
            </a:r>
            <a:endParaRPr lang="en-IN" sz="2800" dirty="0"/>
          </a:p>
        </p:txBody>
      </p:sp>
      <p:pic>
        <p:nvPicPr>
          <p:cNvPr id="11" name="Picture 10" descr="set of integers, Z,">
            <a:extLst>
              <a:ext uri="{FF2B5EF4-FFF2-40B4-BE49-F238E27FC236}">
                <a16:creationId xmlns:a16="http://schemas.microsoft.com/office/drawing/2014/main" id="{EDCB6977-BA5B-3BB8-9AD5-E95E7C438822}"/>
              </a:ext>
            </a:extLst>
          </p:cNvPr>
          <p:cNvPicPr>
            <a:picLocks noChangeAspect="1"/>
          </p:cNvPicPr>
          <p:nvPr/>
        </p:nvPicPr>
        <p:blipFill>
          <a:blip r:embed="rId5"/>
          <a:stretch>
            <a:fillRect/>
          </a:stretch>
        </p:blipFill>
        <p:spPr>
          <a:xfrm>
            <a:off x="5334000" y="5605745"/>
            <a:ext cx="329143" cy="28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Evaluating Algebraic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Evaluate the following algebraic expressions.</a:t>
            </a:r>
          </a:p>
        </p:txBody>
      </p:sp>
      <p:pic>
        <p:nvPicPr>
          <p:cNvPr id="7" name="Picture 6" descr="a. Five times x cubed minus sixteen for &#10;x equals four.">
            <a:extLst>
              <a:ext uri="{FF2B5EF4-FFF2-40B4-BE49-F238E27FC236}">
                <a16:creationId xmlns:a16="http://schemas.microsoft.com/office/drawing/2014/main" id="{5829F69A-72F4-7B59-B08D-91D0B17DE13D}"/>
              </a:ext>
            </a:extLst>
          </p:cNvPr>
          <p:cNvPicPr>
            <a:picLocks noChangeAspect="1"/>
          </p:cNvPicPr>
          <p:nvPr/>
        </p:nvPicPr>
        <p:blipFill>
          <a:blip r:embed="rId2"/>
          <a:stretch>
            <a:fillRect/>
          </a:stretch>
        </p:blipFill>
        <p:spPr>
          <a:xfrm>
            <a:off x="533400" y="1693073"/>
            <a:ext cx="2808000" cy="493716"/>
          </a:xfrm>
          <a:prstGeom prst="rect">
            <a:avLst/>
          </a:prstGeom>
        </p:spPr>
      </p:pic>
      <p:graphicFrame>
        <p:nvGraphicFramePr>
          <p:cNvPr id="8" name="Object 7" descr="b. Negative three times x squared minus two times open parenthesis  x plus &#10;y close parenthesis for x equals negative two and y equals three.">
            <a:extLst>
              <a:ext uri="{FF2B5EF4-FFF2-40B4-BE49-F238E27FC236}">
                <a16:creationId xmlns:a16="http://schemas.microsoft.com/office/drawing/2014/main" id="{0E231A11-7998-FDA3-4361-0BFC9891267F}"/>
              </a:ext>
            </a:extLst>
          </p:cNvPr>
          <p:cNvGraphicFramePr>
            <a:graphicFrameLocks noChangeAspect="1"/>
          </p:cNvGraphicFramePr>
          <p:nvPr>
            <p:extLst>
              <p:ext uri="{D42A27DB-BD31-4B8C-83A1-F6EECF244321}">
                <p14:modId xmlns:p14="http://schemas.microsoft.com/office/powerpoint/2010/main" val="3608698442"/>
              </p:ext>
            </p:extLst>
          </p:nvPr>
        </p:nvGraphicFramePr>
        <p:xfrm>
          <a:off x="533400" y="2361686"/>
          <a:ext cx="5112000" cy="488889"/>
        </p:xfrm>
        <a:graphic>
          <a:graphicData uri="http://schemas.openxmlformats.org/presentationml/2006/ole">
            <mc:AlternateContent xmlns:mc="http://schemas.openxmlformats.org/markup-compatibility/2006">
              <mc:Choice xmlns:v="urn:schemas-microsoft-com:vml" Requires="v">
                <p:oleObj name="Equation" r:id="rId3" imgW="4946981" imgH="473663" progId="Equation.DSMT4">
                  <p:embed/>
                </p:oleObj>
              </mc:Choice>
              <mc:Fallback>
                <p:oleObj name="Equation" r:id="rId3" imgW="4946981" imgH="473663" progId="Equation.DSMT4">
                  <p:embed/>
                  <p:pic>
                    <p:nvPicPr>
                      <p:cNvPr id="0" name=""/>
                      <p:cNvPicPr/>
                      <p:nvPr/>
                    </p:nvPicPr>
                    <p:blipFill>
                      <a:blip r:embed="rId4"/>
                      <a:stretch>
                        <a:fillRect/>
                      </a:stretch>
                    </p:blipFill>
                    <p:spPr>
                      <a:xfrm>
                        <a:off x="533400" y="2361686"/>
                        <a:ext cx="5112000" cy="488889"/>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Evaluating Algebraic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In both cases, we simply “plug in” the given values for each variable, then simplify.</a:t>
            </a:r>
            <a:br>
              <a:rPr lang="en-US" sz="2800" dirty="0"/>
            </a:br>
            <a:endParaRPr lang="en-US" sz="2800" dirty="0"/>
          </a:p>
        </p:txBody>
      </p:sp>
      <p:pic>
        <p:nvPicPr>
          <p:cNvPr id="7" name="Picture 6" descr="a. Five times four cubed minus sixteen equals five times sixty-four minus sixteen, which equals three hundred twenty minus sixteen, which equals three hundred four.">
            <a:extLst>
              <a:ext uri="{FF2B5EF4-FFF2-40B4-BE49-F238E27FC236}">
                <a16:creationId xmlns:a16="http://schemas.microsoft.com/office/drawing/2014/main" id="{2BEAAD0E-6065-42C1-2EF8-5428C43044D6}"/>
              </a:ext>
            </a:extLst>
          </p:cNvPr>
          <p:cNvPicPr>
            <a:picLocks noChangeAspect="1"/>
          </p:cNvPicPr>
          <p:nvPr/>
        </p:nvPicPr>
        <p:blipFill>
          <a:blip r:embed="rId2"/>
          <a:stretch>
            <a:fillRect/>
          </a:stretch>
        </p:blipFill>
        <p:spPr>
          <a:xfrm>
            <a:off x="533400" y="2514598"/>
            <a:ext cx="3600000" cy="1534091"/>
          </a:xfrm>
          <a:prstGeom prst="rect">
            <a:avLst/>
          </a:prstGeom>
        </p:spPr>
      </p:pic>
      <p:pic>
        <p:nvPicPr>
          <p:cNvPr id="9" name="Picture 8" descr="b. Negative three times negative two squared minus two times negative two plus three equals negative three times four minus two times one, which equals negative twelve minus two, which equals negative fourteen.">
            <a:extLst>
              <a:ext uri="{FF2B5EF4-FFF2-40B4-BE49-F238E27FC236}">
                <a16:creationId xmlns:a16="http://schemas.microsoft.com/office/drawing/2014/main" id="{DEE23D3B-E198-913A-2E41-73E74DF19C58}"/>
              </a:ext>
            </a:extLst>
          </p:cNvPr>
          <p:cNvPicPr>
            <a:picLocks noChangeAspect="1"/>
          </p:cNvPicPr>
          <p:nvPr/>
        </p:nvPicPr>
        <p:blipFill>
          <a:blip r:embed="rId3"/>
          <a:stretch>
            <a:fillRect/>
          </a:stretch>
        </p:blipFill>
        <p:spPr>
          <a:xfrm>
            <a:off x="533400" y="4085402"/>
            <a:ext cx="5076000" cy="14771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Field Properties</a:t>
            </a:r>
          </a:p>
        </p:txBody>
      </p:sp>
      <p:sp>
        <p:nvSpPr>
          <p:cNvPr id="3" name="Text Placeholder 2"/>
          <p:cNvSpPr>
            <a:spLocks noGrp="1"/>
          </p:cNvSpPr>
          <p:nvPr>
            <p:ph type="body" sz="quarter" idx="10"/>
          </p:nvPr>
        </p:nvSpPr>
        <p:spPr>
          <a:xfrm>
            <a:off x="457200" y="1082078"/>
            <a:ext cx="8229600" cy="4632922"/>
          </a:xfrm>
        </p:spPr>
        <p:txBody>
          <a:bodyPr>
            <a:normAutofit/>
          </a:bodyPr>
          <a:lstStyle/>
          <a:p>
            <a:pPr>
              <a:defRPr sz="2800"/>
            </a:pPr>
            <a:r>
              <a:rPr sz="2000" dirty="0"/>
              <a:t>In th</a:t>
            </a:r>
            <a:r>
              <a:rPr lang="en-US" sz="2000" dirty="0"/>
              <a:t>e following properties</a:t>
            </a:r>
            <a:r>
              <a:rPr sz="2000" dirty="0"/>
              <a:t>, </a:t>
            </a:r>
            <a:r>
              <a:rPr lang="en-US" sz="2000" i="1" dirty="0"/>
              <a:t>a</a:t>
            </a:r>
            <a:r>
              <a:rPr sz="2000" dirty="0"/>
              <a:t>, </a:t>
            </a:r>
            <a:r>
              <a:rPr lang="en-US" sz="2000" i="1" dirty="0"/>
              <a:t>b</a:t>
            </a:r>
            <a:r>
              <a:rPr sz="2000" dirty="0"/>
              <a:t>, and </a:t>
            </a:r>
            <a:r>
              <a:rPr lang="en-US" sz="2000" i="1" dirty="0"/>
              <a:t>c</a:t>
            </a:r>
            <a:r>
              <a:rPr sz="2000" dirty="0"/>
              <a:t> represent arbitrary real numbers. The first five properties apply to addition and multiplication, while the last combines the two.</a:t>
            </a:r>
          </a:p>
          <a:p>
            <a:endParaRPr sz="2800" dirty="0"/>
          </a:p>
        </p:txBody>
      </p:sp>
      <mc:AlternateContent xmlns:mc="http://schemas.openxmlformats.org/markup-compatibility/2006">
        <mc:Choice xmlns:a14="http://schemas.microsoft.com/office/drawing/2010/main" Requires="a14">
          <p:graphicFrame>
            <p:nvGraphicFramePr>
              <p:cNvPr id="4" name="Table Placeholder 2" descr="The table has three columns labeled Name of Property, Additive Version, and Multiplicative Version.&#10;&#10;Closure Property: The additive version states that a plus b is a real number. The multiplicative version states that a times b is a real number.&#10;&#10;Commutative Property: The additive version states that a plus b is equal to b plus a. The multiplicative version states that a times b is equal to b times a.&#10;&#10;Associative Property: The additive version states that a plus  open parentheses b plus c close parentheses is equal to open parentheses a plus b close parentheses plus c. The multiplicative version states that a times open parentheses b times c close parentheses is equal to open parentheses a times b close parentheses times c.&#10;&#10;Identity Property: The additive version states that a plus zero is equal to zero plus a is equal to a. The multiplicative version states that a times one is equal to one times a is equal to a.&#10;&#10;Inverse Property: The additive version states that a plus negative a is equal to zero. The multiplicative version states that a times one over a is equal to one, where a is not equal to zero.&#10;&#10;Distributive Property: The property states that a times parentheses b plus c is equal to a times b plus a times c."/>
              <p:cNvGraphicFramePr>
                <a:graphicFrameLocks/>
              </p:cNvGraphicFramePr>
              <p:nvPr>
                <p:extLst>
                  <p:ext uri="{D42A27DB-BD31-4B8C-83A1-F6EECF244321}">
                    <p14:modId xmlns:p14="http://schemas.microsoft.com/office/powerpoint/2010/main" val="1913273860"/>
                  </p:ext>
                </p:extLst>
              </p:nvPr>
            </p:nvGraphicFramePr>
            <p:xfrm>
              <a:off x="723900" y="2286000"/>
              <a:ext cx="7696200" cy="290087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l">
                            <a:defRPr sz="1800" b="1"/>
                          </a:pPr>
                          <a:r>
                            <a:rPr sz="2000" dirty="0">
                              <a:solidFill>
                                <a:srgbClr val="000000"/>
                              </a:solidFill>
                            </a:rPr>
                            <a:t>Name of Property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Additive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Multiplicative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b="1"/>
                          </a:pPr>
                          <a:r>
                            <a:rPr sz="2000" dirty="0">
                              <a:solidFill>
                                <a:srgbClr val="000000"/>
                              </a:solidFill>
                            </a:rPr>
                            <a:t>Closure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oMath>
                          </a14:m>
                          <a:r>
                            <a:rPr lang="en-US" sz="2000" dirty="0">
                              <a:solidFill>
                                <a:srgbClr val="000000"/>
                              </a:solidFill>
                            </a:rPr>
                            <a:t> is a real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en-US" sz="2000" smtClean="0">
                                  <a:solidFill>
                                    <a:srgbClr val="000000"/>
                                  </a:solidFill>
                                  <a:latin typeface="Cambria Math" panose="02040503050406030204" pitchFamily="18" charset="0"/>
                                </a:rPr>
                                <m:t>𝑎𝑏</m:t>
                              </m:r>
                            </m:oMath>
                          </a14:m>
                          <a:r>
                            <a:rPr lang="en-US" sz="2000" dirty="0">
                              <a:solidFill>
                                <a:srgbClr val="000000"/>
                              </a:solidFill>
                            </a:rPr>
                            <a:t> is a real number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defRPr sz="1800" b="1"/>
                          </a:pPr>
                          <a:r>
                            <a:rPr sz="2000" dirty="0">
                              <a:solidFill>
                                <a:srgbClr val="000000"/>
                              </a:solidFill>
                            </a:rPr>
                            <a:t>Commutative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𝑎𝑏</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𝑏𝑎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b="1"/>
                          </a:pPr>
                          <a:r>
                            <a:rPr sz="2000" dirty="0">
                              <a:solidFill>
                                <a:srgbClr val="000000"/>
                              </a:solidFill>
                            </a:rPr>
                            <a:t>Associative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e>
                                </m:d>
                                <m:r>
                                  <a:rPr lang="ar-AE" sz="200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𝑎</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𝑏</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𝑏𝑐</m:t>
                                    </m:r>
                                  </m:e>
                                </m:d>
                                <m:r>
                                  <a:rPr lang="ar-AE" sz="200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𝑎𝑏</m:t>
                                    </m:r>
                                  </m:e>
                                </m:d>
                                <m:r>
                                  <a:rPr lang="ar-AE" sz="2000">
                                    <a:solidFill>
                                      <a:srgbClr val="000000"/>
                                    </a:solidFill>
                                    <a:latin typeface="Cambria Math" panose="02040503050406030204" pitchFamily="18" charset="0"/>
                                  </a:rPr>
                                  <m:t>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b="1"/>
                          </a:pPr>
                          <a:r>
                            <a:rPr sz="2000" dirty="0">
                              <a:solidFill>
                                <a:srgbClr val="000000"/>
                              </a:solidFill>
                            </a:rPr>
                            <a:t>Identity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0</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0</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1</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1</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r>
                                  <a:rPr lang="en-US" sz="2000" smtClean="0">
                                    <a:solidFill>
                                      <a:srgbClr val="000000"/>
                                    </a:solidFill>
                                    <a:latin typeface="Cambria Math" panose="02040503050406030204" pitchFamily="18" charset="0"/>
                                  </a:rPr>
                                  <m:t>=</m:t>
                                </m:r>
                                <m:r>
                                  <a:rPr lang="en-US" sz="2000" smtClean="0">
                                    <a:solidFill>
                                      <a:srgbClr val="000000"/>
                                    </a:solidFill>
                                    <a:latin typeface="Cambria Math" panose="02040503050406030204" pitchFamily="18" charset="0"/>
                                  </a:rPr>
                                  <m:t>𝑎</m:t>
                                </m:r>
                              </m:oMath>
                            </m:oMathPara>
                          </a14:m>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b="1"/>
                          </a:pPr>
                          <a:r>
                            <a:rPr sz="2000" dirty="0">
                              <a:solidFill>
                                <a:srgbClr val="000000"/>
                              </a:solidFill>
                            </a:rPr>
                            <a:t>Inverse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0</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14:m>
                            <m:oMath xmlns:m="http://schemas.openxmlformats.org/officeDocument/2006/math">
                              <m:r>
                                <a:rPr lang="ar-AE" sz="2000" smtClean="0">
                                  <a:solidFill>
                                    <a:srgbClr val="000000"/>
                                  </a:solidFill>
                                  <a:latin typeface="Cambria Math" panose="02040503050406030204" pitchFamily="18" charset="0"/>
                                </a:rPr>
                                <m:t>𝑎</m:t>
                              </m:r>
                              <m:r>
                                <a:rPr lang="ar-AE" sz="2000" smtClean="0">
                                  <a:solidFill>
                                    <a:srgbClr val="000000"/>
                                  </a:solidFill>
                                  <a:latin typeface="Cambria Math" panose="02040503050406030204" pitchFamily="18" charset="0"/>
                                </a:rPr>
                                <m:t>⋅</m:t>
                              </m:r>
                              <m:f>
                                <m:fPr>
                                  <m:ctrlPr>
                                    <a:rPr lang="ar-AE" sz="2000" i="1">
                                      <a:solidFill>
                                        <a:srgbClr val="000000"/>
                                      </a:solidFill>
                                      <a:latin typeface="Cambria Math" panose="02040503050406030204" pitchFamily="18" charset="0"/>
                                    </a:rPr>
                                  </m:ctrlPr>
                                </m:fPr>
                                <m:num>
                                  <m:r>
                                    <a:rPr lang="ar-AE" sz="2000">
                                      <a:solidFill>
                                        <a:srgbClr val="000000"/>
                                      </a:solidFill>
                                      <a:latin typeface="Cambria Math" panose="02040503050406030204" pitchFamily="18" charset="0"/>
                                    </a:rPr>
                                    <m:t>1</m:t>
                                  </m:r>
                                </m:num>
                                <m:den>
                                  <m:r>
                                    <a:rPr lang="ar-AE" sz="2000">
                                      <a:solidFill>
                                        <a:srgbClr val="000000"/>
                                      </a:solidFill>
                                      <a:latin typeface="Cambria Math" panose="02040503050406030204" pitchFamily="18" charset="0"/>
                                    </a:rPr>
                                    <m:t>𝑎</m:t>
                                  </m:r>
                                </m:den>
                              </m:f>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1</m:t>
                              </m:r>
                            </m:oMath>
                          </a14:m>
                          <a:r>
                            <a:rPr lang="en-US" sz="2000" dirty="0">
                              <a:solidFill>
                                <a:srgbClr val="000000"/>
                              </a:solidFill>
                            </a:rPr>
                            <a:t> (for </a:t>
                          </a:r>
                          <a14:m>
                            <m:oMath xmlns:m="http://schemas.openxmlformats.org/officeDocument/2006/math">
                              <m:r>
                                <a:rPr lang="en-US" sz="2000">
                                  <a:solidFill>
                                    <a:srgbClr val="000000"/>
                                  </a:solidFill>
                                  <a:latin typeface="Cambria Math" panose="02040503050406030204" pitchFamily="18" charset="0"/>
                                </a:rPr>
                                <m:t>𝑎</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0</m:t>
                              </m:r>
                            </m:oMath>
                          </a14:m>
                          <a:r>
                            <a:rPr lang="en-US" sz="2000" dirty="0">
                              <a:solidFill>
                                <a:srgbClr val="000000"/>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sz="2000" dirty="0">
                              <a:solidFill>
                                <a:srgbClr val="000000"/>
                              </a:solidFill>
                            </a:rPr>
                            <a:t>Distributive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left"/>
                              </m:oMathParaPr>
                              <m:oMath xmlns:m="http://schemas.openxmlformats.org/officeDocument/2006/math">
                                <m:r>
                                  <a:rPr lang="ar-AE" sz="2000" smtClean="0">
                                    <a:solidFill>
                                      <a:srgbClr val="000000"/>
                                    </a:solidFill>
                                    <a:latin typeface="Cambria Math" panose="02040503050406030204" pitchFamily="18" charset="0"/>
                                  </a:rPr>
                                  <m:t>𝑎</m:t>
                                </m:r>
                                <m:d>
                                  <m:dPr>
                                    <m:ctrlPr>
                                      <a:rPr lang="ar-AE" sz="2000" i="1">
                                        <a:solidFill>
                                          <a:srgbClr val="000000"/>
                                        </a:solidFill>
                                        <a:latin typeface="Cambria Math" panose="02040503050406030204" pitchFamily="18" charset="0"/>
                                      </a:rPr>
                                    </m:ctrlPr>
                                  </m:dPr>
                                  <m:e>
                                    <m:r>
                                      <a:rPr lang="ar-AE" sz="2000">
                                        <a:solidFill>
                                          <a:srgbClr val="000000"/>
                                        </a:solidFill>
                                        <a:latin typeface="Cambria Math" panose="02040503050406030204" pitchFamily="18" charset="0"/>
                                      </a:rPr>
                                      <m:t>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𝑐</m:t>
                                    </m:r>
                                  </m:e>
                                </m: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𝑎𝑏</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𝑎𝑐</m:t>
                                </m:r>
                              </m:oMath>
                            </m:oMathPara>
                          </a14:m>
                          <a:endParaRPr lang="ar-AE"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774878"/>
                      </a:ext>
                    </a:extLst>
                  </a:tr>
                </a:tbl>
              </a:graphicData>
            </a:graphic>
          </p:graphicFrame>
        </mc:Choice>
        <mc:Fallback>
          <p:graphicFrame>
            <p:nvGraphicFramePr>
              <p:cNvPr id="4" name="Table Placeholder 2" descr="The table has three columns labeled Name of Property, Additive Version, and Multiplicative Version.&#10;&#10;Closure Property: The additive version states that a plus b is a real number. The multiplicative version states that a times b is a real number.&#10;&#10;Commutative Property: The additive version states that a plus b is equal to b plus a. The multiplicative version states that a times b is equal to b times a.&#10;&#10;Associative Property: The additive version states that a plus  open parentheses b plus c close parentheses is equal to open parentheses a plus b close parentheses plus c. The multiplicative version states that a times open parentheses b times c close parentheses is equal to open parentheses a times b close parentheses times c.&#10;&#10;Identity Property: The additive version states that a plus zero is equal to zero plus a is equal to a. The multiplicative version states that a times one is equal to one times a is equal to a.&#10;&#10;Inverse Property: The additive version states that a plus negative a is equal to zero. The multiplicative version states that a times one over a is equal to one, where a is not equal to zero.&#10;&#10;Distributive Property: The property states that a times parentheses b plus c is equal to a times b plus a times c."/>
              <p:cNvGraphicFramePr>
                <a:graphicFrameLocks/>
              </p:cNvGraphicFramePr>
              <p:nvPr>
                <p:extLst>
                  <p:ext uri="{D42A27DB-BD31-4B8C-83A1-F6EECF244321}">
                    <p14:modId xmlns:p14="http://schemas.microsoft.com/office/powerpoint/2010/main" val="1913273860"/>
                  </p:ext>
                </p:extLst>
              </p:nvPr>
            </p:nvGraphicFramePr>
            <p:xfrm>
              <a:off x="723900" y="2286000"/>
              <a:ext cx="7696200" cy="2900871"/>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96240">
                    <a:tc>
                      <a:txBody>
                        <a:bodyPr/>
                        <a:lstStyle/>
                        <a:p>
                          <a:pPr algn="l">
                            <a:defRPr sz="1800" b="1"/>
                          </a:pPr>
                          <a:r>
                            <a:rPr sz="2000" dirty="0">
                              <a:solidFill>
                                <a:srgbClr val="000000"/>
                              </a:solidFill>
                            </a:rPr>
                            <a:t>Name of Property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Additive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b="1"/>
                          </a:pPr>
                          <a:r>
                            <a:rPr sz="2000" dirty="0">
                              <a:solidFill>
                                <a:srgbClr val="000000"/>
                              </a:solidFill>
                            </a:rPr>
                            <a:t>Multiplicative Version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240">
                    <a:tc>
                      <a:txBody>
                        <a:bodyPr/>
                        <a:lstStyle/>
                        <a:p>
                          <a:pPr algn="l">
                            <a:defRPr sz="1800" b="1"/>
                          </a:pPr>
                          <a:r>
                            <a:rPr sz="2000" dirty="0">
                              <a:solidFill>
                                <a:srgbClr val="000000"/>
                              </a:solidFill>
                            </a:rPr>
                            <a:t>Closure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107692" r="-82435" b="-5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107692" b="-560000"/>
                          </a:stretch>
                        </a:blipFill>
                      </a:tcPr>
                    </a:tc>
                    <a:extLst>
                      <a:ext uri="{0D108BD9-81ED-4DB2-BD59-A6C34878D82A}">
                        <a16:rowId xmlns:a16="http://schemas.microsoft.com/office/drawing/2014/main" val="10001"/>
                      </a:ext>
                    </a:extLst>
                  </a:tr>
                  <a:tr h="396240">
                    <a:tc>
                      <a:txBody>
                        <a:bodyPr/>
                        <a:lstStyle/>
                        <a:p>
                          <a:pPr algn="l">
                            <a:defRPr sz="1800" b="1"/>
                          </a:pPr>
                          <a:r>
                            <a:rPr sz="2000" dirty="0">
                              <a:solidFill>
                                <a:srgbClr val="000000"/>
                              </a:solidFill>
                            </a:rPr>
                            <a:t>Commutative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207692" r="-82435" b="-4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207692" b="-460000"/>
                          </a:stretch>
                        </a:blipFill>
                      </a:tcPr>
                    </a:tc>
                    <a:extLst>
                      <a:ext uri="{0D108BD9-81ED-4DB2-BD59-A6C34878D82A}">
                        <a16:rowId xmlns:a16="http://schemas.microsoft.com/office/drawing/2014/main" val="10002"/>
                      </a:ext>
                    </a:extLst>
                  </a:tr>
                  <a:tr h="396240">
                    <a:tc>
                      <a:txBody>
                        <a:bodyPr/>
                        <a:lstStyle/>
                        <a:p>
                          <a:pPr algn="l">
                            <a:defRPr sz="1800" b="1"/>
                          </a:pPr>
                          <a:r>
                            <a:rPr sz="2000" dirty="0">
                              <a:solidFill>
                                <a:srgbClr val="000000"/>
                              </a:solidFill>
                            </a:rPr>
                            <a:t>Associative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307692" r="-82435" b="-3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307692" b="-360000"/>
                          </a:stretch>
                        </a:blipFill>
                      </a:tcPr>
                    </a:tc>
                    <a:extLst>
                      <a:ext uri="{0D108BD9-81ED-4DB2-BD59-A6C34878D82A}">
                        <a16:rowId xmlns:a16="http://schemas.microsoft.com/office/drawing/2014/main" val="10003"/>
                      </a:ext>
                    </a:extLst>
                  </a:tr>
                  <a:tr h="396240">
                    <a:tc>
                      <a:txBody>
                        <a:bodyPr/>
                        <a:lstStyle/>
                        <a:p>
                          <a:pPr algn="l">
                            <a:defRPr sz="1800" b="1"/>
                          </a:pPr>
                          <a:r>
                            <a:rPr sz="2000" dirty="0">
                              <a:solidFill>
                                <a:srgbClr val="000000"/>
                              </a:solidFill>
                            </a:rPr>
                            <a:t>Identity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407692" r="-82435" b="-26000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407692" b="-260000"/>
                          </a:stretch>
                        </a:blipFill>
                      </a:tcPr>
                    </a:tc>
                    <a:extLst>
                      <a:ext uri="{0D108BD9-81ED-4DB2-BD59-A6C34878D82A}">
                        <a16:rowId xmlns:a16="http://schemas.microsoft.com/office/drawing/2014/main" val="10004"/>
                      </a:ext>
                    </a:extLst>
                  </a:tr>
                  <a:tr h="523431">
                    <a:tc>
                      <a:txBody>
                        <a:bodyPr/>
                        <a:lstStyle/>
                        <a:p>
                          <a:pPr algn="l">
                            <a:defRPr sz="1800" b="1"/>
                          </a:pPr>
                          <a:r>
                            <a:rPr sz="2000" dirty="0">
                              <a:solidFill>
                                <a:srgbClr val="000000"/>
                              </a:solidFill>
                            </a:rPr>
                            <a:t>Inverse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383721" r="-82435" b="-9651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206053" t="-383721" b="-96512"/>
                          </a:stretch>
                        </a:blipFill>
                      </a:tcPr>
                    </a:tc>
                    <a:extLst>
                      <a:ext uri="{0D108BD9-81ED-4DB2-BD59-A6C34878D82A}">
                        <a16:rowId xmlns:a16="http://schemas.microsoft.com/office/drawing/2014/main" val="10005"/>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IN" sz="2000" dirty="0">
                              <a:solidFill>
                                <a:srgbClr val="000000"/>
                              </a:solidFill>
                            </a:rPr>
                            <a:t>Distributive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9860" t="-640000" r="-82435" b="-27692"/>
                          </a:stretch>
                        </a:blipFill>
                      </a:tcPr>
                    </a:tc>
                    <a:tc>
                      <a:txBody>
                        <a:bodyPr/>
                        <a:lstStyle/>
                        <a:p>
                          <a:pPr algn="l">
                            <a:defRPr sz="1800"/>
                          </a:pPr>
                          <a:endParaRPr lang="en-US" sz="2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774878"/>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Using the Field Properties</a:t>
            </a:r>
            <a:r>
              <a:rPr lang="en-US" baseline="-25000" dirty="0"/>
              <a:t>1</a:t>
            </a:r>
            <a:endParaRPr dirty="0"/>
          </a:p>
        </p:txBody>
      </p:sp>
      <p:pic>
        <p:nvPicPr>
          <p:cNvPr id="5" name="Picture 4" descr="a. 3 times open bracket 2 plus open parenthesis negative 8 close parenthesis close bracket equals 3 times open parenthesis negative 6 close parenthesis, which equals negative 18. And 3 times 2 plus 3 times open parenthesis negative 8 close parenthesis equals 6 minus 24, which equals negative 18.">
            <a:extLst>
              <a:ext uri="{FF2B5EF4-FFF2-40B4-BE49-F238E27FC236}">
                <a16:creationId xmlns:a16="http://schemas.microsoft.com/office/drawing/2014/main" id="{E6C92AB2-F814-93CE-8B88-9BC3927A1574}"/>
              </a:ext>
            </a:extLst>
          </p:cNvPr>
          <p:cNvPicPr>
            <a:picLocks noChangeAspect="1"/>
          </p:cNvPicPr>
          <p:nvPr/>
        </p:nvPicPr>
        <p:blipFill>
          <a:blip r:embed="rId2"/>
          <a:stretch>
            <a:fillRect/>
          </a:stretch>
        </p:blipFill>
        <p:spPr>
          <a:xfrm>
            <a:off x="457199" y="1227729"/>
            <a:ext cx="4644000" cy="1101965"/>
          </a:xfrm>
          <a:prstGeom prst="rect">
            <a:avLst/>
          </a:prstGeom>
        </p:spPr>
      </p:pic>
      <p:sp>
        <p:nvSpPr>
          <p:cNvPr id="6" name="TextBox 5">
            <a:extLst>
              <a:ext uri="{FF2B5EF4-FFF2-40B4-BE49-F238E27FC236}">
                <a16:creationId xmlns:a16="http://schemas.microsoft.com/office/drawing/2014/main" id="{0B08DEB9-F1DD-B0AC-56E6-2DC77CB7C385}"/>
              </a:ext>
            </a:extLst>
          </p:cNvPr>
          <p:cNvSpPr txBox="1"/>
          <p:nvPr/>
        </p:nvSpPr>
        <p:spPr>
          <a:xfrm>
            <a:off x="838200" y="2354351"/>
            <a:ext cx="7086600" cy="523220"/>
          </a:xfrm>
          <a:prstGeom prst="rect">
            <a:avLst/>
          </a:prstGeom>
          <a:noFill/>
        </p:spPr>
        <p:txBody>
          <a:bodyPr wrap="square">
            <a:spAutoFit/>
          </a:bodyPr>
          <a:lstStyle/>
          <a:p>
            <a:r>
              <a:rPr lang="en-US" sz="2800" dirty="0"/>
              <a:t>This demonstrates the distributive property: </a:t>
            </a:r>
            <a:endParaRPr lang="en-IN" sz="2800" dirty="0"/>
          </a:p>
        </p:txBody>
      </p:sp>
      <p:pic>
        <p:nvPicPr>
          <p:cNvPr id="10" name="Picture 9" descr="3 times open bracket 2 plus open parenthesis negative 8 close parenthesis close bracket equals 3 times 2 plus 3 times open parenthesis negative 8 close parenthesis.">
            <a:extLst>
              <a:ext uri="{FF2B5EF4-FFF2-40B4-BE49-F238E27FC236}">
                <a16:creationId xmlns:a16="http://schemas.microsoft.com/office/drawing/2014/main" id="{22DB236A-A824-160A-E3E2-516439C1BC40}"/>
              </a:ext>
            </a:extLst>
          </p:cNvPr>
          <p:cNvPicPr>
            <a:picLocks noChangeAspect="1"/>
          </p:cNvPicPr>
          <p:nvPr/>
        </p:nvPicPr>
        <p:blipFill>
          <a:blip r:embed="rId3"/>
          <a:stretch>
            <a:fillRect/>
          </a:stretch>
        </p:blipFill>
        <p:spPr>
          <a:xfrm>
            <a:off x="907199" y="2971800"/>
            <a:ext cx="3780000" cy="560378"/>
          </a:xfrm>
          <a:prstGeom prst="rect">
            <a:avLst/>
          </a:prstGeom>
        </p:spPr>
      </p:pic>
      <p:pic>
        <p:nvPicPr>
          <p:cNvPr id="4" name="Picture 3" descr="b. 3 minus 4 equals 3 plus open parenthesis negative 4 close parenthesis, which equals negative 4 plus 3, which equals negative 1.">
            <a:extLst>
              <a:ext uri="{FF2B5EF4-FFF2-40B4-BE49-F238E27FC236}">
                <a16:creationId xmlns:a16="http://schemas.microsoft.com/office/drawing/2014/main" id="{14DBFF8A-62EF-5484-2B03-FCFBF815C31B}"/>
              </a:ext>
            </a:extLst>
          </p:cNvPr>
          <p:cNvPicPr>
            <a:picLocks noChangeAspect="1"/>
          </p:cNvPicPr>
          <p:nvPr/>
        </p:nvPicPr>
        <p:blipFill>
          <a:blip r:embed="rId4"/>
          <a:stretch>
            <a:fillRect/>
          </a:stretch>
        </p:blipFill>
        <p:spPr>
          <a:xfrm>
            <a:off x="490328" y="3686866"/>
            <a:ext cx="4284000" cy="479635"/>
          </a:xfrm>
          <a:prstGeom prst="rect">
            <a:avLst/>
          </a:prstGeom>
        </p:spPr>
      </p:pic>
      <p:sp>
        <p:nvSpPr>
          <p:cNvPr id="9" name="TextBox 8">
            <a:extLst>
              <a:ext uri="{FF2B5EF4-FFF2-40B4-BE49-F238E27FC236}">
                <a16:creationId xmlns:a16="http://schemas.microsoft.com/office/drawing/2014/main" id="{AC3104B7-59FA-425F-6E75-46DB4EDCC712}"/>
              </a:ext>
            </a:extLst>
          </p:cNvPr>
          <p:cNvSpPr txBox="1"/>
          <p:nvPr/>
        </p:nvSpPr>
        <p:spPr>
          <a:xfrm>
            <a:off x="838200" y="4105967"/>
            <a:ext cx="7924800" cy="1815882"/>
          </a:xfrm>
          <a:prstGeom prst="rect">
            <a:avLst/>
          </a:prstGeom>
          <a:noFill/>
        </p:spPr>
        <p:txBody>
          <a:bodyPr wrap="square">
            <a:spAutoFit/>
          </a:bodyPr>
          <a:lstStyle/>
          <a:p>
            <a:r>
              <a:rPr lang="en-US" sz="2800" dirty="0"/>
              <a:t>While subtraction is not commutative, we can rewrite any difference as a sum (with the sign changed on the second term) and then apply the commutative property.</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Field Properties</a:t>
            </a:r>
            <a:r>
              <a:rPr lang="en-US" baseline="-25000" dirty="0"/>
              <a:t>2</a:t>
            </a:r>
            <a:endParaRPr dirty="0"/>
          </a:p>
        </p:txBody>
      </p:sp>
      <p:pic>
        <p:nvPicPr>
          <p:cNvPr id="4" name="Picture 3" descr="c. Open parenthesis negative x close parenthesis times open parenthesis 1 over y close parenthesis equals open parenthesis negative x close parenthesis over y, which equals open parenthesis 1 over y close parenthesis times open parenthesis negative x close parenthesis.">
            <a:extLst>
              <a:ext uri="{FF2B5EF4-FFF2-40B4-BE49-F238E27FC236}">
                <a16:creationId xmlns:a16="http://schemas.microsoft.com/office/drawing/2014/main" id="{F8D6DB0D-F746-84CC-607C-8B73065B3156}"/>
              </a:ext>
            </a:extLst>
          </p:cNvPr>
          <p:cNvPicPr>
            <a:picLocks noChangeAspect="1"/>
          </p:cNvPicPr>
          <p:nvPr/>
        </p:nvPicPr>
        <p:blipFill>
          <a:blip r:embed="rId2"/>
          <a:stretch>
            <a:fillRect/>
          </a:stretch>
        </p:blipFill>
        <p:spPr>
          <a:xfrm>
            <a:off x="511198" y="1081152"/>
            <a:ext cx="3816000" cy="946755"/>
          </a:xfrm>
          <a:prstGeom prst="rect">
            <a:avLst/>
          </a:prstGeom>
        </p:spPr>
      </p:pic>
      <p:sp>
        <p:nvSpPr>
          <p:cNvPr id="5" name="TextBox 4">
            <a:extLst>
              <a:ext uri="{FF2B5EF4-FFF2-40B4-BE49-F238E27FC236}">
                <a16:creationId xmlns:a16="http://schemas.microsoft.com/office/drawing/2014/main" id="{D9515EAC-C65B-7C23-6490-752A8B21BC2E}"/>
              </a:ext>
            </a:extLst>
          </p:cNvPr>
          <p:cNvSpPr txBox="1"/>
          <p:nvPr/>
        </p:nvSpPr>
        <p:spPr>
          <a:xfrm>
            <a:off x="838200" y="1943683"/>
            <a:ext cx="7848600" cy="1384995"/>
          </a:xfrm>
          <a:prstGeom prst="rect">
            <a:avLst/>
          </a:prstGeom>
          <a:noFill/>
        </p:spPr>
        <p:txBody>
          <a:bodyPr wrap="square">
            <a:spAutoFit/>
          </a:bodyPr>
          <a:lstStyle/>
          <a:p>
            <a:r>
              <a:rPr lang="en-US" sz="2800" dirty="0"/>
              <a:t>Division can be restated as multiplication by the reciprocal of the denominator, and multiplication is commutative.</a:t>
            </a:r>
            <a:endParaRPr lang="en-IN" sz="2800" dirty="0"/>
          </a:p>
        </p:txBody>
      </p:sp>
      <p:graphicFrame>
        <p:nvGraphicFramePr>
          <p:cNvPr id="6" name="Object 5" descr="d. Open parenthesis x squared plus y close parenthesis times open parenthesis 1 over open parenthesis x squared plus y close parenthesis close parenthesis equals 1, provided that open parenthesis x squared plus y close parenthesis  is not equal to 0.">
            <a:extLst>
              <a:ext uri="{FF2B5EF4-FFF2-40B4-BE49-F238E27FC236}">
                <a16:creationId xmlns:a16="http://schemas.microsoft.com/office/drawing/2014/main" id="{CA1FE211-A40A-2911-0DBC-5FA0ADD63A10}"/>
              </a:ext>
            </a:extLst>
          </p:cNvPr>
          <p:cNvGraphicFramePr>
            <a:graphicFrameLocks noChangeAspect="1"/>
          </p:cNvGraphicFramePr>
          <p:nvPr>
            <p:extLst>
              <p:ext uri="{D42A27DB-BD31-4B8C-83A1-F6EECF244321}">
                <p14:modId xmlns:p14="http://schemas.microsoft.com/office/powerpoint/2010/main" val="1400167194"/>
              </p:ext>
            </p:extLst>
          </p:nvPr>
        </p:nvGraphicFramePr>
        <p:xfrm>
          <a:off x="561976" y="3243660"/>
          <a:ext cx="6732000" cy="994285"/>
        </p:xfrm>
        <a:graphic>
          <a:graphicData uri="http://schemas.openxmlformats.org/presentationml/2006/ole">
            <mc:AlternateContent xmlns:mc="http://schemas.openxmlformats.org/markup-compatibility/2006">
              <mc:Choice xmlns:v="urn:schemas-microsoft-com:vml" Requires="v">
                <p:oleObj name="Equation" r:id="rId3" imgW="6234441" imgH="920456" progId="Equation.DSMT4">
                  <p:embed/>
                </p:oleObj>
              </mc:Choice>
              <mc:Fallback>
                <p:oleObj name="Equation" r:id="rId3" imgW="6234441" imgH="920456" progId="Equation.DSMT4">
                  <p:embed/>
                  <p:pic>
                    <p:nvPicPr>
                      <p:cNvPr id="0" name=""/>
                      <p:cNvPicPr/>
                      <p:nvPr/>
                    </p:nvPicPr>
                    <p:blipFill>
                      <a:blip r:embed="rId4"/>
                      <a:stretch>
                        <a:fillRect/>
                      </a:stretch>
                    </p:blipFill>
                    <p:spPr>
                      <a:xfrm>
                        <a:off x="561976" y="3243660"/>
                        <a:ext cx="6732000" cy="99428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65198FF-399A-3F5B-DB10-9539A3640F6E}"/>
              </a:ext>
            </a:extLst>
          </p:cNvPr>
          <p:cNvSpPr txBox="1"/>
          <p:nvPr/>
        </p:nvSpPr>
        <p:spPr>
          <a:xfrm>
            <a:off x="838200" y="4227000"/>
            <a:ext cx="7848600" cy="1384995"/>
          </a:xfrm>
          <a:prstGeom prst="rect">
            <a:avLst/>
          </a:prstGeom>
          <a:noFill/>
        </p:spPr>
        <p:txBody>
          <a:bodyPr wrap="square">
            <a:spAutoFit/>
          </a:bodyPr>
          <a:lstStyle/>
          <a:p>
            <a:r>
              <a:rPr lang="en-US" sz="2800" dirty="0"/>
              <a:t>Any nonzero expression, when multiplied by its reciprocal, yields the multiplicative identity 1. The expression</a:t>
            </a:r>
            <a:endParaRPr lang="en-IN" sz="2800" dirty="0"/>
          </a:p>
        </p:txBody>
      </p:sp>
      <p:graphicFrame>
        <p:nvGraphicFramePr>
          <p:cNvPr id="8" name="Object 7" descr="one divided by open parenthesis x squared plus y close parenthesis ">
            <a:extLst>
              <a:ext uri="{FF2B5EF4-FFF2-40B4-BE49-F238E27FC236}">
                <a16:creationId xmlns:a16="http://schemas.microsoft.com/office/drawing/2014/main" id="{2BB2D91B-D7D7-C85F-05C6-5B481B550382}"/>
              </a:ext>
            </a:extLst>
          </p:cNvPr>
          <p:cNvGraphicFramePr>
            <a:graphicFrameLocks noChangeAspect="1"/>
          </p:cNvGraphicFramePr>
          <p:nvPr>
            <p:extLst>
              <p:ext uri="{D42A27DB-BD31-4B8C-83A1-F6EECF244321}">
                <p14:modId xmlns:p14="http://schemas.microsoft.com/office/powerpoint/2010/main" val="3343196824"/>
              </p:ext>
            </p:extLst>
          </p:nvPr>
        </p:nvGraphicFramePr>
        <p:xfrm>
          <a:off x="2590799" y="5033804"/>
          <a:ext cx="827087" cy="839787"/>
        </p:xfrm>
        <a:graphic>
          <a:graphicData uri="http://schemas.openxmlformats.org/presentationml/2006/ole">
            <mc:AlternateContent xmlns:mc="http://schemas.openxmlformats.org/markup-compatibility/2006">
              <mc:Choice xmlns:v="urn:schemas-microsoft-com:vml" Requires="v">
                <p:oleObj name="Equation" r:id="rId5" imgW="826418" imgH="839465" progId="Equation.DSMT4">
                  <p:embed/>
                </p:oleObj>
              </mc:Choice>
              <mc:Fallback>
                <p:oleObj name="Equation" r:id="rId5" imgW="826418" imgH="839465" progId="Equation.DSMT4">
                  <p:embed/>
                  <p:pic>
                    <p:nvPicPr>
                      <p:cNvPr id="0" name=""/>
                      <p:cNvPicPr/>
                      <p:nvPr/>
                    </p:nvPicPr>
                    <p:blipFill>
                      <a:blip r:embed="rId6"/>
                      <a:stretch>
                        <a:fillRect/>
                      </a:stretch>
                    </p:blipFill>
                    <p:spPr>
                      <a:xfrm>
                        <a:off x="2590799" y="5033804"/>
                        <a:ext cx="827087" cy="83978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272E20A-436B-C320-E723-E0BE639D3C98}"/>
              </a:ext>
            </a:extLst>
          </p:cNvPr>
          <p:cNvSpPr txBox="1"/>
          <p:nvPr/>
        </p:nvSpPr>
        <p:spPr>
          <a:xfrm>
            <a:off x="3417886" y="5147213"/>
            <a:ext cx="5573713" cy="523220"/>
          </a:xfrm>
          <a:prstGeom prst="rect">
            <a:avLst/>
          </a:prstGeom>
          <a:noFill/>
        </p:spPr>
        <p:txBody>
          <a:bodyPr wrap="square">
            <a:spAutoFit/>
          </a:bodyPr>
          <a:lstStyle/>
          <a:p>
            <a:r>
              <a:rPr lang="en-US" sz="2800" dirty="0"/>
              <a:t>is the multiplicative inverse of </a:t>
            </a:r>
            <a:r>
              <a:rPr lang="en-US" sz="2800" i="1" dirty="0"/>
              <a:t>x</a:t>
            </a:r>
            <a:r>
              <a:rPr lang="en-US" sz="2800" dirty="0">
                <a:latin typeface="Calibri" panose="020F0502020204030204" pitchFamily="34" charset="0"/>
                <a:ea typeface="Calibri" panose="020F0502020204030204" pitchFamily="34" charset="0"/>
                <a:cs typeface="Calibri" panose="020F0502020204030204" pitchFamily="34" charset="0"/>
              </a:rPr>
              <a:t>²</a:t>
            </a:r>
            <a:r>
              <a:rPr lang="en-US" sz="2800" dirty="0"/>
              <a:t> + </a:t>
            </a:r>
            <a:r>
              <a:rPr lang="en-US" sz="2800" i="1" dirty="0"/>
              <a:t>y</a:t>
            </a:r>
            <a:r>
              <a:rPr lang="en-US" sz="2800" dirty="0"/>
              <a:t>. </a:t>
            </a:r>
            <a:endParaRPr lang="en-IN"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Visualizing the Distributive Property</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Consider the equation</a:t>
            </a:r>
          </a:p>
        </p:txBody>
      </p:sp>
      <p:pic>
        <p:nvPicPr>
          <p:cNvPr id="7" name="Picture 6" descr="a times open parenthesis b plus c close parenthesis equals a times b plus a times c, which">
            <a:extLst>
              <a:ext uri="{FF2B5EF4-FFF2-40B4-BE49-F238E27FC236}">
                <a16:creationId xmlns:a16="http://schemas.microsoft.com/office/drawing/2014/main" id="{EBE27CDA-C542-76C5-3BA7-231DD0DC2548}"/>
              </a:ext>
            </a:extLst>
          </p:cNvPr>
          <p:cNvPicPr>
            <a:picLocks noChangeAspect="1"/>
          </p:cNvPicPr>
          <p:nvPr/>
        </p:nvPicPr>
        <p:blipFill>
          <a:blip r:embed="rId2"/>
          <a:stretch>
            <a:fillRect/>
          </a:stretch>
        </p:blipFill>
        <p:spPr>
          <a:xfrm>
            <a:off x="3859200" y="1066796"/>
            <a:ext cx="3708000" cy="549328"/>
          </a:xfrm>
          <a:prstGeom prst="rect">
            <a:avLst/>
          </a:prstGeom>
        </p:spPr>
      </p:pic>
      <p:sp>
        <p:nvSpPr>
          <p:cNvPr id="5" name="TextBox 4">
            <a:extLst>
              <a:ext uri="{FF2B5EF4-FFF2-40B4-BE49-F238E27FC236}">
                <a16:creationId xmlns:a16="http://schemas.microsoft.com/office/drawing/2014/main" id="{A76ACB9A-5FA8-F4B9-36F7-D0642DB51183}"/>
              </a:ext>
            </a:extLst>
          </p:cNvPr>
          <p:cNvSpPr txBox="1"/>
          <p:nvPr/>
        </p:nvSpPr>
        <p:spPr>
          <a:xfrm>
            <a:off x="460513" y="1457598"/>
            <a:ext cx="7696200" cy="1384995"/>
          </a:xfrm>
          <a:prstGeom prst="rect">
            <a:avLst/>
          </a:prstGeom>
          <a:noFill/>
        </p:spPr>
        <p:txBody>
          <a:bodyPr wrap="square" rtlCol="0">
            <a:spAutoFit/>
          </a:bodyPr>
          <a:lstStyle/>
          <a:p>
            <a:r>
              <a:rPr lang="en-US" sz="2800" dirty="0"/>
              <a:t>demonstrates the distributive property. We can represent the equation geometrically to understand why the distributive property works.</a:t>
            </a:r>
            <a:endParaRPr lang="en-IN"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1725</Words>
  <Application>Microsoft Office PowerPoint</Application>
  <PresentationFormat>On-screen Show (4:3)</PresentationFormat>
  <Paragraphs>147</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Cambria</vt:lpstr>
      <vt:lpstr>Cambria Math</vt:lpstr>
      <vt:lpstr>Arial</vt:lpstr>
      <vt:lpstr>Calibri</vt:lpstr>
      <vt:lpstr>Courier New</vt:lpstr>
      <vt:lpstr>Office Theme</vt:lpstr>
      <vt:lpstr>Equation</vt:lpstr>
      <vt:lpstr>Section 1.2</vt:lpstr>
      <vt:lpstr>Example 1: Terminology of Algebraic Expressions1</vt:lpstr>
      <vt:lpstr>Example 1: Terminology of Algebraic Expressions2</vt:lpstr>
      <vt:lpstr>Example 2: Evaluating Algebraic Expressions1</vt:lpstr>
      <vt:lpstr>Example 2: Evaluating Algebraic Expressions2</vt:lpstr>
      <vt:lpstr>Properties: Field Properties</vt:lpstr>
      <vt:lpstr>Example 3: Using the Field Properties1</vt:lpstr>
      <vt:lpstr>Example 3: Using the Field Properties2</vt:lpstr>
      <vt:lpstr>Example 4: Visualizing the Distributive Property1</vt:lpstr>
      <vt:lpstr>Example 4: Visualizing the Distributive Property2</vt:lpstr>
      <vt:lpstr>Properties: Cancellation Properties</vt:lpstr>
      <vt:lpstr>Properties: Zero-Factor Property</vt:lpstr>
      <vt:lpstr>Example 5: Using the Cancellation and  Zero-Factor Properties1</vt:lpstr>
      <vt:lpstr>Example 5: Using the Cancellation and  Zero-Factor Properties2</vt:lpstr>
      <vt:lpstr>Example 5: Using the Cancellation and  Zero-Factor Properties3</vt:lpstr>
      <vt:lpstr>Example 5: Using the Cancellation and  Zero-Factor Properties4</vt:lpstr>
      <vt:lpstr>Procedure: Order of Operations1</vt:lpstr>
      <vt:lpstr>Procedure: Order of Operations2</vt:lpstr>
      <vt:lpstr>Example 6: Order of Operations1</vt:lpstr>
      <vt:lpstr>Example 6: Order of Operations2</vt:lpstr>
      <vt:lpstr>Example 6: Order of Operations3</vt:lpstr>
      <vt:lpstr>Example 6: Order of Operations4</vt:lpstr>
      <vt:lpstr>Definition: Union1</vt:lpstr>
      <vt:lpstr>Definition: Union2</vt:lpstr>
      <vt:lpstr>Definition: Intersection1</vt:lpstr>
      <vt:lpstr>Definition: Intersection2</vt:lpstr>
      <vt:lpstr>Example 7: Union and Intersection of Intervals1</vt:lpstr>
      <vt:lpstr>Example 7: Union and Intersection of Intervals2</vt:lpstr>
      <vt:lpstr>Example 7: Union and Intersection of Intervals3</vt:lpstr>
      <vt:lpstr>Example 8: Union and Intersection1</vt:lpstr>
      <vt:lpstr>Example 8: Union and Intersection2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Sankar</cp:lastModifiedBy>
  <cp:revision>225</cp:revision>
  <dcterms:created xsi:type="dcterms:W3CDTF">2013-04-26T14:43:13Z</dcterms:created>
  <dcterms:modified xsi:type="dcterms:W3CDTF">2025-06-16T10:09:26Z</dcterms:modified>
</cp:coreProperties>
</file>