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259" r:id="rId3"/>
    <p:sldId id="304" r:id="rId4"/>
    <p:sldId id="260" r:id="rId5"/>
    <p:sldId id="355" r:id="rId6"/>
    <p:sldId id="261" r:id="rId7"/>
    <p:sldId id="28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2" r:id="rId23"/>
    <p:sldId id="285" r:id="rId24"/>
    <p:sldId id="286" r:id="rId25"/>
    <p:sldId id="287"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76" r:id="rId40"/>
    <p:sldId id="277" r:id="rId41"/>
    <p:sldId id="303"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289" r:id="rId63"/>
    <p:sldId id="325" r:id="rId64"/>
    <p:sldId id="326" r:id="rId65"/>
    <p:sldId id="327" r:id="rId66"/>
    <p:sldId id="328" r:id="rId67"/>
    <p:sldId id="329" r:id="rId68"/>
    <p:sldId id="278" r:id="rId69"/>
    <p:sldId id="356" r:id="rId70"/>
    <p:sldId id="330" r:id="rId71"/>
    <p:sldId id="357" r:id="rId72"/>
    <p:sldId id="280" r:id="rId73"/>
    <p:sldId id="358"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279" r:id="rId95"/>
    <p:sldId id="351" r:id="rId96"/>
    <p:sldId id="352" r:id="rId97"/>
    <p:sldId id="288" r:id="rId98"/>
    <p:sldId id="353" r:id="rId99"/>
    <p:sldId id="354" r:id="rId100"/>
  </p:sldIdLst>
  <p:sldSz cx="9144000" cy="6858000" type="screen4x3"/>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DBC00-F616-C4AB-7DCC-67AE8F08F995}" name="Hiteesha" initials="HJ" userId="S::hiteesha@hawkeslearning.com::d57a7756-eed0-4065-a00b-bd1ad0790adb" providerId="AD"/>
  <p188:author id="{99ED2FB3-8BA9-EADD-BC8C-6CA1C2ADE6B0}" name="Kodanda Ram Bade" initials="kB" userId="S::kodandaram@hawkeslearning.com::62525ff3-172c-4657-8def-55f02242a3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ynthia" initials="cce" lastIdx="1" clrIdx="0"/>
  <p:cmAuthor id="1" name="Belloit, Nicholas G" initials="BNG" lastIdx="1" clrIdx="1"/>
  <p:cmAuthor id="2" name="Belloit, Nicholas G" initials="BNG [2]" lastIdx="1" clrIdx="2"/>
  <p:cmAuthor id="3" name="Belloit, Nicholas G" initials="BNG [3]" lastIdx="1" clrIdx="3"/>
  <p:cmAuthor id="4" name="Belloit, Nicholas G" initials="BNG [4]"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00"/>
    <a:srgbClr val="007E7E"/>
    <a:srgbClr val="2D7D9F"/>
    <a:srgbClr val="000099"/>
    <a:srgbClr val="0000FF"/>
    <a:srgbClr val="FFFFCC"/>
    <a:srgbClr val="1F497C"/>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737" autoAdjust="0"/>
  </p:normalViewPr>
  <p:slideViewPr>
    <p:cSldViewPr>
      <p:cViewPr varScale="1">
        <p:scale>
          <a:sx n="102" d="100"/>
          <a:sy n="102" d="100"/>
        </p:scale>
        <p:origin x="112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37041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E316C-7AFE-4CF7-9653-E167F3D1663D}" type="datetimeFigureOut">
              <a:rPr lang="en-US" smtClean="0"/>
              <a:pPr/>
              <a:t>7/8/2025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5C11C-0472-45A2-A1AB-24DB6ECFBD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65C11C-0472-45A2-A1AB-24DB6ECFBD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eaLnBrk="1" hangingPunct="1">
              <a:spcBef>
                <a:spcPct val="0"/>
              </a:spcBef>
            </a:pPr>
            <a:endParaRPr lang="en-US"/>
          </a:p>
        </p:txBody>
      </p:sp>
      <p:sp>
        <p:nvSpPr>
          <p:cNvPr id="16387" name="Slide Number Placeholder 3"/>
          <p:cNvSpPr txBox="1">
            <a:spLocks noGrp="1"/>
          </p:cNvSpPr>
          <p:nvPr/>
        </p:nvSpPr>
        <p:spPr bwMode="auto">
          <a:xfrm>
            <a:off x="3884783" y="8685545"/>
            <a:ext cx="2972037" cy="456363"/>
          </a:xfrm>
          <a:prstGeom prst="rect">
            <a:avLst/>
          </a:prstGeom>
          <a:noFill/>
          <a:ln>
            <a:miter lim="800000"/>
            <a:headEnd/>
            <a:tailEnd/>
          </a:ln>
        </p:spPr>
        <p:txBody>
          <a:bodyPr anchor="b"/>
          <a:lstStyle/>
          <a:p>
            <a:pPr algn="r">
              <a:defRPr/>
            </a:pPr>
            <a:fld id="{DEBDC96E-35C4-4ED5-817A-123D5823EE6E}" type="slidenum">
              <a:rPr lang="en-US" sz="1200">
                <a:latin typeface="+mn-lt"/>
              </a:rPr>
              <a:pPr algn="r">
                <a:defRPr/>
              </a:pPr>
              <a:t>3</a:t>
            </a:fld>
            <a:endParaRPr lang="en-US" sz="1200" dirty="0">
              <a:latin typeface="+mn-lt"/>
            </a:endParaRPr>
          </a:p>
        </p:txBody>
      </p:sp>
    </p:spTree>
    <p:extLst>
      <p:ext uri="{BB962C8B-B14F-4D97-AF65-F5344CB8AC3E}">
        <p14:creationId xmlns:p14="http://schemas.microsoft.com/office/powerpoint/2010/main" val="179160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2.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7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8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8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57.emf"/></Relationships>
</file>

<file path=ppt/slides/_rels/slide8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8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69.emf"/><Relationship Id="rId4" Type="http://schemas.openxmlformats.org/officeDocument/2006/relationships/image" Target="../media/image68.png"/></Relationships>
</file>

<file path=ppt/slides/_rels/slide9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9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9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80.emf"/><Relationship Id="rId4" Type="http://schemas.openxmlformats.org/officeDocument/2006/relationships/image" Target="../media/image7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C"/>
                </a:solidFill>
              </a:rPr>
              <a:t>Exponents and Order of Operations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Definition: The Exponent</a:t>
            </a:r>
            <a:r>
              <a:rPr lang="en-US" baseline="-25000" dirty="0">
                <a:solidFill>
                  <a:schemeClr val="accent1"/>
                </a:solidFill>
              </a:rPr>
              <a:t>1</a:t>
            </a:r>
            <a:endParaRPr lang="en-US" sz="3200" dirty="0">
              <a:solidFill>
                <a:schemeClr val="accent1"/>
              </a:solidFill>
            </a:endParaRPr>
          </a:p>
        </p:txBody>
      </p:sp>
      <p:sp>
        <p:nvSpPr>
          <p:cNvPr id="5" name="Content Placeholder 4"/>
          <p:cNvSpPr>
            <a:spLocks noGrp="1"/>
          </p:cNvSpPr>
          <p:nvPr>
            <p:ph idx="1"/>
          </p:nvPr>
        </p:nvSpPr>
        <p:spPr>
          <a:xfrm>
            <a:off x="457200" y="1280160"/>
            <a:ext cx="8229600" cy="2369880"/>
          </a:xfrm>
          <a:solidFill>
            <a:srgbClr val="FFFFCC"/>
          </a:solidFill>
          <a:ln w="28575">
            <a:solidFill>
              <a:srgbClr val="000000"/>
            </a:solidFill>
          </a:ln>
        </p:spPr>
        <p:txBody>
          <a:bodyPr>
            <a:spAutoFit/>
          </a:bodyPr>
          <a:lstStyle/>
          <a:p>
            <a:r>
              <a:rPr lang="en-US" dirty="0">
                <a:solidFill>
                  <a:srgbClr val="000000"/>
                </a:solidFill>
                <a:latin typeface="Calibri" pitchFamily="34" charset="0"/>
              </a:rPr>
              <a:t>Any number raised to the first power is equal to itself.</a:t>
            </a:r>
            <a:endParaRPr lang="en-US" dirty="0">
              <a:solidFill>
                <a:srgbClr val="10253F"/>
              </a:solidFill>
              <a:latin typeface="Calibri" pitchFamily="34" charset="0"/>
            </a:endParaRPr>
          </a:p>
          <a:p>
            <a:pPr marL="342900" indent="-342900"/>
            <a:endParaRPr lang="en-US" sz="1600" dirty="0">
              <a:solidFill>
                <a:srgbClr val="10253F"/>
              </a:solidFill>
              <a:latin typeface="Calibri" pitchFamily="34" charset="0"/>
            </a:endParaRPr>
          </a:p>
          <a:p>
            <a:pPr marL="342900" indent="-342900"/>
            <a:r>
              <a:rPr lang="en-US" dirty="0">
                <a:solidFill>
                  <a:srgbClr val="000000"/>
                </a:solidFill>
                <a:latin typeface="Calibri" pitchFamily="34" charset="0"/>
              </a:rPr>
              <a:t>For example, </a:t>
            </a:r>
          </a:p>
          <a:p>
            <a:r>
              <a:rPr lang="en-US" dirty="0">
                <a:solidFill>
                  <a:srgbClr val="000000"/>
                </a:solidFill>
              </a:rPr>
              <a:t>				</a:t>
            </a:r>
          </a:p>
          <a:p>
            <a:endParaRPr lang="en-US" dirty="0">
              <a:solidFill>
                <a:srgbClr val="000000"/>
              </a:solidFill>
            </a:endParaRPr>
          </a:p>
        </p:txBody>
      </p:sp>
      <p:pic>
        <p:nvPicPr>
          <p:cNvPr id="7" name="Picture 6" descr="Eight to the power of one equals eight,&#10;six to the power of one equals six,&#10;and one hundred ninety three to the power of one equals one hundred ninety three.">
            <a:extLst>
              <a:ext uri="{FF2B5EF4-FFF2-40B4-BE49-F238E27FC236}">
                <a16:creationId xmlns:a16="http://schemas.microsoft.com/office/drawing/2014/main" id="{F6A4DCA5-3153-153A-A27B-83063AA14F32}"/>
              </a:ext>
            </a:extLst>
          </p:cNvPr>
          <p:cNvPicPr>
            <a:picLocks noChangeAspect="1"/>
          </p:cNvPicPr>
          <p:nvPr/>
        </p:nvPicPr>
        <p:blipFill>
          <a:blip r:embed="rId2"/>
          <a:stretch>
            <a:fillRect/>
          </a:stretch>
        </p:blipFill>
        <p:spPr>
          <a:xfrm>
            <a:off x="2209800" y="2743200"/>
            <a:ext cx="4000500" cy="4095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Definition: The Exponent</a:t>
            </a:r>
            <a:r>
              <a:rPr lang="en-US" sz="3200" baseline="-25000" dirty="0">
                <a:solidFill>
                  <a:schemeClr val="accent1"/>
                </a:solidFill>
              </a:rPr>
              <a:t>2</a:t>
            </a:r>
            <a:endParaRPr lang="en-US" sz="3200" dirty="0">
              <a:solidFill>
                <a:schemeClr val="accent1"/>
              </a:solidFill>
            </a:endParaRPr>
          </a:p>
        </p:txBody>
      </p:sp>
      <p:sp>
        <p:nvSpPr>
          <p:cNvPr id="7" name="Content Placeholder 6"/>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r>
              <a:rPr lang="en-US" dirty="0">
                <a:solidFill>
                  <a:srgbClr val="000000"/>
                </a:solidFill>
                <a:latin typeface="Calibri" pitchFamily="34" charset="0"/>
              </a:rPr>
              <a:t>Any nonzero number raised to the 0 power equals 1.</a:t>
            </a:r>
            <a:endParaRPr lang="en-US" i="1" dirty="0">
              <a:solidFill>
                <a:srgbClr val="10253F"/>
              </a:solidFill>
              <a:latin typeface="Calibri" pitchFamily="34" charset="0"/>
            </a:endParaRPr>
          </a:p>
          <a:p>
            <a:pPr marL="342900" indent="-342900"/>
            <a:r>
              <a:rPr lang="en-US" dirty="0">
                <a:solidFill>
                  <a:srgbClr val="000000"/>
                </a:solidFill>
                <a:latin typeface="Calibri" pitchFamily="34" charset="0"/>
              </a:rPr>
              <a:t>For example,</a:t>
            </a:r>
          </a:p>
          <a:p>
            <a:pPr marL="342900" indent="-342900"/>
            <a:endParaRPr lang="en-US" dirty="0">
              <a:solidFill>
                <a:srgbClr val="000000"/>
              </a:solidFill>
              <a:latin typeface="Calibri" pitchFamily="34" charset="0"/>
            </a:endParaRPr>
          </a:p>
          <a:p>
            <a:pPr marL="342900" indent="-342900"/>
            <a:endParaRPr lang="en-US" dirty="0">
              <a:solidFill>
                <a:srgbClr val="000000"/>
              </a:solidFill>
              <a:latin typeface="Calibri" pitchFamily="34" charset="0"/>
            </a:endParaRPr>
          </a:p>
          <a:p>
            <a:pPr marL="342900" indent="-342900"/>
            <a:endParaRPr lang="en-US" dirty="0">
              <a:solidFill>
                <a:srgbClr val="000000"/>
              </a:solidFill>
              <a:latin typeface="Calibri" pitchFamily="34" charset="0"/>
            </a:endParaRPr>
          </a:p>
        </p:txBody>
      </p:sp>
      <p:pic>
        <p:nvPicPr>
          <p:cNvPr id="3" name="Picture 2" descr="Two to the power of zero equals one,&#10;five to the power of zero equals one,&#10;and forty six to the power of zero equals one.">
            <a:extLst>
              <a:ext uri="{FF2B5EF4-FFF2-40B4-BE49-F238E27FC236}">
                <a16:creationId xmlns:a16="http://schemas.microsoft.com/office/drawing/2014/main" id="{9EC2322E-65A3-F333-DEA0-FE225CA635A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704338" y="2482084"/>
            <a:ext cx="3735324" cy="472440"/>
          </a:xfrm>
          <a:prstGeom prst="rect">
            <a:avLst/>
          </a:prstGeom>
        </p:spPr>
      </p:pic>
      <p:sp>
        <p:nvSpPr>
          <p:cNvPr id="2" name="TextBox 1">
            <a:extLst>
              <a:ext uri="{FF2B5EF4-FFF2-40B4-BE49-F238E27FC236}">
                <a16:creationId xmlns:a16="http://schemas.microsoft.com/office/drawing/2014/main" id="{D2982DE8-F28C-6787-7A50-1190E582BDF0}"/>
              </a:ext>
            </a:extLst>
          </p:cNvPr>
          <p:cNvSpPr txBox="1"/>
          <p:nvPr/>
        </p:nvSpPr>
        <p:spPr>
          <a:xfrm>
            <a:off x="485078" y="3276260"/>
            <a:ext cx="1066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endParaRPr lang="en-IN" dirty="0"/>
          </a:p>
        </p:txBody>
      </p:sp>
      <p:pic>
        <p:nvPicPr>
          <p:cNvPr id="5" name="Picture 4" descr="The expression 0 to the power of 0 is undefined.">
            <a:extLst>
              <a:ext uri="{FF2B5EF4-FFF2-40B4-BE49-F238E27FC236}">
                <a16:creationId xmlns:a16="http://schemas.microsoft.com/office/drawing/2014/main" id="{ADE184EF-F5E7-CBA5-CD3D-7A0C8BE09281}"/>
              </a:ext>
            </a:extLst>
          </p:cNvPr>
          <p:cNvPicPr>
            <a:picLocks noChangeAspect="1"/>
          </p:cNvPicPr>
          <p:nvPr/>
        </p:nvPicPr>
        <p:blipFill>
          <a:blip r:embed="rId3"/>
          <a:stretch>
            <a:fillRect/>
          </a:stretch>
        </p:blipFill>
        <p:spPr>
          <a:xfrm>
            <a:off x="1524000" y="3303870"/>
            <a:ext cx="4628000" cy="46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914400"/>
          </a:xfrm>
          <a:prstGeom prst="rect">
            <a:avLst/>
          </a:prstGeom>
        </p:spPr>
        <p:txBody>
          <a:bodyPr/>
          <a:lstStyle/>
          <a:p>
            <a:pPr eaLnBrk="1" hangingPunct="1"/>
            <a:r>
              <a:rPr lang="en-US" dirty="0">
                <a:solidFill>
                  <a:schemeClr val="accent1"/>
                </a:solidFill>
              </a:rPr>
              <a:t>Note</a:t>
            </a:r>
            <a:r>
              <a:rPr lang="en-US" baseline="-25000" dirty="0">
                <a:solidFill>
                  <a:schemeClr val="accent1"/>
                </a:solidFill>
              </a:rPr>
              <a:t>2</a:t>
            </a:r>
            <a:endParaRPr lang="en-US" sz="3200" baseline="-25000" dirty="0">
              <a:solidFill>
                <a:schemeClr val="accent1"/>
              </a:solidFill>
            </a:endParaRPr>
          </a:p>
        </p:txBody>
      </p:sp>
      <p:sp>
        <p:nvSpPr>
          <p:cNvPr id="12291" name="Content Placeholder 2"/>
          <p:cNvSpPr>
            <a:spLocks noGrp="1"/>
          </p:cNvSpPr>
          <p:nvPr>
            <p:ph idx="1"/>
          </p:nvPr>
        </p:nvSpPr>
        <p:spPr>
          <a:xfrm>
            <a:off x="457200" y="1280160"/>
            <a:ext cx="8229600" cy="3539430"/>
          </a:xfrm>
          <a:prstGeom prst="rect">
            <a:avLst/>
          </a:prstGeom>
          <a:noFill/>
          <a:ln w="28575">
            <a:solidFill>
              <a:srgbClr val="FF0000"/>
            </a:solidFill>
          </a:ln>
        </p:spPr>
        <p:txBody>
          <a:bodyPr>
            <a:spAutoFit/>
          </a:bodyPr>
          <a:lstStyle/>
          <a:p>
            <a:pPr marL="14288" indent="-14288" eaLnBrk="1" hangingPunct="1">
              <a:buFont typeface="Courier New" pitchFamily="49" charset="0"/>
              <a:buNone/>
            </a:pPr>
            <a:r>
              <a:rPr lang="en-US" i="0" dirty="0">
                <a:solidFill>
                  <a:srgbClr val="000000"/>
                </a:solidFill>
              </a:rPr>
              <a:t>	To help in understanding the exponent 0, note the pattern in the following powers with base 3.</a:t>
            </a:r>
          </a:p>
          <a:p>
            <a:pPr marL="14288" indent="-14288" eaLnBrk="1" hangingPunct="1">
              <a:buFont typeface="Courier New" pitchFamily="49" charset="0"/>
              <a:buNone/>
            </a:pPr>
            <a:endParaRPr lang="en-US" dirty="0">
              <a:solidFill>
                <a:srgbClr val="000000"/>
              </a:solidFill>
            </a:endParaRPr>
          </a:p>
          <a:p>
            <a:pPr marL="14288" indent="-14288" eaLnBrk="1" hangingPunct="1">
              <a:buFont typeface="Courier New" pitchFamily="49" charset="0"/>
              <a:buNone/>
            </a:pPr>
            <a:endParaRPr lang="en-US" i="0" dirty="0">
              <a:solidFill>
                <a:srgbClr val="000000"/>
              </a:solidFill>
            </a:endParaRPr>
          </a:p>
          <a:p>
            <a:pPr marL="14288" indent="-14288" eaLnBrk="1" hangingPunct="1">
              <a:buFont typeface="Courier New" pitchFamily="49" charset="0"/>
              <a:buNone/>
            </a:pPr>
            <a:endParaRPr lang="en-US" dirty="0">
              <a:solidFill>
                <a:srgbClr val="000000"/>
              </a:solidFill>
            </a:endParaRPr>
          </a:p>
          <a:p>
            <a:pPr marL="14288" indent="-14288" eaLnBrk="1" hangingPunct="1">
              <a:buFont typeface="Courier New" pitchFamily="49" charset="0"/>
              <a:buNone/>
            </a:pPr>
            <a:endParaRPr lang="en-US" i="0" dirty="0">
              <a:solidFill>
                <a:srgbClr val="000000"/>
              </a:solidFill>
            </a:endParaRPr>
          </a:p>
          <a:p>
            <a:pPr marL="14288" indent="-14288" eaLnBrk="1" hangingPunct="1">
              <a:buFont typeface="Courier New" pitchFamily="49" charset="0"/>
              <a:buNone/>
            </a:pPr>
            <a:endParaRPr lang="en-US" i="0" dirty="0">
              <a:solidFill>
                <a:srgbClr val="000000"/>
              </a:solidFill>
            </a:endParaRPr>
          </a:p>
        </p:txBody>
      </p:sp>
      <p:pic>
        <p:nvPicPr>
          <p:cNvPr id="3" name="Picture 2" descr="Three squared equals nine,&#10;three to the power of one equals three,&#10;and three to the power of zero equals one.">
            <a:extLst>
              <a:ext uri="{FF2B5EF4-FFF2-40B4-BE49-F238E27FC236}">
                <a16:creationId xmlns:a16="http://schemas.microsoft.com/office/drawing/2014/main" id="{B77FFB1E-4541-0E6F-BE49-C3B3165B4D33}"/>
              </a:ext>
            </a:extLst>
          </p:cNvPr>
          <p:cNvPicPr>
            <a:picLocks noChangeAspect="1"/>
          </p:cNvPicPr>
          <p:nvPr/>
        </p:nvPicPr>
        <p:blipFill>
          <a:blip r:embed="rId2"/>
          <a:stretch>
            <a:fillRect/>
          </a:stretch>
        </p:blipFill>
        <p:spPr>
          <a:xfrm>
            <a:off x="2590800" y="2514600"/>
            <a:ext cx="3384000" cy="487783"/>
          </a:xfrm>
          <a:prstGeom prst="rect">
            <a:avLst/>
          </a:prstGeom>
        </p:spPr>
      </p:pic>
      <p:sp>
        <p:nvSpPr>
          <p:cNvPr id="6" name="TextBox 5">
            <a:extLst>
              <a:ext uri="{FF2B5EF4-FFF2-40B4-BE49-F238E27FC236}">
                <a16:creationId xmlns:a16="http://schemas.microsoft.com/office/drawing/2014/main" id="{2A1FD79A-E4C6-1512-4B1D-BB26930311A8}"/>
              </a:ext>
            </a:extLst>
          </p:cNvPr>
          <p:cNvSpPr txBox="1"/>
          <p:nvPr/>
        </p:nvSpPr>
        <p:spPr>
          <a:xfrm>
            <a:off x="474452" y="3275783"/>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Each value is the previous value divided by 3. In this way defining</a:t>
            </a:r>
            <a:endParaRPr lang="en-IN" dirty="0"/>
          </a:p>
        </p:txBody>
      </p:sp>
      <p:pic>
        <p:nvPicPr>
          <p:cNvPr id="5" name="Picture 4" descr=" three to the power of zero equals one.">
            <a:extLst>
              <a:ext uri="{FF2B5EF4-FFF2-40B4-BE49-F238E27FC236}">
                <a16:creationId xmlns:a16="http://schemas.microsoft.com/office/drawing/2014/main" id="{3A93C5CF-DFF7-99DA-ADA0-517CB4159888}"/>
              </a:ext>
            </a:extLst>
          </p:cNvPr>
          <p:cNvPicPr>
            <a:picLocks noChangeAspect="1"/>
          </p:cNvPicPr>
          <p:nvPr/>
        </p:nvPicPr>
        <p:blipFill>
          <a:blip r:embed="rId3"/>
          <a:stretch>
            <a:fillRect/>
          </a:stretch>
        </p:blipFill>
        <p:spPr>
          <a:xfrm>
            <a:off x="2459860" y="3736975"/>
            <a:ext cx="832615" cy="396000"/>
          </a:xfrm>
          <a:prstGeom prst="rect">
            <a:avLst/>
          </a:prstGeom>
        </p:spPr>
      </p:pic>
      <p:sp>
        <p:nvSpPr>
          <p:cNvPr id="7" name="TextBox 6">
            <a:extLst>
              <a:ext uri="{FF2B5EF4-FFF2-40B4-BE49-F238E27FC236}">
                <a16:creationId xmlns:a16="http://schemas.microsoft.com/office/drawing/2014/main" id="{FE15E2FC-2A34-0561-6DCC-754A447BB26D}"/>
              </a:ext>
            </a:extLst>
          </p:cNvPr>
          <p:cNvSpPr txBox="1"/>
          <p:nvPr/>
        </p:nvSpPr>
        <p:spPr>
          <a:xfrm>
            <a:off x="3322320" y="3705225"/>
            <a:ext cx="5046452"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makes sense. (Try this idea with</a:t>
            </a:r>
            <a:endParaRPr lang="en-IN" dirty="0"/>
          </a:p>
        </p:txBody>
      </p:sp>
      <p:sp>
        <p:nvSpPr>
          <p:cNvPr id="9" name="TextBox 8">
            <a:extLst>
              <a:ext uri="{FF2B5EF4-FFF2-40B4-BE49-F238E27FC236}">
                <a16:creationId xmlns:a16="http://schemas.microsoft.com/office/drawing/2014/main" id="{446284B4-F9E6-F6D4-626D-82C205FA264F}"/>
              </a:ext>
            </a:extLst>
          </p:cNvPr>
          <p:cNvSpPr txBox="1"/>
          <p:nvPr/>
        </p:nvSpPr>
        <p:spPr>
          <a:xfrm>
            <a:off x="470140" y="4187954"/>
            <a:ext cx="3171825" cy="536446"/>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bases other than 3.)</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4: </a:t>
            </a:r>
            <a:r>
              <a:rPr lang="en-US" dirty="0">
                <a:solidFill>
                  <a:schemeClr val="accent1"/>
                </a:solidFill>
              </a:rPr>
              <a:t>Evaluating Exponential Expressions</a:t>
            </a:r>
          </a:p>
        </p:txBody>
      </p:sp>
      <p:sp>
        <p:nvSpPr>
          <p:cNvPr id="13315" name="Rectangle 3"/>
          <p:cNvSpPr>
            <a:spLocks noGrp="1"/>
          </p:cNvSpPr>
          <p:nvPr>
            <p:ph idx="1"/>
          </p:nvPr>
        </p:nvSpPr>
        <p:spPr>
          <a:prstGeom prst="rect">
            <a:avLst/>
          </a:prstGeom>
        </p:spPr>
        <p:txBody>
          <a:bodyPr/>
          <a:lstStyle/>
          <a:p>
            <a:pPr marL="0" indent="0" eaLnBrk="1" hangingPunct="1">
              <a:spcBef>
                <a:spcPts val="600"/>
              </a:spcBef>
              <a:spcAft>
                <a:spcPts val="600"/>
              </a:spcAft>
              <a:buFont typeface="Courier New" pitchFamily="49" charset="0"/>
              <a:buNone/>
              <a:tabLst>
                <a:tab pos="457200" algn="l"/>
                <a:tab pos="1828800" algn="l"/>
                <a:tab pos="2286000" algn="l"/>
                <a:tab pos="3657600" algn="l"/>
                <a:tab pos="4114800" algn="l"/>
                <a:tab pos="5486400" algn="l"/>
                <a:tab pos="5943600" algn="l"/>
              </a:tabLst>
            </a:pPr>
            <a:r>
              <a:rPr lang="en-US" i="0" dirty="0">
                <a:solidFill>
                  <a:schemeClr val="tx1"/>
                </a:solidFill>
              </a:rPr>
              <a:t>Evaluate each exponential expression.</a:t>
            </a:r>
            <a:endParaRPr lang="en-US" i="0" dirty="0">
              <a:solidFill>
                <a:srgbClr val="FF0000"/>
              </a:solidFill>
            </a:endParaRPr>
          </a:p>
        </p:txBody>
      </p:sp>
      <p:pic>
        <p:nvPicPr>
          <p:cNvPr id="8" name="Picture 7" descr="a. Nine to the power of one.&#10;b. Eight to the power of zero.&#10;c. Fifteen to the power of zero.&#10;d. Ten to the power of one.">
            <a:extLst>
              <a:ext uri="{FF2B5EF4-FFF2-40B4-BE49-F238E27FC236}">
                <a16:creationId xmlns:a16="http://schemas.microsoft.com/office/drawing/2014/main" id="{6C58B3B5-D602-542E-383C-3658E0AF9886}"/>
              </a:ext>
            </a:extLst>
          </p:cNvPr>
          <p:cNvPicPr>
            <a:picLocks noChangeAspect="1"/>
          </p:cNvPicPr>
          <p:nvPr/>
        </p:nvPicPr>
        <p:blipFill>
          <a:blip r:embed="rId2"/>
          <a:stretch>
            <a:fillRect/>
          </a:stretch>
        </p:blipFill>
        <p:spPr>
          <a:xfrm>
            <a:off x="541020" y="1903272"/>
            <a:ext cx="5442462" cy="396000"/>
          </a:xfrm>
          <a:prstGeom prst="rect">
            <a:avLst/>
          </a:prstGeom>
        </p:spPr>
      </p:pic>
      <p:sp>
        <p:nvSpPr>
          <p:cNvPr id="2" name="TextBox 1">
            <a:extLst>
              <a:ext uri="{FF2B5EF4-FFF2-40B4-BE49-F238E27FC236}">
                <a16:creationId xmlns:a16="http://schemas.microsoft.com/office/drawing/2014/main" id="{D5C07312-68CA-42E0-8C34-DDBD8F1CF21B}"/>
              </a:ext>
            </a:extLst>
          </p:cNvPr>
          <p:cNvSpPr txBox="1"/>
          <p:nvPr/>
        </p:nvSpPr>
        <p:spPr>
          <a:xfrm>
            <a:off x="457200" y="2448580"/>
            <a:ext cx="15240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10" name="Picture 9" descr="a. Nine to the power of one equals nine.&#10;b. Eight to the power of zero equals one.&#10;c. Fifteen to the power of zero equals one.&#10;d. Ten to the power of one equals ten.">
            <a:extLst>
              <a:ext uri="{FF2B5EF4-FFF2-40B4-BE49-F238E27FC236}">
                <a16:creationId xmlns:a16="http://schemas.microsoft.com/office/drawing/2014/main" id="{6CE6A8A7-9C79-FB2B-3A4D-472BFE22CD22}"/>
              </a:ext>
            </a:extLst>
          </p:cNvPr>
          <p:cNvPicPr>
            <a:picLocks noChangeAspect="1"/>
          </p:cNvPicPr>
          <p:nvPr/>
        </p:nvPicPr>
        <p:blipFill>
          <a:blip r:embed="rId3"/>
          <a:stretch>
            <a:fillRect/>
          </a:stretch>
        </p:blipFill>
        <p:spPr>
          <a:xfrm>
            <a:off x="541020" y="3089400"/>
            <a:ext cx="1693049" cy="201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lstStyle/>
          <a:p>
            <a:r>
              <a:rPr lang="en-US" dirty="0"/>
              <a:t>Procedure: Rules for Order of Operations </a:t>
            </a:r>
            <a:endParaRPr lang="en-US" dirty="0">
              <a:solidFill>
                <a:schemeClr val="accent1"/>
              </a:solidFill>
            </a:endParaRPr>
          </a:p>
        </p:txBody>
      </p:sp>
      <p:sp>
        <p:nvSpPr>
          <p:cNvPr id="14339" name="Content Placeholder 2"/>
          <p:cNvSpPr>
            <a:spLocks noGrp="1"/>
          </p:cNvSpPr>
          <p:nvPr>
            <p:ph idx="1"/>
          </p:nvPr>
        </p:nvSpPr>
        <p:spPr>
          <a:xfrm>
            <a:off x="457200" y="1111827"/>
            <a:ext cx="8229600" cy="4228850"/>
          </a:xfrm>
          <a:prstGeom prst="rect">
            <a:avLst/>
          </a:prstGeom>
          <a:solidFill>
            <a:srgbClr val="FFFFCC"/>
          </a:solidFill>
          <a:ln w="28575">
            <a:solidFill>
              <a:srgbClr val="000000"/>
            </a:solidFill>
          </a:ln>
        </p:spPr>
        <p:txBody>
          <a:bodyPr>
            <a:spAutoFit/>
          </a:bodyPr>
          <a:lstStyle/>
          <a:p>
            <a:pPr marL="514350" indent="-514350" eaLnBrk="1" hangingPunct="1">
              <a:lnSpc>
                <a:spcPct val="90000"/>
              </a:lnSpc>
              <a:buFont typeface="+mj-lt"/>
              <a:buAutoNum type="arabicPeriod"/>
            </a:pPr>
            <a:r>
              <a:rPr lang="en-US" i="0" dirty="0">
                <a:solidFill>
                  <a:srgbClr val="000000"/>
                </a:solidFill>
              </a:rPr>
              <a:t>Simplify within grouping symbols, such as parentheses ( ), brackets [ ], or braces { }. (If there are more than one pair of grouping symbols, start with the innermost grouping symbols.)</a:t>
            </a:r>
          </a:p>
          <a:p>
            <a:pPr marL="514350" indent="-514350" eaLnBrk="1" hangingPunct="1">
              <a:lnSpc>
                <a:spcPct val="90000"/>
              </a:lnSpc>
              <a:buFont typeface="+mj-lt"/>
              <a:buAutoNum type="arabicPeriod"/>
            </a:pPr>
            <a:r>
              <a:rPr lang="en-US" i="0" dirty="0">
                <a:solidFill>
                  <a:srgbClr val="000000"/>
                </a:solidFill>
              </a:rPr>
              <a:t>Evaluate any exponential expressions.</a:t>
            </a:r>
          </a:p>
          <a:p>
            <a:pPr marL="514350" indent="-514350" eaLnBrk="1" hangingPunct="1">
              <a:lnSpc>
                <a:spcPct val="90000"/>
              </a:lnSpc>
              <a:buFont typeface="+mj-lt"/>
              <a:buAutoNum type="arabicPeriod"/>
            </a:pPr>
            <a:r>
              <a:rPr lang="en-US" i="0" dirty="0">
                <a:solidFill>
                  <a:srgbClr val="000000"/>
                </a:solidFill>
              </a:rPr>
              <a:t>Moving from </a:t>
            </a:r>
            <a:r>
              <a:rPr lang="en-US" b="1" i="0" dirty="0">
                <a:solidFill>
                  <a:srgbClr val="C00000"/>
                </a:solidFill>
              </a:rPr>
              <a:t>left to right</a:t>
            </a:r>
            <a:r>
              <a:rPr lang="en-US" i="0" dirty="0">
                <a:solidFill>
                  <a:srgbClr val="000000"/>
                </a:solidFill>
              </a:rPr>
              <a:t>, perform any multiplication or division in the order in which it appears.</a:t>
            </a:r>
          </a:p>
          <a:p>
            <a:pPr marL="514350" indent="-514350" eaLnBrk="1" hangingPunct="1">
              <a:lnSpc>
                <a:spcPct val="90000"/>
              </a:lnSpc>
              <a:buFont typeface="+mj-lt"/>
              <a:buAutoNum type="arabicPeriod"/>
            </a:pPr>
            <a:r>
              <a:rPr lang="en-US" i="0" dirty="0">
                <a:solidFill>
                  <a:srgbClr val="000000"/>
                </a:solidFill>
              </a:rPr>
              <a:t>Moving from </a:t>
            </a:r>
            <a:r>
              <a:rPr lang="en-US" b="1" i="0" dirty="0">
                <a:solidFill>
                  <a:srgbClr val="C00000"/>
                </a:solidFill>
              </a:rPr>
              <a:t>left to right</a:t>
            </a:r>
            <a:r>
              <a:rPr lang="en-US" i="0" dirty="0">
                <a:solidFill>
                  <a:srgbClr val="000000"/>
                </a:solidFill>
              </a:rPr>
              <a:t>, perform any addition or subtraction in the order in which it appears.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Note</a:t>
            </a:r>
            <a:r>
              <a:rPr lang="en-US" baseline="-25000" dirty="0">
                <a:solidFill>
                  <a:schemeClr val="accent1"/>
                </a:solidFill>
              </a:rPr>
              <a:t>3</a:t>
            </a:r>
            <a:endParaRPr lang="en-US" sz="3200" baseline="-25000" dirty="0">
              <a:solidFill>
                <a:schemeClr val="accent1"/>
              </a:solidFill>
            </a:endParaRPr>
          </a:p>
        </p:txBody>
      </p:sp>
      <p:sp>
        <p:nvSpPr>
          <p:cNvPr id="4" name="Content Placeholder 3"/>
          <p:cNvSpPr>
            <a:spLocks noGrp="1"/>
          </p:cNvSpPr>
          <p:nvPr>
            <p:ph idx="1"/>
          </p:nvPr>
        </p:nvSpPr>
        <p:spPr>
          <a:xfrm>
            <a:off x="457200" y="1280160"/>
            <a:ext cx="8229600" cy="3108543"/>
          </a:xfrm>
          <a:ln w="28575">
            <a:solidFill>
              <a:srgbClr val="FF0000"/>
            </a:solidFill>
          </a:ln>
        </p:spPr>
        <p:txBody>
          <a:bodyPr>
            <a:spAutoFit/>
          </a:bodyPr>
          <a:lstStyle/>
          <a:p>
            <a:pPr marL="1588" indent="-1588"/>
            <a:r>
              <a:rPr lang="en-US" dirty="0">
                <a:solidFill>
                  <a:srgbClr val="000000"/>
                </a:solidFill>
                <a:latin typeface="Calibri" pitchFamily="34" charset="0"/>
              </a:rPr>
              <a:t>	Note that in Rule 3 neither multiplication nor division has priority over the other. Whichever of these operations occurs first, moving </a:t>
            </a:r>
            <a:r>
              <a:rPr lang="en-US" b="1" dirty="0">
                <a:solidFill>
                  <a:srgbClr val="C00000"/>
                </a:solidFill>
                <a:latin typeface="Calibri" pitchFamily="34" charset="0"/>
              </a:rPr>
              <a:t>left to right</a:t>
            </a:r>
            <a:r>
              <a:rPr lang="en-US" dirty="0">
                <a:solidFill>
                  <a:srgbClr val="000000"/>
                </a:solidFill>
                <a:latin typeface="Calibri" pitchFamily="34" charset="0"/>
              </a:rPr>
              <a:t>, is done first. In Rule 4, addition and subtraction are handled in the same way. Unless they occur within grouping symbols, </a:t>
            </a:r>
            <a:r>
              <a:rPr lang="en-US" b="1" dirty="0">
                <a:solidFill>
                  <a:srgbClr val="C00000"/>
                </a:solidFill>
                <a:latin typeface="Calibri" pitchFamily="34" charset="0"/>
              </a:rPr>
              <a:t>addition and subtraction are the last operations to be performed</a:t>
            </a:r>
            <a:r>
              <a:rPr lang="en-US" dirty="0">
                <a:solidFill>
                  <a:srgbClr val="000000"/>
                </a:solidFill>
                <a:latin typeface="Calibri" pitchFamily="34" charset="0"/>
              </a:rPr>
              <a:t>.</a:t>
            </a:r>
            <a:endParaRPr lang="en-US"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5: </a:t>
            </a:r>
            <a:r>
              <a:rPr lang="en-US" dirty="0">
                <a:solidFill>
                  <a:schemeClr val="accent1"/>
                </a:solidFill>
              </a:rPr>
              <a:t>Using the Order of Operations with Whole Numbers</a:t>
            </a:r>
            <a:r>
              <a:rPr lang="en-US" baseline="-25000" dirty="0">
                <a:solidFill>
                  <a:schemeClr val="accent1"/>
                </a:solidFill>
              </a:rPr>
              <a:t>1</a:t>
            </a:r>
            <a:endParaRPr lang="en-US" dirty="0">
              <a:solidFill>
                <a:schemeClr val="accent1"/>
              </a:solidFill>
            </a:endParaRPr>
          </a:p>
        </p:txBody>
      </p:sp>
      <p:sp>
        <p:nvSpPr>
          <p:cNvPr id="16387" name="Rectangle 3"/>
          <p:cNvSpPr>
            <a:spLocks noGrp="1"/>
          </p:cNvSpPr>
          <p:nvPr>
            <p:ph idx="1"/>
          </p:nvPr>
        </p:nvSpPr>
        <p:spPr>
          <a:xfrm>
            <a:off x="457200" y="1169271"/>
            <a:ext cx="8229600" cy="472440"/>
          </a:xfrm>
          <a:prstGeom prst="rect">
            <a:avLst/>
          </a:prstGeom>
        </p:spPr>
        <p:txBody>
          <a:bodyPr>
            <a:noAutofit/>
          </a:bodyPr>
          <a:lstStyle/>
          <a:p>
            <a:pPr marL="0" indent="0" eaLnBrk="1" hangingPunct="1">
              <a:buFont typeface="Courier New" pitchFamily="49" charset="0"/>
              <a:buNone/>
            </a:pPr>
            <a:r>
              <a:rPr lang="en-US" i="0" dirty="0">
                <a:solidFill>
                  <a:schemeClr val="tx1"/>
                </a:solidFill>
              </a:rPr>
              <a:t>Simplify:</a:t>
            </a:r>
            <a:endParaRPr lang="en-US" dirty="0">
              <a:solidFill>
                <a:schemeClr val="tx1"/>
              </a:solidFill>
            </a:endParaRPr>
          </a:p>
        </p:txBody>
      </p:sp>
      <p:pic>
        <p:nvPicPr>
          <p:cNvPr id="3" name="Picture 2" descr="fourteen divided by seven plus 3 multiplied by two minus five.">
            <a:extLst>
              <a:ext uri="{FF2B5EF4-FFF2-40B4-BE49-F238E27FC236}">
                <a16:creationId xmlns:a16="http://schemas.microsoft.com/office/drawing/2014/main" id="{48E25864-37B7-C99B-2B87-B036EC45283E}"/>
              </a:ext>
            </a:extLst>
          </p:cNvPr>
          <p:cNvPicPr>
            <a:picLocks noChangeAspect="1"/>
          </p:cNvPicPr>
          <p:nvPr/>
        </p:nvPicPr>
        <p:blipFill>
          <a:blip r:embed="rId2"/>
          <a:stretch>
            <a:fillRect/>
          </a:stretch>
        </p:blipFill>
        <p:spPr>
          <a:xfrm>
            <a:off x="1866900" y="1276350"/>
            <a:ext cx="2247900" cy="323850"/>
          </a:xfrm>
          <a:prstGeom prst="rect">
            <a:avLst/>
          </a:prstGeom>
        </p:spPr>
      </p:pic>
      <p:sp>
        <p:nvSpPr>
          <p:cNvPr id="4" name="TextBox 3">
            <a:extLst>
              <a:ext uri="{FF2B5EF4-FFF2-40B4-BE49-F238E27FC236}">
                <a16:creationId xmlns:a16="http://schemas.microsoft.com/office/drawing/2014/main" id="{91D56536-7AA0-FD74-65CF-342568F52AA5}"/>
              </a:ext>
            </a:extLst>
          </p:cNvPr>
          <p:cNvSpPr txBox="1"/>
          <p:nvPr/>
        </p:nvSpPr>
        <p:spPr>
          <a:xfrm>
            <a:off x="457200" y="1641711"/>
            <a:ext cx="8229600" cy="1692771"/>
          </a:xfrm>
          <a:prstGeom prst="rect">
            <a:avLst/>
          </a:prstGeom>
          <a:noFill/>
        </p:spPr>
        <p:txBody>
          <a:bodyPr wrap="square" rtlCol="0">
            <a:spAutoFit/>
          </a:bodyPr>
          <a:lstStyle/>
          <a:p>
            <a:r>
              <a:rPr lang="en-US" sz="2600" b="1" dirty="0"/>
              <a:t>Solution</a:t>
            </a:r>
          </a:p>
          <a:p>
            <a:r>
              <a:rPr lang="en-US" sz="2600" dirty="0"/>
              <a:t>In this example there are no grouping symbols or exponents, so we begin with multiplication and division (left to right).</a:t>
            </a:r>
          </a:p>
        </p:txBody>
      </p:sp>
      <p:pic>
        <p:nvPicPr>
          <p:cNvPr id="11" name="Picture 10" descr="fourteen divided by seven plus three times two minus five. &#10;First, divide to get, two plus three times two minus five. &#10;Then, multiply to get, two plus six minus five. &#10;Next, add before subtracting to get, eight minus five. &#10;Finally, by subtracting we get three.">
            <a:extLst>
              <a:ext uri="{FF2B5EF4-FFF2-40B4-BE49-F238E27FC236}">
                <a16:creationId xmlns:a16="http://schemas.microsoft.com/office/drawing/2014/main" id="{2236319D-D8A4-3573-6878-CF9FD2C61FF1}"/>
              </a:ext>
            </a:extLst>
          </p:cNvPr>
          <p:cNvPicPr>
            <a:picLocks noChangeAspect="1"/>
          </p:cNvPicPr>
          <p:nvPr/>
        </p:nvPicPr>
        <p:blipFill>
          <a:blip r:embed="rId3"/>
          <a:stretch>
            <a:fillRect/>
          </a:stretch>
        </p:blipFill>
        <p:spPr>
          <a:xfrm>
            <a:off x="1524000" y="3241881"/>
            <a:ext cx="6354673" cy="280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00584"/>
            <a:ext cx="8229600" cy="914400"/>
          </a:xfrm>
          <a:prstGeom prst="rect">
            <a:avLst/>
          </a:prstGeom>
        </p:spPr>
        <p:txBody>
          <a:bodyPr/>
          <a:lstStyle/>
          <a:p>
            <a:r>
              <a:rPr lang="en-US" sz="3200" dirty="0">
                <a:solidFill>
                  <a:schemeClr val="accent1"/>
                </a:solidFill>
              </a:rPr>
              <a:t>Example 6:</a:t>
            </a:r>
            <a:r>
              <a:rPr lang="en-US" dirty="0">
                <a:solidFill>
                  <a:schemeClr val="accent1"/>
                </a:solidFill>
              </a:rPr>
              <a:t> Using the Order of Operations with Whole Numbers</a:t>
            </a:r>
            <a:r>
              <a:rPr lang="en-US" baseline="-25000" dirty="0">
                <a:solidFill>
                  <a:schemeClr val="accent1"/>
                </a:solidFill>
              </a:rPr>
              <a:t>2</a:t>
            </a:r>
            <a:r>
              <a:rPr lang="en-US" dirty="0">
                <a:solidFill>
                  <a:schemeClr val="accent1"/>
                </a:solidFill>
              </a:rPr>
              <a:t> </a:t>
            </a:r>
          </a:p>
        </p:txBody>
      </p:sp>
      <p:sp>
        <p:nvSpPr>
          <p:cNvPr id="17411" name="Rectangle 3"/>
          <p:cNvSpPr>
            <a:spLocks noGrp="1"/>
          </p:cNvSpPr>
          <p:nvPr>
            <p:ph idx="1"/>
          </p:nvPr>
        </p:nvSpPr>
        <p:spPr>
          <a:prstGeom prst="rect">
            <a:avLst/>
          </a:prstGeom>
        </p:spPr>
        <p:txBody>
          <a:bodyPr/>
          <a:lstStyle/>
          <a:p>
            <a:r>
              <a:rPr lang="en-US" i="0" dirty="0">
                <a:solidFill>
                  <a:schemeClr val="tx1"/>
                </a:solidFill>
              </a:rPr>
              <a:t>Simplify:</a:t>
            </a:r>
            <a:endParaRPr lang="en-US" dirty="0">
              <a:solidFill>
                <a:schemeClr val="tx1"/>
              </a:solidFill>
            </a:endParaRPr>
          </a:p>
        </p:txBody>
      </p:sp>
      <p:pic>
        <p:nvPicPr>
          <p:cNvPr id="2" name="Picture 1" descr="Two times three squared plus eighteen divided by three squared.">
            <a:extLst>
              <a:ext uri="{FF2B5EF4-FFF2-40B4-BE49-F238E27FC236}">
                <a16:creationId xmlns:a16="http://schemas.microsoft.com/office/drawing/2014/main" id="{15F87C36-7EB6-C5B2-C331-7A2B345B60C5}"/>
              </a:ext>
            </a:extLst>
          </p:cNvPr>
          <p:cNvPicPr>
            <a:picLocks noChangeAspect="1"/>
          </p:cNvPicPr>
          <p:nvPr/>
        </p:nvPicPr>
        <p:blipFill>
          <a:blip r:embed="rId2"/>
          <a:stretch>
            <a:fillRect/>
          </a:stretch>
        </p:blipFill>
        <p:spPr>
          <a:xfrm>
            <a:off x="1676400" y="1224915"/>
            <a:ext cx="2603218" cy="749873"/>
          </a:xfrm>
          <a:prstGeom prst="rect">
            <a:avLst/>
          </a:prstGeom>
        </p:spPr>
      </p:pic>
      <p:sp>
        <p:nvSpPr>
          <p:cNvPr id="5" name="TextBox 4">
            <a:extLst>
              <a:ext uri="{FF2B5EF4-FFF2-40B4-BE49-F238E27FC236}">
                <a16:creationId xmlns:a16="http://schemas.microsoft.com/office/drawing/2014/main" id="{D1627DB6-DF6F-A1BF-CB37-F6B682854F5D}"/>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3" name="Picture 2" descr="Two times three squared plus eighteen divided by three squared.&#10;&#10;First, evaluate the exponents:&#10;Three squared equals nine. So the expression becomes:&#10;two times nine plus eighteen divided by nine.&#10;&#10;Next, multiply and divide from left to right:&#10;Two times nine equals eighteen, and eighteen divided by nine equals two.&#10;So now the expression is: eighteen plus two.&#10;&#10;Finally by adding,&#10;Eighteen plus two equals twenty.">
            <a:extLst>
              <a:ext uri="{FF2B5EF4-FFF2-40B4-BE49-F238E27FC236}">
                <a16:creationId xmlns:a16="http://schemas.microsoft.com/office/drawing/2014/main" id="{D905DE58-F2B8-67D1-1FCC-F614DEF3C0CD}"/>
              </a:ext>
            </a:extLst>
          </p:cNvPr>
          <p:cNvPicPr>
            <a:picLocks noChangeAspect="1"/>
          </p:cNvPicPr>
          <p:nvPr/>
        </p:nvPicPr>
        <p:blipFill>
          <a:blip r:embed="rId3"/>
          <a:stretch>
            <a:fillRect/>
          </a:stretch>
        </p:blipFill>
        <p:spPr>
          <a:xfrm>
            <a:off x="612512" y="2590800"/>
            <a:ext cx="8074288" cy="288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7: </a:t>
            </a:r>
            <a:r>
              <a:rPr lang="en-US" dirty="0">
                <a:solidFill>
                  <a:schemeClr val="accent1"/>
                </a:solidFill>
              </a:rPr>
              <a:t>Using the Order of Operations with Whole Numbers</a:t>
            </a:r>
            <a:r>
              <a:rPr lang="en-US" baseline="-25000" dirty="0">
                <a:solidFill>
                  <a:schemeClr val="accent1"/>
                </a:solidFill>
              </a:rPr>
              <a:t>3</a:t>
            </a:r>
            <a:endParaRPr lang="en-US" dirty="0">
              <a:solidFill>
                <a:schemeClr val="accent1"/>
              </a:solidFill>
            </a:endParaRPr>
          </a:p>
        </p:txBody>
      </p:sp>
      <p:sp>
        <p:nvSpPr>
          <p:cNvPr id="18435" name="Rectangle 3"/>
          <p:cNvSpPr>
            <a:spLocks noGrp="1"/>
          </p:cNvSpPr>
          <p:nvPr>
            <p:ph idx="1"/>
          </p:nvPr>
        </p:nvSpPr>
        <p:spPr>
          <a:xfrm>
            <a:off x="457200" y="1143000"/>
            <a:ext cx="8229600" cy="4572000"/>
          </a:xfrm>
          <a:prstGeom prst="rect">
            <a:avLst/>
          </a:prstGeom>
        </p:spPr>
        <p:txBody>
          <a:bodyPr/>
          <a:lstStyle/>
          <a:p>
            <a:r>
              <a:rPr lang="en-US" dirty="0"/>
              <a:t>Simplify: </a:t>
            </a:r>
            <a:r>
              <a:rPr lang="en-US" i="0" dirty="0">
                <a:solidFill>
                  <a:schemeClr val="tx1"/>
                </a:solidFill>
              </a:rPr>
              <a:t> </a:t>
            </a:r>
          </a:p>
        </p:txBody>
      </p:sp>
      <p:pic>
        <p:nvPicPr>
          <p:cNvPr id="2" name="Picture 1" descr="open parenthesis six plus two close parenthesis plus open parenthesis eight plus one close parenthesis divided by nine.">
            <a:extLst>
              <a:ext uri="{FF2B5EF4-FFF2-40B4-BE49-F238E27FC236}">
                <a16:creationId xmlns:a16="http://schemas.microsoft.com/office/drawing/2014/main" id="{992D197C-379A-1457-80F2-C94BC694E67F}"/>
              </a:ext>
            </a:extLst>
          </p:cNvPr>
          <p:cNvPicPr>
            <a:picLocks noChangeAspect="1"/>
          </p:cNvPicPr>
          <p:nvPr/>
        </p:nvPicPr>
        <p:blipFill>
          <a:blip r:embed="rId2"/>
          <a:stretch>
            <a:fillRect/>
          </a:stretch>
        </p:blipFill>
        <p:spPr>
          <a:xfrm>
            <a:off x="1676400" y="1066800"/>
            <a:ext cx="3121423" cy="749873"/>
          </a:xfrm>
          <a:prstGeom prst="rect">
            <a:avLst/>
          </a:prstGeom>
        </p:spPr>
      </p:pic>
      <p:sp>
        <p:nvSpPr>
          <p:cNvPr id="4" name="TextBox 3">
            <a:extLst>
              <a:ext uri="{FF2B5EF4-FFF2-40B4-BE49-F238E27FC236}">
                <a16:creationId xmlns:a16="http://schemas.microsoft.com/office/drawing/2014/main" id="{C4E8B777-DBB3-47A4-3D9A-FDF61CEB388B}"/>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3" name="Picture 2" descr="open parenthesis six plus two close parenthesis plus open parenthesis eight plus one close parenthesis divided by nine. &#10;First, operate within the parentheses to get eight plus nine divided by nine. &#10;Then, divide to get eight plus one. &#10;Finally, add to get nine.">
            <a:extLst>
              <a:ext uri="{FF2B5EF4-FFF2-40B4-BE49-F238E27FC236}">
                <a16:creationId xmlns:a16="http://schemas.microsoft.com/office/drawing/2014/main" id="{A3551CFB-AEDB-BC11-8394-80F6F62A8768}"/>
              </a:ext>
            </a:extLst>
          </p:cNvPr>
          <p:cNvPicPr>
            <a:picLocks noChangeAspect="1"/>
          </p:cNvPicPr>
          <p:nvPr/>
        </p:nvPicPr>
        <p:blipFill>
          <a:blip r:embed="rId3"/>
          <a:stretch>
            <a:fillRect/>
          </a:stretch>
        </p:blipFill>
        <p:spPr>
          <a:xfrm>
            <a:off x="1047151" y="2514600"/>
            <a:ext cx="7049697" cy="288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8: </a:t>
            </a:r>
            <a:r>
              <a:rPr lang="en-US" dirty="0">
                <a:solidFill>
                  <a:schemeClr val="accent1"/>
                </a:solidFill>
              </a:rPr>
              <a:t>Using the Order of Operations with Whole Numbers</a:t>
            </a:r>
            <a:r>
              <a:rPr lang="en-US" baseline="-25000" dirty="0">
                <a:solidFill>
                  <a:schemeClr val="accent1"/>
                </a:solidFill>
              </a:rPr>
              <a:t>4</a:t>
            </a:r>
            <a:endParaRPr lang="en-US" dirty="0">
              <a:solidFill>
                <a:schemeClr val="accent1"/>
              </a:solidFill>
            </a:endParaRPr>
          </a:p>
        </p:txBody>
      </p:sp>
      <p:sp>
        <p:nvSpPr>
          <p:cNvPr id="19459" name="Rectangle 3"/>
          <p:cNvSpPr>
            <a:spLocks noGrp="1"/>
          </p:cNvSpPr>
          <p:nvPr>
            <p:ph idx="1"/>
          </p:nvPr>
        </p:nvSpPr>
        <p:spPr>
          <a:xfrm>
            <a:off x="457200" y="1280160"/>
            <a:ext cx="8382000" cy="4572000"/>
          </a:xfrm>
          <a:prstGeom prst="rect">
            <a:avLst/>
          </a:prstGeom>
        </p:spPr>
        <p:txBody>
          <a:bodyPr/>
          <a:lstStyle/>
          <a:p>
            <a:r>
              <a:rPr lang="en-US" dirty="0">
                <a:solidFill>
                  <a:schemeClr val="tx1"/>
                </a:solidFill>
              </a:rPr>
              <a:t>Simplify: </a:t>
            </a:r>
          </a:p>
        </p:txBody>
      </p:sp>
      <p:pic>
        <p:nvPicPr>
          <p:cNvPr id="4" name="Picture 3" descr="thirty divided by ten times two to the power of three, plus three times open parenthesis six minus two close parenthesis. ">
            <a:extLst>
              <a:ext uri="{FF2B5EF4-FFF2-40B4-BE49-F238E27FC236}">
                <a16:creationId xmlns:a16="http://schemas.microsoft.com/office/drawing/2014/main" id="{63EA7982-43EF-9A46-278E-C840F4911EF2}"/>
              </a:ext>
            </a:extLst>
          </p:cNvPr>
          <p:cNvPicPr>
            <a:picLocks noChangeAspect="1"/>
          </p:cNvPicPr>
          <p:nvPr/>
        </p:nvPicPr>
        <p:blipFill>
          <a:blip r:embed="rId2"/>
          <a:stretch>
            <a:fillRect/>
          </a:stretch>
        </p:blipFill>
        <p:spPr>
          <a:xfrm>
            <a:off x="1894742" y="1324835"/>
            <a:ext cx="2800350" cy="485775"/>
          </a:xfrm>
          <a:prstGeom prst="rect">
            <a:avLst/>
          </a:prstGeom>
        </p:spPr>
      </p:pic>
      <p:sp>
        <p:nvSpPr>
          <p:cNvPr id="2" name="TextBox 1">
            <a:extLst>
              <a:ext uri="{FF2B5EF4-FFF2-40B4-BE49-F238E27FC236}">
                <a16:creationId xmlns:a16="http://schemas.microsoft.com/office/drawing/2014/main" id="{95CA7356-F5F8-2C53-8F00-D0A69C9E4A2B}"/>
              </a:ext>
            </a:extLst>
          </p:cNvPr>
          <p:cNvSpPr txBox="1"/>
          <p:nvPr/>
        </p:nvSpPr>
        <p:spPr>
          <a:xfrm>
            <a:off x="457200" y="1828800"/>
            <a:ext cx="1431641" cy="523220"/>
          </a:xfrm>
          <a:prstGeom prst="rect">
            <a:avLst/>
          </a:prstGeom>
          <a:noFill/>
        </p:spPr>
        <p:txBody>
          <a:bodyPr wrap="square">
            <a:spAutoFit/>
          </a:bodyPr>
          <a:lstStyle/>
          <a:p>
            <a:pPr marL="0" indent="0" eaLnBrk="1" hangingPunct="1">
              <a:buFont typeface="Courier New" pitchFamily="49" charset="0"/>
              <a:buNone/>
            </a:pPr>
            <a:r>
              <a:rPr lang="en-US" sz="2800" b="1" i="0" dirty="0">
                <a:solidFill>
                  <a:schemeClr val="tx1"/>
                </a:solidFill>
              </a:rPr>
              <a:t>Solution</a:t>
            </a:r>
          </a:p>
        </p:txBody>
      </p:sp>
      <p:pic>
        <p:nvPicPr>
          <p:cNvPr id="3" name="Picture 2" descr="thirty divided by ten times two to the power of three, plus three times open parenthesis six minus two close parenthesis. &#10;First, operate within the parentheses then we get, thirty divided by ten times two to the power of three, plus three times four. &#10;Next, evaluate the exponent to get, thirty divided by ten times eight, plus three times four. &#10;Then divide to get three times eight, plus three times four. &#10;Multiply in each part to get twenty four plus twelve. Finally, by adding we get thirty six.">
            <a:extLst>
              <a:ext uri="{FF2B5EF4-FFF2-40B4-BE49-F238E27FC236}">
                <a16:creationId xmlns:a16="http://schemas.microsoft.com/office/drawing/2014/main" id="{703D337A-4C30-31F9-B1B5-A310C492E12D}"/>
              </a:ext>
            </a:extLst>
          </p:cNvPr>
          <p:cNvPicPr>
            <a:picLocks noChangeAspect="1"/>
          </p:cNvPicPr>
          <p:nvPr/>
        </p:nvPicPr>
        <p:blipFill>
          <a:blip r:embed="rId3"/>
          <a:stretch>
            <a:fillRect/>
          </a:stretch>
        </p:blipFill>
        <p:spPr>
          <a:xfrm>
            <a:off x="1783200" y="1936108"/>
            <a:ext cx="7056000" cy="37905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rPr>
              <a:t>Objectives</a:t>
            </a:r>
            <a:r>
              <a:rPr lang="en-US" sz="3200" baseline="-25000" dirty="0">
                <a:solidFill>
                  <a:schemeClr val="accent1"/>
                </a:solidFill>
              </a:rPr>
              <a:t>1</a:t>
            </a:r>
          </a:p>
        </p:txBody>
      </p:sp>
      <p:sp>
        <p:nvSpPr>
          <p:cNvPr id="5123" name="Content Placeholder 2"/>
          <p:cNvSpPr>
            <a:spLocks noGrp="1"/>
          </p:cNvSpPr>
          <p:nvPr>
            <p:ph idx="1"/>
          </p:nvPr>
        </p:nvSpPr>
        <p:spPr>
          <a:prstGeom prst="rect">
            <a:avLst/>
          </a:prstGeom>
        </p:spPr>
        <p:txBody>
          <a:bodyPr>
            <a:normAutofit/>
          </a:bodyPr>
          <a:lstStyle/>
          <a:p>
            <a:pPr marL="338328" indent="-338328">
              <a:buFont typeface="Courier New" pitchFamily="49" charset="0"/>
              <a:buChar char="o"/>
            </a:pPr>
            <a:r>
              <a:rPr lang="en-US" dirty="0"/>
              <a:t>Identify the base and exponent in an exponential expression.</a:t>
            </a:r>
            <a:endParaRPr lang="en-US" i="0" dirty="0">
              <a:solidFill>
                <a:schemeClr val="tx1"/>
              </a:solidFill>
            </a:endParaRPr>
          </a:p>
          <a:p>
            <a:pPr marL="338328" indent="-338328">
              <a:buFont typeface="Courier New" pitchFamily="49" charset="0"/>
              <a:buChar char="o"/>
            </a:pPr>
            <a:r>
              <a:rPr lang="en-US" dirty="0"/>
              <a:t>Evaluate expressions with exponents.</a:t>
            </a:r>
            <a:endParaRPr lang="en-US" i="0" dirty="0">
              <a:solidFill>
                <a:schemeClr val="tx1"/>
              </a:solidFill>
            </a:endParaRPr>
          </a:p>
          <a:p>
            <a:pPr marL="338328" indent="-338328">
              <a:buFont typeface="Courier New" pitchFamily="49" charset="0"/>
              <a:buChar char="o"/>
            </a:pPr>
            <a:r>
              <a:rPr lang="en-US" dirty="0"/>
              <a:t>Evaluate expressions with 1 and 0 as exponents.</a:t>
            </a:r>
            <a:endParaRPr lang="en-US" i="0" dirty="0">
              <a:solidFill>
                <a:schemeClr val="tx1"/>
              </a:solidFill>
            </a:endParaRPr>
          </a:p>
          <a:p>
            <a:pPr marL="338328" indent="-338328">
              <a:buFont typeface="Courier New" pitchFamily="49" charset="0"/>
              <a:buChar char="o"/>
            </a:pPr>
            <a:r>
              <a:rPr lang="en-US" dirty="0"/>
              <a:t>Use the order of operations to simplify expressions containing whole numbers. </a:t>
            </a:r>
          </a:p>
          <a:p>
            <a:pPr marL="338328" indent="-338328">
              <a:buFont typeface="Courier New" pitchFamily="49" charset="0"/>
              <a:buChar char="o"/>
            </a:pPr>
            <a:r>
              <a:rPr lang="en-US" dirty="0">
                <a:solidFill>
                  <a:schemeClr val="tx1"/>
                </a:solidFill>
              </a:rPr>
              <a:t>Check for divisibility by using the tests for  2, 3, 4, 5, 6, 9, and 10.</a:t>
            </a:r>
          </a:p>
          <a:p>
            <a:pPr marL="338328" indent="-338328">
              <a:buFont typeface="Courier New" pitchFamily="49" charset="0"/>
              <a:buChar char="o"/>
            </a:pP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9: </a:t>
            </a:r>
            <a:r>
              <a:rPr lang="en-US" dirty="0">
                <a:solidFill>
                  <a:schemeClr val="accent1"/>
                </a:solidFill>
              </a:rPr>
              <a:t>Using the Order of Operations with Whole Numbers</a:t>
            </a:r>
            <a:r>
              <a:rPr lang="en-US" baseline="-25000" dirty="0">
                <a:solidFill>
                  <a:schemeClr val="accent1"/>
                </a:solidFill>
              </a:rPr>
              <a:t>5</a:t>
            </a:r>
            <a:endParaRPr lang="en-US" dirty="0">
              <a:solidFill>
                <a:schemeClr val="accent1"/>
              </a:solidFill>
            </a:endParaRPr>
          </a:p>
        </p:txBody>
      </p:sp>
      <p:sp>
        <p:nvSpPr>
          <p:cNvPr id="20483" name="Rectangle 3"/>
          <p:cNvSpPr>
            <a:spLocks noGrp="1"/>
          </p:cNvSpPr>
          <p:nvPr>
            <p:ph idx="1"/>
          </p:nvPr>
        </p:nvSpPr>
        <p:spPr>
          <a:prstGeom prst="rect">
            <a:avLst/>
          </a:prstGeom>
        </p:spPr>
        <p:txBody>
          <a:bodyPr/>
          <a:lstStyle/>
          <a:p>
            <a:r>
              <a:rPr lang="en-US" sz="2600" dirty="0"/>
              <a:t>Simplify:</a:t>
            </a:r>
          </a:p>
        </p:txBody>
      </p:sp>
      <p:pic>
        <p:nvPicPr>
          <p:cNvPr id="4" name="Picture 3" descr="two times open bracket five to the power of two plus open parenthesis  two times three squared minus ten close parenthesis close bracket.">
            <a:extLst>
              <a:ext uri="{FF2B5EF4-FFF2-40B4-BE49-F238E27FC236}">
                <a16:creationId xmlns:a16="http://schemas.microsoft.com/office/drawing/2014/main" id="{E9C95113-EA4D-180C-4301-9F5E42E659D5}"/>
              </a:ext>
            </a:extLst>
          </p:cNvPr>
          <p:cNvPicPr>
            <a:picLocks noChangeAspect="1"/>
          </p:cNvPicPr>
          <p:nvPr/>
        </p:nvPicPr>
        <p:blipFill>
          <a:blip r:embed="rId2"/>
          <a:stretch>
            <a:fillRect/>
          </a:stretch>
        </p:blipFill>
        <p:spPr>
          <a:xfrm>
            <a:off x="1828800" y="1295400"/>
            <a:ext cx="2268000" cy="538031"/>
          </a:xfrm>
          <a:prstGeom prst="rect">
            <a:avLst/>
          </a:prstGeom>
        </p:spPr>
      </p:pic>
      <p:sp>
        <p:nvSpPr>
          <p:cNvPr id="2" name="TextBox 1">
            <a:extLst>
              <a:ext uri="{FF2B5EF4-FFF2-40B4-BE49-F238E27FC236}">
                <a16:creationId xmlns:a16="http://schemas.microsoft.com/office/drawing/2014/main" id="{F323F2E6-0B3A-61E3-8FEA-68A8148E9323}"/>
              </a:ext>
            </a:extLst>
          </p:cNvPr>
          <p:cNvSpPr txBox="1"/>
          <p:nvPr/>
        </p:nvSpPr>
        <p:spPr>
          <a:xfrm>
            <a:off x="473359" y="17526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3" name="Picture 2" descr="two times open bracket five squared plus open parenthesis  two times three squared minus ten close parenthesis close bracket. &#10;First evaluate the exponents to get two times open bracket twenty five plus open parenthesis two times nine minus ten close parenthesis close bracket. &#10;Then multiply inside the parentheses to get two times open bracket twenty five plus open parenthesis eighteen minus ten close parenthesis close bracket.&#10;Next subtract inside the parentheses to get two times open parenthesis twenty five plus eight close parenthesis . &#10;Finally add inside the brackets to get two times thirty three, and multiply to get sixty six.">
            <a:extLst>
              <a:ext uri="{FF2B5EF4-FFF2-40B4-BE49-F238E27FC236}">
                <a16:creationId xmlns:a16="http://schemas.microsoft.com/office/drawing/2014/main" id="{D03B9163-87A7-0596-4D6D-224C0C75039A}"/>
              </a:ext>
            </a:extLst>
          </p:cNvPr>
          <p:cNvPicPr>
            <a:picLocks noChangeAspect="1"/>
          </p:cNvPicPr>
          <p:nvPr/>
        </p:nvPicPr>
        <p:blipFill>
          <a:blip r:embed="rId3"/>
          <a:stretch>
            <a:fillRect/>
          </a:stretch>
        </p:blipFill>
        <p:spPr>
          <a:xfrm>
            <a:off x="2209800" y="1833431"/>
            <a:ext cx="6156000" cy="41616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10: </a:t>
            </a:r>
            <a:r>
              <a:rPr lang="en-US" dirty="0">
                <a:solidFill>
                  <a:schemeClr val="accent1"/>
                </a:solidFill>
              </a:rPr>
              <a:t>Using the Order </a:t>
            </a:r>
            <a:br>
              <a:rPr lang="en-US" dirty="0">
                <a:solidFill>
                  <a:schemeClr val="accent1"/>
                </a:solidFill>
              </a:rPr>
            </a:br>
            <a:r>
              <a:rPr lang="en-US" dirty="0">
                <a:solidFill>
                  <a:schemeClr val="accent1"/>
                </a:solidFill>
              </a:rPr>
              <a:t>of Operations</a:t>
            </a:r>
          </a:p>
        </p:txBody>
      </p:sp>
      <p:sp>
        <p:nvSpPr>
          <p:cNvPr id="21506" name="Rectangle 3"/>
          <p:cNvSpPr>
            <a:spLocks noGrp="1"/>
          </p:cNvSpPr>
          <p:nvPr>
            <p:ph idx="1"/>
          </p:nvPr>
        </p:nvSpPr>
        <p:spPr>
          <a:prstGeom prst="rect">
            <a:avLst/>
          </a:prstGeom>
        </p:spPr>
        <p:txBody>
          <a:bodyPr>
            <a:normAutofit/>
          </a:bodyPr>
          <a:lstStyle/>
          <a:p>
            <a:r>
              <a:rPr lang="en-US" sz="2600" dirty="0"/>
              <a:t>Simplify:</a:t>
            </a:r>
          </a:p>
        </p:txBody>
      </p:sp>
      <p:pic>
        <p:nvPicPr>
          <p:cNvPr id="4" name="Picture 3" descr="three times open parenthesis two plus two squared close parenthesis minus six minus three times two squared">
            <a:extLst>
              <a:ext uri="{FF2B5EF4-FFF2-40B4-BE49-F238E27FC236}">
                <a16:creationId xmlns:a16="http://schemas.microsoft.com/office/drawing/2014/main" id="{F717E7BB-D56D-D8B4-B3DD-283BAF1A6D94}"/>
              </a:ext>
            </a:extLst>
          </p:cNvPr>
          <p:cNvPicPr>
            <a:picLocks noChangeAspect="1"/>
          </p:cNvPicPr>
          <p:nvPr/>
        </p:nvPicPr>
        <p:blipFill>
          <a:blip r:embed="rId2"/>
          <a:stretch>
            <a:fillRect/>
          </a:stretch>
        </p:blipFill>
        <p:spPr>
          <a:xfrm>
            <a:off x="1905000" y="1327052"/>
            <a:ext cx="2447925" cy="419100"/>
          </a:xfrm>
          <a:prstGeom prst="rect">
            <a:avLst/>
          </a:prstGeom>
        </p:spPr>
      </p:pic>
      <p:sp>
        <p:nvSpPr>
          <p:cNvPr id="2" name="TextBox 1">
            <a:extLst>
              <a:ext uri="{FF2B5EF4-FFF2-40B4-BE49-F238E27FC236}">
                <a16:creationId xmlns:a16="http://schemas.microsoft.com/office/drawing/2014/main" id="{25A7CE58-3EA1-BE65-38DC-B7D182A2222C}"/>
              </a:ext>
            </a:extLst>
          </p:cNvPr>
          <p:cNvSpPr txBox="1"/>
          <p:nvPr/>
        </p:nvSpPr>
        <p:spPr>
          <a:xfrm>
            <a:off x="473359" y="17526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3" name="Picture 2" descr="three times open parenthesis two plus two squared close parenthesis minus six minus three times two squared. First, evaluate the exponential expressions to get three times open parenthesis two plus four close parenthesis minus six minus three times four. Then, add inside the parentheses to get three times six minus six minus three times four. Next, multiply each part to get eighteen minus six minus twelve. Finally, subtract to get twelve minus twelve, which equals zero.">
            <a:extLst>
              <a:ext uri="{FF2B5EF4-FFF2-40B4-BE49-F238E27FC236}">
                <a16:creationId xmlns:a16="http://schemas.microsoft.com/office/drawing/2014/main" id="{0329FA61-4BCA-9D73-7BC7-D86747CFBA3B}"/>
              </a:ext>
            </a:extLst>
          </p:cNvPr>
          <p:cNvPicPr>
            <a:picLocks noChangeAspect="1"/>
          </p:cNvPicPr>
          <p:nvPr/>
        </p:nvPicPr>
        <p:blipFill>
          <a:blip r:embed="rId3"/>
          <a:stretch>
            <a:fillRect/>
          </a:stretch>
        </p:blipFill>
        <p:spPr>
          <a:xfrm>
            <a:off x="1981200" y="1716024"/>
            <a:ext cx="6804000" cy="418462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11: </a:t>
            </a:r>
            <a:r>
              <a:rPr lang="en-US" dirty="0">
                <a:solidFill>
                  <a:schemeClr val="accent1"/>
                </a:solidFill>
              </a:rPr>
              <a:t>Using the Order </a:t>
            </a:r>
            <a:br>
              <a:rPr lang="en-US" dirty="0">
                <a:solidFill>
                  <a:schemeClr val="accent1"/>
                </a:solidFill>
              </a:rPr>
            </a:br>
            <a:r>
              <a:rPr lang="en-US" dirty="0">
                <a:solidFill>
                  <a:schemeClr val="accent1"/>
                </a:solidFill>
              </a:rPr>
              <a:t>of Operations</a:t>
            </a:r>
          </a:p>
        </p:txBody>
      </p:sp>
      <p:sp>
        <p:nvSpPr>
          <p:cNvPr id="21506" name="Rectangle 3"/>
          <p:cNvSpPr>
            <a:spLocks noGrp="1"/>
          </p:cNvSpPr>
          <p:nvPr>
            <p:ph idx="1"/>
          </p:nvPr>
        </p:nvSpPr>
        <p:spPr>
          <a:xfrm>
            <a:off x="457200" y="1219200"/>
            <a:ext cx="8229600" cy="4572000"/>
          </a:xfrm>
          <a:prstGeom prst="rect">
            <a:avLst/>
          </a:prstGeom>
        </p:spPr>
        <p:txBody>
          <a:bodyPr/>
          <a:lstStyle/>
          <a:p>
            <a:r>
              <a:rPr lang="en-US" dirty="0"/>
              <a:t>Simplify: </a:t>
            </a:r>
            <a:r>
              <a:rPr lang="en-US" i="0" dirty="0">
                <a:solidFill>
                  <a:schemeClr val="tx1"/>
                </a:solidFill>
              </a:rPr>
              <a:t> </a:t>
            </a:r>
          </a:p>
        </p:txBody>
      </p:sp>
      <p:pic>
        <p:nvPicPr>
          <p:cNvPr id="3" name="Picture 2" descr="open parenthesis fourteen minus ten close parenthesis times open bracket open parenthesis five plus three squared close parenthesis divided by two plus five close bracket. ">
            <a:extLst>
              <a:ext uri="{FF2B5EF4-FFF2-40B4-BE49-F238E27FC236}">
                <a16:creationId xmlns:a16="http://schemas.microsoft.com/office/drawing/2014/main" id="{38D44C78-AACF-1AA0-25C7-F9F98862C533}"/>
              </a:ext>
            </a:extLst>
          </p:cNvPr>
          <p:cNvPicPr>
            <a:picLocks noChangeAspect="1"/>
          </p:cNvPicPr>
          <p:nvPr/>
        </p:nvPicPr>
        <p:blipFill>
          <a:blip r:embed="rId2"/>
          <a:stretch>
            <a:fillRect/>
          </a:stretch>
        </p:blipFill>
        <p:spPr>
          <a:xfrm>
            <a:off x="1981200" y="1295400"/>
            <a:ext cx="3132000" cy="411368"/>
          </a:xfrm>
          <a:prstGeom prst="rect">
            <a:avLst/>
          </a:prstGeom>
        </p:spPr>
      </p:pic>
      <p:sp>
        <p:nvSpPr>
          <p:cNvPr id="2" name="TextBox 1">
            <a:extLst>
              <a:ext uri="{FF2B5EF4-FFF2-40B4-BE49-F238E27FC236}">
                <a16:creationId xmlns:a16="http://schemas.microsoft.com/office/drawing/2014/main" id="{118567BC-D087-AF1B-876A-0FCFC335F4B0}"/>
              </a:ext>
            </a:extLst>
          </p:cNvPr>
          <p:cNvSpPr txBox="1"/>
          <p:nvPr/>
        </p:nvSpPr>
        <p:spPr>
          <a:xfrm>
            <a:off x="457200" y="1828800"/>
            <a:ext cx="1431641" cy="492443"/>
          </a:xfrm>
          <a:prstGeom prst="rect">
            <a:avLst/>
          </a:prstGeom>
          <a:noFill/>
        </p:spPr>
        <p:txBody>
          <a:bodyPr wrap="square">
            <a:spAutoFit/>
          </a:bodyPr>
          <a:lstStyle/>
          <a:p>
            <a:pPr marL="0" indent="0" eaLnBrk="1" hangingPunct="1">
              <a:buFont typeface="Courier New" pitchFamily="49" charset="0"/>
              <a:buNone/>
            </a:pPr>
            <a:r>
              <a:rPr lang="en-US" sz="2600" b="1" i="0" dirty="0">
                <a:solidFill>
                  <a:schemeClr val="tx1"/>
                </a:solidFill>
              </a:rPr>
              <a:t>Solution</a:t>
            </a:r>
          </a:p>
        </p:txBody>
      </p:sp>
      <p:pic>
        <p:nvPicPr>
          <p:cNvPr id="5" name="Picture 4" descr="open parenthesis fourteen minus ten close parenthesis times open bracket open parenthesis five plus three squared close parenthesis divided by two plus five close bracket. First, evaluate the exponential expression to get open parenthesis fourteen minus ten close parenthesis times open bracket open parenthesis five plus nine close parenthesis divided by two plus five close bracket. Then, add inside the innermost parentheses to get open parenthesis fourteen minus ten close parenthesis times open bracket fourteen divided by two plus five close bracket. Next, subtract inside the parentheses and divide inside the brackets to get four times open parenthesis seven plus five close parenthesis. Finally, add inside the parentheses to get four times twelve, and multiply to get forty eight.">
            <a:extLst>
              <a:ext uri="{FF2B5EF4-FFF2-40B4-BE49-F238E27FC236}">
                <a16:creationId xmlns:a16="http://schemas.microsoft.com/office/drawing/2014/main" id="{282CAA54-8E5B-DB52-C806-35FC029AF0E9}"/>
              </a:ext>
            </a:extLst>
          </p:cNvPr>
          <p:cNvPicPr>
            <a:picLocks noChangeAspect="1"/>
          </p:cNvPicPr>
          <p:nvPr/>
        </p:nvPicPr>
        <p:blipFill>
          <a:blip r:embed="rId3"/>
          <a:stretch>
            <a:fillRect/>
          </a:stretch>
        </p:blipFill>
        <p:spPr>
          <a:xfrm>
            <a:off x="1981200" y="1828800"/>
            <a:ext cx="6624000" cy="41539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rPr>
              <a:t>Definition: Divisibility</a:t>
            </a:r>
          </a:p>
        </p:txBody>
      </p:sp>
      <p:sp>
        <p:nvSpPr>
          <p:cNvPr id="4" name="Content Placeholder 3"/>
          <p:cNvSpPr>
            <a:spLocks noGrp="1"/>
          </p:cNvSpPr>
          <p:nvPr>
            <p:ph idx="1"/>
          </p:nvPr>
        </p:nvSpPr>
        <p:spPr>
          <a:xfrm>
            <a:off x="457200" y="1280160"/>
            <a:ext cx="8229600" cy="2159566"/>
          </a:xfrm>
          <a:solidFill>
            <a:srgbClr val="FFFFCC"/>
          </a:solidFill>
          <a:ln w="28575">
            <a:solidFill>
              <a:srgbClr val="000000"/>
            </a:solidFill>
          </a:ln>
        </p:spPr>
        <p:txBody>
          <a:bodyPr>
            <a:spAutoFit/>
          </a:bodyPr>
          <a:lstStyle/>
          <a:p>
            <a:r>
              <a:rPr lang="en-US" dirty="0">
                <a:solidFill>
                  <a:srgbClr val="000000"/>
                </a:solidFill>
                <a:latin typeface="Calibri" pitchFamily="34" charset="0"/>
              </a:rPr>
              <a:t>If a number can be divided by another number so that the remainder is 0, then we say</a:t>
            </a:r>
          </a:p>
          <a:p>
            <a:pPr marL="514350" indent="-514350">
              <a:spcBef>
                <a:spcPct val="50000"/>
              </a:spcBef>
              <a:buFont typeface="+mj-lt"/>
              <a:buAutoNum type="arabicPeriod"/>
            </a:pPr>
            <a:r>
              <a:rPr lang="en-US" dirty="0">
                <a:solidFill>
                  <a:srgbClr val="000000"/>
                </a:solidFill>
                <a:latin typeface="Calibri" pitchFamily="34" charset="0"/>
              </a:rPr>
              <a:t>the number is </a:t>
            </a:r>
            <a:r>
              <a:rPr lang="en-US" b="1" dirty="0">
                <a:solidFill>
                  <a:srgbClr val="C00000"/>
                </a:solidFill>
                <a:latin typeface="Calibri" pitchFamily="34" charset="0"/>
              </a:rPr>
              <a:t>divisible by </a:t>
            </a:r>
            <a:r>
              <a:rPr lang="en-US" dirty="0">
                <a:solidFill>
                  <a:srgbClr val="000000"/>
                </a:solidFill>
                <a:latin typeface="Calibri" pitchFamily="34" charset="0"/>
              </a:rPr>
              <a:t>the divisor, or</a:t>
            </a:r>
          </a:p>
          <a:p>
            <a:pPr marL="514350" indent="-514350">
              <a:spcBef>
                <a:spcPts val="1000"/>
              </a:spcBef>
              <a:buFont typeface="+mj-lt"/>
              <a:buAutoNum type="arabicPeriod"/>
            </a:pPr>
            <a:r>
              <a:rPr lang="en-US" dirty="0">
                <a:solidFill>
                  <a:srgbClr val="000000"/>
                </a:solidFill>
                <a:latin typeface="Calibri" pitchFamily="34" charset="0"/>
              </a:rPr>
              <a:t>the divisor </a:t>
            </a:r>
            <a:r>
              <a:rPr lang="en-US" b="1" dirty="0">
                <a:solidFill>
                  <a:srgbClr val="C00000"/>
                </a:solidFill>
                <a:latin typeface="Calibri" pitchFamily="34" charset="0"/>
              </a:rPr>
              <a:t>divides</a:t>
            </a:r>
            <a:r>
              <a:rPr lang="en-US" dirty="0">
                <a:solidFill>
                  <a:srgbClr val="000000"/>
                </a:solidFill>
                <a:latin typeface="Calibri" pitchFamily="34" charset="0"/>
              </a:rPr>
              <a:t> the dividend.</a:t>
            </a:r>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4400"/>
          </a:xfrm>
          <a:prstGeom prst="rect">
            <a:avLst/>
          </a:prstGeom>
        </p:spPr>
        <p:txBody>
          <a:bodyPr/>
          <a:lstStyle/>
          <a:p>
            <a:r>
              <a:rPr lang="en-US" dirty="0">
                <a:solidFill>
                  <a:schemeClr val="accent1"/>
                </a:solidFill>
              </a:rPr>
              <a:t>Definition: Divisibility by 2</a:t>
            </a:r>
            <a:endParaRPr lang="en-US" sz="3200" dirty="0">
              <a:solidFill>
                <a:schemeClr val="accent1"/>
              </a:solidFill>
            </a:endParaRPr>
          </a:p>
        </p:txBody>
      </p:sp>
      <p:sp>
        <p:nvSpPr>
          <p:cNvPr id="4" name="Content Placeholder 3"/>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2 (is an </a:t>
            </a:r>
            <a:r>
              <a:rPr lang="en-US" b="1" dirty="0">
                <a:solidFill>
                  <a:srgbClr val="C00000"/>
                </a:solidFill>
                <a:latin typeface="Calibri" pitchFamily="34" charset="0"/>
              </a:rPr>
              <a:t>even number</a:t>
            </a:r>
            <a:r>
              <a:rPr lang="en-US" dirty="0">
                <a:solidFill>
                  <a:srgbClr val="000000"/>
                </a:solidFill>
                <a:latin typeface="Calibri" pitchFamily="34" charset="0"/>
              </a:rPr>
              <a:t>) if the ones digit is 0, 2, 4, 6, or 8. (</a:t>
            </a:r>
            <a:r>
              <a:rPr lang="en-US" b="1" dirty="0">
                <a:solidFill>
                  <a:srgbClr val="C00000"/>
                </a:solidFill>
                <a:latin typeface="Calibri" pitchFamily="34" charset="0"/>
              </a:rPr>
              <a:t>Note:</a:t>
            </a:r>
            <a:r>
              <a:rPr lang="en-US" dirty="0">
                <a:solidFill>
                  <a:srgbClr val="000000"/>
                </a:solidFill>
                <a:latin typeface="Calibri" pitchFamily="34" charset="0"/>
              </a:rPr>
              <a:t> A number is an </a:t>
            </a:r>
            <a:r>
              <a:rPr lang="en-US" b="1" dirty="0">
                <a:solidFill>
                  <a:srgbClr val="C00000"/>
                </a:solidFill>
                <a:latin typeface="Calibri" pitchFamily="34" charset="0"/>
              </a:rPr>
              <a:t>odd number</a:t>
            </a:r>
            <a:r>
              <a:rPr lang="en-US" dirty="0">
                <a:solidFill>
                  <a:srgbClr val="000000"/>
                </a:solidFill>
                <a:latin typeface="Calibri" pitchFamily="34" charset="0"/>
              </a:rPr>
              <a:t> if it is not divisible by 2.)</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12: Determining Divisibility by 2</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9219" name="Rectangle 3"/>
          <p:cNvSpPr>
            <a:spLocks noGrp="1"/>
          </p:cNvSpPr>
          <p:nvPr>
            <p:ph idx="1"/>
          </p:nvPr>
        </p:nvSpPr>
        <p:spPr>
          <a:xfrm>
            <a:off x="457200" y="1066800"/>
            <a:ext cx="8229600" cy="4918269"/>
          </a:xfrm>
          <a:prstGeom prst="rect">
            <a:avLst/>
          </a:prstGeom>
          <a:noFill/>
        </p:spPr>
        <p:txBody>
          <a:bodyPr>
            <a:spAutoFit/>
          </a:bodyPr>
          <a:lstStyle/>
          <a:p>
            <a:pPr>
              <a:tabLst>
                <a:tab pos="457200" algn="l"/>
              </a:tabLst>
            </a:pPr>
            <a:r>
              <a:rPr lang="en-US" dirty="0">
                <a:solidFill>
                  <a:schemeClr val="tx1"/>
                </a:solidFill>
              </a:rPr>
              <a:t>Determine whether each of the following numbers is divisible by 2.</a:t>
            </a:r>
          </a:p>
          <a:p>
            <a:pPr marL="514350" indent="-514350" eaLnBrk="1" hangingPunct="1">
              <a:buFont typeface="+mj-lt"/>
              <a:buAutoNum type="alphaLcPeriod"/>
              <a:tabLst>
                <a:tab pos="457200" algn="l"/>
              </a:tabLst>
            </a:pPr>
            <a:r>
              <a:rPr lang="en-US" dirty="0">
                <a:solidFill>
                  <a:schemeClr val="tx1"/>
                </a:solidFill>
              </a:rPr>
              <a:t> 674</a:t>
            </a:r>
          </a:p>
          <a:p>
            <a:pPr marL="514350" indent="-514350">
              <a:buFont typeface="+mj-lt"/>
              <a:buAutoNum type="alphaLcPeriod"/>
              <a:tabLst>
                <a:tab pos="457200" algn="l"/>
              </a:tabLst>
            </a:pPr>
            <a:r>
              <a:rPr lang="en-US" dirty="0">
                <a:solidFill>
                  <a:schemeClr val="tx1"/>
                </a:solidFill>
              </a:rPr>
              <a:t> 357</a:t>
            </a:r>
          </a:p>
          <a:p>
            <a:pPr marL="0" indent="0" eaLnBrk="1" hangingPunct="1">
              <a:buFont typeface="Courier New" pitchFamily="49" charset="0"/>
              <a:buNone/>
              <a:tabLst>
                <a:tab pos="457200" algn="l"/>
              </a:tabLst>
            </a:pPr>
            <a:r>
              <a:rPr lang="en-US" b="1" i="0" dirty="0">
                <a:solidFill>
                  <a:schemeClr val="tx1"/>
                </a:solidFill>
              </a:rPr>
              <a:t>Solution</a:t>
            </a:r>
          </a:p>
          <a:p>
            <a:pPr marL="514350" indent="-514350">
              <a:buFont typeface="+mj-lt"/>
              <a:buAutoNum type="alphaLcPeriod"/>
            </a:pPr>
            <a:r>
              <a:rPr lang="en-US" dirty="0">
                <a:solidFill>
                  <a:schemeClr val="tx1"/>
                </a:solidFill>
              </a:rPr>
              <a:t>674</a:t>
            </a:r>
            <a:r>
              <a:rPr lang="en-US" i="0" dirty="0">
                <a:solidFill>
                  <a:schemeClr val="tx1"/>
                </a:solidFill>
              </a:rPr>
              <a:t> is </a:t>
            </a:r>
            <a:r>
              <a:rPr lang="en-US" dirty="0">
                <a:solidFill>
                  <a:schemeClr val="tx1"/>
                </a:solidFill>
              </a:rPr>
              <a:t>divisible by 2 since </a:t>
            </a:r>
            <a:r>
              <a:rPr lang="en-US" i="0" dirty="0">
                <a:solidFill>
                  <a:schemeClr val="tx1"/>
                </a:solidFill>
              </a:rPr>
              <a:t>the ones digit is 4 (an even digit).</a:t>
            </a:r>
          </a:p>
          <a:p>
            <a:pPr marL="514350" indent="-514350">
              <a:buFont typeface="+mj-lt"/>
              <a:buAutoNum type="alphaLcPeriod" startAt="2"/>
            </a:pPr>
            <a:r>
              <a:rPr lang="en-US" dirty="0">
                <a:solidFill>
                  <a:schemeClr val="tx1"/>
                </a:solidFill>
              </a:rPr>
              <a:t>357 is not divisible by 2 </a:t>
            </a:r>
            <a:r>
              <a:rPr lang="en-US" dirty="0"/>
              <a:t>since the ones digit is not </a:t>
            </a:r>
            <a:r>
              <a:rPr lang="en-US" dirty="0">
                <a:solidFill>
                  <a:schemeClr val="tx1"/>
                </a:solidFill>
              </a:rPr>
              <a:t>0, 2, 4, 6, or 8.</a:t>
            </a:r>
          </a:p>
          <a:p>
            <a:pPr marL="457200" indent="-457200"/>
            <a:endParaRPr lang="en-US" i="0" dirty="0">
              <a:solidFill>
                <a:schemeClr val="tx1"/>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3</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195" name="Content Placeholder 2"/>
          <p:cNvSpPr>
            <a:spLocks noGrp="1"/>
          </p:cNvSpPr>
          <p:nvPr>
            <p:ph idx="1"/>
          </p:nvPr>
        </p:nvSpPr>
        <p:spPr>
          <a:xfrm>
            <a:off x="457200" y="1280160"/>
            <a:ext cx="8229600" cy="954107"/>
          </a:xfrm>
          <a:prstGeom prst="rect">
            <a:avLst/>
          </a:prstGeom>
          <a:solidFill>
            <a:srgbClr val="FFFFCC"/>
          </a:solidFill>
          <a:ln w="28575">
            <a:solidFill>
              <a:srgbClr val="000000"/>
            </a:solidFill>
          </a:ln>
        </p:spPr>
        <p:txBody>
          <a:bodyPr>
            <a:spAutoFit/>
          </a:bodyPr>
          <a:lstStyle/>
          <a:p>
            <a:r>
              <a:rPr lang="en-US" dirty="0">
                <a:solidFill>
                  <a:srgbClr val="000000"/>
                </a:solidFill>
              </a:rPr>
              <a:t>A number is divisible by 3 if the sum of the digits is divisible by 3.</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13: Determining Divisibility by 3</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1267" name="Rectangle 3"/>
          <p:cNvSpPr>
            <a:spLocks noGrp="1"/>
          </p:cNvSpPr>
          <p:nvPr>
            <p:ph idx="1"/>
          </p:nvPr>
        </p:nvSpPr>
        <p:spPr>
          <a:xfrm>
            <a:off x="457200" y="1143000"/>
            <a:ext cx="8229600" cy="4401205"/>
          </a:xfrm>
          <a:prstGeom prst="rect">
            <a:avLst/>
          </a:prstGeom>
          <a:noFill/>
        </p:spPr>
        <p:txBody>
          <a:bodyPr>
            <a:spAutoFit/>
          </a:bodyPr>
          <a:lstStyle/>
          <a:p>
            <a:pPr marL="0" indent="0" eaLnBrk="1" hangingPunct="1">
              <a:buFont typeface="Courier New" pitchFamily="49" charset="0"/>
              <a:buNone/>
              <a:tabLst>
                <a:tab pos="457200" algn="l"/>
              </a:tabLst>
            </a:pPr>
            <a:r>
              <a:rPr lang="en-US" i="0" dirty="0">
                <a:solidFill>
                  <a:schemeClr val="tx1"/>
                </a:solidFill>
              </a:rPr>
              <a:t>Determine whether each of the following numbers is divisible by 3.</a:t>
            </a: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6801</a:t>
            </a:r>
          </a:p>
          <a:p>
            <a:pPr marL="514350" indent="-514350">
              <a:buFont typeface="+mj-lt"/>
              <a:buAutoNum type="alphaLcPeriod"/>
              <a:tabLst>
                <a:tab pos="457200" algn="l"/>
              </a:tabLst>
            </a:pPr>
            <a:r>
              <a:rPr lang="en-US" dirty="0">
                <a:solidFill>
                  <a:schemeClr val="tx1"/>
                </a:solidFill>
              </a:rPr>
              <a:t> </a:t>
            </a:r>
            <a:r>
              <a:rPr lang="en-US" dirty="0">
                <a:solidFill>
                  <a:srgbClr val="0000FF"/>
                </a:solidFill>
              </a:rPr>
              <a:t>356</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14350" indent="-514350" eaLnBrk="1" hangingPunct="1">
              <a:buFont typeface="+mj-lt"/>
              <a:buAutoNum type="alphaLcPeriod"/>
            </a:pPr>
            <a:r>
              <a:rPr lang="en-US" i="0" dirty="0">
                <a:solidFill>
                  <a:srgbClr val="0000FF"/>
                </a:solidFill>
              </a:rPr>
              <a:t>6801</a:t>
            </a:r>
            <a:r>
              <a:rPr lang="en-US" i="0" dirty="0">
                <a:solidFill>
                  <a:schemeClr val="tx1"/>
                </a:solidFill>
              </a:rPr>
              <a:t> is </a:t>
            </a:r>
            <a:r>
              <a:rPr lang="en-US" i="0" dirty="0">
                <a:solidFill>
                  <a:srgbClr val="FF0000"/>
                </a:solidFill>
              </a:rPr>
              <a:t>divisible by 3 </a:t>
            </a:r>
            <a:r>
              <a:rPr lang="en-US" i="0" dirty="0">
                <a:solidFill>
                  <a:schemeClr val="tx1"/>
                </a:solidFill>
              </a:rPr>
              <a:t>since </a:t>
            </a:r>
            <a:r>
              <a:rPr lang="en-US" i="0" dirty="0">
                <a:solidFill>
                  <a:srgbClr val="000099"/>
                </a:solidFill>
              </a:rPr>
              <a:t>6 + 8 + 0 + 1 = 15</a:t>
            </a:r>
            <a:r>
              <a:rPr lang="en-US" i="0" dirty="0">
                <a:solidFill>
                  <a:schemeClr val="tx1"/>
                </a:solidFill>
              </a:rPr>
              <a:t>, and </a:t>
            </a:r>
            <a:r>
              <a:rPr lang="en-US" i="0" dirty="0">
                <a:solidFill>
                  <a:srgbClr val="000099"/>
                </a:solidFill>
              </a:rPr>
              <a:t>15 is divisible by 3</a:t>
            </a:r>
            <a:r>
              <a:rPr lang="en-US" i="0" dirty="0">
                <a:solidFill>
                  <a:schemeClr val="tx1"/>
                </a:solidFill>
              </a:rPr>
              <a:t>.</a:t>
            </a:r>
          </a:p>
          <a:p>
            <a:pPr marL="514350" indent="-514350">
              <a:buFont typeface="+mj-lt"/>
              <a:buAutoNum type="alphaLcPeriod"/>
            </a:pPr>
            <a:r>
              <a:rPr lang="en-US" dirty="0">
                <a:solidFill>
                  <a:srgbClr val="0000FF"/>
                </a:solidFill>
              </a:rPr>
              <a:t>356</a:t>
            </a:r>
            <a:r>
              <a:rPr lang="en-US" dirty="0">
                <a:solidFill>
                  <a:schemeClr val="tx1"/>
                </a:solidFill>
              </a:rPr>
              <a:t> is </a:t>
            </a:r>
            <a:r>
              <a:rPr lang="en-US" dirty="0">
                <a:solidFill>
                  <a:srgbClr val="FF0000"/>
                </a:solidFill>
              </a:rPr>
              <a:t>not divisible by 3</a:t>
            </a:r>
            <a:r>
              <a:rPr lang="en-US" dirty="0">
                <a:solidFill>
                  <a:schemeClr val="tx1"/>
                </a:solidFill>
              </a:rPr>
              <a:t> since </a:t>
            </a:r>
            <a:r>
              <a:rPr lang="en-US" dirty="0">
                <a:solidFill>
                  <a:srgbClr val="000099"/>
                </a:solidFill>
              </a:rPr>
              <a:t>3 + 5 + 6 = 14</a:t>
            </a:r>
            <a:r>
              <a:rPr lang="en-US" dirty="0">
                <a:solidFill>
                  <a:schemeClr val="tx1"/>
                </a:solidFill>
              </a:rPr>
              <a:t>, and </a:t>
            </a:r>
            <a:r>
              <a:rPr lang="en-US" dirty="0">
                <a:solidFill>
                  <a:srgbClr val="000099"/>
                </a:solidFill>
              </a:rPr>
              <a:t>14 is not divisible by 3</a:t>
            </a:r>
            <a:r>
              <a:rPr lang="en-US" dirty="0">
                <a:solidFill>
                  <a:schemeClr val="tx1"/>
                </a:solidFill>
              </a:rPr>
              <a:t>.</a:t>
            </a:r>
            <a:endParaRPr lang="en-US" i="0" dirty="0">
              <a:solidFill>
                <a:schemeClr val="tx1"/>
              </a:solidFil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4</a:t>
            </a: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4 if the number formed by the last two digits is divisible by 4. (00 is considered to be divisible by 4.)</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Example 14: Deermining Divisibility by 4 screen 1"/>
          <p:cNvSpPr txBox="1">
            <a:spLocks/>
          </p:cNvSpPr>
          <p:nvPr/>
        </p:nvSpPr>
        <p:spPr>
          <a:xfrm>
            <a:off x="457200" y="76200"/>
            <a:ext cx="8229600" cy="914400"/>
          </a:xfrm>
          <a:prstGeom prst="rect">
            <a:avLst/>
          </a:prstGeom>
        </p:spPr>
        <p:txBody>
          <a:bodyPr anchor="ctr" anchorCtr="1">
            <a:normAutofit/>
          </a:bodyPr>
          <a:lstStyle/>
          <a:p>
            <a:pPr lvl="0" algn="ctr">
              <a:lnSpc>
                <a:spcPts val="3000"/>
              </a:lnSpc>
              <a:spcBef>
                <a:spcPct val="0"/>
              </a:spcBef>
            </a:pPr>
            <a:endParaRPr kumimoji="0" lang="en-US"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Title 6">
            <a:extLst>
              <a:ext uri="{FF2B5EF4-FFF2-40B4-BE49-F238E27FC236}">
                <a16:creationId xmlns:a16="http://schemas.microsoft.com/office/drawing/2014/main" id="{5F73D8A8-5BF4-A9AD-7179-5EB4146D8F25}"/>
              </a:ext>
            </a:extLst>
          </p:cNvPr>
          <p:cNvSpPr>
            <a:spLocks noGrp="1"/>
          </p:cNvSpPr>
          <p:nvPr>
            <p:ph type="title"/>
          </p:nvPr>
        </p:nvSpPr>
        <p:spPr>
          <a:xfrm>
            <a:off x="457200" y="76200"/>
            <a:ext cx="8229600" cy="914400"/>
          </a:xfrm>
        </p:spPr>
        <p:txBody>
          <a:bodyPr/>
          <a:lstStyle/>
          <a:p>
            <a:r>
              <a:rPr lang="en-US" dirty="0">
                <a:solidFill>
                  <a:schemeClr val="accent1"/>
                </a:solidFill>
              </a:rPr>
              <a:t>Example 14: </a:t>
            </a:r>
            <a:r>
              <a:rPr lang="en-US" dirty="0"/>
              <a:t>Determining Divisibility by 4</a:t>
            </a:r>
            <a:r>
              <a:rPr lang="en-US" baseline="-25000" dirty="0">
                <a:solidFill>
                  <a:schemeClr val="accent1"/>
                </a:solidFill>
              </a:rPr>
              <a:t>1</a:t>
            </a:r>
            <a:endParaRPr lang="en-IN" dirty="0"/>
          </a:p>
        </p:txBody>
      </p:sp>
      <p:sp>
        <p:nvSpPr>
          <p:cNvPr id="13315" name="Rectangle 3"/>
          <p:cNvSpPr>
            <a:spLocks noGrp="1"/>
          </p:cNvSpPr>
          <p:nvPr>
            <p:ph idx="1"/>
          </p:nvPr>
        </p:nvSpPr>
        <p:spPr>
          <a:xfrm>
            <a:off x="457200" y="1143000"/>
            <a:ext cx="8229600" cy="4800600"/>
          </a:xfrm>
          <a:prstGeom prst="rect">
            <a:avLst/>
          </a:prstGeom>
        </p:spPr>
        <p:txBody>
          <a:bodyPr>
            <a:normAutofit lnSpcReduction="10000"/>
          </a:bodyPr>
          <a:lstStyle/>
          <a:p>
            <a:pPr>
              <a:tabLst>
                <a:tab pos="457200" algn="l"/>
              </a:tabLst>
            </a:pPr>
            <a:r>
              <a:rPr lang="en-US" i="0" dirty="0">
                <a:solidFill>
                  <a:schemeClr val="tx1"/>
                </a:solidFill>
              </a:rPr>
              <a:t>Determine </a:t>
            </a:r>
            <a:r>
              <a:rPr lang="en-US" dirty="0"/>
              <a:t>whether each</a:t>
            </a:r>
            <a:r>
              <a:rPr lang="en-US" i="0" dirty="0">
                <a:solidFill>
                  <a:schemeClr val="tx1"/>
                </a:solidFill>
              </a:rPr>
              <a:t> of the following numbers is divisible by 4.</a:t>
            </a: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9036</a:t>
            </a:r>
          </a:p>
          <a:p>
            <a:pPr marL="514350" indent="-514350">
              <a:buFont typeface="+mj-lt"/>
              <a:buAutoNum type="alphaLcPeriod"/>
              <a:tabLst>
                <a:tab pos="457200" algn="l"/>
              </a:tabLst>
            </a:pPr>
            <a:r>
              <a:rPr lang="en-US" dirty="0">
                <a:solidFill>
                  <a:schemeClr val="tx1"/>
                </a:solidFill>
              </a:rPr>
              <a:t> </a:t>
            </a:r>
            <a:r>
              <a:rPr lang="en-US" dirty="0">
                <a:solidFill>
                  <a:srgbClr val="0000FF"/>
                </a:solidFill>
              </a:rPr>
              <a:t>6700</a:t>
            </a:r>
          </a:p>
          <a:p>
            <a:pPr marL="514350" indent="-514350">
              <a:buFont typeface="+mj-lt"/>
              <a:buAutoNum type="alphaLcPeriod"/>
              <a:tabLst>
                <a:tab pos="457200" algn="l"/>
              </a:tabLst>
            </a:pPr>
            <a:r>
              <a:rPr lang="en-US" i="0" dirty="0">
                <a:solidFill>
                  <a:schemeClr val="tx1"/>
                </a:solidFill>
              </a:rPr>
              <a:t> </a:t>
            </a:r>
            <a:r>
              <a:rPr lang="en-US" dirty="0">
                <a:solidFill>
                  <a:srgbClr val="0000FF"/>
                </a:solidFill>
              </a:rPr>
              <a:t>15,031</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14350" indent="-514350" eaLnBrk="1" hangingPunct="1">
              <a:buFont typeface="+mj-lt"/>
              <a:buAutoNum type="alphaLcPeriod"/>
            </a:pPr>
            <a:r>
              <a:rPr lang="en-US" i="0" dirty="0">
                <a:solidFill>
                  <a:srgbClr val="0000FF"/>
                </a:solidFill>
              </a:rPr>
              <a:t>9036</a:t>
            </a:r>
            <a:r>
              <a:rPr lang="en-US" i="0" dirty="0">
                <a:solidFill>
                  <a:schemeClr val="tx1"/>
                </a:solidFill>
              </a:rPr>
              <a:t> is </a:t>
            </a:r>
            <a:r>
              <a:rPr lang="en-US" i="0" dirty="0">
                <a:solidFill>
                  <a:srgbClr val="FF0000"/>
                </a:solidFill>
              </a:rPr>
              <a:t>divisible by 4</a:t>
            </a:r>
            <a:r>
              <a:rPr lang="en-US" i="0" dirty="0">
                <a:solidFill>
                  <a:schemeClr val="tx1"/>
                </a:solidFill>
              </a:rPr>
              <a:t> since 36 (the number formed by the last two digits) is divisible by 4.</a:t>
            </a:r>
          </a:p>
          <a:p>
            <a:pPr marL="514350" indent="-514350">
              <a:buFont typeface="+mj-lt"/>
              <a:buAutoNum type="alphaLcPeriod"/>
            </a:pPr>
            <a:r>
              <a:rPr lang="en-US" dirty="0">
                <a:solidFill>
                  <a:srgbClr val="0000FF"/>
                </a:solidFill>
              </a:rPr>
              <a:t>6700</a:t>
            </a:r>
            <a:r>
              <a:rPr lang="en-US" dirty="0">
                <a:solidFill>
                  <a:schemeClr val="tx1"/>
                </a:solidFill>
              </a:rPr>
              <a:t> is </a:t>
            </a:r>
            <a:r>
              <a:rPr lang="en-US" dirty="0">
                <a:solidFill>
                  <a:srgbClr val="FF0000"/>
                </a:solidFill>
              </a:rPr>
              <a:t>divisible by 4</a:t>
            </a:r>
            <a:r>
              <a:rPr lang="en-US" dirty="0">
                <a:solidFill>
                  <a:schemeClr val="tx1"/>
                </a:solidFill>
              </a:rPr>
              <a:t> since 00 is considered to be divisible by 4.</a:t>
            </a:r>
          </a:p>
          <a:p>
            <a:pPr marL="514350" indent="-514350" eaLnBrk="1" hangingPunct="1">
              <a:buFont typeface="+mj-lt"/>
              <a:buAutoNum type="alphaLcPeriod"/>
            </a:pPr>
            <a:endParaRPr lang="en-US" i="0" dirty="0">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rtlCol="0">
            <a:normAutofit/>
          </a:bodyPr>
          <a:lstStyle/>
          <a:p>
            <a:pPr eaLnBrk="1" fontAlgn="auto" hangingPunct="1">
              <a:spcAft>
                <a:spcPts val="0"/>
              </a:spcAft>
              <a:defRPr/>
            </a:pPr>
            <a:r>
              <a:rPr lang="en-US" dirty="0">
                <a:solidFill>
                  <a:schemeClr val="accent1"/>
                </a:solidFill>
                <a:latin typeface="+mn-lt"/>
              </a:rPr>
              <a:t>Objectives</a:t>
            </a:r>
            <a:r>
              <a:rPr lang="en-US" sz="3200" baseline="-25000" dirty="0">
                <a:solidFill>
                  <a:schemeClr val="accent1"/>
                </a:solidFill>
              </a:rPr>
              <a:t>2</a:t>
            </a:r>
            <a:endParaRPr lang="en-US" dirty="0">
              <a:solidFill>
                <a:schemeClr val="accent1">
                  <a:lumMod val="50000"/>
                </a:schemeClr>
              </a:solidFill>
              <a:latin typeface="+mn-lt"/>
            </a:endParaRPr>
          </a:p>
        </p:txBody>
      </p:sp>
      <p:sp>
        <p:nvSpPr>
          <p:cNvPr id="5123" name="Content Placeholder 2"/>
          <p:cNvSpPr>
            <a:spLocks noGrp="1"/>
          </p:cNvSpPr>
          <p:nvPr>
            <p:ph idx="1"/>
          </p:nvPr>
        </p:nvSpPr>
        <p:spPr>
          <a:xfrm>
            <a:off x="457200" y="1280160"/>
            <a:ext cx="8229600" cy="5004447"/>
          </a:xfrm>
          <a:prstGeom prst="rect">
            <a:avLst/>
          </a:prstGeom>
        </p:spPr>
        <p:txBody>
          <a:bodyPr>
            <a:spAutoFit/>
          </a:bodyPr>
          <a:lstStyle/>
          <a:p>
            <a:pPr marL="339725" indent="-339725">
              <a:buFont typeface="Courier New" pitchFamily="49" charset="0"/>
              <a:buChar char="o"/>
            </a:pPr>
            <a:r>
              <a:rPr lang="en-US" dirty="0">
                <a:solidFill>
                  <a:schemeClr val="tx1"/>
                </a:solidFill>
                <a:latin typeface="+mn-lt"/>
              </a:rPr>
              <a:t>Understand the difference between prime and composite numbers. </a:t>
            </a:r>
          </a:p>
          <a:p>
            <a:pPr marL="339725" indent="-339725">
              <a:buFont typeface="Courier New" pitchFamily="49" charset="0"/>
              <a:buChar char="o"/>
            </a:pPr>
            <a:r>
              <a:rPr lang="en-US" dirty="0">
                <a:solidFill>
                  <a:schemeClr val="tx1"/>
                </a:solidFill>
                <a:latin typeface="+mn-lt"/>
              </a:rPr>
              <a:t>Determine whether a number is prime or composite. </a:t>
            </a:r>
          </a:p>
          <a:p>
            <a:pPr marL="339725" indent="-339725">
              <a:buFont typeface="Courier New" pitchFamily="49" charset="0"/>
              <a:buChar char="o"/>
            </a:pPr>
            <a:r>
              <a:rPr lang="en-US" dirty="0">
                <a:solidFill>
                  <a:schemeClr val="tx1"/>
                </a:solidFill>
                <a:latin typeface="+mn-lt"/>
              </a:rPr>
              <a:t>Find the prime factorization of a composite number. </a:t>
            </a:r>
          </a:p>
          <a:p>
            <a:pPr marL="339725" indent="-339725">
              <a:buFont typeface="Courier New" pitchFamily="49" charset="0"/>
              <a:buChar char="o"/>
            </a:pPr>
            <a:r>
              <a:rPr lang="en-US" dirty="0">
                <a:solidFill>
                  <a:schemeClr val="tx1"/>
                </a:solidFill>
                <a:latin typeface="+mn-lt"/>
              </a:rPr>
              <a:t>Find all factors of a composite number.</a:t>
            </a:r>
          </a:p>
          <a:p>
            <a:pPr marL="0" lvl="3">
              <a:buFont typeface="Courier New" pitchFamily="49" charset="0"/>
              <a:buChar char="o"/>
              <a:tabLst>
                <a:tab pos="461963" algn="l"/>
              </a:tabLst>
            </a:pPr>
            <a:r>
              <a:rPr lang="en-US" sz="2800" dirty="0"/>
              <a:t> Find the LCM of a set of counting numbers using 	prime factorizations. </a:t>
            </a:r>
          </a:p>
          <a:p>
            <a:pPr marL="0" lvl="3">
              <a:buFont typeface="Courier New" pitchFamily="49" charset="0"/>
              <a:buChar char="o"/>
              <a:tabLst>
                <a:tab pos="461963" algn="l"/>
              </a:tabLst>
            </a:pPr>
            <a:r>
              <a:rPr lang="en-US" sz="2800" dirty="0"/>
              <a:t> Find equivalent fractions. </a:t>
            </a:r>
          </a:p>
          <a:p>
            <a:pPr marL="339725" indent="-339725">
              <a:buFont typeface="Courier New" pitchFamily="49" charset="0"/>
              <a:buChar char="o"/>
            </a:pPr>
            <a:endParaRPr lang="en-US" dirty="0">
              <a:solidFill>
                <a:schemeClr val="tx1"/>
              </a:solidFill>
              <a:latin typeface="+mn-lt"/>
            </a:endParaRPr>
          </a:p>
          <a:p>
            <a:pPr marL="339725" indent="-339725">
              <a:buFont typeface="Courier New" pitchFamily="49" charset="0"/>
              <a:buChar char="o"/>
            </a:pPr>
            <a:endParaRPr lang="en-US" dirty="0">
              <a:solidFill>
                <a:schemeClr val="tx1"/>
              </a:solidFill>
              <a:latin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14: </a:t>
            </a:r>
            <a:r>
              <a:rPr kumimoji="0" lang="en-US" sz="3200" b="0" i="0" u="none" strike="noStrike" kern="1200" cap="none" spc="0" normalizeH="0" baseline="0" noProof="0" dirty="0">
                <a:ln>
                  <a:noFill/>
                </a:ln>
                <a:solidFill>
                  <a:schemeClr val="tx1"/>
                </a:solidFill>
                <a:effectLst/>
                <a:uLnTx/>
                <a:uFillTx/>
                <a:latin typeface="+mn-lt"/>
                <a:ea typeface="+mn-ea"/>
                <a:cs typeface="+mn-cs"/>
              </a:rPr>
              <a:t>Determining Divisibility by 4</a:t>
            </a:r>
            <a:r>
              <a:rPr kumimoji="0" lang="en-US" sz="3200" b="0" i="0" u="none" strike="noStrike" kern="1200" cap="none" spc="0" normalizeH="0" baseline="-25000" noProof="0" dirty="0">
                <a:ln>
                  <a:noFill/>
                </a:ln>
                <a:solidFill>
                  <a:schemeClr val="accent1"/>
                </a:solidFill>
                <a:effectLst/>
                <a:uLnTx/>
                <a:uFillTx/>
                <a:latin typeface="+mn-lt"/>
                <a:ea typeface="+mn-ea"/>
                <a:cs typeface="+mn-cs"/>
              </a:rPr>
              <a:t>2</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3315" name="Rectangle 3"/>
          <p:cNvSpPr>
            <a:spLocks noGrp="1"/>
          </p:cNvSpPr>
          <p:nvPr>
            <p:ph idx="1"/>
          </p:nvPr>
        </p:nvSpPr>
        <p:spPr>
          <a:prstGeom prst="rect">
            <a:avLst/>
          </a:prstGeom>
        </p:spPr>
        <p:txBody>
          <a:bodyPr>
            <a:normAutofit/>
          </a:bodyPr>
          <a:lstStyle/>
          <a:p>
            <a:pPr marL="514350" indent="-514350">
              <a:spcBef>
                <a:spcPts val="1200"/>
              </a:spcBef>
              <a:buFont typeface="+mj-lt"/>
              <a:buAutoNum type="alphaLcPeriod" startAt="3"/>
            </a:pPr>
            <a:r>
              <a:rPr lang="en-US" dirty="0">
                <a:solidFill>
                  <a:srgbClr val="0000FF"/>
                </a:solidFill>
              </a:rPr>
              <a:t>15,031</a:t>
            </a:r>
            <a:r>
              <a:rPr lang="en-US" dirty="0">
                <a:solidFill>
                  <a:schemeClr val="tx1"/>
                </a:solidFill>
              </a:rPr>
              <a:t> is </a:t>
            </a:r>
            <a:r>
              <a:rPr lang="en-US" dirty="0">
                <a:solidFill>
                  <a:srgbClr val="FF0000"/>
                </a:solidFill>
              </a:rPr>
              <a:t>not divisible by 4</a:t>
            </a:r>
            <a:r>
              <a:rPr lang="en-US" dirty="0">
                <a:solidFill>
                  <a:schemeClr val="tx1"/>
                </a:solidFill>
              </a:rPr>
              <a:t> since 31 is not divisible by 4.</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5</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5 if the ones digit is 0 or 5.</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15: Determining Divisibility by 5</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5363" name="Rectangle 3"/>
          <p:cNvSpPr>
            <a:spLocks noGrp="1"/>
          </p:cNvSpPr>
          <p:nvPr>
            <p:ph idx="1"/>
          </p:nvPr>
        </p:nvSpPr>
        <p:spPr>
          <a:xfrm>
            <a:off x="457200" y="1019175"/>
            <a:ext cx="8229600" cy="5139869"/>
          </a:xfrm>
          <a:prstGeom prst="rect">
            <a:avLst/>
          </a:prstGeom>
          <a:noFill/>
        </p:spPr>
        <p:txBody>
          <a:bodyPr>
            <a:spAutoFit/>
          </a:bodyPr>
          <a:lstStyle/>
          <a:p>
            <a:pPr>
              <a:tabLst>
                <a:tab pos="457200" algn="l"/>
              </a:tabLst>
            </a:pPr>
            <a:r>
              <a:rPr lang="en-US" dirty="0"/>
              <a:t>Determine whether each of the following numbers is divisible by 5.</a:t>
            </a:r>
            <a:endParaRPr lang="en-US" i="0" dirty="0">
              <a:solidFill>
                <a:schemeClr val="tx1"/>
              </a:solidFill>
            </a:endParaRPr>
          </a:p>
          <a:p>
            <a:pPr marL="457200" indent="-457200" eaLnBrk="1" hangingPunct="1">
              <a:buFont typeface="Courier New" pitchFamily="49" charset="0"/>
              <a:buAutoNum type="alphaLcPeriod"/>
            </a:pPr>
            <a:r>
              <a:rPr lang="en-US" i="0" dirty="0">
                <a:solidFill>
                  <a:schemeClr val="tx1"/>
                </a:solidFill>
              </a:rPr>
              <a:t> </a:t>
            </a:r>
            <a:r>
              <a:rPr lang="en-US" i="0" dirty="0">
                <a:solidFill>
                  <a:srgbClr val="0000FF"/>
                </a:solidFill>
              </a:rPr>
              <a:t>1365</a:t>
            </a:r>
          </a:p>
          <a:p>
            <a:pPr marL="457200" indent="-457200">
              <a:buFont typeface="Courier New" pitchFamily="49" charset="0"/>
              <a:buAutoNum type="alphaLcPeriod"/>
            </a:pPr>
            <a:r>
              <a:rPr lang="en-US" dirty="0">
                <a:solidFill>
                  <a:schemeClr val="tx1"/>
                </a:solidFill>
              </a:rPr>
              <a:t> </a:t>
            </a:r>
            <a:r>
              <a:rPr lang="en-US" dirty="0">
                <a:solidFill>
                  <a:srgbClr val="0000FF"/>
                </a:solidFill>
              </a:rPr>
              <a:t>970</a:t>
            </a:r>
          </a:p>
          <a:p>
            <a:pPr marL="457200" indent="-457200">
              <a:buFont typeface="Courier New" pitchFamily="49" charset="0"/>
              <a:buAutoNum type="alphaLcPeriod"/>
            </a:pPr>
            <a:r>
              <a:rPr lang="en-US" dirty="0">
                <a:solidFill>
                  <a:schemeClr val="tx1"/>
                </a:solidFill>
              </a:rPr>
              <a:t> </a:t>
            </a:r>
            <a:r>
              <a:rPr lang="en-US" dirty="0">
                <a:solidFill>
                  <a:srgbClr val="0000FF"/>
                </a:solidFill>
              </a:rPr>
              <a:t>1863</a:t>
            </a:r>
            <a:endParaRPr lang="en-US" i="0" dirty="0">
              <a:solidFill>
                <a:srgbClr val="0000FF"/>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1365</a:t>
            </a:r>
            <a:r>
              <a:rPr lang="en-US" i="0" dirty="0">
                <a:solidFill>
                  <a:schemeClr val="tx1"/>
                </a:solidFill>
              </a:rPr>
              <a:t> is </a:t>
            </a:r>
            <a:r>
              <a:rPr lang="en-US" i="0" dirty="0">
                <a:solidFill>
                  <a:srgbClr val="FF0000"/>
                </a:solidFill>
              </a:rPr>
              <a:t>divisible by 5</a:t>
            </a:r>
            <a:r>
              <a:rPr lang="en-US" i="0" dirty="0">
                <a:solidFill>
                  <a:schemeClr val="tx1"/>
                </a:solidFill>
              </a:rPr>
              <a:t> since the ones digit is 5.</a:t>
            </a:r>
          </a:p>
          <a:p>
            <a:pPr marL="514350" indent="-514350" eaLnBrk="1" hangingPunct="1">
              <a:spcBef>
                <a:spcPts val="1200"/>
              </a:spcBef>
              <a:buFont typeface="+mj-lt"/>
              <a:buAutoNum type="alphaLcPeriod" startAt="2"/>
              <a:tabLst>
                <a:tab pos="457200" algn="l"/>
              </a:tabLst>
            </a:pPr>
            <a:r>
              <a:rPr lang="en-US" dirty="0">
                <a:solidFill>
                  <a:schemeClr val="tx1"/>
                </a:solidFill>
              </a:rPr>
              <a:t> </a:t>
            </a:r>
            <a:r>
              <a:rPr lang="en-US" i="0" dirty="0">
                <a:solidFill>
                  <a:srgbClr val="0000FF"/>
                </a:solidFill>
              </a:rPr>
              <a:t>970</a:t>
            </a:r>
            <a:r>
              <a:rPr lang="en-US" i="0" dirty="0">
                <a:solidFill>
                  <a:schemeClr val="tx1"/>
                </a:solidFill>
              </a:rPr>
              <a:t> is </a:t>
            </a:r>
            <a:r>
              <a:rPr lang="en-US" i="0" dirty="0">
                <a:solidFill>
                  <a:srgbClr val="FF0000"/>
                </a:solidFill>
              </a:rPr>
              <a:t>divisible by 5</a:t>
            </a:r>
            <a:r>
              <a:rPr lang="en-US" i="0" dirty="0">
                <a:solidFill>
                  <a:schemeClr val="tx1"/>
                </a:solidFill>
              </a:rPr>
              <a:t> since the ones digit is 0.</a:t>
            </a:r>
          </a:p>
          <a:p>
            <a:pPr marL="514350" indent="-514350" eaLnBrk="1" hangingPunct="1">
              <a:spcBef>
                <a:spcPts val="1200"/>
              </a:spcBef>
              <a:buFont typeface="+mj-lt"/>
              <a:buAutoNum type="alphaLcPeriod" startAt="3"/>
            </a:pPr>
            <a:r>
              <a:rPr lang="en-US" dirty="0">
                <a:solidFill>
                  <a:schemeClr val="tx1"/>
                </a:solidFill>
              </a:rPr>
              <a:t> </a:t>
            </a:r>
            <a:r>
              <a:rPr lang="en-US" i="0" dirty="0">
                <a:solidFill>
                  <a:srgbClr val="0000FF"/>
                </a:solidFill>
              </a:rPr>
              <a:t>1863</a:t>
            </a:r>
            <a:r>
              <a:rPr lang="en-US" i="0" dirty="0">
                <a:solidFill>
                  <a:schemeClr val="tx1"/>
                </a:solidFill>
              </a:rPr>
              <a:t> is </a:t>
            </a:r>
            <a:r>
              <a:rPr lang="en-US" i="0" dirty="0">
                <a:solidFill>
                  <a:srgbClr val="FF0000"/>
                </a:solidFill>
              </a:rPr>
              <a:t>not divisible by 5</a:t>
            </a:r>
            <a:r>
              <a:rPr lang="en-US" i="0" dirty="0">
                <a:solidFill>
                  <a:schemeClr val="tx1"/>
                </a:solidFill>
              </a:rPr>
              <a:t> since the ones digit is not    0 or 5.</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6</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6 if it is divisible by both 2 and 3.</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16: Determining Divisibility by 6</a:t>
            </a:r>
            <a:r>
              <a:rPr kumimoji="0" lang="en-US" sz="3200" b="0" i="0" u="none" strike="noStrike" kern="1200" cap="none" spc="0" normalizeH="0" baseline="-25000" noProof="0" dirty="0">
                <a:ln>
                  <a:noFill/>
                </a:ln>
                <a:solidFill>
                  <a:schemeClr val="accent1"/>
                </a:solidFill>
                <a:effectLst/>
                <a:uLnTx/>
                <a:uFillTx/>
                <a:latin typeface="+mn-lt"/>
                <a:ea typeface="+mn-ea"/>
                <a:cs typeface="+mn-cs"/>
              </a:rPr>
              <a:t>1</a:t>
            </a:r>
            <a:endParaRPr kumimoji="0" lang="en-US" sz="3200" b="0" i="0" u="none" strike="noStrike" kern="1200" cap="none" spc="0" normalizeH="0" baseline="-25000" noProof="0" dirty="0">
              <a:ln>
                <a:noFill/>
              </a:ln>
              <a:solidFill>
                <a:srgbClr val="1F497D"/>
              </a:solidFill>
              <a:effectLst/>
              <a:uLnTx/>
              <a:uFillTx/>
              <a:latin typeface="+mj-lt"/>
              <a:ea typeface="+mj-ea"/>
              <a:cs typeface="+mj-cs"/>
            </a:endParaRPr>
          </a:p>
        </p:txBody>
      </p:sp>
      <p:sp>
        <p:nvSpPr>
          <p:cNvPr id="17411" name="Rectangle 3"/>
          <p:cNvSpPr>
            <a:spLocks noGrp="1"/>
          </p:cNvSpPr>
          <p:nvPr>
            <p:ph idx="1"/>
          </p:nvPr>
        </p:nvSpPr>
        <p:spPr>
          <a:xfrm>
            <a:off x="457200" y="1280160"/>
            <a:ext cx="8229600" cy="3926203"/>
          </a:xfrm>
          <a:prstGeom prst="rect">
            <a:avLst/>
          </a:prstGeom>
          <a:noFill/>
        </p:spPr>
        <p:txBody>
          <a:bodyPr>
            <a:spAutoFit/>
          </a:bodyPr>
          <a:lstStyle/>
          <a:p>
            <a:pPr>
              <a:tabLst>
                <a:tab pos="457200" algn="l"/>
              </a:tabLst>
            </a:pPr>
            <a:r>
              <a:rPr lang="en-US" dirty="0"/>
              <a:t>Determine whether each of the following numbers is divisible by 6.</a:t>
            </a:r>
            <a:endParaRPr lang="en-US" i="0" dirty="0">
              <a:solidFill>
                <a:schemeClr val="tx1"/>
              </a:solidFill>
            </a:endParaRP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9054</a:t>
            </a:r>
          </a:p>
          <a:p>
            <a:pPr marL="514350" indent="-514350">
              <a:buFont typeface="+mj-lt"/>
              <a:buAutoNum type="alphaLcPeriod"/>
              <a:tabLst>
                <a:tab pos="457200" algn="l"/>
              </a:tabLst>
            </a:pPr>
            <a:r>
              <a:rPr lang="en-US" dirty="0">
                <a:solidFill>
                  <a:schemeClr val="tx1"/>
                </a:solidFill>
              </a:rPr>
              <a:t> </a:t>
            </a:r>
            <a:r>
              <a:rPr lang="en-US" dirty="0">
                <a:solidFill>
                  <a:srgbClr val="0000FF"/>
                </a:solidFill>
              </a:rPr>
              <a:t>17,000</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14350" indent="-514350" eaLnBrk="1" hangingPunct="1">
              <a:spcBef>
                <a:spcPts val="1000"/>
              </a:spcBef>
              <a:spcAft>
                <a:spcPts val="300"/>
              </a:spcAft>
              <a:buFont typeface="+mj-lt"/>
              <a:buAutoNum type="alphaLcPeriod"/>
              <a:tabLst>
                <a:tab pos="457200" algn="l"/>
              </a:tabLst>
            </a:pPr>
            <a:r>
              <a:rPr lang="en-US" i="0" dirty="0">
                <a:solidFill>
                  <a:schemeClr val="tx1"/>
                </a:solidFill>
              </a:rPr>
              <a:t> </a:t>
            </a:r>
            <a:r>
              <a:rPr lang="en-US" i="0" dirty="0">
                <a:solidFill>
                  <a:srgbClr val="0000FF"/>
                </a:solidFill>
              </a:rPr>
              <a:t>9054</a:t>
            </a:r>
            <a:r>
              <a:rPr lang="en-US" i="0" dirty="0">
                <a:solidFill>
                  <a:schemeClr val="tx1"/>
                </a:solidFill>
              </a:rPr>
              <a:t> is divisible by 2 since the ones digit is 4. </a:t>
            </a:r>
            <a:r>
              <a:rPr lang="en-US" i="0" dirty="0">
                <a:solidFill>
                  <a:srgbClr val="0000FF"/>
                </a:solidFill>
              </a:rPr>
              <a:t>9054</a:t>
            </a:r>
            <a:r>
              <a:rPr lang="en-US" i="0" dirty="0">
                <a:solidFill>
                  <a:schemeClr val="tx1"/>
                </a:solidFill>
              </a:rPr>
              <a:t> is divisible by 3 since </a:t>
            </a:r>
            <a:r>
              <a:rPr lang="en-US" i="0" dirty="0">
                <a:solidFill>
                  <a:srgbClr val="000099"/>
                </a:solidFill>
              </a:rPr>
              <a:t>9 + 0 + 5 + 4 = 18</a:t>
            </a:r>
            <a:r>
              <a:rPr lang="en-US" i="0" dirty="0">
                <a:solidFill>
                  <a:schemeClr val="tx1"/>
                </a:solidFill>
              </a:rPr>
              <a:t>, and 18 is divisible by 3. Therefore, 9054 is </a:t>
            </a:r>
            <a:r>
              <a:rPr lang="en-US" i="0" dirty="0">
                <a:solidFill>
                  <a:srgbClr val="FF0000"/>
                </a:solidFill>
              </a:rPr>
              <a:t>divisible by 6</a:t>
            </a:r>
            <a:r>
              <a:rPr lang="en-US" i="0" dirty="0">
                <a:solidFill>
                  <a:schemeClr val="tx1"/>
                </a:solidFill>
              </a:rPr>
              <a:t>.</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lvl="0">
              <a:lnSpc>
                <a:spcPts val="3000"/>
              </a:lnSpc>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16: Determining Divisibility by 6</a:t>
            </a:r>
            <a:r>
              <a:rPr kumimoji="0" lang="en-US" sz="3200" b="0" i="0" u="none" strike="noStrike" kern="1200" cap="none" spc="0" normalizeH="0" baseline="-25000" noProof="0" dirty="0">
                <a:ln>
                  <a:noFill/>
                </a:ln>
                <a:solidFill>
                  <a:schemeClr val="accent1"/>
                </a:solidFill>
                <a:effectLst/>
                <a:uLnTx/>
                <a:uFillTx/>
                <a:latin typeface="+mn-lt"/>
                <a:ea typeface="+mn-ea"/>
                <a:cs typeface="+mn-cs"/>
              </a:rPr>
              <a:t>2</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18435" name="Rectangle 3"/>
          <p:cNvSpPr>
            <a:spLocks noGrp="1"/>
          </p:cNvSpPr>
          <p:nvPr>
            <p:ph idx="1"/>
          </p:nvPr>
        </p:nvSpPr>
        <p:spPr>
          <a:xfrm>
            <a:off x="457200" y="1280160"/>
            <a:ext cx="8229600" cy="1902059"/>
          </a:xfrm>
          <a:prstGeom prst="rect">
            <a:avLst/>
          </a:prstGeom>
          <a:noFill/>
        </p:spPr>
        <p:txBody>
          <a:bodyPr>
            <a:spAutoFit/>
          </a:bodyPr>
          <a:lstStyle/>
          <a:p>
            <a:pPr marL="457200" indent="-457200">
              <a:buFont typeface="+mj-lt"/>
              <a:buAutoNum type="alphaLcPeriod" startAt="2"/>
            </a:pPr>
            <a:r>
              <a:rPr lang="en-US" i="0" dirty="0">
                <a:solidFill>
                  <a:schemeClr val="tx1"/>
                </a:solidFill>
              </a:rPr>
              <a:t> </a:t>
            </a:r>
            <a:r>
              <a:rPr lang="en-US" i="0" dirty="0">
                <a:solidFill>
                  <a:srgbClr val="0000FF"/>
                </a:solidFill>
              </a:rPr>
              <a:t>17,000</a:t>
            </a:r>
            <a:r>
              <a:rPr lang="en-US" i="0" dirty="0">
                <a:solidFill>
                  <a:schemeClr val="tx1"/>
                </a:solidFill>
              </a:rPr>
              <a:t> is divisible by 2 since the ones digit is 0.</a:t>
            </a:r>
          </a:p>
          <a:p>
            <a:pPr marL="457200" indent="-457200"/>
            <a:r>
              <a:rPr lang="en-US" i="0" dirty="0">
                <a:solidFill>
                  <a:srgbClr val="0000FF"/>
                </a:solidFill>
              </a:rPr>
              <a:t>	17,000</a:t>
            </a:r>
            <a:r>
              <a:rPr lang="en-US" i="0" dirty="0">
                <a:solidFill>
                  <a:schemeClr val="tx1"/>
                </a:solidFill>
              </a:rPr>
              <a:t> is not divisible by 3 since </a:t>
            </a:r>
            <a:r>
              <a:rPr lang="en-US" i="0" dirty="0">
                <a:solidFill>
                  <a:srgbClr val="000099"/>
                </a:solidFill>
              </a:rPr>
              <a:t>1</a:t>
            </a:r>
            <a:r>
              <a:rPr lang="en-US" dirty="0">
                <a:solidFill>
                  <a:srgbClr val="000099"/>
                </a:solidFill>
              </a:rPr>
              <a:t> + 7 + 0 + 0 + 0 = 8</a:t>
            </a:r>
            <a:r>
              <a:rPr lang="en-US" i="0" dirty="0">
                <a:solidFill>
                  <a:schemeClr val="tx1"/>
                </a:solidFill>
              </a:rPr>
              <a:t>, and 8 is not divisible by 3.  Therefore, </a:t>
            </a:r>
            <a:r>
              <a:rPr lang="en-US" i="0" dirty="0">
                <a:solidFill>
                  <a:srgbClr val="0000FF"/>
                </a:solidFill>
              </a:rPr>
              <a:t>17,000</a:t>
            </a:r>
            <a:r>
              <a:rPr lang="en-US" i="0" dirty="0">
                <a:solidFill>
                  <a:schemeClr val="tx1"/>
                </a:solidFill>
              </a:rPr>
              <a:t> is </a:t>
            </a:r>
            <a:r>
              <a:rPr lang="en-US" i="0" dirty="0">
                <a:solidFill>
                  <a:srgbClr val="FF0000"/>
                </a:solidFill>
              </a:rPr>
              <a:t>not divisible by 6</a:t>
            </a:r>
            <a:r>
              <a:rPr lang="en-US" i="0" dirty="0">
                <a:solidFill>
                  <a:schemeClr val="tx1"/>
                </a:solidFill>
              </a:rPr>
              <a:t>.</a:t>
            </a:r>
            <a:endParaRPr lang="en-US"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9</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9 if the sum of the digits is divisible by 9.</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17: Determining Divisibility by 9</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20483" name="Rectangle 3"/>
          <p:cNvSpPr>
            <a:spLocks noGrp="1"/>
          </p:cNvSpPr>
          <p:nvPr>
            <p:ph idx="1"/>
          </p:nvPr>
        </p:nvSpPr>
        <p:spPr>
          <a:xfrm>
            <a:off x="457200" y="1280160"/>
            <a:ext cx="8229600" cy="4401205"/>
          </a:xfrm>
          <a:prstGeom prst="rect">
            <a:avLst/>
          </a:prstGeom>
          <a:noFill/>
        </p:spPr>
        <p:txBody>
          <a:bodyPr>
            <a:spAutoFit/>
          </a:bodyPr>
          <a:lstStyle/>
          <a:p>
            <a:pPr>
              <a:tabLst>
                <a:tab pos="457200" algn="l"/>
              </a:tabLst>
            </a:pPr>
            <a:r>
              <a:rPr lang="en-US" dirty="0"/>
              <a:t>Determine whether each of the following numbers is divisible by 9.</a:t>
            </a:r>
            <a:endParaRPr lang="en-US" i="0" dirty="0">
              <a:solidFill>
                <a:schemeClr val="tx1"/>
              </a:solidFill>
            </a:endParaRP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2530</a:t>
            </a:r>
          </a:p>
          <a:p>
            <a:pPr marL="514350" indent="-514350">
              <a:buFont typeface="+mj-lt"/>
              <a:buAutoNum type="alphaLcPeriod"/>
              <a:tabLst>
                <a:tab pos="457200" algn="l"/>
              </a:tabLst>
            </a:pPr>
            <a:r>
              <a:rPr lang="en-US" dirty="0">
                <a:solidFill>
                  <a:schemeClr val="tx1"/>
                </a:solidFill>
              </a:rPr>
              <a:t> </a:t>
            </a:r>
            <a:r>
              <a:rPr lang="en-US" dirty="0">
                <a:solidFill>
                  <a:srgbClr val="0000FF"/>
                </a:solidFill>
              </a:rPr>
              <a:t>873</a:t>
            </a:r>
            <a:endParaRPr lang="en-US" i="0" dirty="0">
              <a:solidFill>
                <a:schemeClr val="tx1"/>
              </a:solidFill>
            </a:endParaRPr>
          </a:p>
          <a:p>
            <a:pPr marL="0" indent="0" eaLnBrk="1" hangingPunct="1">
              <a:buFont typeface="Courier New" pitchFamily="49" charset="0"/>
              <a:buNone/>
              <a:tabLst>
                <a:tab pos="457200" algn="l"/>
              </a:tabLst>
            </a:pPr>
            <a:r>
              <a:rPr lang="en-US" b="1" i="0" dirty="0">
                <a:solidFill>
                  <a:schemeClr val="tx1"/>
                </a:solidFill>
              </a:rPr>
              <a:t>Solution</a:t>
            </a:r>
          </a:p>
          <a:p>
            <a:pPr marL="514350" indent="-514350" eaLnBrk="1" hangingPunct="1">
              <a:buFont typeface="+mj-lt"/>
              <a:buAutoNum type="alphaLcPeriod"/>
            </a:pPr>
            <a:r>
              <a:rPr lang="en-US" i="0" dirty="0">
                <a:solidFill>
                  <a:schemeClr val="tx1"/>
                </a:solidFill>
              </a:rPr>
              <a:t> </a:t>
            </a:r>
            <a:r>
              <a:rPr lang="en-US" i="0" dirty="0">
                <a:solidFill>
                  <a:srgbClr val="0000FF"/>
                </a:solidFill>
              </a:rPr>
              <a:t>2530</a:t>
            </a:r>
            <a:r>
              <a:rPr lang="en-US" i="0" dirty="0">
                <a:solidFill>
                  <a:schemeClr val="tx1"/>
                </a:solidFill>
              </a:rPr>
              <a:t> is </a:t>
            </a:r>
            <a:r>
              <a:rPr lang="en-US" i="0" dirty="0">
                <a:solidFill>
                  <a:srgbClr val="FF0000"/>
                </a:solidFill>
              </a:rPr>
              <a:t>not divisible by 9</a:t>
            </a:r>
            <a:r>
              <a:rPr lang="en-US" i="0" dirty="0">
                <a:solidFill>
                  <a:schemeClr val="tx1"/>
                </a:solidFill>
              </a:rPr>
              <a:t> since </a:t>
            </a:r>
            <a:r>
              <a:rPr lang="en-US" i="0" dirty="0">
                <a:solidFill>
                  <a:srgbClr val="000099"/>
                </a:solidFill>
              </a:rPr>
              <a:t>2 + 5 + 3 + 0 = 10</a:t>
            </a:r>
            <a:r>
              <a:rPr lang="en-US" i="0" dirty="0">
                <a:solidFill>
                  <a:schemeClr val="tx1"/>
                </a:solidFill>
              </a:rPr>
              <a:t>, and 10 is not divisible by 9.</a:t>
            </a:r>
          </a:p>
          <a:p>
            <a:pPr marL="514350" indent="-514350">
              <a:buFont typeface="+mj-lt"/>
              <a:buAutoNum type="alphaLcPeriod"/>
            </a:pPr>
            <a:r>
              <a:rPr lang="en-US" dirty="0">
                <a:solidFill>
                  <a:schemeClr val="tx1"/>
                </a:solidFill>
              </a:rPr>
              <a:t> </a:t>
            </a:r>
            <a:r>
              <a:rPr lang="en-US" dirty="0">
                <a:solidFill>
                  <a:srgbClr val="0000FF"/>
                </a:solidFill>
              </a:rPr>
              <a:t>873</a:t>
            </a:r>
            <a:r>
              <a:rPr lang="en-US" dirty="0">
                <a:solidFill>
                  <a:schemeClr val="tx1"/>
                </a:solidFill>
              </a:rPr>
              <a:t> is </a:t>
            </a:r>
            <a:r>
              <a:rPr lang="en-US" dirty="0">
                <a:solidFill>
                  <a:srgbClr val="FF0000"/>
                </a:solidFill>
              </a:rPr>
              <a:t>divisible by 9</a:t>
            </a:r>
            <a:r>
              <a:rPr lang="en-US" dirty="0">
                <a:solidFill>
                  <a:schemeClr val="tx1"/>
                </a:solidFill>
              </a:rPr>
              <a:t> since </a:t>
            </a:r>
            <a:r>
              <a:rPr lang="en-US" dirty="0">
                <a:solidFill>
                  <a:srgbClr val="000099"/>
                </a:solidFill>
              </a:rPr>
              <a:t>8 + 7 + 3 = 18</a:t>
            </a:r>
            <a:r>
              <a:rPr lang="en-US" dirty="0">
                <a:solidFill>
                  <a:schemeClr val="tx1"/>
                </a:solidFill>
              </a:rPr>
              <a:t>, and 18 is divisible by 9.</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Definition: Divisibility by 10</a:t>
            </a:r>
          </a:p>
        </p:txBody>
      </p:sp>
      <p:sp>
        <p:nvSpPr>
          <p:cNvPr id="4" name="Content Placeholder 3"/>
          <p:cNvSpPr>
            <a:spLocks noGrp="1"/>
          </p:cNvSpPr>
          <p:nvPr>
            <p:ph idx="1"/>
          </p:nvPr>
        </p:nvSpPr>
        <p:spPr>
          <a:xfrm>
            <a:off x="457200" y="1280160"/>
            <a:ext cx="8229600" cy="523220"/>
          </a:xfrm>
          <a:solidFill>
            <a:srgbClr val="FFFFCC"/>
          </a:solidFill>
          <a:ln w="28575">
            <a:solidFill>
              <a:srgbClr val="000000"/>
            </a:solidFill>
          </a:ln>
        </p:spPr>
        <p:txBody>
          <a:bodyPr>
            <a:spAutoFit/>
          </a:bodyPr>
          <a:lstStyle/>
          <a:p>
            <a:r>
              <a:rPr lang="en-US" dirty="0">
                <a:solidFill>
                  <a:srgbClr val="000000"/>
                </a:solidFill>
                <a:latin typeface="Calibri" pitchFamily="34" charset="0"/>
              </a:rPr>
              <a:t>A number is divisible by 10 if the ones digit is 0.</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idx="4294967295"/>
          </p:nvPr>
        </p:nvSpPr>
        <p:spPr>
          <a:xfrm>
            <a:off x="457200" y="76200"/>
            <a:ext cx="82296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n-lt"/>
                <a:ea typeface="+mn-ea"/>
                <a:cs typeface="+mn-cs"/>
              </a:rPr>
              <a:t>Example 18: Determining Divisibility by 10</a:t>
            </a:r>
            <a:endParaRPr kumimoji="0" lang="en-US" sz="3200" b="0" i="0" u="none" strike="noStrike" kern="1200" cap="none" spc="0" normalizeH="0" baseline="0" noProof="0" dirty="0">
              <a:ln>
                <a:noFill/>
              </a:ln>
              <a:solidFill>
                <a:srgbClr val="1F497D"/>
              </a:solidFill>
              <a:effectLst/>
              <a:uLnTx/>
              <a:uFillTx/>
              <a:latin typeface="+mj-lt"/>
              <a:ea typeface="+mj-ea"/>
              <a:cs typeface="+mj-cs"/>
            </a:endParaRPr>
          </a:p>
        </p:txBody>
      </p:sp>
      <p:sp>
        <p:nvSpPr>
          <p:cNvPr id="22531" name="Rectangle 3"/>
          <p:cNvSpPr>
            <a:spLocks noGrp="1"/>
          </p:cNvSpPr>
          <p:nvPr>
            <p:ph idx="1"/>
          </p:nvPr>
        </p:nvSpPr>
        <p:spPr>
          <a:xfrm>
            <a:off x="457200" y="1280160"/>
            <a:ext cx="8229600" cy="4142673"/>
          </a:xfrm>
          <a:prstGeom prst="rect">
            <a:avLst/>
          </a:prstGeom>
          <a:noFill/>
        </p:spPr>
        <p:txBody>
          <a:bodyPr>
            <a:spAutoFit/>
          </a:bodyPr>
          <a:lstStyle/>
          <a:p>
            <a:pPr>
              <a:tabLst>
                <a:tab pos="457200" algn="l"/>
              </a:tabLst>
            </a:pPr>
            <a:r>
              <a:rPr lang="en-US" dirty="0"/>
              <a:t>Determine whether each of the following numbers is divisible by 10.</a:t>
            </a:r>
            <a:endParaRPr lang="en-US" i="0" dirty="0">
              <a:solidFill>
                <a:schemeClr val="tx1"/>
              </a:solidFill>
            </a:endParaRPr>
          </a:p>
          <a:p>
            <a:pPr marL="514350" indent="-514350" eaLnBrk="1" hangingPunct="1">
              <a:buFont typeface="+mj-lt"/>
              <a:buAutoNum type="alphaLcPeriod"/>
              <a:tabLst>
                <a:tab pos="457200" algn="l"/>
              </a:tabLst>
            </a:pPr>
            <a:r>
              <a:rPr lang="en-US" dirty="0">
                <a:solidFill>
                  <a:schemeClr val="tx1"/>
                </a:solidFill>
              </a:rPr>
              <a:t> </a:t>
            </a:r>
            <a:r>
              <a:rPr lang="en-US" i="0" dirty="0">
                <a:solidFill>
                  <a:srgbClr val="0000FF"/>
                </a:solidFill>
              </a:rPr>
              <a:t>12,530</a:t>
            </a:r>
          </a:p>
          <a:p>
            <a:pPr marL="514350" indent="-514350">
              <a:buFont typeface="+mj-lt"/>
              <a:buAutoNum type="alphaLcPeriod"/>
              <a:tabLst>
                <a:tab pos="457200" algn="l"/>
              </a:tabLst>
            </a:pPr>
            <a:r>
              <a:rPr lang="en-US" dirty="0">
                <a:solidFill>
                  <a:schemeClr val="tx1"/>
                </a:solidFill>
              </a:rPr>
              <a:t> </a:t>
            </a:r>
            <a:r>
              <a:rPr lang="en-US" dirty="0">
                <a:solidFill>
                  <a:srgbClr val="0000FF"/>
                </a:solidFill>
              </a:rPr>
              <a:t>841</a:t>
            </a:r>
            <a:endParaRPr lang="en-US" i="0" dirty="0">
              <a:solidFill>
                <a:schemeClr val="tx1"/>
              </a:solidFill>
            </a:endParaRPr>
          </a:p>
          <a:p>
            <a:pPr marL="0" indent="0" eaLnBrk="1" hangingPunct="1">
              <a:spcBef>
                <a:spcPct val="50000"/>
              </a:spcBef>
              <a:buFont typeface="Courier New" pitchFamily="49" charset="0"/>
              <a:buNone/>
              <a:tabLst>
                <a:tab pos="457200" algn="l"/>
              </a:tabLst>
            </a:pPr>
            <a:r>
              <a:rPr lang="en-US" b="1" i="0" dirty="0">
                <a:solidFill>
                  <a:schemeClr val="tx1"/>
                </a:solidFill>
              </a:rPr>
              <a:t>Solution</a:t>
            </a:r>
          </a:p>
          <a:p>
            <a:pPr marL="514350" indent="-514350" eaLnBrk="1" hangingPunct="1">
              <a:spcBef>
                <a:spcPct val="25000"/>
              </a:spcBef>
              <a:buFont typeface="+mj-lt"/>
              <a:buAutoNum type="alphaLcPeriod"/>
            </a:pPr>
            <a:r>
              <a:rPr lang="en-US" i="0" dirty="0">
                <a:solidFill>
                  <a:schemeClr val="tx1"/>
                </a:solidFill>
              </a:rPr>
              <a:t> </a:t>
            </a:r>
            <a:r>
              <a:rPr lang="en-US" i="0" dirty="0">
                <a:solidFill>
                  <a:srgbClr val="0000FF"/>
                </a:solidFill>
              </a:rPr>
              <a:t>12,530</a:t>
            </a:r>
            <a:r>
              <a:rPr lang="en-US" i="0" dirty="0">
                <a:solidFill>
                  <a:schemeClr val="tx1"/>
                </a:solidFill>
              </a:rPr>
              <a:t> is </a:t>
            </a:r>
            <a:r>
              <a:rPr lang="en-US" i="0" dirty="0">
                <a:solidFill>
                  <a:srgbClr val="FF0000"/>
                </a:solidFill>
              </a:rPr>
              <a:t>divisible by 10</a:t>
            </a:r>
            <a:r>
              <a:rPr lang="en-US" i="0" dirty="0">
                <a:solidFill>
                  <a:schemeClr val="tx1"/>
                </a:solidFill>
              </a:rPr>
              <a:t> since the ones digit is 0.</a:t>
            </a:r>
          </a:p>
          <a:p>
            <a:pPr marL="514350" indent="-514350">
              <a:spcBef>
                <a:spcPct val="25000"/>
              </a:spcBef>
              <a:buFont typeface="+mj-lt"/>
              <a:buAutoNum type="alphaLcPeriod"/>
            </a:pPr>
            <a:r>
              <a:rPr lang="en-US" dirty="0">
                <a:solidFill>
                  <a:schemeClr val="tx1"/>
                </a:solidFill>
              </a:rPr>
              <a:t> </a:t>
            </a:r>
            <a:r>
              <a:rPr lang="en-US" dirty="0">
                <a:solidFill>
                  <a:srgbClr val="0000FF"/>
                </a:solidFill>
              </a:rPr>
              <a:t>841</a:t>
            </a:r>
            <a:r>
              <a:rPr lang="en-US" dirty="0">
                <a:solidFill>
                  <a:schemeClr val="tx1"/>
                </a:solidFill>
              </a:rPr>
              <a:t> is </a:t>
            </a:r>
            <a:r>
              <a:rPr lang="en-US" dirty="0">
                <a:solidFill>
                  <a:srgbClr val="FF0000"/>
                </a:solidFill>
              </a:rPr>
              <a:t>not divisible by 10</a:t>
            </a:r>
            <a:r>
              <a:rPr lang="en-US" dirty="0">
                <a:solidFill>
                  <a:schemeClr val="tx1"/>
                </a:solidFill>
              </a:rPr>
              <a:t> since the ones digit is not 0.</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Example 1: Identifying the Base and Exponent</a:t>
            </a:r>
          </a:p>
        </p:txBody>
      </p:sp>
      <p:sp>
        <p:nvSpPr>
          <p:cNvPr id="16" name="Rectangle 3">
            <a:extLst>
              <a:ext uri="{FF2B5EF4-FFF2-40B4-BE49-F238E27FC236}">
                <a16:creationId xmlns:a16="http://schemas.microsoft.com/office/drawing/2014/main" id="{2E745B84-2AE9-5713-811B-1B1DB5821B3E}"/>
              </a:ext>
            </a:extLst>
          </p:cNvPr>
          <p:cNvSpPr>
            <a:spLocks noGrp="1"/>
          </p:cNvSpPr>
          <p:nvPr>
            <p:ph idx="1"/>
          </p:nvPr>
        </p:nvSpPr>
        <p:spPr>
          <a:xfrm>
            <a:off x="469392" y="1393735"/>
            <a:ext cx="8229600" cy="2123658"/>
          </a:xfrm>
          <a:prstGeom prst="rect">
            <a:avLst/>
          </a:prstGeom>
        </p:spPr>
        <p:txBody>
          <a:bodyPr>
            <a:spAutoFit/>
          </a:bodyPr>
          <a:lstStyle/>
          <a:p>
            <a:pPr>
              <a:tabLst>
                <a:tab pos="1260475" algn="l"/>
              </a:tabLst>
            </a:pPr>
            <a:r>
              <a:rPr lang="en-US" dirty="0"/>
              <a:t>Identify the base and exponent in each exponential expression.</a:t>
            </a:r>
            <a:endParaRPr lang="en-US" i="0" dirty="0">
              <a:solidFill>
                <a:schemeClr val="tx1"/>
              </a:solidFill>
            </a:endParaRPr>
          </a:p>
          <a:p>
            <a:pPr marL="514350" indent="-514350">
              <a:spcBef>
                <a:spcPts val="1200"/>
              </a:spcBef>
              <a:buFont typeface="+mj-lt"/>
              <a:buAutoNum type="alphaLcPeriod"/>
              <a:tabLst>
                <a:tab pos="1260475" algn="l"/>
              </a:tabLst>
            </a:pPr>
            <a:r>
              <a:rPr lang="en-US" dirty="0">
                <a:solidFill>
                  <a:schemeClr val="tx1"/>
                </a:solidFill>
              </a:rPr>
              <a:t> </a:t>
            </a:r>
            <a:r>
              <a:rPr lang="en-US" dirty="0">
                <a:solidFill>
                  <a:srgbClr val="0000FF"/>
                </a:solidFill>
              </a:rPr>
              <a:t>6²</a:t>
            </a:r>
            <a:r>
              <a:rPr lang="en-US" i="0" dirty="0">
                <a:solidFill>
                  <a:schemeClr val="tx1"/>
                </a:solidFill>
              </a:rPr>
              <a:t>	</a:t>
            </a:r>
            <a:r>
              <a:rPr lang="en-US" sz="2800" dirty="0">
                <a:solidFill>
                  <a:srgbClr val="FF0000"/>
                </a:solidFill>
              </a:rPr>
              <a:t>6</a:t>
            </a:r>
            <a:r>
              <a:rPr lang="en-US" sz="2800" dirty="0"/>
              <a:t> is the base, and </a:t>
            </a:r>
            <a:r>
              <a:rPr lang="en-US" sz="2800" dirty="0">
                <a:solidFill>
                  <a:srgbClr val="FF0000"/>
                </a:solidFill>
              </a:rPr>
              <a:t>2</a:t>
            </a:r>
            <a:r>
              <a:rPr lang="en-US" sz="2800" dirty="0"/>
              <a:t> is the exponent.</a:t>
            </a:r>
          </a:p>
          <a:p>
            <a:pPr marL="514350" indent="-514350" eaLnBrk="1" hangingPunct="1">
              <a:spcBef>
                <a:spcPts val="1200"/>
              </a:spcBef>
              <a:buFont typeface="+mj-lt"/>
              <a:buAutoNum type="alphaLcPeriod"/>
              <a:tabLst>
                <a:tab pos="1260475" algn="l"/>
              </a:tabLst>
            </a:pPr>
            <a:endParaRPr lang="en-US" i="0" dirty="0">
              <a:solidFill>
                <a:schemeClr val="tx1"/>
              </a:solidFill>
            </a:endParaRPr>
          </a:p>
        </p:txBody>
      </p:sp>
      <p:pic>
        <p:nvPicPr>
          <p:cNvPr id="3" name="Picture 2" descr="b. 10 to the power of 4">
            <a:extLst>
              <a:ext uri="{FF2B5EF4-FFF2-40B4-BE49-F238E27FC236}">
                <a16:creationId xmlns:a16="http://schemas.microsoft.com/office/drawing/2014/main" id="{30BE3FA6-2938-D390-7D01-6930C6B437AA}"/>
              </a:ext>
            </a:extLst>
          </p:cNvPr>
          <p:cNvPicPr>
            <a:picLocks noChangeAspect="1"/>
          </p:cNvPicPr>
          <p:nvPr/>
        </p:nvPicPr>
        <p:blipFill>
          <a:blip r:embed="rId2"/>
          <a:stretch>
            <a:fillRect/>
          </a:stretch>
        </p:blipFill>
        <p:spPr>
          <a:xfrm>
            <a:off x="550807" y="3121393"/>
            <a:ext cx="1005231" cy="396000"/>
          </a:xfrm>
          <a:prstGeom prst="rect">
            <a:avLst/>
          </a:prstGeom>
        </p:spPr>
      </p:pic>
      <p:sp>
        <p:nvSpPr>
          <p:cNvPr id="18" name="Rectangle 17">
            <a:extLst>
              <a:ext uri="{FF2B5EF4-FFF2-40B4-BE49-F238E27FC236}">
                <a16:creationId xmlns:a16="http://schemas.microsoft.com/office/drawing/2014/main" id="{1D670858-C83F-0C4B-3BBB-29D007E49DE7}"/>
              </a:ext>
            </a:extLst>
          </p:cNvPr>
          <p:cNvSpPr/>
          <p:nvPr/>
        </p:nvSpPr>
        <p:spPr>
          <a:xfrm>
            <a:off x="1649645" y="3118286"/>
            <a:ext cx="5597238" cy="523220"/>
          </a:xfrm>
          <a:prstGeom prst="rect">
            <a:avLst/>
          </a:prstGeom>
        </p:spPr>
        <p:txBody>
          <a:bodyPr wrap="none">
            <a:spAutoFit/>
          </a:bodyPr>
          <a:lstStyle/>
          <a:p>
            <a:r>
              <a:rPr lang="en-US" sz="2800" dirty="0">
                <a:solidFill>
                  <a:srgbClr val="FF0000"/>
                </a:solidFill>
              </a:rPr>
              <a:t>10</a:t>
            </a:r>
            <a:r>
              <a:rPr lang="en-US" sz="2800" dirty="0"/>
              <a:t> is the base, and </a:t>
            </a:r>
            <a:r>
              <a:rPr lang="en-US" sz="2800" dirty="0">
                <a:solidFill>
                  <a:srgbClr val="FF0000"/>
                </a:solidFill>
              </a:rPr>
              <a:t>4</a:t>
            </a:r>
            <a:r>
              <a:rPr lang="en-US" sz="2800" dirty="0"/>
              <a:t> is the exponent.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199" y="375240"/>
            <a:ext cx="8406245" cy="489236"/>
          </a:xfrm>
          <a:prstGeom prst="rect">
            <a:avLst/>
          </a:prstGeom>
          <a:noFill/>
        </p:spPr>
        <p:txBody>
          <a:bodyPr wrap="square">
            <a:spAutoFit/>
          </a:bodyPr>
          <a:lstStyle/>
          <a:p>
            <a:r>
              <a:rPr lang="en-US" sz="3200" dirty="0">
                <a:solidFill>
                  <a:schemeClr val="accent1"/>
                </a:solidFill>
              </a:rPr>
              <a:t>Example 19: </a:t>
            </a:r>
            <a:r>
              <a:rPr lang="en-US" dirty="0">
                <a:solidFill>
                  <a:schemeClr val="accent1"/>
                </a:solidFill>
              </a:rPr>
              <a:t>Using the Divisibility Rules</a:t>
            </a:r>
            <a:r>
              <a:rPr lang="en-US" baseline="-25000" dirty="0">
                <a:solidFill>
                  <a:schemeClr val="accent1"/>
                </a:solidFill>
              </a:rPr>
              <a:t>1</a:t>
            </a:r>
          </a:p>
        </p:txBody>
      </p:sp>
      <p:sp>
        <p:nvSpPr>
          <p:cNvPr id="23555" name="Rectangle 3"/>
          <p:cNvSpPr>
            <a:spLocks noGrp="1"/>
          </p:cNvSpPr>
          <p:nvPr>
            <p:ph idx="1"/>
          </p:nvPr>
        </p:nvSpPr>
        <p:spPr>
          <a:xfrm>
            <a:off x="457199" y="1143000"/>
            <a:ext cx="8559209" cy="4876800"/>
          </a:xfrm>
          <a:prstGeom prst="rect">
            <a:avLst/>
          </a:prstGeom>
        </p:spPr>
        <p:txBody>
          <a:bodyPr>
            <a:normAutofit/>
          </a:bodyPr>
          <a:lstStyle/>
          <a:p>
            <a:pPr>
              <a:tabLst>
                <a:tab pos="457200" algn="l"/>
              </a:tabLst>
            </a:pPr>
            <a:r>
              <a:rPr lang="en-US" dirty="0"/>
              <a:t>Complete each sentence.</a:t>
            </a:r>
            <a:endParaRPr lang="en-US" b="1" i="0" dirty="0">
              <a:solidFill>
                <a:schemeClr val="tx1"/>
              </a:solidFill>
            </a:endParaRPr>
          </a:p>
          <a:p>
            <a:pPr marL="514350" indent="-514350">
              <a:buFont typeface="+mj-lt"/>
              <a:buAutoNum type="alphaLcPeriod"/>
              <a:tabLst>
                <a:tab pos="457200" algn="l"/>
              </a:tabLst>
            </a:pPr>
            <a:r>
              <a:rPr lang="en-US" dirty="0">
                <a:solidFill>
                  <a:schemeClr val="tx1"/>
                </a:solidFill>
              </a:rPr>
              <a:t> </a:t>
            </a:r>
            <a:r>
              <a:rPr lang="en-US" i="0" dirty="0">
                <a:solidFill>
                  <a:schemeClr val="tx1"/>
                </a:solidFill>
              </a:rPr>
              <a:t>250 is divisible by 10 since </a:t>
            </a:r>
            <a:r>
              <a:rPr lang="en-US" sz="2800" dirty="0">
                <a:solidFill>
                  <a:srgbClr val="FF0008"/>
                </a:solidFill>
                <a:latin typeface="Calibri" pitchFamily="34" charset="0"/>
              </a:rPr>
              <a:t>the ones digit is 0.</a:t>
            </a:r>
          </a:p>
          <a:p>
            <a:pPr marL="514350" indent="-514350">
              <a:buFont typeface="+mj-lt"/>
              <a:buAutoNum type="alphaLcPeriod"/>
              <a:tabLst>
                <a:tab pos="457200" algn="l"/>
              </a:tabLst>
            </a:pPr>
            <a:r>
              <a:rPr lang="en-US" i="0" dirty="0">
                <a:solidFill>
                  <a:schemeClr val="tx1"/>
                </a:solidFill>
              </a:rPr>
              <a:t>5712 is divisible by 4 </a:t>
            </a:r>
            <a:r>
              <a:rPr lang="en-US" dirty="0">
                <a:solidFill>
                  <a:schemeClr val="tx1"/>
                </a:solidFill>
              </a:rPr>
              <a:t>since </a:t>
            </a:r>
            <a:r>
              <a:rPr lang="en-US" sz="2800" dirty="0">
                <a:solidFill>
                  <a:srgbClr val="FF0008"/>
                </a:solidFill>
                <a:latin typeface="Calibri" pitchFamily="34" charset="0"/>
              </a:rPr>
              <a:t>the number formed by</a:t>
            </a:r>
            <a:br>
              <a:rPr lang="en-US" sz="2800" dirty="0">
                <a:solidFill>
                  <a:srgbClr val="FF0008"/>
                </a:solidFill>
                <a:latin typeface="Calibri" pitchFamily="34" charset="0"/>
              </a:rPr>
            </a:br>
            <a:r>
              <a:rPr lang="en-US" sz="2800" dirty="0">
                <a:solidFill>
                  <a:srgbClr val="FF0008"/>
                </a:solidFill>
                <a:latin typeface="Calibri" pitchFamily="34" charset="0"/>
              </a:rPr>
              <a:t>the last 2 digits (12) is divisible by 4.</a:t>
            </a:r>
          </a:p>
          <a:p>
            <a:pPr marL="514350" indent="-514350">
              <a:buFont typeface="+mj-lt"/>
              <a:buAutoNum type="alphaLcPeriod"/>
              <a:tabLst>
                <a:tab pos="457200" algn="l"/>
              </a:tabLst>
            </a:pPr>
            <a:r>
              <a:rPr lang="en-US" i="0" dirty="0">
                <a:solidFill>
                  <a:schemeClr val="tx1"/>
                </a:solidFill>
              </a:rPr>
              <a:t>5402 is not divisible by 3 </a:t>
            </a:r>
            <a:r>
              <a:rPr lang="en-US" dirty="0">
                <a:solidFill>
                  <a:schemeClr val="tx1"/>
                </a:solidFill>
              </a:rPr>
              <a:t>since </a:t>
            </a:r>
            <a:r>
              <a:rPr lang="en-US" sz="2800" dirty="0">
                <a:solidFill>
                  <a:srgbClr val="FF0008"/>
                </a:solidFill>
                <a:latin typeface="Calibri" pitchFamily="34" charset="0"/>
              </a:rPr>
              <a:t>5 + 4 + 0 + 2 = 11,</a:t>
            </a:r>
            <a:br>
              <a:rPr lang="en-US" sz="2800" dirty="0">
                <a:solidFill>
                  <a:srgbClr val="FF0008"/>
                </a:solidFill>
                <a:latin typeface="Calibri" pitchFamily="34" charset="0"/>
              </a:rPr>
            </a:br>
            <a:r>
              <a:rPr lang="en-US" sz="2800" dirty="0">
                <a:solidFill>
                  <a:srgbClr val="FF0008"/>
                </a:solidFill>
                <a:latin typeface="Calibri" pitchFamily="34" charset="0"/>
              </a:rPr>
              <a:t>and 11 is not divisible by 3.</a:t>
            </a:r>
          </a:p>
          <a:p>
            <a:pPr>
              <a:spcBef>
                <a:spcPts val="1200"/>
              </a:spcBef>
              <a:tabLst>
                <a:tab pos="457200" algn="l"/>
              </a:tabLst>
            </a:pPr>
            <a:endParaRPr lang="en-US" sz="2800" dirty="0">
              <a:solidFill>
                <a:srgbClr val="FF0008"/>
              </a:solidFill>
              <a:latin typeface="Calibri" pitchFamily="34" charset="0"/>
            </a:endParaRPr>
          </a:p>
          <a:p>
            <a:pPr marL="514350" indent="-514350">
              <a:spcBef>
                <a:spcPts val="1200"/>
              </a:spcBef>
              <a:buFont typeface="+mj-lt"/>
              <a:buAutoNum type="alphaLcPeriod" startAt="3"/>
              <a:tabLst>
                <a:tab pos="457200" algn="l"/>
              </a:tabLst>
            </a:pPr>
            <a:endParaRPr lang="en-US" i="0" dirty="0">
              <a:solidFill>
                <a:schemeClr val="tx1"/>
              </a:solidFil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457199" y="375240"/>
            <a:ext cx="8406245" cy="489236"/>
          </a:xfrm>
          <a:prstGeom prst="rect">
            <a:avLst/>
          </a:prstGeom>
          <a:noFill/>
        </p:spPr>
        <p:txBody>
          <a:bodyPr wrap="square">
            <a:spAutoFit/>
          </a:bodyPr>
          <a:lstStyle/>
          <a:p>
            <a:r>
              <a:rPr lang="en-US" sz="3200" dirty="0">
                <a:solidFill>
                  <a:schemeClr val="accent1"/>
                </a:solidFill>
              </a:rPr>
              <a:t>Example 19: </a:t>
            </a:r>
            <a:r>
              <a:rPr lang="en-US" dirty="0">
                <a:solidFill>
                  <a:schemeClr val="accent1"/>
                </a:solidFill>
              </a:rPr>
              <a:t>Using the Divisibility Rules</a:t>
            </a:r>
            <a:r>
              <a:rPr lang="en-US" baseline="-25000" dirty="0">
                <a:solidFill>
                  <a:schemeClr val="accent1"/>
                </a:solidFill>
              </a:rPr>
              <a:t>2</a:t>
            </a:r>
            <a:endParaRPr lang="en-US" dirty="0">
              <a:solidFill>
                <a:schemeClr val="accent1"/>
              </a:solidFill>
            </a:endParaRPr>
          </a:p>
        </p:txBody>
      </p:sp>
      <p:sp>
        <p:nvSpPr>
          <p:cNvPr id="23555" name="Rectangle 3"/>
          <p:cNvSpPr>
            <a:spLocks noGrp="1"/>
          </p:cNvSpPr>
          <p:nvPr>
            <p:ph idx="1"/>
          </p:nvPr>
        </p:nvSpPr>
        <p:spPr>
          <a:xfrm>
            <a:off x="457199" y="1143000"/>
            <a:ext cx="8559209" cy="4876800"/>
          </a:xfrm>
          <a:prstGeom prst="rect">
            <a:avLst/>
          </a:prstGeom>
        </p:spPr>
        <p:txBody>
          <a:bodyPr>
            <a:normAutofit/>
          </a:bodyPr>
          <a:lstStyle/>
          <a:p>
            <a:pPr marL="514350" indent="-514350">
              <a:spcBef>
                <a:spcPts val="1200"/>
              </a:spcBef>
              <a:buFont typeface="+mj-lt"/>
              <a:buAutoNum type="alphaLcPeriod" startAt="4"/>
              <a:tabLst>
                <a:tab pos="457200" algn="l"/>
              </a:tabLst>
            </a:pPr>
            <a:r>
              <a:rPr lang="en-US" dirty="0">
                <a:solidFill>
                  <a:schemeClr val="tx1"/>
                </a:solidFill>
              </a:rPr>
              <a:t> </a:t>
            </a:r>
            <a:r>
              <a:rPr lang="en-US" i="0" dirty="0">
                <a:solidFill>
                  <a:schemeClr val="tx1"/>
                </a:solidFill>
              </a:rPr>
              <a:t>6036 is divisible by 6 </a:t>
            </a:r>
            <a:r>
              <a:rPr lang="en-US" dirty="0">
                <a:solidFill>
                  <a:schemeClr val="tx1"/>
                </a:solidFill>
              </a:rPr>
              <a:t>since  </a:t>
            </a:r>
            <a:r>
              <a:rPr lang="en-US" sz="2800" dirty="0">
                <a:solidFill>
                  <a:srgbClr val="FF0008"/>
                </a:solidFill>
                <a:latin typeface="Calibri" pitchFamily="34" charset="0"/>
              </a:rPr>
              <a:t>6036 is divisible </a:t>
            </a:r>
            <a:r>
              <a:rPr lang="en-US" dirty="0">
                <a:solidFill>
                  <a:srgbClr val="FF0008"/>
                </a:solidFill>
                <a:latin typeface="Calibri" pitchFamily="34" charset="0"/>
              </a:rPr>
              <a:t>by both 2 and 3. (It is divisible by 2 since the ones digit is 6 and it is divisible by 3 since 6 + 0 + 3 + 6 = 15, and  15 is divisible by 3.) </a:t>
            </a:r>
          </a:p>
          <a:p>
            <a:pPr>
              <a:tabLst>
                <a:tab pos="457200" algn="l"/>
              </a:tabLst>
            </a:pPr>
            <a:endParaRPr lang="en-US" sz="2400" dirty="0">
              <a:solidFill>
                <a:srgbClr val="FF0000"/>
              </a:solidFill>
              <a:latin typeface="Calibri" pitchFamily="34" charset="0"/>
            </a:endParaRPr>
          </a:p>
          <a:p>
            <a:pPr>
              <a:tabLst>
                <a:tab pos="457200" algn="l"/>
              </a:tabLst>
            </a:pPr>
            <a:endParaRPr lang="en-US" sz="2600" dirty="0">
              <a:solidFill>
                <a:srgbClr val="FF0000"/>
              </a:solidFill>
              <a:latin typeface="Calibri" pitchFamily="34" charset="0"/>
            </a:endParaRPr>
          </a:p>
          <a:p>
            <a:pPr>
              <a:tabLst>
                <a:tab pos="457200" algn="l"/>
              </a:tabLst>
            </a:pPr>
            <a:endParaRPr lang="en-US" sz="2800" dirty="0">
              <a:solidFill>
                <a:srgbClr val="FF0008"/>
              </a:solidFill>
              <a:latin typeface="Calibri" pitchFamily="34" charset="0"/>
            </a:endParaRPr>
          </a:p>
          <a:p>
            <a:pPr>
              <a:tabLst>
                <a:tab pos="457200" algn="l"/>
              </a:tabLst>
            </a:pPr>
            <a:endParaRPr lang="en-US" i="0" dirty="0">
              <a:solidFill>
                <a:schemeClr val="tx1"/>
              </a:solidFill>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Prime Number </a:t>
            </a:r>
            <a:endParaRPr lang="en-US" dirty="0">
              <a:latin typeface="+mn-lt"/>
            </a:endParaRPr>
          </a:p>
        </p:txBody>
      </p:sp>
      <p:sp>
        <p:nvSpPr>
          <p:cNvPr id="5" name="Content Placeholder 4"/>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latin typeface="+mn-lt"/>
              </a:rPr>
              <a:t>A </a:t>
            </a:r>
            <a:r>
              <a:rPr lang="en-US" b="1" dirty="0">
                <a:solidFill>
                  <a:srgbClr val="C00000"/>
                </a:solidFill>
                <a:latin typeface="+mn-lt"/>
              </a:rPr>
              <a:t>prime number</a:t>
            </a:r>
            <a:r>
              <a:rPr lang="en-US" dirty="0">
                <a:solidFill>
                  <a:srgbClr val="000000"/>
                </a:solidFill>
                <a:latin typeface="+mn-lt"/>
              </a:rPr>
              <a:t> is a counting number greater than 1 that has exactly two </a:t>
            </a:r>
            <a:r>
              <a:rPr lang="en-US" i="1" dirty="0">
                <a:solidFill>
                  <a:srgbClr val="000000"/>
                </a:solidFill>
                <a:latin typeface="+mn-lt"/>
              </a:rPr>
              <a:t>different</a:t>
            </a:r>
            <a:r>
              <a:rPr lang="en-US" dirty="0">
                <a:solidFill>
                  <a:srgbClr val="000000"/>
                </a:solidFill>
                <a:latin typeface="+mn-lt"/>
              </a:rPr>
              <a:t> factors (or divisors)—itself and 1. </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Composite Number </a:t>
            </a:r>
            <a:endParaRPr lang="en-US" dirty="0">
              <a:latin typeface="+mn-lt"/>
            </a:endParaRPr>
          </a:p>
        </p:txBody>
      </p:sp>
      <p:sp>
        <p:nvSpPr>
          <p:cNvPr id="5" name="Content Placeholder 4"/>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eaLnBrk="0" hangingPunct="0"/>
            <a:r>
              <a:rPr lang="en-US" dirty="0">
                <a:solidFill>
                  <a:srgbClr val="000000"/>
                </a:solidFill>
                <a:latin typeface="+mn-lt"/>
              </a:rPr>
              <a:t>A </a:t>
            </a:r>
            <a:r>
              <a:rPr lang="en-US" b="1" dirty="0">
                <a:solidFill>
                  <a:srgbClr val="C00000"/>
                </a:solidFill>
                <a:latin typeface="+mn-lt"/>
              </a:rPr>
              <a:t>composite number</a:t>
            </a:r>
            <a:r>
              <a:rPr lang="en-US" dirty="0">
                <a:solidFill>
                  <a:srgbClr val="C00000"/>
                </a:solidFill>
                <a:latin typeface="+mn-lt"/>
              </a:rPr>
              <a:t> </a:t>
            </a:r>
            <a:r>
              <a:rPr lang="en-US" dirty="0">
                <a:solidFill>
                  <a:srgbClr val="000000"/>
                </a:solidFill>
                <a:latin typeface="+mn-lt"/>
              </a:rPr>
              <a:t>is a counting number with more than two different factors (or divisors).</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solidFill>
                  <a:schemeClr val="accent1"/>
                </a:solidFill>
                <a:latin typeface="+mn-lt"/>
              </a:rPr>
              <a:t>Attention!</a:t>
            </a:r>
            <a:endParaRPr lang="en-US" dirty="0">
              <a:latin typeface="+mn-lt"/>
            </a:endParaRPr>
          </a:p>
        </p:txBody>
      </p:sp>
      <p:sp>
        <p:nvSpPr>
          <p:cNvPr id="5" name="Content Placeholder 4"/>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latin typeface="+mn-lt"/>
              </a:rPr>
              <a:t>1 = 1</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latin typeface="+mn-lt"/>
              </a:rPr>
              <a:t>1, and 1 is the only factor of 1. 1 does not have </a:t>
            </a:r>
            <a:r>
              <a:rPr lang="en-US" b="1" dirty="0">
                <a:solidFill>
                  <a:srgbClr val="C00000"/>
                </a:solidFill>
                <a:latin typeface="+mn-lt"/>
              </a:rPr>
              <a:t>exactly two different</a:t>
            </a:r>
            <a:r>
              <a:rPr lang="en-US" dirty="0">
                <a:solidFill>
                  <a:srgbClr val="000000"/>
                </a:solidFill>
                <a:latin typeface="+mn-lt"/>
              </a:rPr>
              <a:t> factors, and it does not have more than two different factors. Thus, 1 is </a:t>
            </a:r>
            <a:r>
              <a:rPr lang="en-US" b="1" dirty="0">
                <a:solidFill>
                  <a:srgbClr val="C00000"/>
                </a:solidFill>
                <a:latin typeface="+mn-lt"/>
              </a:rPr>
              <a:t>neither</a:t>
            </a:r>
            <a:r>
              <a:rPr lang="en-US" dirty="0">
                <a:solidFill>
                  <a:srgbClr val="000000"/>
                </a:solidFill>
                <a:latin typeface="+mn-lt"/>
              </a:rPr>
              <a:t> a prime nor a composite number. </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20: Determining Prime Numbers</a:t>
            </a:r>
          </a:p>
        </p:txBody>
      </p:sp>
      <p:sp>
        <p:nvSpPr>
          <p:cNvPr id="8195" name="Rectangle 3"/>
          <p:cNvSpPr>
            <a:spLocks noGrp="1"/>
          </p:cNvSpPr>
          <p:nvPr>
            <p:ph idx="1"/>
          </p:nvPr>
        </p:nvSpPr>
        <p:spPr>
          <a:xfrm>
            <a:off x="457200" y="1280160"/>
            <a:ext cx="8229600" cy="2985433"/>
          </a:xfrm>
          <a:prstGeom prst="rect">
            <a:avLst/>
          </a:prstGeom>
        </p:spPr>
        <p:txBody>
          <a:bodyPr>
            <a:spAutoFit/>
          </a:bodyPr>
          <a:lstStyle/>
          <a:p>
            <a:pPr>
              <a:spcBef>
                <a:spcPts val="600"/>
              </a:spcBef>
            </a:pPr>
            <a:r>
              <a:rPr lang="en-US" dirty="0">
                <a:solidFill>
                  <a:schemeClr val="tx1"/>
                </a:solidFill>
                <a:latin typeface="+mn-lt"/>
              </a:rPr>
              <a:t>The following numbers are prime because each has exactly two different factors, 1 and itself. </a:t>
            </a:r>
          </a:p>
          <a:p>
            <a:pPr eaLnBrk="1" hangingPunct="1">
              <a:spcBef>
                <a:spcPts val="600"/>
              </a:spcBef>
              <a:buFont typeface="Courier New" pitchFamily="49" charset="0"/>
              <a:buNone/>
            </a:pPr>
            <a:r>
              <a:rPr lang="en-US" b="1" i="0" dirty="0">
                <a:solidFill>
                  <a:srgbClr val="0000FF"/>
                </a:solidFill>
                <a:latin typeface="+mn-lt"/>
              </a:rPr>
              <a:t>2:    </a:t>
            </a:r>
            <a:r>
              <a:rPr lang="en-US" i="0" dirty="0">
                <a:solidFill>
                  <a:srgbClr val="0000FF"/>
                </a:solidFill>
                <a:latin typeface="+mn-lt"/>
              </a:rPr>
              <a:t>2</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2</a:t>
            </a:r>
            <a:r>
              <a:rPr lang="en-US" i="0" dirty="0">
                <a:solidFill>
                  <a:schemeClr val="tx1"/>
                </a:solidFill>
                <a:latin typeface="+mn-lt"/>
              </a:rPr>
              <a:t>. </a:t>
            </a:r>
          </a:p>
          <a:p>
            <a:pPr eaLnBrk="1" hangingPunct="1">
              <a:spcBef>
                <a:spcPts val="600"/>
              </a:spcBef>
              <a:buFont typeface="Courier New" pitchFamily="49" charset="0"/>
              <a:buNone/>
            </a:pPr>
            <a:r>
              <a:rPr lang="en-US" b="1" i="0" dirty="0">
                <a:solidFill>
                  <a:srgbClr val="0000FF"/>
                </a:solidFill>
                <a:latin typeface="+mn-lt"/>
              </a:rPr>
              <a:t>7:    </a:t>
            </a:r>
            <a:r>
              <a:rPr lang="en-US" i="0" dirty="0">
                <a:solidFill>
                  <a:srgbClr val="0000FF"/>
                </a:solidFill>
                <a:latin typeface="+mn-lt"/>
              </a:rPr>
              <a:t>7</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7</a:t>
            </a:r>
            <a:r>
              <a:rPr lang="en-US" i="0" dirty="0">
                <a:solidFill>
                  <a:schemeClr val="tx1"/>
                </a:solidFill>
                <a:latin typeface="+mn-lt"/>
              </a:rPr>
              <a:t>. </a:t>
            </a:r>
          </a:p>
          <a:p>
            <a:pPr eaLnBrk="1" hangingPunct="1">
              <a:spcBef>
                <a:spcPts val="600"/>
              </a:spcBef>
              <a:buFont typeface="Courier New" pitchFamily="49" charset="0"/>
              <a:buNone/>
            </a:pPr>
            <a:r>
              <a:rPr lang="en-US" b="1" i="0" dirty="0">
                <a:solidFill>
                  <a:srgbClr val="0000FF"/>
                </a:solidFill>
                <a:latin typeface="+mn-lt"/>
              </a:rPr>
              <a:t>11:  </a:t>
            </a:r>
            <a:r>
              <a:rPr lang="en-US" i="0" dirty="0">
                <a:solidFill>
                  <a:srgbClr val="0000FF"/>
                </a:solidFill>
                <a:latin typeface="+mn-lt"/>
              </a:rPr>
              <a:t>11</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11</a:t>
            </a:r>
            <a:r>
              <a:rPr lang="en-US" i="0" dirty="0">
                <a:solidFill>
                  <a:schemeClr val="tx1"/>
                </a:solidFill>
                <a:latin typeface="+mn-lt"/>
              </a:rPr>
              <a:t>.</a:t>
            </a:r>
          </a:p>
          <a:p>
            <a:pPr eaLnBrk="1" hangingPunct="1">
              <a:spcBef>
                <a:spcPts val="600"/>
              </a:spcBef>
              <a:buFont typeface="Courier New" pitchFamily="49" charset="0"/>
              <a:buNone/>
            </a:pPr>
            <a:r>
              <a:rPr lang="en-US" b="1" i="0" dirty="0">
                <a:solidFill>
                  <a:srgbClr val="0000FF"/>
                </a:solidFill>
                <a:latin typeface="+mn-lt"/>
              </a:rPr>
              <a:t>29:  </a:t>
            </a:r>
            <a:r>
              <a:rPr lang="en-US" i="0" dirty="0">
                <a:solidFill>
                  <a:srgbClr val="0000FF"/>
                </a:solidFill>
                <a:latin typeface="+mn-lt"/>
              </a:rPr>
              <a:t>29</a:t>
            </a:r>
            <a:r>
              <a:rPr lang="en-US" i="0" dirty="0">
                <a:solidFill>
                  <a:schemeClr val="tx1"/>
                </a:solidFill>
                <a:latin typeface="+mn-lt"/>
              </a:rPr>
              <a:t> has </a:t>
            </a:r>
            <a:r>
              <a:rPr lang="en-US" i="0" dirty="0">
                <a:solidFill>
                  <a:srgbClr val="FF0000"/>
                </a:solidFill>
                <a:latin typeface="+mn-lt"/>
              </a:rPr>
              <a:t>exactly</a:t>
            </a:r>
            <a:r>
              <a:rPr lang="en-US" i="0" dirty="0">
                <a:solidFill>
                  <a:schemeClr val="tx1"/>
                </a:solidFill>
                <a:latin typeface="+mn-lt"/>
              </a:rPr>
              <a:t> two different factors, </a:t>
            </a:r>
            <a:r>
              <a:rPr lang="en-US" i="0" dirty="0">
                <a:solidFill>
                  <a:srgbClr val="000099"/>
                </a:solidFill>
                <a:latin typeface="+mn-lt"/>
              </a:rPr>
              <a:t>1 </a:t>
            </a:r>
            <a:r>
              <a:rPr lang="en-US" i="0" dirty="0">
                <a:solidFill>
                  <a:schemeClr val="tx1"/>
                </a:solidFill>
                <a:latin typeface="+mn-lt"/>
              </a:rPr>
              <a:t>and</a:t>
            </a:r>
            <a:r>
              <a:rPr lang="en-US" i="0" dirty="0">
                <a:solidFill>
                  <a:srgbClr val="000099"/>
                </a:solidFill>
                <a:latin typeface="+mn-lt"/>
              </a:rPr>
              <a:t> 29</a:t>
            </a:r>
            <a:r>
              <a:rPr lang="en-US" i="0" dirty="0">
                <a:solidFill>
                  <a:schemeClr val="tx1"/>
                </a:solidFill>
                <a:latin typeface="+mn-lt"/>
              </a:rPr>
              <a:t>.</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solidFill>
                  <a:schemeClr val="accent1"/>
                </a:solidFill>
                <a:latin typeface="+mn-lt"/>
              </a:rPr>
              <a:t>Example 21: Determining Composite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339376"/>
              </a:xfrm>
            </p:spPr>
            <p:txBody>
              <a:bodyPr>
                <a:spAutoFit/>
              </a:bodyPr>
              <a:lstStyle/>
              <a:p>
                <a:pPr marL="342900" indent="-342900">
                  <a:spcBef>
                    <a:spcPts val="600"/>
                  </a:spcBef>
                </a:pPr>
                <a:r>
                  <a:rPr lang="en-US" dirty="0">
                    <a:latin typeface="+mn-lt"/>
                  </a:rPr>
                  <a:t>The following numbers are composite.</a:t>
                </a:r>
              </a:p>
              <a:p>
                <a:pPr marL="342900" indent="-342900">
                  <a:spcBef>
                    <a:spcPts val="600"/>
                  </a:spcBef>
                </a:pPr>
                <a:r>
                  <a:rPr lang="en-US" b="1" dirty="0">
                    <a:solidFill>
                      <a:srgbClr val="0000FF"/>
                    </a:solidFill>
                    <a:latin typeface="+mn-lt"/>
                  </a:rPr>
                  <a:t>12:</a:t>
                </a:r>
                <a:r>
                  <a:rPr lang="en-US" b="1" dirty="0">
                    <a:latin typeface="+mn-lt"/>
                  </a:rPr>
                  <a:t>       </a:t>
                </a:r>
                <a:r>
                  <a:rPr lang="en-US" dirty="0"/>
                  <a:t>1 </a:t>
                </a:r>
                <a:r>
                  <a:rPr lang="en-US" dirty="0">
                    <a:latin typeface="Cambria Math" panose="02040503050406030204" pitchFamily="18" charset="0"/>
                    <a:ea typeface="Cambria Math" panose="02040503050406030204" pitchFamily="18" charset="0"/>
                  </a:rPr>
                  <a:t>⋅ </a:t>
                </a:r>
                <a:r>
                  <a:rPr lang="en-US" dirty="0">
                    <a:latin typeface="+mn-lt"/>
                  </a:rPr>
                  <a:t>12 = 12, 2 </a:t>
                </a:r>
                <a:r>
                  <a:rPr lang="en-US" dirty="0">
                    <a:latin typeface="Cambria Math" panose="02040503050406030204" pitchFamily="18" charset="0"/>
                    <a:ea typeface="Cambria Math" panose="02040503050406030204" pitchFamily="18" charset="0"/>
                  </a:rPr>
                  <a:t>⋅ </a:t>
                </a:r>
                <a:r>
                  <a:rPr lang="en-US" dirty="0">
                    <a:latin typeface="+mn-lt"/>
                  </a:rPr>
                  <a:t>6 = 12, and 3 </a:t>
                </a:r>
                <a:r>
                  <a:rPr lang="en-US" dirty="0">
                    <a:latin typeface="Cambria Math" panose="02040503050406030204" pitchFamily="18" charset="0"/>
                    <a:ea typeface="Cambria Math" panose="02040503050406030204" pitchFamily="18" charset="0"/>
                  </a:rPr>
                  <a:t>⋅ </a:t>
                </a:r>
                <a:r>
                  <a:rPr lang="en-US" dirty="0">
                    <a:latin typeface="+mn-lt"/>
                  </a:rPr>
                  <a:t>4 = 12. So </a:t>
                </a:r>
                <a:r>
                  <a:rPr lang="en-US" dirty="0">
                    <a:solidFill>
                      <a:srgbClr val="00007E"/>
                    </a:solidFill>
                    <a:latin typeface="+mn-lt"/>
                  </a:rPr>
                  <a:t>1</a:t>
                </a:r>
                <a:r>
                  <a:rPr lang="en-US" dirty="0">
                    <a:latin typeface="+mn-lt"/>
                  </a:rPr>
                  <a:t>,</a:t>
                </a:r>
                <a:r>
                  <a:rPr lang="en-US" dirty="0">
                    <a:solidFill>
                      <a:srgbClr val="00007E"/>
                    </a:solidFill>
                    <a:latin typeface="+mn-lt"/>
                  </a:rPr>
                  <a:t> 2</a:t>
                </a:r>
                <a:r>
                  <a:rPr lang="en-US" dirty="0"/>
                  <a:t>,</a:t>
                </a:r>
                <a:r>
                  <a:rPr lang="en-US" dirty="0">
                    <a:solidFill>
                      <a:srgbClr val="00007E"/>
                    </a:solidFill>
                    <a:latin typeface="+mn-lt"/>
                  </a:rPr>
                  <a:t> 3</a:t>
                </a:r>
                <a:r>
                  <a:rPr lang="en-US" dirty="0"/>
                  <a:t>,</a:t>
                </a:r>
                <a:r>
                  <a:rPr lang="en-US" dirty="0">
                    <a:solidFill>
                      <a:srgbClr val="00007E"/>
                    </a:solidFill>
                    <a:latin typeface="+mn-lt"/>
                  </a:rPr>
                  <a:t>4</a:t>
                </a:r>
                <a:r>
                  <a:rPr lang="en-US" dirty="0"/>
                  <a:t>,</a:t>
                </a:r>
                <a:r>
                  <a:rPr lang="en-US" dirty="0">
                    <a:solidFill>
                      <a:srgbClr val="00007E"/>
                    </a:solidFill>
                    <a:latin typeface="+mn-lt"/>
                  </a:rPr>
                  <a:t>  </a:t>
                </a:r>
              </a:p>
              <a:p>
                <a:pPr marL="342900" indent="-342900">
                  <a:spcBef>
                    <a:spcPts val="600"/>
                  </a:spcBef>
                </a:pPr>
                <a:r>
                  <a:rPr lang="en-US" dirty="0">
                    <a:solidFill>
                      <a:srgbClr val="00007E"/>
                    </a:solidFill>
                    <a:latin typeface="+mn-lt"/>
                  </a:rPr>
                  <a:t>		6</a:t>
                </a:r>
                <a:r>
                  <a:rPr lang="en-US" dirty="0"/>
                  <a:t>,</a:t>
                </a:r>
                <a:r>
                  <a:rPr lang="en-US" dirty="0">
                    <a:solidFill>
                      <a:srgbClr val="000099"/>
                    </a:solidFill>
                    <a:latin typeface="+mn-lt"/>
                  </a:rPr>
                  <a:t> </a:t>
                </a:r>
                <a:r>
                  <a:rPr lang="en-US" dirty="0">
                    <a:latin typeface="+mn-lt"/>
                  </a:rPr>
                  <a:t>and </a:t>
                </a:r>
                <a:r>
                  <a:rPr lang="en-US" dirty="0">
                    <a:solidFill>
                      <a:srgbClr val="00007E"/>
                    </a:solidFill>
                    <a:latin typeface="+mn-lt"/>
                  </a:rPr>
                  <a:t>12</a:t>
                </a:r>
                <a:r>
                  <a:rPr lang="en-US" dirty="0">
                    <a:latin typeface="+mn-lt"/>
                  </a:rPr>
                  <a:t> are all factors of </a:t>
                </a:r>
                <a:r>
                  <a:rPr lang="en-US" dirty="0">
                    <a:solidFill>
                      <a:srgbClr val="0000FF"/>
                    </a:solidFill>
                    <a:latin typeface="+mn-lt"/>
                  </a:rPr>
                  <a:t>12</a:t>
                </a:r>
                <a:r>
                  <a:rPr lang="en-US" dirty="0">
                    <a:latin typeface="+mn-lt"/>
                  </a:rPr>
                  <a:t>, and </a:t>
                </a:r>
                <a:r>
                  <a:rPr lang="en-US" dirty="0">
                    <a:solidFill>
                      <a:srgbClr val="0000FF"/>
                    </a:solidFill>
                    <a:latin typeface="+mn-lt"/>
                  </a:rPr>
                  <a:t>12</a:t>
                </a:r>
                <a:r>
                  <a:rPr lang="en-US" dirty="0">
                    <a:latin typeface="+mn-lt"/>
                  </a:rPr>
                  <a:t> has </a:t>
                </a:r>
                <a:r>
                  <a:rPr lang="en-US" dirty="0">
                    <a:solidFill>
                      <a:srgbClr val="FF0000"/>
                    </a:solidFill>
                    <a:latin typeface="+mn-lt"/>
                  </a:rPr>
                  <a:t>more 	than two different factors</a:t>
                </a:r>
                <a:r>
                  <a:rPr lang="en-US" dirty="0">
                    <a:latin typeface="+mn-lt"/>
                  </a:rPr>
                  <a:t>.</a:t>
                </a:r>
              </a:p>
              <a:p>
                <a:pPr marL="914400" indent="-914400">
                  <a:spcBef>
                    <a:spcPts val="600"/>
                  </a:spcBef>
                </a:pPr>
                <a:r>
                  <a:rPr lang="en-US" b="1" dirty="0">
                    <a:solidFill>
                      <a:srgbClr val="0000FF"/>
                    </a:solidFill>
                  </a:rPr>
                  <a:t>33: </a:t>
                </a:r>
                <a:r>
                  <a:rPr lang="en-US" dirty="0">
                    <a:latin typeface="+mn-lt"/>
                  </a:rPr>
                  <a:t>	</a:t>
                </a:r>
                <a:r>
                  <a:rPr lang="en-US" dirty="0"/>
                  <a:t>1 </a:t>
                </a:r>
                <a:r>
                  <a:rPr lang="en-US" dirty="0">
                    <a:latin typeface="Cambria Math" panose="02040503050406030204" pitchFamily="18" charset="0"/>
                    <a:ea typeface="Cambria Math" panose="02040503050406030204" pitchFamily="18" charset="0"/>
                  </a:rPr>
                  <a:t>⋅</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 </m:t>
                    </m:r>
                  </m:oMath>
                </a14:m>
                <a:r>
                  <a:rPr lang="en-US" dirty="0">
                    <a:latin typeface="+mn-lt"/>
                  </a:rPr>
                  <a:t>33 = 33 and 3 </a:t>
                </a:r>
                <a:r>
                  <a:rPr lang="en-US" dirty="0">
                    <a:latin typeface="Cambria Math" panose="02040503050406030204" pitchFamily="18" charset="0"/>
                    <a:ea typeface="Cambria Math" panose="02040503050406030204" pitchFamily="18" charset="0"/>
                  </a:rPr>
                  <a:t>⋅</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 </m:t>
                    </m:r>
                  </m:oMath>
                </a14:m>
                <a:r>
                  <a:rPr lang="en-US" dirty="0">
                    <a:latin typeface="+mn-lt"/>
                  </a:rPr>
                  <a:t>11 = 33. So </a:t>
                </a:r>
                <a:r>
                  <a:rPr lang="en-US" dirty="0">
                    <a:solidFill>
                      <a:srgbClr val="00007E"/>
                    </a:solidFill>
                    <a:latin typeface="+mn-lt"/>
                  </a:rPr>
                  <a:t>1</a:t>
                </a:r>
                <a:r>
                  <a:rPr lang="en-US" dirty="0"/>
                  <a:t>,</a:t>
                </a:r>
                <a:r>
                  <a:rPr lang="en-US" dirty="0">
                    <a:solidFill>
                      <a:srgbClr val="00007E"/>
                    </a:solidFill>
                    <a:latin typeface="+mn-lt"/>
                  </a:rPr>
                  <a:t> 3</a:t>
                </a:r>
                <a:r>
                  <a:rPr lang="en-US" dirty="0"/>
                  <a:t>,</a:t>
                </a:r>
                <a:r>
                  <a:rPr lang="en-US" dirty="0">
                    <a:solidFill>
                      <a:srgbClr val="00007E"/>
                    </a:solidFill>
                    <a:latin typeface="+mn-lt"/>
                  </a:rPr>
                  <a:t> 11</a:t>
                </a:r>
                <a:r>
                  <a:rPr lang="en-US" dirty="0"/>
                  <a:t>,</a:t>
                </a:r>
                <a:r>
                  <a:rPr lang="en-US" dirty="0">
                    <a:solidFill>
                      <a:srgbClr val="00007E"/>
                    </a:solidFill>
                    <a:latin typeface="+mn-lt"/>
                  </a:rPr>
                  <a:t> </a:t>
                </a:r>
                <a:r>
                  <a:rPr lang="en-US" dirty="0">
                    <a:latin typeface="+mn-lt"/>
                  </a:rPr>
                  <a:t>and </a:t>
                </a:r>
                <a:r>
                  <a:rPr lang="en-US" dirty="0">
                    <a:solidFill>
                      <a:srgbClr val="00007E"/>
                    </a:solidFill>
                    <a:latin typeface="+mn-lt"/>
                  </a:rPr>
                  <a:t>33</a:t>
                </a:r>
                <a:r>
                  <a:rPr lang="en-US" dirty="0">
                    <a:latin typeface="+mn-lt"/>
                  </a:rPr>
                  <a:t> are all factors of </a:t>
                </a:r>
                <a:r>
                  <a:rPr lang="en-US" dirty="0">
                    <a:solidFill>
                      <a:srgbClr val="0000FF"/>
                    </a:solidFill>
                    <a:latin typeface="+mn-lt"/>
                  </a:rPr>
                  <a:t>33</a:t>
                </a:r>
                <a:r>
                  <a:rPr lang="en-US" dirty="0">
                    <a:latin typeface="+mn-lt"/>
                  </a:rPr>
                  <a:t>, and </a:t>
                </a:r>
                <a:r>
                  <a:rPr lang="en-US" dirty="0">
                    <a:solidFill>
                      <a:srgbClr val="0000FF"/>
                    </a:solidFill>
                    <a:latin typeface="+mn-lt"/>
                  </a:rPr>
                  <a:t>33</a:t>
                </a:r>
                <a:r>
                  <a:rPr lang="en-US" dirty="0">
                    <a:latin typeface="+mn-lt"/>
                  </a:rPr>
                  <a:t> has </a:t>
                </a:r>
                <a:r>
                  <a:rPr lang="en-US" dirty="0">
                    <a:solidFill>
                      <a:srgbClr val="FF0000"/>
                    </a:solidFill>
                    <a:latin typeface="+mn-lt"/>
                  </a:rPr>
                  <a:t>more than two different factors</a:t>
                </a:r>
                <a:r>
                  <a:rPr lang="en-US" dirty="0">
                    <a:latin typeface="+mn-lt"/>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339376"/>
              </a:xfrm>
              <a:blipFill>
                <a:blip r:embed="rId3"/>
                <a:stretch>
                  <a:fillRect l="-1481" t="-1642" r="-1926" b="-4197"/>
                </a:stretch>
              </a:blipFill>
            </p:spPr>
            <p:txBody>
              <a:bodyPr/>
              <a:lstStyle/>
              <a:p>
                <a:r>
                  <a:rPr lang="en-IN">
                    <a:noFill/>
                  </a:rPr>
                  <a:t> </a:t>
                </a:r>
              </a:p>
            </p:txBody>
          </p:sp>
        </mc:Fallback>
      </mc:AlternateContent>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Procedure: To Determine Whether a Number is Prime </a:t>
            </a:r>
            <a:endParaRPr lang="en-US" dirty="0">
              <a:solidFill>
                <a:schemeClr val="accent1"/>
              </a:solidFill>
              <a:latin typeface="+mn-lt"/>
            </a:endParaRPr>
          </a:p>
        </p:txBody>
      </p:sp>
      <p:sp>
        <p:nvSpPr>
          <p:cNvPr id="10242" name="Content Placeholder 2"/>
          <p:cNvSpPr>
            <a:spLocks noGrp="1"/>
          </p:cNvSpPr>
          <p:nvPr>
            <p:ph idx="1"/>
          </p:nvPr>
        </p:nvSpPr>
        <p:spPr>
          <a:xfrm>
            <a:off x="457200" y="1280160"/>
            <a:ext cx="8229600" cy="4142673"/>
          </a:xfrm>
          <a:prstGeom prst="rect">
            <a:avLst/>
          </a:prstGeom>
          <a:solidFill>
            <a:srgbClr val="FFFFCC"/>
          </a:solidFill>
          <a:ln w="28575">
            <a:solidFill>
              <a:srgbClr val="000000"/>
            </a:solidFill>
          </a:ln>
        </p:spPr>
        <p:txBody>
          <a:bodyPr>
            <a:spAutoFit/>
          </a:bodyPr>
          <a:lstStyle/>
          <a:p>
            <a:r>
              <a:rPr lang="en-US" dirty="0">
                <a:solidFill>
                  <a:srgbClr val="000000"/>
                </a:solidFill>
                <a:latin typeface="+mn-lt"/>
              </a:rPr>
              <a:t>Divide the number by progressively larger prime numbers (2, 3, 5, 7, 11, and so forth) until one of the following is true.</a:t>
            </a:r>
          </a:p>
          <a:p>
            <a:pPr marL="514350" indent="-514350" eaLnBrk="1" hangingPunct="1">
              <a:buFont typeface="+mj-lt"/>
              <a:buAutoNum type="arabicPeriod"/>
            </a:pPr>
            <a:r>
              <a:rPr lang="en-US" dirty="0">
                <a:solidFill>
                  <a:srgbClr val="000000"/>
                </a:solidFill>
              </a:rPr>
              <a:t> </a:t>
            </a:r>
            <a:r>
              <a:rPr lang="en-US" b="1" i="0" dirty="0">
                <a:solidFill>
                  <a:srgbClr val="C00000"/>
                </a:solidFill>
                <a:latin typeface="+mn-lt"/>
              </a:rPr>
              <a:t>The remainder is 0</a:t>
            </a:r>
            <a:r>
              <a:rPr lang="en-US" i="0" dirty="0">
                <a:solidFill>
                  <a:srgbClr val="000000"/>
                </a:solidFill>
                <a:latin typeface="+mn-lt"/>
              </a:rPr>
              <a:t>. This means that the prime number is a factor and </a:t>
            </a:r>
            <a:r>
              <a:rPr lang="en-US" b="1" i="0" dirty="0">
                <a:solidFill>
                  <a:srgbClr val="C00000"/>
                </a:solidFill>
                <a:latin typeface="+mn-lt"/>
              </a:rPr>
              <a:t>the given number is composite</a:t>
            </a:r>
            <a:r>
              <a:rPr lang="en-US" dirty="0">
                <a:latin typeface="+mn-lt"/>
              </a:rPr>
              <a:t>.</a:t>
            </a:r>
            <a:endParaRPr lang="en-US" i="0" dirty="0">
              <a:solidFill>
                <a:srgbClr val="000000"/>
              </a:solidFill>
              <a:latin typeface="+mn-lt"/>
            </a:endParaRPr>
          </a:p>
          <a:p>
            <a:pPr marL="514350" indent="-514350" eaLnBrk="1" hangingPunct="1">
              <a:buFont typeface="+mj-lt"/>
              <a:buAutoNum type="arabicPeriod"/>
            </a:pPr>
            <a:r>
              <a:rPr lang="en-US" dirty="0">
                <a:solidFill>
                  <a:srgbClr val="000000"/>
                </a:solidFill>
              </a:rPr>
              <a:t> </a:t>
            </a:r>
            <a:r>
              <a:rPr lang="en-US" b="1" i="0" dirty="0">
                <a:solidFill>
                  <a:srgbClr val="C00000"/>
                </a:solidFill>
                <a:latin typeface="+mn-lt"/>
              </a:rPr>
              <a:t>You find a quotient smaller than the prime divisor</a:t>
            </a:r>
            <a:r>
              <a:rPr lang="en-US" i="0" dirty="0">
                <a:solidFill>
                  <a:srgbClr val="000000"/>
                </a:solidFill>
                <a:latin typeface="+mn-lt"/>
              </a:rPr>
              <a:t>.  This means that </a:t>
            </a:r>
            <a:r>
              <a:rPr lang="en-US" b="1" i="0" dirty="0">
                <a:solidFill>
                  <a:srgbClr val="C00000"/>
                </a:solidFill>
                <a:latin typeface="+mn-lt"/>
              </a:rPr>
              <a:t>the given number is prime</a:t>
            </a:r>
            <a:r>
              <a:rPr lang="en-US" i="0" dirty="0">
                <a:solidFill>
                  <a:srgbClr val="C00000"/>
                </a:solidFill>
                <a:latin typeface="+mn-lt"/>
              </a:rPr>
              <a:t> </a:t>
            </a:r>
            <a:r>
              <a:rPr lang="en-US" i="0" dirty="0">
                <a:solidFill>
                  <a:srgbClr val="000000"/>
                </a:solidFill>
                <a:latin typeface="+mn-lt"/>
              </a:rPr>
              <a:t>because it has no smaller prime factors.</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Note</a:t>
            </a:r>
            <a:r>
              <a:rPr lang="en-US" baseline="-25000" dirty="0">
                <a:solidFill>
                  <a:schemeClr val="accent1"/>
                </a:solidFill>
              </a:rPr>
              <a:t>4</a:t>
            </a:r>
            <a:endParaRPr lang="en-US" dirty="0"/>
          </a:p>
        </p:txBody>
      </p:sp>
      <p:sp>
        <p:nvSpPr>
          <p:cNvPr id="4" name="Content Placeholder 3"/>
          <p:cNvSpPr>
            <a:spLocks noGrp="1"/>
          </p:cNvSpPr>
          <p:nvPr>
            <p:ph idx="1"/>
          </p:nvPr>
        </p:nvSpPr>
        <p:spPr>
          <a:xfrm>
            <a:off x="457200" y="1280160"/>
            <a:ext cx="8229600" cy="2332946"/>
          </a:xfrm>
          <a:ln w="28575">
            <a:solidFill>
              <a:srgbClr val="FF0000"/>
            </a:solidFill>
          </a:ln>
        </p:spPr>
        <p:txBody>
          <a:bodyPr>
            <a:spAutoFit/>
          </a:bodyPr>
          <a:lstStyle/>
          <a:p>
            <a:r>
              <a:rPr lang="en-US" dirty="0">
                <a:solidFill>
                  <a:srgbClr val="000000"/>
                </a:solidFill>
              </a:rPr>
              <a:t>We divide only by prime numbers. That is, there is no</a:t>
            </a:r>
          </a:p>
          <a:p>
            <a:r>
              <a:rPr lang="en-US" dirty="0">
                <a:solidFill>
                  <a:srgbClr val="000000"/>
                </a:solidFill>
              </a:rPr>
              <a:t>need to divide by a composite number. (The reasoning is that if a composite number was a factor, then one of its prime factors would have been found in an earlier division.)</a:t>
            </a:r>
            <a:endParaRPr lang="en-US" dirty="0">
              <a:solidFill>
                <a:srgbClr val="000000"/>
              </a:solidFill>
              <a:latin typeface="Calibri" pitchFamily="34" charset="0"/>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22: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1</a:t>
            </a:r>
            <a:endParaRPr lang="en-US" dirty="0">
              <a:solidFill>
                <a:schemeClr val="accent1"/>
              </a:solidFill>
              <a:latin typeface="+mn-lt"/>
            </a:endParaRPr>
          </a:p>
        </p:txBody>
      </p:sp>
      <p:sp>
        <p:nvSpPr>
          <p:cNvPr id="11266" name="Rectangle 3"/>
          <p:cNvSpPr>
            <a:spLocks noGrp="1"/>
          </p:cNvSpPr>
          <p:nvPr>
            <p:ph idx="1"/>
          </p:nvPr>
        </p:nvSpPr>
        <p:spPr>
          <a:xfrm>
            <a:off x="457200" y="1280160"/>
            <a:ext cx="8229600" cy="3637919"/>
          </a:xfrm>
          <a:prstGeom prst="rect">
            <a:avLst/>
          </a:prstGeom>
        </p:spPr>
        <p:txBody>
          <a:bodyPr>
            <a:spAutoFit/>
          </a:bodyPr>
          <a:lstStyle/>
          <a:p>
            <a:pPr marL="1588" indent="-1588" eaLnBrk="1" hangingPunct="1">
              <a:spcAft>
                <a:spcPts val="1200"/>
              </a:spcAft>
              <a:buFont typeface="Courier New" pitchFamily="49" charset="0"/>
              <a:buNone/>
            </a:pPr>
            <a:r>
              <a:rPr lang="en-US" i="0" dirty="0">
                <a:solidFill>
                  <a:schemeClr val="tx1"/>
                </a:solidFill>
                <a:latin typeface="+mn-lt"/>
              </a:rPr>
              <a:t>Is </a:t>
            </a:r>
            <a:r>
              <a:rPr lang="en-US" i="0" dirty="0">
                <a:solidFill>
                  <a:srgbClr val="0000FF"/>
                </a:solidFill>
                <a:latin typeface="+mn-lt"/>
              </a:rPr>
              <a:t>605</a:t>
            </a:r>
            <a:r>
              <a:rPr lang="en-US" i="0" dirty="0">
                <a:solidFill>
                  <a:schemeClr val="tx1"/>
                </a:solidFill>
                <a:latin typeface="+mn-lt"/>
              </a:rPr>
              <a:t> a prime number?</a:t>
            </a:r>
          </a:p>
          <a:p>
            <a:pPr marL="1588" indent="-1588" eaLnBrk="1" hangingPunct="1">
              <a:spcAft>
                <a:spcPts val="1200"/>
              </a:spcAft>
              <a:buFont typeface="Courier New" pitchFamily="49" charset="0"/>
              <a:buNone/>
            </a:pPr>
            <a:r>
              <a:rPr lang="en-US" b="1" i="0" dirty="0">
                <a:solidFill>
                  <a:schemeClr val="tx1"/>
                </a:solidFill>
                <a:latin typeface="+mn-lt"/>
              </a:rPr>
              <a:t>Solution</a:t>
            </a:r>
          </a:p>
          <a:p>
            <a:pPr marL="1588" indent="-1588">
              <a:spcAft>
                <a:spcPts val="1200"/>
              </a:spcAft>
            </a:pPr>
            <a:r>
              <a:rPr lang="en-US" dirty="0">
                <a:latin typeface="+mn-lt"/>
              </a:rPr>
              <a:t>The ones digit is </a:t>
            </a:r>
            <a:r>
              <a:rPr lang="en-US" dirty="0">
                <a:solidFill>
                  <a:srgbClr val="000099"/>
                </a:solidFill>
                <a:latin typeface="+mn-lt"/>
              </a:rPr>
              <a:t>5</a:t>
            </a:r>
            <a:r>
              <a:rPr lang="en-US" dirty="0">
                <a:latin typeface="+mn-lt"/>
              </a:rPr>
              <a:t>. Therefore, </a:t>
            </a:r>
            <a:r>
              <a:rPr lang="en-US" dirty="0">
                <a:solidFill>
                  <a:srgbClr val="0000FF"/>
                </a:solidFill>
                <a:latin typeface="+mn-lt"/>
              </a:rPr>
              <a:t>605</a:t>
            </a:r>
            <a:r>
              <a:rPr lang="en-US" dirty="0">
                <a:latin typeface="+mn-lt"/>
              </a:rPr>
              <a:t> is divisible by </a:t>
            </a:r>
            <a:r>
              <a:rPr lang="en-US" dirty="0">
                <a:solidFill>
                  <a:srgbClr val="00007E"/>
                </a:solidFill>
                <a:latin typeface="+mn-lt"/>
              </a:rPr>
              <a:t>5</a:t>
            </a:r>
            <a:r>
              <a:rPr lang="en-US" dirty="0">
                <a:latin typeface="+mn-lt"/>
              </a:rPr>
              <a:t> and is not prime. The number </a:t>
            </a:r>
            <a:r>
              <a:rPr lang="en-US" dirty="0">
                <a:solidFill>
                  <a:srgbClr val="0000FF"/>
                </a:solidFill>
                <a:latin typeface="+mn-lt"/>
              </a:rPr>
              <a:t>605</a:t>
            </a:r>
            <a:r>
              <a:rPr lang="en-US" dirty="0">
                <a:latin typeface="+mn-lt"/>
              </a:rPr>
              <a:t> is a composite number.</a:t>
            </a:r>
          </a:p>
          <a:p>
            <a:pPr marL="1588" indent="-1588" algn="ctr">
              <a:spcAft>
                <a:spcPts val="1200"/>
              </a:spcAft>
            </a:pPr>
            <a:endParaRPr lang="en-US" dirty="0"/>
          </a:p>
          <a:p>
            <a:pPr marL="1588" indent="-1588">
              <a:spcAft>
                <a:spcPts val="1200"/>
              </a:spcAft>
            </a:pPr>
            <a:endParaRPr lang="en-US" dirty="0">
              <a:latin typeface="+mn-lt"/>
            </a:endParaRPr>
          </a:p>
        </p:txBody>
      </p:sp>
      <p:pic>
        <p:nvPicPr>
          <p:cNvPr id="3" name="Picture 2" descr="six hundred and five equals five times one twenty one equals five times eleven times eleven.">
            <a:extLst>
              <a:ext uri="{FF2B5EF4-FFF2-40B4-BE49-F238E27FC236}">
                <a16:creationId xmlns:a16="http://schemas.microsoft.com/office/drawing/2014/main" id="{DE74BF9E-70EB-4428-894B-8B5A6C6BB3BF}"/>
              </a:ext>
            </a:extLst>
          </p:cNvPr>
          <p:cNvPicPr>
            <a:picLocks noChangeAspect="1"/>
          </p:cNvPicPr>
          <p:nvPr/>
        </p:nvPicPr>
        <p:blipFill>
          <a:blip r:embed="rId3"/>
          <a:stretch>
            <a:fillRect/>
          </a:stretch>
        </p:blipFill>
        <p:spPr>
          <a:xfrm>
            <a:off x="2824162" y="3810000"/>
            <a:ext cx="3495675" cy="323850"/>
          </a:xfrm>
          <a:prstGeom prst="rect">
            <a:avLst/>
          </a:prstGeom>
        </p:spPr>
      </p:pic>
      <p:sp>
        <p:nvSpPr>
          <p:cNvPr id="4" name="TextBox 3">
            <a:extLst>
              <a:ext uri="{FF2B5EF4-FFF2-40B4-BE49-F238E27FC236}">
                <a16:creationId xmlns:a16="http://schemas.microsoft.com/office/drawing/2014/main" id="{F1DC9F95-EEBE-F214-2133-B8EAD12BE88B}"/>
              </a:ext>
            </a:extLst>
          </p:cNvPr>
          <p:cNvSpPr txBox="1"/>
          <p:nvPr/>
        </p:nvSpPr>
        <p:spPr>
          <a:xfrm>
            <a:off x="457200" y="4403443"/>
            <a:ext cx="6055760" cy="523220"/>
          </a:xfrm>
          <a:prstGeom prst="rect">
            <a:avLst/>
          </a:prstGeom>
          <a:noFill/>
        </p:spPr>
        <p:txBody>
          <a:bodyPr wrap="none" rtlCol="0">
            <a:spAutoFit/>
          </a:bodyPr>
          <a:lstStyle/>
          <a:p>
            <a:r>
              <a:rPr lang="en-US" sz="2800" dirty="0"/>
              <a:t>that is, 5, 11, and 121 are factors of 605.</a:t>
            </a:r>
            <a:endParaRPr lang="en-IN" sz="28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F619D-4DEB-8FFA-61AC-45B53586A0D1}"/>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F5709B6A-C837-48DE-080F-16C2976CDA88}"/>
              </a:ext>
            </a:extLst>
          </p:cNvPr>
          <p:cNvSpPr>
            <a:spLocks noGrp="1"/>
          </p:cNvSpPr>
          <p:nvPr>
            <p:ph type="title"/>
          </p:nvPr>
        </p:nvSpPr>
        <p:spPr>
          <a:xfrm>
            <a:off x="457200" y="76200"/>
            <a:ext cx="8229600" cy="914400"/>
          </a:xfrm>
          <a:prstGeom prst="rect">
            <a:avLst/>
          </a:prstGeom>
        </p:spPr>
        <p:txBody>
          <a:bodyPr>
            <a:normAutofit/>
          </a:bodyPr>
          <a:lstStyle/>
          <a:p>
            <a:r>
              <a:rPr lang="en-IN" dirty="0"/>
              <a:t>Note</a:t>
            </a:r>
            <a:r>
              <a:rPr lang="en-US" baseline="-25000" dirty="0">
                <a:solidFill>
                  <a:schemeClr val="accent1"/>
                </a:solidFill>
              </a:rPr>
              <a:t>1</a:t>
            </a:r>
            <a:endParaRPr lang="en-US" dirty="0">
              <a:solidFill>
                <a:schemeClr val="accent1"/>
              </a:solidFill>
            </a:endParaRPr>
          </a:p>
        </p:txBody>
      </p:sp>
      <p:sp>
        <p:nvSpPr>
          <p:cNvPr id="4" name="Content Placeholder 3">
            <a:extLst>
              <a:ext uri="{FF2B5EF4-FFF2-40B4-BE49-F238E27FC236}">
                <a16:creationId xmlns:a16="http://schemas.microsoft.com/office/drawing/2014/main" id="{E0091D68-7396-6893-26ED-B31C46A0F3D3}"/>
              </a:ext>
            </a:extLst>
          </p:cNvPr>
          <p:cNvSpPr>
            <a:spLocks noGrp="1"/>
          </p:cNvSpPr>
          <p:nvPr>
            <p:ph idx="1"/>
          </p:nvPr>
        </p:nvSpPr>
        <p:spPr>
          <a:xfrm>
            <a:off x="457200" y="1280160"/>
            <a:ext cx="8229600" cy="3539430"/>
          </a:xfrm>
          <a:ln w="28575">
            <a:solidFill>
              <a:srgbClr val="FF0000"/>
            </a:solidFill>
          </a:ln>
        </p:spPr>
        <p:txBody>
          <a:bodyPr>
            <a:spAutoFit/>
          </a:bodyPr>
          <a:lstStyle/>
          <a:p>
            <a:pPr marL="1588" indent="-1588"/>
            <a:r>
              <a:rPr lang="en-US" dirty="0">
                <a:solidFill>
                  <a:srgbClr val="000000"/>
                </a:solidFill>
                <a:latin typeface="Calibri" pitchFamily="34" charset="0"/>
              </a:rPr>
              <a:t>	There is usually some confusion about the use of the word “power.”</a:t>
            </a: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a:p>
            <a:endParaRPr lang="en-US" dirty="0">
              <a:solidFill>
                <a:srgbClr val="000000"/>
              </a:solidFill>
              <a:latin typeface="Calibri" pitchFamily="34" charset="0"/>
            </a:endParaRPr>
          </a:p>
        </p:txBody>
      </p:sp>
      <p:pic>
        <p:nvPicPr>
          <p:cNvPr id="14" name="Picture 13" descr="Since 2 to the power of 5 is read &quot;two to the fifth power,&quot;">
            <a:extLst>
              <a:ext uri="{FF2B5EF4-FFF2-40B4-BE49-F238E27FC236}">
                <a16:creationId xmlns:a16="http://schemas.microsoft.com/office/drawing/2014/main" id="{7A76E5D0-C3D2-51F9-CFFF-A4BF50F5CA51}"/>
              </a:ext>
            </a:extLst>
          </p:cNvPr>
          <p:cNvPicPr>
            <a:picLocks noChangeAspect="1"/>
          </p:cNvPicPr>
          <p:nvPr/>
        </p:nvPicPr>
        <p:blipFill>
          <a:blip r:embed="rId2"/>
          <a:stretch>
            <a:fillRect/>
          </a:stretch>
        </p:blipFill>
        <p:spPr>
          <a:xfrm>
            <a:off x="2652714" y="1764660"/>
            <a:ext cx="5917600" cy="468000"/>
          </a:xfrm>
          <a:prstGeom prst="rect">
            <a:avLst/>
          </a:prstGeom>
        </p:spPr>
      </p:pic>
      <p:sp>
        <p:nvSpPr>
          <p:cNvPr id="5" name="TextBox 4">
            <a:extLst>
              <a:ext uri="{FF2B5EF4-FFF2-40B4-BE49-F238E27FC236}">
                <a16:creationId xmlns:a16="http://schemas.microsoft.com/office/drawing/2014/main" id="{2257CE4E-8569-694A-147D-AF28F795D0EA}"/>
              </a:ext>
            </a:extLst>
          </p:cNvPr>
          <p:cNvSpPr txBox="1"/>
          <p:nvPr/>
        </p:nvSpPr>
        <p:spPr>
          <a:xfrm>
            <a:off x="457200" y="2194560"/>
            <a:ext cx="8229600"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it is natural to think of 5 as the power. This is not true. A power is not an exponent. A power is the product indicated by a base raised to an exponent. Thus, for the</a:t>
            </a:r>
            <a:endParaRPr lang="en-IN" dirty="0"/>
          </a:p>
        </p:txBody>
      </p:sp>
      <p:pic>
        <p:nvPicPr>
          <p:cNvPr id="12" name="Picture 11" descr="equation 2 to the power of 5 equals 32,">
            <a:extLst>
              <a:ext uri="{FF2B5EF4-FFF2-40B4-BE49-F238E27FC236}">
                <a16:creationId xmlns:a16="http://schemas.microsoft.com/office/drawing/2014/main" id="{F91771B2-B2B1-7C9C-E3CE-C247FAD16D72}"/>
              </a:ext>
            </a:extLst>
          </p:cNvPr>
          <p:cNvPicPr>
            <a:picLocks noChangeAspect="1"/>
          </p:cNvPicPr>
          <p:nvPr/>
        </p:nvPicPr>
        <p:blipFill>
          <a:blip r:embed="rId3"/>
          <a:stretch>
            <a:fillRect/>
          </a:stretch>
        </p:blipFill>
        <p:spPr>
          <a:xfrm>
            <a:off x="535463" y="3497410"/>
            <a:ext cx="2527200" cy="468000"/>
          </a:xfrm>
          <a:prstGeom prst="rect">
            <a:avLst/>
          </a:prstGeom>
        </p:spPr>
      </p:pic>
      <p:sp>
        <p:nvSpPr>
          <p:cNvPr id="9" name="TextBox 8">
            <a:extLst>
              <a:ext uri="{FF2B5EF4-FFF2-40B4-BE49-F238E27FC236}">
                <a16:creationId xmlns:a16="http://schemas.microsoft.com/office/drawing/2014/main" id="{A7A48792-7CCF-BE23-3F2D-68E091A89024}"/>
              </a:ext>
            </a:extLst>
          </p:cNvPr>
          <p:cNvSpPr txBox="1"/>
          <p:nvPr/>
        </p:nvSpPr>
        <p:spPr>
          <a:xfrm>
            <a:off x="3004661" y="3477101"/>
            <a:ext cx="5638800" cy="523220"/>
          </a:xfrm>
          <a:prstGeom prst="rect">
            <a:avLst/>
          </a:prstGeom>
          <a:noFill/>
        </p:spPr>
        <p:txBody>
          <a:bodyPr wrap="square" rtlCol="0">
            <a:spAutoFit/>
          </a:bodyPr>
          <a:lstStyle/>
          <a:p>
            <a:r>
              <a:rPr kumimoji="0" lang="en-US" sz="2800" b="0" i="0" u="none" strike="noStrike" kern="1200" cap="none" spc="0" normalizeH="0" baseline="0" noProof="0">
                <a:ln>
                  <a:noFill/>
                </a:ln>
                <a:solidFill>
                  <a:srgbClr val="000000"/>
                </a:solidFill>
                <a:effectLst/>
                <a:uLnTx/>
                <a:uFillTx/>
                <a:latin typeface="Calibri" pitchFamily="34" charset="0"/>
                <a:ea typeface="+mn-ea"/>
                <a:cs typeface="+mn-cs"/>
              </a:rPr>
              <a:t>think of the phrase “two to the fifth</a:t>
            </a:r>
            <a:endParaRPr lang="en-IN" dirty="0"/>
          </a:p>
        </p:txBody>
      </p:sp>
      <p:sp>
        <p:nvSpPr>
          <p:cNvPr id="10" name="TextBox 9">
            <a:extLst>
              <a:ext uri="{FF2B5EF4-FFF2-40B4-BE49-F238E27FC236}">
                <a16:creationId xmlns:a16="http://schemas.microsoft.com/office/drawing/2014/main" id="{A4F9BDCC-7FF3-EA03-5FD0-90DAFB93DCD2}"/>
              </a:ext>
            </a:extLst>
          </p:cNvPr>
          <p:cNvSpPr txBox="1"/>
          <p:nvPr/>
        </p:nvSpPr>
        <p:spPr>
          <a:xfrm>
            <a:off x="457199" y="3903345"/>
            <a:ext cx="8229599" cy="954107"/>
          </a:xfrm>
          <a:prstGeom prst="rect">
            <a:avLst/>
          </a:prstGeom>
          <a:noFill/>
        </p:spPr>
        <p:txBody>
          <a:bodyPr wrap="square" rtlCol="0">
            <a:spAutoFit/>
          </a:bodyPr>
          <a:lstStyle/>
          <a:p>
            <a:r>
              <a:rPr kumimoji="0" lang="en-US" sz="2800" b="0" i="0" u="none" strike="noStrike" kern="1200" cap="none" spc="0" normalizeH="0" baseline="0" noProof="0">
                <a:ln>
                  <a:noFill/>
                </a:ln>
                <a:solidFill>
                  <a:srgbClr val="000000"/>
                </a:solidFill>
                <a:effectLst/>
                <a:uLnTx/>
                <a:uFillTx/>
                <a:latin typeface="Calibri" pitchFamily="34" charset="0"/>
                <a:ea typeface="+mn-ea"/>
                <a:cs typeface="+mn-cs"/>
              </a:rPr>
              <a:t>power” in its entirety. The corresponding power is the product, 32.</a:t>
            </a:r>
            <a:endParaRPr lang="en-IN" dirty="0"/>
          </a:p>
        </p:txBody>
      </p:sp>
    </p:spTree>
    <p:extLst>
      <p:ext uri="{BB962C8B-B14F-4D97-AF65-F5344CB8AC3E}">
        <p14:creationId xmlns:p14="http://schemas.microsoft.com/office/powerpoint/2010/main" val="279257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23: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2</a:t>
            </a:r>
          </a:p>
        </p:txBody>
      </p:sp>
      <p:sp>
        <p:nvSpPr>
          <p:cNvPr id="12291" name="Rectangle 3"/>
          <p:cNvSpPr>
            <a:spLocks noGrp="1"/>
          </p:cNvSpPr>
          <p:nvPr>
            <p:ph idx="1"/>
          </p:nvPr>
        </p:nvSpPr>
        <p:spPr>
          <a:xfrm>
            <a:off x="457200" y="1280160"/>
            <a:ext cx="8229600" cy="2726900"/>
          </a:xfrm>
          <a:prstGeom prst="rect">
            <a:avLst/>
          </a:prstGeom>
        </p:spPr>
        <p:txBody>
          <a:bodyPr>
            <a:spAutoFit/>
          </a:bodyPr>
          <a:lstStyle/>
          <a:p>
            <a:pPr marL="0" indent="0" eaLnBrk="1" hangingPunct="1">
              <a:spcAft>
                <a:spcPts val="1200"/>
              </a:spcAft>
              <a:buFont typeface="Courier New" pitchFamily="49" charset="0"/>
              <a:buNone/>
            </a:pPr>
            <a:r>
              <a:rPr lang="en-US" i="0" dirty="0">
                <a:solidFill>
                  <a:schemeClr val="tx1"/>
                </a:solidFill>
                <a:latin typeface="+mn-lt"/>
              </a:rPr>
              <a:t>Is </a:t>
            </a:r>
            <a:r>
              <a:rPr lang="en-US" i="0" dirty="0">
                <a:solidFill>
                  <a:srgbClr val="0000FF"/>
                </a:solidFill>
                <a:latin typeface="+mn-lt"/>
              </a:rPr>
              <a:t>103</a:t>
            </a:r>
            <a:r>
              <a:rPr lang="en-US" i="0" dirty="0">
                <a:solidFill>
                  <a:schemeClr val="tx1"/>
                </a:solidFill>
                <a:latin typeface="+mn-lt"/>
              </a:rPr>
              <a:t> a prime number?</a:t>
            </a:r>
          </a:p>
          <a:p>
            <a:pPr marL="0" indent="0" eaLnBrk="1" hangingPunct="1">
              <a:spcAft>
                <a:spcPts val="1200"/>
              </a:spcAft>
              <a:buFont typeface="Courier New" pitchFamily="49" charset="0"/>
              <a:buNone/>
            </a:pPr>
            <a:r>
              <a:rPr lang="en-US" b="1" i="0" dirty="0">
                <a:solidFill>
                  <a:schemeClr val="tx1"/>
                </a:solidFill>
                <a:latin typeface="+mn-lt"/>
              </a:rPr>
              <a:t>Solution</a:t>
            </a:r>
          </a:p>
          <a:p>
            <a:pPr>
              <a:spcAft>
                <a:spcPts val="1200"/>
              </a:spcAft>
            </a:pPr>
            <a:r>
              <a:rPr lang="en-US" dirty="0">
                <a:latin typeface="+mn-lt"/>
              </a:rPr>
              <a:t>Tests for </a:t>
            </a:r>
            <a:r>
              <a:rPr lang="en-US" dirty="0">
                <a:solidFill>
                  <a:srgbClr val="00007E"/>
                </a:solidFill>
                <a:latin typeface="+mn-lt"/>
              </a:rPr>
              <a:t>2</a:t>
            </a:r>
            <a:r>
              <a:rPr lang="en-US" dirty="0">
                <a:latin typeface="+mn-lt"/>
              </a:rPr>
              <a:t>, </a:t>
            </a:r>
            <a:r>
              <a:rPr lang="en-US" dirty="0">
                <a:solidFill>
                  <a:srgbClr val="000099"/>
                </a:solidFill>
                <a:latin typeface="+mn-lt"/>
              </a:rPr>
              <a:t>3</a:t>
            </a:r>
            <a:r>
              <a:rPr lang="en-US" dirty="0">
                <a:latin typeface="+mn-lt"/>
              </a:rPr>
              <a:t>, and </a:t>
            </a:r>
            <a:r>
              <a:rPr lang="en-US" dirty="0">
                <a:solidFill>
                  <a:srgbClr val="00007E"/>
                </a:solidFill>
                <a:latin typeface="+mn-lt"/>
              </a:rPr>
              <a:t>5</a:t>
            </a:r>
            <a:r>
              <a:rPr lang="en-US" dirty="0">
                <a:latin typeface="+mn-lt"/>
              </a:rPr>
              <a:t> fail. (The number </a:t>
            </a:r>
            <a:r>
              <a:rPr lang="en-US" dirty="0">
                <a:solidFill>
                  <a:srgbClr val="0000FF"/>
                </a:solidFill>
                <a:latin typeface="+mn-lt"/>
              </a:rPr>
              <a:t>103</a:t>
            </a:r>
            <a:r>
              <a:rPr lang="en-US" dirty="0">
                <a:latin typeface="+mn-lt"/>
              </a:rPr>
              <a:t> is not even; </a:t>
            </a:r>
            <a:br>
              <a:rPr lang="en-US" dirty="0">
                <a:latin typeface="+mn-lt"/>
              </a:rPr>
            </a:br>
            <a:r>
              <a:rPr lang="en-US" dirty="0">
                <a:solidFill>
                  <a:srgbClr val="00007E"/>
                </a:solidFill>
                <a:latin typeface="+mn-lt"/>
              </a:rPr>
              <a:t>1 + 0 + 3 </a:t>
            </a:r>
            <a:r>
              <a:rPr lang="en-US" dirty="0">
                <a:solidFill>
                  <a:srgbClr val="000099"/>
                </a:solidFill>
                <a:latin typeface="+mn-lt"/>
              </a:rPr>
              <a:t>= 4</a:t>
            </a:r>
            <a:r>
              <a:rPr lang="en-US" dirty="0">
                <a:latin typeface="+mn-lt"/>
              </a:rPr>
              <a:t> and </a:t>
            </a:r>
            <a:r>
              <a:rPr lang="en-US" dirty="0">
                <a:solidFill>
                  <a:srgbClr val="00007E"/>
                </a:solidFill>
                <a:latin typeface="+mn-lt"/>
              </a:rPr>
              <a:t>4</a:t>
            </a:r>
            <a:r>
              <a:rPr lang="en-US" dirty="0">
                <a:latin typeface="+mn-lt"/>
              </a:rPr>
              <a:t> is not divisible by 3; and the ones digit is not </a:t>
            </a:r>
            <a:r>
              <a:rPr lang="en-US" dirty="0">
                <a:solidFill>
                  <a:srgbClr val="00007E"/>
                </a:solidFill>
                <a:latin typeface="+mn-lt"/>
              </a:rPr>
              <a:t>0</a:t>
            </a:r>
            <a:r>
              <a:rPr lang="en-US" dirty="0">
                <a:latin typeface="+mn-lt"/>
              </a:rPr>
              <a:t> or </a:t>
            </a:r>
            <a:r>
              <a:rPr lang="en-US" dirty="0">
                <a:solidFill>
                  <a:srgbClr val="00007E"/>
                </a:solidFill>
                <a:latin typeface="+mn-lt"/>
              </a:rPr>
              <a:t>5</a:t>
            </a:r>
            <a:r>
              <a:rPr lang="en-US" dirty="0">
                <a:latin typeface="+mn-lt"/>
              </a:rPr>
              <a:t>.)</a:t>
            </a:r>
            <a:endParaRPr lang="en-US" i="0" dirty="0">
              <a:solidFill>
                <a:schemeClr val="tx1"/>
              </a:solidFill>
              <a:latin typeface="+mn-lt"/>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solidFill>
                  <a:schemeClr val="accent1"/>
                </a:solidFill>
              </a:rPr>
              <a:t>Example 23: Determining Whether a </a:t>
            </a:r>
            <a:br>
              <a:rPr lang="en-US" dirty="0">
                <a:solidFill>
                  <a:schemeClr val="accent1"/>
                </a:solidFill>
              </a:rPr>
            </a:br>
            <a:r>
              <a:rPr lang="en-US" dirty="0">
                <a:solidFill>
                  <a:schemeClr val="accent1"/>
                </a:solidFill>
              </a:rPr>
              <a:t>Number is Prime</a:t>
            </a:r>
            <a:r>
              <a:rPr lang="en-US" baseline="-25000" dirty="0">
                <a:solidFill>
                  <a:schemeClr val="accent1"/>
                </a:solidFill>
                <a:latin typeface="+mn-lt"/>
              </a:rPr>
              <a:t>3</a:t>
            </a:r>
            <a:endParaRPr lang="en-US" dirty="0">
              <a:latin typeface="+mn-lt"/>
            </a:endParaRPr>
          </a:p>
        </p:txBody>
      </p:sp>
      <p:sp>
        <p:nvSpPr>
          <p:cNvPr id="6" name="Rectangle 5"/>
          <p:cNvSpPr/>
          <p:nvPr/>
        </p:nvSpPr>
        <p:spPr>
          <a:xfrm>
            <a:off x="533400" y="1219200"/>
            <a:ext cx="1890133" cy="523220"/>
          </a:xfrm>
          <a:prstGeom prst="rect">
            <a:avLst/>
          </a:prstGeom>
        </p:spPr>
        <p:txBody>
          <a:bodyPr wrap="none">
            <a:spAutoFit/>
          </a:bodyPr>
          <a:lstStyle/>
          <a:p>
            <a:r>
              <a:rPr lang="en-US" sz="2800" dirty="0"/>
              <a:t>Divide by 7:</a:t>
            </a:r>
          </a:p>
        </p:txBody>
      </p:sp>
      <p:pic>
        <p:nvPicPr>
          <p:cNvPr id="4" name="Picture 3" descr="103 divide by 7, Divide 7 into 10. It goes 1 time. Write 1 and subtract 7 from 10 to get 3.&#10;Bring down the 3 to make 33.&#10;Divide 7 into 33. It goes 4 times. Write 4 and subtract 28 from 33 to get 5.&#10;The quotient is 14 and the remainder is 5.">
            <a:extLst>
              <a:ext uri="{FF2B5EF4-FFF2-40B4-BE49-F238E27FC236}">
                <a16:creationId xmlns:a16="http://schemas.microsoft.com/office/drawing/2014/main" id="{EADE1757-9976-AD6C-C224-A12FD6F3B3EB}"/>
              </a:ext>
            </a:extLst>
          </p:cNvPr>
          <p:cNvPicPr>
            <a:picLocks noChangeAspect="1"/>
          </p:cNvPicPr>
          <p:nvPr/>
        </p:nvPicPr>
        <p:blipFill>
          <a:blip r:embed="rId3"/>
          <a:stretch>
            <a:fillRect/>
          </a:stretch>
        </p:blipFill>
        <p:spPr>
          <a:xfrm>
            <a:off x="533400" y="1894820"/>
            <a:ext cx="3467584" cy="2476846"/>
          </a:xfrm>
          <a:prstGeom prst="rect">
            <a:avLst/>
          </a:prstGeom>
        </p:spPr>
      </p:pic>
      <p:sp>
        <p:nvSpPr>
          <p:cNvPr id="7" name="Rectangle 6"/>
          <p:cNvSpPr/>
          <p:nvPr/>
        </p:nvSpPr>
        <p:spPr>
          <a:xfrm>
            <a:off x="4800600" y="1219200"/>
            <a:ext cx="2072875" cy="523220"/>
          </a:xfrm>
          <a:prstGeom prst="rect">
            <a:avLst/>
          </a:prstGeom>
        </p:spPr>
        <p:txBody>
          <a:bodyPr wrap="none">
            <a:spAutoFit/>
          </a:bodyPr>
          <a:lstStyle/>
          <a:p>
            <a:r>
              <a:rPr lang="en-US" sz="2800" dirty="0"/>
              <a:t>Divide by 11:</a:t>
            </a:r>
          </a:p>
        </p:txBody>
      </p:sp>
      <p:pic>
        <p:nvPicPr>
          <p:cNvPr id="10" name="Picture 9" descr="103 divide by 11, divide 11 into 103. It goes 9 times. Write 9 and subtract 99 from 103 to get 4.&#10;The quotient is 9 and the remainder is 4.&#10;">
            <a:extLst>
              <a:ext uri="{FF2B5EF4-FFF2-40B4-BE49-F238E27FC236}">
                <a16:creationId xmlns:a16="http://schemas.microsoft.com/office/drawing/2014/main" id="{950A2634-5D1D-6BCC-D1E9-25AE435E9694}"/>
              </a:ext>
            </a:extLst>
          </p:cNvPr>
          <p:cNvPicPr>
            <a:picLocks noChangeAspect="1"/>
          </p:cNvPicPr>
          <p:nvPr/>
        </p:nvPicPr>
        <p:blipFill>
          <a:blip r:embed="rId4"/>
          <a:stretch>
            <a:fillRect/>
          </a:stretch>
        </p:blipFill>
        <p:spPr>
          <a:xfrm>
            <a:off x="4572000" y="1955563"/>
            <a:ext cx="3639058" cy="1924319"/>
          </a:xfrm>
          <a:prstGeom prst="rect">
            <a:avLst/>
          </a:prstGeom>
        </p:spPr>
      </p:pic>
      <p:sp>
        <p:nvSpPr>
          <p:cNvPr id="21" name="Rectangle 20"/>
          <p:cNvSpPr/>
          <p:nvPr/>
        </p:nvSpPr>
        <p:spPr>
          <a:xfrm>
            <a:off x="533400" y="4734580"/>
            <a:ext cx="3934090" cy="523220"/>
          </a:xfrm>
          <a:prstGeom prst="rect">
            <a:avLst/>
          </a:prstGeom>
        </p:spPr>
        <p:txBody>
          <a:bodyPr wrap="none">
            <a:spAutoFit/>
          </a:bodyPr>
          <a:lstStyle/>
          <a:p>
            <a:r>
              <a:rPr lang="en-US" sz="2800" dirty="0"/>
              <a:t>The number </a:t>
            </a:r>
            <a:r>
              <a:rPr lang="en-US" sz="2800" dirty="0">
                <a:solidFill>
                  <a:srgbClr val="FF0000"/>
                </a:solidFill>
              </a:rPr>
              <a:t>103 is prime</a:t>
            </a:r>
            <a:r>
              <a:rPr lang="en-US" sz="2800" dirty="0"/>
              <a:t>.</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23: Determining Whether a </a:t>
            </a:r>
            <a:br>
              <a:rPr lang="en-US" dirty="0">
                <a:solidFill>
                  <a:schemeClr val="accent1"/>
                </a:solidFill>
              </a:rPr>
            </a:br>
            <a:r>
              <a:rPr lang="en-US" dirty="0">
                <a:solidFill>
                  <a:schemeClr val="accent1"/>
                </a:solidFill>
              </a:rPr>
              <a:t>Number is Prime</a:t>
            </a:r>
            <a:r>
              <a:rPr lang="en-US" baseline="-25000" dirty="0">
                <a:solidFill>
                  <a:schemeClr val="accent1"/>
                </a:solidFill>
                <a:latin typeface="+mn-lt"/>
              </a:rPr>
              <a:t>4</a:t>
            </a:r>
            <a:endParaRPr lang="en-US" dirty="0"/>
          </a:p>
        </p:txBody>
      </p:sp>
      <p:sp>
        <p:nvSpPr>
          <p:cNvPr id="4" name="Content Placeholder 3"/>
          <p:cNvSpPr txBox="1">
            <a:spLocks noGrp="1"/>
          </p:cNvSpPr>
          <p:nvPr>
            <p:ph idx="1"/>
          </p:nvPr>
        </p:nvSpPr>
        <p:spPr>
          <a:xfrm>
            <a:off x="457200" y="1280160"/>
            <a:ext cx="8229600" cy="2246769"/>
          </a:xfrm>
          <a:prstGeom prst="rect">
            <a:avLst/>
          </a:prstGeom>
          <a:noFill/>
        </p:spPr>
        <p:txBody>
          <a:bodyPr wrap="square" rtlCol="0">
            <a:spAutoFit/>
          </a:bodyPr>
          <a:lstStyle/>
          <a:p>
            <a:r>
              <a:rPr lang="en-US" sz="2800" b="1" dirty="0"/>
              <a:t>Note:</a:t>
            </a:r>
            <a:r>
              <a:rPr lang="en-US" sz="2800" dirty="0"/>
              <a:t> There is no point in dividing by larger numbers such as 13 or 17 because the quotient would only get smaller, and if any of these larger numbers were a divisor, the smaller quotient would have been found to be a divisor earlier in the procedure.</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24: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5</a:t>
            </a:r>
          </a:p>
        </p:txBody>
      </p:sp>
      <p:sp>
        <p:nvSpPr>
          <p:cNvPr id="6" name="Content Placeholder 5"/>
          <p:cNvSpPr>
            <a:spLocks noGrp="1"/>
          </p:cNvSpPr>
          <p:nvPr>
            <p:ph idx="1"/>
          </p:nvPr>
        </p:nvSpPr>
        <p:spPr>
          <a:xfrm>
            <a:off x="457200" y="1280160"/>
            <a:ext cx="4038600" cy="4572000"/>
          </a:xfrm>
        </p:spPr>
        <p:txBody>
          <a:bodyPr>
            <a:normAutofit/>
          </a:bodyPr>
          <a:lstStyle/>
          <a:p>
            <a:pPr marL="342900" indent="-342900" eaLnBrk="0" hangingPunct="0">
              <a:spcBef>
                <a:spcPts val="0"/>
              </a:spcBef>
              <a:spcAft>
                <a:spcPts val="600"/>
              </a:spcAft>
            </a:pPr>
            <a:r>
              <a:rPr lang="en-US" dirty="0">
                <a:latin typeface="+mn-lt"/>
              </a:rPr>
              <a:t>Is </a:t>
            </a:r>
            <a:r>
              <a:rPr lang="en-US" dirty="0">
                <a:solidFill>
                  <a:srgbClr val="0000FF"/>
                </a:solidFill>
                <a:latin typeface="+mn-lt"/>
              </a:rPr>
              <a:t>221</a:t>
            </a:r>
            <a:r>
              <a:rPr lang="en-US" dirty="0">
                <a:latin typeface="+mn-lt"/>
              </a:rPr>
              <a:t> a prime number? </a:t>
            </a:r>
          </a:p>
          <a:p>
            <a:pPr marL="342900" indent="-342900" eaLnBrk="0" hangingPunct="0">
              <a:spcBef>
                <a:spcPts val="0"/>
              </a:spcBef>
              <a:spcAft>
                <a:spcPts val="600"/>
              </a:spcAft>
            </a:pPr>
            <a:r>
              <a:rPr lang="en-US" b="1" dirty="0">
                <a:latin typeface="+mn-lt"/>
              </a:rPr>
              <a:t>Solution</a:t>
            </a:r>
          </a:p>
          <a:p>
            <a:pPr eaLnBrk="0" hangingPunct="0">
              <a:spcBef>
                <a:spcPts val="0"/>
              </a:spcBef>
              <a:spcAft>
                <a:spcPts val="600"/>
              </a:spcAft>
            </a:pPr>
            <a:r>
              <a:rPr lang="en-US" dirty="0">
                <a:latin typeface="+mn-lt"/>
              </a:rPr>
              <a:t>Tests for </a:t>
            </a:r>
            <a:r>
              <a:rPr lang="en-US" dirty="0">
                <a:solidFill>
                  <a:srgbClr val="00007E"/>
                </a:solidFill>
                <a:latin typeface="+mn-lt"/>
              </a:rPr>
              <a:t>2</a:t>
            </a:r>
            <a:r>
              <a:rPr lang="en-US" dirty="0">
                <a:latin typeface="+mn-lt"/>
              </a:rPr>
              <a:t>, </a:t>
            </a:r>
            <a:r>
              <a:rPr lang="en-US" dirty="0">
                <a:solidFill>
                  <a:srgbClr val="00007E"/>
                </a:solidFill>
                <a:latin typeface="+mn-lt"/>
              </a:rPr>
              <a:t>3</a:t>
            </a:r>
            <a:r>
              <a:rPr lang="en-US" dirty="0">
                <a:latin typeface="+mn-lt"/>
              </a:rPr>
              <a:t>, and </a:t>
            </a:r>
            <a:r>
              <a:rPr lang="en-US" dirty="0">
                <a:solidFill>
                  <a:srgbClr val="000099"/>
                </a:solidFill>
                <a:latin typeface="+mn-lt"/>
              </a:rPr>
              <a:t>5</a:t>
            </a:r>
            <a:r>
              <a:rPr lang="en-US" dirty="0">
                <a:latin typeface="+mn-lt"/>
              </a:rPr>
              <a:t> fail. (The number </a:t>
            </a:r>
            <a:r>
              <a:rPr lang="en-US" dirty="0">
                <a:solidFill>
                  <a:srgbClr val="0000FF"/>
                </a:solidFill>
                <a:latin typeface="+mn-lt"/>
              </a:rPr>
              <a:t>221</a:t>
            </a:r>
            <a:r>
              <a:rPr lang="en-US" dirty="0">
                <a:latin typeface="+mn-lt"/>
              </a:rPr>
              <a:t> is not even; </a:t>
            </a:r>
            <a:r>
              <a:rPr lang="en-US" dirty="0">
                <a:solidFill>
                  <a:srgbClr val="00007E"/>
                </a:solidFill>
                <a:latin typeface="+mn-lt"/>
              </a:rPr>
              <a:t>2 + 2 + 1 </a:t>
            </a:r>
            <a:r>
              <a:rPr lang="en-US" dirty="0">
                <a:solidFill>
                  <a:srgbClr val="000099"/>
                </a:solidFill>
                <a:latin typeface="+mn-lt"/>
              </a:rPr>
              <a:t>= </a:t>
            </a:r>
            <a:r>
              <a:rPr lang="en-US" dirty="0">
                <a:solidFill>
                  <a:srgbClr val="00007E"/>
                </a:solidFill>
                <a:latin typeface="+mn-lt"/>
              </a:rPr>
              <a:t>5</a:t>
            </a:r>
            <a:r>
              <a:rPr lang="en-US" dirty="0">
                <a:latin typeface="+mn-lt"/>
              </a:rPr>
              <a:t> and </a:t>
            </a:r>
            <a:r>
              <a:rPr lang="en-US" dirty="0">
                <a:solidFill>
                  <a:srgbClr val="00007E"/>
                </a:solidFill>
                <a:latin typeface="+mn-lt"/>
              </a:rPr>
              <a:t>5</a:t>
            </a:r>
            <a:r>
              <a:rPr lang="en-US" dirty="0">
                <a:latin typeface="+mn-lt"/>
              </a:rPr>
              <a:t> is not divisible by 3; and the ones digit is not </a:t>
            </a:r>
            <a:r>
              <a:rPr lang="en-US" dirty="0">
                <a:solidFill>
                  <a:srgbClr val="00007E"/>
                </a:solidFill>
                <a:latin typeface="+mn-lt"/>
              </a:rPr>
              <a:t>0</a:t>
            </a:r>
            <a:r>
              <a:rPr lang="en-US" dirty="0">
                <a:latin typeface="+mn-lt"/>
              </a:rPr>
              <a:t> or </a:t>
            </a:r>
            <a:r>
              <a:rPr lang="en-US" dirty="0">
                <a:solidFill>
                  <a:srgbClr val="00007E"/>
                </a:solidFill>
                <a:latin typeface="+mn-lt"/>
              </a:rPr>
              <a:t>5</a:t>
            </a:r>
            <a:r>
              <a:rPr lang="en-US" dirty="0">
                <a:latin typeface="+mn-lt"/>
              </a:rPr>
              <a:t>.)</a:t>
            </a:r>
          </a:p>
        </p:txBody>
      </p:sp>
      <p:sp>
        <p:nvSpPr>
          <p:cNvPr id="7" name="Rectangle 6"/>
          <p:cNvSpPr/>
          <p:nvPr/>
        </p:nvSpPr>
        <p:spPr>
          <a:xfrm>
            <a:off x="5029200" y="1752600"/>
            <a:ext cx="1890133" cy="523220"/>
          </a:xfrm>
          <a:prstGeom prst="rect">
            <a:avLst/>
          </a:prstGeom>
        </p:spPr>
        <p:txBody>
          <a:bodyPr wrap="none">
            <a:spAutoFit/>
          </a:bodyPr>
          <a:lstStyle/>
          <a:p>
            <a:r>
              <a:rPr lang="en-US" sz="2800" dirty="0"/>
              <a:t>Divide by 7:</a:t>
            </a:r>
          </a:p>
        </p:txBody>
      </p:sp>
      <p:pic>
        <p:nvPicPr>
          <p:cNvPr id="4" name="Picture 3" descr="221 divide by 7, Divide 7 into 22. It goes 3 times. Write 3 and subtract 21 from 22 to get 1.&#10;Bring down the 1 to make 11.&#10;Divide 7 into 11. It goes 1 time. Write 1 and subtract 7 from 11 to get 4.&#10;The quotient is 31 and the remainder is 4.">
            <a:extLst>
              <a:ext uri="{FF2B5EF4-FFF2-40B4-BE49-F238E27FC236}">
                <a16:creationId xmlns:a16="http://schemas.microsoft.com/office/drawing/2014/main" id="{75F0A9EA-424B-2889-AFF0-F7166664BE03}"/>
              </a:ext>
            </a:extLst>
          </p:cNvPr>
          <p:cNvPicPr>
            <a:picLocks noChangeAspect="1"/>
          </p:cNvPicPr>
          <p:nvPr/>
        </p:nvPicPr>
        <p:blipFill>
          <a:blip r:embed="rId3"/>
          <a:stretch>
            <a:fillRect/>
          </a:stretch>
        </p:blipFill>
        <p:spPr>
          <a:xfrm>
            <a:off x="4648202" y="2275820"/>
            <a:ext cx="3581900" cy="2362530"/>
          </a:xfrm>
          <a:prstGeom prst="rect">
            <a:avLst/>
          </a:prstGeom>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914400"/>
          </a:xfrm>
          <a:prstGeom prst="rect">
            <a:avLst/>
          </a:prstGeom>
        </p:spPr>
        <p:txBody>
          <a:bodyPr/>
          <a:lstStyle/>
          <a:p>
            <a:r>
              <a:rPr lang="en-US" dirty="0">
                <a:solidFill>
                  <a:schemeClr val="accent1"/>
                </a:solidFill>
                <a:latin typeface="+mn-lt"/>
              </a:rPr>
              <a:t>Example 24: Determining Whether a </a:t>
            </a:r>
            <a:br>
              <a:rPr lang="en-US" dirty="0">
                <a:solidFill>
                  <a:schemeClr val="accent1"/>
                </a:solidFill>
                <a:latin typeface="+mn-lt"/>
              </a:rPr>
            </a:br>
            <a:r>
              <a:rPr lang="en-US" dirty="0">
                <a:solidFill>
                  <a:schemeClr val="accent1"/>
                </a:solidFill>
                <a:latin typeface="+mn-lt"/>
              </a:rPr>
              <a:t>Number is Prime</a:t>
            </a:r>
            <a:r>
              <a:rPr lang="en-US" baseline="-25000" dirty="0">
                <a:solidFill>
                  <a:schemeClr val="accent1"/>
                </a:solidFill>
                <a:latin typeface="+mn-lt"/>
              </a:rPr>
              <a:t>6</a:t>
            </a:r>
            <a:endParaRPr lang="en-US" sz="3200" dirty="0">
              <a:solidFill>
                <a:schemeClr val="accent1"/>
              </a:solidFill>
              <a:latin typeface="+mn-lt"/>
            </a:endParaRPr>
          </a:p>
        </p:txBody>
      </p:sp>
      <p:sp>
        <p:nvSpPr>
          <p:cNvPr id="7" name="Rectangle 6"/>
          <p:cNvSpPr/>
          <p:nvPr/>
        </p:nvSpPr>
        <p:spPr>
          <a:xfrm>
            <a:off x="457200" y="1257300"/>
            <a:ext cx="2072875" cy="523220"/>
          </a:xfrm>
          <a:prstGeom prst="rect">
            <a:avLst/>
          </a:prstGeom>
        </p:spPr>
        <p:txBody>
          <a:bodyPr wrap="none">
            <a:spAutoFit/>
          </a:bodyPr>
          <a:lstStyle/>
          <a:p>
            <a:r>
              <a:rPr lang="en-US" sz="2800" dirty="0"/>
              <a:t>Divide by 11:</a:t>
            </a:r>
          </a:p>
        </p:txBody>
      </p:sp>
      <p:pic>
        <p:nvPicPr>
          <p:cNvPr id="4" name="Picture 3" descr="221 divide by 11, Divide 11 into 22. It goes 2 times. Write 2 and subtract 22 from 22 to get 0.&#10;Bring down the 1 to make 1.&#10;Divide 11 into 1. It goes 0 times. Write 0 and subtract 0 from 1 to get 1.&#10;The quotient is 20 and the remainder is 1.">
            <a:extLst>
              <a:ext uri="{FF2B5EF4-FFF2-40B4-BE49-F238E27FC236}">
                <a16:creationId xmlns:a16="http://schemas.microsoft.com/office/drawing/2014/main" id="{3AA43D41-D0AE-C69D-D313-3BB50E850A35}"/>
              </a:ext>
            </a:extLst>
          </p:cNvPr>
          <p:cNvPicPr>
            <a:picLocks noChangeAspect="1"/>
          </p:cNvPicPr>
          <p:nvPr/>
        </p:nvPicPr>
        <p:blipFill>
          <a:blip r:embed="rId3"/>
          <a:stretch>
            <a:fillRect/>
          </a:stretch>
        </p:blipFill>
        <p:spPr>
          <a:xfrm>
            <a:off x="457200" y="1832740"/>
            <a:ext cx="3553321" cy="2524477"/>
          </a:xfrm>
          <a:prstGeom prst="rect">
            <a:avLst/>
          </a:prstGeom>
        </p:spPr>
      </p:pic>
      <p:sp>
        <p:nvSpPr>
          <p:cNvPr id="8" name="Rectangle 7"/>
          <p:cNvSpPr/>
          <p:nvPr/>
        </p:nvSpPr>
        <p:spPr>
          <a:xfrm>
            <a:off x="4724400" y="1257300"/>
            <a:ext cx="2072875" cy="523220"/>
          </a:xfrm>
          <a:prstGeom prst="rect">
            <a:avLst/>
          </a:prstGeom>
        </p:spPr>
        <p:txBody>
          <a:bodyPr wrap="none">
            <a:spAutoFit/>
          </a:bodyPr>
          <a:lstStyle/>
          <a:p>
            <a:r>
              <a:rPr lang="en-US" sz="2800" dirty="0"/>
              <a:t>Divide by 13:</a:t>
            </a:r>
          </a:p>
        </p:txBody>
      </p:sp>
      <p:pic>
        <p:nvPicPr>
          <p:cNvPr id="10" name="Picture 9" descr="221 divide by 13, divide 13 into 22. It goes 1 time. Write 1 and subtract 13 from 22 to get 9.&#10;Bring down the 1 to make 91.&#10;Divide 13 into 91. It goes 7 times. Write 7 and subtract 91 from 91 to get 0.&#10;The quotient is 17 and the remainder is 0.">
            <a:extLst>
              <a:ext uri="{FF2B5EF4-FFF2-40B4-BE49-F238E27FC236}">
                <a16:creationId xmlns:a16="http://schemas.microsoft.com/office/drawing/2014/main" id="{82F51E48-CB91-6216-75FE-6BE446ED4F32}"/>
              </a:ext>
            </a:extLst>
          </p:cNvPr>
          <p:cNvPicPr>
            <a:picLocks noChangeAspect="1"/>
          </p:cNvPicPr>
          <p:nvPr/>
        </p:nvPicPr>
        <p:blipFill>
          <a:blip r:embed="rId4"/>
          <a:stretch>
            <a:fillRect/>
          </a:stretch>
        </p:blipFill>
        <p:spPr>
          <a:xfrm>
            <a:off x="4880135" y="1822317"/>
            <a:ext cx="3467584" cy="2534004"/>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457200" y="4876801"/>
                <a:ext cx="8382000" cy="1040285"/>
              </a:xfrm>
              <a:prstGeom prst="rect">
                <a:avLst/>
              </a:prstGeom>
            </p:spPr>
            <p:txBody>
              <a:bodyPr wrap="square">
                <a:spAutoFit/>
              </a:bodyPr>
              <a:lstStyle/>
              <a:p>
                <a:pPr eaLnBrk="0" hangingPunct="0">
                  <a:spcBef>
                    <a:spcPct val="20000"/>
                  </a:spcBef>
                  <a:buFont typeface="Courier New" pitchFamily="49" charset="0"/>
                  <a:buNone/>
                </a:pPr>
                <a:r>
                  <a:rPr lang="en-US" sz="2800" dirty="0">
                    <a:latin typeface="Calibri" pitchFamily="34" charset="0"/>
                  </a:rPr>
                  <a:t>The number </a:t>
                </a:r>
                <a:r>
                  <a:rPr lang="en-US" sz="2800" dirty="0">
                    <a:solidFill>
                      <a:srgbClr val="FF0000"/>
                    </a:solidFill>
                    <a:latin typeface="Calibri" pitchFamily="34" charset="0"/>
                  </a:rPr>
                  <a:t>221 is composite</a:t>
                </a:r>
                <a:r>
                  <a:rPr lang="en-US" sz="2800" dirty="0">
                    <a:latin typeface="Calibri" pitchFamily="34" charset="0"/>
                  </a:rPr>
                  <a:t>.                         </a:t>
                </a:r>
              </a:p>
              <a:p>
                <a:pPr eaLnBrk="0" hangingPunct="0">
                  <a:spcBef>
                    <a:spcPct val="20000"/>
                  </a:spcBef>
                  <a:buFont typeface="Courier New" pitchFamily="49" charset="0"/>
                  <a:buNone/>
                </a:pPr>
                <a:r>
                  <a:rPr lang="en-US" sz="2800" b="1" dirty="0">
                    <a:latin typeface="Calibri" pitchFamily="34" charset="0"/>
                  </a:rPr>
                  <a:t>Note:</a:t>
                </a:r>
                <a:r>
                  <a:rPr lang="en-US" sz="2800" dirty="0">
                    <a:latin typeface="Calibri" pitchFamily="34" charset="0"/>
                  </a:rPr>
                  <a:t> 221 = 13 </a:t>
                </a:r>
                <a14:m>
                  <m:oMath xmlns:m="http://schemas.openxmlformats.org/officeDocument/2006/math">
                    <m:r>
                      <a:rPr lang="en-US" sz="2800" i="1" dirty="0" smtClean="0">
                        <a:latin typeface="Cambria Math" panose="02040503050406030204" pitchFamily="18" charset="0"/>
                        <a:ea typeface="Cambria Math" panose="02040503050406030204" pitchFamily="18" charset="0"/>
                      </a:rPr>
                      <m:t>⋅</m:t>
                    </m:r>
                  </m:oMath>
                </a14:m>
                <a:r>
                  <a:rPr lang="en-US" sz="2800" dirty="0">
                    <a:latin typeface="Calibri" pitchFamily="34" charset="0"/>
                  </a:rPr>
                  <a:t> 17; that is, 13 and 17 are factors of 221.</a:t>
                </a:r>
              </a:p>
            </p:txBody>
          </p:sp>
        </mc:Choice>
        <mc:Fallback xmlns="">
          <p:sp>
            <p:nvSpPr>
              <p:cNvPr id="27" name="Rectangle 26"/>
              <p:cNvSpPr>
                <a:spLocks noRot="1" noChangeAspect="1" noMove="1" noResize="1" noEditPoints="1" noAdjustHandles="1" noChangeArrowheads="1" noChangeShapeType="1" noTextEdit="1"/>
              </p:cNvSpPr>
              <p:nvPr/>
            </p:nvSpPr>
            <p:spPr>
              <a:xfrm>
                <a:off x="457200" y="4876801"/>
                <a:ext cx="8382000" cy="1040285"/>
              </a:xfrm>
              <a:prstGeom prst="rect">
                <a:avLst/>
              </a:prstGeom>
              <a:blipFill>
                <a:blip r:embed="rId5"/>
                <a:stretch>
                  <a:fillRect l="-1455" t="-5263" r="-582" b="-15789"/>
                </a:stretch>
              </a:blipFill>
            </p:spPr>
            <p:txBody>
              <a:bodyPr/>
              <a:lstStyle/>
              <a:p>
                <a:r>
                  <a:rPr lang="en-IN">
                    <a:noFill/>
                  </a:rPr>
                  <a:t> </a:t>
                </a:r>
              </a:p>
            </p:txBody>
          </p:sp>
        </mc:Fallback>
      </mc:AlternateContent>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25: Determining Whether a Number is Prime</a:t>
            </a:r>
            <a:r>
              <a:rPr lang="en-US" baseline="-25000" dirty="0">
                <a:solidFill>
                  <a:schemeClr val="accent1"/>
                </a:solidFill>
                <a:latin typeface="+mn-lt"/>
              </a:rPr>
              <a:t>7</a:t>
            </a:r>
            <a:endParaRPr lang="en-US" dirty="0">
              <a:solidFill>
                <a:schemeClr val="accent1"/>
              </a:solidFill>
              <a:latin typeface="+mn-lt"/>
            </a:endParaRPr>
          </a:p>
        </p:txBody>
      </p:sp>
      <p:sp>
        <p:nvSpPr>
          <p:cNvPr id="6" name="Content Placeholder 5"/>
          <p:cNvSpPr>
            <a:spLocks noGrp="1"/>
          </p:cNvSpPr>
          <p:nvPr>
            <p:ph idx="1"/>
          </p:nvPr>
        </p:nvSpPr>
        <p:spPr>
          <a:xfrm>
            <a:off x="457200" y="1023258"/>
            <a:ext cx="8229600" cy="4876800"/>
          </a:xfrm>
        </p:spPr>
        <p:txBody>
          <a:bodyPr>
            <a:noAutofit/>
          </a:bodyPr>
          <a:lstStyle/>
          <a:p>
            <a:pPr>
              <a:spcBef>
                <a:spcPts val="0"/>
              </a:spcBef>
            </a:pPr>
            <a:r>
              <a:rPr lang="en-US" dirty="0">
                <a:latin typeface="+mn-lt"/>
              </a:rPr>
              <a:t>Is </a:t>
            </a:r>
            <a:r>
              <a:rPr lang="en-US" dirty="0">
                <a:solidFill>
                  <a:srgbClr val="0000FF"/>
                </a:solidFill>
                <a:latin typeface="+mn-lt"/>
              </a:rPr>
              <a:t>199</a:t>
            </a:r>
            <a:r>
              <a:rPr lang="en-US" dirty="0">
                <a:latin typeface="+mn-lt"/>
              </a:rPr>
              <a:t> a prime number? </a:t>
            </a:r>
          </a:p>
          <a:p>
            <a:pPr marL="1588" indent="-1588">
              <a:spcBef>
                <a:spcPts val="1200"/>
              </a:spcBef>
              <a:tabLst>
                <a:tab pos="341313" algn="l"/>
              </a:tabLst>
            </a:pPr>
            <a:r>
              <a:rPr lang="en-US" b="1" dirty="0">
                <a:solidFill>
                  <a:schemeClr val="tx1"/>
                </a:solidFill>
                <a:latin typeface="+mn-lt"/>
              </a:rPr>
              <a:t>Solution </a:t>
            </a:r>
          </a:p>
          <a:p>
            <a:r>
              <a:rPr lang="en-US" dirty="0">
                <a:latin typeface="+mn-lt"/>
              </a:rPr>
              <a:t>Tests for </a:t>
            </a:r>
            <a:r>
              <a:rPr lang="en-US" dirty="0">
                <a:solidFill>
                  <a:srgbClr val="00007E"/>
                </a:solidFill>
                <a:latin typeface="+mn-lt"/>
              </a:rPr>
              <a:t>2</a:t>
            </a:r>
            <a:r>
              <a:rPr lang="en-US" dirty="0">
                <a:latin typeface="+mn-lt"/>
              </a:rPr>
              <a:t>, </a:t>
            </a:r>
            <a:r>
              <a:rPr lang="en-US" dirty="0">
                <a:solidFill>
                  <a:srgbClr val="00007E"/>
                </a:solidFill>
                <a:latin typeface="+mn-lt"/>
              </a:rPr>
              <a:t>3</a:t>
            </a:r>
            <a:r>
              <a:rPr lang="en-US" dirty="0">
                <a:latin typeface="+mn-lt"/>
              </a:rPr>
              <a:t>, and </a:t>
            </a:r>
            <a:r>
              <a:rPr lang="en-US" dirty="0">
                <a:solidFill>
                  <a:srgbClr val="00007E"/>
                </a:solidFill>
                <a:latin typeface="+mn-lt"/>
              </a:rPr>
              <a:t>5</a:t>
            </a:r>
            <a:r>
              <a:rPr lang="en-US" dirty="0">
                <a:latin typeface="+mn-lt"/>
              </a:rPr>
              <a:t> fail. (The number </a:t>
            </a:r>
            <a:r>
              <a:rPr lang="en-US" dirty="0">
                <a:solidFill>
                  <a:srgbClr val="0000FF"/>
                </a:solidFill>
                <a:latin typeface="+mn-lt"/>
              </a:rPr>
              <a:t>199</a:t>
            </a:r>
            <a:r>
              <a:rPr lang="en-US" dirty="0">
                <a:latin typeface="+mn-lt"/>
              </a:rPr>
              <a:t> is not </a:t>
            </a:r>
            <a:r>
              <a:rPr lang="en-US" sz="2800" dirty="0">
                <a:solidFill>
                  <a:srgbClr val="FF0008"/>
                </a:solidFill>
              </a:rPr>
              <a:t>even</a:t>
            </a:r>
            <a:r>
              <a:rPr lang="en-US" dirty="0">
                <a:latin typeface="+mn-lt"/>
              </a:rPr>
              <a:t>; </a:t>
            </a:r>
            <a:br>
              <a:rPr lang="en-US" dirty="0">
                <a:latin typeface="+mn-lt"/>
              </a:rPr>
            </a:br>
            <a:r>
              <a:rPr lang="en-US" dirty="0">
                <a:solidFill>
                  <a:srgbClr val="00007E"/>
                </a:solidFill>
                <a:latin typeface="+mn-lt"/>
              </a:rPr>
              <a:t>1 + 9 + 9 </a:t>
            </a:r>
            <a:r>
              <a:rPr lang="en-US" dirty="0">
                <a:solidFill>
                  <a:srgbClr val="000099"/>
                </a:solidFill>
                <a:latin typeface="+mn-lt"/>
              </a:rPr>
              <a:t>= </a:t>
            </a:r>
            <a:r>
              <a:rPr lang="en-US" sz="2800" dirty="0">
                <a:solidFill>
                  <a:srgbClr val="FF0008"/>
                </a:solidFill>
              </a:rPr>
              <a:t>19</a:t>
            </a:r>
            <a:r>
              <a:rPr lang="en-US" dirty="0">
                <a:solidFill>
                  <a:schemeClr val="tx1"/>
                </a:solidFill>
                <a:latin typeface="+mn-lt"/>
              </a:rPr>
              <a:t> </a:t>
            </a:r>
            <a:r>
              <a:rPr lang="en-US" dirty="0">
                <a:latin typeface="+mn-lt"/>
              </a:rPr>
              <a:t>which is not divisible by 3; and the ones digit is not </a:t>
            </a:r>
            <a:r>
              <a:rPr lang="en-US" dirty="0">
                <a:solidFill>
                  <a:srgbClr val="000099"/>
                </a:solidFill>
                <a:latin typeface="+mn-lt"/>
              </a:rPr>
              <a:t>0</a:t>
            </a:r>
            <a:r>
              <a:rPr lang="en-US" dirty="0">
                <a:latin typeface="+mn-lt"/>
              </a:rPr>
              <a:t> or </a:t>
            </a:r>
            <a:r>
              <a:rPr lang="en-US" dirty="0">
                <a:solidFill>
                  <a:srgbClr val="00007E"/>
                </a:solidFill>
                <a:latin typeface="+mn-lt"/>
              </a:rPr>
              <a:t>5</a:t>
            </a:r>
            <a:r>
              <a:rPr lang="en-US" dirty="0">
                <a:latin typeface="+mn-lt"/>
              </a:rPr>
              <a:t>.) </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7</a:t>
            </a:r>
            <a:r>
              <a:rPr lang="en-US" dirty="0">
                <a:latin typeface="+mn-lt"/>
              </a:rPr>
              <a:t>: </a:t>
            </a:r>
            <a:r>
              <a:rPr lang="en-US" sz="2800" dirty="0">
                <a:solidFill>
                  <a:srgbClr val="FF0008"/>
                </a:solidFill>
              </a:rPr>
              <a:t>28 R3</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11</a:t>
            </a:r>
            <a:r>
              <a:rPr lang="en-US" dirty="0">
                <a:latin typeface="+mn-lt"/>
              </a:rPr>
              <a:t>: </a:t>
            </a:r>
            <a:r>
              <a:rPr lang="en-US" sz="2800" dirty="0">
                <a:solidFill>
                  <a:srgbClr val="FF0008"/>
                </a:solidFill>
              </a:rPr>
              <a:t>18 R1</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13</a:t>
            </a:r>
            <a:r>
              <a:rPr lang="en-US" dirty="0">
                <a:latin typeface="+mn-lt"/>
              </a:rPr>
              <a:t>: </a:t>
            </a:r>
            <a:r>
              <a:rPr lang="en-US" sz="2800" dirty="0">
                <a:solidFill>
                  <a:srgbClr val="FF0008"/>
                </a:solidFill>
              </a:rPr>
              <a:t>15 R4</a:t>
            </a:r>
          </a:p>
          <a:p>
            <a:r>
              <a:rPr lang="en-US" dirty="0">
                <a:latin typeface="+mn-lt"/>
              </a:rPr>
              <a:t>Divide </a:t>
            </a:r>
            <a:r>
              <a:rPr lang="en-US" dirty="0">
                <a:solidFill>
                  <a:srgbClr val="0000FF"/>
                </a:solidFill>
                <a:latin typeface="+mn-lt"/>
              </a:rPr>
              <a:t>199</a:t>
            </a:r>
            <a:r>
              <a:rPr lang="en-US" dirty="0">
                <a:latin typeface="+mn-lt"/>
              </a:rPr>
              <a:t> by </a:t>
            </a:r>
            <a:r>
              <a:rPr lang="en-US" dirty="0">
                <a:solidFill>
                  <a:srgbClr val="00007E"/>
                </a:solidFill>
              </a:rPr>
              <a:t>17</a:t>
            </a:r>
            <a:r>
              <a:rPr lang="en-US" dirty="0">
                <a:latin typeface="+mn-lt"/>
              </a:rPr>
              <a:t> : </a:t>
            </a:r>
            <a:r>
              <a:rPr lang="en-US" sz="2800" dirty="0">
                <a:solidFill>
                  <a:srgbClr val="FF0008"/>
                </a:solidFill>
              </a:rPr>
              <a:t>11 R12</a:t>
            </a:r>
            <a:endParaRPr lang="en-US" dirty="0">
              <a:latin typeface="+mn-lt"/>
            </a:endParaRPr>
          </a:p>
          <a:p>
            <a:r>
              <a:rPr lang="en-US" dirty="0"/>
              <a:t>199 is a </a:t>
            </a:r>
            <a:r>
              <a:rPr lang="en-US" sz="2800" dirty="0">
                <a:solidFill>
                  <a:srgbClr val="FF0008"/>
                </a:solidFill>
              </a:rPr>
              <a:t>prime </a:t>
            </a:r>
            <a:r>
              <a:rPr lang="en-US" dirty="0"/>
              <a:t>number. </a:t>
            </a:r>
            <a:br>
              <a:rPr lang="en-US" dirty="0"/>
            </a:br>
            <a:br>
              <a:rPr lang="en-US" dirty="0"/>
            </a:br>
            <a:endParaRPr lang="en-US" dirty="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lstStyle/>
          <a:p>
            <a:r>
              <a:rPr lang="en-US" dirty="0"/>
              <a:t>Definition: The Fundamental Theorem of Arithmetic </a:t>
            </a:r>
          </a:p>
        </p:txBody>
      </p:sp>
      <p:sp>
        <p:nvSpPr>
          <p:cNvPr id="5" name="Content Placeholder 4"/>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eaLnBrk="0" hangingPunct="0"/>
            <a:r>
              <a:rPr lang="en-US" dirty="0">
                <a:solidFill>
                  <a:srgbClr val="000000"/>
                </a:solidFill>
                <a:latin typeface="+mn-lt"/>
              </a:rPr>
              <a:t>Every composite number has exactly one prime factorization.</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Procedure: To Find the Prime Factorization of a Composite Number </a:t>
            </a:r>
          </a:p>
        </p:txBody>
      </p:sp>
      <p:sp>
        <p:nvSpPr>
          <p:cNvPr id="5" name="Content Placeholder 4"/>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Factor the composite number into any two factors. </a:t>
            </a:r>
          </a:p>
          <a:p>
            <a:pPr marL="514350" indent="-514350">
              <a:buFont typeface="+mj-lt"/>
              <a:buAutoNum type="arabicPeriod"/>
            </a:pPr>
            <a:r>
              <a:rPr lang="en-US" dirty="0">
                <a:solidFill>
                  <a:srgbClr val="000000"/>
                </a:solidFill>
              </a:rPr>
              <a:t>Factor each factor that is not prime. </a:t>
            </a:r>
          </a:p>
          <a:p>
            <a:pPr marL="514350" indent="-514350">
              <a:buFont typeface="+mj-lt"/>
              <a:buAutoNum type="arabicPeriod"/>
            </a:pPr>
            <a:r>
              <a:rPr lang="en-US" dirty="0">
                <a:solidFill>
                  <a:srgbClr val="000000"/>
                </a:solidFill>
              </a:rPr>
              <a:t>Continue this process until all factors are prime. </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latin typeface="+mn-lt"/>
              </a:rPr>
              <a:t>Example 26: Finding the Prime Factorization </a:t>
            </a:r>
            <a:br>
              <a:rPr lang="en-US" dirty="0">
                <a:solidFill>
                  <a:schemeClr val="accent1"/>
                </a:solidFill>
                <a:latin typeface="+mn-lt"/>
              </a:rPr>
            </a:br>
            <a:r>
              <a:rPr lang="en-US" dirty="0">
                <a:solidFill>
                  <a:schemeClr val="accent1"/>
                </a:solidFill>
                <a:latin typeface="+mn-lt"/>
              </a:rPr>
              <a:t>of a Number</a:t>
            </a:r>
            <a:r>
              <a:rPr lang="en-US" baseline="-25000" dirty="0">
                <a:solidFill>
                  <a:schemeClr val="accent1"/>
                </a:solidFill>
                <a:latin typeface="+mn-lt"/>
              </a:rPr>
              <a:t>1</a:t>
            </a:r>
            <a:r>
              <a:rPr lang="en-US" dirty="0">
                <a:solidFill>
                  <a:schemeClr val="accent1"/>
                </a:solidFill>
                <a:latin typeface="+mn-lt"/>
              </a:rPr>
              <a:t> </a:t>
            </a:r>
          </a:p>
        </p:txBody>
      </p:sp>
      <p:sp>
        <p:nvSpPr>
          <p:cNvPr id="6" name="Content Placeholder 5"/>
          <p:cNvSpPr>
            <a:spLocks noGrp="1"/>
          </p:cNvSpPr>
          <p:nvPr>
            <p:ph idx="1"/>
          </p:nvPr>
        </p:nvSpPr>
        <p:spPr/>
        <p:txBody>
          <a:bodyPr/>
          <a:lstStyle/>
          <a:p>
            <a:pPr marL="342900" indent="-342900" eaLnBrk="0" hangingPunct="0">
              <a:spcAft>
                <a:spcPts val="1200"/>
              </a:spcAft>
            </a:pPr>
            <a:r>
              <a:rPr lang="en-US" dirty="0">
                <a:latin typeface="+mn-lt"/>
              </a:rPr>
              <a:t>Find the prime factorization of </a:t>
            </a:r>
            <a:r>
              <a:rPr lang="en-US" dirty="0">
                <a:solidFill>
                  <a:srgbClr val="0000FF"/>
                </a:solidFill>
                <a:latin typeface="+mn-lt"/>
              </a:rPr>
              <a:t>90</a:t>
            </a:r>
            <a:r>
              <a:rPr lang="en-US" dirty="0">
                <a:latin typeface="+mn-lt"/>
              </a:rPr>
              <a:t>.</a:t>
            </a:r>
          </a:p>
          <a:p>
            <a:pPr marL="342900" indent="-342900" eaLnBrk="0" hangingPunct="0">
              <a:spcAft>
                <a:spcPts val="1200"/>
              </a:spcAft>
            </a:pPr>
            <a:r>
              <a:rPr lang="en-US" b="1" dirty="0">
                <a:latin typeface="+mn-lt"/>
              </a:rPr>
              <a:t>Solution</a:t>
            </a:r>
          </a:p>
          <a:p>
            <a:pPr marL="342900" indent="-342900" eaLnBrk="0" hangingPunct="0">
              <a:spcAft>
                <a:spcPts val="1200"/>
              </a:spcAft>
            </a:pPr>
            <a:endParaRPr lang="en-US" dirty="0">
              <a:latin typeface="+mn-lt"/>
            </a:endParaRPr>
          </a:p>
          <a:p>
            <a:pPr marL="342900" indent="-342900" eaLnBrk="0" hangingPunct="0">
              <a:spcAft>
                <a:spcPts val="1200"/>
              </a:spcAft>
            </a:pPr>
            <a:endParaRPr lang="en-US" dirty="0">
              <a:latin typeface="+mn-lt"/>
            </a:endParaRPr>
          </a:p>
          <a:p>
            <a:pPr marL="342900" indent="-342900" eaLnBrk="0" hangingPunct="0">
              <a:spcAft>
                <a:spcPts val="1200"/>
              </a:spcAft>
            </a:pPr>
            <a:endParaRPr lang="en-US" dirty="0">
              <a:latin typeface="+mn-lt"/>
            </a:endParaRPr>
          </a:p>
          <a:p>
            <a:endParaRPr lang="en-US" dirty="0">
              <a:latin typeface="+mn-lt"/>
            </a:endParaRPr>
          </a:p>
        </p:txBody>
      </p:sp>
      <p:pic>
        <p:nvPicPr>
          <p:cNvPr id="20" name="Picture 19" descr="90 equals 9 times 10. Since the units digit is 0, we know that 10 is a factor.&#10;&#10;equals 3 times 3 times 2 times 5. where 9 and 10 can both be factored so that each factor is a prime number. This is the prime factorization.">
            <a:extLst>
              <a:ext uri="{FF2B5EF4-FFF2-40B4-BE49-F238E27FC236}">
                <a16:creationId xmlns:a16="http://schemas.microsoft.com/office/drawing/2014/main" id="{34E304C2-B60E-241A-1E79-D4DDE94EB4B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5731" y="2473800"/>
            <a:ext cx="7938000" cy="2520000"/>
          </a:xfrm>
          <a:prstGeom prst="rect">
            <a:avLst/>
          </a:prstGeom>
        </p:spPr>
      </p:pic>
      <p:sp>
        <p:nvSpPr>
          <p:cNvPr id="19" name="Rectangle 18"/>
          <p:cNvSpPr/>
          <p:nvPr/>
        </p:nvSpPr>
        <p:spPr>
          <a:xfrm>
            <a:off x="457200" y="5191780"/>
            <a:ext cx="7145418" cy="523220"/>
          </a:xfrm>
          <a:prstGeom prst="rect">
            <a:avLst/>
          </a:prstGeom>
        </p:spPr>
        <p:txBody>
          <a:bodyPr wrap="none">
            <a:spAutoFit/>
          </a:bodyPr>
          <a:lstStyle/>
          <a:p>
            <a:pPr marL="342900" indent="-342900" eaLnBrk="0" hangingPunct="0">
              <a:spcAft>
                <a:spcPts val="1200"/>
              </a:spcAft>
            </a:pPr>
            <a:r>
              <a:rPr lang="en-US" sz="2800" dirty="0">
                <a:latin typeface="Calibri" pitchFamily="34" charset="0"/>
              </a:rPr>
              <a:t>We can also start with a different set of factors.</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26: Finding the Prime Factorization </a:t>
            </a:r>
            <a:br>
              <a:rPr lang="en-US" dirty="0">
                <a:solidFill>
                  <a:schemeClr val="accent1"/>
                </a:solidFill>
              </a:rPr>
            </a:br>
            <a:r>
              <a:rPr lang="en-US" dirty="0">
                <a:solidFill>
                  <a:schemeClr val="accent1"/>
                </a:solidFill>
              </a:rPr>
              <a:t>of a Number</a:t>
            </a:r>
            <a:r>
              <a:rPr lang="en-US" baseline="-25000" dirty="0">
                <a:solidFill>
                  <a:schemeClr val="accent1"/>
                </a:solidFill>
                <a:latin typeface="+mn-lt"/>
              </a:rPr>
              <a:t>2</a:t>
            </a:r>
            <a:endParaRPr lang="en-US" sz="3200" dirty="0">
              <a:solidFill>
                <a:schemeClr val="accent1"/>
              </a:solidFill>
              <a:latin typeface="+mn-lt"/>
            </a:endParaRPr>
          </a:p>
        </p:txBody>
      </p:sp>
      <p:pic>
        <p:nvPicPr>
          <p:cNvPr id="3" name="Picture 2" descr="90 equals 3 times 30.&#10;3 is prime, but 30 is not.&#10;&#10;30 equals 10 times 3.&#10;&#10;10 is not prime.&#10;&#10;10 equals 2 times 5.&#10;So now we have: 90 equals 3 times 10 times 3, which becomes 3 times 2 times 5 times 3.&#10;&#10;All factors are prime.">
            <a:extLst>
              <a:ext uri="{FF2B5EF4-FFF2-40B4-BE49-F238E27FC236}">
                <a16:creationId xmlns:a16="http://schemas.microsoft.com/office/drawing/2014/main" id="{CBA5D2CE-85B7-DF62-57DB-754408430ACB}"/>
              </a:ext>
            </a:extLst>
          </p:cNvPr>
          <p:cNvPicPr>
            <a:picLocks noChangeAspect="1"/>
          </p:cNvPicPr>
          <p:nvPr/>
        </p:nvPicPr>
        <p:blipFill>
          <a:blip r:embed="rId3"/>
          <a:stretch>
            <a:fillRect/>
          </a:stretch>
        </p:blipFill>
        <p:spPr>
          <a:xfrm>
            <a:off x="533400" y="1295400"/>
            <a:ext cx="7825906" cy="2808000"/>
          </a:xfrm>
          <a:prstGeom prst="rect">
            <a:avLst/>
          </a:prstGeom>
        </p:spPr>
      </p:pic>
      <p:sp>
        <p:nvSpPr>
          <p:cNvPr id="4" name="TextBox 3">
            <a:extLst>
              <a:ext uri="{FF2B5EF4-FFF2-40B4-BE49-F238E27FC236}">
                <a16:creationId xmlns:a16="http://schemas.microsoft.com/office/drawing/2014/main" id="{06E890C5-36A2-04D7-8F75-C5D61131FF9A}"/>
              </a:ext>
            </a:extLst>
          </p:cNvPr>
          <p:cNvSpPr txBox="1"/>
          <p:nvPr/>
        </p:nvSpPr>
        <p:spPr>
          <a:xfrm>
            <a:off x="457200" y="4012583"/>
            <a:ext cx="8153400" cy="1384995"/>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Note:</a:t>
            </a:r>
            <a:r>
              <a:rPr kumimoji="0" lang="en-US" sz="2800" b="0" i="0" u="none" strike="noStrike" kern="1200" cap="none" spc="0" normalizeH="0" baseline="0" noProof="0" dirty="0">
                <a:ln>
                  <a:noFill/>
                </a:ln>
                <a:solidFill>
                  <a:srgbClr val="366092"/>
                </a:solidFill>
                <a:effectLst/>
                <a:uLnTx/>
                <a:uFillTx/>
                <a:latin typeface="Calibri"/>
                <a:ea typeface="+mn-ea"/>
                <a:cs typeface="+mn-cs"/>
              </a:rPr>
              <a:t> The final prime factorization was the same in both factor trees even though the first pair of factors was different.</a:t>
            </a:r>
            <a:endParaRPr lang="en-IN"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182880"/>
            <a:ext cx="8229600" cy="831296"/>
          </a:xfrm>
          <a:prstGeom prst="rect">
            <a:avLst/>
          </a:prstGeom>
        </p:spPr>
        <p:txBody>
          <a:bodyPr>
            <a:normAutofit fontScale="90000"/>
          </a:bodyPr>
          <a:lstStyle/>
          <a:p>
            <a:r>
              <a:rPr lang="en-US" dirty="0">
                <a:solidFill>
                  <a:schemeClr val="accent1"/>
                </a:solidFill>
              </a:rPr>
              <a:t>Example 2: Writing Expressions </a:t>
            </a:r>
            <a:br>
              <a:rPr lang="en-US" dirty="0">
                <a:solidFill>
                  <a:schemeClr val="accent1"/>
                </a:solidFill>
              </a:rPr>
            </a:br>
            <a:r>
              <a:rPr lang="en-US" dirty="0">
                <a:solidFill>
                  <a:schemeClr val="accent1"/>
                </a:solidFill>
              </a:rPr>
              <a:t>Using Exponents</a:t>
            </a:r>
            <a:r>
              <a:rPr lang="en-US" baseline="-25000" dirty="0">
                <a:solidFill>
                  <a:schemeClr val="accent1"/>
                </a:solidFill>
              </a:rPr>
              <a:t>1</a:t>
            </a:r>
          </a:p>
        </p:txBody>
      </p:sp>
      <p:sp>
        <p:nvSpPr>
          <p:cNvPr id="7171" name="Rectangle 3"/>
          <p:cNvSpPr>
            <a:spLocks noGrp="1"/>
          </p:cNvSpPr>
          <p:nvPr>
            <p:ph idx="1"/>
          </p:nvPr>
        </p:nvSpPr>
        <p:spPr>
          <a:xfrm>
            <a:off x="457199" y="1219200"/>
            <a:ext cx="8375073" cy="4876800"/>
          </a:xfrm>
          <a:prstGeom prst="rect">
            <a:avLst/>
          </a:prstGeom>
        </p:spPr>
        <p:txBody>
          <a:bodyPr>
            <a:normAutofit/>
          </a:bodyPr>
          <a:lstStyle/>
          <a:p>
            <a:r>
              <a:rPr lang="en-US" dirty="0"/>
              <a:t>In order to illustrate exponential notation, we show several products written with repeated multiplication and the equivalent exponential expressions.</a:t>
            </a:r>
          </a:p>
          <a:p>
            <a:endParaRPr lang="en-US" dirty="0"/>
          </a:p>
          <a:p>
            <a:r>
              <a:rPr lang="en-US" b="1" dirty="0"/>
              <a:t>	</a:t>
            </a:r>
          </a:p>
          <a:p>
            <a:pPr marL="457200" indent="-457200" eaLnBrk="1" hangingPunct="1">
              <a:buFont typeface="Courier New" pitchFamily="49" charset="0"/>
              <a:buNone/>
            </a:pPr>
            <a:r>
              <a:rPr lang="en-US" b="1" i="0" dirty="0">
                <a:solidFill>
                  <a:schemeClr val="tx1"/>
                </a:solidFill>
              </a:rPr>
              <a:t>                 </a:t>
            </a:r>
            <a:endParaRPr lang="en-US" i="0" dirty="0">
              <a:solidFill>
                <a:schemeClr val="tx1"/>
              </a:solidFill>
            </a:endParaRPr>
          </a:p>
          <a:p>
            <a:pPr marL="457200" indent="-457200" eaLnBrk="1" hangingPunct="1">
              <a:spcBef>
                <a:spcPts val="2400"/>
              </a:spcBef>
              <a:buFont typeface="Courier New" pitchFamily="49" charset="0"/>
              <a:buNone/>
            </a:pPr>
            <a:r>
              <a:rPr lang="en-US" b="1" i="0" dirty="0">
                <a:solidFill>
                  <a:schemeClr val="tx1"/>
                </a:solidFill>
              </a:rPr>
              <a:t>                     </a:t>
            </a:r>
            <a:endParaRPr lang="en-US" i="0" dirty="0">
              <a:solidFill>
                <a:schemeClr val="tx1"/>
              </a:solidFill>
            </a:endParaRPr>
          </a:p>
        </p:txBody>
      </p:sp>
      <p:sp>
        <p:nvSpPr>
          <p:cNvPr id="8" name="Rectangle 7"/>
          <p:cNvSpPr/>
          <p:nvPr/>
        </p:nvSpPr>
        <p:spPr>
          <a:xfrm>
            <a:off x="457200" y="2803268"/>
            <a:ext cx="2499274" cy="954107"/>
          </a:xfrm>
          <a:prstGeom prst="rect">
            <a:avLst/>
          </a:prstGeom>
        </p:spPr>
        <p:txBody>
          <a:bodyPr wrap="none">
            <a:spAutoFit/>
          </a:bodyPr>
          <a:lstStyle/>
          <a:p>
            <a:r>
              <a:rPr lang="en-US" sz="2800" b="1" dirty="0"/>
              <a:t>With Repeated </a:t>
            </a:r>
            <a:br>
              <a:rPr lang="en-US" sz="2800" b="1" dirty="0"/>
            </a:br>
            <a:r>
              <a:rPr lang="en-US" sz="2800" b="1" dirty="0"/>
              <a:t>Multiplication</a:t>
            </a:r>
            <a:endParaRPr lang="en-US" sz="2800" dirty="0"/>
          </a:p>
        </p:txBody>
      </p:sp>
      <p:sp>
        <p:nvSpPr>
          <p:cNvPr id="7" name="Rectangle 6"/>
          <p:cNvSpPr/>
          <p:nvPr/>
        </p:nvSpPr>
        <p:spPr>
          <a:xfrm>
            <a:off x="3487882" y="2793088"/>
            <a:ext cx="2684318" cy="523220"/>
          </a:xfrm>
          <a:prstGeom prst="rect">
            <a:avLst/>
          </a:prstGeom>
        </p:spPr>
        <p:txBody>
          <a:bodyPr wrap="square">
            <a:spAutoFit/>
          </a:bodyPr>
          <a:lstStyle/>
          <a:p>
            <a:r>
              <a:rPr lang="en-US" sz="2800" b="1" dirty="0"/>
              <a:t>With Exponents</a:t>
            </a:r>
          </a:p>
        </p:txBody>
      </p:sp>
      <p:pic>
        <p:nvPicPr>
          <p:cNvPr id="3" name="Picture 2" descr="a: seven times seven equals forty nine.">
            <a:extLst>
              <a:ext uri="{FF2B5EF4-FFF2-40B4-BE49-F238E27FC236}">
                <a16:creationId xmlns:a16="http://schemas.microsoft.com/office/drawing/2014/main" id="{E48303EC-F3CC-BD06-D9AF-67A597135AFA}"/>
              </a:ext>
            </a:extLst>
          </p:cNvPr>
          <p:cNvPicPr>
            <a:picLocks noChangeAspect="1"/>
          </p:cNvPicPr>
          <p:nvPr/>
        </p:nvPicPr>
        <p:blipFill>
          <a:blip r:embed="rId2"/>
          <a:stretch>
            <a:fillRect/>
          </a:stretch>
        </p:blipFill>
        <p:spPr>
          <a:xfrm>
            <a:off x="563933" y="3893553"/>
            <a:ext cx="1800225" cy="323850"/>
          </a:xfrm>
          <a:prstGeom prst="rect">
            <a:avLst/>
          </a:prstGeom>
        </p:spPr>
      </p:pic>
      <p:sp>
        <p:nvSpPr>
          <p:cNvPr id="9" name="Rectangle 8"/>
          <p:cNvSpPr/>
          <p:nvPr/>
        </p:nvSpPr>
        <p:spPr>
          <a:xfrm>
            <a:off x="3505200" y="3793868"/>
            <a:ext cx="1226127" cy="523220"/>
          </a:xfrm>
          <a:prstGeom prst="rect">
            <a:avLst/>
          </a:prstGeom>
        </p:spPr>
        <p:txBody>
          <a:bodyPr wrap="square">
            <a:spAutoFit/>
          </a:bodyPr>
          <a:lstStyle/>
          <a:p>
            <a:r>
              <a:rPr lang="en-US" sz="2800" dirty="0"/>
              <a:t>7² </a:t>
            </a:r>
            <a:r>
              <a:rPr lang="en-US" sz="2800" dirty="0">
                <a:solidFill>
                  <a:srgbClr val="000099"/>
                </a:solidFill>
              </a:rPr>
              <a:t>=</a:t>
            </a:r>
            <a:r>
              <a:rPr lang="en-US" sz="2800" dirty="0"/>
              <a:t> 49</a:t>
            </a:r>
          </a:p>
        </p:txBody>
      </p:sp>
      <p:sp>
        <p:nvSpPr>
          <p:cNvPr id="10" name="Rectangle 9"/>
          <p:cNvSpPr/>
          <p:nvPr/>
        </p:nvSpPr>
        <p:spPr>
          <a:xfrm>
            <a:off x="4876800" y="3603156"/>
            <a:ext cx="4114800" cy="954107"/>
          </a:xfrm>
          <a:prstGeom prst="rect">
            <a:avLst/>
          </a:prstGeom>
        </p:spPr>
        <p:txBody>
          <a:bodyPr wrap="square">
            <a:spAutoFit/>
          </a:bodyPr>
          <a:lstStyle/>
          <a:p>
            <a:r>
              <a:rPr lang="en-US" sz="2800" dirty="0"/>
              <a:t>7²</a:t>
            </a:r>
            <a:r>
              <a:rPr lang="en-US" sz="2800" baseline="30000" dirty="0"/>
              <a:t> </a:t>
            </a:r>
            <a:r>
              <a:rPr lang="en-US" sz="2800" dirty="0"/>
              <a:t>is read “7 to the second power”</a:t>
            </a:r>
            <a:r>
              <a:rPr lang="en-US" sz="2800" dirty="0">
                <a:solidFill>
                  <a:srgbClr val="FF0000"/>
                </a:solidFill>
              </a:rPr>
              <a:t> </a:t>
            </a:r>
            <a:r>
              <a:rPr lang="en-US" sz="2800" dirty="0"/>
              <a:t>or</a:t>
            </a:r>
            <a:r>
              <a:rPr lang="en-US" sz="2800" dirty="0">
                <a:solidFill>
                  <a:srgbClr val="FF0000"/>
                </a:solidFill>
              </a:rPr>
              <a:t> </a:t>
            </a:r>
            <a:r>
              <a:rPr lang="en-US" sz="2800" dirty="0"/>
              <a:t>“7 squared.”</a:t>
            </a:r>
          </a:p>
        </p:txBody>
      </p:sp>
      <p:pic>
        <p:nvPicPr>
          <p:cNvPr id="13" name="Picture 12" descr="b: three times three equals nine.">
            <a:extLst>
              <a:ext uri="{FF2B5EF4-FFF2-40B4-BE49-F238E27FC236}">
                <a16:creationId xmlns:a16="http://schemas.microsoft.com/office/drawing/2014/main" id="{0848B37D-D66C-E649-6ED2-ED5CB6C9E259}"/>
              </a:ext>
            </a:extLst>
          </p:cNvPr>
          <p:cNvPicPr>
            <a:picLocks noChangeAspect="1"/>
          </p:cNvPicPr>
          <p:nvPr/>
        </p:nvPicPr>
        <p:blipFill>
          <a:blip r:embed="rId3"/>
          <a:stretch>
            <a:fillRect/>
          </a:stretch>
        </p:blipFill>
        <p:spPr>
          <a:xfrm>
            <a:off x="563933" y="5031790"/>
            <a:ext cx="1590675" cy="333375"/>
          </a:xfrm>
          <a:prstGeom prst="rect">
            <a:avLst/>
          </a:prstGeom>
        </p:spPr>
      </p:pic>
      <p:sp>
        <p:nvSpPr>
          <p:cNvPr id="11" name="Rectangle 10"/>
          <p:cNvSpPr/>
          <p:nvPr/>
        </p:nvSpPr>
        <p:spPr>
          <a:xfrm>
            <a:off x="3511950" y="4936868"/>
            <a:ext cx="1028700" cy="523220"/>
          </a:xfrm>
          <a:prstGeom prst="rect">
            <a:avLst/>
          </a:prstGeom>
        </p:spPr>
        <p:txBody>
          <a:bodyPr wrap="square">
            <a:spAutoFit/>
          </a:bodyPr>
          <a:lstStyle/>
          <a:p>
            <a:r>
              <a:rPr lang="en-US" sz="2800" dirty="0"/>
              <a:t>3² </a:t>
            </a:r>
            <a:r>
              <a:rPr lang="en-US" sz="2800" dirty="0">
                <a:solidFill>
                  <a:srgbClr val="000099"/>
                </a:solidFill>
              </a:rPr>
              <a:t>=</a:t>
            </a:r>
            <a:r>
              <a:rPr lang="en-US" sz="2800" dirty="0"/>
              <a:t> 9</a:t>
            </a:r>
          </a:p>
        </p:txBody>
      </p:sp>
      <p:sp>
        <p:nvSpPr>
          <p:cNvPr id="12" name="Rectangle 11"/>
          <p:cNvSpPr/>
          <p:nvPr/>
        </p:nvSpPr>
        <p:spPr>
          <a:xfrm>
            <a:off x="4899950" y="4837093"/>
            <a:ext cx="4091650" cy="954107"/>
          </a:xfrm>
          <a:prstGeom prst="rect">
            <a:avLst/>
          </a:prstGeom>
        </p:spPr>
        <p:txBody>
          <a:bodyPr wrap="square">
            <a:spAutoFit/>
          </a:bodyPr>
          <a:lstStyle/>
          <a:p>
            <a:r>
              <a:rPr lang="en-US" sz="2800" dirty="0"/>
              <a:t>3² is read “3 to the second power”</a:t>
            </a:r>
            <a:r>
              <a:rPr lang="en-US" sz="2800" dirty="0">
                <a:solidFill>
                  <a:srgbClr val="FF0000"/>
                </a:solidFill>
              </a:rPr>
              <a:t> </a:t>
            </a:r>
            <a:r>
              <a:rPr lang="en-US" sz="2800" dirty="0"/>
              <a:t>or</a:t>
            </a:r>
            <a:r>
              <a:rPr lang="en-US" sz="2800" dirty="0">
                <a:solidFill>
                  <a:srgbClr val="FF0000"/>
                </a:solidFill>
              </a:rPr>
              <a:t> </a:t>
            </a:r>
            <a:r>
              <a:rPr lang="en-US" sz="2800" dirty="0"/>
              <a:t>“3 squared.”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26: Finding the Prime Factorization </a:t>
            </a:r>
            <a:br>
              <a:rPr lang="en-US" dirty="0">
                <a:solidFill>
                  <a:schemeClr val="accent1"/>
                </a:solidFill>
              </a:rPr>
            </a:br>
            <a:r>
              <a:rPr lang="en-US" dirty="0">
                <a:solidFill>
                  <a:schemeClr val="accent1"/>
                </a:solidFill>
              </a:rPr>
              <a:t>of a Number</a:t>
            </a:r>
            <a:r>
              <a:rPr lang="en-US" baseline="-25000" dirty="0">
                <a:solidFill>
                  <a:schemeClr val="accent1"/>
                </a:solidFill>
                <a:latin typeface="+mn-lt"/>
              </a:rPr>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multiplication is commutative, the order of the factors is not important. What is important is that all the factors are prime. Writing the factors in ascending order, we can write 90 = 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5 or, with exponents,</a:t>
                </a:r>
              </a:p>
              <a:p>
                <a:r>
                  <a:rPr lang="en-US" dirty="0"/>
                  <a:t>90 = 2</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3²</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4</a:t>
            </a:r>
          </a:p>
        </p:txBody>
      </p:sp>
      <mc:AlternateContent xmlns:mc="http://schemas.openxmlformats.org/markup-compatibility/2006" xmlns:a14="http://schemas.microsoft.com/office/drawing/2010/main">
        <mc:Choice Requires="a14">
          <p:sp>
            <p:nvSpPr>
              <p:cNvPr id="21507" name="Rectangle 3"/>
              <p:cNvSpPr>
                <a:spLocks noGrp="1"/>
              </p:cNvSpPr>
              <p:nvPr>
                <p:ph idx="1"/>
              </p:nvPr>
            </p:nvSpPr>
            <p:spPr>
              <a:xfrm>
                <a:off x="457200" y="1280160"/>
                <a:ext cx="8229600" cy="4511040"/>
              </a:xfrm>
              <a:prstGeom prst="rect">
                <a:avLst/>
              </a:prstGeom>
            </p:spPr>
            <p:txBody>
              <a:bodyPr>
                <a:normAutofit/>
              </a:bodyPr>
              <a:lstStyle/>
              <a:p>
                <a:pPr marL="457200" indent="-457200" eaLnBrk="1" hangingPunct="1">
                  <a:spcBef>
                    <a:spcPts val="672"/>
                  </a:spcBef>
                  <a:buFont typeface="Courier New" pitchFamily="49" charset="0"/>
                  <a:buNone/>
                </a:pPr>
                <a:r>
                  <a:rPr lang="en-US" i="0" dirty="0">
                    <a:solidFill>
                      <a:schemeClr val="tx1"/>
                    </a:solidFill>
                    <a:latin typeface="+mn-lt"/>
                  </a:rPr>
                  <a:t>Find the prime factorization of each number.</a:t>
                </a:r>
              </a:p>
              <a:p>
                <a:pPr marL="457200" indent="-457200" eaLnBrk="1" hangingPunct="1">
                  <a:spcBef>
                    <a:spcPts val="672"/>
                  </a:spcBef>
                  <a:buFont typeface="Courier New" pitchFamily="49" charset="0"/>
                  <a:buNone/>
                </a:pPr>
                <a:r>
                  <a:rPr lang="en-US" dirty="0"/>
                  <a:t>a.</a:t>
                </a:r>
                <a:r>
                  <a:rPr lang="en-US" dirty="0">
                    <a:solidFill>
                      <a:schemeClr val="tx1"/>
                    </a:solidFill>
                  </a:rPr>
                  <a:t>	</a:t>
                </a:r>
                <a:r>
                  <a:rPr lang="en-US" i="0" dirty="0">
                    <a:solidFill>
                      <a:srgbClr val="0000FF"/>
                    </a:solidFill>
                    <a:latin typeface="+mn-lt"/>
                  </a:rPr>
                  <a:t>65</a:t>
                </a:r>
                <a:endParaRPr lang="en-US" i="0" dirty="0">
                  <a:solidFill>
                    <a:schemeClr val="tx1"/>
                  </a:solidFill>
                  <a:latin typeface="+mn-lt"/>
                </a:endParaRPr>
              </a:p>
              <a:p>
                <a:pPr marL="457200" indent="-457200" eaLnBrk="1" hangingPunct="1">
                  <a:spcBef>
                    <a:spcPts val="672"/>
                  </a:spcBef>
                  <a:buFont typeface="Courier New" pitchFamily="49" charset="0"/>
                  <a:buNone/>
                </a:pPr>
                <a:r>
                  <a:rPr lang="en-US" dirty="0"/>
                  <a:t>b.</a:t>
                </a:r>
                <a:r>
                  <a:rPr lang="en-US" dirty="0">
                    <a:solidFill>
                      <a:srgbClr val="0000FF"/>
                    </a:solidFill>
                  </a:rPr>
                  <a:t>	72</a:t>
                </a:r>
              </a:p>
              <a:p>
                <a:pPr marL="457200" indent="-457200" eaLnBrk="1" hangingPunct="1">
                  <a:spcBef>
                    <a:spcPts val="672"/>
                  </a:spcBef>
                  <a:buFont typeface="Courier New" pitchFamily="49" charset="0"/>
                  <a:buNone/>
                </a:pPr>
                <a:r>
                  <a:rPr lang="en-US" dirty="0"/>
                  <a:t>c.	</a:t>
                </a:r>
                <a:r>
                  <a:rPr lang="en-US" dirty="0">
                    <a:solidFill>
                      <a:srgbClr val="0000FF"/>
                    </a:solidFill>
                  </a:rPr>
                  <a:t>294</a:t>
                </a:r>
              </a:p>
              <a:p>
                <a:pPr eaLnBrk="1" hangingPunct="1">
                  <a:lnSpc>
                    <a:spcPct val="120000"/>
                  </a:lnSpc>
                  <a:spcBef>
                    <a:spcPts val="2400"/>
                  </a:spcBef>
                  <a:spcAft>
                    <a:spcPts val="1200"/>
                  </a:spcAft>
                  <a:buFont typeface="Courier New" pitchFamily="49" charset="0"/>
                  <a:buNone/>
                </a:pPr>
                <a:r>
                  <a:rPr lang="en-US" b="1" i="0" dirty="0">
                    <a:solidFill>
                      <a:schemeClr val="tx1"/>
                    </a:solidFill>
                    <a:latin typeface="+mn-lt"/>
                  </a:rPr>
                  <a:t>Solution</a:t>
                </a:r>
              </a:p>
              <a:p>
                <a:pPr marL="457200" indent="-457200">
                  <a:spcBef>
                    <a:spcPts val="600"/>
                  </a:spcBef>
                </a:pPr>
                <a:r>
                  <a:rPr lang="en-US" i="0" dirty="0">
                    <a:solidFill>
                      <a:schemeClr val="tx1"/>
                    </a:solidFill>
                    <a:latin typeface="+mn-lt"/>
                  </a:rPr>
                  <a:t>a.	</a:t>
                </a:r>
                <a:r>
                  <a:rPr lang="en-US" dirty="0">
                    <a:solidFill>
                      <a:srgbClr val="0000FF"/>
                    </a:solidFill>
                  </a:rPr>
                  <a:t>65 </a:t>
                </a:r>
                <a:r>
                  <a:rPr lang="en-US" dirty="0"/>
                  <a:t>=</a:t>
                </a:r>
                <a:r>
                  <a:rPr lang="en-US" dirty="0">
                    <a:solidFill>
                      <a:srgbClr val="0000FF"/>
                    </a:solidFill>
                  </a:rPr>
                  <a:t> </a:t>
                </a:r>
                <a:r>
                  <a:rPr lang="en-US" dirty="0">
                    <a:solidFill>
                      <a:srgbClr val="00007E"/>
                    </a:solidFill>
                  </a:rPr>
                  <a:t>5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13</a:t>
                </a:r>
              </a:p>
              <a:p>
                <a:pPr marL="457200" indent="-457200">
                  <a:lnSpc>
                    <a:spcPct val="110000"/>
                  </a:lnSpc>
                </a:pPr>
                <a:endParaRPr lang="en-US" b="1" i="0" dirty="0">
                  <a:solidFill>
                    <a:schemeClr val="tx1"/>
                  </a:solidFill>
                  <a:latin typeface="+mn-lt"/>
                </a:endParaRPr>
              </a:p>
            </p:txBody>
          </p:sp>
        </mc:Choice>
        <mc:Fallback xmlns="">
          <p:sp>
            <p:nvSpPr>
              <p:cNvPr id="21507" name="Rectangle 3"/>
              <p:cNvSpPr>
                <a:spLocks noGrp="1" noRot="1" noChangeAspect="1" noMove="1" noResize="1" noEditPoints="1" noAdjustHandles="1" noChangeArrowheads="1" noChangeShapeType="1" noTextEdit="1"/>
              </p:cNvSpPr>
              <p:nvPr>
                <p:ph idx="1"/>
              </p:nvPr>
            </p:nvSpPr>
            <p:spPr>
              <a:xfrm>
                <a:off x="457200" y="1280160"/>
                <a:ext cx="8229600" cy="4511040"/>
              </a:xfrm>
              <a:prstGeom prst="rect">
                <a:avLst/>
              </a:prstGeom>
              <a:blipFill>
                <a:blip r:embed="rId3"/>
                <a:stretch>
                  <a:fillRect l="-1481" t="-1216"/>
                </a:stretch>
              </a:blipFill>
            </p:spPr>
            <p:txBody>
              <a:bodyPr/>
              <a:lstStyle/>
              <a:p>
                <a:r>
                  <a:rPr lang="en-IN">
                    <a:noFill/>
                  </a:rPr>
                  <a:t> </a:t>
                </a:r>
              </a:p>
            </p:txBody>
          </p:sp>
        </mc:Fallback>
      </mc:AlternateContent>
      <p:sp>
        <p:nvSpPr>
          <p:cNvPr id="43" name="Rectangle 42"/>
          <p:cNvSpPr/>
          <p:nvPr/>
        </p:nvSpPr>
        <p:spPr>
          <a:xfrm>
            <a:off x="2743200" y="4325387"/>
            <a:ext cx="5562600" cy="707886"/>
          </a:xfrm>
          <a:prstGeom prst="rect">
            <a:avLst/>
          </a:prstGeom>
        </p:spPr>
        <p:txBody>
          <a:bodyPr wrap="square">
            <a:spAutoFit/>
          </a:bodyPr>
          <a:lstStyle/>
          <a:p>
            <a:r>
              <a:rPr lang="en-US" sz="2000" dirty="0">
                <a:solidFill>
                  <a:srgbClr val="007E7E"/>
                </a:solidFill>
              </a:rPr>
              <a:t>5 is a factor because the units digit is 5. Since both </a:t>
            </a:r>
            <a:br>
              <a:rPr lang="en-US" sz="2000" dirty="0">
                <a:solidFill>
                  <a:srgbClr val="007E7E"/>
                </a:solidFill>
              </a:rPr>
            </a:br>
            <a:r>
              <a:rPr lang="en-US" sz="2000" dirty="0">
                <a:solidFill>
                  <a:srgbClr val="007E7E"/>
                </a:solidFill>
              </a:rPr>
              <a:t>5 and 13 are prime, 5 </a:t>
            </a:r>
            <a:r>
              <a:rPr lang="en-US" sz="2000" dirty="0">
                <a:solidFill>
                  <a:srgbClr val="007E7E"/>
                </a:solidFill>
                <a:latin typeface="Cambria Math" panose="02040503050406030204" pitchFamily="18" charset="0"/>
                <a:ea typeface="Cambria Math" panose="02040503050406030204" pitchFamily="18" charset="0"/>
              </a:rPr>
              <a:t>⋅</a:t>
            </a:r>
            <a:r>
              <a:rPr lang="en-US" sz="2000" dirty="0">
                <a:solidFill>
                  <a:srgbClr val="007E7E"/>
                </a:solidFill>
              </a:rPr>
              <a:t> 13 is the prime factorization.</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5</a:t>
            </a:r>
            <a:endParaRPr lang="en-US" dirty="0">
              <a:solidFill>
                <a:schemeClr val="accent1"/>
              </a:solidFill>
              <a:latin typeface="+mn-lt"/>
            </a:endParaRPr>
          </a:p>
        </p:txBody>
      </p:sp>
      <p:pic>
        <p:nvPicPr>
          <p:cNvPr id="3" name="Picture 2" descr="b. 72 equals 8 times 9.&#10;&#10;9 is a factor because the sum of the digits of 72 is 7 plus 2, which equals 9. Since 9 is divisible by 9, so is 72.&#10;&#10;8 equals 2 times 2 times 2, and 9 equals 3 times 3.&#10;&#10;So, 72 equals 2 times 2 times 2 times 3 times 3.&#10;&#10;This is the prime factorization.&#10;&#10;Using exponents:&#10;&#10;72 equals 2 cubed times 3 squared.">
            <a:extLst>
              <a:ext uri="{FF2B5EF4-FFF2-40B4-BE49-F238E27FC236}">
                <a16:creationId xmlns:a16="http://schemas.microsoft.com/office/drawing/2014/main" id="{4AAB08B9-0FAD-5B74-D3D2-EDD23BBE4C30}"/>
              </a:ext>
            </a:extLst>
          </p:cNvPr>
          <p:cNvPicPr>
            <a:picLocks noChangeAspect="1"/>
          </p:cNvPicPr>
          <p:nvPr/>
        </p:nvPicPr>
        <p:blipFill>
          <a:blip r:embed="rId3"/>
          <a:stretch>
            <a:fillRect/>
          </a:stretch>
        </p:blipFill>
        <p:spPr>
          <a:xfrm>
            <a:off x="591279" y="1219200"/>
            <a:ext cx="7961442" cy="2736000"/>
          </a:xfrm>
          <a:prstGeom prst="rect">
            <a:avLst/>
          </a:prstGeom>
        </p:spPr>
      </p:pic>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6</a:t>
            </a:r>
            <a:endParaRPr lang="en-US" dirty="0">
              <a:solidFill>
                <a:schemeClr val="accent1"/>
              </a:solidFill>
              <a:latin typeface="+mn-lt"/>
            </a:endParaRPr>
          </a:p>
        </p:txBody>
      </p:sp>
      <p:pic>
        <p:nvPicPr>
          <p:cNvPr id="3" name="Picture 2" descr="c. 294 equals 2 times 147.&#10;&#10;2 is a factor because the units digit is even.&#10;&#10;147 equals 3 times 49.&#10;&#10;3 is a factor of 147 because the sum of its digits, 1 plus 4 plus 7, equals 12, and 12 is divisible by 3.&#10;&#10;49 equals 7 times 7.&#10;&#10;Now we have the complete prime factorization.&#10;&#10;294 equals 2 times 3 times 7 times 7.&#10;&#10;Using exponents, we write:&#10;&#10;294 equals 2 times 3 times 7 squared.">
            <a:extLst>
              <a:ext uri="{FF2B5EF4-FFF2-40B4-BE49-F238E27FC236}">
                <a16:creationId xmlns:a16="http://schemas.microsoft.com/office/drawing/2014/main" id="{2A5EFD39-5D8C-0707-F792-1C47305FAC02}"/>
              </a:ext>
            </a:extLst>
          </p:cNvPr>
          <p:cNvPicPr>
            <a:picLocks noChangeAspect="1"/>
          </p:cNvPicPr>
          <p:nvPr/>
        </p:nvPicPr>
        <p:blipFill>
          <a:blip r:embed="rId3"/>
          <a:stretch>
            <a:fillRect/>
          </a:stretch>
        </p:blipFill>
        <p:spPr>
          <a:xfrm>
            <a:off x="454325" y="1066800"/>
            <a:ext cx="8406486" cy="2880000"/>
          </a:xfrm>
          <a:prstGeom prst="rect">
            <a:avLst/>
          </a:prstGeom>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27: </a:t>
            </a:r>
            <a:r>
              <a:rPr lang="en-US" dirty="0">
                <a:solidFill>
                  <a:schemeClr val="accent1"/>
                </a:solidFill>
                <a:latin typeface="+mn-lt"/>
              </a:rPr>
              <a:t>Finding the Prime Factorization of a Number</a:t>
            </a:r>
            <a:r>
              <a:rPr lang="en-US" baseline="-25000" dirty="0">
                <a:solidFill>
                  <a:schemeClr val="accent1"/>
                </a:solidFill>
                <a:latin typeface="+mn-lt"/>
              </a:rPr>
              <a:t>7</a:t>
            </a:r>
            <a:endParaRPr lang="en-US" dirty="0">
              <a:solidFill>
                <a:schemeClr val="accent1"/>
              </a:solidFill>
              <a:latin typeface="+mn-lt"/>
            </a:endParaRPr>
          </a:p>
        </p:txBody>
      </p:sp>
      <mc:AlternateContent xmlns:mc="http://schemas.openxmlformats.org/markup-compatibility/2006" xmlns:a14="http://schemas.microsoft.com/office/drawing/2010/main">
        <mc:Choice Requires="a14">
          <p:sp>
            <p:nvSpPr>
              <p:cNvPr id="21507" name="Rectangle 3"/>
              <p:cNvSpPr>
                <a:spLocks noGrp="1"/>
              </p:cNvSpPr>
              <p:nvPr>
                <p:ph idx="1"/>
              </p:nvPr>
            </p:nvSpPr>
            <p:spPr>
              <a:prstGeom prst="rect">
                <a:avLst/>
              </a:prstGeom>
            </p:spPr>
            <p:txBody>
              <a:bodyPr>
                <a:normAutofit/>
              </a:bodyPr>
              <a:lstStyle/>
              <a:p>
                <a:r>
                  <a:rPr lang="en-US" dirty="0"/>
                  <a:t>If we begin with the product 294 = 6 </a:t>
                </a:r>
                <a14:m>
                  <m:oMath xmlns:m="http://schemas.openxmlformats.org/officeDocument/2006/math">
                    <m:r>
                      <a:rPr lang="en-US" i="1" dirty="0">
                        <a:latin typeface="Cambria Math" panose="02040503050406030204" pitchFamily="18" charset="0"/>
                      </a:rPr>
                      <m:t>⋅</m:t>
                    </m:r>
                  </m:oMath>
                </a14:m>
                <a:r>
                  <a:rPr lang="en-US" dirty="0"/>
                  <a:t> 49, we see that the prime factorization is the same.</a:t>
                </a:r>
                <a:endParaRPr lang="en-US" dirty="0">
                  <a:solidFill>
                    <a:srgbClr val="FF0000"/>
                  </a:solidFill>
                  <a:latin typeface="Calibri" pitchFamily="34" charset="0"/>
                </a:endParaRPr>
              </a:p>
              <a:p>
                <a:r>
                  <a:rPr lang="en-US" dirty="0">
                    <a:solidFill>
                      <a:srgbClr val="FF0000"/>
                    </a:solidFill>
                    <a:latin typeface="Calibri" pitchFamily="34" charset="0"/>
                  </a:rPr>
                  <a:t>      </a:t>
                </a:r>
                <a:endParaRPr lang="en-US" dirty="0">
                  <a:solidFill>
                    <a:srgbClr val="00007E"/>
                  </a:solidFill>
                  <a:latin typeface="Calibri" pitchFamily="34" charset="0"/>
                </a:endParaRPr>
              </a:p>
              <a:p>
                <a:endParaRPr lang="en-US" b="1" i="0" dirty="0">
                  <a:solidFill>
                    <a:schemeClr val="tx1"/>
                  </a:solidFill>
                  <a:latin typeface="+mn-lt"/>
                </a:endParaRPr>
              </a:p>
            </p:txBody>
          </p:sp>
        </mc:Choice>
        <mc:Fallback xmlns="">
          <p:sp>
            <p:nvSpPr>
              <p:cNvPr id="21507" name="Rectangle 3"/>
              <p:cNvSpPr>
                <a:spLocks noGrp="1" noRot="1" noChangeAspect="1" noMove="1" noResize="1" noEditPoints="1" noAdjustHandles="1" noChangeArrowheads="1" noChangeShapeType="1" noTextEdit="1"/>
              </p:cNvSpPr>
              <p:nvPr>
                <p:ph idx="1"/>
              </p:nvPr>
            </p:nvSpPr>
            <p:spPr>
              <a:prstGeom prst="rect">
                <a:avLst/>
              </a:prstGeom>
              <a:blipFill>
                <a:blip r:embed="rId3"/>
                <a:stretch>
                  <a:fillRect l="-1481" t="-1200"/>
                </a:stretch>
              </a:blipFill>
            </p:spPr>
            <p:txBody>
              <a:bodyPr/>
              <a:lstStyle/>
              <a:p>
                <a:r>
                  <a:rPr lang="en-IN">
                    <a:noFill/>
                  </a:rPr>
                  <a:t> </a:t>
                </a:r>
              </a:p>
            </p:txBody>
          </p:sp>
        </mc:Fallback>
      </mc:AlternateContent>
      <p:pic>
        <p:nvPicPr>
          <p:cNvPr id="3" name="Picture 2" descr="294 equals 6 times 49.&#10;&#10;6 equals 2 times 3, and 49 equals 7 times 7.&#10;&#10;So, 294 equals 2 times 3 times 7 times 7.&#10;&#10;Using exponents, we write:&#10;&#10;294 equals 2 times 3 times 7 squared.">
            <a:extLst>
              <a:ext uri="{FF2B5EF4-FFF2-40B4-BE49-F238E27FC236}">
                <a16:creationId xmlns:a16="http://schemas.microsoft.com/office/drawing/2014/main" id="{1DC43003-B6FD-6B5A-8787-B63230CA584A}"/>
              </a:ext>
            </a:extLst>
          </p:cNvPr>
          <p:cNvPicPr>
            <a:picLocks noChangeAspect="1"/>
          </p:cNvPicPr>
          <p:nvPr/>
        </p:nvPicPr>
        <p:blipFill>
          <a:blip r:embed="rId4"/>
          <a:stretch>
            <a:fillRect/>
          </a:stretch>
        </p:blipFill>
        <p:spPr>
          <a:xfrm>
            <a:off x="934595" y="2421000"/>
            <a:ext cx="3643267" cy="2016000"/>
          </a:xfrm>
          <a:prstGeom prst="rect">
            <a:avLst/>
          </a:prstGeom>
        </p:spPr>
      </p:pic>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28: </a:t>
            </a:r>
            <a:r>
              <a:rPr lang="en-US" dirty="0">
                <a:solidFill>
                  <a:schemeClr val="accent1"/>
                </a:solidFill>
                <a:latin typeface="+mn-lt"/>
              </a:rPr>
              <a:t>Finding the Prime Factorization of a Number</a:t>
            </a:r>
            <a:r>
              <a:rPr lang="en-US" baseline="-25000" dirty="0">
                <a:solidFill>
                  <a:schemeClr val="accent1"/>
                </a:solidFill>
                <a:latin typeface="+mn-lt"/>
              </a:rPr>
              <a:t>8</a:t>
            </a:r>
          </a:p>
        </p:txBody>
      </p:sp>
      <p:sp>
        <p:nvSpPr>
          <p:cNvPr id="22531" name="Rectangle 3"/>
          <p:cNvSpPr>
            <a:spLocks noGrp="1"/>
          </p:cNvSpPr>
          <p:nvPr>
            <p:ph idx="1"/>
          </p:nvPr>
        </p:nvSpPr>
        <p:spPr>
          <a:xfrm>
            <a:off x="457200" y="1280160"/>
            <a:ext cx="8229600" cy="3293209"/>
          </a:xfrm>
          <a:prstGeom prst="rect">
            <a:avLst/>
          </a:prstGeom>
        </p:spPr>
        <p:txBody>
          <a:bodyPr wrap="square">
            <a:spAutoFit/>
          </a:bodyPr>
          <a:lstStyle/>
          <a:p>
            <a:r>
              <a:rPr lang="en-US" dirty="0">
                <a:solidFill>
                  <a:schemeClr val="tx1"/>
                </a:solidFill>
              </a:rPr>
              <a:t>Find the prime factorization of each number.</a:t>
            </a:r>
          </a:p>
          <a:p>
            <a:pPr marL="514350" indent="-514350">
              <a:buAutoNum type="alphaLcPeriod"/>
            </a:pPr>
            <a:r>
              <a:rPr lang="en-US" dirty="0">
                <a:solidFill>
                  <a:schemeClr val="tx1"/>
                </a:solidFill>
              </a:rPr>
              <a:t> </a:t>
            </a:r>
            <a:r>
              <a:rPr lang="en-US" dirty="0">
                <a:solidFill>
                  <a:srgbClr val="0000FF"/>
                </a:solidFill>
              </a:rPr>
              <a:t>60</a:t>
            </a:r>
          </a:p>
          <a:p>
            <a:pPr marL="514350" indent="-514350">
              <a:buAutoNum type="alphaLcPeriod"/>
            </a:pPr>
            <a:r>
              <a:rPr lang="en-US" dirty="0">
                <a:solidFill>
                  <a:schemeClr val="tx1"/>
                </a:solidFill>
              </a:rPr>
              <a:t> </a:t>
            </a:r>
            <a:r>
              <a:rPr lang="en-US" dirty="0">
                <a:solidFill>
                  <a:srgbClr val="0000FF"/>
                </a:solidFill>
              </a:rPr>
              <a:t>308</a:t>
            </a:r>
          </a:p>
          <a:p>
            <a:pPr marL="457200" indent="-457200"/>
            <a:endParaRPr lang="en-US" sz="1000" dirty="0">
              <a:solidFill>
                <a:srgbClr val="0000FF"/>
              </a:solidFill>
            </a:endParaRPr>
          </a:p>
          <a:p>
            <a:r>
              <a:rPr lang="en-US" b="1" i="0" dirty="0">
                <a:solidFill>
                  <a:schemeClr val="tx1"/>
                </a:solidFill>
                <a:latin typeface="+mn-lt"/>
              </a:rPr>
              <a:t>Solution</a:t>
            </a:r>
          </a:p>
          <a:p>
            <a:pPr marL="457200" indent="-457200"/>
            <a:r>
              <a:rPr lang="en-US" dirty="0">
                <a:solidFill>
                  <a:schemeClr val="tx1"/>
                </a:solidFill>
              </a:rPr>
              <a:t>a.	</a:t>
            </a:r>
          </a:p>
          <a:p>
            <a:pPr marL="457200" indent="-457200"/>
            <a:r>
              <a:rPr lang="en-US" dirty="0">
                <a:solidFill>
                  <a:schemeClr val="tx1"/>
                </a:solidFill>
              </a:rPr>
              <a:t>		</a:t>
            </a:r>
            <a:endParaRPr lang="en-US" i="0" dirty="0">
              <a:solidFill>
                <a:schemeClr val="tx1"/>
              </a:solidFill>
              <a:latin typeface="+mn-lt"/>
            </a:endParaRPr>
          </a:p>
        </p:txBody>
      </p:sp>
      <p:pic>
        <p:nvPicPr>
          <p:cNvPr id="3" name="Picture 2" descr="a. 60 equals 6 times 10.&#10;&#10;6 equals 2 times 3, and 10 equals 2 times 5.&#10;&#10;So, 60 equals 2 times 3 times 2 times 5.&#10;&#10;This is the prime factorization.&#10;&#10;Using exponents, we write:&#10;&#10;60 equals 2 squared times 3 times 5.&#10;&#10;">
            <a:extLst>
              <a:ext uri="{FF2B5EF4-FFF2-40B4-BE49-F238E27FC236}">
                <a16:creationId xmlns:a16="http://schemas.microsoft.com/office/drawing/2014/main" id="{5CA91944-AB83-AC2E-2E39-EBC5B2178028}"/>
              </a:ext>
            </a:extLst>
          </p:cNvPr>
          <p:cNvPicPr>
            <a:picLocks noChangeAspect="1"/>
          </p:cNvPicPr>
          <p:nvPr/>
        </p:nvPicPr>
        <p:blipFill>
          <a:blip r:embed="rId3"/>
          <a:stretch>
            <a:fillRect/>
          </a:stretch>
        </p:blipFill>
        <p:spPr>
          <a:xfrm>
            <a:off x="429999" y="3612797"/>
            <a:ext cx="7645335" cy="2196000"/>
          </a:xfrm>
          <a:prstGeom prst="rect">
            <a:avLst/>
          </a:prstGeom>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latin typeface="+mn-lt"/>
              </a:rPr>
              <a:t>Example 28: </a:t>
            </a:r>
            <a:r>
              <a:rPr lang="en-US" dirty="0">
                <a:solidFill>
                  <a:schemeClr val="accent1"/>
                </a:solidFill>
                <a:latin typeface="+mn-lt"/>
              </a:rPr>
              <a:t>Finding the Prime Factorization of a Number</a:t>
            </a:r>
            <a:r>
              <a:rPr lang="en-US" baseline="-25000" dirty="0">
                <a:solidFill>
                  <a:schemeClr val="accent1"/>
                </a:solidFill>
                <a:latin typeface="+mn-lt"/>
              </a:rPr>
              <a:t>9</a:t>
            </a:r>
            <a:endParaRPr lang="en-US" dirty="0">
              <a:solidFill>
                <a:schemeClr val="accent1"/>
              </a:solidFill>
              <a:latin typeface="+mn-lt"/>
            </a:endParaRPr>
          </a:p>
        </p:txBody>
      </p:sp>
      <p:pic>
        <p:nvPicPr>
          <p:cNvPr id="9" name="Picture 8" descr="b. 308 equals 4 times 77.&#10;&#10;4 equals 2 times 2, and 77 equals 7 times 11.&#10;&#10;So, 308 equals 2 times 2 times 7 times 11.&#10;&#10;This is the prime factorization.&#10;&#10;Using exponents, we write:&#10;&#10;308 equals 2 squared times 7 times 11.">
            <a:extLst>
              <a:ext uri="{FF2B5EF4-FFF2-40B4-BE49-F238E27FC236}">
                <a16:creationId xmlns:a16="http://schemas.microsoft.com/office/drawing/2014/main" id="{D2948918-3F60-060D-0E01-01C907345C85}"/>
              </a:ext>
            </a:extLst>
          </p:cNvPr>
          <p:cNvPicPr>
            <a:picLocks noChangeAspect="1"/>
          </p:cNvPicPr>
          <p:nvPr/>
        </p:nvPicPr>
        <p:blipFill>
          <a:blip r:embed="rId3"/>
          <a:stretch>
            <a:fillRect/>
          </a:stretch>
        </p:blipFill>
        <p:spPr>
          <a:xfrm>
            <a:off x="839390" y="1219200"/>
            <a:ext cx="7465220" cy="2394504"/>
          </a:xfrm>
          <a:prstGeom prst="rect">
            <a:avLst/>
          </a:prstGeom>
        </p:spPr>
      </p:pic>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914400"/>
          </a:xfrm>
        </p:spPr>
        <p:txBody>
          <a:bodyPr>
            <a:normAutofit/>
          </a:bodyPr>
          <a:lstStyle/>
          <a:p>
            <a:r>
              <a:rPr lang="en-US" dirty="0"/>
              <a:t>Definition: Factors of a Composite Number </a:t>
            </a:r>
            <a:endParaRPr lang="en-US" dirty="0">
              <a:solidFill>
                <a:schemeClr val="accent1"/>
              </a:solidFill>
              <a:latin typeface="+mn-lt"/>
            </a:endParaRPr>
          </a:p>
        </p:txBody>
      </p:sp>
      <p:sp>
        <p:nvSpPr>
          <p:cNvPr id="5" name="Content Placeholder 4"/>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pPr>
              <a:spcBef>
                <a:spcPts val="0"/>
              </a:spcBef>
              <a:tabLst>
                <a:tab pos="457200" algn="l"/>
              </a:tabLst>
            </a:pPr>
            <a:r>
              <a:rPr lang="en-US" dirty="0">
                <a:solidFill>
                  <a:srgbClr val="000000"/>
                </a:solidFill>
                <a:latin typeface="+mn-lt"/>
              </a:rPr>
              <a:t>The only factors (or divisors) of a composite number are</a:t>
            </a:r>
          </a:p>
          <a:p>
            <a:pPr marL="514350" indent="-514350">
              <a:spcBef>
                <a:spcPts val="0"/>
              </a:spcBef>
              <a:buFont typeface="+mj-lt"/>
              <a:buAutoNum type="arabicPeriod"/>
              <a:tabLst>
                <a:tab pos="457200" algn="l"/>
              </a:tabLst>
            </a:pPr>
            <a:r>
              <a:rPr lang="en-US" dirty="0">
                <a:solidFill>
                  <a:srgbClr val="000000"/>
                </a:solidFill>
                <a:latin typeface="+mn-lt"/>
              </a:rPr>
              <a:t>1 and the number itself,</a:t>
            </a:r>
          </a:p>
          <a:p>
            <a:pPr marL="514350" indent="-514350">
              <a:spcBef>
                <a:spcPts val="0"/>
              </a:spcBef>
              <a:buFont typeface="+mj-lt"/>
              <a:buAutoNum type="arabicPeriod"/>
              <a:tabLst>
                <a:tab pos="457200" algn="l"/>
              </a:tabLst>
            </a:pPr>
            <a:r>
              <a:rPr lang="en-US" dirty="0">
                <a:solidFill>
                  <a:srgbClr val="000000"/>
                </a:solidFill>
                <a:latin typeface="+mn-lt"/>
              </a:rPr>
              <a:t>each prime factor, and </a:t>
            </a:r>
          </a:p>
          <a:p>
            <a:pPr marL="514350" indent="-514350">
              <a:spcBef>
                <a:spcPts val="0"/>
              </a:spcBef>
              <a:buFont typeface="+mj-lt"/>
              <a:buAutoNum type="arabicPeriod"/>
              <a:tabLst>
                <a:tab pos="457200" algn="l"/>
              </a:tabLst>
            </a:pPr>
            <a:r>
              <a:rPr lang="en-US" dirty="0">
                <a:solidFill>
                  <a:srgbClr val="000000"/>
                </a:solidFill>
                <a:latin typeface="+mn-lt"/>
              </a:rPr>
              <a:t>products formed by all combinations of the prime       factors (including repeated factors).</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latin typeface="+mn-lt"/>
              </a:rPr>
              <a:t>Example 29: Finding the Factors </a:t>
            </a:r>
            <a:br>
              <a:rPr lang="en-US" sz="3200" dirty="0">
                <a:solidFill>
                  <a:schemeClr val="accent1"/>
                </a:solidFill>
                <a:latin typeface="+mn-lt"/>
              </a:rPr>
            </a:br>
            <a:r>
              <a:rPr lang="en-US" sz="3200" dirty="0">
                <a:solidFill>
                  <a:schemeClr val="accent1"/>
                </a:solidFill>
                <a:latin typeface="+mn-lt"/>
              </a:rPr>
              <a:t>of a Composite Number</a:t>
            </a:r>
            <a:r>
              <a:rPr lang="en-US" sz="3200" baseline="-25000" dirty="0">
                <a:solidFill>
                  <a:schemeClr val="accent1"/>
                </a:solidFill>
                <a:latin typeface="+mn-lt"/>
              </a:rPr>
              <a:t>1</a:t>
            </a:r>
          </a:p>
        </p:txBody>
      </p:sp>
      <mc:AlternateContent xmlns:mc="http://schemas.openxmlformats.org/markup-compatibility/2006" xmlns:a14="http://schemas.microsoft.com/office/drawing/2010/main">
        <mc:Choice Requires="a14">
          <p:sp>
            <p:nvSpPr>
              <p:cNvPr id="24579" name="Rectangle 3"/>
              <p:cNvSpPr>
                <a:spLocks noGrp="1"/>
              </p:cNvSpPr>
              <p:nvPr>
                <p:ph idx="1"/>
              </p:nvPr>
            </p:nvSpPr>
            <p:spPr>
              <a:xfrm>
                <a:off x="457200" y="1280160"/>
                <a:ext cx="8407400" cy="3453253"/>
              </a:xfrm>
              <a:prstGeom prst="rect">
                <a:avLst/>
              </a:prstGeom>
            </p:spPr>
            <p:txBody>
              <a:bodyPr wrap="square">
                <a:spAutoFit/>
              </a:bodyPr>
              <a:lstStyle/>
              <a:p>
                <a:pPr marL="0" indent="0" eaLnBrk="1" hangingPunct="1">
                  <a:buFont typeface="Courier New" pitchFamily="49" charset="0"/>
                  <a:buNone/>
                  <a:tabLst>
                    <a:tab pos="457200" algn="l"/>
                  </a:tabLst>
                </a:pPr>
                <a:r>
                  <a:rPr lang="en-US" i="0" dirty="0">
                    <a:solidFill>
                      <a:schemeClr val="tx1"/>
                    </a:solidFill>
                    <a:latin typeface="+mn-lt"/>
                  </a:rPr>
                  <a:t>Find all the factors of </a:t>
                </a:r>
                <a:r>
                  <a:rPr lang="en-US" i="0" dirty="0">
                    <a:solidFill>
                      <a:srgbClr val="0000FF"/>
                    </a:solidFill>
                    <a:latin typeface="+mn-lt"/>
                  </a:rPr>
                  <a:t>60</a:t>
                </a:r>
                <a:r>
                  <a:rPr lang="en-US" i="0" dirty="0">
                    <a:solidFill>
                      <a:schemeClr val="tx1"/>
                    </a:solidFill>
                    <a:latin typeface="+mn-lt"/>
                  </a:rPr>
                  <a:t>.</a:t>
                </a:r>
              </a:p>
              <a:p>
                <a:pPr marL="0" indent="0" eaLnBrk="1" hangingPunct="1">
                  <a:buFont typeface="Courier New" pitchFamily="49" charset="0"/>
                  <a:buNone/>
                  <a:tabLst>
                    <a:tab pos="457200" algn="l"/>
                  </a:tabLst>
                </a:pPr>
                <a:r>
                  <a:rPr lang="en-US" b="1" i="0" dirty="0">
                    <a:solidFill>
                      <a:schemeClr val="tx1"/>
                    </a:solidFill>
                    <a:latin typeface="+mn-lt"/>
                  </a:rPr>
                  <a:t>Solution</a:t>
                </a:r>
              </a:p>
              <a:p>
                <a:pPr>
                  <a:tabLst>
                    <a:tab pos="457200" algn="l"/>
                  </a:tabLst>
                </a:pPr>
                <a:r>
                  <a:rPr lang="en-US" dirty="0">
                    <a:solidFill>
                      <a:schemeClr val="tx1"/>
                    </a:solidFill>
                  </a:rPr>
                  <a:t>The prime factorization of </a:t>
                </a:r>
                <a:r>
                  <a:rPr lang="en-US" dirty="0">
                    <a:solidFill>
                      <a:srgbClr val="0000FF"/>
                    </a:solidFill>
                  </a:rPr>
                  <a:t>60</a:t>
                </a:r>
                <a:r>
                  <a:rPr lang="en-US" dirty="0">
                    <a:solidFill>
                      <a:schemeClr val="tx1"/>
                    </a:solidFill>
                  </a:rPr>
                  <a:t> is </a:t>
                </a:r>
                <a:r>
                  <a:rPr lang="en-US" dirty="0">
                    <a:solidFill>
                      <a:srgbClr val="00007E"/>
                    </a:solidFill>
                  </a:rPr>
                  <a:t>2²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3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5</a:t>
                </a:r>
                <a:r>
                  <a:rPr lang="en-US" dirty="0">
                    <a:solidFill>
                      <a:schemeClr val="tx1"/>
                    </a:solidFill>
                  </a:rPr>
                  <a:t>. Thus, the factors are</a:t>
                </a:r>
              </a:p>
              <a:p>
                <a:pPr marL="514350" indent="-514350" eaLnBrk="1" hangingPunct="1">
                  <a:spcBef>
                    <a:spcPts val="0"/>
                  </a:spcBef>
                  <a:buFont typeface="+mj-lt"/>
                  <a:buAutoNum type="arabicPeriod"/>
                  <a:tabLst>
                    <a:tab pos="457200" algn="l"/>
                  </a:tabLst>
                </a:pPr>
                <a:r>
                  <a:rPr lang="en-US" i="0" dirty="0">
                    <a:solidFill>
                      <a:schemeClr val="tx1"/>
                    </a:solidFill>
                    <a:latin typeface="+mn-lt"/>
                  </a:rPr>
                  <a:t> </a:t>
                </a:r>
                <a:r>
                  <a:rPr lang="en-US" i="0" dirty="0">
                    <a:solidFill>
                      <a:srgbClr val="000099"/>
                    </a:solidFill>
                    <a:latin typeface="+mn-lt"/>
                  </a:rPr>
                  <a:t>1</a:t>
                </a:r>
                <a:r>
                  <a:rPr lang="en-US" i="0" dirty="0">
                    <a:solidFill>
                      <a:schemeClr val="tx1"/>
                    </a:solidFill>
                    <a:latin typeface="+mn-lt"/>
                  </a:rPr>
                  <a:t> and the number itself, </a:t>
                </a:r>
                <a:r>
                  <a:rPr lang="en-US" i="0" dirty="0">
                    <a:solidFill>
                      <a:srgbClr val="00007E"/>
                    </a:solidFill>
                    <a:latin typeface="+mn-lt"/>
                  </a:rPr>
                  <a:t>60</a:t>
                </a:r>
                <a:r>
                  <a:rPr lang="en-US" i="0" dirty="0">
                    <a:solidFill>
                      <a:schemeClr val="tx1"/>
                    </a:solidFill>
                    <a:latin typeface="+mn-lt"/>
                  </a:rPr>
                  <a:t>.</a:t>
                </a:r>
              </a:p>
              <a:p>
                <a:pPr marL="514350" indent="-514350" eaLnBrk="1" hangingPunct="1">
                  <a:buFont typeface="+mj-lt"/>
                  <a:buAutoNum type="arabicPeriod"/>
                  <a:tabLst>
                    <a:tab pos="457200" algn="l"/>
                  </a:tabLst>
                </a:pPr>
                <a:r>
                  <a:rPr lang="en-US" i="0" dirty="0">
                    <a:solidFill>
                      <a:schemeClr val="tx1"/>
                    </a:solidFill>
                    <a:latin typeface="+mn-lt"/>
                  </a:rPr>
                  <a:t> Each prime factor: </a:t>
                </a:r>
                <a:r>
                  <a:rPr lang="en-US" i="0" dirty="0">
                    <a:solidFill>
                      <a:srgbClr val="00007E"/>
                    </a:solidFill>
                    <a:latin typeface="+mn-lt"/>
                  </a:rPr>
                  <a:t>2</a:t>
                </a:r>
                <a:r>
                  <a:rPr lang="en-US" i="0" dirty="0">
                    <a:solidFill>
                      <a:schemeClr val="tx1"/>
                    </a:solidFill>
                    <a:latin typeface="+mn-lt"/>
                  </a:rPr>
                  <a:t>,</a:t>
                </a:r>
                <a:r>
                  <a:rPr lang="en-US" i="0" dirty="0">
                    <a:solidFill>
                      <a:srgbClr val="000099"/>
                    </a:solidFill>
                    <a:latin typeface="+mn-lt"/>
                  </a:rPr>
                  <a:t> </a:t>
                </a:r>
                <a:r>
                  <a:rPr lang="en-US" i="0" dirty="0">
                    <a:solidFill>
                      <a:srgbClr val="00007E"/>
                    </a:solidFill>
                    <a:latin typeface="+mn-lt"/>
                  </a:rPr>
                  <a:t>3</a:t>
                </a:r>
                <a:r>
                  <a:rPr lang="en-US" i="0" dirty="0">
                    <a:solidFill>
                      <a:schemeClr val="tx1"/>
                    </a:solidFill>
                    <a:latin typeface="+mn-lt"/>
                  </a:rPr>
                  <a:t>,</a:t>
                </a:r>
                <a:r>
                  <a:rPr lang="en-US" i="0" dirty="0">
                    <a:solidFill>
                      <a:srgbClr val="00007E"/>
                    </a:solidFill>
                    <a:latin typeface="+mn-lt"/>
                  </a:rPr>
                  <a:t> 5</a:t>
                </a:r>
                <a:r>
                  <a:rPr lang="en-US" i="0" dirty="0">
                    <a:solidFill>
                      <a:schemeClr val="tx1"/>
                    </a:solidFill>
                    <a:latin typeface="+mn-lt"/>
                  </a:rPr>
                  <a:t>.</a:t>
                </a:r>
              </a:p>
              <a:p>
                <a:pPr eaLnBrk="1" hangingPunct="1">
                  <a:tabLst>
                    <a:tab pos="457200" algn="l"/>
                  </a:tabLst>
                </a:pPr>
                <a:endParaRPr lang="en-US" i="0" dirty="0">
                  <a:solidFill>
                    <a:schemeClr val="tx1"/>
                  </a:solidFill>
                  <a:latin typeface="+mn-lt"/>
                </a:endParaRPr>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457200" y="1280160"/>
                <a:ext cx="8407400" cy="3453253"/>
              </a:xfrm>
              <a:prstGeom prst="rect">
                <a:avLst/>
              </a:prstGeom>
              <a:blipFill>
                <a:blip r:embed="rId3"/>
                <a:stretch>
                  <a:fillRect l="-1523" t="-1590"/>
                </a:stretch>
              </a:blipFill>
            </p:spPr>
            <p:txBody>
              <a:bodyPr/>
              <a:lstStyle/>
              <a:p>
                <a:r>
                  <a:rPr lang="en-IN">
                    <a:noFill/>
                  </a:rPr>
                  <a:t> </a:t>
                </a:r>
              </a:p>
            </p:txBody>
          </p:sp>
        </mc:Fallback>
      </mc:AlternateContent>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D647-7B18-E10C-F374-3A5E103083D5}"/>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7647B413-1A71-CFB3-1BD3-6C1ADDD636E3}"/>
              </a:ext>
            </a:extLst>
          </p:cNvPr>
          <p:cNvSpPr>
            <a:spLocks noGrp="1"/>
          </p:cNvSpPr>
          <p:nvPr>
            <p:ph type="title"/>
          </p:nvPr>
        </p:nvSpPr>
        <p:spPr>
          <a:xfrm>
            <a:off x="457200" y="76200"/>
            <a:ext cx="8229600" cy="914400"/>
          </a:xfrm>
          <a:prstGeom prst="rect">
            <a:avLst/>
          </a:prstGeom>
        </p:spPr>
        <p:txBody>
          <a:bodyPr/>
          <a:lstStyle/>
          <a:p>
            <a:pPr eaLnBrk="1" hangingPunct="1"/>
            <a:r>
              <a:rPr lang="en-US" sz="3200" dirty="0">
                <a:solidFill>
                  <a:schemeClr val="accent1"/>
                </a:solidFill>
                <a:latin typeface="+mn-lt"/>
              </a:rPr>
              <a:t>Example 29: Finding the Factors </a:t>
            </a:r>
            <a:br>
              <a:rPr lang="en-US" sz="3200" dirty="0">
                <a:solidFill>
                  <a:schemeClr val="accent1"/>
                </a:solidFill>
                <a:latin typeface="+mn-lt"/>
              </a:rPr>
            </a:br>
            <a:r>
              <a:rPr lang="en-US" sz="3200" dirty="0">
                <a:solidFill>
                  <a:schemeClr val="accent1"/>
                </a:solidFill>
                <a:latin typeface="+mn-lt"/>
              </a:rPr>
              <a:t>of a Composite Number</a:t>
            </a:r>
            <a:r>
              <a:rPr lang="en-US" sz="3200" baseline="-25000" dirty="0">
                <a:solidFill>
                  <a:schemeClr val="accent1"/>
                </a:solidFill>
                <a:latin typeface="+mn-lt"/>
              </a:rPr>
              <a:t>2</a:t>
            </a:r>
            <a:endParaRPr lang="en-US" sz="3200" dirty="0">
              <a:solidFill>
                <a:schemeClr val="accent1"/>
              </a:solidFill>
              <a:latin typeface="+mn-lt"/>
            </a:endParaRPr>
          </a:p>
        </p:txBody>
      </p:sp>
      <p:sp>
        <p:nvSpPr>
          <p:cNvPr id="24579" name="Rectangle 3">
            <a:extLst>
              <a:ext uri="{FF2B5EF4-FFF2-40B4-BE49-F238E27FC236}">
                <a16:creationId xmlns:a16="http://schemas.microsoft.com/office/drawing/2014/main" id="{B6385BD5-2597-E2D8-935D-C349529A6DA1}"/>
              </a:ext>
            </a:extLst>
          </p:cNvPr>
          <p:cNvSpPr>
            <a:spLocks noGrp="1"/>
          </p:cNvSpPr>
          <p:nvPr>
            <p:ph idx="1"/>
          </p:nvPr>
        </p:nvSpPr>
        <p:spPr>
          <a:xfrm>
            <a:off x="457200" y="1280160"/>
            <a:ext cx="8407400" cy="523220"/>
          </a:xfrm>
          <a:prstGeom prst="rect">
            <a:avLst/>
          </a:prstGeom>
        </p:spPr>
        <p:txBody>
          <a:bodyPr wrap="square">
            <a:spAutoFit/>
          </a:bodyPr>
          <a:lstStyle/>
          <a:p>
            <a:pPr marL="0" indent="0" eaLnBrk="1" hangingPunct="1">
              <a:buFont typeface="Courier New" pitchFamily="49" charset="0"/>
              <a:buNone/>
              <a:tabLst>
                <a:tab pos="457200" algn="l"/>
              </a:tabLst>
            </a:pPr>
            <a:r>
              <a:rPr lang="en-US" i="0" dirty="0">
                <a:solidFill>
                  <a:schemeClr val="tx1"/>
                </a:solidFill>
                <a:latin typeface="+mn-lt"/>
              </a:rPr>
              <a:t>3. Products of all combinations of the prime factors:</a:t>
            </a:r>
          </a:p>
        </p:txBody>
      </p:sp>
      <p:pic>
        <p:nvPicPr>
          <p:cNvPr id="2" name="Picture 1" descr="2 times 2 equals 4 comma 2 times 3 equals 6 comma 2 times 5 equals 10 comma 3 times 5 equals 15 comma 2 times 2 times 3 equals 12 comma 2 times 2 times 5 equals 20 comma 2 times 3 times 5 equals 30">
            <a:extLst>
              <a:ext uri="{FF2B5EF4-FFF2-40B4-BE49-F238E27FC236}">
                <a16:creationId xmlns:a16="http://schemas.microsoft.com/office/drawing/2014/main" id="{76B29BC1-AF44-538B-EF57-E80C0CE3CDFE}"/>
              </a:ext>
            </a:extLst>
          </p:cNvPr>
          <p:cNvPicPr>
            <a:picLocks noChangeAspect="1"/>
          </p:cNvPicPr>
          <p:nvPr/>
        </p:nvPicPr>
        <p:blipFill>
          <a:blip r:embed="rId3"/>
          <a:stretch>
            <a:fillRect/>
          </a:stretch>
        </p:blipFill>
        <p:spPr>
          <a:xfrm>
            <a:off x="914400" y="2079508"/>
            <a:ext cx="7025640" cy="903732"/>
          </a:xfrm>
          <a:prstGeom prst="rect">
            <a:avLst/>
          </a:prstGeom>
        </p:spPr>
      </p:pic>
      <p:sp>
        <p:nvSpPr>
          <p:cNvPr id="3" name="TextBox 2">
            <a:extLst>
              <a:ext uri="{FF2B5EF4-FFF2-40B4-BE49-F238E27FC236}">
                <a16:creationId xmlns:a16="http://schemas.microsoft.com/office/drawing/2014/main" id="{48BE1CCB-310B-2057-7A71-5FDB2395D96B}"/>
              </a:ext>
            </a:extLst>
          </p:cNvPr>
          <p:cNvSpPr txBox="1"/>
          <p:nvPr/>
        </p:nvSpPr>
        <p:spPr>
          <a:xfrm>
            <a:off x="457200" y="3167390"/>
            <a:ext cx="837565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factors are </a:t>
            </a:r>
            <a:r>
              <a:rPr kumimoji="0" lang="en-US" sz="2800" b="0" i="0" u="none" strike="noStrike" kern="1200" cap="none" spc="0" normalizeH="0" baseline="0" noProof="0" dirty="0">
                <a:ln>
                  <a:noFill/>
                </a:ln>
                <a:solidFill>
                  <a:srgbClr val="FF0008"/>
                </a:solidFill>
                <a:effectLst/>
                <a:uLnTx/>
                <a:uFillTx/>
                <a:latin typeface="Calibri"/>
                <a:ea typeface="+mn-ea"/>
                <a:cs typeface="+mn-cs"/>
              </a:rPr>
              <a:t>1, 2, 3, 4, 5, 6, 10, 12, 15, 20, 30, and 60</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ustDataLst>
      <p:tags r:id="rId1"/>
    </p:custDataLst>
    <p:extLst>
      <p:ext uri="{BB962C8B-B14F-4D97-AF65-F5344CB8AC3E}">
        <p14:creationId xmlns:p14="http://schemas.microsoft.com/office/powerpoint/2010/main" val="289636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47626"/>
            <a:ext cx="8229600" cy="975380"/>
          </a:xfrm>
          <a:prstGeom prst="rect">
            <a:avLst/>
          </a:prstGeom>
        </p:spPr>
        <p:txBody>
          <a:bodyPr>
            <a:normAutofit/>
          </a:bodyPr>
          <a:lstStyle/>
          <a:p>
            <a:r>
              <a:rPr lang="en-US" dirty="0">
                <a:solidFill>
                  <a:schemeClr val="accent1"/>
                </a:solidFill>
              </a:rPr>
              <a:t>Example 2: Writing Expressions </a:t>
            </a:r>
            <a:br>
              <a:rPr lang="en-US" dirty="0">
                <a:solidFill>
                  <a:schemeClr val="accent1"/>
                </a:solidFill>
              </a:rPr>
            </a:br>
            <a:r>
              <a:rPr lang="en-US" dirty="0">
                <a:solidFill>
                  <a:schemeClr val="accent1"/>
                </a:solidFill>
              </a:rPr>
              <a:t>Using Exponents</a:t>
            </a:r>
            <a:r>
              <a:rPr lang="en-US" baseline="-25000" dirty="0">
                <a:solidFill>
                  <a:schemeClr val="accent1"/>
                </a:solidFill>
              </a:rPr>
              <a:t>2</a:t>
            </a:r>
            <a:endParaRPr lang="en-US" dirty="0">
              <a:solidFill>
                <a:schemeClr val="accent1"/>
              </a:solidFill>
            </a:endParaRPr>
          </a:p>
        </p:txBody>
      </p:sp>
      <p:sp>
        <p:nvSpPr>
          <p:cNvPr id="8" name="Rectangle 7"/>
          <p:cNvSpPr/>
          <p:nvPr/>
        </p:nvSpPr>
        <p:spPr>
          <a:xfrm>
            <a:off x="457200" y="1381780"/>
            <a:ext cx="2499274" cy="954107"/>
          </a:xfrm>
          <a:prstGeom prst="rect">
            <a:avLst/>
          </a:prstGeom>
        </p:spPr>
        <p:txBody>
          <a:bodyPr wrap="none">
            <a:spAutoFit/>
          </a:bodyPr>
          <a:lstStyle/>
          <a:p>
            <a:r>
              <a:rPr lang="en-US" sz="2800" b="1" dirty="0"/>
              <a:t>With Repeated </a:t>
            </a:r>
            <a:br>
              <a:rPr lang="en-US" sz="2800" b="1" dirty="0"/>
            </a:br>
            <a:r>
              <a:rPr lang="en-US" sz="2800" b="1" dirty="0"/>
              <a:t>Multiplication</a:t>
            </a:r>
            <a:endParaRPr lang="en-US" sz="2800" dirty="0"/>
          </a:p>
        </p:txBody>
      </p:sp>
      <p:sp>
        <p:nvSpPr>
          <p:cNvPr id="7" name="Rectangle 6"/>
          <p:cNvSpPr/>
          <p:nvPr/>
        </p:nvSpPr>
        <p:spPr>
          <a:xfrm>
            <a:off x="4249882" y="1371600"/>
            <a:ext cx="2684318" cy="523220"/>
          </a:xfrm>
          <a:prstGeom prst="rect">
            <a:avLst/>
          </a:prstGeom>
        </p:spPr>
        <p:txBody>
          <a:bodyPr wrap="square">
            <a:spAutoFit/>
          </a:bodyPr>
          <a:lstStyle/>
          <a:p>
            <a:r>
              <a:rPr lang="en-US" sz="2800" b="1" dirty="0"/>
              <a:t>With Exponents</a:t>
            </a:r>
          </a:p>
        </p:txBody>
      </p:sp>
      <p:pic>
        <p:nvPicPr>
          <p:cNvPr id="3" name="Picture 2" descr="c: two times two times two equals eight.">
            <a:extLst>
              <a:ext uri="{FF2B5EF4-FFF2-40B4-BE49-F238E27FC236}">
                <a16:creationId xmlns:a16="http://schemas.microsoft.com/office/drawing/2014/main" id="{DE20319E-7322-A00F-A362-9E3786882886}"/>
              </a:ext>
            </a:extLst>
          </p:cNvPr>
          <p:cNvPicPr>
            <a:picLocks noChangeAspect="1"/>
          </p:cNvPicPr>
          <p:nvPr/>
        </p:nvPicPr>
        <p:blipFill>
          <a:blip r:embed="rId2"/>
          <a:stretch>
            <a:fillRect/>
          </a:stretch>
        </p:blipFill>
        <p:spPr>
          <a:xfrm>
            <a:off x="533400" y="2472065"/>
            <a:ext cx="1933575" cy="323850"/>
          </a:xfrm>
          <a:prstGeom prst="rect">
            <a:avLst/>
          </a:prstGeom>
        </p:spPr>
      </p:pic>
      <p:sp>
        <p:nvSpPr>
          <p:cNvPr id="9" name="Rectangle 8"/>
          <p:cNvSpPr/>
          <p:nvPr/>
        </p:nvSpPr>
        <p:spPr>
          <a:xfrm>
            <a:off x="4987548" y="2372380"/>
            <a:ext cx="1226127" cy="523220"/>
          </a:xfrm>
          <a:prstGeom prst="rect">
            <a:avLst/>
          </a:prstGeom>
        </p:spPr>
        <p:txBody>
          <a:bodyPr wrap="square">
            <a:spAutoFit/>
          </a:bodyPr>
          <a:lstStyle/>
          <a:p>
            <a:r>
              <a:rPr lang="en-US" sz="2800" dirty="0">
                <a:solidFill>
                  <a:srgbClr val="000099"/>
                </a:solidFill>
              </a:rPr>
              <a:t>2³</a:t>
            </a:r>
            <a:r>
              <a:rPr lang="en-US" sz="2800" dirty="0"/>
              <a:t> </a:t>
            </a:r>
            <a:r>
              <a:rPr lang="en-US" sz="2800" dirty="0">
                <a:solidFill>
                  <a:srgbClr val="000099"/>
                </a:solidFill>
              </a:rPr>
              <a:t>=</a:t>
            </a:r>
            <a:r>
              <a:rPr lang="en-US" sz="2800" dirty="0"/>
              <a:t> 8</a:t>
            </a:r>
          </a:p>
        </p:txBody>
      </p:sp>
      <p:sp>
        <p:nvSpPr>
          <p:cNvPr id="10" name="Rectangle 9"/>
          <p:cNvSpPr/>
          <p:nvPr/>
        </p:nvSpPr>
        <p:spPr>
          <a:xfrm>
            <a:off x="6400800" y="2340114"/>
            <a:ext cx="2743200" cy="707886"/>
          </a:xfrm>
          <a:prstGeom prst="rect">
            <a:avLst/>
          </a:prstGeom>
        </p:spPr>
        <p:txBody>
          <a:bodyPr wrap="square">
            <a:spAutoFit/>
          </a:bodyPr>
          <a:lstStyle/>
          <a:p>
            <a:r>
              <a:rPr lang="en-US" sz="2000" dirty="0"/>
              <a:t>2³</a:t>
            </a:r>
            <a:r>
              <a:rPr lang="en-US" sz="2000" baseline="30000" dirty="0"/>
              <a:t> </a:t>
            </a:r>
            <a:r>
              <a:rPr lang="en-US" sz="2000" dirty="0"/>
              <a:t>is read “</a:t>
            </a:r>
            <a:r>
              <a:rPr lang="en-US" sz="2000" dirty="0">
                <a:solidFill>
                  <a:srgbClr val="FF0000"/>
                </a:solidFill>
              </a:rPr>
              <a:t>2 to the third power</a:t>
            </a:r>
            <a:r>
              <a:rPr lang="en-US" sz="2000" dirty="0"/>
              <a:t>” or “</a:t>
            </a:r>
            <a:r>
              <a:rPr lang="en-US" sz="2000" dirty="0">
                <a:solidFill>
                  <a:srgbClr val="FF0000"/>
                </a:solidFill>
              </a:rPr>
              <a:t>2 cubed.”</a:t>
            </a:r>
          </a:p>
        </p:txBody>
      </p:sp>
      <p:pic>
        <p:nvPicPr>
          <p:cNvPr id="11" name="Picture 10" descr="d: ten times ten times ten times ten equals ten thousand.">
            <a:extLst>
              <a:ext uri="{FF2B5EF4-FFF2-40B4-BE49-F238E27FC236}">
                <a16:creationId xmlns:a16="http://schemas.microsoft.com/office/drawing/2014/main" id="{8C048E11-E9FB-35A4-F21C-2D178914B804}"/>
              </a:ext>
            </a:extLst>
          </p:cNvPr>
          <p:cNvPicPr>
            <a:picLocks noChangeAspect="1"/>
          </p:cNvPicPr>
          <p:nvPr/>
        </p:nvPicPr>
        <p:blipFill>
          <a:blip r:embed="rId3"/>
          <a:stretch>
            <a:fillRect/>
          </a:stretch>
        </p:blipFill>
        <p:spPr>
          <a:xfrm>
            <a:off x="509587" y="3492967"/>
            <a:ext cx="3914775" cy="371475"/>
          </a:xfrm>
          <a:prstGeom prst="rect">
            <a:avLst/>
          </a:prstGeom>
        </p:spPr>
      </p:pic>
      <p:pic>
        <p:nvPicPr>
          <p:cNvPr id="13" name="Picture 12" descr="10 to the power of 4 equal 10,000">
            <a:extLst>
              <a:ext uri="{FF2B5EF4-FFF2-40B4-BE49-F238E27FC236}">
                <a16:creationId xmlns:a16="http://schemas.microsoft.com/office/drawing/2014/main" id="{68E7B1AE-8879-9492-BFEA-1C34F6E4659C}"/>
              </a:ext>
            </a:extLst>
          </p:cNvPr>
          <p:cNvPicPr>
            <a:picLocks noChangeAspect="1"/>
          </p:cNvPicPr>
          <p:nvPr/>
        </p:nvPicPr>
        <p:blipFill>
          <a:blip r:embed="rId4"/>
          <a:stretch>
            <a:fillRect/>
          </a:stretch>
        </p:blipFill>
        <p:spPr>
          <a:xfrm>
            <a:off x="4904982" y="3469155"/>
            <a:ext cx="1714500" cy="419100"/>
          </a:xfrm>
          <a:prstGeom prst="rect">
            <a:avLst/>
          </a:prstGeom>
        </p:spPr>
      </p:pic>
      <p:pic>
        <p:nvPicPr>
          <p:cNvPr id="17" name="Picture 16" descr="10 to the power of 4">
            <a:extLst>
              <a:ext uri="{FF2B5EF4-FFF2-40B4-BE49-F238E27FC236}">
                <a16:creationId xmlns:a16="http://schemas.microsoft.com/office/drawing/2014/main" id="{D7944444-295F-E483-C554-18F9E705D7D1}"/>
              </a:ext>
            </a:extLst>
          </p:cNvPr>
          <p:cNvPicPr>
            <a:picLocks noChangeAspect="1"/>
          </p:cNvPicPr>
          <p:nvPr/>
        </p:nvPicPr>
        <p:blipFill>
          <a:blip r:embed="rId5"/>
          <a:stretch>
            <a:fillRect/>
          </a:stretch>
        </p:blipFill>
        <p:spPr>
          <a:xfrm>
            <a:off x="7122319" y="3439418"/>
            <a:ext cx="361846" cy="288000"/>
          </a:xfrm>
          <a:prstGeom prst="rect">
            <a:avLst/>
          </a:prstGeom>
        </p:spPr>
      </p:pic>
      <p:sp>
        <p:nvSpPr>
          <p:cNvPr id="18" name="TextBox 17">
            <a:extLst>
              <a:ext uri="{FF2B5EF4-FFF2-40B4-BE49-F238E27FC236}">
                <a16:creationId xmlns:a16="http://schemas.microsoft.com/office/drawing/2014/main" id="{2717D26B-3DB9-DB4A-4B0A-B9D2D7D29AFC}"/>
              </a:ext>
            </a:extLst>
          </p:cNvPr>
          <p:cNvSpPr txBox="1"/>
          <p:nvPr/>
        </p:nvSpPr>
        <p:spPr>
          <a:xfrm>
            <a:off x="7432703" y="3406775"/>
            <a:ext cx="1737360" cy="400110"/>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is read “</a:t>
            </a:r>
            <a:r>
              <a:rPr lang="en-US" sz="2000" dirty="0">
                <a:solidFill>
                  <a:srgbClr val="FF0000"/>
                </a:solidFill>
              </a:rPr>
              <a:t>10 to</a:t>
            </a:r>
            <a:endParaRPr lang="en-IN" sz="2000" dirty="0">
              <a:solidFill>
                <a:srgbClr val="FF0000"/>
              </a:solidFill>
            </a:endParaRPr>
          </a:p>
        </p:txBody>
      </p:sp>
      <p:sp>
        <p:nvSpPr>
          <p:cNvPr id="19" name="TextBox 18">
            <a:extLst>
              <a:ext uri="{FF2B5EF4-FFF2-40B4-BE49-F238E27FC236}">
                <a16:creationId xmlns:a16="http://schemas.microsoft.com/office/drawing/2014/main" id="{5F0D85B3-5ADC-E467-3B75-59A2A1C612BD}"/>
              </a:ext>
            </a:extLst>
          </p:cNvPr>
          <p:cNvSpPr txBox="1"/>
          <p:nvPr/>
        </p:nvSpPr>
        <p:spPr>
          <a:xfrm>
            <a:off x="7031587" y="3711529"/>
            <a:ext cx="2147887" cy="400110"/>
          </a:xfrm>
          <a:prstGeom prst="rect">
            <a:avLst/>
          </a:prstGeom>
          <a:noFill/>
        </p:spPr>
        <p:txBody>
          <a:bodyPr wrap="square" rtlCol="0">
            <a:spAutoFit/>
          </a:bodyPr>
          <a:lstStyle/>
          <a:p>
            <a:r>
              <a:rPr lang="en-US" sz="2000" dirty="0">
                <a:solidFill>
                  <a:srgbClr val="FF0000"/>
                </a:solidFill>
              </a:rPr>
              <a:t>the fourth power.</a:t>
            </a:r>
            <a:r>
              <a:rPr lang="en-US" sz="2000" dirty="0"/>
              <a:t>”</a:t>
            </a:r>
            <a:endParaRPr lang="en-IN"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30: Finding the Factors of a Composite Number</a:t>
            </a:r>
            <a:r>
              <a:rPr lang="en-US" sz="3200" baseline="-25000" dirty="0">
                <a:solidFill>
                  <a:schemeClr val="accent1"/>
                </a:solidFill>
                <a:latin typeface="+mn-lt"/>
              </a:rPr>
              <a:t>1</a:t>
            </a:r>
            <a:endParaRPr lang="en-US" sz="3200" dirty="0">
              <a:solidFill>
                <a:schemeClr val="accent1"/>
              </a:solidFill>
              <a:latin typeface="+mn-lt"/>
            </a:endParaRPr>
          </a:p>
        </p:txBody>
      </p:sp>
      <mc:AlternateContent xmlns:mc="http://schemas.openxmlformats.org/markup-compatibility/2006" xmlns:a14="http://schemas.microsoft.com/office/drawing/2010/main">
        <mc:Choice Requires="a14">
          <p:sp>
            <p:nvSpPr>
              <p:cNvPr id="24579" name="Rectangle 3"/>
              <p:cNvSpPr>
                <a:spLocks noGrp="1"/>
              </p:cNvSpPr>
              <p:nvPr>
                <p:ph idx="1"/>
              </p:nvPr>
            </p:nvSpPr>
            <p:spPr>
              <a:xfrm>
                <a:off x="457200" y="1280160"/>
                <a:ext cx="8407400" cy="1815882"/>
              </a:xfrm>
              <a:prstGeom prst="rect">
                <a:avLst/>
              </a:prstGeom>
            </p:spPr>
            <p:txBody>
              <a:bodyPr wrap="square">
                <a:spAutoFit/>
              </a:bodyPr>
              <a:lstStyle/>
              <a:p>
                <a:pPr marL="0" indent="0" eaLnBrk="1" hangingPunct="1">
                  <a:buFont typeface="Courier New" pitchFamily="49" charset="0"/>
                  <a:buNone/>
                  <a:tabLst>
                    <a:tab pos="457200" algn="l"/>
                  </a:tabLst>
                </a:pPr>
                <a:r>
                  <a:rPr lang="en-US" i="0" dirty="0">
                    <a:solidFill>
                      <a:schemeClr val="tx1"/>
                    </a:solidFill>
                    <a:latin typeface="+mn-lt"/>
                  </a:rPr>
                  <a:t>Find all the factors of </a:t>
                </a:r>
                <a:r>
                  <a:rPr lang="en-US" i="0" dirty="0">
                    <a:solidFill>
                      <a:srgbClr val="0000FF"/>
                    </a:solidFill>
                    <a:latin typeface="+mn-lt"/>
                  </a:rPr>
                  <a:t>154</a:t>
                </a:r>
                <a:r>
                  <a:rPr lang="en-US" i="0" dirty="0">
                    <a:solidFill>
                      <a:schemeClr val="tx1"/>
                    </a:solidFill>
                    <a:latin typeface="+mn-lt"/>
                  </a:rPr>
                  <a:t>.</a:t>
                </a:r>
              </a:p>
              <a:p>
                <a:pPr marL="0" indent="0" eaLnBrk="1" hangingPunct="1">
                  <a:spcBef>
                    <a:spcPts val="0"/>
                  </a:spcBef>
                  <a:buFont typeface="Courier New" pitchFamily="49" charset="0"/>
                  <a:buNone/>
                  <a:tabLst>
                    <a:tab pos="457200" algn="l"/>
                  </a:tabLst>
                </a:pPr>
                <a:r>
                  <a:rPr lang="en-US" b="1" i="0" dirty="0">
                    <a:solidFill>
                      <a:schemeClr val="tx1"/>
                    </a:solidFill>
                    <a:latin typeface="+mn-lt"/>
                  </a:rPr>
                  <a:t>Solution</a:t>
                </a:r>
              </a:p>
              <a:p>
                <a:pPr>
                  <a:spcBef>
                    <a:spcPts val="0"/>
                  </a:spcBef>
                  <a:tabLst>
                    <a:tab pos="457200" algn="l"/>
                  </a:tabLst>
                </a:pPr>
                <a:r>
                  <a:rPr lang="en-US" dirty="0">
                    <a:solidFill>
                      <a:schemeClr val="tx1"/>
                    </a:solidFill>
                  </a:rPr>
                  <a:t>The prime factorization of </a:t>
                </a:r>
                <a:r>
                  <a:rPr lang="en-US" dirty="0">
                    <a:solidFill>
                      <a:srgbClr val="0000FF"/>
                    </a:solidFill>
                  </a:rPr>
                  <a:t>154</a:t>
                </a:r>
                <a:r>
                  <a:rPr lang="en-US" dirty="0">
                    <a:solidFill>
                      <a:schemeClr val="tx1"/>
                    </a:solidFill>
                  </a:rPr>
                  <a:t> is </a:t>
                </a:r>
                <a:r>
                  <a:rPr lang="en-US" dirty="0">
                    <a:solidFill>
                      <a:srgbClr val="00007E"/>
                    </a:solidFill>
                  </a:rPr>
                  <a:t>2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7 </a:t>
                </a:r>
                <a14:m>
                  <m:oMath xmlns:m="http://schemas.openxmlformats.org/officeDocument/2006/math">
                    <m:r>
                      <a:rPr lang="en-US" i="1" smtClean="0">
                        <a:solidFill>
                          <a:srgbClr val="00007E"/>
                        </a:solidFill>
                        <a:latin typeface="Cambria Math" panose="02040503050406030204" pitchFamily="18" charset="0"/>
                        <a:ea typeface="Cambria Math" panose="02040503050406030204" pitchFamily="18" charset="0"/>
                      </a:rPr>
                      <m:t>⋅</m:t>
                    </m:r>
                  </m:oMath>
                </a14:m>
                <a:r>
                  <a:rPr lang="en-US" dirty="0">
                    <a:solidFill>
                      <a:srgbClr val="00007E"/>
                    </a:solidFill>
                  </a:rPr>
                  <a:t> 11</a:t>
                </a:r>
                <a:r>
                  <a:rPr lang="en-US" dirty="0">
                    <a:solidFill>
                      <a:schemeClr val="tx1"/>
                    </a:solidFill>
                  </a:rPr>
                  <a:t>. Thus, the factors are</a:t>
                </a:r>
                <a:endParaRPr lang="en-US" i="0" dirty="0">
                  <a:solidFill>
                    <a:schemeClr val="tx1"/>
                  </a:solidFill>
                  <a:latin typeface="+mn-lt"/>
                </a:endParaRPr>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457200" y="1280160"/>
                <a:ext cx="8407400" cy="1815882"/>
              </a:xfrm>
              <a:prstGeom prst="rect">
                <a:avLst/>
              </a:prstGeom>
              <a:blipFill>
                <a:blip r:embed="rId3"/>
                <a:stretch>
                  <a:fillRect l="-1450" t="-3020" b="-8725"/>
                </a:stretch>
              </a:blipFill>
            </p:spPr>
            <p:txBody>
              <a:bodyPr/>
              <a:lstStyle/>
              <a:p>
                <a:r>
                  <a:rPr lang="en-IN">
                    <a:noFill/>
                  </a:rPr>
                  <a:t> </a:t>
                </a:r>
              </a:p>
            </p:txBody>
          </p:sp>
        </mc:Fallback>
      </mc:AlternateContent>
      <p:sp>
        <p:nvSpPr>
          <p:cNvPr id="2" name="TextBox 1">
            <a:extLst>
              <a:ext uri="{FF2B5EF4-FFF2-40B4-BE49-F238E27FC236}">
                <a16:creationId xmlns:a16="http://schemas.microsoft.com/office/drawing/2014/main" id="{AA16FAEE-37E6-A7A9-F80B-CC465328C792}"/>
              </a:ext>
            </a:extLst>
          </p:cNvPr>
          <p:cNvSpPr txBox="1"/>
          <p:nvPr/>
        </p:nvSpPr>
        <p:spPr>
          <a:xfrm>
            <a:off x="457200" y="2981325"/>
            <a:ext cx="8407399"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en-US" sz="2800" b="0" i="0" u="none" strike="noStrike" kern="1200" cap="none" spc="0" normalizeH="0" baseline="0" noProof="0" dirty="0">
                <a:ln>
                  <a:noFill/>
                </a:ln>
                <a:solidFill>
                  <a:srgbClr val="000099"/>
                </a:solidFill>
                <a:effectLst/>
                <a:uLnTx/>
                <a:uFillTx/>
                <a:latin typeface="Calibri"/>
                <a:ea typeface="+mn-ea"/>
                <a:cs typeface="+mn-cs"/>
              </a:rPr>
              <a:t>1</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154.</a:t>
            </a:r>
            <a:endParaRPr lang="en-IN" dirty="0"/>
          </a:p>
        </p:txBody>
      </p:sp>
      <p:sp>
        <p:nvSpPr>
          <p:cNvPr id="5" name="TextBox 4">
            <a:extLst>
              <a:ext uri="{FF2B5EF4-FFF2-40B4-BE49-F238E27FC236}">
                <a16:creationId xmlns:a16="http://schemas.microsoft.com/office/drawing/2014/main" id="{60FFCBD3-7842-51C7-D6E8-0FE4ECED6FB2}"/>
              </a:ext>
            </a:extLst>
          </p:cNvPr>
          <p:cNvSpPr txBox="1"/>
          <p:nvPr/>
        </p:nvSpPr>
        <p:spPr>
          <a:xfrm>
            <a:off x="461078" y="3424933"/>
            <a:ext cx="8875738"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tab pos="457200" algn="l"/>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Each prime factor: 2, 7, and 11.</a:t>
            </a:r>
            <a:endParaRPr lang="en-IN" dirty="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19A42-518A-07B3-A596-903B892046D1}"/>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3DEFEDA5-EAD7-B69F-59C1-0AA4A9C6BC07}"/>
              </a:ext>
            </a:extLst>
          </p:cNvPr>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30: Finding the Factors of a Composite Number</a:t>
            </a:r>
            <a:r>
              <a:rPr lang="en-US" sz="3200" baseline="-25000" dirty="0">
                <a:solidFill>
                  <a:schemeClr val="accent1"/>
                </a:solidFill>
                <a:latin typeface="+mn-lt"/>
              </a:rPr>
              <a:t>2</a:t>
            </a:r>
            <a:endParaRPr lang="en-US" sz="3200" dirty="0">
              <a:solidFill>
                <a:schemeClr val="accent1"/>
              </a:solidFill>
              <a:latin typeface="+mn-lt"/>
            </a:endParaRPr>
          </a:p>
        </p:txBody>
      </p:sp>
      <p:sp>
        <p:nvSpPr>
          <p:cNvPr id="21" name="TextBox 20">
            <a:extLst>
              <a:ext uri="{FF2B5EF4-FFF2-40B4-BE49-F238E27FC236}">
                <a16:creationId xmlns:a16="http://schemas.microsoft.com/office/drawing/2014/main" id="{CD421A02-0472-2540-90A3-1FEA69BFE3B8}"/>
              </a:ext>
            </a:extLst>
          </p:cNvPr>
          <p:cNvSpPr txBox="1"/>
          <p:nvPr/>
        </p:nvSpPr>
        <p:spPr>
          <a:xfrm>
            <a:off x="453907" y="1350944"/>
            <a:ext cx="8410691"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400"/>
              </a:spcBef>
              <a:spcAft>
                <a:spcPts val="0"/>
              </a:spcAft>
              <a:buClrTx/>
              <a:buSzTx/>
              <a:buFont typeface="+mj-lt"/>
              <a:buAutoNum type="arabicPeriod" startAt="3"/>
              <a:tabLst>
                <a:tab pos="457200" algn="l"/>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Products of all combinations of the prime factors:</a:t>
            </a:r>
            <a:endParaRPr lang="en-IN" dirty="0"/>
          </a:p>
        </p:txBody>
      </p:sp>
      <p:pic>
        <p:nvPicPr>
          <p:cNvPr id="26" name="Picture 25" descr="2 times 7 equals 14&#10;&#10;2 times 11 equals 22&#10;&#10;7 times 11 equals 77">
            <a:extLst>
              <a:ext uri="{FF2B5EF4-FFF2-40B4-BE49-F238E27FC236}">
                <a16:creationId xmlns:a16="http://schemas.microsoft.com/office/drawing/2014/main" id="{ADAD7BE8-C014-C94A-2027-74096B11B37A}"/>
              </a:ext>
            </a:extLst>
          </p:cNvPr>
          <p:cNvPicPr>
            <a:picLocks noChangeAspect="1"/>
          </p:cNvPicPr>
          <p:nvPr/>
        </p:nvPicPr>
        <p:blipFill>
          <a:blip r:embed="rId3"/>
          <a:stretch>
            <a:fillRect/>
          </a:stretch>
        </p:blipFill>
        <p:spPr>
          <a:xfrm>
            <a:off x="1371600" y="1938900"/>
            <a:ext cx="1800000" cy="1642500"/>
          </a:xfrm>
          <a:prstGeom prst="rect">
            <a:avLst/>
          </a:prstGeom>
        </p:spPr>
      </p:pic>
      <p:sp>
        <p:nvSpPr>
          <p:cNvPr id="23" name="TextBox 22">
            <a:extLst>
              <a:ext uri="{FF2B5EF4-FFF2-40B4-BE49-F238E27FC236}">
                <a16:creationId xmlns:a16="http://schemas.microsoft.com/office/drawing/2014/main" id="{65D8BD00-F890-2BD5-A469-906989A8C65D}"/>
              </a:ext>
            </a:extLst>
          </p:cNvPr>
          <p:cNvSpPr txBox="1"/>
          <p:nvPr/>
        </p:nvSpPr>
        <p:spPr>
          <a:xfrm>
            <a:off x="453907" y="3657600"/>
            <a:ext cx="8537693" cy="46800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factors of </a:t>
            </a:r>
            <a:r>
              <a:rPr kumimoji="0" lang="en-US" sz="2800" b="0" i="0" u="none" strike="noStrike" kern="1200" cap="none" spc="0" normalizeH="0" baseline="0" noProof="0" dirty="0">
                <a:ln>
                  <a:noFill/>
                </a:ln>
                <a:solidFill>
                  <a:srgbClr val="0000FF"/>
                </a:solidFill>
                <a:effectLst/>
                <a:uLnTx/>
                <a:uFillTx/>
                <a:latin typeface="Calibri"/>
                <a:ea typeface="+mn-ea"/>
                <a:cs typeface="+mn-cs"/>
              </a:rPr>
              <a:t>154</a:t>
            </a:r>
            <a:r>
              <a:rPr kumimoji="0" lang="en-US" sz="2800" b="0" i="0" u="none" strike="noStrike" kern="1200" cap="none" spc="0" normalizeH="0" baseline="0" noProof="0" dirty="0">
                <a:ln>
                  <a:noFill/>
                </a:ln>
                <a:solidFill>
                  <a:srgbClr val="366092"/>
                </a:solidFill>
                <a:effectLst/>
                <a:uLnTx/>
                <a:uFillTx/>
                <a:latin typeface="Calibri"/>
                <a:ea typeface="+mn-ea"/>
                <a:cs typeface="+mn-cs"/>
              </a:rPr>
              <a:t> are</a:t>
            </a:r>
            <a:r>
              <a:rPr lang="en-US" sz="2800" dirty="0">
                <a:solidFill>
                  <a:srgbClr val="FF0008"/>
                </a:solidFill>
              </a:rPr>
              <a:t>1, 2, 7, 11, 14, 22, 77, and 154.</a:t>
            </a:r>
            <a:endParaRPr lang="en-US" sz="2800" dirty="0"/>
          </a:p>
          <a:p>
            <a:r>
              <a:rPr kumimoji="0" lang="en-US" sz="2800" b="0" i="0"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p:spTree>
    <p:custDataLst>
      <p:tags r:id="rId1"/>
    </p:custDataLst>
    <p:extLst>
      <p:ext uri="{BB962C8B-B14F-4D97-AF65-F5344CB8AC3E}">
        <p14:creationId xmlns:p14="http://schemas.microsoft.com/office/powerpoint/2010/main" val="938340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31: Using Factors of Counting Numbers</a:t>
            </a:r>
            <a:r>
              <a:rPr lang="en-US" sz="3200" baseline="-25000" dirty="0">
                <a:solidFill>
                  <a:schemeClr val="accent1"/>
                </a:solidFill>
                <a:latin typeface="+mn-lt"/>
              </a:rPr>
              <a:t>1</a:t>
            </a:r>
            <a:endParaRPr lang="en-US" dirty="0">
              <a:solidFill>
                <a:schemeClr val="accent1"/>
              </a:solidFill>
              <a:latin typeface="+mn-lt"/>
            </a:endParaRPr>
          </a:p>
        </p:txBody>
      </p:sp>
      <p:sp>
        <p:nvSpPr>
          <p:cNvPr id="7" name="Rectangle 6"/>
          <p:cNvSpPr/>
          <p:nvPr/>
        </p:nvSpPr>
        <p:spPr>
          <a:xfrm>
            <a:off x="457200" y="1280160"/>
            <a:ext cx="8153400" cy="954107"/>
          </a:xfrm>
          <a:prstGeom prst="rect">
            <a:avLst/>
          </a:prstGeom>
        </p:spPr>
        <p:txBody>
          <a:bodyPr wrap="square">
            <a:spAutoFit/>
          </a:bodyPr>
          <a:lstStyle/>
          <a:p>
            <a:pPr>
              <a:spcBef>
                <a:spcPct val="0"/>
              </a:spcBef>
              <a:spcAft>
                <a:spcPts val="1200"/>
              </a:spcAft>
            </a:pPr>
            <a:r>
              <a:rPr lang="en-US" sz="2800" dirty="0"/>
              <a:t>Find two factors of </a:t>
            </a:r>
            <a:r>
              <a:rPr lang="en-US" sz="2800" dirty="0">
                <a:solidFill>
                  <a:srgbClr val="0000FF"/>
                </a:solidFill>
              </a:rPr>
              <a:t>70</a:t>
            </a:r>
            <a:r>
              <a:rPr lang="en-US" sz="2800" dirty="0"/>
              <a:t> such that their product is </a:t>
            </a:r>
            <a:r>
              <a:rPr lang="en-US" sz="2800" dirty="0">
                <a:solidFill>
                  <a:srgbClr val="0000FF"/>
                </a:solidFill>
              </a:rPr>
              <a:t>70</a:t>
            </a:r>
            <a:r>
              <a:rPr lang="en-US" sz="2800" dirty="0"/>
              <a:t> and their sum is </a:t>
            </a:r>
            <a:r>
              <a:rPr lang="en-US" sz="2800" dirty="0">
                <a:solidFill>
                  <a:srgbClr val="0000FF"/>
                </a:solidFill>
              </a:rPr>
              <a:t>19</a:t>
            </a:r>
            <a:r>
              <a:rPr lang="en-US" sz="2800" dirty="0"/>
              <a:t>.</a:t>
            </a:r>
          </a:p>
        </p:txBody>
      </p:sp>
      <p:sp>
        <p:nvSpPr>
          <p:cNvPr id="26626" name="Rectangle 3"/>
          <p:cNvSpPr>
            <a:spLocks noGrp="1"/>
          </p:cNvSpPr>
          <p:nvPr>
            <p:ph idx="1"/>
          </p:nvPr>
        </p:nvSpPr>
        <p:spPr>
          <a:xfrm>
            <a:off x="457199" y="2133600"/>
            <a:ext cx="4724401" cy="523220"/>
          </a:xfrm>
          <a:prstGeom prst="rect">
            <a:avLst/>
          </a:prstGeom>
        </p:spPr>
        <p:txBody>
          <a:bodyPr wrap="square">
            <a:spAutoFit/>
          </a:bodyPr>
          <a:lstStyle/>
          <a:p>
            <a:pPr>
              <a:spcBef>
                <a:spcPct val="0"/>
              </a:spcBef>
              <a:spcAft>
                <a:spcPts val="600"/>
              </a:spcAft>
            </a:pPr>
            <a:r>
              <a:rPr lang="en-US" b="1" dirty="0">
                <a:solidFill>
                  <a:schemeClr val="tx1"/>
                </a:solidFill>
              </a:rPr>
              <a:t>Solution</a:t>
            </a:r>
            <a:r>
              <a:rPr lang="en-US" dirty="0"/>
              <a:t> </a:t>
            </a:r>
          </a:p>
        </p:txBody>
      </p:sp>
      <p:graphicFrame>
        <p:nvGraphicFramePr>
          <p:cNvPr id="6" name="Table 5" descr="The table shows Factors of 70 and Sum of Factors.&#10;&#10;First row: 1 times 70 equals 70, and 1 plus 70 equals 71.&#10;&#10;Second row: 2 times 35 equals 70, and 2 plus 35 equals 37.&#10;&#10;Third row: 5 times 14 equals 70, and 5 plus 14 equals 19.&#10;&#10;Fourth row: 7 times 10 equals 70, and 7 plus 10 equals 17.&#10;"/>
          <p:cNvGraphicFramePr>
            <a:graphicFrameLocks noGrp="1"/>
          </p:cNvGraphicFramePr>
          <p:nvPr>
            <p:extLst>
              <p:ext uri="{D42A27DB-BD31-4B8C-83A1-F6EECF244321}">
                <p14:modId xmlns:p14="http://schemas.microsoft.com/office/powerpoint/2010/main" val="2808271765"/>
              </p:ext>
            </p:extLst>
          </p:nvPr>
        </p:nvGraphicFramePr>
        <p:xfrm>
          <a:off x="2286000" y="2656820"/>
          <a:ext cx="4038600" cy="2169159"/>
        </p:xfrm>
        <a:graphic>
          <a:graphicData uri="http://schemas.openxmlformats.org/drawingml/2006/table">
            <a:tbl>
              <a:tblPr firstRow="1" bandRow="1">
                <a:tableStyleId>{5940675A-B579-460E-94D1-54222C63F5DA}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511059">
                <a:tc>
                  <a:txBody>
                    <a:bodyPr/>
                    <a:lstStyle/>
                    <a:p>
                      <a:pPr algn="ctr">
                        <a:spcBef>
                          <a:spcPts val="0"/>
                        </a:spcBef>
                      </a:pPr>
                      <a:r>
                        <a:rPr lang="en-US" sz="2000" kern="1200" baseline="0" dirty="0"/>
                        <a:t>Factors of 70</a:t>
                      </a:r>
                      <a:endParaRPr lang="en-US" sz="2000" baseline="0" dirty="0">
                        <a:solidFill>
                          <a:srgbClr val="000000"/>
                        </a:solidFill>
                      </a:endParaRPr>
                    </a:p>
                  </a:txBody>
                  <a:tcPr anchor="b"/>
                </a:tc>
                <a:tc>
                  <a:txBody>
                    <a:bodyPr/>
                    <a:lstStyle/>
                    <a:p>
                      <a:pPr algn="ctr">
                        <a:spcBef>
                          <a:spcPts val="0"/>
                        </a:spcBef>
                      </a:pPr>
                      <a:r>
                        <a:rPr lang="en-US" sz="2000" kern="1200" baseline="0" dirty="0"/>
                        <a:t>Sum of Factors</a:t>
                      </a:r>
                      <a:endParaRPr lang="en-US" sz="2000" baseline="0" dirty="0">
                        <a:solidFill>
                          <a:srgbClr val="000000"/>
                        </a:solidFill>
                      </a:endParaRPr>
                    </a:p>
                  </a:txBody>
                  <a:tcPr anchor="b"/>
                </a:tc>
                <a:extLst>
                  <a:ext uri="{0D108BD9-81ED-4DB2-BD59-A6C34878D82A}">
                    <a16:rowId xmlns:a16="http://schemas.microsoft.com/office/drawing/2014/main" val="10000"/>
                  </a:ext>
                </a:extLst>
              </a:tr>
              <a:tr h="414525">
                <a:tc>
                  <a:txBody>
                    <a:bodyPr/>
                    <a:lstStyle/>
                    <a:p>
                      <a:pPr algn="ctr">
                        <a:spcBef>
                          <a:spcPts val="0"/>
                        </a:spcBef>
                      </a:pPr>
                      <a:r>
                        <a:rPr lang="en-US" sz="2000" kern="1200" baseline="0" dirty="0">
                          <a:solidFill>
                            <a:srgbClr val="000000"/>
                          </a:solidFill>
                        </a:rPr>
                        <a:t>1 ⋅ 70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1 + 70 = 71</a:t>
                      </a:r>
                      <a:endParaRPr lang="en-US" sz="2000" baseline="0" dirty="0">
                        <a:solidFill>
                          <a:srgbClr val="000000"/>
                        </a:solidFill>
                      </a:endParaRPr>
                    </a:p>
                  </a:txBody>
                  <a:tcPr anchor="b"/>
                </a:tc>
                <a:extLst>
                  <a:ext uri="{0D108BD9-81ED-4DB2-BD59-A6C34878D82A}">
                    <a16:rowId xmlns:a16="http://schemas.microsoft.com/office/drawing/2014/main" val="10001"/>
                  </a:ext>
                </a:extLst>
              </a:tr>
              <a:tr h="414525">
                <a:tc>
                  <a:txBody>
                    <a:bodyPr/>
                    <a:lstStyle/>
                    <a:p>
                      <a:pPr algn="ctr">
                        <a:spcBef>
                          <a:spcPts val="0"/>
                        </a:spcBef>
                      </a:pPr>
                      <a:r>
                        <a:rPr lang="en-US" sz="2000" kern="1200" baseline="0" dirty="0">
                          <a:solidFill>
                            <a:srgbClr val="000000"/>
                          </a:solidFill>
                        </a:rPr>
                        <a:t>2 ⋅ 35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2 + 35 = 37</a:t>
                      </a:r>
                      <a:endParaRPr lang="en-US" sz="2000" baseline="0" dirty="0">
                        <a:solidFill>
                          <a:srgbClr val="000000"/>
                        </a:solidFill>
                      </a:endParaRPr>
                    </a:p>
                  </a:txBody>
                  <a:tcPr anchor="b"/>
                </a:tc>
                <a:extLst>
                  <a:ext uri="{0D108BD9-81ED-4DB2-BD59-A6C34878D82A}">
                    <a16:rowId xmlns:a16="http://schemas.microsoft.com/office/drawing/2014/main" val="10002"/>
                  </a:ext>
                </a:extLst>
              </a:tr>
              <a:tr h="414525">
                <a:tc>
                  <a:txBody>
                    <a:bodyPr/>
                    <a:lstStyle/>
                    <a:p>
                      <a:pPr algn="ctr">
                        <a:spcBef>
                          <a:spcPts val="0"/>
                        </a:spcBef>
                      </a:pPr>
                      <a:r>
                        <a:rPr lang="en-US" sz="2000" kern="1200" baseline="0" dirty="0">
                          <a:solidFill>
                            <a:srgbClr val="C00000"/>
                          </a:solidFill>
                        </a:rPr>
                        <a:t>5 ⋅ 14 = 70</a:t>
                      </a:r>
                      <a:endParaRPr lang="en-US" sz="2000" baseline="0" dirty="0">
                        <a:solidFill>
                          <a:srgbClr val="C00000"/>
                        </a:solidFill>
                      </a:endParaRPr>
                    </a:p>
                  </a:txBody>
                  <a:tcPr anchor="b"/>
                </a:tc>
                <a:tc>
                  <a:txBody>
                    <a:bodyPr/>
                    <a:lstStyle/>
                    <a:p>
                      <a:pPr algn="ctr">
                        <a:spcBef>
                          <a:spcPts val="0"/>
                        </a:spcBef>
                      </a:pPr>
                      <a:r>
                        <a:rPr lang="en-US" sz="2000" kern="1200" baseline="0" dirty="0">
                          <a:solidFill>
                            <a:srgbClr val="C00000"/>
                          </a:solidFill>
                        </a:rPr>
                        <a:t>5 + 14 = 19</a:t>
                      </a:r>
                      <a:endParaRPr lang="en-US" sz="2000" baseline="0" dirty="0">
                        <a:solidFill>
                          <a:srgbClr val="C00000"/>
                        </a:solidFill>
                      </a:endParaRPr>
                    </a:p>
                  </a:txBody>
                  <a:tcPr anchor="b"/>
                </a:tc>
                <a:extLst>
                  <a:ext uri="{0D108BD9-81ED-4DB2-BD59-A6C34878D82A}">
                    <a16:rowId xmlns:a16="http://schemas.microsoft.com/office/drawing/2014/main" val="10003"/>
                  </a:ext>
                </a:extLst>
              </a:tr>
              <a:tr h="414525">
                <a:tc>
                  <a:txBody>
                    <a:bodyPr/>
                    <a:lstStyle/>
                    <a:p>
                      <a:pPr algn="ctr">
                        <a:spcBef>
                          <a:spcPts val="0"/>
                        </a:spcBef>
                      </a:pPr>
                      <a:r>
                        <a:rPr lang="en-US" sz="2000" kern="1200" baseline="0" dirty="0">
                          <a:solidFill>
                            <a:srgbClr val="000000"/>
                          </a:solidFill>
                        </a:rPr>
                        <a:t>7 ⋅ 10 = 70</a:t>
                      </a:r>
                      <a:endParaRPr lang="en-US" sz="2000" baseline="0" dirty="0">
                        <a:solidFill>
                          <a:srgbClr val="000000"/>
                        </a:solidFill>
                      </a:endParaRPr>
                    </a:p>
                  </a:txBody>
                  <a:tcPr anchor="b"/>
                </a:tc>
                <a:tc>
                  <a:txBody>
                    <a:bodyPr/>
                    <a:lstStyle/>
                    <a:p>
                      <a:pPr algn="ctr">
                        <a:spcBef>
                          <a:spcPts val="0"/>
                        </a:spcBef>
                      </a:pPr>
                      <a:r>
                        <a:rPr lang="en-US" sz="2000" kern="1200" baseline="0" dirty="0">
                          <a:solidFill>
                            <a:srgbClr val="000000"/>
                          </a:solidFill>
                        </a:rPr>
                        <a:t>7 + 10 = 17</a:t>
                      </a:r>
                      <a:endParaRPr lang="en-US" sz="2000" baseline="0" dirty="0">
                        <a:solidFill>
                          <a:srgbClr val="000000"/>
                        </a:solidFill>
                      </a:endParaRPr>
                    </a:p>
                  </a:txBody>
                  <a:tcPr anchor="b"/>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5A87B-EACB-AC25-ECD6-C7FB1FF11D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F41D65-25E7-649A-E560-745400EEAD6F}"/>
              </a:ext>
            </a:extLst>
          </p:cNvPr>
          <p:cNvSpPr>
            <a:spLocks noGrp="1"/>
          </p:cNvSpPr>
          <p:nvPr>
            <p:ph type="title"/>
          </p:nvPr>
        </p:nvSpPr>
        <p:spPr>
          <a:xfrm>
            <a:off x="457200" y="76200"/>
            <a:ext cx="8229600" cy="914400"/>
          </a:xfrm>
        </p:spPr>
        <p:txBody>
          <a:bodyPr>
            <a:normAutofit/>
          </a:bodyPr>
          <a:lstStyle/>
          <a:p>
            <a:pPr eaLnBrk="0" hangingPunct="0"/>
            <a:r>
              <a:rPr lang="en-US" dirty="0">
                <a:solidFill>
                  <a:schemeClr val="accent1"/>
                </a:solidFill>
                <a:latin typeface="+mn-lt"/>
              </a:rPr>
              <a:t>Example 31: Using Factors of Counting Numbers</a:t>
            </a:r>
            <a:r>
              <a:rPr lang="en-US" sz="3200" baseline="-25000" dirty="0">
                <a:solidFill>
                  <a:schemeClr val="accent1"/>
                </a:solidFill>
                <a:latin typeface="+mn-lt"/>
              </a:rPr>
              <a:t>2</a:t>
            </a:r>
            <a:endParaRPr lang="en-US" dirty="0">
              <a:solidFill>
                <a:schemeClr val="accent1"/>
              </a:solidFill>
              <a:latin typeface="+mn-lt"/>
            </a:endParaRPr>
          </a:p>
        </p:txBody>
      </p:sp>
      <p:sp>
        <p:nvSpPr>
          <p:cNvPr id="26626" name="Rectangle 3">
            <a:extLst>
              <a:ext uri="{FF2B5EF4-FFF2-40B4-BE49-F238E27FC236}">
                <a16:creationId xmlns:a16="http://schemas.microsoft.com/office/drawing/2014/main" id="{9367916C-5351-CDBF-CD7D-BD930CF009CD}"/>
              </a:ext>
            </a:extLst>
          </p:cNvPr>
          <p:cNvSpPr>
            <a:spLocks noGrp="1"/>
          </p:cNvSpPr>
          <p:nvPr>
            <p:ph idx="1"/>
          </p:nvPr>
        </p:nvSpPr>
        <p:spPr>
          <a:xfrm>
            <a:off x="457199" y="1295400"/>
            <a:ext cx="8229600" cy="1384995"/>
          </a:xfrm>
          <a:prstGeom prst="rect">
            <a:avLst/>
          </a:prstGeom>
        </p:spPr>
        <p:txBody>
          <a:bodyPr wrap="square">
            <a:spAutoFit/>
          </a:bodyPr>
          <a:lstStyle/>
          <a:p>
            <a:pPr>
              <a:spcBef>
                <a:spcPct val="0"/>
              </a:spcBef>
              <a:spcAft>
                <a:spcPts val="600"/>
              </a:spcAft>
            </a:pPr>
            <a:r>
              <a:rPr lang="en-US" dirty="0">
                <a:solidFill>
                  <a:schemeClr val="tx1"/>
                </a:solidFill>
              </a:rPr>
              <a:t>In the table, we have listed the pairs of factors and their sums in a table format. The pair we are looking for can be found by looking at the list of sums.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B2F1A85-C78F-78C1-9776-8790ADE90CCA}"/>
                  </a:ext>
                </a:extLst>
              </p:cNvPr>
              <p:cNvSpPr/>
              <p:nvPr/>
            </p:nvSpPr>
            <p:spPr>
              <a:xfrm>
                <a:off x="419099" y="2743200"/>
                <a:ext cx="8534400" cy="1031051"/>
              </a:xfrm>
              <a:prstGeom prst="rect">
                <a:avLst/>
              </a:prstGeom>
            </p:spPr>
            <p:txBody>
              <a:bodyPr wrap="square">
                <a:spAutoFit/>
              </a:bodyPr>
              <a:lstStyle/>
              <a:p>
                <a:pPr>
                  <a:spcBef>
                    <a:spcPts val="0"/>
                  </a:spcBef>
                  <a:spcAft>
                    <a:spcPts val="600"/>
                  </a:spcAft>
                </a:pPr>
                <a:r>
                  <a:rPr lang="en-US" sz="2800" spc="-30" dirty="0"/>
                  <a:t>Thus, the numbers we are looking for are </a:t>
                </a:r>
                <a:r>
                  <a:rPr lang="en-US" sz="2800" spc="-30" dirty="0">
                    <a:solidFill>
                      <a:srgbClr val="0000FF"/>
                    </a:solidFill>
                  </a:rPr>
                  <a:t>5</a:t>
                </a:r>
                <a:r>
                  <a:rPr lang="en-US" sz="2800" spc="-30" dirty="0"/>
                  <a:t> and </a:t>
                </a:r>
                <a:r>
                  <a:rPr lang="en-US" sz="2800" spc="-30" dirty="0">
                    <a:solidFill>
                      <a:srgbClr val="0000FF"/>
                    </a:solidFill>
                  </a:rPr>
                  <a:t>14</a:t>
                </a:r>
                <a:r>
                  <a:rPr lang="en-US" sz="2800" spc="-30" dirty="0"/>
                  <a:t> because</a:t>
                </a:r>
              </a:p>
              <a:p>
                <a:pPr algn="ctr">
                  <a:spcBef>
                    <a:spcPts val="0"/>
                  </a:spcBef>
                </a:pPr>
                <a:r>
                  <a:rPr lang="en-US" sz="2800" dirty="0">
                    <a:solidFill>
                      <a:srgbClr val="FF0000"/>
                    </a:solidFill>
                  </a:rPr>
                  <a:t>5 </a:t>
                </a:r>
                <a14:m>
                  <m:oMath xmlns:m="http://schemas.openxmlformats.org/officeDocument/2006/math">
                    <m:r>
                      <a:rPr lang="en-US" sz="2800" i="1" smtClean="0">
                        <a:solidFill>
                          <a:srgbClr val="FF0000"/>
                        </a:solidFill>
                        <a:latin typeface="Cambria Math" panose="02040503050406030204" pitchFamily="18" charset="0"/>
                        <a:ea typeface="Cambria Math" panose="02040503050406030204" pitchFamily="18" charset="0"/>
                      </a:rPr>
                      <m:t>⋅</m:t>
                    </m:r>
                  </m:oMath>
                </a14:m>
                <a:r>
                  <a:rPr lang="en-US" sz="2800" dirty="0">
                    <a:solidFill>
                      <a:srgbClr val="FF0000"/>
                    </a:solidFill>
                  </a:rPr>
                  <a:t> 14 = 70 </a:t>
                </a:r>
                <a:r>
                  <a:rPr lang="en-US" sz="2800" dirty="0"/>
                  <a:t>and </a:t>
                </a:r>
                <a:r>
                  <a:rPr lang="en-US" sz="2800" dirty="0">
                    <a:solidFill>
                      <a:srgbClr val="FF0000"/>
                    </a:solidFill>
                  </a:rPr>
                  <a:t>5 + 14 = 19</a:t>
                </a:r>
                <a:r>
                  <a:rPr lang="en-US" sz="2800" dirty="0"/>
                  <a:t>.</a:t>
                </a:r>
              </a:p>
            </p:txBody>
          </p:sp>
        </mc:Choice>
        <mc:Fallback xmlns="">
          <p:sp>
            <p:nvSpPr>
              <p:cNvPr id="8" name="Rectangle 7">
                <a:extLst>
                  <a:ext uri="{FF2B5EF4-FFF2-40B4-BE49-F238E27FC236}">
                    <a16:creationId xmlns:a16="http://schemas.microsoft.com/office/drawing/2014/main" id="{DB2F1A85-C78F-78C1-9776-8790ADE90CCA}"/>
                  </a:ext>
                </a:extLst>
              </p:cNvPr>
              <p:cNvSpPr>
                <a:spLocks noRot="1" noChangeAspect="1" noMove="1" noResize="1" noEditPoints="1" noAdjustHandles="1" noChangeArrowheads="1" noChangeShapeType="1" noTextEdit="1"/>
              </p:cNvSpPr>
              <p:nvPr/>
            </p:nvSpPr>
            <p:spPr>
              <a:xfrm>
                <a:off x="419099" y="2743200"/>
                <a:ext cx="8534400" cy="1031051"/>
              </a:xfrm>
              <a:prstGeom prst="rect">
                <a:avLst/>
              </a:prstGeom>
              <a:blipFill>
                <a:blip r:embed="rId3"/>
                <a:stretch>
                  <a:fillRect l="-1500" t="-5325" r="-714" b="-15976"/>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782747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76200"/>
            <a:ext cx="8229600" cy="914400"/>
          </a:xfrm>
          <a:prstGeom prst="rect">
            <a:avLst/>
          </a:prstGeom>
        </p:spPr>
        <p:txBody>
          <a:bodyPr/>
          <a:lstStyle/>
          <a:p>
            <a:r>
              <a:rPr lang="en-US" dirty="0"/>
              <a:t>Definition: Least Common Multiple (LCM)</a:t>
            </a:r>
            <a:endParaRPr lang="en-US" sz="3200" dirty="0">
              <a:solidFill>
                <a:schemeClr val="accent1"/>
              </a:solidFill>
            </a:endParaRPr>
          </a:p>
        </p:txBody>
      </p:sp>
      <p:sp>
        <p:nvSpPr>
          <p:cNvPr id="4" name="Content Placeholder 2"/>
          <p:cNvSpPr txBox="1">
            <a:spLocks/>
          </p:cNvSpPr>
          <p:nvPr/>
        </p:nvSpPr>
        <p:spPr>
          <a:xfrm>
            <a:off x="457200" y="1280160"/>
            <a:ext cx="8229600" cy="1384995"/>
          </a:xfrm>
          <a:prstGeom prst="rect">
            <a:avLst/>
          </a:prstGeom>
          <a:solidFill>
            <a:srgbClr val="FFFFCC"/>
          </a:solidFill>
          <a:ln w="28575">
            <a:solidFill>
              <a:srgbClr val="000000"/>
            </a:solidFill>
          </a:ln>
        </p:spPr>
        <p:txBody>
          <a:bodyPr>
            <a:spAutoFit/>
          </a:bodyPr>
          <a:lstStyle/>
          <a:p>
            <a:pPr marL="55563" indent="-1588">
              <a:tabLst>
                <a:tab pos="914400" algn="l"/>
              </a:tabLst>
            </a:pPr>
            <a:r>
              <a:rPr lang="en-US" sz="2800" dirty="0">
                <a:solidFill>
                  <a:srgbClr val="000000"/>
                </a:solidFill>
              </a:rPr>
              <a:t>The </a:t>
            </a:r>
            <a:r>
              <a:rPr lang="en-US" sz="2800" b="1" dirty="0">
                <a:solidFill>
                  <a:srgbClr val="C00000"/>
                </a:solidFill>
              </a:rPr>
              <a:t>least common multiple (LCM)</a:t>
            </a:r>
            <a:r>
              <a:rPr lang="en-US" sz="2800" dirty="0">
                <a:solidFill>
                  <a:srgbClr val="C00000"/>
                </a:solidFill>
              </a:rPr>
              <a:t> </a:t>
            </a:r>
            <a:r>
              <a:rPr lang="en-US" sz="2800" dirty="0">
                <a:solidFill>
                  <a:srgbClr val="000000"/>
                </a:solidFill>
              </a:rPr>
              <a:t>of two (or more) whole numbers is the smallest number that is a multiple of each of these numbers.</a:t>
            </a:r>
            <a:endParaRPr lang="en-US" sz="2800"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title"/>
          </p:nvPr>
        </p:nvSpPr>
        <p:spPr>
          <a:xfrm>
            <a:off x="457200" y="76200"/>
            <a:ext cx="8229600" cy="914400"/>
          </a:xfrm>
          <a:prstGeom prst="rect">
            <a:avLst/>
          </a:prstGeom>
          <a:noFill/>
        </p:spPr>
        <p:txBody>
          <a:bodyPr/>
          <a:lstStyle/>
          <a:p>
            <a:r>
              <a:rPr lang="en-US" dirty="0"/>
              <a:t>Procedure: To Find the LCM of a Set of Counting Numbers</a:t>
            </a:r>
            <a:endParaRPr lang="en-US" sz="3200" dirty="0">
              <a:solidFill>
                <a:schemeClr val="accent1"/>
              </a:solidFill>
            </a:endParaRPr>
          </a:p>
        </p:txBody>
      </p:sp>
      <p:sp>
        <p:nvSpPr>
          <p:cNvPr id="4" name="Content Placeholder 2"/>
          <p:cNvSpPr txBox="1">
            <a:spLocks/>
          </p:cNvSpPr>
          <p:nvPr/>
        </p:nvSpPr>
        <p:spPr>
          <a:xfrm>
            <a:off x="457200" y="1280160"/>
            <a:ext cx="8229600" cy="2677656"/>
          </a:xfrm>
          <a:prstGeom prst="rect">
            <a:avLst/>
          </a:prstGeom>
          <a:solidFill>
            <a:srgbClr val="FFFFCC"/>
          </a:solidFill>
          <a:ln w="28575">
            <a:solidFill>
              <a:srgbClr val="000000"/>
            </a:solidFill>
          </a:ln>
        </p:spPr>
        <p:txBody>
          <a:bodyPr>
            <a:spAutoFit/>
          </a:bodyPr>
          <a:lstStyle/>
          <a:p>
            <a:pPr marL="587375" indent="-533400">
              <a:buFont typeface="Courier New" pitchFamily="49" charset="0"/>
              <a:buNone/>
              <a:tabLst>
                <a:tab pos="914400" algn="l"/>
              </a:tabLst>
            </a:pPr>
            <a:r>
              <a:rPr lang="en-US" sz="2800" b="1" dirty="0">
                <a:solidFill>
                  <a:srgbClr val="000000"/>
                </a:solidFill>
              </a:rPr>
              <a:t>1.	</a:t>
            </a:r>
            <a:r>
              <a:rPr lang="en-US" sz="2800" dirty="0">
                <a:solidFill>
                  <a:srgbClr val="000000"/>
                </a:solidFill>
              </a:rPr>
              <a:t>Find the prime factorization of each number.</a:t>
            </a:r>
          </a:p>
          <a:p>
            <a:pPr marL="587375" indent="-533400">
              <a:buFont typeface="Courier New" pitchFamily="49" charset="0"/>
              <a:buNone/>
              <a:tabLst>
                <a:tab pos="914400" algn="l"/>
              </a:tabLst>
            </a:pPr>
            <a:r>
              <a:rPr lang="en-US" sz="2800" b="1" dirty="0">
                <a:solidFill>
                  <a:srgbClr val="000000"/>
                </a:solidFill>
              </a:rPr>
              <a:t>2.	</a:t>
            </a:r>
            <a:r>
              <a:rPr lang="en-US" sz="2800" dirty="0">
                <a:solidFill>
                  <a:srgbClr val="000000"/>
                </a:solidFill>
              </a:rPr>
              <a:t>List the prime factors that appear in any one of the prime factorizations.</a:t>
            </a:r>
          </a:p>
          <a:p>
            <a:pPr marL="587375" indent="-533400">
              <a:buFont typeface="Courier New" pitchFamily="49" charset="0"/>
              <a:buNone/>
              <a:tabLst>
                <a:tab pos="914400" algn="l"/>
              </a:tabLst>
            </a:pPr>
            <a:r>
              <a:rPr lang="en-US" sz="2800" b="1" dirty="0">
                <a:solidFill>
                  <a:srgbClr val="000000"/>
                </a:solidFill>
              </a:rPr>
              <a:t>3.	</a:t>
            </a:r>
            <a:r>
              <a:rPr lang="en-US" sz="2800" dirty="0">
                <a:solidFill>
                  <a:srgbClr val="000000"/>
                </a:solidFill>
              </a:rPr>
              <a:t>Find the product of these primes using each prime the most number of times it appears in any one of the prime factorizations.</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solidFill>
                  <a:schemeClr val="accent1"/>
                </a:solidFill>
                <a:latin typeface="Calibri" pitchFamily="34" charset="0"/>
              </a:rPr>
              <a:t>Example 32: Finding the Least </a:t>
            </a:r>
            <a:br>
              <a:rPr lang="en-US" dirty="0">
                <a:solidFill>
                  <a:schemeClr val="accent1"/>
                </a:solidFill>
                <a:latin typeface="Calibri" pitchFamily="34" charset="0"/>
              </a:rPr>
            </a:br>
            <a:r>
              <a:rPr lang="en-US" dirty="0">
                <a:solidFill>
                  <a:schemeClr val="accent1"/>
                </a:solidFill>
                <a:latin typeface="Calibri" pitchFamily="34" charset="0"/>
              </a:rPr>
              <a:t>Common Multiple (LCM)</a:t>
            </a:r>
            <a:r>
              <a:rPr lang="en-US" baseline="-25000" dirty="0">
                <a:solidFill>
                  <a:schemeClr val="accent1"/>
                </a:solidFill>
                <a:latin typeface="Calibri" pitchFamily="34" charset="0"/>
              </a:rPr>
              <a:t>1</a:t>
            </a:r>
            <a:endParaRPr lang="en-US" baseline="-25000" dirty="0"/>
          </a:p>
        </p:txBody>
      </p:sp>
      <mc:AlternateContent xmlns:mc="http://schemas.openxmlformats.org/markup-compatibility/2006" xmlns:a14="http://schemas.microsoft.com/office/drawing/2010/main">
        <mc:Choice Requires="a14">
          <p:sp>
            <p:nvSpPr>
              <p:cNvPr id="8195" name="Rectangle 3"/>
              <p:cNvSpPr>
                <a:spLocks/>
              </p:cNvSpPr>
              <p:nvPr/>
            </p:nvSpPr>
            <p:spPr bwMode="auto">
              <a:xfrm>
                <a:off x="457200" y="1280160"/>
                <a:ext cx="8229600" cy="4572000"/>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20</a:t>
                </a:r>
                <a:r>
                  <a:rPr lang="en-US" sz="2800" dirty="0">
                    <a:latin typeface="Calibri" pitchFamily="34" charset="0"/>
                  </a:rPr>
                  <a:t> and </a:t>
                </a:r>
                <a:r>
                  <a:rPr lang="en-US" sz="2800" dirty="0">
                    <a:solidFill>
                      <a:srgbClr val="0000FF"/>
                    </a:solidFill>
                    <a:latin typeface="Calibri" pitchFamily="34" charset="0"/>
                  </a:rPr>
                  <a:t>45</a:t>
                </a:r>
                <a:r>
                  <a:rPr lang="en-US" sz="2800" dirty="0">
                    <a:latin typeface="Calibri" pitchFamily="34" charset="0"/>
                  </a:rPr>
                  <a:t>.</a:t>
                </a: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Solution</a:t>
                </a: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Step 1:</a:t>
                </a:r>
                <a:r>
                  <a:rPr lang="en-US" sz="2800" dirty="0">
                    <a:latin typeface="Calibri" pitchFamily="34" charset="0"/>
                  </a:rPr>
                  <a:t>	Prime factorizations:</a:t>
                </a:r>
              </a:p>
              <a:p>
                <a:pPr marL="342900" indent="-342900" algn="ctr" eaLnBrk="0" hangingPunct="0">
                  <a:spcBef>
                    <a:spcPct val="20000"/>
                  </a:spcBef>
                  <a:spcAft>
                    <a:spcPts val="1200"/>
                  </a:spcAft>
                  <a:tabLst>
                    <a:tab pos="1376363" algn="l"/>
                  </a:tabLst>
                </a:pPr>
                <a:r>
                  <a:rPr lang="en-US" sz="2800" dirty="0">
                    <a:solidFill>
                      <a:srgbClr val="366092"/>
                    </a:solidFill>
                    <a:latin typeface="Calibri" pitchFamily="34" charset="0"/>
                  </a:rPr>
                  <a:t>20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5 </a:t>
                </a:r>
                <a:r>
                  <a:rPr lang="en-US" sz="2000" dirty="0">
                    <a:solidFill>
                      <a:srgbClr val="008080"/>
                    </a:solidFill>
                    <a:latin typeface="Calibri" pitchFamily="34" charset="0"/>
                  </a:rPr>
                  <a:t>(Two 2s, one 5)</a:t>
                </a:r>
              </a:p>
              <a:p>
                <a:pPr marL="342900" indent="-342900" algn="ctr" eaLnBrk="0" hangingPunct="0">
                  <a:spcBef>
                    <a:spcPct val="20000"/>
                  </a:spcBef>
                  <a:spcAft>
                    <a:spcPts val="1200"/>
                  </a:spcAft>
                  <a:tabLst>
                    <a:tab pos="1376363" algn="l"/>
                  </a:tabLst>
                </a:pPr>
                <a:r>
                  <a:rPr lang="en-US" sz="2800" dirty="0">
                    <a:solidFill>
                      <a:srgbClr val="366092"/>
                    </a:solidFill>
                    <a:latin typeface="Calibri" pitchFamily="34" charset="0"/>
                  </a:rPr>
                  <a:t>45 = 3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5 </a:t>
                </a:r>
                <a:r>
                  <a:rPr lang="en-US" sz="2000" dirty="0">
                    <a:solidFill>
                      <a:srgbClr val="008080"/>
                    </a:solidFill>
                    <a:latin typeface="Calibri" pitchFamily="34" charset="0"/>
                  </a:rPr>
                  <a:t>(Two 3s, one 5)</a:t>
                </a:r>
              </a:p>
              <a:p>
                <a:pPr marL="342900" indent="-342900" eaLnBrk="0" hangingPunct="0">
                  <a:spcBef>
                    <a:spcPct val="20000"/>
                  </a:spcBef>
                  <a:spcAft>
                    <a:spcPts val="1200"/>
                  </a:spcAft>
                  <a:tabLst>
                    <a:tab pos="1376363" algn="l"/>
                  </a:tabLst>
                </a:pPr>
                <a:r>
                  <a:rPr lang="en-US" sz="2800" b="1" dirty="0">
                    <a:latin typeface="Calibri" pitchFamily="34" charset="0"/>
                  </a:rPr>
                  <a:t>Step 2:     </a:t>
                </a:r>
                <a:r>
                  <a:rPr lang="en-US" sz="2800" dirty="0">
                    <a:latin typeface="Calibri" pitchFamily="34" charset="0"/>
                  </a:rPr>
                  <a:t>2, 3 and 5 are the only prime factors.</a:t>
                </a:r>
                <a:endParaRPr lang="en-IN" sz="2800" dirty="0">
                  <a:latin typeface="Calibri" pitchFamily="34" charset="0"/>
                </a:endParaRPr>
              </a:p>
              <a:p>
                <a:pPr marL="342900" indent="-342900" algn="ctr" eaLnBrk="0" hangingPunct="0">
                  <a:spcBef>
                    <a:spcPct val="20000"/>
                  </a:spcBef>
                  <a:spcAft>
                    <a:spcPts val="1200"/>
                  </a:spcAft>
                  <a:tabLst>
                    <a:tab pos="1376363" algn="l"/>
                  </a:tabLst>
                </a:pPr>
                <a:endParaRPr lang="en-US" sz="2800" b="1" dirty="0">
                  <a:latin typeface="Calibri" pitchFamily="34" charset="0"/>
                </a:endParaRPr>
              </a:p>
              <a:p>
                <a:pPr marL="342900" indent="-342900" algn="ctr" eaLnBrk="0" hangingPunct="0">
                  <a:spcBef>
                    <a:spcPct val="20000"/>
                  </a:spcBef>
                  <a:spcAft>
                    <a:spcPts val="1200"/>
                  </a:spcAft>
                  <a:tabLst>
                    <a:tab pos="1376363" algn="l"/>
                  </a:tabLst>
                </a:pPr>
                <a:endParaRPr lang="en-IN" sz="2000" dirty="0"/>
              </a:p>
              <a:p>
                <a:pPr marL="342900" indent="-342900" algn="ctr" eaLnBrk="0" hangingPunct="0">
                  <a:spcBef>
                    <a:spcPct val="20000"/>
                  </a:spcBef>
                  <a:spcAft>
                    <a:spcPts val="1200"/>
                  </a:spcAft>
                  <a:tabLst>
                    <a:tab pos="1376363" algn="l"/>
                  </a:tabLst>
                </a:pPr>
                <a:endParaRPr lang="en-US" sz="2000" dirty="0">
                  <a:solidFill>
                    <a:srgbClr val="008080"/>
                  </a:solidFill>
                  <a:latin typeface="Calibri" pitchFamily="34" charset="0"/>
                </a:endParaRPr>
              </a:p>
            </p:txBody>
          </p:sp>
        </mc:Choice>
        <mc:Fallback xmlns="">
          <p:sp>
            <p:nvSpPr>
              <p:cNvPr id="8195" name="Rectangle 3"/>
              <p:cNvSpPr>
                <a:spLocks noRot="1" noChangeAspect="1" noMove="1" noResize="1" noEditPoints="1" noAdjustHandles="1" noChangeArrowheads="1" noChangeShapeType="1" noTextEdit="1"/>
              </p:cNvSpPr>
              <p:nvPr/>
            </p:nvSpPr>
            <p:spPr bwMode="auto">
              <a:xfrm>
                <a:off x="457200" y="1280160"/>
                <a:ext cx="8229600" cy="4572000"/>
              </a:xfrm>
              <a:prstGeom prst="rect">
                <a:avLst/>
              </a:prstGeom>
              <a:blipFill>
                <a:blip r:embed="rId3"/>
                <a:stretch>
                  <a:fillRect l="-1481" t="-1200"/>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14400"/>
          </a:xfrm>
        </p:spPr>
        <p:txBody>
          <a:bodyPr>
            <a:normAutofit/>
          </a:bodyPr>
          <a:lstStyle/>
          <a:p>
            <a:r>
              <a:rPr lang="en-US" dirty="0">
                <a:solidFill>
                  <a:schemeClr val="accent1"/>
                </a:solidFill>
                <a:latin typeface="Calibri" pitchFamily="34" charset="0"/>
              </a:rPr>
              <a:t>Example 32: Finding the Least Common </a:t>
            </a:r>
            <a:br>
              <a:rPr lang="en-US" dirty="0">
                <a:solidFill>
                  <a:schemeClr val="accent1"/>
                </a:solidFill>
                <a:latin typeface="Calibri" pitchFamily="34" charset="0"/>
              </a:rPr>
            </a:br>
            <a:r>
              <a:rPr lang="en-US" dirty="0">
                <a:solidFill>
                  <a:schemeClr val="accent1"/>
                </a:solidFill>
                <a:latin typeface="Calibri" pitchFamily="34" charset="0"/>
              </a:rPr>
              <a:t>Multiple (LCM)</a:t>
            </a:r>
            <a:r>
              <a:rPr lang="en-US" baseline="-25000" dirty="0">
                <a:solidFill>
                  <a:schemeClr val="accent1"/>
                </a:solidFill>
                <a:latin typeface="Calibri" pitchFamily="34" charset="0"/>
              </a:rPr>
              <a:t>2</a:t>
            </a:r>
            <a:endParaRPr lang="en-US" dirty="0"/>
          </a:p>
        </p:txBody>
      </p:sp>
      <mc:AlternateContent xmlns:mc="http://schemas.openxmlformats.org/markup-compatibility/2006" xmlns:a14="http://schemas.microsoft.com/office/drawing/2010/main">
        <mc:Choice Requires="a14">
          <p:sp>
            <p:nvSpPr>
              <p:cNvPr id="9218" name="Rectangle 3"/>
              <p:cNvSpPr>
                <a:spLocks/>
              </p:cNvSpPr>
              <p:nvPr/>
            </p:nvSpPr>
            <p:spPr bwMode="auto">
              <a:xfrm>
                <a:off x="457200" y="990600"/>
                <a:ext cx="8229600" cy="5029200"/>
              </a:xfrm>
              <a:prstGeom prst="rect">
                <a:avLst/>
              </a:prstGeom>
              <a:noFill/>
              <a:ln w="9525">
                <a:noFill/>
                <a:miter lim="800000"/>
                <a:headEnd/>
                <a:tailEnd/>
              </a:ln>
            </p:spPr>
            <p:txBody>
              <a:bodyPr/>
              <a:lstStyle/>
              <a:p>
                <a:pPr marL="6350" indent="-6350" algn="l" eaLnBrk="0" hangingPunct="0">
                  <a:spcBef>
                    <a:spcPct val="20000"/>
                  </a:spcBef>
                  <a:spcAft>
                    <a:spcPts val="1200"/>
                  </a:spcAft>
                  <a:buFont typeface="Courier New" pitchFamily="49" charset="0"/>
                  <a:buNone/>
                  <a:tabLst>
                    <a:tab pos="1376363" algn="l"/>
                  </a:tabLst>
                </a:pPr>
                <a:r>
                  <a:rPr lang="en-US" sz="2700" b="1" dirty="0">
                    <a:latin typeface="Calibri" pitchFamily="34" charset="0"/>
                  </a:rPr>
                  <a:t>Step 3:</a:t>
                </a:r>
                <a:r>
                  <a:rPr lang="en-US" sz="2700" dirty="0">
                    <a:latin typeface="Calibri" pitchFamily="34" charset="0"/>
                  </a:rPr>
                  <a:t>	The most number of times each prime factor appears in any one factorization:</a:t>
                </a:r>
              </a:p>
              <a:p>
                <a:pPr marL="6350" indent="-6350" algn="l" eaLnBrk="0" hangingPunct="0">
                  <a:lnSpc>
                    <a:spcPts val="3200"/>
                  </a:lnSpc>
                  <a:spcAft>
                    <a:spcPts val="600"/>
                  </a:spcAft>
                  <a:buFont typeface="Courier New" pitchFamily="49" charset="0"/>
                  <a:buNone/>
                  <a:tabLst>
                    <a:tab pos="1376363" algn="l"/>
                  </a:tabLst>
                </a:pPr>
                <a:r>
                  <a:rPr lang="en-US" sz="2800" dirty="0">
                    <a:latin typeface="Calibri" pitchFamily="34" charset="0"/>
                  </a:rPr>
                  <a:t>		   </a:t>
                </a:r>
                <a:r>
                  <a:rPr lang="en-US" sz="2800" dirty="0">
                    <a:solidFill>
                      <a:srgbClr val="07FF3F"/>
                    </a:solidFill>
                    <a:latin typeface="Calibri" pitchFamily="34" charset="0"/>
                  </a:rPr>
                  <a:t>two 2s</a:t>
                </a:r>
                <a:r>
                  <a:rPr lang="en-US" sz="2800" dirty="0">
                    <a:latin typeface="Calibri" pitchFamily="34" charset="0"/>
                  </a:rPr>
                  <a:t>		</a:t>
                </a:r>
                <a:r>
                  <a:rPr lang="en-US" sz="2000" dirty="0">
                    <a:solidFill>
                      <a:srgbClr val="3C86A6"/>
                    </a:solidFill>
                    <a:latin typeface="Calibri" pitchFamily="34" charset="0"/>
                  </a:rPr>
                  <a:t>(In 20)</a:t>
                </a:r>
              </a:p>
              <a:p>
                <a:pPr marL="6350" indent="-6350" algn="l" eaLnBrk="0" hangingPunct="0">
                  <a:lnSpc>
                    <a:spcPts val="3200"/>
                  </a:lnSpc>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0000FF"/>
                    </a:solidFill>
                    <a:latin typeface="Calibri" pitchFamily="34" charset="0"/>
                  </a:rPr>
                  <a:t>two 3s</a:t>
                </a:r>
                <a:r>
                  <a:rPr lang="en-US" sz="2800" dirty="0">
                    <a:latin typeface="Calibri" pitchFamily="34" charset="0"/>
                  </a:rPr>
                  <a:t>		</a:t>
                </a:r>
                <a:r>
                  <a:rPr lang="en-US" sz="2000" dirty="0">
                    <a:solidFill>
                      <a:srgbClr val="3C86A6"/>
                    </a:solidFill>
                    <a:latin typeface="Calibri" pitchFamily="34" charset="0"/>
                  </a:rPr>
                  <a:t>(In 45)</a:t>
                </a:r>
              </a:p>
              <a:p>
                <a:pPr marL="6350" indent="-6350" eaLnBrk="0" hangingPunct="0">
                  <a:lnSpc>
                    <a:spcPts val="3200"/>
                  </a:lnSpc>
                  <a:spcBef>
                    <a:spcPct val="20000"/>
                  </a:spcBef>
                  <a:spcAft>
                    <a:spcPts val="1200"/>
                  </a:spcAft>
                  <a:tabLst>
                    <a:tab pos="1376363" algn="l"/>
                  </a:tabLst>
                </a:pPr>
                <a:r>
                  <a:rPr lang="en-US" sz="2800" dirty="0">
                    <a:latin typeface="Calibri" pitchFamily="34" charset="0"/>
                  </a:rPr>
                  <a:t>		   </a:t>
                </a:r>
                <a:r>
                  <a:rPr lang="en-US" sz="2800" dirty="0">
                    <a:solidFill>
                      <a:srgbClr val="9900FF"/>
                    </a:solidFill>
                    <a:latin typeface="Calibri" pitchFamily="34" charset="0"/>
                  </a:rPr>
                  <a:t>one 5</a:t>
                </a:r>
                <a:r>
                  <a:rPr lang="en-US" sz="2800" dirty="0">
                    <a:latin typeface="Calibri" pitchFamily="34" charset="0"/>
                  </a:rPr>
                  <a:t>		</a:t>
                </a:r>
                <a:r>
                  <a:rPr lang="en-US" sz="2000" dirty="0">
                    <a:solidFill>
                      <a:srgbClr val="3C86A6"/>
                    </a:solidFill>
                    <a:latin typeface="Calibri" pitchFamily="34" charset="0"/>
                  </a:rPr>
                  <a:t>(One in 20 and one in 45)</a:t>
                </a:r>
              </a:p>
              <a:p>
                <a:pPr marL="6350" indent="-6350" algn="ctr" eaLnBrk="0" hangingPunct="0">
                  <a:lnSpc>
                    <a:spcPts val="3200"/>
                  </a:lnSpc>
                  <a:spcBef>
                    <a:spcPct val="20000"/>
                  </a:spcBef>
                  <a:spcAft>
                    <a:spcPts val="1200"/>
                  </a:spcAft>
                  <a:tabLst>
                    <a:tab pos="1376363" algn="l"/>
                  </a:tabLst>
                </a:pPr>
                <a:r>
                  <a:rPr lang="en-US" sz="2700" dirty="0">
                    <a:solidFill>
                      <a:srgbClr val="3C86A6"/>
                    </a:solidFill>
                    <a:latin typeface="Calibri" pitchFamily="34" charset="0"/>
                  </a:rPr>
                  <a:t>So, LCM = 2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2 </a:t>
                </a:r>
                <a14:m>
                  <m:oMath xmlns:m="http://schemas.openxmlformats.org/officeDocument/2006/math">
                    <m:r>
                      <a:rPr lang="en-US" sz="2700" i="1">
                        <a:solidFill>
                          <a:srgbClr val="3C86A6"/>
                        </a:solidFill>
                        <a:latin typeface="Cambria Math" panose="02040503050406030204" pitchFamily="18" charset="0"/>
                        <a:ea typeface="Cambria Math" panose="02040503050406030204" pitchFamily="18" charset="0"/>
                      </a:rPr>
                      <m:t>⋅ </m:t>
                    </m:r>
                  </m:oMath>
                </a14:m>
                <a:r>
                  <a:rPr lang="en-US" sz="2700" dirty="0">
                    <a:solidFill>
                      <a:srgbClr val="3C86A6"/>
                    </a:solidFill>
                    <a:latin typeface="Calibri" pitchFamily="34" charset="0"/>
                  </a:rPr>
                  <a:t>3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3 </a:t>
                </a:r>
                <a14:m>
                  <m:oMath xmlns:m="http://schemas.openxmlformats.org/officeDocument/2006/math">
                    <m:r>
                      <a:rPr lang="en-US" sz="2700" i="1" smtClean="0">
                        <a:solidFill>
                          <a:srgbClr val="3C86A6"/>
                        </a:solidFill>
                        <a:latin typeface="Cambria Math" panose="02040503050406030204" pitchFamily="18" charset="0"/>
                        <a:ea typeface="Cambria Math" panose="02040503050406030204" pitchFamily="18" charset="0"/>
                      </a:rPr>
                      <m:t>⋅</m:t>
                    </m:r>
                  </m:oMath>
                </a14:m>
                <a:r>
                  <a:rPr lang="en-US" sz="2700" dirty="0">
                    <a:solidFill>
                      <a:srgbClr val="3C86A6"/>
                    </a:solidFill>
                    <a:latin typeface="Calibri" pitchFamily="34" charset="0"/>
                  </a:rPr>
                  <a:t> 5  = 180.</a:t>
                </a:r>
              </a:p>
              <a:p>
                <a:pPr marL="6350" indent="-6350" eaLnBrk="0" hangingPunct="0">
                  <a:lnSpc>
                    <a:spcPts val="3200"/>
                  </a:lnSpc>
                  <a:spcBef>
                    <a:spcPct val="20000"/>
                  </a:spcBef>
                  <a:spcAft>
                    <a:spcPts val="1200"/>
                  </a:spcAft>
                  <a:tabLst>
                    <a:tab pos="1376363" algn="l"/>
                  </a:tabLst>
                </a:pPr>
                <a:r>
                  <a:rPr lang="en-US" sz="2700" dirty="0">
                    <a:latin typeface="Calibri" pitchFamily="34" charset="0"/>
                  </a:rPr>
                  <a:t>	</a:t>
                </a:r>
                <a:r>
                  <a:rPr lang="en-US" sz="2700" dirty="0">
                    <a:solidFill>
                      <a:srgbClr val="FF0000"/>
                    </a:solidFill>
                    <a:latin typeface="Calibri" pitchFamily="34" charset="0"/>
                  </a:rPr>
                  <a:t>180</a:t>
                </a:r>
                <a:r>
                  <a:rPr lang="en-US" sz="2700" dirty="0">
                    <a:latin typeface="Calibri" pitchFamily="34" charset="0"/>
                  </a:rPr>
                  <a:t> is the smallest number divisible by both </a:t>
                </a:r>
                <a:r>
                  <a:rPr lang="en-US" sz="2700" dirty="0">
                    <a:solidFill>
                      <a:srgbClr val="0000FF"/>
                    </a:solidFill>
                    <a:latin typeface="Calibri" pitchFamily="34" charset="0"/>
                  </a:rPr>
                  <a:t>20</a:t>
                </a:r>
                <a:r>
                  <a:rPr lang="en-US" sz="2700" dirty="0">
                    <a:latin typeface="Calibri" pitchFamily="34" charset="0"/>
                  </a:rPr>
                  <a:t> and </a:t>
                </a:r>
                <a:r>
                  <a:rPr lang="en-US" sz="2700" dirty="0">
                    <a:solidFill>
                      <a:srgbClr val="0000FF"/>
                    </a:solidFill>
                    <a:latin typeface="Calibri" pitchFamily="34" charset="0"/>
                  </a:rPr>
                  <a:t>45</a:t>
                </a:r>
                <a:r>
                  <a:rPr lang="en-US" sz="2700" dirty="0">
                    <a:latin typeface="Calibri" pitchFamily="34" charset="0"/>
                  </a:rPr>
                  <a:t>. (Note also that the LCM, 180, contains all the factors of the numbers 20 and 45.)</a:t>
                </a:r>
              </a:p>
            </p:txBody>
          </p:sp>
        </mc:Choice>
        <mc:Fallback xmlns="">
          <p:sp>
            <p:nvSpPr>
              <p:cNvPr id="9218" name="Rectangle 3"/>
              <p:cNvSpPr>
                <a:spLocks noRot="1" noChangeAspect="1" noMove="1" noResize="1" noEditPoints="1" noAdjustHandles="1" noChangeArrowheads="1" noChangeShapeType="1" noTextEdit="1"/>
              </p:cNvSpPr>
              <p:nvPr/>
            </p:nvSpPr>
            <p:spPr bwMode="auto">
              <a:xfrm>
                <a:off x="457200" y="990600"/>
                <a:ext cx="8229600" cy="5029200"/>
              </a:xfrm>
              <a:prstGeom prst="rect">
                <a:avLst/>
              </a:prstGeom>
              <a:blipFill>
                <a:blip r:embed="rId3"/>
                <a:stretch>
                  <a:fillRect l="-1407" t="-1091"/>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latin typeface="Calibri" pitchFamily="34" charset="0"/>
              </a:rPr>
              <a:t>Example 33: Finding the Least </a:t>
            </a:r>
            <a:br>
              <a:rPr lang="en-US" dirty="0">
                <a:latin typeface="Calibri" pitchFamily="34" charset="0"/>
              </a:rPr>
            </a:br>
            <a:r>
              <a:rPr lang="en-US" dirty="0">
                <a:latin typeface="Calibri" pitchFamily="34" charset="0"/>
              </a:rPr>
              <a:t>Common Multiple (LCM)</a:t>
            </a:r>
            <a:r>
              <a:rPr lang="en-US" baseline="-25000" dirty="0">
                <a:solidFill>
                  <a:schemeClr val="accent1"/>
                </a:solidFill>
                <a:latin typeface="Calibri" pitchFamily="34" charset="0"/>
              </a:rPr>
              <a:t>3</a:t>
            </a:r>
            <a:endParaRPr lang="en-US" dirty="0"/>
          </a:p>
        </p:txBody>
      </p:sp>
      <mc:AlternateContent xmlns:mc="http://schemas.openxmlformats.org/markup-compatibility/2006" xmlns:a14="http://schemas.microsoft.com/office/drawing/2010/main">
        <mc:Choice Requires="a14">
          <p:sp>
            <p:nvSpPr>
              <p:cNvPr id="10243" name="Rectangle 3"/>
              <p:cNvSpPr>
                <a:spLocks/>
              </p:cNvSpPr>
              <p:nvPr/>
            </p:nvSpPr>
            <p:spPr bwMode="auto">
              <a:xfrm>
                <a:off x="457200" y="1219200"/>
                <a:ext cx="8229600" cy="4572000"/>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12</a:t>
                </a:r>
                <a:r>
                  <a:rPr lang="en-US" sz="2800" dirty="0">
                    <a:latin typeface="Calibri" pitchFamily="34" charset="0"/>
                  </a:rPr>
                  <a:t>, </a:t>
                </a:r>
                <a:r>
                  <a:rPr lang="en-US" sz="2800" dirty="0">
                    <a:solidFill>
                      <a:srgbClr val="0000FF"/>
                    </a:solidFill>
                    <a:latin typeface="Calibri" pitchFamily="34" charset="0"/>
                  </a:rPr>
                  <a:t>18</a:t>
                </a:r>
                <a:r>
                  <a:rPr lang="en-US" sz="2800" dirty="0">
                    <a:latin typeface="Calibri" pitchFamily="34" charset="0"/>
                  </a:rPr>
                  <a:t>, and </a:t>
                </a:r>
                <a:r>
                  <a:rPr lang="en-US" sz="2800" dirty="0">
                    <a:solidFill>
                      <a:srgbClr val="0000FF"/>
                    </a:solidFill>
                    <a:latin typeface="Calibri" pitchFamily="34" charset="0"/>
                  </a:rPr>
                  <a:t>48</a:t>
                </a:r>
                <a:r>
                  <a:rPr lang="en-US" sz="2800" dirty="0">
                    <a:latin typeface="Calibri" pitchFamily="34" charset="0"/>
                  </a:rPr>
                  <a:t>.</a:t>
                </a:r>
              </a:p>
              <a:p>
                <a:pPr marL="342900" indent="-342900" algn="l" eaLnBrk="0" hangingPunct="0">
                  <a:spcBef>
                    <a:spcPts val="200"/>
                  </a:spcBef>
                  <a:spcAft>
                    <a:spcPts val="800"/>
                  </a:spcAft>
                  <a:buFont typeface="Courier New" pitchFamily="49" charset="0"/>
                  <a:buNone/>
                  <a:tabLst>
                    <a:tab pos="1376363" algn="l"/>
                  </a:tabLst>
                </a:pPr>
                <a:r>
                  <a:rPr lang="en-US" sz="2800" b="1" dirty="0">
                    <a:latin typeface="Calibri" pitchFamily="34" charset="0"/>
                  </a:rPr>
                  <a:t>Solution</a:t>
                </a:r>
              </a:p>
              <a:p>
                <a:pPr marL="342900" indent="-342900" eaLnBrk="0" hangingPunct="0">
                  <a:spcBef>
                    <a:spcPct val="20000"/>
                  </a:spcBef>
                  <a:spcAft>
                    <a:spcPts val="1200"/>
                  </a:spcAft>
                  <a:tabLst>
                    <a:tab pos="1376363" algn="l"/>
                  </a:tabLst>
                </a:pPr>
                <a:r>
                  <a:rPr lang="en-US" sz="2800" b="1" dirty="0">
                    <a:latin typeface="Calibri" pitchFamily="34" charset="0"/>
                  </a:rPr>
                  <a:t>Step 1:</a:t>
                </a:r>
                <a:r>
                  <a:rPr lang="en-US" sz="2800" dirty="0">
                    <a:latin typeface="Calibri" pitchFamily="34" charset="0"/>
                  </a:rPr>
                  <a:t>	Prime factorizations: </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12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Two 2s, one 3)</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18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one 2, two 3s)</a:t>
                </a:r>
              </a:p>
              <a:p>
                <a:pPr marL="342900" indent="-342900" algn="ctr"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48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r>
                  <a:rPr kumimoji="0" lang="en-US" sz="2000" b="0" i="0" u="none" strike="noStrike" kern="1200" cap="none" spc="0" normalizeH="0" baseline="0" noProof="0" dirty="0">
                    <a:ln>
                      <a:noFill/>
                    </a:ln>
                    <a:solidFill>
                      <a:srgbClr val="008080"/>
                    </a:solidFill>
                    <a:effectLst/>
                    <a:uLnTx/>
                    <a:uFillTx/>
                    <a:latin typeface="Calibri" pitchFamily="34" charset="0"/>
                    <a:ea typeface="+mn-ea"/>
                    <a:cs typeface="+mn-cs"/>
                  </a:rPr>
                  <a:t>(</a:t>
                </a:r>
                <a:r>
                  <a:rPr lang="en-US" sz="2000" dirty="0">
                    <a:solidFill>
                      <a:srgbClr val="008080"/>
                    </a:solidFill>
                    <a:latin typeface="Calibri" pitchFamily="34" charset="0"/>
                  </a:rPr>
                  <a:t>four 2s, one 3)</a:t>
                </a:r>
                <a:endParaRPr lang="en-IN" sz="2000" dirty="0"/>
              </a:p>
              <a:p>
                <a:pPr marL="342900" indent="-342900" eaLnBrk="0" hangingPunct="0">
                  <a:spcBef>
                    <a:spcPct val="20000"/>
                  </a:spcBef>
                  <a:spcAft>
                    <a:spcPts val="1200"/>
                  </a:spcAft>
                  <a:tabLst>
                    <a:tab pos="1376363" algn="l"/>
                  </a:tabLst>
                </a:pPr>
                <a:r>
                  <a:rPr kumimoji="0" lang="en-US" sz="2800" b="1" i="0" u="none" strike="noStrike" kern="1200" cap="none" spc="0" normalizeH="0" baseline="0" noProof="0" dirty="0">
                    <a:ln>
                      <a:noFill/>
                    </a:ln>
                    <a:solidFill>
                      <a:srgbClr val="366092"/>
                    </a:solidFill>
                    <a:effectLst/>
                    <a:uLnTx/>
                    <a:uFillTx/>
                    <a:latin typeface="Calibri" pitchFamily="34" charset="0"/>
                    <a:ea typeface="+mn-ea"/>
                    <a:cs typeface="+mn-cs"/>
                  </a:rPr>
                  <a:t>Step 2:    </a:t>
                </a:r>
                <a:r>
                  <a:rPr lang="en-US" sz="2800" dirty="0">
                    <a:solidFill>
                      <a:srgbClr val="366092"/>
                    </a:solidFill>
                    <a:latin typeface="Calibri" pitchFamily="34" charset="0"/>
                  </a:rPr>
                  <a:t>2 and 3 </a:t>
                </a: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are the only prime factors.</a:t>
                </a:r>
                <a:endParaRPr lang="en-IN" sz="2800" dirty="0"/>
              </a:p>
              <a:p>
                <a:pPr marL="342900" indent="-342900" eaLnBrk="0" hangingPunct="0">
                  <a:spcBef>
                    <a:spcPct val="20000"/>
                  </a:spcBef>
                  <a:spcAft>
                    <a:spcPts val="1200"/>
                  </a:spcAft>
                  <a:tabLst>
                    <a:tab pos="1376363" algn="l"/>
                  </a:tabLst>
                </a:pPr>
                <a:endParaRPr lang="en-US" sz="2800" dirty="0">
                  <a:solidFill>
                    <a:srgbClr val="008080"/>
                  </a:solidFill>
                  <a:latin typeface="Calibri" pitchFamily="34" charset="0"/>
                </a:endParaRPr>
              </a:p>
            </p:txBody>
          </p:sp>
        </mc:Choice>
        <mc:Fallback xmlns="">
          <p:sp>
            <p:nvSpPr>
              <p:cNvPr id="10243" name="Rectangle 3"/>
              <p:cNvSpPr>
                <a:spLocks noRot="1" noChangeAspect="1" noMove="1" noResize="1" noEditPoints="1" noAdjustHandles="1" noChangeArrowheads="1" noChangeShapeType="1" noTextEdit="1"/>
              </p:cNvSpPr>
              <p:nvPr/>
            </p:nvSpPr>
            <p:spPr bwMode="auto">
              <a:xfrm>
                <a:off x="457200" y="1219200"/>
                <a:ext cx="8229600" cy="4572000"/>
              </a:xfrm>
              <a:prstGeom prst="rect">
                <a:avLst/>
              </a:prstGeom>
              <a:blipFill>
                <a:blip r:embed="rId3"/>
                <a:stretch>
                  <a:fillRect l="-1481" t="-1200"/>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914400"/>
          </a:xfrm>
        </p:spPr>
        <p:txBody>
          <a:bodyPr>
            <a:normAutofit/>
          </a:bodyPr>
          <a:lstStyle/>
          <a:p>
            <a:r>
              <a:rPr lang="en-US" dirty="0">
                <a:latin typeface="Calibri" pitchFamily="34" charset="0"/>
              </a:rPr>
              <a:t>Example 33: Finding the Least Common </a:t>
            </a:r>
            <a:br>
              <a:rPr lang="en-US" dirty="0">
                <a:latin typeface="Calibri" pitchFamily="34" charset="0"/>
              </a:rPr>
            </a:br>
            <a:r>
              <a:rPr lang="en-US" dirty="0">
                <a:latin typeface="Calibri" pitchFamily="34" charset="0"/>
              </a:rPr>
              <a:t>Multiple (LCM)</a:t>
            </a:r>
            <a:r>
              <a:rPr lang="en-US" baseline="-25000" dirty="0">
                <a:solidFill>
                  <a:schemeClr val="accent1"/>
                </a:solidFill>
                <a:latin typeface="Calibri" pitchFamily="34" charset="0"/>
              </a:rPr>
              <a:t>4</a:t>
            </a:r>
            <a:endParaRPr lang="en-US" dirty="0"/>
          </a:p>
        </p:txBody>
      </p:sp>
      <mc:AlternateContent xmlns:mc="http://schemas.openxmlformats.org/markup-compatibility/2006" xmlns:a14="http://schemas.microsoft.com/office/drawing/2010/main">
        <mc:Choice Requires="a14">
          <p:sp>
            <p:nvSpPr>
              <p:cNvPr id="11266" name="Rectangle 3"/>
              <p:cNvSpPr>
                <a:spLocks/>
              </p:cNvSpPr>
              <p:nvPr/>
            </p:nvSpPr>
            <p:spPr bwMode="auto">
              <a:xfrm>
                <a:off x="457200" y="1280161"/>
                <a:ext cx="8229600" cy="4308872"/>
              </a:xfrm>
              <a:prstGeom prst="rect">
                <a:avLst/>
              </a:prstGeom>
              <a:noFill/>
              <a:ln w="9525">
                <a:noFill/>
                <a:miter lim="800000"/>
                <a:headEnd/>
                <a:tailEnd/>
              </a:ln>
            </p:spPr>
            <p:txBody>
              <a:bodyPr wrap="square">
                <a:spAutoFit/>
              </a:bodyPr>
              <a:lstStyle/>
              <a:p>
                <a:pPr algn="l" eaLnBrk="0" hangingPunct="0">
                  <a:spcBef>
                    <a:spcPct val="20000"/>
                  </a:spcBef>
                  <a:spcAft>
                    <a:spcPts val="1200"/>
                  </a:spcAft>
                  <a:buFont typeface="Courier New" pitchFamily="49" charset="0"/>
                  <a:buNone/>
                </a:pPr>
                <a:r>
                  <a:rPr lang="en-US" sz="2800" b="1" dirty="0">
                    <a:latin typeface="Calibri" pitchFamily="34" charset="0"/>
                  </a:rPr>
                  <a:t>Step 3: </a:t>
                </a:r>
                <a:r>
                  <a:rPr lang="en-US" sz="2800" dirty="0">
                    <a:latin typeface="Calibri" pitchFamily="34" charset="0"/>
                  </a:rPr>
                  <a:t>The most number of times each factor in any one factorization:</a:t>
                </a:r>
              </a:p>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07FF3F"/>
                    </a:solidFill>
                    <a:latin typeface="Calibri" pitchFamily="34" charset="0"/>
                  </a:rPr>
                  <a:t>four 2s</a:t>
                </a:r>
                <a:r>
                  <a:rPr lang="en-US" sz="2800" dirty="0">
                    <a:latin typeface="Calibri" pitchFamily="34" charset="0"/>
                  </a:rPr>
                  <a:t>		</a:t>
                </a:r>
                <a:r>
                  <a:rPr lang="en-US" sz="2000" dirty="0">
                    <a:solidFill>
                      <a:srgbClr val="3C86A6"/>
                    </a:solidFill>
                    <a:latin typeface="Calibri" pitchFamily="34" charset="0"/>
                  </a:rPr>
                  <a:t>(In 48)</a:t>
                </a:r>
              </a:p>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		   </a:t>
                </a:r>
                <a:r>
                  <a:rPr lang="en-US" sz="2800" dirty="0">
                    <a:solidFill>
                      <a:srgbClr val="9900CC"/>
                    </a:solidFill>
                    <a:latin typeface="Calibri" pitchFamily="34" charset="0"/>
                  </a:rPr>
                  <a:t>two 3s	</a:t>
                </a:r>
                <a:r>
                  <a:rPr lang="en-US" sz="2800" dirty="0">
                    <a:latin typeface="Calibri" pitchFamily="34" charset="0"/>
                  </a:rPr>
                  <a:t>	</a:t>
                </a:r>
                <a:r>
                  <a:rPr lang="en-US" sz="2000" dirty="0">
                    <a:solidFill>
                      <a:srgbClr val="3C86A6"/>
                    </a:solidFill>
                    <a:latin typeface="Calibri" pitchFamily="34" charset="0"/>
                  </a:rPr>
                  <a:t>(In 18)</a:t>
                </a:r>
              </a:p>
              <a:p>
                <a:pPr marL="342900" indent="-342900"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So, LCM =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2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a:t>
                </a:r>
                <a14:m>
                  <m:oMath xmlns:m="http://schemas.openxmlformats.org/officeDocument/2006/math">
                    <m:r>
                      <a:rPr kumimoji="0" lang="en-US" sz="2800" b="0" i="1" u="none" strike="noStrike" kern="1200" cap="none" spc="0" normalizeH="0" baseline="0" noProof="0" smtClean="0">
                        <a:ln>
                          <a:noFill/>
                        </a:ln>
                        <a:solidFill>
                          <a:srgbClr val="366092"/>
                        </a:solidFill>
                        <a:effectLst/>
                        <a:uLnTx/>
                        <a:uFillTx/>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3 = 144.</a:t>
                </a:r>
              </a:p>
              <a:p>
                <a:pPr marL="342900" indent="-342900" eaLnBrk="0" hangingPunct="0">
                  <a:spcBef>
                    <a:spcPct val="20000"/>
                  </a:spcBef>
                  <a:spcAft>
                    <a:spcPts val="1200"/>
                  </a:spcAft>
                  <a:tabLst>
                    <a:tab pos="1376363" algn="l"/>
                  </a:tabLst>
                </a:pPr>
                <a:r>
                  <a:rPr kumimoji="0" lang="en-US" sz="2800" b="0" i="0" u="none" strike="noStrike" kern="1200" cap="none" spc="0" normalizeH="0" baseline="0" noProof="0" dirty="0">
                    <a:ln>
                      <a:noFill/>
                    </a:ln>
                    <a:solidFill>
                      <a:srgbClr val="FF0000"/>
                    </a:solidFill>
                    <a:effectLst/>
                    <a:uLnTx/>
                    <a:uFillTx/>
                    <a:latin typeface="Calibri" pitchFamily="34" charset="0"/>
                    <a:ea typeface="+mn-ea"/>
                    <a:cs typeface="+mn-cs"/>
                  </a:rPr>
                  <a:t>144</a:t>
                </a:r>
                <a:r>
                  <a:rPr kumimoji="0" lang="en-US" sz="2800" b="0" i="0" u="none" strike="noStrike" kern="1200" cap="none" spc="0" normalizeH="0" baseline="0" noProof="0" dirty="0">
                    <a:ln>
                      <a:noFill/>
                    </a:ln>
                    <a:solidFill>
                      <a:srgbClr val="366092"/>
                    </a:solidFill>
                    <a:effectLst/>
                    <a:uLnTx/>
                    <a:uFillTx/>
                    <a:latin typeface="Calibri" pitchFamily="34" charset="0"/>
                    <a:ea typeface="+mn-ea"/>
                    <a:cs typeface="+mn-cs"/>
                  </a:rPr>
                  <a:t> is the smallest number divisible by 12, 18, and 48.</a:t>
                </a:r>
                <a:endParaRPr lang="en-IN" sz="2800" dirty="0"/>
              </a:p>
              <a:p>
                <a:pPr marL="342900" indent="-342900" algn="l" eaLnBrk="0" hangingPunct="0">
                  <a:spcBef>
                    <a:spcPct val="20000"/>
                  </a:spcBef>
                  <a:spcAft>
                    <a:spcPts val="1200"/>
                  </a:spcAft>
                  <a:buFont typeface="Courier New" pitchFamily="49" charset="0"/>
                  <a:buNone/>
                  <a:tabLst>
                    <a:tab pos="1376363" algn="l"/>
                  </a:tabLst>
                </a:pPr>
                <a:endParaRPr lang="en-US" sz="2800" dirty="0">
                  <a:latin typeface="Calibri" pitchFamily="34" charset="0"/>
                </a:endParaRPr>
              </a:p>
            </p:txBody>
          </p:sp>
        </mc:Choice>
        <mc:Fallback xmlns="">
          <p:sp>
            <p:nvSpPr>
              <p:cNvPr id="11266" name="Rectangle 3"/>
              <p:cNvSpPr>
                <a:spLocks noRot="1" noChangeAspect="1" noMove="1" noResize="1" noEditPoints="1" noAdjustHandles="1" noChangeArrowheads="1" noChangeShapeType="1" noTextEdit="1"/>
              </p:cNvSpPr>
              <p:nvPr/>
            </p:nvSpPr>
            <p:spPr bwMode="auto">
              <a:xfrm>
                <a:off x="457200" y="1280161"/>
                <a:ext cx="8229600" cy="4308872"/>
              </a:xfrm>
              <a:prstGeom prst="rect">
                <a:avLst/>
              </a:prstGeom>
              <a:blipFill>
                <a:blip r:embed="rId3"/>
                <a:stretch>
                  <a:fillRect l="-1481" t="-1273"/>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Example 3: Evaluating Exponential Expressions</a:t>
            </a:r>
          </a:p>
        </p:txBody>
      </p:sp>
      <p:sp>
        <p:nvSpPr>
          <p:cNvPr id="7" name="Rectangle 3"/>
          <p:cNvSpPr txBox="1">
            <a:spLocks/>
          </p:cNvSpPr>
          <p:nvPr/>
        </p:nvSpPr>
        <p:spPr>
          <a:xfrm>
            <a:off x="457200" y="1280160"/>
            <a:ext cx="8229600" cy="4572000"/>
          </a:xfrm>
          <a:prstGeom prst="rect">
            <a:avLst/>
          </a:prstGeom>
        </p:spPr>
        <p:txBody>
          <a:bodyPr>
            <a:noAutofit/>
          </a:bodyPr>
          <a:lstStyle/>
          <a:p>
            <a:pPr>
              <a:lnSpc>
                <a:spcPct val="90000"/>
              </a:lnSpc>
            </a:pPr>
            <a:r>
              <a:rPr lang="en-US" sz="2800" dirty="0"/>
              <a:t>Evaluate each exponential expression.</a:t>
            </a:r>
          </a:p>
        </p:txBody>
      </p:sp>
      <p:pic>
        <p:nvPicPr>
          <p:cNvPr id="4" name="Picture 3" descr="a: six cubed.&#10;b: five squared.&#10;c: two to the power of six.">
            <a:extLst>
              <a:ext uri="{FF2B5EF4-FFF2-40B4-BE49-F238E27FC236}">
                <a16:creationId xmlns:a16="http://schemas.microsoft.com/office/drawing/2014/main" id="{395A97FF-8F3A-007C-E25C-65D7C5E2BED1}"/>
              </a:ext>
            </a:extLst>
          </p:cNvPr>
          <p:cNvPicPr>
            <a:picLocks noChangeAspect="1"/>
          </p:cNvPicPr>
          <p:nvPr/>
        </p:nvPicPr>
        <p:blipFill>
          <a:blip r:embed="rId2"/>
          <a:stretch>
            <a:fillRect/>
          </a:stretch>
        </p:blipFill>
        <p:spPr>
          <a:xfrm>
            <a:off x="539750" y="1683526"/>
            <a:ext cx="838200" cy="1638300"/>
          </a:xfrm>
          <a:prstGeom prst="rect">
            <a:avLst/>
          </a:prstGeom>
        </p:spPr>
      </p:pic>
      <p:sp>
        <p:nvSpPr>
          <p:cNvPr id="6" name="TextBox 5">
            <a:extLst>
              <a:ext uri="{FF2B5EF4-FFF2-40B4-BE49-F238E27FC236}">
                <a16:creationId xmlns:a16="http://schemas.microsoft.com/office/drawing/2014/main" id="{8BBFA192-44C1-C11A-F1D7-B23530D3DE59}"/>
              </a:ext>
            </a:extLst>
          </p:cNvPr>
          <p:cNvSpPr txBox="1"/>
          <p:nvPr/>
        </p:nvSpPr>
        <p:spPr>
          <a:xfrm>
            <a:off x="457200" y="3468130"/>
            <a:ext cx="1447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5" name="Picture 4" descr="a. Six cubed equals six times six times six, which equals two hundred sixteen.&#10;b. Five squared equals five times five, which equals twenty five.&#10;c. Two to the power of six equals two times two times two times two times two times two, which equals sixty four.">
            <a:extLst>
              <a:ext uri="{FF2B5EF4-FFF2-40B4-BE49-F238E27FC236}">
                <a16:creationId xmlns:a16="http://schemas.microsoft.com/office/drawing/2014/main" id="{928462F9-8FCE-BE0F-02F1-9C924A5D989D}"/>
              </a:ext>
            </a:extLst>
          </p:cNvPr>
          <p:cNvPicPr>
            <a:picLocks noChangeAspect="1"/>
          </p:cNvPicPr>
          <p:nvPr/>
        </p:nvPicPr>
        <p:blipFill>
          <a:blip r:embed="rId3"/>
          <a:stretch>
            <a:fillRect/>
          </a:stretch>
        </p:blipFill>
        <p:spPr>
          <a:xfrm>
            <a:off x="539750" y="4090800"/>
            <a:ext cx="3684240" cy="1548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6200"/>
            <a:ext cx="8229600" cy="914400"/>
          </a:xfrm>
        </p:spPr>
        <p:txBody>
          <a:bodyPr>
            <a:normAutofit/>
          </a:bodyPr>
          <a:lstStyle/>
          <a:p>
            <a:r>
              <a:rPr lang="en-US" dirty="0">
                <a:latin typeface="Calibri" pitchFamily="34" charset="0"/>
              </a:rPr>
              <a:t>Example 34: Finding the Least Common Multiple (LCM)</a:t>
            </a:r>
            <a:r>
              <a:rPr lang="en-US" baseline="-25000" dirty="0">
                <a:solidFill>
                  <a:schemeClr val="accent1"/>
                </a:solidFill>
                <a:latin typeface="Calibri" pitchFamily="34" charset="0"/>
              </a:rPr>
              <a:t>5</a:t>
            </a:r>
            <a:endParaRPr lang="en-US" dirty="0"/>
          </a:p>
        </p:txBody>
      </p:sp>
      <mc:AlternateContent xmlns:mc="http://schemas.openxmlformats.org/markup-compatibility/2006" xmlns:a14="http://schemas.microsoft.com/office/drawing/2010/main">
        <mc:Choice Requires="a14">
          <p:sp>
            <p:nvSpPr>
              <p:cNvPr id="12291" name="Rectangle 3"/>
              <p:cNvSpPr>
                <a:spLocks/>
              </p:cNvSpPr>
              <p:nvPr/>
            </p:nvSpPr>
            <p:spPr bwMode="auto">
              <a:xfrm>
                <a:off x="304800" y="1059006"/>
                <a:ext cx="8839200" cy="4427394"/>
              </a:xfrm>
              <a:prstGeom prst="rect">
                <a:avLst/>
              </a:prstGeom>
              <a:noFill/>
              <a:ln w="9525">
                <a:noFill/>
                <a:miter lim="800000"/>
                <a:headEnd/>
                <a:tailEnd/>
              </a:ln>
            </p:spPr>
            <p:txBody>
              <a:bodyPr/>
              <a:lstStyle/>
              <a:p>
                <a:pPr marL="342900" indent="-342900" algn="l" eaLnBrk="0" hangingPunct="0">
                  <a:spcBef>
                    <a:spcPct val="20000"/>
                  </a:spcBef>
                  <a:spcAft>
                    <a:spcPts val="1200"/>
                  </a:spcAft>
                  <a:buFont typeface="Courier New" pitchFamily="49" charset="0"/>
                  <a:buNone/>
                  <a:tabLst>
                    <a:tab pos="1376363" algn="l"/>
                  </a:tabLst>
                </a:pPr>
                <a:r>
                  <a:rPr lang="en-US" sz="2800" dirty="0">
                    <a:latin typeface="Calibri" pitchFamily="34" charset="0"/>
                  </a:rPr>
                  <a:t>Find the LCM of </a:t>
                </a:r>
                <a:r>
                  <a:rPr lang="en-US" sz="2800" dirty="0">
                    <a:solidFill>
                      <a:srgbClr val="0000FF"/>
                    </a:solidFill>
                    <a:latin typeface="Calibri" pitchFamily="34" charset="0"/>
                  </a:rPr>
                  <a:t>36</a:t>
                </a:r>
                <a:r>
                  <a:rPr lang="en-US" sz="2800" dirty="0">
                    <a:latin typeface="Calibri" pitchFamily="34" charset="0"/>
                  </a:rPr>
                  <a:t>, </a:t>
                </a:r>
                <a:r>
                  <a:rPr lang="en-US" sz="2800" dirty="0">
                    <a:solidFill>
                      <a:srgbClr val="0000FF"/>
                    </a:solidFill>
                    <a:latin typeface="Calibri" pitchFamily="34" charset="0"/>
                  </a:rPr>
                  <a:t>24</a:t>
                </a:r>
                <a:r>
                  <a:rPr lang="en-US" sz="2800" dirty="0">
                    <a:latin typeface="Calibri" pitchFamily="34" charset="0"/>
                  </a:rPr>
                  <a:t> and </a:t>
                </a:r>
                <a:r>
                  <a:rPr lang="en-US" sz="2800" dirty="0">
                    <a:solidFill>
                      <a:srgbClr val="0000FF"/>
                    </a:solidFill>
                    <a:latin typeface="Calibri" pitchFamily="34" charset="0"/>
                  </a:rPr>
                  <a:t>48</a:t>
                </a:r>
                <a:r>
                  <a:rPr lang="en-US" sz="2800" dirty="0">
                    <a:latin typeface="Calibri" pitchFamily="34" charset="0"/>
                  </a:rPr>
                  <a:t>.</a:t>
                </a:r>
              </a:p>
              <a:p>
                <a:pPr marL="342900" indent="-342900" algn="l" eaLnBrk="0" hangingPunct="0">
                  <a:spcBef>
                    <a:spcPts val="400"/>
                  </a:spcBef>
                  <a:spcAft>
                    <a:spcPts val="500"/>
                  </a:spcAft>
                  <a:buFont typeface="Courier New" pitchFamily="49" charset="0"/>
                  <a:buNone/>
                  <a:tabLst>
                    <a:tab pos="1376363" algn="l"/>
                  </a:tabLst>
                </a:pPr>
                <a:r>
                  <a:rPr lang="en-US" sz="2800" b="1" dirty="0">
                    <a:latin typeface="Calibri" pitchFamily="34" charset="0"/>
                  </a:rPr>
                  <a:t>Solution</a:t>
                </a:r>
              </a:p>
              <a:p>
                <a:pPr marL="342900" indent="-342900" eaLnBrk="0" hangingPunct="0">
                  <a:spcBef>
                    <a:spcPct val="20000"/>
                  </a:spcBef>
                  <a:spcAft>
                    <a:spcPts val="1200"/>
                  </a:spcAft>
                  <a:tabLst>
                    <a:tab pos="1376363" algn="l"/>
                  </a:tabLst>
                </a:pPr>
                <a:r>
                  <a:rPr lang="en-US" sz="2800" b="1" dirty="0">
                    <a:latin typeface="Calibri" pitchFamily="34" charset="0"/>
                  </a:rPr>
                  <a:t>Step 1:</a:t>
                </a:r>
                <a:r>
                  <a:rPr lang="en-US" sz="2800" dirty="0">
                    <a:latin typeface="Calibri" pitchFamily="34" charset="0"/>
                  </a:rPr>
                  <a:t>	Prime factorizations:</a:t>
                </a:r>
                <a:br>
                  <a:rPr lang="en-US" sz="2800" dirty="0">
                    <a:latin typeface="Calibri" pitchFamily="34" charset="0"/>
                  </a:rPr>
                </a:br>
                <a:br>
                  <a:rPr lang="en-US" sz="2800" dirty="0">
                    <a:latin typeface="Calibri" pitchFamily="34" charset="0"/>
                  </a:rPr>
                </a:br>
                <a:r>
                  <a:rPr lang="en-US" sz="2800" dirty="0">
                    <a:latin typeface="Calibri" pitchFamily="34" charset="0"/>
                  </a:rPr>
                  <a:t>	</a:t>
                </a:r>
                <a:r>
                  <a:rPr lang="en-US" sz="2800" dirty="0">
                    <a:solidFill>
                      <a:srgbClr val="366092"/>
                    </a:solidFill>
                    <a:latin typeface="Calibri" pitchFamily="34" charset="0"/>
                  </a:rPr>
                  <a:t>36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a:t>
                </a:r>
                <a:r>
                  <a:rPr lang="en-US" sz="2800" dirty="0">
                    <a:solidFill>
                      <a:srgbClr val="366092"/>
                    </a:solidFill>
                    <a:ea typeface="Cambria Math" panose="02040503050406030204" pitchFamily="18" charset="0"/>
                  </a:rPr>
                  <a:t>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(Two 2s, two 3s)</a:t>
                </a:r>
                <a:br>
                  <a:rPr lang="en-US" sz="2800" dirty="0">
                    <a:solidFill>
                      <a:srgbClr val="366092"/>
                    </a:solidFill>
                    <a:latin typeface="Calibri" pitchFamily="34" charset="0"/>
                  </a:rPr>
                </a:br>
                <a:r>
                  <a:rPr lang="en-US" sz="2800" dirty="0">
                    <a:solidFill>
                      <a:srgbClr val="366092"/>
                    </a:solidFill>
                    <a:latin typeface="Calibri" pitchFamily="34" charset="0"/>
                  </a:rPr>
                  <a:t>	24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(Three 2s, one 3)</a:t>
                </a:r>
                <a:br>
                  <a:rPr lang="en-US" sz="2800" dirty="0">
                    <a:solidFill>
                      <a:srgbClr val="366092"/>
                    </a:solidFill>
                    <a:latin typeface="Calibri" pitchFamily="34" charset="0"/>
                  </a:rPr>
                </a:br>
                <a:r>
                  <a:rPr lang="en-US" sz="2800" dirty="0">
                    <a:solidFill>
                      <a:srgbClr val="366092"/>
                    </a:solidFill>
                    <a:latin typeface="Calibri" pitchFamily="34" charset="0"/>
                  </a:rPr>
                  <a:t>	48 =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2 </a:t>
                </a:r>
                <a14:m>
                  <m:oMath xmlns:m="http://schemas.openxmlformats.org/officeDocument/2006/math">
                    <m:r>
                      <a:rPr lang="en-US" sz="2800" i="1" smtClean="0">
                        <a:solidFill>
                          <a:srgbClr val="366092"/>
                        </a:solidFill>
                        <a:latin typeface="Cambria Math" panose="02040503050406030204" pitchFamily="18" charset="0"/>
                        <a:ea typeface="Cambria Math" panose="02040503050406030204" pitchFamily="18" charset="0"/>
                      </a:rPr>
                      <m:t>⋅</m:t>
                    </m:r>
                  </m:oMath>
                </a14:m>
                <a:r>
                  <a:rPr lang="en-US" sz="2800" dirty="0">
                    <a:solidFill>
                      <a:srgbClr val="366092"/>
                    </a:solidFill>
                    <a:latin typeface="Calibri" pitchFamily="34" charset="0"/>
                  </a:rPr>
                  <a:t> 3	</a:t>
                </a:r>
                <a:r>
                  <a:rPr lang="en-US" sz="2800" dirty="0">
                    <a:solidFill>
                      <a:srgbClr val="008080"/>
                    </a:solidFill>
                    <a:latin typeface="Calibri" pitchFamily="34" charset="0"/>
                  </a:rPr>
                  <a:t> </a:t>
                </a:r>
                <a:r>
                  <a:rPr lang="en-US" sz="2000" dirty="0">
                    <a:solidFill>
                      <a:srgbClr val="008080"/>
                    </a:solidFill>
                    <a:latin typeface="Calibri" pitchFamily="34" charset="0"/>
                  </a:rPr>
                  <a:t>(Four 2s, one 3)</a:t>
                </a:r>
                <a:endParaRPr lang="en-US" sz="2000" dirty="0">
                  <a:solidFill>
                    <a:srgbClr val="366092"/>
                  </a:solidFill>
                  <a:latin typeface="Calibri" pitchFamily="34" charset="0"/>
                </a:endParaRPr>
              </a:p>
              <a:p>
                <a:pPr marL="342900" indent="-342900" algn="l" eaLnBrk="0" hangingPunct="0">
                  <a:spcBef>
                    <a:spcPct val="20000"/>
                  </a:spcBef>
                  <a:spcAft>
                    <a:spcPts val="1200"/>
                  </a:spcAft>
                  <a:buFont typeface="Courier New" pitchFamily="49" charset="0"/>
                  <a:buNone/>
                  <a:tabLst>
                    <a:tab pos="1376363" algn="l"/>
                  </a:tabLst>
                </a:pPr>
                <a:r>
                  <a:rPr lang="en-US" sz="2800" b="1" dirty="0">
                    <a:latin typeface="Calibri" pitchFamily="34" charset="0"/>
                  </a:rPr>
                  <a:t>Step 2:</a:t>
                </a:r>
                <a:r>
                  <a:rPr lang="en-US" sz="2800" dirty="0">
                    <a:latin typeface="Calibri" pitchFamily="34" charset="0"/>
                  </a:rPr>
                  <a:t>	2 and 3 are the only prime factors.</a:t>
                </a:r>
                <a:endParaRPr lang="en-US" sz="2800" dirty="0">
                  <a:solidFill>
                    <a:srgbClr val="366092"/>
                  </a:solidFill>
                  <a:latin typeface="Calibri" pitchFamily="34" charset="0"/>
                </a:endParaRPr>
              </a:p>
              <a:p>
                <a:pPr marL="342900" indent="-342900" algn="l" eaLnBrk="0" hangingPunct="0">
                  <a:spcBef>
                    <a:spcPct val="20000"/>
                  </a:spcBef>
                  <a:spcAft>
                    <a:spcPts val="1200"/>
                  </a:spcAft>
                  <a:buFont typeface="Courier New" pitchFamily="49" charset="0"/>
                  <a:buNone/>
                  <a:tabLst>
                    <a:tab pos="1376363" algn="l"/>
                  </a:tabLst>
                </a:pPr>
                <a:br>
                  <a:rPr lang="en-US" sz="2800" dirty="0">
                    <a:solidFill>
                      <a:srgbClr val="366092"/>
                    </a:solidFill>
                    <a:latin typeface="Calibri" pitchFamily="34" charset="0"/>
                  </a:rPr>
                </a:br>
                <a:br>
                  <a:rPr lang="en-US" sz="2800" dirty="0">
                    <a:latin typeface="Calibri" pitchFamily="34" charset="0"/>
                  </a:rPr>
                </a:br>
                <a:endParaRPr lang="en-US" sz="2800" dirty="0">
                  <a:latin typeface="Calibri" pitchFamily="34" charset="0"/>
                </a:endParaRPr>
              </a:p>
              <a:p>
                <a:pPr marL="342900" indent="-342900" eaLnBrk="0" hangingPunct="0">
                  <a:spcBef>
                    <a:spcPct val="20000"/>
                  </a:spcBef>
                  <a:spcAft>
                    <a:spcPts val="1200"/>
                  </a:spcAft>
                  <a:tabLst>
                    <a:tab pos="1376363" algn="l"/>
                  </a:tabLst>
                </a:pPr>
                <a:br>
                  <a:rPr lang="en-US" sz="2800" dirty="0">
                    <a:solidFill>
                      <a:srgbClr val="366092"/>
                    </a:solidFill>
                    <a:latin typeface="Calibri" pitchFamily="34" charset="0"/>
                  </a:rPr>
                </a:br>
                <a:endParaRPr lang="en-US" sz="2800" dirty="0">
                  <a:latin typeface="Calibri" pitchFamily="34" charset="0"/>
                </a:endParaRPr>
              </a:p>
            </p:txBody>
          </p:sp>
        </mc:Choice>
        <mc:Fallback xmlns="">
          <p:sp>
            <p:nvSpPr>
              <p:cNvPr id="12291" name="Rectangle 3"/>
              <p:cNvSpPr>
                <a:spLocks noRot="1" noChangeAspect="1" noMove="1" noResize="1" noEditPoints="1" noAdjustHandles="1" noChangeArrowheads="1" noChangeShapeType="1" noTextEdit="1"/>
              </p:cNvSpPr>
              <p:nvPr/>
            </p:nvSpPr>
            <p:spPr bwMode="auto">
              <a:xfrm>
                <a:off x="304800" y="1059006"/>
                <a:ext cx="8839200" cy="4427394"/>
              </a:xfrm>
              <a:prstGeom prst="rect">
                <a:avLst/>
              </a:prstGeom>
              <a:blipFill>
                <a:blip r:embed="rId3"/>
                <a:stretch>
                  <a:fillRect l="-1379" t="-1377"/>
                </a:stretch>
              </a:blipFill>
              <a:ln w="9525">
                <a:noFill/>
                <a:miter lim="800000"/>
                <a:headEnd/>
                <a:tailEnd/>
              </a:ln>
            </p:spPr>
            <p:txBody>
              <a:bodyPr/>
              <a:lstStyle/>
              <a:p>
                <a:r>
                  <a:rPr lang="en-IN">
                    <a:noFill/>
                  </a:rPr>
                  <a:t> </a:t>
                </a:r>
              </a:p>
            </p:txBody>
          </p:sp>
        </mc:Fallback>
      </mc:AlternateContent>
    </p:spTree>
    <p:custDataLst>
      <p:tags r:id="rId1"/>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914400"/>
          </a:xfrm>
        </p:spPr>
        <p:txBody>
          <a:bodyPr>
            <a:normAutofit/>
          </a:bodyPr>
          <a:lstStyle/>
          <a:p>
            <a:r>
              <a:rPr lang="en-US" dirty="0">
                <a:latin typeface="Calibri" pitchFamily="34" charset="0"/>
              </a:rPr>
              <a:t>Example 34: Finding the Least Common Multiple (LCM)</a:t>
            </a:r>
            <a:r>
              <a:rPr lang="en-US" baseline="-25000" dirty="0">
                <a:solidFill>
                  <a:schemeClr val="accent1"/>
                </a:solidFill>
                <a:latin typeface="Calibri" pitchFamily="34" charset="0"/>
              </a:rPr>
              <a:t>6</a:t>
            </a:r>
            <a:endParaRPr lang="en-US" dirty="0"/>
          </a:p>
        </p:txBody>
      </p:sp>
      <p:sp>
        <p:nvSpPr>
          <p:cNvPr id="13314" name="Rectangle 3"/>
          <p:cNvSpPr>
            <a:spLocks/>
          </p:cNvSpPr>
          <p:nvPr/>
        </p:nvSpPr>
        <p:spPr bwMode="auto">
          <a:xfrm>
            <a:off x="457200" y="1280160"/>
            <a:ext cx="8229600" cy="1182055"/>
          </a:xfrm>
          <a:prstGeom prst="rect">
            <a:avLst/>
          </a:prstGeom>
          <a:noFill/>
          <a:ln w="9525">
            <a:noFill/>
            <a:miter lim="800000"/>
            <a:headEnd/>
            <a:tailEnd/>
          </a:ln>
        </p:spPr>
        <p:txBody>
          <a:bodyPr/>
          <a:lstStyle/>
          <a:p>
            <a:pPr algn="l" eaLnBrk="0" hangingPunct="0">
              <a:spcBef>
                <a:spcPct val="20000"/>
              </a:spcBef>
              <a:spcAft>
                <a:spcPts val="1200"/>
              </a:spcAft>
              <a:buFont typeface="Courier New" pitchFamily="49" charset="0"/>
              <a:buNone/>
            </a:pPr>
            <a:r>
              <a:rPr lang="en-US" sz="2800" b="1" dirty="0">
                <a:latin typeface="Calibri" pitchFamily="34" charset="0"/>
              </a:rPr>
              <a:t>Step 3: </a:t>
            </a:r>
            <a:r>
              <a:rPr lang="en-US" sz="2800" dirty="0">
                <a:latin typeface="Calibri" pitchFamily="34" charset="0"/>
              </a:rPr>
              <a:t>The most number of times each prime factor appears in any one factorization:</a:t>
            </a:r>
          </a:p>
        </p:txBody>
      </p:sp>
      <p:pic>
        <p:nvPicPr>
          <p:cNvPr id="7" name="Picture 6" descr="Four 2s in 48.&#10;Two 3s in 36.&#10;So, LCM equals 2 times 2 times 2 times 2 times 3 times 3 equals 144.&#10;144 is the smallest number divisible by the numbers 36, 24, and 48.">
            <a:extLst>
              <a:ext uri="{FF2B5EF4-FFF2-40B4-BE49-F238E27FC236}">
                <a16:creationId xmlns:a16="http://schemas.microsoft.com/office/drawing/2014/main" id="{DA4C9E26-061B-53DD-BC4B-386285A81C50}"/>
              </a:ext>
            </a:extLst>
          </p:cNvPr>
          <p:cNvPicPr>
            <a:picLocks noChangeAspect="1"/>
          </p:cNvPicPr>
          <p:nvPr/>
        </p:nvPicPr>
        <p:blipFill>
          <a:blip r:embed="rId3"/>
          <a:stretch>
            <a:fillRect/>
          </a:stretch>
        </p:blipFill>
        <p:spPr>
          <a:xfrm>
            <a:off x="2030411" y="2462215"/>
            <a:ext cx="5299986" cy="2772000"/>
          </a:xfrm>
          <a:prstGeom prst="rect">
            <a:avLst/>
          </a:prstGeom>
        </p:spPr>
      </p:pic>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457200" y="76200"/>
            <a:ext cx="8229600" cy="914400"/>
          </a:xfrm>
          <a:prstGeom prst="rect">
            <a:avLst/>
          </a:prstGeom>
        </p:spPr>
        <p:txBody>
          <a:bodyPr/>
          <a:lstStyle/>
          <a:p>
            <a:r>
              <a:rPr lang="en-US" sz="3200" dirty="0">
                <a:solidFill>
                  <a:schemeClr val="tx1"/>
                </a:solidFill>
              </a:rPr>
              <a:t>Example 35: Finding the Least Common </a:t>
            </a:r>
            <a:br>
              <a:rPr lang="en-US" sz="3200" dirty="0">
                <a:solidFill>
                  <a:schemeClr val="tx1"/>
                </a:solidFill>
              </a:rPr>
            </a:br>
            <a:r>
              <a:rPr lang="en-US" sz="3200" dirty="0">
                <a:solidFill>
                  <a:schemeClr val="tx1"/>
                </a:solidFill>
              </a:rPr>
              <a:t>Multiple (LCM)</a:t>
            </a:r>
            <a:r>
              <a:rPr lang="en-US" baseline="-25000" dirty="0">
                <a:solidFill>
                  <a:schemeClr val="accent1"/>
                </a:solidFill>
                <a:latin typeface="Calibri" pitchFamily="34" charset="0"/>
              </a:rPr>
              <a:t>7</a:t>
            </a:r>
            <a:endParaRPr lang="en-US" sz="3200" dirty="0">
              <a:solidFill>
                <a:schemeClr val="tx1"/>
              </a:solidFill>
            </a:endParaRPr>
          </a:p>
        </p:txBody>
      </p:sp>
      <p:sp>
        <p:nvSpPr>
          <p:cNvPr id="14339" name="Rectangle 3"/>
          <p:cNvSpPr>
            <a:spLocks noGrp="1"/>
          </p:cNvSpPr>
          <p:nvPr>
            <p:ph idx="1"/>
          </p:nvPr>
        </p:nvSpPr>
        <p:spPr>
          <a:xfrm>
            <a:off x="457200" y="1280160"/>
            <a:ext cx="8229600" cy="1040285"/>
          </a:xfrm>
          <a:prstGeom prst="rect">
            <a:avLst/>
          </a:prstGeom>
        </p:spPr>
        <p:txBody>
          <a:bodyPr>
            <a:spAutoFit/>
          </a:bodyPr>
          <a:lstStyle/>
          <a:p>
            <a:r>
              <a:rPr lang="en-US" i="0" dirty="0">
                <a:solidFill>
                  <a:schemeClr val="tx1"/>
                </a:solidFill>
              </a:rPr>
              <a:t>Find the LCM of </a:t>
            </a:r>
            <a:r>
              <a:rPr lang="en-US" dirty="0">
                <a:solidFill>
                  <a:srgbClr val="0000FF"/>
                </a:solidFill>
                <a:latin typeface="Calibri" pitchFamily="34" charset="0"/>
              </a:rPr>
              <a:t>27</a:t>
            </a:r>
            <a:r>
              <a:rPr lang="en-US" i="0" dirty="0">
                <a:solidFill>
                  <a:schemeClr val="tx1"/>
                </a:solidFill>
              </a:rPr>
              <a:t>, </a:t>
            </a:r>
            <a:r>
              <a:rPr lang="en-US" dirty="0">
                <a:solidFill>
                  <a:srgbClr val="0000FF"/>
                </a:solidFill>
                <a:latin typeface="Calibri" pitchFamily="34" charset="0"/>
              </a:rPr>
              <a:t>30</a:t>
            </a:r>
            <a:r>
              <a:rPr lang="en-US" i="0" dirty="0">
                <a:solidFill>
                  <a:schemeClr val="tx1"/>
                </a:solidFill>
              </a:rPr>
              <a:t>, and </a:t>
            </a:r>
            <a:r>
              <a:rPr lang="en-US" dirty="0">
                <a:solidFill>
                  <a:srgbClr val="0000FF"/>
                </a:solidFill>
                <a:latin typeface="Calibri" pitchFamily="34" charset="0"/>
              </a:rPr>
              <a:t>42</a:t>
            </a:r>
            <a:r>
              <a:rPr lang="en-US" i="0" dirty="0">
                <a:solidFill>
                  <a:schemeClr val="tx1"/>
                </a:solidFill>
              </a:rPr>
              <a:t>.</a:t>
            </a:r>
          </a:p>
          <a:p>
            <a:pPr>
              <a:buFont typeface="Courier New" pitchFamily="49" charset="0"/>
              <a:buNone/>
            </a:pPr>
            <a:r>
              <a:rPr lang="en-US" b="1" i="0" dirty="0">
                <a:solidFill>
                  <a:schemeClr val="tx1"/>
                </a:solidFill>
              </a:rPr>
              <a:t>Solution</a:t>
            </a:r>
          </a:p>
        </p:txBody>
      </p:sp>
      <p:pic>
        <p:nvPicPr>
          <p:cNvPr id="3" name="Picture 2" descr="Twenty seven equals three times nine, which equals three times three times three.&#10;Thirty equals six times five, which equals two times three times five.&#10;Forty two equals six times seven, which equals two times three times seven.&#10;Therefore, the least common multiple equals two times three times three times three times five times seven, which equals one thousand eight hundred ninety.">
            <a:extLst>
              <a:ext uri="{FF2B5EF4-FFF2-40B4-BE49-F238E27FC236}">
                <a16:creationId xmlns:a16="http://schemas.microsoft.com/office/drawing/2014/main" id="{832157AA-0985-0C46-82A0-95BAF60ACC86}"/>
              </a:ext>
            </a:extLst>
          </p:cNvPr>
          <p:cNvPicPr>
            <a:picLocks noChangeAspect="1"/>
          </p:cNvPicPr>
          <p:nvPr/>
        </p:nvPicPr>
        <p:blipFill>
          <a:blip r:embed="rId3"/>
          <a:stretch>
            <a:fillRect/>
          </a:stretch>
        </p:blipFill>
        <p:spPr>
          <a:xfrm>
            <a:off x="1878277" y="2514600"/>
            <a:ext cx="5387446" cy="1548000"/>
          </a:xfrm>
          <a:prstGeom prst="rect">
            <a:avLst/>
          </a:prstGeom>
        </p:spPr>
      </p:pic>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76200"/>
            <a:ext cx="8229600" cy="914400"/>
          </a:xfrm>
          <a:prstGeom prst="rect">
            <a:avLst/>
          </a:prstGeom>
        </p:spPr>
        <p:txBody>
          <a:bodyPr/>
          <a:lstStyle/>
          <a:p>
            <a:r>
              <a:rPr lang="en-US" sz="3200" dirty="0">
                <a:solidFill>
                  <a:schemeClr val="tx1"/>
                </a:solidFill>
              </a:rPr>
              <a:t>Example 36: Finding the Least Common </a:t>
            </a:r>
            <a:br>
              <a:rPr lang="en-US" sz="3200" dirty="0">
                <a:solidFill>
                  <a:schemeClr val="tx1"/>
                </a:solidFill>
              </a:rPr>
            </a:br>
            <a:r>
              <a:rPr lang="en-US" sz="3200" dirty="0">
                <a:solidFill>
                  <a:schemeClr val="tx1"/>
                </a:solidFill>
              </a:rPr>
              <a:t>Multiple (LCM)</a:t>
            </a:r>
            <a:r>
              <a:rPr lang="en-US" sz="3200" baseline="-25000" dirty="0">
                <a:solidFill>
                  <a:schemeClr val="accent1"/>
                </a:solidFill>
                <a:latin typeface="Calibri" pitchFamily="34" charset="0"/>
              </a:rPr>
              <a:t>8</a:t>
            </a:r>
            <a:endParaRPr lang="en-US" sz="3200" dirty="0">
              <a:solidFill>
                <a:schemeClr val="tx1"/>
              </a:solidFill>
            </a:endParaRPr>
          </a:p>
        </p:txBody>
      </p:sp>
      <p:sp>
        <p:nvSpPr>
          <p:cNvPr id="15363" name="Rectangle 3"/>
          <p:cNvSpPr>
            <a:spLocks noGrp="1"/>
          </p:cNvSpPr>
          <p:nvPr>
            <p:ph idx="1"/>
          </p:nvPr>
        </p:nvSpPr>
        <p:spPr>
          <a:xfrm>
            <a:off x="457200" y="1280160"/>
            <a:ext cx="8229600" cy="1061651"/>
          </a:xfrm>
          <a:prstGeom prst="rect">
            <a:avLst/>
          </a:prstGeom>
        </p:spPr>
        <p:txBody>
          <a:bodyPr/>
          <a:lstStyle/>
          <a:p>
            <a:pPr marL="0" indent="3175">
              <a:lnSpc>
                <a:spcPct val="90000"/>
              </a:lnSpc>
              <a:buFont typeface="Courier New" pitchFamily="49" charset="0"/>
              <a:buNone/>
            </a:pPr>
            <a:r>
              <a:rPr lang="en-US" i="0" dirty="0">
                <a:solidFill>
                  <a:schemeClr val="tx1"/>
                </a:solidFill>
              </a:rPr>
              <a:t>Find the LCM of </a:t>
            </a:r>
            <a:r>
              <a:rPr lang="en-US" i="0" dirty="0">
                <a:solidFill>
                  <a:srgbClr val="0000FF"/>
                </a:solidFill>
              </a:rPr>
              <a:t>8</a:t>
            </a:r>
            <a:r>
              <a:rPr lang="en-US" i="0" dirty="0">
                <a:solidFill>
                  <a:schemeClr val="tx1"/>
                </a:solidFill>
              </a:rPr>
              <a:t> and </a:t>
            </a:r>
            <a:r>
              <a:rPr lang="en-US" i="0" dirty="0">
                <a:solidFill>
                  <a:srgbClr val="0000FF"/>
                </a:solidFill>
              </a:rPr>
              <a:t>25</a:t>
            </a:r>
            <a:r>
              <a:rPr lang="en-US" i="0" dirty="0">
                <a:solidFill>
                  <a:schemeClr val="tx1"/>
                </a:solidFill>
              </a:rPr>
              <a:t>.</a:t>
            </a:r>
          </a:p>
          <a:p>
            <a:pPr marL="0" indent="3175">
              <a:lnSpc>
                <a:spcPct val="90000"/>
              </a:lnSpc>
              <a:buFont typeface="Courier New" pitchFamily="49" charset="0"/>
              <a:buNone/>
            </a:pPr>
            <a:r>
              <a:rPr lang="en-US" b="1" i="0" dirty="0">
                <a:solidFill>
                  <a:schemeClr val="tx1"/>
                </a:solidFill>
              </a:rPr>
              <a:t>Solution</a:t>
            </a:r>
            <a:endParaRPr lang="en-US" dirty="0">
              <a:solidFill>
                <a:schemeClr val="tx1"/>
              </a:solidFill>
            </a:endParaRPr>
          </a:p>
        </p:txBody>
      </p:sp>
      <p:pic>
        <p:nvPicPr>
          <p:cNvPr id="4" name="Picture 3" descr="Eight equals two times two times two.&#10;Twenty five equals five times five.&#10;Therefore, the least common multiple equals two times two times two times five times five, which equals two hundred.">
            <a:extLst>
              <a:ext uri="{FF2B5EF4-FFF2-40B4-BE49-F238E27FC236}">
                <a16:creationId xmlns:a16="http://schemas.microsoft.com/office/drawing/2014/main" id="{AB7225AD-F5AE-4C97-2502-AEDD51198D93}"/>
              </a:ext>
            </a:extLst>
          </p:cNvPr>
          <p:cNvPicPr>
            <a:picLocks noChangeAspect="1"/>
          </p:cNvPicPr>
          <p:nvPr/>
        </p:nvPicPr>
        <p:blipFill>
          <a:blip r:embed="rId3"/>
          <a:stretch>
            <a:fillRect/>
          </a:stretch>
        </p:blipFill>
        <p:spPr>
          <a:xfrm>
            <a:off x="2061000" y="2341811"/>
            <a:ext cx="5022000" cy="1080000"/>
          </a:xfrm>
          <a:prstGeom prst="rect">
            <a:avLst/>
          </a:prstGeom>
        </p:spPr>
      </p:pic>
      <p:sp>
        <p:nvSpPr>
          <p:cNvPr id="2" name="TextBox 1">
            <a:extLst>
              <a:ext uri="{FF2B5EF4-FFF2-40B4-BE49-F238E27FC236}">
                <a16:creationId xmlns:a16="http://schemas.microsoft.com/office/drawing/2014/main" id="{BD844A5C-9DC6-C9A0-6905-9356836AF428}"/>
              </a:ext>
            </a:extLst>
          </p:cNvPr>
          <p:cNvSpPr txBox="1"/>
          <p:nvPr/>
        </p:nvSpPr>
        <p:spPr>
          <a:xfrm>
            <a:off x="457200" y="3657600"/>
            <a:ext cx="8458200" cy="1384994"/>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In this case, where the two numbers have no common prime factors, the LCM is the product of the two numbers.</a:t>
            </a:r>
            <a:endParaRPr lang="en-IN" dirty="0"/>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37: Finding the Least Common Multiple (LCM)</a:t>
            </a:r>
            <a:r>
              <a:rPr lang="en-US" sz="3200" baseline="-25000" dirty="0">
                <a:solidFill>
                  <a:schemeClr val="accent1"/>
                </a:solidFill>
                <a:latin typeface="Calibri" pitchFamily="34" charset="0"/>
              </a:rPr>
              <a:t>9</a:t>
            </a:r>
            <a:endParaRPr lang="en-US" sz="3200" dirty="0">
              <a:solidFill>
                <a:schemeClr val="accent2"/>
              </a:solidFill>
            </a:endParaRPr>
          </a:p>
        </p:txBody>
      </p:sp>
      <p:sp>
        <p:nvSpPr>
          <p:cNvPr id="16387" name="Rectangle 3"/>
          <p:cNvSpPr>
            <a:spLocks noGrp="1"/>
          </p:cNvSpPr>
          <p:nvPr>
            <p:ph type="body" sz="half" idx="4294967295"/>
          </p:nvPr>
        </p:nvSpPr>
        <p:spPr>
          <a:xfrm>
            <a:off x="457200" y="1280160"/>
            <a:ext cx="8229600" cy="1625060"/>
          </a:xfrm>
          <a:prstGeom prst="rect">
            <a:avLst/>
          </a:prstGeom>
        </p:spPr>
        <p:txBody>
          <a:bodyPr wrap="square">
            <a:spAutoFit/>
          </a:bodyPr>
          <a:lstStyle/>
          <a:p>
            <a:pPr marL="0" indent="3175">
              <a:spcAft>
                <a:spcPts val="1200"/>
              </a:spcAft>
              <a:buFont typeface="Courier New" pitchFamily="49" charset="0"/>
              <a:buNone/>
            </a:pPr>
            <a:r>
              <a:rPr lang="en-US" sz="2800" i="0" dirty="0">
                <a:solidFill>
                  <a:schemeClr val="tx1"/>
                </a:solidFill>
              </a:rPr>
              <a:t>Find the LCM for </a:t>
            </a:r>
            <a:r>
              <a:rPr lang="en-US" sz="2800" i="0" dirty="0">
                <a:solidFill>
                  <a:srgbClr val="0000FF"/>
                </a:solidFill>
              </a:rPr>
              <a:t>27</a:t>
            </a:r>
            <a:r>
              <a:rPr lang="en-US" sz="2800" i="0" dirty="0">
                <a:solidFill>
                  <a:schemeClr val="tx1"/>
                </a:solidFill>
              </a:rPr>
              <a:t>, </a:t>
            </a:r>
            <a:r>
              <a:rPr lang="en-US" sz="2800" i="0" dirty="0">
                <a:solidFill>
                  <a:srgbClr val="0000FF"/>
                </a:solidFill>
              </a:rPr>
              <a:t>30</a:t>
            </a:r>
            <a:r>
              <a:rPr lang="en-US" sz="2800" i="0" dirty="0">
                <a:solidFill>
                  <a:schemeClr val="tx1"/>
                </a:solidFill>
              </a:rPr>
              <a:t>, and </a:t>
            </a:r>
            <a:r>
              <a:rPr lang="en-US" sz="2800" i="0" dirty="0">
                <a:solidFill>
                  <a:srgbClr val="0000FF"/>
                </a:solidFill>
              </a:rPr>
              <a:t>42</a:t>
            </a:r>
            <a:r>
              <a:rPr lang="en-US" sz="2800" i="0" dirty="0">
                <a:solidFill>
                  <a:schemeClr val="tx1"/>
                </a:solidFill>
              </a:rPr>
              <a:t> and then state how many times each number divides into the LCM.</a:t>
            </a:r>
          </a:p>
          <a:p>
            <a:pPr marL="0" indent="3175">
              <a:spcAft>
                <a:spcPts val="1200"/>
              </a:spcAft>
              <a:buFont typeface="Courier New" pitchFamily="49" charset="0"/>
              <a:buNone/>
            </a:pPr>
            <a:r>
              <a:rPr lang="en-US" sz="2800" b="1" i="0" dirty="0">
                <a:solidFill>
                  <a:schemeClr val="tx1"/>
                </a:solidFill>
              </a:rPr>
              <a:t>Solution</a:t>
            </a:r>
            <a:endParaRPr lang="en-US" sz="2800" dirty="0">
              <a:solidFill>
                <a:schemeClr val="tx1"/>
              </a:solidFill>
            </a:endParaRPr>
          </a:p>
        </p:txBody>
      </p:sp>
      <p:pic>
        <p:nvPicPr>
          <p:cNvPr id="4" name="Picture 3" descr="Recall from Example 4, LCM equals 2 times 3 times 3 times 3 times 5 times 7 equals 1890.">
            <a:extLst>
              <a:ext uri="{FF2B5EF4-FFF2-40B4-BE49-F238E27FC236}">
                <a16:creationId xmlns:a16="http://schemas.microsoft.com/office/drawing/2014/main" id="{C96B1505-77A0-90AA-1328-35746CDB99E3}"/>
              </a:ext>
            </a:extLst>
          </p:cNvPr>
          <p:cNvPicPr>
            <a:picLocks noChangeAspect="1"/>
          </p:cNvPicPr>
          <p:nvPr/>
        </p:nvPicPr>
        <p:blipFill>
          <a:blip r:embed="rId3"/>
          <a:stretch>
            <a:fillRect/>
          </a:stretch>
        </p:blipFill>
        <p:spPr>
          <a:xfrm>
            <a:off x="527052" y="3127376"/>
            <a:ext cx="7428292" cy="432000"/>
          </a:xfrm>
          <a:prstGeom prst="rect">
            <a:avLst/>
          </a:prstGeom>
        </p:spPr>
      </p:pic>
      <p:sp>
        <p:nvSpPr>
          <p:cNvPr id="2" name="TextBox 1">
            <a:extLst>
              <a:ext uri="{FF2B5EF4-FFF2-40B4-BE49-F238E27FC236}">
                <a16:creationId xmlns:a16="http://schemas.microsoft.com/office/drawing/2014/main" id="{87227B45-14B6-CA8C-AD16-D99C62336DEB}"/>
              </a:ext>
            </a:extLst>
          </p:cNvPr>
          <p:cNvSpPr txBox="1"/>
          <p:nvPr/>
        </p:nvSpPr>
        <p:spPr>
          <a:xfrm>
            <a:off x="419100" y="3703618"/>
            <a:ext cx="8229600" cy="954107"/>
          </a:xfrm>
          <a:prstGeom prst="rect">
            <a:avLst/>
          </a:prstGeom>
          <a:noFill/>
        </p:spPr>
        <p:txBody>
          <a:bodyPr wrap="square" rtlCol="0">
            <a:spAutoFit/>
          </a:bodyPr>
          <a:lstStyle/>
          <a:p>
            <a:r>
              <a:rPr kumimoji="0" lang="en-US" sz="2800" b="0" i="0" u="none" strike="noStrike" kern="1200" cap="none" spc="0" normalizeH="0" baseline="0" noProof="0">
                <a:ln>
                  <a:noFill/>
                </a:ln>
                <a:solidFill>
                  <a:srgbClr val="366092"/>
                </a:solidFill>
                <a:effectLst/>
                <a:uLnTx/>
                <a:uFillTx/>
                <a:latin typeface="Calibri"/>
                <a:ea typeface="+mn-ea"/>
                <a:cs typeface="+mn-cs"/>
              </a:rPr>
              <a:t>Now determine how many times each number divides into the LCM.</a:t>
            </a:r>
            <a:endParaRPr lang="en-IN" dirty="0"/>
          </a:p>
        </p:txBody>
      </p:sp>
      <p:pic>
        <p:nvPicPr>
          <p:cNvPr id="5" name="Picture 4" descr="First factorization:&#10;&#10;1890 equals 2 times 3 times 3 times 3 times 5 times 7 equals open parentheses 3 times 3 times 3 close parentheses times open parentheses 2 times 5 times 7 close parentheses which is equals to 27 times 70">
            <a:extLst>
              <a:ext uri="{FF2B5EF4-FFF2-40B4-BE49-F238E27FC236}">
                <a16:creationId xmlns:a16="http://schemas.microsoft.com/office/drawing/2014/main" id="{3E1ABD24-A949-70F9-655C-D9A0C847DBB8}"/>
              </a:ext>
            </a:extLst>
          </p:cNvPr>
          <p:cNvPicPr>
            <a:picLocks noChangeAspect="1"/>
          </p:cNvPicPr>
          <p:nvPr/>
        </p:nvPicPr>
        <p:blipFill>
          <a:blip r:embed="rId4"/>
          <a:stretch>
            <a:fillRect/>
          </a:stretch>
        </p:blipFill>
        <p:spPr>
          <a:xfrm>
            <a:off x="2000250" y="4555305"/>
            <a:ext cx="5143500" cy="1390650"/>
          </a:xfrm>
          <a:prstGeom prst="rect">
            <a:avLst/>
          </a:prstGeom>
        </p:spPr>
      </p:pic>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37: Prime Factorizations and the </a:t>
            </a:r>
            <a:br>
              <a:rPr lang="en-US" sz="3200" dirty="0">
                <a:solidFill>
                  <a:schemeClr val="accent2"/>
                </a:solidFill>
              </a:rPr>
            </a:br>
            <a:r>
              <a:rPr lang="en-US" sz="3200" dirty="0">
                <a:solidFill>
                  <a:schemeClr val="accent2"/>
                </a:solidFill>
              </a:rPr>
              <a:t>Least Common Multiple (LCM)</a:t>
            </a:r>
            <a:r>
              <a:rPr lang="en-US" sz="3200" baseline="-25000" dirty="0">
                <a:solidFill>
                  <a:schemeClr val="accent1"/>
                </a:solidFill>
                <a:latin typeface="Calibri" pitchFamily="34" charset="0"/>
              </a:rPr>
              <a:t>10</a:t>
            </a:r>
            <a:endParaRPr lang="en-US" sz="3200" dirty="0">
              <a:solidFill>
                <a:schemeClr val="accent2"/>
              </a:solidFill>
            </a:endParaRPr>
          </a:p>
        </p:txBody>
      </p:sp>
      <p:pic>
        <p:nvPicPr>
          <p:cNvPr id="3" name="Picture 2" descr="Second  factorization:&#10;&#10;1890 equals 2 times 3 times 3 times 3 times 5 times 7&#10;equals open parentheses 2 times 3 times 5 close parentheses times open parentheses 3 times 3 times 7 close parentheses&#10;equals 30 times 63&#10;&#10;third factorization:&#10;&#10;1890 equals 2 times 3 times 3 times 3 times 5 times 7&#10;equals open parentheses 2 times 3 times 7 close parentheses times open parentheses 3 times 3 times 5 close parentheses&#10;equals 42 times 45">
            <a:extLst>
              <a:ext uri="{FF2B5EF4-FFF2-40B4-BE49-F238E27FC236}">
                <a16:creationId xmlns:a16="http://schemas.microsoft.com/office/drawing/2014/main" id="{499BD1C5-C406-07F5-D9D7-4EC24D161B0F}"/>
              </a:ext>
            </a:extLst>
          </p:cNvPr>
          <p:cNvPicPr>
            <a:picLocks noChangeAspect="1"/>
          </p:cNvPicPr>
          <p:nvPr/>
        </p:nvPicPr>
        <p:blipFill>
          <a:blip r:embed="rId3"/>
          <a:stretch>
            <a:fillRect/>
          </a:stretch>
        </p:blipFill>
        <p:spPr>
          <a:xfrm>
            <a:off x="1947600" y="1317851"/>
            <a:ext cx="5248800" cy="2916000"/>
          </a:xfrm>
          <a:prstGeom prst="rect">
            <a:avLst/>
          </a:prstGeom>
        </p:spPr>
      </p:pic>
      <p:sp>
        <p:nvSpPr>
          <p:cNvPr id="13" name="Rectangle 3"/>
          <p:cNvSpPr txBox="1">
            <a:spLocks/>
          </p:cNvSpPr>
          <p:nvPr/>
        </p:nvSpPr>
        <p:spPr>
          <a:xfrm>
            <a:off x="533400" y="4233851"/>
            <a:ext cx="8153400" cy="1557349"/>
          </a:xfrm>
          <a:prstGeom prst="rect">
            <a:avLst/>
          </a:prstGeom>
        </p:spPr>
        <p:txBody>
          <a:bodyPr wrap="square">
            <a:spAutoFit/>
          </a:bodyPr>
          <a:lstStyle/>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 </a:t>
            </a:r>
            <a:r>
              <a:rPr kumimoji="0" lang="en-US" sz="2800" b="0" i="0" u="none" strike="noStrike" kern="1200" cap="none" spc="0" normalizeH="0" baseline="0" noProof="0" dirty="0">
                <a:ln>
                  <a:noFill/>
                </a:ln>
                <a:solidFill>
                  <a:srgbClr val="0000FF"/>
                </a:solidFill>
                <a:effectLst/>
                <a:uLnTx/>
                <a:uFillTx/>
                <a:latin typeface="+mn-lt"/>
                <a:ea typeface="+mn-ea"/>
                <a:cs typeface="+mn-cs"/>
              </a:rPr>
              <a:t>27</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70</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 30 </a:t>
            </a:r>
            <a:r>
              <a:rPr kumimoji="0" lang="en-US" sz="2800" b="0" i="0" u="none" strike="noStrike" kern="1200" cap="none" spc="0" normalizeH="0" baseline="0" noProof="0" dirty="0">
                <a:ln>
                  <a:noFill/>
                </a:ln>
                <a:solidFill>
                  <a:schemeClr val="tx1"/>
                </a:solidFill>
                <a:effectLst/>
                <a:uLnTx/>
                <a:uFillTx/>
                <a:latin typeface="+mn-lt"/>
                <a:ea typeface="+mn-ea"/>
                <a:cs typeface="+mn-cs"/>
              </a:rPr>
              <a:t>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63 </a:t>
            </a:r>
            <a:r>
              <a:rPr kumimoji="0" lang="en-US" sz="2800" b="0" i="0" u="none" strike="noStrike" kern="1200" cap="none" spc="0" normalizeH="0" baseline="0" noProof="0" dirty="0">
                <a:ln>
                  <a:noFill/>
                </a:ln>
                <a:solidFill>
                  <a:schemeClr val="tx1"/>
                </a:solidFill>
                <a:effectLst/>
                <a:uLnTx/>
                <a:uFillTx/>
                <a:latin typeface="+mn-lt"/>
                <a:ea typeface="+mn-ea"/>
                <a:cs typeface="+mn-cs"/>
              </a:rPr>
              <a:t>times;</a:t>
            </a:r>
          </a:p>
          <a:p>
            <a:pPr marL="0" marR="0" lvl="0" indent="3175"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42</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1890 </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45</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38: Finding the Least Common Multiple (LCM)</a:t>
            </a:r>
            <a:r>
              <a:rPr lang="en-US" baseline="-25000" dirty="0">
                <a:solidFill>
                  <a:schemeClr val="accent1"/>
                </a:solidFill>
                <a:latin typeface="Calibri" pitchFamily="34" charset="0"/>
              </a:rPr>
              <a:t>11</a:t>
            </a:r>
            <a:endParaRPr lang="en-US" sz="3200" dirty="0">
              <a:solidFill>
                <a:schemeClr val="accent2"/>
              </a:solidFill>
            </a:endParaRPr>
          </a:p>
        </p:txBody>
      </p:sp>
      <p:sp>
        <p:nvSpPr>
          <p:cNvPr id="19459" name="Rectangle 3"/>
          <p:cNvSpPr>
            <a:spLocks noGrp="1"/>
          </p:cNvSpPr>
          <p:nvPr>
            <p:ph idx="1"/>
          </p:nvPr>
        </p:nvSpPr>
        <p:spPr>
          <a:xfrm>
            <a:off x="457200" y="1280160"/>
            <a:ext cx="8229600" cy="2123658"/>
          </a:xfrm>
          <a:prstGeom prst="rect">
            <a:avLst/>
          </a:prstGeom>
        </p:spPr>
        <p:txBody>
          <a:bodyPr>
            <a:spAutoFit/>
          </a:bodyPr>
          <a:lstStyle/>
          <a:p>
            <a:pPr marL="0" indent="3175">
              <a:spcAft>
                <a:spcPts val="1200"/>
              </a:spcAft>
              <a:buFont typeface="Courier New" pitchFamily="49" charset="0"/>
              <a:buNone/>
            </a:pPr>
            <a:r>
              <a:rPr lang="en-US" i="0" dirty="0">
                <a:solidFill>
                  <a:schemeClr val="tx1"/>
                </a:solidFill>
              </a:rPr>
              <a:t>Find the LCM for </a:t>
            </a:r>
            <a:r>
              <a:rPr lang="en-US" i="0" dirty="0">
                <a:solidFill>
                  <a:srgbClr val="0000FF"/>
                </a:solidFill>
              </a:rPr>
              <a:t>12</a:t>
            </a:r>
            <a:r>
              <a:rPr lang="en-US" i="0" dirty="0">
                <a:solidFill>
                  <a:schemeClr val="tx1"/>
                </a:solidFill>
              </a:rPr>
              <a:t>, </a:t>
            </a:r>
            <a:r>
              <a:rPr lang="en-US" i="0" dirty="0">
                <a:solidFill>
                  <a:srgbClr val="0000FF"/>
                </a:solidFill>
              </a:rPr>
              <a:t>18</a:t>
            </a:r>
            <a:r>
              <a:rPr lang="en-US" i="0" dirty="0">
                <a:solidFill>
                  <a:schemeClr val="tx1"/>
                </a:solidFill>
              </a:rPr>
              <a:t>, and </a:t>
            </a:r>
            <a:r>
              <a:rPr lang="en-US" i="0" dirty="0">
                <a:solidFill>
                  <a:srgbClr val="0000FF"/>
                </a:solidFill>
              </a:rPr>
              <a:t>66;</a:t>
            </a:r>
            <a:r>
              <a:rPr lang="en-US" i="0" dirty="0">
                <a:solidFill>
                  <a:schemeClr val="tx1"/>
                </a:solidFill>
              </a:rPr>
              <a:t> and then state how many times each number divides into the LCM.</a:t>
            </a:r>
          </a:p>
          <a:p>
            <a:pPr marL="0" indent="3175">
              <a:spcBef>
                <a:spcPts val="0"/>
              </a:spcBef>
              <a:spcAft>
                <a:spcPts val="1200"/>
              </a:spcAft>
              <a:buFont typeface="Courier New" pitchFamily="49" charset="0"/>
              <a:buNone/>
            </a:pPr>
            <a:r>
              <a:rPr lang="en-US" b="1" i="0" dirty="0">
                <a:solidFill>
                  <a:schemeClr val="tx1"/>
                </a:solidFill>
              </a:rPr>
              <a:t>Solution</a:t>
            </a:r>
          </a:p>
          <a:p>
            <a:pPr indent="3175">
              <a:spcBef>
                <a:spcPts val="0"/>
              </a:spcBef>
              <a:spcAft>
                <a:spcPts val="1200"/>
              </a:spcAft>
            </a:pPr>
            <a:r>
              <a:rPr lang="en-US" dirty="0"/>
              <a:t>Begin by finding the LCM. </a:t>
            </a:r>
            <a:endParaRPr lang="en-US" dirty="0">
              <a:solidFill>
                <a:schemeClr val="tx1"/>
              </a:solidFill>
            </a:endParaRPr>
          </a:p>
        </p:txBody>
      </p:sp>
      <p:pic>
        <p:nvPicPr>
          <p:cNvPr id="3" name="Picture 2" descr="Twelve equals two times two times three.&#10;Eighteen equals two times three times three.&#10;Sixty six equals two times three times eleven.&#10;Therefore, the least common multiple equals two times two times three times three times eleven, which equals three hundred ninety six.">
            <a:extLst>
              <a:ext uri="{FF2B5EF4-FFF2-40B4-BE49-F238E27FC236}">
                <a16:creationId xmlns:a16="http://schemas.microsoft.com/office/drawing/2014/main" id="{B99AB569-35B3-6A22-D939-D79C5BED5C5A}"/>
              </a:ext>
            </a:extLst>
          </p:cNvPr>
          <p:cNvPicPr>
            <a:picLocks noChangeAspect="1"/>
          </p:cNvPicPr>
          <p:nvPr/>
        </p:nvPicPr>
        <p:blipFill>
          <a:blip r:embed="rId3"/>
          <a:stretch>
            <a:fillRect/>
          </a:stretch>
        </p:blipFill>
        <p:spPr>
          <a:xfrm>
            <a:off x="2020500" y="3733800"/>
            <a:ext cx="5103000" cy="1512000"/>
          </a:xfrm>
          <a:prstGeom prst="rect">
            <a:avLst/>
          </a:prstGeom>
        </p:spPr>
      </p:pic>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2"/>
                </a:solidFill>
              </a:rPr>
              <a:t>Example 38: Finding the Least Common Multiple (LCM)</a:t>
            </a:r>
            <a:r>
              <a:rPr lang="en-US" sz="3200" baseline="-25000" dirty="0">
                <a:solidFill>
                  <a:schemeClr val="accent1"/>
                </a:solidFill>
                <a:latin typeface="Calibri" pitchFamily="34" charset="0"/>
              </a:rPr>
              <a:t>12</a:t>
            </a:r>
            <a:endParaRPr lang="en-US" sz="3200" dirty="0">
              <a:solidFill>
                <a:schemeClr val="accent2"/>
              </a:solidFill>
            </a:endParaRPr>
          </a:p>
        </p:txBody>
      </p:sp>
      <p:sp>
        <p:nvSpPr>
          <p:cNvPr id="19459" name="Rectangle 3"/>
          <p:cNvSpPr>
            <a:spLocks noGrp="1"/>
          </p:cNvSpPr>
          <p:nvPr>
            <p:ph idx="1"/>
          </p:nvPr>
        </p:nvSpPr>
        <p:spPr>
          <a:xfrm>
            <a:off x="457200" y="1280160"/>
            <a:ext cx="8229600" cy="954107"/>
          </a:xfrm>
          <a:prstGeom prst="rect">
            <a:avLst/>
          </a:prstGeom>
        </p:spPr>
        <p:txBody>
          <a:bodyPr>
            <a:spAutoFit/>
          </a:bodyPr>
          <a:lstStyle/>
          <a:p>
            <a:pPr indent="3175">
              <a:spcBef>
                <a:spcPts val="0"/>
              </a:spcBef>
              <a:spcAft>
                <a:spcPts val="1200"/>
              </a:spcAft>
            </a:pPr>
            <a:r>
              <a:rPr lang="en-US" dirty="0"/>
              <a:t>Now determine how many times each number divides into the LCM. </a:t>
            </a:r>
            <a:endParaRPr lang="en-US" dirty="0">
              <a:solidFill>
                <a:schemeClr val="tx1"/>
              </a:solidFill>
            </a:endParaRPr>
          </a:p>
        </p:txBody>
      </p:sp>
      <p:pic>
        <p:nvPicPr>
          <p:cNvPr id="3" name="Picture 2" descr="First factorization:&#10;396 equals 2 times 2 times 3 times 3 times 11.&#10;That equals open parenthesis 2 times 2 times 3 close parenthesis times open parenthesis 3 times 11 close parenthesis.&#10;That equals 12 times 33.&#10;&#10;Second factorization:&#10;396 equals 2 times 2 times 3 times 3 times 11.&#10;That equals open parenthesis 2 times 3 times 3 close parenthesis times open parenthesis 2 times 11 close parenthesis.&#10;That equals 18 times 22.">
            <a:extLst>
              <a:ext uri="{FF2B5EF4-FFF2-40B4-BE49-F238E27FC236}">
                <a16:creationId xmlns:a16="http://schemas.microsoft.com/office/drawing/2014/main" id="{4AAA9B88-0AEF-158D-9DDB-5A282607A08C}"/>
              </a:ext>
            </a:extLst>
          </p:cNvPr>
          <p:cNvPicPr>
            <a:picLocks noChangeAspect="1"/>
          </p:cNvPicPr>
          <p:nvPr/>
        </p:nvPicPr>
        <p:blipFill>
          <a:blip r:embed="rId3"/>
          <a:stretch>
            <a:fillRect/>
          </a:stretch>
        </p:blipFill>
        <p:spPr>
          <a:xfrm>
            <a:off x="1942560" y="2409840"/>
            <a:ext cx="5258880" cy="3168000"/>
          </a:xfrm>
          <a:prstGeom prst="rect">
            <a:avLst/>
          </a:prstGeom>
        </p:spPr>
      </p:pic>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76200"/>
            <a:ext cx="8229600" cy="914400"/>
          </a:xfrm>
          <a:prstGeom prst="rect">
            <a:avLst/>
          </a:prstGeom>
        </p:spPr>
        <p:txBody>
          <a:bodyPr/>
          <a:lstStyle/>
          <a:p>
            <a:r>
              <a:rPr lang="en-US" dirty="0">
                <a:solidFill>
                  <a:schemeClr val="accent2"/>
                </a:solidFill>
              </a:rPr>
              <a:t>Example 38: Finding the Least Common Multiple (LCM)</a:t>
            </a:r>
            <a:r>
              <a:rPr lang="en-US" baseline="-25000" dirty="0">
                <a:solidFill>
                  <a:schemeClr val="accent1"/>
                </a:solidFill>
                <a:latin typeface="Calibri" pitchFamily="34" charset="0"/>
              </a:rPr>
              <a:t>13</a:t>
            </a:r>
            <a:endParaRPr lang="en-US" sz="3200" dirty="0">
              <a:solidFill>
                <a:schemeClr val="accent2"/>
              </a:solidFill>
            </a:endParaRPr>
          </a:p>
        </p:txBody>
      </p:sp>
      <p:pic>
        <p:nvPicPr>
          <p:cNvPr id="6" name="Picture 5" descr="Third factorization:&#10;396 equals 2 times 2 times 3 times 3 times 11.&#10;That equals open parenthesis 2 times 3 times 11 close parenthesis times open parenthesis 2 times 3 close parenthesis.&#10;That equals 66 times 6.">
            <a:extLst>
              <a:ext uri="{FF2B5EF4-FFF2-40B4-BE49-F238E27FC236}">
                <a16:creationId xmlns:a16="http://schemas.microsoft.com/office/drawing/2014/main" id="{2755C57F-64F8-0769-8B0B-585F4D638B6D}"/>
              </a:ext>
            </a:extLst>
          </p:cNvPr>
          <p:cNvPicPr>
            <a:picLocks noChangeAspect="1"/>
          </p:cNvPicPr>
          <p:nvPr/>
        </p:nvPicPr>
        <p:blipFill>
          <a:blip r:embed="rId3"/>
          <a:stretch>
            <a:fillRect/>
          </a:stretch>
        </p:blipFill>
        <p:spPr>
          <a:xfrm>
            <a:off x="1881371" y="1371600"/>
            <a:ext cx="5381258" cy="1584000"/>
          </a:xfrm>
          <a:prstGeom prst="rect">
            <a:avLst/>
          </a:prstGeom>
        </p:spPr>
      </p:pic>
      <p:sp>
        <p:nvSpPr>
          <p:cNvPr id="13" name="Rectangle 3"/>
          <p:cNvSpPr txBox="1">
            <a:spLocks/>
          </p:cNvSpPr>
          <p:nvPr/>
        </p:nvSpPr>
        <p:spPr>
          <a:xfrm>
            <a:off x="457200" y="3124200"/>
            <a:ext cx="8229600" cy="1557349"/>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 </a:t>
            </a:r>
            <a:r>
              <a:rPr kumimoji="0" lang="en-US" sz="2800" b="0" i="0" u="none" strike="noStrike" kern="1200" cap="none" spc="0" normalizeH="0" baseline="0" noProof="0" dirty="0">
                <a:ln>
                  <a:noFill/>
                </a:ln>
                <a:solidFill>
                  <a:srgbClr val="0000FF"/>
                </a:solidFill>
                <a:effectLst/>
                <a:uLnTx/>
                <a:uFillTx/>
                <a:latin typeface="+mn-lt"/>
                <a:ea typeface="+mn-ea"/>
                <a:cs typeface="+mn-cs"/>
              </a:rPr>
              <a:t>12</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33</a:t>
            </a:r>
            <a:r>
              <a:rPr kumimoji="0" lang="en-US" sz="2800" b="0" i="0" u="none" strike="noStrike" kern="1200" cap="none" spc="0" normalizeH="0" baseline="0" noProof="0" dirty="0">
                <a:ln>
                  <a:noFill/>
                </a:ln>
                <a:solidFill>
                  <a:schemeClr val="tx1"/>
                </a:solidFill>
                <a:effectLst/>
                <a:uLnTx/>
                <a:uFillTx/>
                <a:latin typeface="+mn-lt"/>
                <a:ea typeface="+mn-ea"/>
                <a:cs typeface="+mn-cs"/>
              </a:rPr>
              <a:t> times; </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18</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22</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mn-lt"/>
                <a:ea typeface="+mn-ea"/>
                <a:cs typeface="+mn-cs"/>
              </a:rPr>
              <a:t>66</a:t>
            </a:r>
            <a:r>
              <a:rPr kumimoji="0" lang="en-US" sz="2800" b="0" i="0" u="none" strike="noStrike" kern="1200" cap="none" spc="0" normalizeH="0" baseline="0" noProof="0" dirty="0">
                <a:ln>
                  <a:noFill/>
                </a:ln>
                <a:solidFill>
                  <a:schemeClr val="tx1"/>
                </a:solidFill>
                <a:effectLst/>
                <a:uLnTx/>
                <a:uFillTx/>
                <a:latin typeface="+mn-lt"/>
                <a:ea typeface="+mn-ea"/>
                <a:cs typeface="+mn-cs"/>
              </a:rPr>
              <a:t> divides into </a:t>
            </a:r>
            <a:r>
              <a:rPr kumimoji="0" lang="en-US" sz="2800" b="0" i="0" u="none" strike="noStrike" kern="1200" cap="none" spc="0" normalizeH="0" baseline="0" noProof="0" dirty="0">
                <a:ln>
                  <a:noFill/>
                </a:ln>
                <a:solidFill>
                  <a:srgbClr val="9900FF"/>
                </a:solidFill>
                <a:effectLst/>
                <a:uLnTx/>
                <a:uFillTx/>
                <a:latin typeface="+mn-lt"/>
                <a:ea typeface="+mn-ea"/>
                <a:cs typeface="+mn-cs"/>
              </a:rPr>
              <a:t>396</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6</a:t>
            </a:r>
            <a:r>
              <a:rPr kumimoji="0" lang="en-US" sz="2800" b="0" i="0" u="none" strike="noStrike" kern="1200" cap="none" spc="0" normalizeH="0" baseline="0" noProof="0" dirty="0">
                <a:ln>
                  <a:noFill/>
                </a:ln>
                <a:solidFill>
                  <a:schemeClr val="tx1"/>
                </a:solidFill>
                <a:effectLst/>
                <a:uLnTx/>
                <a:uFillTx/>
                <a:latin typeface="+mn-lt"/>
                <a:ea typeface="+mn-ea"/>
                <a:cs typeface="+mn-cs"/>
              </a:rPr>
              <a:t>  times.</a:t>
            </a: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14</a:t>
            </a:r>
            <a:r>
              <a:rPr lang="en-US" dirty="0"/>
              <a:t> </a:t>
            </a:r>
          </a:p>
        </p:txBody>
      </p:sp>
      <p:sp>
        <p:nvSpPr>
          <p:cNvPr id="3" name="Content Placeholder 2"/>
          <p:cNvSpPr>
            <a:spLocks noGrp="1"/>
          </p:cNvSpPr>
          <p:nvPr>
            <p:ph idx="1"/>
          </p:nvPr>
        </p:nvSpPr>
        <p:spPr/>
        <p:txBody>
          <a:bodyPr/>
          <a:lstStyle/>
          <a:p>
            <a:r>
              <a:rPr lang="en-US" dirty="0"/>
              <a:t>Find the LCM of </a:t>
            </a:r>
            <a:r>
              <a:rPr lang="en-US" dirty="0">
                <a:solidFill>
                  <a:srgbClr val="0000FF"/>
                </a:solidFill>
              </a:rPr>
              <a:t>30</a:t>
            </a:r>
            <a:r>
              <a:rPr lang="en-US" dirty="0"/>
              <a:t>, </a:t>
            </a:r>
            <a:r>
              <a:rPr lang="en-US" dirty="0">
                <a:solidFill>
                  <a:srgbClr val="0000FF"/>
                </a:solidFill>
              </a:rPr>
              <a:t>50</a:t>
            </a:r>
            <a:r>
              <a:rPr lang="en-US" dirty="0"/>
              <a:t>, and </a:t>
            </a:r>
            <a:r>
              <a:rPr lang="en-US" dirty="0">
                <a:solidFill>
                  <a:srgbClr val="0000FF"/>
                </a:solidFill>
              </a:rPr>
              <a:t>63</a:t>
            </a:r>
            <a:r>
              <a:rPr lang="en-US" dirty="0"/>
              <a:t>; then state how many times each number divides into the LCM. </a:t>
            </a:r>
          </a:p>
          <a:p>
            <a:r>
              <a:rPr lang="en-US" b="1" dirty="0"/>
              <a:t>Solution </a:t>
            </a:r>
          </a:p>
          <a:p>
            <a:r>
              <a:rPr lang="en-US" dirty="0"/>
              <a:t>Begin by finding the LCM.</a:t>
            </a:r>
          </a:p>
        </p:txBody>
      </p:sp>
      <p:pic>
        <p:nvPicPr>
          <p:cNvPr id="17" name="Picture 16" descr="Thirty equals two times three times five.&#10;Fifty equals two times five times five.&#10;Sixty three equals three times three times seven.&#10;Therefore, LCM equals two times three times three times five times five times seven equals three thousand one hundred fifty.">
            <a:extLst>
              <a:ext uri="{FF2B5EF4-FFF2-40B4-BE49-F238E27FC236}">
                <a16:creationId xmlns:a16="http://schemas.microsoft.com/office/drawing/2014/main" id="{010A80F4-BBBB-FECC-1ECD-6366664C6CDF}"/>
              </a:ext>
            </a:extLst>
          </p:cNvPr>
          <p:cNvPicPr>
            <a:picLocks noChangeAspect="1"/>
          </p:cNvPicPr>
          <p:nvPr/>
        </p:nvPicPr>
        <p:blipFill>
          <a:blip r:embed="rId3"/>
          <a:stretch>
            <a:fillRect/>
          </a:stretch>
        </p:blipFill>
        <p:spPr>
          <a:xfrm>
            <a:off x="1619527" y="3566160"/>
            <a:ext cx="5904945" cy="165600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914400"/>
          </a:xfrm>
          <a:prstGeom prst="rect">
            <a:avLst/>
          </a:prstGeom>
        </p:spPr>
        <p:txBody>
          <a:bodyPr>
            <a:normAutofit/>
          </a:bodyPr>
          <a:lstStyle/>
          <a:p>
            <a:r>
              <a:rPr lang="en-US" dirty="0">
                <a:solidFill>
                  <a:schemeClr val="accent1"/>
                </a:solidFill>
              </a:rPr>
              <a:t>Evaluating Expressions with Exponents</a:t>
            </a:r>
          </a:p>
        </p:txBody>
      </p:sp>
      <p:pic>
        <p:nvPicPr>
          <p:cNvPr id="12" name="Picture 11" descr="This is common error box containing 2 columns with wrong solution and correct solution.&#10;&#10;On the left under &quot;Wrong Solution,&quot; it says Do not multiply the base times the exponent and shows incorrect methods: 10 to the power of 2 equals 10 times 2, and 6 to the power of 4 equals 6 times 4, both labeled as wrong. &#10;On the right under &quot;Correct Solution,&quot; it says Do multiply the base times itself and shows the correct methods: 10 to the power of 2 equals 10 times 10, and 6 to the power of 4 equals 6 times 6 times 6 times 6, both labeled as correct.">
            <a:extLst>
              <a:ext uri="{FF2B5EF4-FFF2-40B4-BE49-F238E27FC236}">
                <a16:creationId xmlns:a16="http://schemas.microsoft.com/office/drawing/2014/main" id="{56C20286-6956-AF82-A0D1-BBE896859521}"/>
              </a:ext>
            </a:extLst>
          </p:cNvPr>
          <p:cNvPicPr>
            <a:picLocks noChangeAspect="1"/>
          </p:cNvPicPr>
          <p:nvPr/>
        </p:nvPicPr>
        <p:blipFill>
          <a:blip r:embed="rId2"/>
          <a:stretch>
            <a:fillRect/>
          </a:stretch>
        </p:blipFill>
        <p:spPr>
          <a:xfrm>
            <a:off x="272325" y="1219199"/>
            <a:ext cx="8460000" cy="4174778"/>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15</a:t>
            </a:r>
            <a:endParaRPr lang="en-US" dirty="0"/>
          </a:p>
        </p:txBody>
      </p:sp>
      <p:sp>
        <p:nvSpPr>
          <p:cNvPr id="3" name="Content Placeholder 2"/>
          <p:cNvSpPr>
            <a:spLocks noGrp="1"/>
          </p:cNvSpPr>
          <p:nvPr>
            <p:ph idx="1"/>
          </p:nvPr>
        </p:nvSpPr>
        <p:spPr>
          <a:xfrm>
            <a:off x="457200" y="1280160"/>
            <a:ext cx="8229600" cy="1670208"/>
          </a:xfrm>
        </p:spPr>
        <p:txBody>
          <a:bodyPr>
            <a:normAutofit/>
          </a:bodyPr>
          <a:lstStyle/>
          <a:p>
            <a:r>
              <a:rPr lang="en-US" dirty="0"/>
              <a:t>Now determine how many times each number divides into the LCM:</a:t>
            </a:r>
            <a:endParaRPr lang="en-US" dirty="0">
              <a:sym typeface="Symbol"/>
            </a:endParaRPr>
          </a:p>
          <a:p>
            <a:r>
              <a:rPr lang="en-US" dirty="0">
                <a:sym typeface="Symbol"/>
              </a:rPr>
              <a:t>	</a:t>
            </a:r>
            <a:endParaRPr lang="en-US" dirty="0"/>
          </a:p>
        </p:txBody>
      </p:sp>
      <p:pic>
        <p:nvPicPr>
          <p:cNvPr id="10" name="Picture 9" descr="First factorization:&#10;3150 equals 2 times 3 times 3 times 5 times 5 times 7&#10;equals open parentheses 2 times 3 times 5 close parentheses times open parentheses 3 times 5 times 7 close parentheses&#10;equals 30 times 105">
            <a:extLst>
              <a:ext uri="{FF2B5EF4-FFF2-40B4-BE49-F238E27FC236}">
                <a16:creationId xmlns:a16="http://schemas.microsoft.com/office/drawing/2014/main" id="{35E0DE0C-DAE6-E855-1445-929C3DF2D4DB}"/>
              </a:ext>
            </a:extLst>
          </p:cNvPr>
          <p:cNvPicPr>
            <a:picLocks noChangeAspect="1"/>
          </p:cNvPicPr>
          <p:nvPr/>
        </p:nvPicPr>
        <p:blipFill>
          <a:blip r:embed="rId3"/>
          <a:stretch>
            <a:fillRect/>
          </a:stretch>
        </p:blipFill>
        <p:spPr>
          <a:xfrm>
            <a:off x="1441478" y="2535000"/>
            <a:ext cx="6261044" cy="1656000"/>
          </a:xfrm>
          <a:prstGeom prst="rect">
            <a:avLst/>
          </a:prstGeom>
        </p:spPr>
      </p:pic>
      <p:sp>
        <p:nvSpPr>
          <p:cNvPr id="11" name="TextBox 10">
            <a:extLst>
              <a:ext uri="{FF2B5EF4-FFF2-40B4-BE49-F238E27FC236}">
                <a16:creationId xmlns:a16="http://schemas.microsoft.com/office/drawing/2014/main" id="{B20D92F6-D44B-95E4-F640-D6340851108C}"/>
              </a:ext>
            </a:extLst>
          </p:cNvPr>
          <p:cNvSpPr txBox="1"/>
          <p:nvPr/>
        </p:nvSpPr>
        <p:spPr>
          <a:xfrm>
            <a:off x="454819" y="4495800"/>
            <a:ext cx="5260181"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So, 30 divides into</a:t>
            </a:r>
            <a:r>
              <a:rPr kumimoji="0" lang="en-US" sz="2600" b="0" i="0" u="none" strike="noStrike" kern="1200" cap="none" spc="0" normalizeH="0" baseline="0" noProof="0" dirty="0">
                <a:ln>
                  <a:noFill/>
                </a:ln>
                <a:solidFill>
                  <a:srgbClr val="366092"/>
                </a:solidFill>
                <a:effectLst/>
                <a:uLnTx/>
                <a:uFillTx/>
                <a:latin typeface="Calibri"/>
                <a:ea typeface="+mn-ea"/>
                <a:cs typeface="+mn-cs"/>
                <a:sym typeface="Symbol"/>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3150, </a:t>
            </a:r>
            <a:r>
              <a:rPr kumimoji="0" lang="en-US" sz="2600" b="1" i="0" strike="noStrike" kern="1200" cap="none" spc="0" normalizeH="0" baseline="0" noProof="0" dirty="0">
                <a:ln>
                  <a:noFill/>
                </a:ln>
                <a:solidFill>
                  <a:srgbClr val="366092"/>
                </a:solidFill>
                <a:effectLst/>
                <a:uLnTx/>
                <a:uFillTx/>
                <a:latin typeface="Calibri"/>
                <a:ea typeface="+mn-ea"/>
                <a:cs typeface="+mn-cs"/>
              </a:rPr>
              <a:t>105</a:t>
            </a:r>
            <a:r>
              <a:rPr kumimoji="0" lang="en-US" sz="2600" b="0" i="0" u="none" strike="noStrike" kern="1200" cap="none" spc="0" normalizeH="0" baseline="0" noProof="0" dirty="0">
                <a:ln>
                  <a:noFill/>
                </a:ln>
                <a:solidFill>
                  <a:srgbClr val="366092"/>
                </a:solidFill>
                <a:effectLst/>
                <a:uLnTx/>
                <a:uFillTx/>
                <a:latin typeface="Calibri"/>
                <a:ea typeface="+mn-ea"/>
                <a:cs typeface="+mn-cs"/>
              </a:rPr>
              <a:t> times.</a:t>
            </a:r>
            <a:endParaRPr lang="en-IN" dirty="0"/>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39: Finding the Least Common Multiple (LCM)</a:t>
            </a:r>
            <a:r>
              <a:rPr lang="en-US" baseline="-25000" dirty="0">
                <a:solidFill>
                  <a:schemeClr val="accent1"/>
                </a:solidFill>
                <a:latin typeface="Calibri" pitchFamily="34" charset="0"/>
              </a:rPr>
              <a:t>16</a:t>
            </a:r>
            <a:endParaRPr lang="en-US" dirty="0"/>
          </a:p>
        </p:txBody>
      </p:sp>
      <p:sp>
        <p:nvSpPr>
          <p:cNvPr id="3" name="Content Placeholder 2"/>
          <p:cNvSpPr>
            <a:spLocks noGrp="1"/>
          </p:cNvSpPr>
          <p:nvPr>
            <p:ph idx="1"/>
          </p:nvPr>
        </p:nvSpPr>
        <p:spPr/>
        <p:txBody>
          <a:bodyPr>
            <a:normAutofit/>
          </a:bodyPr>
          <a:lstStyle/>
          <a:p>
            <a:r>
              <a:rPr lang="en-US" dirty="0"/>
              <a:t>Now determine how many times each number divides into the LCM:</a:t>
            </a:r>
            <a:endParaRPr lang="en-US" sz="3000" dirty="0">
              <a:sym typeface="Symbol"/>
            </a:endParaRPr>
          </a:p>
        </p:txBody>
      </p:sp>
      <p:pic>
        <p:nvPicPr>
          <p:cNvPr id="5" name="Picture 4" descr="Second factorization:&#10;3150 equals 2 times 3 times 3 times 5 times 5 times 7.&#10;That equals open parenthesis 2 times 5 times 5 close parenthesis times open parenthesis 3 times 3 times 7 close parenthesis.&#10;That equals 50 times 63.&#10;So, 50 divides into 3150 exactly 63 times.&#10;&#10;Third factorization:&#10;3150 equals 2 times 3 times 3 times 5 times 5 times 7.&#10;That equals open parenthesis 3 times 3 times 7 close parenthesis times open parenthesis 2 times 5 times 5 close parenthesis.&#10;That equals 63 times 50.&#10;So, 63 divides into 3150 exactly 50 times.">
            <a:extLst>
              <a:ext uri="{FF2B5EF4-FFF2-40B4-BE49-F238E27FC236}">
                <a16:creationId xmlns:a16="http://schemas.microsoft.com/office/drawing/2014/main" id="{6EAF7AF1-02E6-EF51-4A06-844FCBAB5803}"/>
              </a:ext>
            </a:extLst>
          </p:cNvPr>
          <p:cNvPicPr>
            <a:picLocks noChangeAspect="1"/>
          </p:cNvPicPr>
          <p:nvPr/>
        </p:nvPicPr>
        <p:blipFill>
          <a:blip r:embed="rId3"/>
          <a:stretch>
            <a:fillRect/>
          </a:stretch>
        </p:blipFill>
        <p:spPr>
          <a:xfrm>
            <a:off x="1882556" y="2057400"/>
            <a:ext cx="5378888" cy="3888000"/>
          </a:xfrm>
          <a:prstGeom prst="rect">
            <a:avLst/>
          </a:prstGeom>
        </p:spPr>
      </p:pic>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76200"/>
            <a:ext cx="8229600" cy="914400"/>
          </a:xfrm>
          <a:prstGeom prst="rect">
            <a:avLst/>
          </a:prstGeom>
        </p:spPr>
        <p:txBody>
          <a:bodyPr/>
          <a:lstStyle/>
          <a:p>
            <a:r>
              <a:rPr lang="en-US" sz="3200" dirty="0">
                <a:solidFill>
                  <a:schemeClr val="accent1"/>
                </a:solidFill>
              </a:rPr>
              <a:t>Example 40: Application: Finding the LCM</a:t>
            </a:r>
            <a:r>
              <a:rPr lang="en-US" baseline="-25000" dirty="0">
                <a:solidFill>
                  <a:schemeClr val="accent1"/>
                </a:solidFill>
                <a:latin typeface="Calibri" pitchFamily="34" charset="0"/>
              </a:rPr>
              <a:t>1</a:t>
            </a:r>
            <a:r>
              <a:rPr lang="en-US" sz="3200" dirty="0">
                <a:solidFill>
                  <a:schemeClr val="accent1"/>
                </a:solidFill>
              </a:rPr>
              <a:t> </a:t>
            </a:r>
          </a:p>
        </p:txBody>
      </p:sp>
      <p:sp>
        <p:nvSpPr>
          <p:cNvPr id="22531" name="Rectangle 3"/>
          <p:cNvSpPr>
            <a:spLocks noGrp="1"/>
          </p:cNvSpPr>
          <p:nvPr>
            <p:ph idx="1"/>
          </p:nvPr>
        </p:nvSpPr>
        <p:spPr>
          <a:xfrm>
            <a:off x="457200" y="1165653"/>
            <a:ext cx="8229600" cy="2491947"/>
          </a:xfrm>
          <a:prstGeom prst="rect">
            <a:avLst/>
          </a:prstGeom>
        </p:spPr>
        <p:txBody>
          <a:bodyPr>
            <a:normAutofit fontScale="92500" lnSpcReduction="20000"/>
          </a:bodyPr>
          <a:lstStyle/>
          <a:p>
            <a:r>
              <a:rPr lang="en-US" i="0" dirty="0">
                <a:solidFill>
                  <a:schemeClr val="tx1"/>
                </a:solidFill>
              </a:rPr>
              <a:t>Suppose it takes three weather satellites—</a:t>
            </a:r>
            <a:r>
              <a:rPr lang="en-US" i="0" dirty="0">
                <a:solidFill>
                  <a:srgbClr val="FF0000"/>
                </a:solidFill>
              </a:rPr>
              <a:t>A</a:t>
            </a:r>
            <a:r>
              <a:rPr lang="en-US" i="0" dirty="0">
                <a:solidFill>
                  <a:schemeClr val="tx1"/>
                </a:solidFill>
              </a:rPr>
              <a:t>, </a:t>
            </a:r>
            <a:r>
              <a:rPr lang="en-US" i="0" dirty="0">
                <a:solidFill>
                  <a:srgbClr val="9900FF"/>
                </a:solidFill>
              </a:rPr>
              <a:t>B</a:t>
            </a:r>
            <a:r>
              <a:rPr lang="en-US" i="0" dirty="0">
                <a:solidFill>
                  <a:schemeClr val="tx1"/>
                </a:solidFill>
              </a:rPr>
              <a:t>, and </a:t>
            </a:r>
            <a:r>
              <a:rPr lang="en-US" i="0" dirty="0">
                <a:solidFill>
                  <a:srgbClr val="07FF3F"/>
                </a:solidFill>
              </a:rPr>
              <a:t>C</a:t>
            </a:r>
            <a:r>
              <a:rPr lang="en-US" dirty="0">
                <a:solidFill>
                  <a:schemeClr val="tx1"/>
                </a:solidFill>
              </a:rPr>
              <a:t>—</a:t>
            </a:r>
            <a:r>
              <a:rPr lang="en-US" i="0" dirty="0">
                <a:solidFill>
                  <a:schemeClr val="tx1"/>
                </a:solidFill>
              </a:rPr>
              <a:t> different lengths of time to orbit the earth. Satellite </a:t>
            </a:r>
            <a:r>
              <a:rPr lang="en-US" i="0" dirty="0">
                <a:solidFill>
                  <a:srgbClr val="FF0000"/>
                </a:solidFill>
              </a:rPr>
              <a:t>A</a:t>
            </a:r>
            <a:r>
              <a:rPr lang="en-US" i="0" dirty="0">
                <a:solidFill>
                  <a:schemeClr val="tx1"/>
                </a:solidFill>
              </a:rPr>
              <a:t> takes </a:t>
            </a:r>
            <a:r>
              <a:rPr lang="en-US" i="0" dirty="0">
                <a:solidFill>
                  <a:srgbClr val="0000FF"/>
                </a:solidFill>
              </a:rPr>
              <a:t>24</a:t>
            </a:r>
            <a:r>
              <a:rPr lang="en-US" i="0" dirty="0">
                <a:solidFill>
                  <a:schemeClr val="tx1"/>
                </a:solidFill>
              </a:rPr>
              <a:t> hours, </a:t>
            </a:r>
            <a:r>
              <a:rPr lang="en-US" i="0" dirty="0">
                <a:solidFill>
                  <a:srgbClr val="9900FF"/>
                </a:solidFill>
              </a:rPr>
              <a:t>B</a:t>
            </a:r>
            <a:r>
              <a:rPr lang="en-US" i="0" dirty="0">
                <a:solidFill>
                  <a:schemeClr val="tx1"/>
                </a:solidFill>
              </a:rPr>
              <a:t> takes </a:t>
            </a:r>
            <a:r>
              <a:rPr lang="en-US" i="0" dirty="0">
                <a:solidFill>
                  <a:srgbClr val="0000FF"/>
                </a:solidFill>
              </a:rPr>
              <a:t>18</a:t>
            </a:r>
            <a:r>
              <a:rPr lang="en-US" i="0" dirty="0">
                <a:solidFill>
                  <a:schemeClr val="tx1"/>
                </a:solidFill>
              </a:rPr>
              <a:t> hours, and </a:t>
            </a:r>
            <a:r>
              <a:rPr lang="en-US" i="0" dirty="0">
                <a:solidFill>
                  <a:srgbClr val="07FF3F"/>
                </a:solidFill>
              </a:rPr>
              <a:t>C</a:t>
            </a:r>
            <a:r>
              <a:rPr lang="en-US" i="0" dirty="0">
                <a:solidFill>
                  <a:schemeClr val="tx1"/>
                </a:solidFill>
              </a:rPr>
              <a:t> takes </a:t>
            </a:r>
            <a:r>
              <a:rPr lang="en-US" i="0" dirty="0">
                <a:solidFill>
                  <a:srgbClr val="0000FF"/>
                </a:solidFill>
              </a:rPr>
              <a:t>12</a:t>
            </a:r>
            <a:r>
              <a:rPr lang="en-US" i="0" dirty="0">
                <a:solidFill>
                  <a:schemeClr val="tx1"/>
                </a:solidFill>
              </a:rPr>
              <a:t> hours. If they are directly above each other now, as shown in part </a:t>
            </a:r>
            <a:r>
              <a:rPr lang="en-US" b="1" i="0" dirty="0">
                <a:solidFill>
                  <a:schemeClr val="tx1"/>
                </a:solidFill>
              </a:rPr>
              <a:t>a. </a:t>
            </a:r>
            <a:r>
              <a:rPr lang="en-US" i="0" dirty="0">
                <a:solidFill>
                  <a:schemeClr val="tx1"/>
                </a:solidFill>
              </a:rPr>
              <a:t>of the given figure, in how many hours will they again be directly above each other in the position shown in part </a:t>
            </a:r>
            <a:r>
              <a:rPr lang="en-US" b="1" i="0" dirty="0">
                <a:solidFill>
                  <a:schemeClr val="tx1"/>
                </a:solidFill>
              </a:rPr>
              <a:t>a.</a:t>
            </a:r>
            <a:r>
              <a:rPr lang="en-US" i="0" dirty="0">
                <a:solidFill>
                  <a:schemeClr val="tx1"/>
                </a:solidFill>
              </a:rPr>
              <a:t>? How many orbits will each satellite have made in that time?</a:t>
            </a:r>
            <a:r>
              <a:rPr lang="en-US" dirty="0">
                <a:solidFill>
                  <a:schemeClr val="tx1"/>
                </a:solidFill>
              </a:rPr>
              <a:t> </a:t>
            </a:r>
          </a:p>
        </p:txBody>
      </p:sp>
      <p:pic>
        <p:nvPicPr>
          <p:cNvPr id="4" name="Picture 1" descr="This image shows the positions of three satellites (A, B, and C) in orbit around Earth at three different times: the beginning, after 6 hours, and after 12 hours.">
            <a:extLst>
              <a:ext uri="{FF2B5EF4-FFF2-40B4-BE49-F238E27FC236}">
                <a16:creationId xmlns:a16="http://schemas.microsoft.com/office/drawing/2014/main" id="{89F13C0D-0B5D-4157-8EF9-6F818863652A}"/>
              </a:ext>
            </a:extLst>
          </p:cNvPr>
          <p:cNvPicPr>
            <a:picLocks noChangeAspect="1" noChangeArrowheads="1"/>
          </p:cNvPicPr>
          <p:nvPr/>
        </p:nvPicPr>
        <p:blipFill>
          <a:blip r:embed="rId3" cstate="print"/>
          <a:srcRect/>
          <a:stretch>
            <a:fillRect/>
          </a:stretch>
        </p:blipFill>
        <p:spPr bwMode="auto">
          <a:xfrm>
            <a:off x="1066800" y="3429000"/>
            <a:ext cx="6652260" cy="2543175"/>
          </a:xfrm>
          <a:prstGeom prst="rect">
            <a:avLst/>
          </a:prstGeom>
          <a:noFill/>
          <a:ln w="9525">
            <a:noFill/>
            <a:miter lim="800000"/>
            <a:headEnd/>
            <a:tailEnd/>
          </a:ln>
        </p:spPr>
      </p:pic>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6200"/>
            <a:ext cx="8229600" cy="914400"/>
          </a:xfrm>
          <a:prstGeom prst="rect">
            <a:avLst/>
          </a:prstGeom>
        </p:spPr>
        <p:txBody>
          <a:bodyPr/>
          <a:lstStyle/>
          <a:p>
            <a:r>
              <a:rPr lang="en-US" dirty="0">
                <a:solidFill>
                  <a:schemeClr val="accent1"/>
                </a:solidFill>
              </a:rPr>
              <a:t>Example 40: Application: Finding the LCM</a:t>
            </a:r>
            <a:r>
              <a:rPr lang="en-US" baseline="-25000" dirty="0">
                <a:solidFill>
                  <a:schemeClr val="accent1"/>
                </a:solidFill>
                <a:latin typeface="Calibri" pitchFamily="34" charset="0"/>
              </a:rPr>
              <a:t>2</a:t>
            </a:r>
            <a:r>
              <a:rPr lang="en-US" dirty="0">
                <a:solidFill>
                  <a:schemeClr val="accent1"/>
                </a:solidFill>
              </a:rPr>
              <a:t> </a:t>
            </a:r>
            <a:endParaRPr lang="en-US" sz="3200" dirty="0">
              <a:solidFill>
                <a:schemeClr val="accent1"/>
              </a:solidFill>
            </a:endParaRPr>
          </a:p>
        </p:txBody>
      </p:sp>
      <p:sp>
        <p:nvSpPr>
          <p:cNvPr id="24579" name="Rectangle 3"/>
          <p:cNvSpPr>
            <a:spLocks noGrp="1"/>
          </p:cNvSpPr>
          <p:nvPr>
            <p:ph idx="1"/>
          </p:nvPr>
        </p:nvSpPr>
        <p:spPr>
          <a:prstGeom prst="rect">
            <a:avLst/>
          </a:prstGeom>
        </p:spPr>
        <p:txBody>
          <a:bodyPr>
            <a:normAutofit lnSpcReduction="10000"/>
          </a:bodyPr>
          <a:lstStyle/>
          <a:p>
            <a:pPr marL="0" indent="0">
              <a:buFont typeface="Courier New" pitchFamily="49" charset="0"/>
              <a:buNone/>
            </a:pPr>
            <a:r>
              <a:rPr lang="en-US" b="1" i="0" dirty="0">
                <a:solidFill>
                  <a:schemeClr val="tx1"/>
                </a:solidFill>
              </a:rPr>
              <a:t>Solution </a:t>
            </a:r>
          </a:p>
          <a:p>
            <a:r>
              <a:rPr lang="en-US" b="1" dirty="0">
                <a:latin typeface="Calibri" pitchFamily="34" charset="0"/>
              </a:rPr>
              <a:t>Step 1: </a:t>
            </a:r>
            <a:r>
              <a:rPr lang="en-US" dirty="0"/>
              <a:t>READ: Read the problem carefully and, in this situation, study the figures. Note that there are two questions to be answered. The answer to the number of orbits depends on the number of hours it takes for the satellites to align again.</a:t>
            </a:r>
            <a:endParaRPr lang="en-US" i="0" dirty="0">
              <a:solidFill>
                <a:schemeClr val="tx1"/>
              </a:solidFill>
            </a:endParaRPr>
          </a:p>
          <a:p>
            <a:r>
              <a:rPr lang="en-US" b="1" dirty="0"/>
              <a:t>Step 2: </a:t>
            </a:r>
            <a:r>
              <a:rPr lang="en-US" dirty="0"/>
              <a:t>SET UP: Since </a:t>
            </a:r>
            <a:r>
              <a:rPr lang="en-US" dirty="0">
                <a:solidFill>
                  <a:srgbClr val="C00000"/>
                </a:solidFill>
              </a:rPr>
              <a:t>A</a:t>
            </a:r>
            <a:r>
              <a:rPr lang="en-US" dirty="0"/>
              <a:t> takes </a:t>
            </a:r>
            <a:r>
              <a:rPr lang="en-US" dirty="0">
                <a:solidFill>
                  <a:srgbClr val="0000FF"/>
                </a:solidFill>
              </a:rPr>
              <a:t>24</a:t>
            </a:r>
            <a:r>
              <a:rPr lang="en-US" dirty="0"/>
              <a:t> hours to make one complete orbit, the solution must be a multiple of 24. Similarly, the solution must be a multiple of </a:t>
            </a:r>
            <a:r>
              <a:rPr lang="en-US" dirty="0">
                <a:solidFill>
                  <a:srgbClr val="0000FF"/>
                </a:solidFill>
              </a:rPr>
              <a:t>18</a:t>
            </a:r>
            <a:r>
              <a:rPr lang="en-US" dirty="0"/>
              <a:t> and a multiple of </a:t>
            </a:r>
            <a:r>
              <a:rPr lang="en-US" dirty="0">
                <a:solidFill>
                  <a:srgbClr val="0000FF"/>
                </a:solidFill>
              </a:rPr>
              <a:t>12 </a:t>
            </a:r>
            <a:r>
              <a:rPr lang="en-US" dirty="0"/>
              <a:t>to allow for complete orbits of satellites </a:t>
            </a:r>
            <a:r>
              <a:rPr lang="en-US" dirty="0">
                <a:solidFill>
                  <a:srgbClr val="9900FF"/>
                </a:solidFill>
              </a:rPr>
              <a:t>B</a:t>
            </a:r>
            <a:r>
              <a:rPr lang="en-US" dirty="0"/>
              <a:t> and </a:t>
            </a:r>
            <a:r>
              <a:rPr lang="en-US" dirty="0">
                <a:solidFill>
                  <a:srgbClr val="07FF3F"/>
                </a:solidFill>
              </a:rPr>
              <a:t>C</a:t>
            </a:r>
            <a:r>
              <a:rPr lang="en-US" dirty="0"/>
              <a:t>. </a:t>
            </a:r>
            <a:endParaRPr lang="en-US" dirty="0">
              <a:solidFill>
                <a:schemeClr val="tx1"/>
              </a:solidFill>
            </a:endParaRP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82880"/>
            <a:ext cx="8229600" cy="807720"/>
          </a:xfrm>
          <a:prstGeom prst="rect">
            <a:avLst/>
          </a:prstGeom>
        </p:spPr>
        <p:txBody>
          <a:bodyPr>
            <a:normAutofit/>
          </a:bodyPr>
          <a:lstStyle/>
          <a:p>
            <a:r>
              <a:rPr lang="en-US" dirty="0">
                <a:solidFill>
                  <a:schemeClr val="accent1"/>
                </a:solidFill>
              </a:rPr>
              <a:t>Example 40: Application: Finding the LCM</a:t>
            </a:r>
            <a:r>
              <a:rPr lang="en-US" baseline="-25000" dirty="0">
                <a:solidFill>
                  <a:schemeClr val="accent1"/>
                </a:solidFill>
                <a:latin typeface="Calibri" pitchFamily="34" charset="0"/>
              </a:rPr>
              <a:t>3</a:t>
            </a:r>
            <a:endParaRPr lang="en-US" sz="3200" dirty="0">
              <a:solidFill>
                <a:schemeClr val="accent1"/>
              </a:solidFill>
            </a:endParaRPr>
          </a:p>
        </p:txBody>
      </p:sp>
      <p:sp>
        <p:nvSpPr>
          <p:cNvPr id="17" name="Rectangle 16"/>
          <p:cNvSpPr/>
          <p:nvPr/>
        </p:nvSpPr>
        <p:spPr>
          <a:xfrm>
            <a:off x="381000" y="1153180"/>
            <a:ext cx="8382000" cy="523220"/>
          </a:xfrm>
          <a:prstGeom prst="rect">
            <a:avLst/>
          </a:prstGeom>
        </p:spPr>
        <p:txBody>
          <a:bodyPr wrap="square">
            <a:spAutoFit/>
          </a:bodyPr>
          <a:lstStyle/>
          <a:p>
            <a:r>
              <a:rPr lang="en-US" sz="2800" b="1" dirty="0"/>
              <a:t>Step 3:</a:t>
            </a:r>
            <a:r>
              <a:rPr lang="en-US" sz="2800" dirty="0"/>
              <a:t> SOLVE: The solution is the LCM of 24, 18, and 12. </a:t>
            </a:r>
          </a:p>
        </p:txBody>
      </p:sp>
      <p:pic>
        <p:nvPicPr>
          <p:cNvPr id="3" name="Picture 2" descr="Twenty four equals two times two times two times three.&#10;Eighteen equals two times three times three.&#10;Twelve equals two times two times three.&#10;Therefore, LCM equals two times two times two times three times three equals seventy two.">
            <a:extLst>
              <a:ext uri="{FF2B5EF4-FFF2-40B4-BE49-F238E27FC236}">
                <a16:creationId xmlns:a16="http://schemas.microsoft.com/office/drawing/2014/main" id="{B0D5FA6D-31C0-831D-73C2-BB4FDA364435}"/>
              </a:ext>
            </a:extLst>
          </p:cNvPr>
          <p:cNvPicPr>
            <a:picLocks noChangeAspect="1"/>
          </p:cNvPicPr>
          <p:nvPr/>
        </p:nvPicPr>
        <p:blipFill>
          <a:blip r:embed="rId3"/>
          <a:stretch>
            <a:fillRect/>
          </a:stretch>
        </p:blipFill>
        <p:spPr>
          <a:xfrm>
            <a:off x="1712840" y="1884643"/>
            <a:ext cx="5718319" cy="1728000"/>
          </a:xfrm>
          <a:prstGeom prst="rect">
            <a:avLst/>
          </a:prstGeom>
        </p:spPr>
      </p:pic>
      <p:sp>
        <p:nvSpPr>
          <p:cNvPr id="25603" name="Rectangle 3"/>
          <p:cNvSpPr>
            <a:spLocks noGrp="1"/>
          </p:cNvSpPr>
          <p:nvPr>
            <p:ph idx="1"/>
          </p:nvPr>
        </p:nvSpPr>
        <p:spPr>
          <a:xfrm>
            <a:off x="457200" y="3886200"/>
            <a:ext cx="8229600" cy="954107"/>
          </a:xfrm>
          <a:prstGeom prst="rect">
            <a:avLst/>
          </a:prstGeom>
        </p:spPr>
        <p:txBody>
          <a:bodyPr>
            <a:spAutoFit/>
          </a:bodyPr>
          <a:lstStyle/>
          <a:p>
            <a:pPr marL="0" indent="0">
              <a:buFont typeface="Courier New" pitchFamily="49" charset="0"/>
              <a:buNone/>
            </a:pPr>
            <a:r>
              <a:rPr lang="en-US" i="0" dirty="0">
                <a:solidFill>
                  <a:schemeClr val="tx1"/>
                </a:solidFill>
              </a:rPr>
              <a:t>Thus, the satellites will align again at the position shown in </a:t>
            </a:r>
            <a:r>
              <a:rPr lang="en-US" i="0" dirty="0">
                <a:solidFill>
                  <a:srgbClr val="FF0000"/>
                </a:solidFill>
              </a:rPr>
              <a:t>72</a:t>
            </a:r>
            <a:r>
              <a:rPr lang="en-US" i="0" dirty="0">
                <a:solidFill>
                  <a:schemeClr val="tx1"/>
                </a:solidFill>
              </a:rPr>
              <a:t> </a:t>
            </a:r>
            <a:r>
              <a:rPr lang="en-US" i="0" dirty="0">
                <a:solidFill>
                  <a:srgbClr val="FF0000"/>
                </a:solidFill>
              </a:rPr>
              <a:t>hours</a:t>
            </a:r>
            <a:r>
              <a:rPr lang="en-US" i="0" dirty="0">
                <a:solidFill>
                  <a:schemeClr val="tx1"/>
                </a:solidFill>
              </a:rPr>
              <a:t> (or </a:t>
            </a:r>
            <a:r>
              <a:rPr lang="en-US" i="0" dirty="0">
                <a:solidFill>
                  <a:srgbClr val="FF0000"/>
                </a:solidFill>
              </a:rPr>
              <a:t>3 days</a:t>
            </a:r>
            <a:r>
              <a:rPr lang="en-US" i="0" dirty="0">
                <a:solidFill>
                  <a:schemeClr val="tx1"/>
                </a:solidFill>
              </a:rPr>
              <a:t>). </a:t>
            </a: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82880"/>
            <a:ext cx="8229600" cy="807720"/>
          </a:xfrm>
          <a:prstGeom prst="rect">
            <a:avLst/>
          </a:prstGeom>
        </p:spPr>
        <p:txBody>
          <a:bodyPr>
            <a:normAutofit/>
          </a:bodyPr>
          <a:lstStyle/>
          <a:p>
            <a:r>
              <a:rPr lang="en-US" dirty="0">
                <a:solidFill>
                  <a:schemeClr val="accent1"/>
                </a:solidFill>
              </a:rPr>
              <a:t>Example 40: Application: Finding the LCM</a:t>
            </a:r>
            <a:r>
              <a:rPr lang="en-US" baseline="-25000" dirty="0">
                <a:solidFill>
                  <a:schemeClr val="accent1"/>
                </a:solidFill>
                <a:latin typeface="Calibri" pitchFamily="34" charset="0"/>
              </a:rPr>
              <a:t>4</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25603" name="Rectangle 3"/>
              <p:cNvSpPr>
                <a:spLocks noGrp="1"/>
              </p:cNvSpPr>
              <p:nvPr>
                <p:ph idx="1"/>
              </p:nvPr>
            </p:nvSpPr>
            <p:spPr>
              <a:xfrm>
                <a:off x="457200" y="1125986"/>
                <a:ext cx="8229600" cy="4315027"/>
              </a:xfrm>
              <a:prstGeom prst="rect">
                <a:avLst/>
              </a:prstGeom>
            </p:spPr>
            <p:txBody>
              <a:bodyPr wrap="square">
                <a:spAutoFit/>
              </a:bodyPr>
              <a:lstStyle/>
              <a:p>
                <a:pPr marL="0" indent="0">
                  <a:buFont typeface="Courier New" pitchFamily="49" charset="0"/>
                  <a:buNone/>
                </a:pPr>
                <a:r>
                  <a:rPr lang="en-US" i="0" dirty="0">
                    <a:solidFill>
                      <a:schemeClr val="tx1"/>
                    </a:solidFill>
                  </a:rPr>
                  <a:t>Note the following: </a:t>
                </a:r>
              </a:p>
              <a:p>
                <a:pPr marL="0" indent="0">
                  <a:buFont typeface="Courier New" pitchFamily="49" charset="0"/>
                  <a:buNone/>
                </a:pPr>
                <a:r>
                  <a:rPr lang="en-US" i="0" dirty="0">
                    <a:solidFill>
                      <a:schemeClr val="tx1"/>
                    </a:solidFill>
                  </a:rPr>
                  <a:t>	Satellite </a:t>
                </a:r>
                <a:r>
                  <a:rPr lang="en-US" i="0" dirty="0">
                    <a:solidFill>
                      <a:srgbClr val="C00000"/>
                    </a:solidFill>
                  </a:rPr>
                  <a:t>A</a:t>
                </a:r>
                <a:r>
                  <a:rPr lang="en-US" i="0" dirty="0">
                    <a:solidFill>
                      <a:schemeClr val="tx1"/>
                    </a:solidFill>
                  </a:rPr>
                  <a:t> will have made 3 orbits: </a:t>
                </a:r>
                <a:r>
                  <a:rPr lang="en-US" i="0" dirty="0">
                    <a:solidFill>
                      <a:srgbClr val="0000FF"/>
                    </a:solidFill>
                  </a:rPr>
                  <a:t>24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3</a:t>
                </a:r>
                <a:r>
                  <a:rPr lang="en-US" i="0" dirty="0">
                    <a:solidFill>
                      <a:srgbClr val="0000FF"/>
                    </a:solidFill>
                  </a:rPr>
                  <a:t> = </a:t>
                </a:r>
                <a:r>
                  <a:rPr lang="en-US" i="0" dirty="0">
                    <a:solidFill>
                      <a:srgbClr val="FF0000"/>
                    </a:solidFill>
                  </a:rPr>
                  <a:t>72</a:t>
                </a:r>
                <a:endParaRPr lang="en-US" i="0" dirty="0">
                  <a:solidFill>
                    <a:schemeClr val="tx1"/>
                  </a:solidFill>
                </a:endParaRPr>
              </a:p>
              <a:p>
                <a:r>
                  <a:rPr lang="en-US" i="0" dirty="0">
                    <a:solidFill>
                      <a:schemeClr val="tx1"/>
                    </a:solidFill>
                  </a:rPr>
                  <a:t>	Satellite </a:t>
                </a:r>
                <a:r>
                  <a:rPr lang="en-US" i="0" dirty="0">
                    <a:solidFill>
                      <a:srgbClr val="7030A0"/>
                    </a:solidFill>
                  </a:rPr>
                  <a:t>B</a:t>
                </a:r>
                <a:r>
                  <a:rPr lang="en-US" i="0" dirty="0">
                    <a:solidFill>
                      <a:schemeClr val="tx1"/>
                    </a:solidFill>
                  </a:rPr>
                  <a:t> will have made 4 orbits: </a:t>
                </a:r>
                <a:r>
                  <a:rPr lang="en-US" i="0" dirty="0">
                    <a:solidFill>
                      <a:srgbClr val="0000FF"/>
                    </a:solidFill>
                  </a:rPr>
                  <a:t>18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4</a:t>
                </a:r>
                <a:r>
                  <a:rPr lang="en-US" i="0" dirty="0">
                    <a:solidFill>
                      <a:srgbClr val="0000FF"/>
                    </a:solidFill>
                  </a:rPr>
                  <a:t> = </a:t>
                </a:r>
                <a:r>
                  <a:rPr lang="en-US" i="0" dirty="0">
                    <a:solidFill>
                      <a:srgbClr val="FF0000"/>
                    </a:solidFill>
                  </a:rPr>
                  <a:t>72</a:t>
                </a:r>
                <a:endParaRPr lang="en-US" i="0" dirty="0">
                  <a:solidFill>
                    <a:schemeClr val="tx1"/>
                  </a:solidFill>
                </a:endParaRPr>
              </a:p>
              <a:p>
                <a:r>
                  <a:rPr lang="en-US" i="0" dirty="0">
                    <a:solidFill>
                      <a:schemeClr val="tx1"/>
                    </a:solidFill>
                  </a:rPr>
                  <a:t>	Satellite </a:t>
                </a:r>
                <a:r>
                  <a:rPr lang="en-US" i="0" dirty="0">
                    <a:solidFill>
                      <a:srgbClr val="07FF3F"/>
                    </a:solidFill>
                  </a:rPr>
                  <a:t>C</a:t>
                </a:r>
                <a:r>
                  <a:rPr lang="en-US" i="0" dirty="0">
                    <a:solidFill>
                      <a:schemeClr val="tx1"/>
                    </a:solidFill>
                  </a:rPr>
                  <a:t> will have made 6 orbits:</a:t>
                </a:r>
                <a:r>
                  <a:rPr lang="en-US" dirty="0">
                    <a:solidFill>
                      <a:schemeClr val="tx1"/>
                    </a:solidFill>
                  </a:rPr>
                  <a:t> </a:t>
                </a:r>
                <a:r>
                  <a:rPr lang="en-US" i="0" dirty="0">
                    <a:solidFill>
                      <a:srgbClr val="0000FF"/>
                    </a:solidFill>
                  </a:rPr>
                  <a:t>12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rPr>
                      <m:t>⋅</m:t>
                    </m:r>
                  </m:oMath>
                </a14:m>
                <a:r>
                  <a:rPr lang="en-US" i="0" dirty="0">
                    <a:solidFill>
                      <a:srgbClr val="0000FF"/>
                    </a:solidFill>
                  </a:rPr>
                  <a:t> </a:t>
                </a:r>
                <a:r>
                  <a:rPr lang="en-US" i="0" dirty="0">
                    <a:solidFill>
                      <a:srgbClr val="000099"/>
                    </a:solidFill>
                  </a:rPr>
                  <a:t>6</a:t>
                </a:r>
                <a:r>
                  <a:rPr lang="en-US" i="0" dirty="0">
                    <a:solidFill>
                      <a:srgbClr val="0000FF"/>
                    </a:solidFill>
                  </a:rPr>
                  <a:t> = </a:t>
                </a:r>
                <a:r>
                  <a:rPr lang="en-US" i="0" dirty="0">
                    <a:solidFill>
                      <a:srgbClr val="FF0000"/>
                    </a:solidFill>
                  </a:rPr>
                  <a:t>72</a:t>
                </a:r>
              </a:p>
              <a:p>
                <a:r>
                  <a:rPr lang="en-US" b="1" dirty="0"/>
                  <a:t>Step 4: </a:t>
                </a:r>
                <a:r>
                  <a:rPr lang="en-US" dirty="0"/>
                  <a:t>CHECK: Because </a:t>
                </a:r>
                <a:r>
                  <a:rPr lang="en-US" dirty="0">
                    <a:solidFill>
                      <a:srgbClr val="07FF3F"/>
                    </a:solidFill>
                  </a:rPr>
                  <a:t>C</a:t>
                </a:r>
                <a:r>
                  <a:rPr lang="en-US" dirty="0"/>
                  <a:t> goes faster than either </a:t>
                </a:r>
                <a:r>
                  <a:rPr lang="en-US" dirty="0">
                    <a:solidFill>
                      <a:srgbClr val="C00000"/>
                    </a:solidFill>
                  </a:rPr>
                  <a:t>A</a:t>
                </a:r>
                <a:r>
                  <a:rPr lang="en-US" dirty="0"/>
                  <a:t> or </a:t>
                </a:r>
                <a:r>
                  <a:rPr lang="en-US" dirty="0">
                    <a:solidFill>
                      <a:srgbClr val="9900FF"/>
                    </a:solidFill>
                  </a:rPr>
                  <a:t>B</a:t>
                </a:r>
                <a:r>
                  <a:rPr lang="en-US" dirty="0"/>
                  <a:t>, it is reasonable that </a:t>
                </a:r>
                <a:r>
                  <a:rPr lang="en-US" dirty="0">
                    <a:solidFill>
                      <a:srgbClr val="07FF3F"/>
                    </a:solidFill>
                  </a:rPr>
                  <a:t>C</a:t>
                </a:r>
                <a:r>
                  <a:rPr lang="en-US" dirty="0"/>
                  <a:t> makes more orbits in 72 hours than the other two satellites. Since </a:t>
                </a:r>
                <a:r>
                  <a:rPr lang="en-US" dirty="0">
                    <a:solidFill>
                      <a:srgbClr val="9900FF"/>
                    </a:solidFill>
                  </a:rPr>
                  <a:t>B</a:t>
                </a:r>
                <a:r>
                  <a:rPr lang="en-US" dirty="0"/>
                  <a:t> goes faster than </a:t>
                </a:r>
                <a:r>
                  <a:rPr lang="en-US" dirty="0">
                    <a:solidFill>
                      <a:srgbClr val="C00000"/>
                    </a:solidFill>
                  </a:rPr>
                  <a:t>A</a:t>
                </a:r>
                <a:r>
                  <a:rPr lang="en-US" dirty="0"/>
                  <a:t>, it is also reasonable that </a:t>
                </a:r>
                <a:r>
                  <a:rPr lang="en-US" dirty="0">
                    <a:solidFill>
                      <a:srgbClr val="9900FF"/>
                    </a:solidFill>
                  </a:rPr>
                  <a:t>B</a:t>
                </a:r>
                <a:r>
                  <a:rPr lang="en-US" dirty="0"/>
                  <a:t> makes more orbits than </a:t>
                </a:r>
                <a:r>
                  <a:rPr lang="en-US" dirty="0">
                    <a:solidFill>
                      <a:srgbClr val="C00000"/>
                    </a:solidFill>
                  </a:rPr>
                  <a:t>A</a:t>
                </a:r>
                <a:r>
                  <a:rPr lang="en-US" dirty="0"/>
                  <a:t> in 72 hours.</a:t>
                </a:r>
                <a:endParaRPr lang="en-US" i="0" dirty="0">
                  <a:solidFill>
                    <a:schemeClr val="tx1"/>
                  </a:solidFill>
                </a:endParaRPr>
              </a:p>
            </p:txBody>
          </p:sp>
        </mc:Choice>
        <mc:Fallback xmlns="">
          <p:sp>
            <p:nvSpPr>
              <p:cNvPr id="25603" name="Rectangle 3"/>
              <p:cNvSpPr>
                <a:spLocks noGrp="1" noRot="1" noChangeAspect="1" noMove="1" noResize="1" noEditPoints="1" noAdjustHandles="1" noChangeArrowheads="1" noChangeShapeType="1" noTextEdit="1"/>
              </p:cNvSpPr>
              <p:nvPr>
                <p:ph idx="1"/>
              </p:nvPr>
            </p:nvSpPr>
            <p:spPr>
              <a:xfrm>
                <a:off x="457200" y="1125986"/>
                <a:ext cx="8229600" cy="4315027"/>
              </a:xfrm>
              <a:prstGeom prst="rect">
                <a:avLst/>
              </a:prstGeom>
              <a:blipFill>
                <a:blip r:embed="rId3"/>
                <a:stretch>
                  <a:fillRect l="-1481" t="-1412" r="-1185" b="-3107"/>
                </a:stretch>
              </a:blipFill>
            </p:spPr>
            <p:txBody>
              <a:bodyPr/>
              <a:lstStyle/>
              <a:p>
                <a:r>
                  <a:rPr lang="en-IN">
                    <a:noFill/>
                  </a:rPr>
                  <a:t> </a:t>
                </a:r>
              </a:p>
            </p:txBody>
          </p:sp>
        </mc:Fallback>
      </mc:AlternateContent>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Procedure: Finding Equivalent Fractions</a:t>
            </a:r>
          </a:p>
        </p:txBody>
      </p:sp>
      <p:sp>
        <p:nvSpPr>
          <p:cNvPr id="8" name="Content Placeholder 2"/>
          <p:cNvSpPr txBox="1">
            <a:spLocks/>
          </p:cNvSpPr>
          <p:nvPr/>
        </p:nvSpPr>
        <p:spPr>
          <a:xfrm>
            <a:off x="457200" y="1219200"/>
            <a:ext cx="8229600" cy="4549835"/>
          </a:xfrm>
          <a:prstGeom prst="rect">
            <a:avLst/>
          </a:prstGeom>
          <a:solidFill>
            <a:srgbClr val="FFFFCC"/>
          </a:solidFill>
          <a:ln w="28575">
            <a:solidFill>
              <a:srgbClr val="000000"/>
            </a:solidFill>
          </a:ln>
        </p:spPr>
        <p:txBody>
          <a:bodyPr wrap="square">
            <a:spAutoFit/>
          </a:bodyPr>
          <a:lstStyle/>
          <a:p>
            <a:pPr>
              <a:lnSpc>
                <a:spcPct val="150000"/>
              </a:lnSpc>
            </a:pPr>
            <a:r>
              <a:rPr lang="en-US" sz="2800" dirty="0">
                <a:solidFill>
                  <a:srgbClr val="000000"/>
                </a:solidFill>
              </a:rPr>
              <a:t>To find a fraction equivalent to</a:t>
            </a: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solidFill>
                <a:srgbClr val="000000"/>
              </a:solidFill>
            </a:endParaRPr>
          </a:p>
          <a:p>
            <a:pPr>
              <a:lnSpc>
                <a:spcPct val="150000"/>
              </a:lnSpc>
            </a:pPr>
            <a:endParaRPr lang="en-US" sz="2800" dirty="0"/>
          </a:p>
          <a:p>
            <a:pPr>
              <a:lnSpc>
                <a:spcPct val="150000"/>
              </a:lnSpc>
            </a:pPr>
            <a:endParaRPr lang="en-US" sz="2800" dirty="0"/>
          </a:p>
        </p:txBody>
      </p:sp>
      <p:pic>
        <p:nvPicPr>
          <p:cNvPr id="11" name="Picture 10" descr="a divided by b, multiply the">
            <a:extLst>
              <a:ext uri="{FF2B5EF4-FFF2-40B4-BE49-F238E27FC236}">
                <a16:creationId xmlns:a16="http://schemas.microsoft.com/office/drawing/2014/main" id="{74EB710B-5631-CACB-1E50-FA14FA729BD1}"/>
              </a:ext>
            </a:extLst>
          </p:cNvPr>
          <p:cNvPicPr>
            <a:picLocks noChangeAspect="1"/>
          </p:cNvPicPr>
          <p:nvPr/>
        </p:nvPicPr>
        <p:blipFill>
          <a:blip r:embed="rId3"/>
          <a:stretch>
            <a:fillRect/>
          </a:stretch>
        </p:blipFill>
        <p:spPr>
          <a:xfrm>
            <a:off x="5024597" y="1269206"/>
            <a:ext cx="2019300" cy="790575"/>
          </a:xfrm>
          <a:prstGeom prst="rect">
            <a:avLst/>
          </a:prstGeom>
        </p:spPr>
      </p:pic>
      <p:sp>
        <p:nvSpPr>
          <p:cNvPr id="3" name="TextBox 2">
            <a:extLst>
              <a:ext uri="{FF2B5EF4-FFF2-40B4-BE49-F238E27FC236}">
                <a16:creationId xmlns:a16="http://schemas.microsoft.com/office/drawing/2014/main" id="{2C2F2074-3AB6-E1BB-7AED-7C55ED7C9DE7}"/>
              </a:ext>
            </a:extLst>
          </p:cNvPr>
          <p:cNvSpPr txBox="1"/>
          <p:nvPr/>
        </p:nvSpPr>
        <p:spPr>
          <a:xfrm>
            <a:off x="457200" y="1857107"/>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numerator and denominator by the same nonzero whole number.</a:t>
            </a:r>
            <a:endParaRPr lang="en-IN" dirty="0"/>
          </a:p>
        </p:txBody>
      </p:sp>
      <p:pic>
        <p:nvPicPr>
          <p:cNvPr id="10" name="Picture 9" descr="a divided by b equals a divided by b, times k divided by k,&#10;which equals a times k whole divided by b times k,&#10;where b and k are not equal to zero. &#10;because k divided by k equals one.">
            <a:extLst>
              <a:ext uri="{FF2B5EF4-FFF2-40B4-BE49-F238E27FC236}">
                <a16:creationId xmlns:a16="http://schemas.microsoft.com/office/drawing/2014/main" id="{12240E7F-CEDF-5EC0-60F2-C70C4AD83708}"/>
              </a:ext>
            </a:extLst>
          </p:cNvPr>
          <p:cNvPicPr>
            <a:picLocks noChangeAspect="1"/>
          </p:cNvPicPr>
          <p:nvPr/>
        </p:nvPicPr>
        <p:blipFill>
          <a:blip r:embed="rId4"/>
          <a:stretch>
            <a:fillRect/>
          </a:stretch>
        </p:blipFill>
        <p:spPr>
          <a:xfrm>
            <a:off x="1481836" y="3035445"/>
            <a:ext cx="5615998" cy="936000"/>
          </a:xfrm>
          <a:prstGeom prst="rect">
            <a:avLst/>
          </a:prstGeom>
        </p:spPr>
      </p:pic>
      <p:sp>
        <p:nvSpPr>
          <p:cNvPr id="7" name="TextBox 6">
            <a:extLst>
              <a:ext uri="{FF2B5EF4-FFF2-40B4-BE49-F238E27FC236}">
                <a16:creationId xmlns:a16="http://schemas.microsoft.com/office/drawing/2014/main" id="{44BBB7AB-DED5-5D04-F40F-D7310115A346}"/>
              </a:ext>
            </a:extLst>
          </p:cNvPr>
          <p:cNvSpPr txBox="1"/>
          <p:nvPr/>
        </p:nvSpPr>
        <p:spPr>
          <a:xfrm>
            <a:off x="483078" y="4156316"/>
            <a:ext cx="21082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For example,</a:t>
            </a:r>
            <a:endParaRPr lang="en-IN" dirty="0"/>
          </a:p>
        </p:txBody>
      </p:sp>
      <p:pic>
        <p:nvPicPr>
          <p:cNvPr id="9" name="Picture 8" descr="2 divided by 3 equals 2 divided by 3 times 5 divided by 5 equals 10 divided by 15.">
            <a:extLst>
              <a:ext uri="{FF2B5EF4-FFF2-40B4-BE49-F238E27FC236}">
                <a16:creationId xmlns:a16="http://schemas.microsoft.com/office/drawing/2014/main" id="{89EB99AC-3D27-BE6F-E484-576477D5B798}"/>
              </a:ext>
            </a:extLst>
          </p:cNvPr>
          <p:cNvPicPr>
            <a:picLocks noChangeAspect="1"/>
          </p:cNvPicPr>
          <p:nvPr/>
        </p:nvPicPr>
        <p:blipFill>
          <a:blip r:embed="rId5"/>
          <a:stretch>
            <a:fillRect/>
          </a:stretch>
        </p:blipFill>
        <p:spPr>
          <a:xfrm>
            <a:off x="2362200" y="4749122"/>
            <a:ext cx="2135124" cy="839724"/>
          </a:xfrm>
          <a:prstGeom prst="rect">
            <a:avLst/>
          </a:prstGeom>
        </p:spPr>
      </p:pic>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41: </a:t>
            </a:r>
            <a:r>
              <a:rPr lang="en-US" dirty="0"/>
              <a:t>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7" name="Picture 6" descr="3 divided by 4 equals question mark divided by 28">
            <a:extLst>
              <a:ext uri="{FF2B5EF4-FFF2-40B4-BE49-F238E27FC236}">
                <a16:creationId xmlns:a16="http://schemas.microsoft.com/office/drawing/2014/main" id="{413257C2-66E0-7FAD-DCFE-14DEA77E83A6}"/>
              </a:ext>
            </a:extLst>
          </p:cNvPr>
          <p:cNvPicPr>
            <a:picLocks noChangeAspect="1"/>
          </p:cNvPicPr>
          <p:nvPr/>
        </p:nvPicPr>
        <p:blipFill>
          <a:blip r:embed="rId3"/>
          <a:stretch>
            <a:fillRect/>
          </a:stretch>
        </p:blipFill>
        <p:spPr>
          <a:xfrm>
            <a:off x="4038600" y="1893446"/>
            <a:ext cx="1030555" cy="864000"/>
          </a:xfrm>
          <a:prstGeom prst="rect">
            <a:avLst/>
          </a:prstGeom>
        </p:spPr>
      </p:pic>
      <p:sp>
        <p:nvSpPr>
          <p:cNvPr id="3" name="TextBox 2">
            <a:extLst>
              <a:ext uri="{FF2B5EF4-FFF2-40B4-BE49-F238E27FC236}">
                <a16:creationId xmlns:a16="http://schemas.microsoft.com/office/drawing/2014/main" id="{DF5CAB15-3FB1-586C-5229-B310D593D863}"/>
              </a:ext>
            </a:extLst>
          </p:cNvPr>
          <p:cNvSpPr txBox="1"/>
          <p:nvPr/>
        </p:nvSpPr>
        <p:spPr>
          <a:xfrm>
            <a:off x="455523" y="3028950"/>
            <a:ext cx="14351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6" name="Picture 5" descr="Because 4 times 7 equals 28, multiply by 7 divided by 7.">
            <a:extLst>
              <a:ext uri="{FF2B5EF4-FFF2-40B4-BE49-F238E27FC236}">
                <a16:creationId xmlns:a16="http://schemas.microsoft.com/office/drawing/2014/main" id="{B4B08D3B-9F0F-5CD8-4EAA-FE2DB93E7854}"/>
              </a:ext>
            </a:extLst>
          </p:cNvPr>
          <p:cNvPicPr>
            <a:picLocks noChangeAspect="1"/>
          </p:cNvPicPr>
          <p:nvPr/>
        </p:nvPicPr>
        <p:blipFill>
          <a:blip r:embed="rId4"/>
          <a:stretch>
            <a:fillRect/>
          </a:stretch>
        </p:blipFill>
        <p:spPr>
          <a:xfrm>
            <a:off x="546100" y="3406775"/>
            <a:ext cx="4624683" cy="828000"/>
          </a:xfrm>
          <a:prstGeom prst="rect">
            <a:avLst/>
          </a:prstGeom>
        </p:spPr>
      </p:pic>
      <p:pic>
        <p:nvPicPr>
          <p:cNvPr id="8" name="Picture 7" descr="3 divided by 4&#10;equals 3 divided by 4 times 7 divided by 7&#10;equals 3 times 7 whole divided by 4 times 7&#10;equals 21 divided by 28">
            <a:extLst>
              <a:ext uri="{FF2B5EF4-FFF2-40B4-BE49-F238E27FC236}">
                <a16:creationId xmlns:a16="http://schemas.microsoft.com/office/drawing/2014/main" id="{9DB36557-DF0A-BC82-B4DB-2C0786B824A0}"/>
              </a:ext>
            </a:extLst>
          </p:cNvPr>
          <p:cNvPicPr>
            <a:picLocks noChangeAspect="1"/>
          </p:cNvPicPr>
          <p:nvPr/>
        </p:nvPicPr>
        <p:blipFill>
          <a:blip r:embed="rId5"/>
          <a:stretch>
            <a:fillRect/>
          </a:stretch>
        </p:blipFill>
        <p:spPr>
          <a:xfrm>
            <a:off x="3197225" y="4410075"/>
            <a:ext cx="2883471" cy="864000"/>
          </a:xfrm>
          <a:prstGeom prst="rect">
            <a:avLst/>
          </a:prstGeom>
        </p:spPr>
      </p:pic>
      <p:pic>
        <p:nvPicPr>
          <p:cNvPr id="10" name="Picture 9" descr="Thus, 3 divided by 4 equals 21 divided by 28.">
            <a:extLst>
              <a:ext uri="{FF2B5EF4-FFF2-40B4-BE49-F238E27FC236}">
                <a16:creationId xmlns:a16="http://schemas.microsoft.com/office/drawing/2014/main" id="{39728063-BB54-F120-3F0D-692115DEAF7A}"/>
              </a:ext>
            </a:extLst>
          </p:cNvPr>
          <p:cNvPicPr>
            <a:picLocks noChangeAspect="1"/>
          </p:cNvPicPr>
          <p:nvPr/>
        </p:nvPicPr>
        <p:blipFill>
          <a:blip r:embed="rId6"/>
          <a:stretch>
            <a:fillRect/>
          </a:stretch>
        </p:blipFill>
        <p:spPr>
          <a:xfrm>
            <a:off x="530224" y="5039400"/>
            <a:ext cx="1925350" cy="828000"/>
          </a:xfrm>
          <a:prstGeom prst="rect">
            <a:avLst/>
          </a:prstGeom>
        </p:spPr>
      </p:pic>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solidFill>
                  <a:schemeClr val="accent1"/>
                </a:solidFill>
              </a:rPr>
              <a:t>Example 42: </a:t>
            </a:r>
            <a:r>
              <a:rPr lang="en-US" dirty="0"/>
              <a:t>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6" name="Picture 5" descr="9 divided by 10 equals question mark divided by 30">
            <a:extLst>
              <a:ext uri="{FF2B5EF4-FFF2-40B4-BE49-F238E27FC236}">
                <a16:creationId xmlns:a16="http://schemas.microsoft.com/office/drawing/2014/main" id="{64B017C8-087E-1BAD-05B2-DFF4D736C474}"/>
              </a:ext>
            </a:extLst>
          </p:cNvPr>
          <p:cNvPicPr>
            <a:picLocks noChangeAspect="1"/>
          </p:cNvPicPr>
          <p:nvPr/>
        </p:nvPicPr>
        <p:blipFill>
          <a:blip r:embed="rId3"/>
          <a:stretch>
            <a:fillRect/>
          </a:stretch>
        </p:blipFill>
        <p:spPr>
          <a:xfrm>
            <a:off x="3952876" y="2044500"/>
            <a:ext cx="1197109" cy="864000"/>
          </a:xfrm>
          <a:prstGeom prst="rect">
            <a:avLst/>
          </a:prstGeom>
        </p:spPr>
      </p:pic>
      <p:sp>
        <p:nvSpPr>
          <p:cNvPr id="10" name="TextBox 9">
            <a:extLst>
              <a:ext uri="{FF2B5EF4-FFF2-40B4-BE49-F238E27FC236}">
                <a16:creationId xmlns:a16="http://schemas.microsoft.com/office/drawing/2014/main" id="{8E677D69-1BA6-D2FF-B503-45CDEA422D60}"/>
              </a:ext>
            </a:extLst>
          </p:cNvPr>
          <p:cNvSpPr txBox="1"/>
          <p:nvPr/>
        </p:nvSpPr>
        <p:spPr>
          <a:xfrm>
            <a:off x="456407" y="3027689"/>
            <a:ext cx="1447800" cy="523220"/>
          </a:xfrm>
          <a:prstGeom prst="rect">
            <a:avLst/>
          </a:prstGeom>
          <a:noFill/>
        </p:spPr>
        <p:txBody>
          <a:bodyPr wrap="square" rtlCol="0">
            <a:spAutoFit/>
          </a:bodyPr>
          <a:lstStyle/>
          <a:p>
            <a:r>
              <a:rPr kumimoji="0" lang="en-US" sz="2800" b="1" i="0" u="none" strike="noStrike" kern="1200" cap="none" spc="0" normalizeH="0" baseline="0" noProof="0">
                <a:ln>
                  <a:noFill/>
                </a:ln>
                <a:solidFill>
                  <a:srgbClr val="366092"/>
                </a:solidFill>
                <a:effectLst/>
                <a:uLnTx/>
                <a:uFillTx/>
                <a:latin typeface="Calibri"/>
                <a:ea typeface="+mn-ea"/>
                <a:cs typeface="+mn-cs"/>
              </a:rPr>
              <a:t>Solution</a:t>
            </a:r>
            <a:endParaRPr lang="en-IN" dirty="0"/>
          </a:p>
        </p:txBody>
      </p:sp>
      <p:pic>
        <p:nvPicPr>
          <p:cNvPr id="5" name="Picture 4" descr="Because 10 times 3 equals 30, multiply by 3 divided by 3.">
            <a:extLst>
              <a:ext uri="{FF2B5EF4-FFF2-40B4-BE49-F238E27FC236}">
                <a16:creationId xmlns:a16="http://schemas.microsoft.com/office/drawing/2014/main" id="{DDFD8CAA-0141-9B31-2BDC-07B28CA33925}"/>
              </a:ext>
            </a:extLst>
          </p:cNvPr>
          <p:cNvPicPr>
            <a:picLocks noChangeAspect="1"/>
          </p:cNvPicPr>
          <p:nvPr/>
        </p:nvPicPr>
        <p:blipFill>
          <a:blip r:embed="rId4"/>
          <a:stretch>
            <a:fillRect/>
          </a:stretch>
        </p:blipFill>
        <p:spPr>
          <a:xfrm>
            <a:off x="546734" y="3403599"/>
            <a:ext cx="4718603" cy="828000"/>
          </a:xfrm>
          <a:prstGeom prst="rect">
            <a:avLst/>
          </a:prstGeom>
        </p:spPr>
      </p:pic>
      <p:pic>
        <p:nvPicPr>
          <p:cNvPr id="7" name="Picture 6" descr="9 divided by 10&#10;equals 9 divided by 10 times 3 divided by 3&#10;equals 9 times 3 whole divided by 10 times 3&#10;equals 27 divided by 30&#10;">
            <a:extLst>
              <a:ext uri="{FF2B5EF4-FFF2-40B4-BE49-F238E27FC236}">
                <a16:creationId xmlns:a16="http://schemas.microsoft.com/office/drawing/2014/main" id="{5A7C15FD-6B4D-18EA-72DC-93B170C2C670}"/>
              </a:ext>
            </a:extLst>
          </p:cNvPr>
          <p:cNvPicPr>
            <a:picLocks noChangeAspect="1"/>
          </p:cNvPicPr>
          <p:nvPr/>
        </p:nvPicPr>
        <p:blipFill>
          <a:blip r:embed="rId5"/>
          <a:stretch>
            <a:fillRect/>
          </a:stretch>
        </p:blipFill>
        <p:spPr>
          <a:xfrm>
            <a:off x="2970867" y="4296388"/>
            <a:ext cx="3202265" cy="828000"/>
          </a:xfrm>
          <a:prstGeom prst="rect">
            <a:avLst/>
          </a:prstGeom>
        </p:spPr>
      </p:pic>
      <p:pic>
        <p:nvPicPr>
          <p:cNvPr id="9" name="Picture 8" descr="Thus, 9 divided by 10 equals 27 divided by 30.">
            <a:extLst>
              <a:ext uri="{FF2B5EF4-FFF2-40B4-BE49-F238E27FC236}">
                <a16:creationId xmlns:a16="http://schemas.microsoft.com/office/drawing/2014/main" id="{48C986E9-5E60-0820-6E08-DA92E01B3DEE}"/>
              </a:ext>
            </a:extLst>
          </p:cNvPr>
          <p:cNvPicPr>
            <a:picLocks noChangeAspect="1"/>
          </p:cNvPicPr>
          <p:nvPr/>
        </p:nvPicPr>
        <p:blipFill>
          <a:blip r:embed="rId6"/>
          <a:stretch>
            <a:fillRect/>
          </a:stretch>
        </p:blipFill>
        <p:spPr>
          <a:xfrm>
            <a:off x="530224" y="5115600"/>
            <a:ext cx="2084964" cy="828000"/>
          </a:xfrm>
          <a:prstGeom prst="rect">
            <a:avLst/>
          </a:prstGeom>
        </p:spPr>
      </p:pic>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Example 43: Finding Equivalent Fractions</a:t>
            </a:r>
          </a:p>
        </p:txBody>
      </p:sp>
      <p:sp>
        <p:nvSpPr>
          <p:cNvPr id="4" name="Content Placeholder 3"/>
          <p:cNvSpPr>
            <a:spLocks noGrp="1"/>
          </p:cNvSpPr>
          <p:nvPr>
            <p:ph idx="1"/>
          </p:nvPr>
        </p:nvSpPr>
        <p:spPr>
          <a:xfrm>
            <a:off x="457200" y="1066800"/>
            <a:ext cx="8229600" cy="4953000"/>
          </a:xfrm>
          <a:prstGeom prst="rect">
            <a:avLst/>
          </a:prstGeom>
        </p:spPr>
        <p:txBody>
          <a:bodyPr>
            <a:normAutofit/>
          </a:bodyPr>
          <a:lstStyle/>
          <a:p>
            <a:r>
              <a:rPr lang="en-US" dirty="0"/>
              <a:t>Find the missing numerator that will make the fractions equivalent.</a:t>
            </a:r>
            <a:endParaRPr lang="en-US" dirty="0">
              <a:solidFill>
                <a:schemeClr val="tx1"/>
              </a:solidFill>
            </a:endParaRPr>
          </a:p>
        </p:txBody>
      </p:sp>
      <p:pic>
        <p:nvPicPr>
          <p:cNvPr id="7" name="Picture 6" descr="3  divided by 5 equals question mark divided by 55">
            <a:extLst>
              <a:ext uri="{FF2B5EF4-FFF2-40B4-BE49-F238E27FC236}">
                <a16:creationId xmlns:a16="http://schemas.microsoft.com/office/drawing/2014/main" id="{061D1618-FBA1-3918-A4D4-7F90FF74AFD9}"/>
              </a:ext>
            </a:extLst>
          </p:cNvPr>
          <p:cNvPicPr>
            <a:picLocks noChangeAspect="1"/>
          </p:cNvPicPr>
          <p:nvPr/>
        </p:nvPicPr>
        <p:blipFill>
          <a:blip r:embed="rId3"/>
          <a:stretch>
            <a:fillRect/>
          </a:stretch>
        </p:blipFill>
        <p:spPr>
          <a:xfrm>
            <a:off x="4046359" y="2045495"/>
            <a:ext cx="1020145" cy="864000"/>
          </a:xfrm>
          <a:prstGeom prst="rect">
            <a:avLst/>
          </a:prstGeom>
        </p:spPr>
      </p:pic>
      <p:sp>
        <p:nvSpPr>
          <p:cNvPr id="6" name="TextBox 5">
            <a:extLst>
              <a:ext uri="{FF2B5EF4-FFF2-40B4-BE49-F238E27FC236}">
                <a16:creationId xmlns:a16="http://schemas.microsoft.com/office/drawing/2014/main" id="{E2784212-CFB9-0C23-12F0-8FFBF1100D8C}"/>
              </a:ext>
            </a:extLst>
          </p:cNvPr>
          <p:cNvSpPr txBox="1"/>
          <p:nvPr/>
        </p:nvSpPr>
        <p:spPr>
          <a:xfrm>
            <a:off x="455645" y="3026342"/>
            <a:ext cx="1447800"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endParaRPr lang="en-IN" dirty="0"/>
          </a:p>
        </p:txBody>
      </p:sp>
      <p:pic>
        <p:nvPicPr>
          <p:cNvPr id="5" name="Picture 4" descr="Because 5 times 11 equals 55, we have 3 divided by 5 equals 3 divided by 5 times 11 divided by 11 equals 33 divided by 55.">
            <a:extLst>
              <a:ext uri="{FF2B5EF4-FFF2-40B4-BE49-F238E27FC236}">
                <a16:creationId xmlns:a16="http://schemas.microsoft.com/office/drawing/2014/main" id="{ABEF4712-2A19-63C6-7620-A9A92479AF1D}"/>
              </a:ext>
            </a:extLst>
          </p:cNvPr>
          <p:cNvPicPr>
            <a:picLocks noChangeAspect="1"/>
          </p:cNvPicPr>
          <p:nvPr/>
        </p:nvPicPr>
        <p:blipFill>
          <a:blip r:embed="rId4"/>
          <a:stretch>
            <a:fillRect/>
          </a:stretch>
        </p:blipFill>
        <p:spPr>
          <a:xfrm>
            <a:off x="539814" y="3400249"/>
            <a:ext cx="6349879" cy="864000"/>
          </a:xfrm>
          <a:prstGeom prst="rect">
            <a:avLst/>
          </a:prstGeom>
        </p:spPr>
      </p:pic>
      <p:pic>
        <p:nvPicPr>
          <p:cNvPr id="8" name="Picture 7" descr="Thus, 3 divided by 5 equals 33 divided by 55.">
            <a:extLst>
              <a:ext uri="{FF2B5EF4-FFF2-40B4-BE49-F238E27FC236}">
                <a16:creationId xmlns:a16="http://schemas.microsoft.com/office/drawing/2014/main" id="{F9EDA9F0-7CC5-8A57-6F77-A8E97B9D011B}"/>
              </a:ext>
            </a:extLst>
          </p:cNvPr>
          <p:cNvPicPr>
            <a:picLocks noChangeAspect="1"/>
          </p:cNvPicPr>
          <p:nvPr/>
        </p:nvPicPr>
        <p:blipFill>
          <a:blip r:embed="rId5"/>
          <a:stretch>
            <a:fillRect/>
          </a:stretch>
        </p:blipFill>
        <p:spPr>
          <a:xfrm>
            <a:off x="527113" y="4429115"/>
            <a:ext cx="1915373" cy="8280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6027</TotalTime>
  <Words>4603</Words>
  <Application>Microsoft Office PowerPoint</Application>
  <PresentationFormat>On-screen Show (4:3)</PresentationFormat>
  <Paragraphs>434</Paragraphs>
  <Slides>99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Cambria Math</vt:lpstr>
      <vt:lpstr>Courier New</vt:lpstr>
      <vt:lpstr>Symbol</vt:lpstr>
      <vt:lpstr>Office Theme</vt:lpstr>
      <vt:lpstr>Section 1.R.1</vt:lpstr>
      <vt:lpstr>Objectives1</vt:lpstr>
      <vt:lpstr>Objectives2</vt:lpstr>
      <vt:lpstr>Example 1: Identifying the Base and Exponent</vt:lpstr>
      <vt:lpstr>Note1</vt:lpstr>
      <vt:lpstr>Example 2: Writing Expressions  Using Exponents1</vt:lpstr>
      <vt:lpstr>Example 2: Writing Expressions  Using Exponents2</vt:lpstr>
      <vt:lpstr>Example 3: Evaluating Exponential Expressions</vt:lpstr>
      <vt:lpstr>Evaluating Expressions with Exponents</vt:lpstr>
      <vt:lpstr>Definition: The Exponent1</vt:lpstr>
      <vt:lpstr>Definition: The Exponent2</vt:lpstr>
      <vt:lpstr>Note2</vt:lpstr>
      <vt:lpstr>Example 4: Evaluating Exponential Expressions</vt:lpstr>
      <vt:lpstr>Procedure: Rules for Order of Operations </vt:lpstr>
      <vt:lpstr>Note3</vt:lpstr>
      <vt:lpstr>Example 5: Using the Order of Operations with Whole Numbers1</vt:lpstr>
      <vt:lpstr>Example 6: Using the Order of Operations with Whole Numbers2 </vt:lpstr>
      <vt:lpstr>Example 7: Using the Order of Operations with Whole Numbers3</vt:lpstr>
      <vt:lpstr>Example 8: Using the Order of Operations with Whole Numbers4</vt:lpstr>
      <vt:lpstr>Example 9: Using the Order of Operations with Whole Numbers5</vt:lpstr>
      <vt:lpstr>Example 10: Using the Order  of Operations</vt:lpstr>
      <vt:lpstr>Example 11: Using the Order  of Operations</vt:lpstr>
      <vt:lpstr>Definition: Divisibility</vt:lpstr>
      <vt:lpstr>Definition: Divisibility by 2</vt:lpstr>
      <vt:lpstr>Example 12: Determining Divisibility by 2</vt:lpstr>
      <vt:lpstr>Definition: Divisibility by 3</vt:lpstr>
      <vt:lpstr>Example 13: Determining Divisibility by 3</vt:lpstr>
      <vt:lpstr>Definition: Divisibility by 4</vt:lpstr>
      <vt:lpstr>Example 14: Determining Divisibility by 41</vt:lpstr>
      <vt:lpstr>Example 14: Determining Divisibility by 42</vt:lpstr>
      <vt:lpstr>Definition: Divisibility by 5</vt:lpstr>
      <vt:lpstr>Example 15: Determining Divisibility by 5</vt:lpstr>
      <vt:lpstr>Definition: Divisibility by 6</vt:lpstr>
      <vt:lpstr>Example 16: Determining Divisibility by 61</vt:lpstr>
      <vt:lpstr>Example 16: Determining Divisibility by 62</vt:lpstr>
      <vt:lpstr>Definition: Divisibility by 9</vt:lpstr>
      <vt:lpstr>Example 17: Determining Divisibility by 9</vt:lpstr>
      <vt:lpstr>Definition: Divisibility by 10</vt:lpstr>
      <vt:lpstr>Example 18: Determining Divisibility by 10</vt:lpstr>
      <vt:lpstr>Example 19: Using the Divisibility Rules1</vt:lpstr>
      <vt:lpstr>Example 19: Using the Divisibility Rules2</vt:lpstr>
      <vt:lpstr>Definition: Prime Number </vt:lpstr>
      <vt:lpstr>Definition: Composite Number </vt:lpstr>
      <vt:lpstr>Attention!</vt:lpstr>
      <vt:lpstr>Example 20: Determining Prime Numbers</vt:lpstr>
      <vt:lpstr>Example 21: Determining Composite Numbers</vt:lpstr>
      <vt:lpstr>Procedure: To Determine Whether a Number is Prime </vt:lpstr>
      <vt:lpstr>Note4</vt:lpstr>
      <vt:lpstr>Example 22: Determining Whether a  Number is Prime1</vt:lpstr>
      <vt:lpstr>Example 23: Determining Whether a  Number is Prime2</vt:lpstr>
      <vt:lpstr>Example 23: Determining Whether a  Number is Prime3</vt:lpstr>
      <vt:lpstr>Example 23: Determining Whether a  Number is Prime4</vt:lpstr>
      <vt:lpstr>Example 24: Determining Whether a  Number is Prime5</vt:lpstr>
      <vt:lpstr>Example 24: Determining Whether a  Number is Prime6</vt:lpstr>
      <vt:lpstr>Example 25: Determining Whether a Number is Prime7</vt:lpstr>
      <vt:lpstr>Definition: The Fundamental Theorem of Arithmetic </vt:lpstr>
      <vt:lpstr>Procedure: To Find the Prime Factorization of a Composite Number </vt:lpstr>
      <vt:lpstr>Example 26: Finding the Prime Factorization  of a Number1 </vt:lpstr>
      <vt:lpstr>Example 26: Finding the Prime Factorization  of a Number2</vt:lpstr>
      <vt:lpstr>Example 26: Finding the Prime Factorization  of a Number3</vt:lpstr>
      <vt:lpstr>Example 27: Finding the Prime Factorization of a Number4</vt:lpstr>
      <vt:lpstr>Example 27: Finding the Prime Factorization of a Number5</vt:lpstr>
      <vt:lpstr>Example 27: Finding the Prime Factorization of a Number6</vt:lpstr>
      <vt:lpstr>Example 27: Finding the Prime Factorization of a Number7</vt:lpstr>
      <vt:lpstr>Example 28: Finding the Prime Factorization of a Number8</vt:lpstr>
      <vt:lpstr>Example 28: Finding the Prime Factorization of a Number9</vt:lpstr>
      <vt:lpstr>Definition: Factors of a Composite Number </vt:lpstr>
      <vt:lpstr>Example 29: Finding the Factors  of a Composite Number1</vt:lpstr>
      <vt:lpstr>Example 29: Finding the Factors  of a Composite Number2</vt:lpstr>
      <vt:lpstr>Example 30: Finding the Factors of a Composite Number1</vt:lpstr>
      <vt:lpstr>Example 30: Finding the Factors of a Composite Number2</vt:lpstr>
      <vt:lpstr>Example 31: Using Factors of Counting Numbers1</vt:lpstr>
      <vt:lpstr>Example 31: Using Factors of Counting Numbers2</vt:lpstr>
      <vt:lpstr>Definition: Least Common Multiple (LCM)</vt:lpstr>
      <vt:lpstr>Procedure: To Find the LCM of a Set of Counting Numbers</vt:lpstr>
      <vt:lpstr>Example 32: Finding the Least  Common Multiple (LCM)1</vt:lpstr>
      <vt:lpstr>Example 32: Finding the Least Common  Multiple (LCM)2</vt:lpstr>
      <vt:lpstr>Example 33: Finding the Least  Common Multiple (LCM)3</vt:lpstr>
      <vt:lpstr>Example 33: Finding the Least Common  Multiple (LCM)4</vt:lpstr>
      <vt:lpstr>Example 34: Finding the Least Common Multiple (LCM)5</vt:lpstr>
      <vt:lpstr>Example 34: Finding the Least Common Multiple (LCM)6</vt:lpstr>
      <vt:lpstr>Example 35: Finding the Least Common  Multiple (LCM)7</vt:lpstr>
      <vt:lpstr>Example 36: Finding the Least Common  Multiple (LCM)8</vt:lpstr>
      <vt:lpstr>Example 37: Finding the Least Common Multiple (LCM)9</vt:lpstr>
      <vt:lpstr>Example 37: Prime Factorizations and the  Least Common Multiple (LCM)10</vt:lpstr>
      <vt:lpstr>Example 38: Finding the Least Common Multiple (LCM)11</vt:lpstr>
      <vt:lpstr>Example 38: Finding the Least Common Multiple (LCM)12</vt:lpstr>
      <vt:lpstr>Example 38: Finding the Least Common Multiple (LCM)13</vt:lpstr>
      <vt:lpstr>Example 39: Finding the Least Common Multiple (LCM)14 </vt:lpstr>
      <vt:lpstr>Example 39: Finding the Least Common Multiple (LCM)15</vt:lpstr>
      <vt:lpstr>Example 39: Finding the Least Common Multiple (LCM)16</vt:lpstr>
      <vt:lpstr>Example 40: Application: Finding the LCM1 </vt:lpstr>
      <vt:lpstr>Example 40: Application: Finding the LCM2 </vt:lpstr>
      <vt:lpstr>Example 40: Application: Finding the LCM3</vt:lpstr>
      <vt:lpstr>Example 40: Application: Finding the LCM4</vt:lpstr>
      <vt:lpstr>Procedure: Finding Equivalent Fractions</vt:lpstr>
      <vt:lpstr>Example 41: Finding Equivalent Fractions</vt:lpstr>
      <vt:lpstr>Example 42: Finding Equivalent Fractions</vt:lpstr>
      <vt:lpstr>Example 43: Finding Equivalent Fractions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Allison Conger</cp:lastModifiedBy>
  <cp:revision>557</cp:revision>
  <dcterms:created xsi:type="dcterms:W3CDTF">2013-04-26T14:43:13Z</dcterms:created>
  <dcterms:modified xsi:type="dcterms:W3CDTF">2025-07-08T13:10:16Z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C3990908-2D3E-4806-8312-2E220C33A150</vt:lpwstr>
  </property>
  <property fmtid="{D5CDD505-2E9C-101B-9397-08002B2CF9AE}" pid="3" name="ArticulatePath">
    <vt:lpwstr>DEV2e_1_7</vt:lpwstr>
  </property>
</Properties>
</file>