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83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81" r:id="rId25"/>
  </p:sldIdLst>
  <p:sldSz cx="9144000" cy="6858000" type="screen4x3"/>
  <p:notesSz cx="6858000" cy="9144000"/>
  <p:custDataLst>
    <p:tags r:id="rId2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7D9F"/>
    <a:srgbClr val="FF00FF"/>
    <a:srgbClr val="000099"/>
    <a:srgbClr val="000000"/>
    <a:srgbClr val="FFFFCC"/>
    <a:srgbClr val="00808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5" autoAdjust="0"/>
    <p:restoredTop sz="94641" autoAdjust="0"/>
  </p:normalViewPr>
  <p:slideViewPr>
    <p:cSldViewPr>
      <p:cViewPr varScale="1">
        <p:scale>
          <a:sx n="101" d="100"/>
          <a:sy n="101" d="100"/>
        </p:scale>
        <p:origin x="1050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075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EDAFE5-51A1-4CFC-BC58-3177697E29B4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6A4BA0-5794-4BA3-87BF-38645FDD1D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531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3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3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9.</a:t>
            </a:r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R.4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Distance-Rate-Time, Number Problems, Amounts, and Costs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Application: Distance-Rate-Time (Times Unknown)</a:t>
            </a:r>
            <a:r>
              <a:rPr lang="en-US" baseline="-25000" dirty="0">
                <a:solidFill>
                  <a:schemeClr val="accent1"/>
                </a:solidFill>
              </a:rPr>
              <a:t>4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7EAAE2-E61E-B6C5-6E4A-919D68EACDED}"/>
              </a:ext>
            </a:extLst>
          </p:cNvPr>
          <p:cNvSpPr txBox="1"/>
          <p:nvPr/>
        </p:nvSpPr>
        <p:spPr>
          <a:xfrm>
            <a:off x="444759" y="1280160"/>
            <a:ext cx="8165841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dirty="0">
                <a:solidFill>
                  <a:schemeClr val="tx1"/>
                </a:solidFill>
              </a:rPr>
              <a:t>Back substituting in the first equation (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i="0" dirty="0">
                <a:solidFill>
                  <a:srgbClr val="000099"/>
                </a:solidFill>
              </a:rPr>
              <a:t> = </a:t>
            </a:r>
            <a:r>
              <a:rPr lang="en-US" sz="2800" i="1" dirty="0">
                <a:solidFill>
                  <a:srgbClr val="000099"/>
                </a:solidFill>
              </a:rPr>
              <a:t>y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i="0" dirty="0">
                <a:solidFill>
                  <a:srgbClr val="000099"/>
                </a:solidFill>
              </a:rPr>
              <a:t> 1</a:t>
            </a:r>
            <a:r>
              <a:rPr lang="en-US" sz="2800" i="0" dirty="0">
                <a:solidFill>
                  <a:srgbClr val="002060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) give 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i="0" dirty="0">
                <a:solidFill>
                  <a:srgbClr val="000099"/>
                </a:solidFill>
              </a:rPr>
              <a:t> </a:t>
            </a:r>
            <a:r>
              <a:rPr lang="en-US" sz="2800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rgbClr val="000099"/>
                </a:solidFill>
              </a:rPr>
              <a:t> </a:t>
            </a:r>
            <a:r>
              <a:rPr lang="en-US" sz="2800" i="0" dirty="0">
                <a:solidFill>
                  <a:srgbClr val="FF00FF"/>
                </a:solidFill>
              </a:rPr>
              <a:t>1.5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i="0" dirty="0">
                <a:solidFill>
                  <a:srgbClr val="000099"/>
                </a:solidFill>
              </a:rPr>
              <a:t> 1</a:t>
            </a:r>
            <a:r>
              <a:rPr lang="en-US" sz="2800" i="0" dirty="0">
                <a:solidFill>
                  <a:srgbClr val="002060"/>
                </a:solidFill>
              </a:rPr>
              <a:t> </a:t>
            </a:r>
            <a:r>
              <a:rPr lang="en-US" sz="2800" i="0" dirty="0">
                <a:solidFill>
                  <a:srgbClr val="002060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rgbClr val="002060"/>
                </a:solidFill>
              </a:rPr>
              <a:t> </a:t>
            </a:r>
            <a:r>
              <a:rPr lang="en-US" sz="2800" i="0" dirty="0">
                <a:solidFill>
                  <a:srgbClr val="FF0000"/>
                </a:solidFill>
              </a:rPr>
              <a:t>2.5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sz="2800" i="0" dirty="0">
                <a:solidFill>
                  <a:schemeClr val="tx1"/>
                </a:solidFill>
              </a:rPr>
              <a:t>Thus, the first bus travels </a:t>
            </a:r>
            <a:r>
              <a:rPr lang="en-US" sz="2800" i="0" dirty="0">
                <a:solidFill>
                  <a:srgbClr val="FF0008"/>
                </a:solidFill>
              </a:rPr>
              <a:t>2.5 hours</a:t>
            </a:r>
            <a:r>
              <a:rPr lang="en-US" sz="2800" i="0" dirty="0">
                <a:solidFill>
                  <a:schemeClr val="tx1"/>
                </a:solidFill>
              </a:rPr>
              <a:t> and the second bus travels </a:t>
            </a:r>
            <a:r>
              <a:rPr lang="en-US" sz="2800" i="0" dirty="0">
                <a:solidFill>
                  <a:srgbClr val="FF0000"/>
                </a:solidFill>
              </a:rPr>
              <a:t>1.5 hours</a:t>
            </a:r>
            <a:r>
              <a:rPr lang="en-US" sz="2800" i="0" dirty="0">
                <a:solidFill>
                  <a:schemeClr val="tx1"/>
                </a:solidFill>
              </a:rPr>
              <a:t>. The buses will be </a:t>
            </a:r>
            <a:r>
              <a:rPr lang="en-US" sz="2800" i="0" dirty="0">
                <a:solidFill>
                  <a:srgbClr val="FF0008"/>
                </a:solidFill>
              </a:rPr>
              <a:t>226 miles </a:t>
            </a:r>
            <a:r>
              <a:rPr lang="en-US" sz="2800" dirty="0">
                <a:solidFill>
                  <a:schemeClr val="tx1"/>
                </a:solidFill>
              </a:rPr>
              <a:t>apart at </a:t>
            </a:r>
            <a:r>
              <a:rPr lang="en-US" sz="2800" i="0" dirty="0">
                <a:solidFill>
                  <a:srgbClr val="FF0008"/>
                </a:solidFill>
              </a:rPr>
              <a:t>2:30 p.m</a:t>
            </a:r>
            <a:r>
              <a:rPr lang="en-US" sz="2800" i="0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Notes: Distance-Rate-Time Problems</a:t>
            </a: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181588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indent="-15875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i="0" dirty="0">
                <a:solidFill>
                  <a:srgbClr val="000000"/>
                </a:solidFill>
              </a:rPr>
              <a:t>You should consider making tables similar to those illustrated in Examples 1, 2, and 4 when working with applications.  These tables can help you organize the information in a more understandable form.</a:t>
            </a:r>
            <a:r>
              <a:rPr lang="en-US" i="0" dirty="0"/>
              <a:t> </a:t>
            </a:r>
            <a:endParaRPr lang="en-US" i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98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>
                <a:solidFill>
                  <a:schemeClr val="accent1"/>
                </a:solidFill>
              </a:rPr>
              <a:t>Solving a Number Problem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3C9938-5EFD-58F3-C9DA-41936E07D0CE}"/>
              </a:ext>
            </a:extLst>
          </p:cNvPr>
          <p:cNvSpPr txBox="1"/>
          <p:nvPr/>
        </p:nvSpPr>
        <p:spPr>
          <a:xfrm>
            <a:off x="457200" y="1050735"/>
            <a:ext cx="82296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sum of two numbers is </a:t>
            </a:r>
            <a:r>
              <a:rPr lang="en-US" sz="2800" i="0" dirty="0">
                <a:solidFill>
                  <a:srgbClr val="0000FF"/>
                </a:solidFill>
              </a:rPr>
              <a:t>80</a:t>
            </a:r>
            <a:r>
              <a:rPr lang="en-US" sz="2800" i="0" dirty="0">
                <a:solidFill>
                  <a:schemeClr val="tx1"/>
                </a:solidFill>
              </a:rPr>
              <a:t> and their difference is </a:t>
            </a:r>
            <a:r>
              <a:rPr lang="en-US" sz="2800" i="0" dirty="0">
                <a:solidFill>
                  <a:srgbClr val="0000FF"/>
                </a:solidFill>
              </a:rPr>
              <a:t>10</a:t>
            </a:r>
            <a:r>
              <a:rPr lang="en-US" sz="2800" i="0" dirty="0">
                <a:solidFill>
                  <a:schemeClr val="tx1"/>
                </a:solidFill>
              </a:rPr>
              <a:t>.  What are the two numbers?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Let	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one number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and	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the other number.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system of linear equations is as follows.</a:t>
            </a:r>
          </a:p>
        </p:txBody>
      </p:sp>
      <p:pic>
        <p:nvPicPr>
          <p:cNvPr id="5" name="Picture 4" descr="first equation x plus y equals 80. The sum is 80.&#10;Second equation x minus y equals 10. The difference is 10.">
            <a:extLst>
              <a:ext uri="{FF2B5EF4-FFF2-40B4-BE49-F238E27FC236}">
                <a16:creationId xmlns:a16="http://schemas.microsoft.com/office/drawing/2014/main" id="{96627E1A-974A-B0C5-9575-18D19EC1DF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6487" y="4038600"/>
            <a:ext cx="4391025" cy="9525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Solving a Number Problem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2D7BCD-0FF6-C405-DC65-D87ADB80FE40}"/>
              </a:ext>
            </a:extLst>
          </p:cNvPr>
          <p:cNvSpPr txBox="1"/>
          <p:nvPr/>
        </p:nvSpPr>
        <p:spPr>
          <a:xfrm>
            <a:off x="457200" y="1076980"/>
            <a:ext cx="7467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2800" dirty="0">
                <a:solidFill>
                  <a:schemeClr val="tx1"/>
                </a:solidFill>
              </a:rPr>
              <a:t>Now use the addition method to solve the system.</a:t>
            </a:r>
          </a:p>
        </p:txBody>
      </p:sp>
      <p:graphicFrame>
        <p:nvGraphicFramePr>
          <p:cNvPr id="2" name="Object 1" descr="x plus y equals 80, &#10;x minus y equals 10,&#10;by solving these 2 equations we get, 2 x equals 90, x equals 45.">
            <a:extLst>
              <a:ext uri="{FF2B5EF4-FFF2-40B4-BE49-F238E27FC236}">
                <a16:creationId xmlns:a16="http://schemas.microsoft.com/office/drawing/2014/main" id="{589DFFB8-5EB0-E52F-35C2-970E7D17C4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5641065"/>
              </p:ext>
            </p:extLst>
          </p:nvPr>
        </p:nvGraphicFramePr>
        <p:xfrm>
          <a:off x="3781425" y="1688573"/>
          <a:ext cx="1440000" cy="2091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06360" imgH="1752480" progId="Equation.DSMT4">
                  <p:embed/>
                </p:oleObj>
              </mc:Choice>
              <mc:Fallback>
                <p:oleObj name="Equation" r:id="rId2" imgW="1206360" imgH="1752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EFF6A86-EADC-90E8-BFEF-31634C35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81425" y="1688573"/>
                        <a:ext cx="1440000" cy="20917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FFD8E66-1801-4C68-7ADC-0EE75141BBAF}"/>
              </a:ext>
            </a:extLst>
          </p:cNvPr>
          <p:cNvSpPr txBox="1"/>
          <p:nvPr/>
        </p:nvSpPr>
        <p:spPr>
          <a:xfrm>
            <a:off x="457200" y="3820180"/>
            <a:ext cx="6629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Back substitute </a:t>
            </a:r>
            <a:r>
              <a:rPr lang="en-US" sz="2800" dirty="0">
                <a:solidFill>
                  <a:srgbClr val="FF00FF"/>
                </a:solidFill>
              </a:rPr>
              <a:t>45</a:t>
            </a:r>
            <a:r>
              <a:rPr lang="en-US" sz="2800" dirty="0"/>
              <a:t> for </a:t>
            </a:r>
            <a:r>
              <a:rPr lang="en-US" sz="2800" i="1" dirty="0"/>
              <a:t>x</a:t>
            </a:r>
            <a:r>
              <a:rPr lang="en-US" sz="2800" dirty="0"/>
              <a:t> in the first equation.</a:t>
            </a:r>
          </a:p>
        </p:txBody>
      </p:sp>
      <p:graphicFrame>
        <p:nvGraphicFramePr>
          <p:cNvPr id="4" name="Object 3" descr="45 plus y equals 80,&#10;Then Y equals 80 minus 45 equals 35.">
            <a:extLst>
              <a:ext uri="{FF2B5EF4-FFF2-40B4-BE49-F238E27FC236}">
                <a16:creationId xmlns:a16="http://schemas.microsoft.com/office/drawing/2014/main" id="{4B7A0028-8368-C01F-39BA-BE47B94BA5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161591"/>
              </p:ext>
            </p:extLst>
          </p:nvPr>
        </p:nvGraphicFramePr>
        <p:xfrm>
          <a:off x="3276600" y="4470395"/>
          <a:ext cx="2988000" cy="8993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16120" imgH="787320" progId="Equation.DSMT4">
                  <p:embed/>
                </p:oleObj>
              </mc:Choice>
              <mc:Fallback>
                <p:oleObj name="Equation" r:id="rId4" imgW="2616120" imgH="78732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74630DE-E1C8-D313-71BF-5F60D4E071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76600" y="4470395"/>
                        <a:ext cx="2988000" cy="8993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EA643D0-EBB8-C6F0-1349-D98D5E448810}"/>
              </a:ext>
            </a:extLst>
          </p:cNvPr>
          <p:cNvSpPr txBox="1"/>
          <p:nvPr/>
        </p:nvSpPr>
        <p:spPr>
          <a:xfrm>
            <a:off x="457200" y="5469266"/>
            <a:ext cx="5105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The two numbers are </a:t>
            </a:r>
            <a:r>
              <a:rPr lang="en-US" sz="2800" dirty="0">
                <a:solidFill>
                  <a:srgbClr val="FF0008"/>
                </a:solidFill>
              </a:rPr>
              <a:t>45 </a:t>
            </a:r>
            <a:r>
              <a:rPr lang="en-US" sz="2800" dirty="0"/>
              <a:t>and</a:t>
            </a:r>
            <a:r>
              <a:rPr lang="en-US" sz="2800" dirty="0">
                <a:solidFill>
                  <a:srgbClr val="FF0008"/>
                </a:solidFill>
              </a:rPr>
              <a:t> 35</a:t>
            </a:r>
            <a:r>
              <a:rPr lang="en-US" sz="2800" dirty="0"/>
              <a:t>.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Solving a Number Problem</a:t>
            </a:r>
            <a:r>
              <a:rPr lang="en-US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803A4E-F073-49DC-96BA-9A631D09A4B3}"/>
              </a:ext>
            </a:extLst>
          </p:cNvPr>
          <p:cNvSpPr txBox="1"/>
          <p:nvPr/>
        </p:nvSpPr>
        <p:spPr>
          <a:xfrm>
            <a:off x="450980" y="1097280"/>
            <a:ext cx="82296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0" hangingPunct="0"/>
            <a:r>
              <a:rPr lang="en-US" sz="2800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</a:p>
          <a:p>
            <a:pPr marL="342900" indent="-342900" eaLnBrk="0" hangingPunct="0"/>
            <a:endParaRPr lang="en-US" sz="2800" dirty="0">
              <a:solidFill>
                <a:schemeClr val="tx1"/>
              </a:solidFill>
              <a:latin typeface="Calibri" pitchFamily="34" charset="0"/>
            </a:endParaRPr>
          </a:p>
          <a:p>
            <a:pPr marL="342900" indent="-342900" algn="ctr" eaLnBrk="0" hangingPunct="0"/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45</a:t>
            </a:r>
            <a:r>
              <a:rPr lang="en-US" sz="28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35</a:t>
            </a:r>
            <a:r>
              <a:rPr lang="en-US" sz="28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80</a:t>
            </a:r>
            <a:r>
              <a:rPr lang="en-US" sz="2800" dirty="0">
                <a:solidFill>
                  <a:schemeClr val="tx1"/>
                </a:solidFill>
                <a:latin typeface="Calibri" pitchFamily="34" charset="0"/>
              </a:rPr>
              <a:t> and </a:t>
            </a: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45</a:t>
            </a:r>
            <a:r>
              <a:rPr lang="en-US" sz="28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35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10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Application: Counting Coins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F37F33-1E86-EF8E-0167-30B4A72C22BE}"/>
              </a:ext>
            </a:extLst>
          </p:cNvPr>
          <p:cNvSpPr txBox="1"/>
          <p:nvPr/>
        </p:nvSpPr>
        <p:spPr>
          <a:xfrm>
            <a:off x="457200" y="1128382"/>
            <a:ext cx="82296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Mike has </a:t>
            </a:r>
            <a:r>
              <a:rPr lang="en-US" sz="2800" i="0" dirty="0">
                <a:solidFill>
                  <a:srgbClr val="0000FF"/>
                </a:solidFill>
              </a:rPr>
              <a:t>$1.05 </a:t>
            </a:r>
            <a:r>
              <a:rPr lang="en-US" sz="2800" i="0" dirty="0">
                <a:solidFill>
                  <a:schemeClr val="tx1"/>
                </a:solidFill>
              </a:rPr>
              <a:t>worth of change in nickels and quarters. If he has twice as many nickels as quarters, how many of each type of coin does he have?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Application: Counting Coins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858678-73F4-FEDB-4986-6BEDD3BE38A6}"/>
              </a:ext>
            </a:extLst>
          </p:cNvPr>
          <p:cNvSpPr txBox="1"/>
          <p:nvPr/>
        </p:nvSpPr>
        <p:spPr>
          <a:xfrm>
            <a:off x="457200" y="1097280"/>
            <a:ext cx="81534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  <a:p>
            <a:r>
              <a:rPr lang="en-US" sz="2800" dirty="0"/>
              <a:t>We use two equations–one relating the number of coins and the other relating the value of the coins.  (The value of each nickel is </a:t>
            </a:r>
            <a:r>
              <a:rPr lang="en-US" sz="2800" dirty="0">
                <a:solidFill>
                  <a:srgbClr val="000099"/>
                </a:solidFill>
              </a:rPr>
              <a:t>5 cents </a:t>
            </a:r>
            <a:r>
              <a:rPr lang="en-US" sz="2800" dirty="0"/>
              <a:t>and the value of each quarter is </a:t>
            </a:r>
            <a:r>
              <a:rPr lang="en-US" sz="2800" dirty="0">
                <a:solidFill>
                  <a:srgbClr val="000099"/>
                </a:solidFill>
              </a:rPr>
              <a:t>25 cents</a:t>
            </a:r>
            <a:r>
              <a:rPr lang="en-US" sz="2800" dirty="0"/>
              <a:t>.)</a:t>
            </a:r>
          </a:p>
          <a:p>
            <a:r>
              <a:rPr lang="en-US" sz="2800" dirty="0"/>
              <a:t>Let	</a:t>
            </a:r>
            <a:r>
              <a:rPr lang="en-US" sz="2800" i="1" dirty="0"/>
              <a:t>n</a:t>
            </a:r>
            <a:r>
              <a:rPr lang="en-US" sz="2800" dirty="0"/>
              <a:t> </a:t>
            </a:r>
            <a:r>
              <a:rPr lang="en-US" sz="2800" dirty="0">
                <a:latin typeface="Symbol" pitchFamily="18" charset="2"/>
              </a:rPr>
              <a:t>=</a:t>
            </a:r>
            <a:r>
              <a:rPr lang="en-US" sz="2800" dirty="0"/>
              <a:t> number of nickels </a:t>
            </a:r>
          </a:p>
          <a:p>
            <a:r>
              <a:rPr lang="en-US" sz="2800" dirty="0"/>
              <a:t>and	</a:t>
            </a:r>
            <a:r>
              <a:rPr lang="en-US" sz="2800" i="1" dirty="0"/>
              <a:t>q</a:t>
            </a:r>
            <a:r>
              <a:rPr lang="en-US" sz="2800" dirty="0"/>
              <a:t> </a:t>
            </a:r>
            <a:r>
              <a:rPr lang="en-US" sz="2800" dirty="0">
                <a:latin typeface="Symbol" pitchFamily="18" charset="2"/>
              </a:rPr>
              <a:t>=</a:t>
            </a:r>
            <a:r>
              <a:rPr lang="en-US" sz="2800" dirty="0"/>
              <a:t> number of quarters.</a:t>
            </a:r>
          </a:p>
        </p:txBody>
      </p:sp>
      <p:graphicFrame>
        <p:nvGraphicFramePr>
          <p:cNvPr id="1099873" name="Group 97" descr=" A table showing coins, number of coins, value, and total value.&#10;First row (Nickels): Number of coins is n, value is 0.05, total value is 0.05 times n.&#10;Second row (Quarters): Number of coins is q, value is 0.25, total value is 0.25 times q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4632257"/>
              </p:ext>
            </p:extLst>
          </p:nvPr>
        </p:nvGraphicFramePr>
        <p:xfrm>
          <a:off x="1143000" y="4526280"/>
          <a:ext cx="68580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8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9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5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Coins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# of Coins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Value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Total value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Nickels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0.05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0.05n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Quarters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q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0.25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0.25q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Application: Counting Coins</a:t>
            </a:r>
            <a:r>
              <a:rPr lang="en-US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B3E91B-1F54-3FA5-1101-0D0CC27B3A9B}"/>
              </a:ext>
            </a:extLst>
          </p:cNvPr>
          <p:cNvSpPr txBox="1"/>
          <p:nvPr/>
        </p:nvSpPr>
        <p:spPr>
          <a:xfrm>
            <a:off x="468086" y="1175521"/>
            <a:ext cx="7086600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2800" dirty="0"/>
              <a:t>The system of linear equations is as follows.</a:t>
            </a:r>
          </a:p>
        </p:txBody>
      </p:sp>
      <p:pic>
        <p:nvPicPr>
          <p:cNvPr id="7" name="Picture 6" descr="first equation n equals 2 times q. There are 2 times as many nickels as quarters.&#10;second equation 0.05 times n plus 0.25 times q equals 1.05. The total amount of money is 1 dollar and 5 cents.">
            <a:extLst>
              <a:ext uri="{FF2B5EF4-FFF2-40B4-BE49-F238E27FC236}">
                <a16:creationId xmlns:a16="http://schemas.microsoft.com/office/drawing/2014/main" id="{6178DACE-8FE9-6FD1-D2EC-CFE4F83D0D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236" y="1905000"/>
            <a:ext cx="8115300" cy="9525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787991F-140C-DAF9-39C9-A4F9B57693A2}"/>
              </a:ext>
            </a:extLst>
          </p:cNvPr>
          <p:cNvSpPr txBox="1"/>
          <p:nvPr/>
        </p:nvSpPr>
        <p:spPr>
          <a:xfrm>
            <a:off x="468086" y="3375522"/>
            <a:ext cx="8229600" cy="1255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200"/>
              </a:spcBef>
            </a:pPr>
            <a:r>
              <a:rPr lang="en-US" sz="2800" dirty="0"/>
              <a:t>Note carefully that in the first equation </a:t>
            </a:r>
            <a:r>
              <a:rPr lang="en-US" sz="2800" i="1" dirty="0"/>
              <a:t>q</a:t>
            </a:r>
            <a:r>
              <a:rPr lang="en-US" sz="2800" dirty="0"/>
              <a:t> is multiplied by 2 because the number of nickels is twice the number of quarters. Therefore, </a:t>
            </a:r>
            <a:r>
              <a:rPr lang="en-US" sz="2800" i="1" dirty="0"/>
              <a:t>n</a:t>
            </a:r>
            <a:r>
              <a:rPr lang="en-US" sz="2800" dirty="0"/>
              <a:t> is bigger.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8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Application: Counting Coins</a:t>
            </a:r>
            <a:r>
              <a:rPr lang="en-US" baseline="-25000" dirty="0">
                <a:solidFill>
                  <a:schemeClr val="accent1"/>
                </a:solidFill>
              </a:rPr>
              <a:t>4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786265-FC95-6878-ECCD-B8D5CB055ABD}"/>
              </a:ext>
            </a:extLst>
          </p:cNvPr>
          <p:cNvSpPr txBox="1"/>
          <p:nvPr/>
        </p:nvSpPr>
        <p:spPr>
          <a:xfrm>
            <a:off x="422988" y="1041204"/>
            <a:ext cx="8263812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2800" dirty="0"/>
              <a:t>The first equation is already solved for </a:t>
            </a:r>
            <a:r>
              <a:rPr lang="en-US" sz="2800" i="1" dirty="0"/>
              <a:t>n</a:t>
            </a:r>
            <a:r>
              <a:rPr lang="en-US" sz="2800" dirty="0"/>
              <a:t>, so substituting </a:t>
            </a:r>
            <a:r>
              <a:rPr lang="en-US" sz="2800" dirty="0">
                <a:solidFill>
                  <a:srgbClr val="FF00FF"/>
                </a:solidFill>
              </a:rPr>
              <a:t>2</a:t>
            </a:r>
            <a:r>
              <a:rPr lang="en-US" sz="2800" i="1" dirty="0">
                <a:solidFill>
                  <a:srgbClr val="FF00FF"/>
                </a:solidFill>
              </a:rPr>
              <a:t>q</a:t>
            </a:r>
            <a:r>
              <a:rPr lang="en-US" sz="2800" dirty="0"/>
              <a:t> for </a:t>
            </a:r>
            <a:r>
              <a:rPr lang="en-US" sz="2800" i="1" dirty="0"/>
              <a:t>n</a:t>
            </a:r>
            <a:r>
              <a:rPr lang="en-US" sz="2800" dirty="0"/>
              <a:t> in the second equation gives the following. </a:t>
            </a:r>
          </a:p>
        </p:txBody>
      </p:sp>
      <p:pic>
        <p:nvPicPr>
          <p:cNvPr id="2" name="Picture 1" descr="0.05 n plus 0.25 q equals 1.05,&#10;substituting the n equals 2 q, we get, &#10;0.05 times open parenthesis 2 q close parenthesis plus 0.25 q equals 1.05,&#10;0.10 q plus 0.25 q equals 1.05, &#10;By multiplying the equation with 100, the coefficients and constants become integers&#10;0.&#10;10 q plus 25 q equals 105.&#10;35 q equals 105,&#10;This gives q equals 3, which is the number of quarters.&#10;then n equals 2 q equals 2 times 3 equals 6, which is the number of nickels.">
            <a:extLst>
              <a:ext uri="{FF2B5EF4-FFF2-40B4-BE49-F238E27FC236}">
                <a16:creationId xmlns:a16="http://schemas.microsoft.com/office/drawing/2014/main" id="{17ED5B7A-8DA8-9C89-08BE-B33D0BC782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2173005"/>
            <a:ext cx="8183880" cy="289712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BF140A6-3805-1784-5B11-090CB6A955B2}"/>
              </a:ext>
            </a:extLst>
          </p:cNvPr>
          <p:cNvSpPr txBox="1"/>
          <p:nvPr/>
        </p:nvSpPr>
        <p:spPr>
          <a:xfrm>
            <a:off x="463420" y="5334000"/>
            <a:ext cx="6172200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Mike has </a:t>
            </a:r>
            <a:r>
              <a:rPr lang="en-US" sz="2800" dirty="0">
                <a:solidFill>
                  <a:srgbClr val="FF0008"/>
                </a:solidFill>
              </a:rPr>
              <a:t>3 quarters </a:t>
            </a:r>
            <a:r>
              <a:rPr lang="en-US" sz="2800" dirty="0"/>
              <a:t>and </a:t>
            </a:r>
            <a:r>
              <a:rPr lang="en-US" sz="2800" dirty="0">
                <a:solidFill>
                  <a:srgbClr val="FF0008"/>
                </a:solidFill>
              </a:rPr>
              <a:t>6 nickels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Application: Calculating Age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5A7858-44D2-07B1-2149-C7CE34D914B2}"/>
              </a:ext>
            </a:extLst>
          </p:cNvPr>
          <p:cNvSpPr txBox="1"/>
          <p:nvPr/>
        </p:nvSpPr>
        <p:spPr>
          <a:xfrm>
            <a:off x="457200" y="1097280"/>
            <a:ext cx="8229600" cy="37702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Kathy is </a:t>
            </a:r>
            <a:r>
              <a:rPr lang="en-US" sz="2800" i="0" dirty="0">
                <a:solidFill>
                  <a:srgbClr val="0000FF"/>
                </a:solidFill>
              </a:rPr>
              <a:t>6 years </a:t>
            </a:r>
            <a:r>
              <a:rPr lang="en-US" sz="2800" i="0" dirty="0">
                <a:solidFill>
                  <a:schemeClr val="tx1"/>
                </a:solidFill>
              </a:rPr>
              <a:t>older than her sister, Sue.  In </a:t>
            </a:r>
            <a:r>
              <a:rPr lang="en-US" sz="2800" i="0" dirty="0">
                <a:solidFill>
                  <a:srgbClr val="0000FF"/>
                </a:solidFill>
              </a:rPr>
              <a:t>3 years</a:t>
            </a:r>
            <a:r>
              <a:rPr lang="en-US" sz="2800" i="0" dirty="0">
                <a:solidFill>
                  <a:schemeClr val="tx1"/>
                </a:solidFill>
              </a:rPr>
              <a:t>, she will be twice as old as Sue. How old is each girl now?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We use two equations–one relating their ages now and the other relating their ages in 3 years.</a:t>
            </a: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Let	</a:t>
            </a:r>
            <a:r>
              <a:rPr lang="en-US" sz="2800" i="1" dirty="0">
                <a:solidFill>
                  <a:schemeClr val="tx1"/>
                </a:solidFill>
              </a:rPr>
              <a:t>K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Kathy’s age now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and	</a:t>
            </a:r>
            <a:r>
              <a:rPr lang="en-US" sz="2800" i="1" dirty="0">
                <a:solidFill>
                  <a:schemeClr val="tx1"/>
                </a:solidFill>
              </a:rPr>
              <a:t>S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Sue’s age now.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12B7E6-CBB0-6A90-A5E2-3595DFF3C8B4}"/>
              </a:ext>
            </a:extLst>
          </p:cNvPr>
          <p:cNvSpPr txBox="1"/>
          <p:nvPr/>
        </p:nvSpPr>
        <p:spPr>
          <a:xfrm>
            <a:off x="457200" y="1097280"/>
            <a:ext cx="82296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39725" indent="-339725" defTabSz="406400">
              <a:buFont typeface="Courier New" pitchFamily="49" charset="0"/>
              <a:buChar char="o"/>
            </a:pPr>
            <a:r>
              <a:rPr lang="en-US" sz="2800" i="0" dirty="0">
                <a:solidFill>
                  <a:schemeClr val="tx1"/>
                </a:solidFill>
              </a:rPr>
              <a:t>Use systems of linear equations to solve distance-rate-time application problems.</a:t>
            </a:r>
          </a:p>
          <a:p>
            <a:pPr marL="339725" indent="-339725" defTabSz="406400">
              <a:buFont typeface="Courier New" pitchFamily="49" charset="0"/>
              <a:buChar char="o"/>
            </a:pPr>
            <a:r>
              <a:rPr lang="en-US" sz="2800" i="0" dirty="0">
                <a:solidFill>
                  <a:schemeClr val="tx1"/>
                </a:solidFill>
              </a:rPr>
              <a:t>Use systems of linear equations to solve number problems.</a:t>
            </a:r>
          </a:p>
          <a:p>
            <a:pPr marL="339725" indent="-339725" defTabSz="406400">
              <a:buFont typeface="Courier New" pitchFamily="49" charset="0"/>
              <a:buChar char="o"/>
            </a:pPr>
            <a:r>
              <a:rPr lang="en-US" sz="2800" i="0" dirty="0">
                <a:solidFill>
                  <a:schemeClr val="tx1"/>
                </a:solidFill>
              </a:rPr>
              <a:t>Use systems of linear equations to solve amounts and costs problems.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Application: Calculating Age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EA3281-8647-DDEF-653C-EEAF12DB178B}"/>
              </a:ext>
            </a:extLst>
          </p:cNvPr>
          <p:cNvSpPr txBox="1"/>
          <p:nvPr/>
        </p:nvSpPr>
        <p:spPr>
          <a:xfrm>
            <a:off x="522512" y="1029178"/>
            <a:ext cx="732608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2800" dirty="0"/>
              <a:t>Then the system of linear equations is as follows.</a:t>
            </a:r>
          </a:p>
        </p:txBody>
      </p:sp>
      <p:pic>
        <p:nvPicPr>
          <p:cNvPr id="7" name="Picture 6" descr="First equation k minus s equals 6. The difference in their ages is 6 years.&#10;Second equation k plus 3 equals 2 times open parenthesis s plus 3 close parenthesis. In 3 years, each age is increased by 3 and Kathy is twice as old as Sue.">
            <a:extLst>
              <a:ext uri="{FF2B5EF4-FFF2-40B4-BE49-F238E27FC236}">
                <a16:creationId xmlns:a16="http://schemas.microsoft.com/office/drawing/2014/main" id="{5D59DC72-3130-C329-508E-43BD4F365B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794380"/>
            <a:ext cx="8382000" cy="94873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D869AA2-EF4A-1D85-034F-843781999667}"/>
              </a:ext>
            </a:extLst>
          </p:cNvPr>
          <p:cNvSpPr txBox="1"/>
          <p:nvPr/>
        </p:nvSpPr>
        <p:spPr>
          <a:xfrm>
            <a:off x="486746" y="3124200"/>
            <a:ext cx="78952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dirty="0"/>
              <a:t>Rewrite the second equation in standard form and solve by addition.</a:t>
            </a:r>
          </a:p>
        </p:txBody>
      </p:sp>
      <p:pic>
        <p:nvPicPr>
          <p:cNvPr id="9" name="Picture 8" descr="K plus 3 equals 2 times open parenthesis s plus 3 close parenthesis,&#10;K plus 3 equals 2 s plus 6,&#10; K minus 2 s equals 3.">
            <a:extLst>
              <a:ext uri="{FF2B5EF4-FFF2-40B4-BE49-F238E27FC236}">
                <a16:creationId xmlns:a16="http://schemas.microsoft.com/office/drawing/2014/main" id="{5AC26A04-CCC8-8692-93DF-D016E9A929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1387" y="4124414"/>
            <a:ext cx="2181225" cy="136207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Application: Calculating Age</a:t>
            </a:r>
            <a:r>
              <a:rPr lang="en-US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B815B1-8C96-1AAD-18D8-F6F69AE17C1C}"/>
              </a:ext>
            </a:extLst>
          </p:cNvPr>
          <p:cNvSpPr txBox="1"/>
          <p:nvPr/>
        </p:nvSpPr>
        <p:spPr>
          <a:xfrm>
            <a:off x="457200" y="1026110"/>
            <a:ext cx="533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Second equation in standard form</a:t>
            </a:r>
          </a:p>
        </p:txBody>
      </p:sp>
      <p:pic>
        <p:nvPicPr>
          <p:cNvPr id="6" name="Picture 5" descr="First equation is K minus s equals 6,&#10;By multiplying Second equation with negative one becomes negative one times open parentheses k minus 2 s equals 3 close parentheses gives Minus k plus 2 s equals minus 3.&#10;&#10;By solving the two equations,&#10;we get s equals 3, which is Sue’s current age.">
            <a:extLst>
              <a:ext uri="{FF2B5EF4-FFF2-40B4-BE49-F238E27FC236}">
                <a16:creationId xmlns:a16="http://schemas.microsoft.com/office/drawing/2014/main" id="{00F03BC9-3A58-15C6-D1D6-B4E8B8B5D8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7287" y="1725676"/>
            <a:ext cx="6829425" cy="14954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7398917-FE60-2E41-3A58-ED1F15DA1732}"/>
              </a:ext>
            </a:extLst>
          </p:cNvPr>
          <p:cNvSpPr txBox="1"/>
          <p:nvPr/>
        </p:nvSpPr>
        <p:spPr>
          <a:xfrm>
            <a:off x="457200" y="3239750"/>
            <a:ext cx="822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Back substitute </a:t>
            </a:r>
            <a:r>
              <a:rPr lang="en-US" sz="2800" i="1" dirty="0"/>
              <a:t>S</a:t>
            </a:r>
            <a:r>
              <a:rPr lang="en-US" sz="2800" dirty="0"/>
              <a:t> </a:t>
            </a:r>
            <a:r>
              <a:rPr lang="en-US" sz="2800" dirty="0">
                <a:latin typeface="Symbol" pitchFamily="18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FF"/>
                </a:solidFill>
              </a:rPr>
              <a:t>3</a:t>
            </a:r>
            <a:r>
              <a:rPr lang="en-US" sz="2800" dirty="0"/>
              <a:t> into one of the original equations.</a:t>
            </a:r>
          </a:p>
        </p:txBody>
      </p:sp>
      <p:pic>
        <p:nvPicPr>
          <p:cNvPr id="10" name="Picture 9" descr="K minus 3 equals 6,&#10;K equals 6 plus 3,&#10; K equals 9, which is Kathy’s current age.">
            <a:extLst>
              <a:ext uri="{FF2B5EF4-FFF2-40B4-BE49-F238E27FC236}">
                <a16:creationId xmlns:a16="http://schemas.microsoft.com/office/drawing/2014/main" id="{0E8A8C98-9813-049A-2FC2-24AEB17467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1724" y="4029075"/>
            <a:ext cx="4400550" cy="13049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B503EC0-0DA7-8E64-2606-DA059A6A6C87}"/>
              </a:ext>
            </a:extLst>
          </p:cNvPr>
          <p:cNvSpPr txBox="1"/>
          <p:nvPr/>
        </p:nvSpPr>
        <p:spPr>
          <a:xfrm>
            <a:off x="457200" y="5453390"/>
            <a:ext cx="6553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Kathy is </a:t>
            </a:r>
            <a:r>
              <a:rPr lang="en-US" sz="2800" dirty="0">
                <a:solidFill>
                  <a:srgbClr val="FF0008"/>
                </a:solidFill>
              </a:rPr>
              <a:t>9 years</a:t>
            </a:r>
            <a:r>
              <a:rPr lang="en-US" sz="2800" dirty="0"/>
              <a:t> old and Sue is </a:t>
            </a:r>
            <a:r>
              <a:rPr lang="en-US" sz="2800" dirty="0">
                <a:solidFill>
                  <a:srgbClr val="FF0008"/>
                </a:solidFill>
              </a:rPr>
              <a:t>3 years</a:t>
            </a:r>
            <a:r>
              <a:rPr lang="en-US" sz="2800" dirty="0"/>
              <a:t> old.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Example 6</a:t>
            </a:r>
            <a:r>
              <a:rPr lang="en-US" dirty="0">
                <a:solidFill>
                  <a:schemeClr val="accent1"/>
                </a:solidFill>
              </a:rPr>
              <a:t>: Application: Finding Amounts and Costs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6A89F8-2C4B-3EBF-A201-73FA48D265E4}"/>
              </a:ext>
            </a:extLst>
          </p:cNvPr>
          <p:cNvSpPr txBox="1"/>
          <p:nvPr/>
        </p:nvSpPr>
        <p:spPr>
          <a:xfrm>
            <a:off x="457200" y="1097280"/>
            <a:ext cx="8153400" cy="3262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Three hot dogs and two orders of French fries cost </a:t>
            </a:r>
            <a:r>
              <a:rPr lang="en-US" sz="2800" i="0" dirty="0">
                <a:solidFill>
                  <a:srgbClr val="0000FF"/>
                </a:solidFill>
              </a:rPr>
              <a:t>$10.30</a:t>
            </a:r>
            <a:r>
              <a:rPr lang="en-US" sz="2800" i="0" dirty="0">
                <a:solidFill>
                  <a:schemeClr val="tx1"/>
                </a:solidFill>
              </a:rPr>
              <a:t>.  Four hot dogs and four orders of fries cost </a:t>
            </a:r>
            <a:r>
              <a:rPr lang="en-US" sz="2800" i="0" dirty="0">
                <a:solidFill>
                  <a:srgbClr val="0000FF"/>
                </a:solidFill>
              </a:rPr>
              <a:t>$15.60</a:t>
            </a:r>
            <a:r>
              <a:rPr lang="en-US" sz="2800" i="0" dirty="0">
                <a:solidFill>
                  <a:schemeClr val="tx1"/>
                </a:solidFill>
              </a:rPr>
              <a:t>.  What is the cost of a hot dog?  What is the cost of an order of fries?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Let	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cost of one hot dog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and	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cost of one order of fries.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9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Example 6: Application: Finding Amounts and Costs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73D861-6EB1-A1FB-54FD-4F37ECE98835}"/>
              </a:ext>
            </a:extLst>
          </p:cNvPr>
          <p:cNvSpPr txBox="1"/>
          <p:nvPr/>
        </p:nvSpPr>
        <p:spPr>
          <a:xfrm>
            <a:off x="457200" y="1018550"/>
            <a:ext cx="6477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system of linear equations is as follow.</a:t>
            </a:r>
          </a:p>
        </p:txBody>
      </p:sp>
      <p:pic>
        <p:nvPicPr>
          <p:cNvPr id="6" name="Picture 5" descr="First equation 3 x plus 2 y equals 10.30. 3 hot dogs and 2 orders of French fries cost 10 dollars and 30 cents.&#10;second equation 4 x plus 4 y equals 15.60. 4 hot dogs and 4 orders of fries cost 15 dollars and 60 cents.">
            <a:extLst>
              <a:ext uri="{FF2B5EF4-FFF2-40B4-BE49-F238E27FC236}">
                <a16:creationId xmlns:a16="http://schemas.microsoft.com/office/drawing/2014/main" id="{F022083A-A5CB-4D42-4D71-BBB4FAD198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675" y="1723385"/>
            <a:ext cx="8315325" cy="86889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E015002-A5BF-1F0E-72DB-D9865665B937}"/>
              </a:ext>
            </a:extLst>
          </p:cNvPr>
          <p:cNvSpPr txBox="1"/>
          <p:nvPr/>
        </p:nvSpPr>
        <p:spPr>
          <a:xfrm>
            <a:off x="462860" y="2895600"/>
            <a:ext cx="830014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Both equations are in standard form.  Use the addition method to solve the system.</a:t>
            </a:r>
          </a:p>
        </p:txBody>
      </p:sp>
      <p:pic>
        <p:nvPicPr>
          <p:cNvPr id="15" name="Picture 14" descr="By multiplying First equation by negative 2 gives negative 2 times open parentheses 3 x plus 2 y equals 10.30 close parentheses becomes Minus 6 x minus 4 y equals minus 20.60.&#10;Second equation is 4 x plus 4 y equals 15.60, &#10;&#10;By solving the two equations, we get minus 2 x equals minus 5.00,&#10;X equals 2.50 which is cost of one hot dog.">
            <a:extLst>
              <a:ext uri="{FF2B5EF4-FFF2-40B4-BE49-F238E27FC236}">
                <a16:creationId xmlns:a16="http://schemas.microsoft.com/office/drawing/2014/main" id="{1FB289A0-85EB-235F-C45F-7D01E35858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868757"/>
            <a:ext cx="8077200" cy="1990725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Example 6: Application: Finding Amounts and Costs</a:t>
            </a:r>
            <a:r>
              <a:rPr lang="en-US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9F4B4F-FE3E-74BB-21AD-64C1798FE8C1}"/>
              </a:ext>
            </a:extLst>
          </p:cNvPr>
          <p:cNvSpPr txBox="1"/>
          <p:nvPr/>
        </p:nvSpPr>
        <p:spPr>
          <a:xfrm>
            <a:off x="609600" y="1176486"/>
            <a:ext cx="8001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Back substitute </a:t>
            </a:r>
            <a:r>
              <a:rPr lang="en-US" sz="2800" i="1" dirty="0"/>
              <a:t>x</a:t>
            </a:r>
            <a:r>
              <a:rPr lang="en-US" sz="2800" dirty="0"/>
              <a:t> </a:t>
            </a:r>
            <a:r>
              <a:rPr lang="en-US" sz="2800" dirty="0">
                <a:latin typeface="Symbol" pitchFamily="18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FF"/>
                </a:solidFill>
              </a:rPr>
              <a:t>2.50</a:t>
            </a:r>
            <a:r>
              <a:rPr lang="en-US" sz="2800" dirty="0"/>
              <a:t> into one of the original equations.</a:t>
            </a:r>
          </a:p>
        </p:txBody>
      </p:sp>
      <p:pic>
        <p:nvPicPr>
          <p:cNvPr id="2" name="Picture 1" descr="3 x plus 2 y equals 10.30,&#10;3 times 2.50 plus 2 y equals 10.30,&#10;7.50 plus 2 y equals 10.30,&#10;2 y equals 2.80,&#10;Y equals 1.40, which is cost of one order of fries.">
            <a:extLst>
              <a:ext uri="{FF2B5EF4-FFF2-40B4-BE49-F238E27FC236}">
                <a16:creationId xmlns:a16="http://schemas.microsoft.com/office/drawing/2014/main" id="{11FF362D-DD6A-1BAD-C92C-6FE35E46B2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7974" y="2294225"/>
            <a:ext cx="5064252" cy="218998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47B68FE-99D9-CED0-1421-BDD048D1582C}"/>
              </a:ext>
            </a:extLst>
          </p:cNvPr>
          <p:cNvSpPr txBox="1"/>
          <p:nvPr/>
        </p:nvSpPr>
        <p:spPr>
          <a:xfrm>
            <a:off x="609600" y="4647845"/>
            <a:ext cx="8077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One hot dog costs </a:t>
            </a:r>
            <a:r>
              <a:rPr lang="en-US" sz="2800" dirty="0">
                <a:solidFill>
                  <a:srgbClr val="FF0008"/>
                </a:solidFill>
              </a:rPr>
              <a:t>$2.50</a:t>
            </a:r>
            <a:r>
              <a:rPr lang="en-US" sz="2800" dirty="0"/>
              <a:t> and one order of fries costs </a:t>
            </a:r>
            <a:r>
              <a:rPr lang="en-US" sz="2800" dirty="0">
                <a:solidFill>
                  <a:srgbClr val="FF0008"/>
                </a:solidFill>
              </a:rPr>
              <a:t>$1.40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Application: Distance-Rate-Time (Rates Unknown)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US" sz="3200" baseline="-250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A671A9-B320-2412-634A-BDD3B79947CC}"/>
              </a:ext>
            </a:extLst>
          </p:cNvPr>
          <p:cNvSpPr txBox="1"/>
          <p:nvPr/>
        </p:nvSpPr>
        <p:spPr>
          <a:xfrm>
            <a:off x="457200" y="1135041"/>
            <a:ext cx="8153400" cy="3797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 small plane flew </a:t>
            </a:r>
            <a:r>
              <a:rPr lang="en-US" sz="2800" i="0" dirty="0">
                <a:solidFill>
                  <a:srgbClr val="0000FF"/>
                </a:solidFill>
              </a:rPr>
              <a:t>300 miles </a:t>
            </a:r>
            <a:r>
              <a:rPr lang="en-US" sz="2800" i="0" dirty="0">
                <a:solidFill>
                  <a:schemeClr val="tx1"/>
                </a:solidFill>
              </a:rPr>
              <a:t>in </a:t>
            </a:r>
            <a:r>
              <a:rPr lang="en-US" sz="2800" i="0" dirty="0">
                <a:solidFill>
                  <a:srgbClr val="0000FF"/>
                </a:solidFill>
              </a:rPr>
              <a:t>2 hours </a:t>
            </a:r>
            <a:r>
              <a:rPr lang="en-US" sz="2800" i="0" dirty="0">
                <a:solidFill>
                  <a:schemeClr val="tx1"/>
                </a:solidFill>
              </a:rPr>
              <a:t>flying with the wind. Then on the return trip, flying against the wind, it traveled only </a:t>
            </a:r>
            <a:r>
              <a:rPr lang="en-US" sz="2800" i="0" dirty="0">
                <a:solidFill>
                  <a:srgbClr val="0000FF"/>
                </a:solidFill>
              </a:rPr>
              <a:t>200 miles </a:t>
            </a:r>
            <a:r>
              <a:rPr lang="en-US" sz="2800" i="0" dirty="0">
                <a:solidFill>
                  <a:schemeClr val="tx1"/>
                </a:solidFill>
              </a:rPr>
              <a:t>in </a:t>
            </a:r>
            <a:r>
              <a:rPr lang="en-US" sz="2800" i="0" dirty="0">
                <a:solidFill>
                  <a:srgbClr val="0000FF"/>
                </a:solidFill>
              </a:rPr>
              <a:t>2 hours</a:t>
            </a:r>
            <a:r>
              <a:rPr lang="en-US" sz="2800" i="0" dirty="0">
                <a:solidFill>
                  <a:schemeClr val="tx1"/>
                </a:solidFill>
              </a:rPr>
              <a:t>. What were the wind speed and the speed of the plane?  (</a:t>
            </a:r>
            <a:r>
              <a:rPr lang="en-US" sz="2800" b="1" i="0" dirty="0">
                <a:solidFill>
                  <a:schemeClr val="tx1"/>
                </a:solidFill>
              </a:rPr>
              <a:t>Note:</a:t>
            </a:r>
            <a:r>
              <a:rPr lang="en-US" sz="2800" i="0" dirty="0">
                <a:solidFill>
                  <a:schemeClr val="tx1"/>
                </a:solidFill>
              </a:rPr>
              <a:t> The “speed of the plane” means how fast the plane would be flying with no wind.)</a:t>
            </a:r>
          </a:p>
          <a:p>
            <a:pPr marL="0" indent="0">
              <a:lnSpc>
                <a:spcPct val="9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Let </a:t>
            </a:r>
            <a:r>
              <a:rPr lang="en-US" sz="2800" i="1" dirty="0">
                <a:solidFill>
                  <a:schemeClr val="tx1"/>
                </a:solidFill>
              </a:rPr>
              <a:t>s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speed of plane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chemeClr val="tx1"/>
                </a:solidFill>
              </a:rPr>
              <a:t>w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wind speed.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Application: Distance-Rate-Time (Rates Unknown)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24F13E-5958-82EA-ADEE-71E86F8A5587}"/>
              </a:ext>
            </a:extLst>
          </p:cNvPr>
          <p:cNvSpPr txBox="1"/>
          <p:nvPr/>
        </p:nvSpPr>
        <p:spPr>
          <a:xfrm>
            <a:off x="440094" y="1106031"/>
            <a:ext cx="832290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When flying with the wind, the plane’s actual rate will increase to </a:t>
            </a:r>
            <a:r>
              <a:rPr lang="en-US" sz="2800" i="1" dirty="0">
                <a:solidFill>
                  <a:srgbClr val="000099"/>
                </a:solidFill>
              </a:rPr>
              <a:t>s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</a:rPr>
              <a:t>w</a:t>
            </a:r>
            <a:r>
              <a:rPr lang="en-US" sz="2800" dirty="0"/>
              <a:t>.  When flying against the wind, the plane’s actual rate will decrease to </a:t>
            </a:r>
            <a:r>
              <a:rPr lang="en-US" sz="2800" i="1" dirty="0">
                <a:solidFill>
                  <a:srgbClr val="000099"/>
                </a:solidFill>
              </a:rPr>
              <a:t>s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</a:rPr>
              <a:t>w</a:t>
            </a:r>
            <a:r>
              <a:rPr lang="en-US" sz="2800" dirty="0"/>
              <a:t>.  (</a:t>
            </a:r>
            <a:r>
              <a:rPr lang="en-US" sz="2800" b="1" dirty="0"/>
              <a:t>Note:</a:t>
            </a:r>
            <a:r>
              <a:rPr lang="en-US" sz="2800" dirty="0"/>
              <a:t> If the wind had been strong enough, the plane could actually have been flying backward, away from its destination.)</a:t>
            </a:r>
          </a:p>
        </p:txBody>
      </p:sp>
      <p:sp>
        <p:nvSpPr>
          <p:cNvPr id="4" name="TextBox 3" descr="Table with header Rate times Time equals distance.">
            <a:extLst>
              <a:ext uri="{FF2B5EF4-FFF2-40B4-BE49-F238E27FC236}">
                <a16:creationId xmlns:a16="http://schemas.microsoft.com/office/drawing/2014/main" id="{7D3626D4-D413-921B-EF47-1E23BEBD6F92}"/>
              </a:ext>
            </a:extLst>
          </p:cNvPr>
          <p:cNvSpPr txBox="1"/>
          <p:nvPr/>
        </p:nvSpPr>
        <p:spPr>
          <a:xfrm>
            <a:off x="3505200" y="3320535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000" u="none" strike="noStrike" cap="none" normalizeH="0" baseline="0" dirty="0">
                <a:ln>
                  <a:noFill/>
                </a:ln>
                <a:effectLst/>
              </a:rPr>
              <a:t> Rate        x         Time        =     Distance</a:t>
            </a:r>
            <a:endParaRPr lang="en-IN" sz="2000" dirty="0"/>
          </a:p>
        </p:txBody>
      </p:sp>
      <p:graphicFrame>
        <p:nvGraphicFramePr>
          <p:cNvPr id="1075266" name="Group 66" descr="First row (With the wind): Rate is s plus w, time is 2, distance is 2 times open parenthesis s plus w close parenthesis.&#10;Second row (Against the wind): Rate is s minus w, time is 2, distance is 2 times  open parenthesis s minus w close parenthesis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6986899"/>
              </p:ext>
            </p:extLst>
          </p:nvPr>
        </p:nvGraphicFramePr>
        <p:xfrm>
          <a:off x="1234440" y="3733800"/>
          <a:ext cx="6675120" cy="7924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4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3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7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87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With the wind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879" marR="95879" marT="45712" marB="4571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 + w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879" marR="95879" marT="45712" marB="4571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879" marR="95879" marT="45712" marB="4571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2(s + w)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879" marR="95879" marT="45712" marB="45712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Against the wind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879" marR="95879" marT="45712" marB="4571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w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879" marR="95879" marT="45712" marB="4571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879" marR="95879" marT="45712" marB="4571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2(s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w)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879" marR="95879" marT="45712" marB="45712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Application: Distance-Rate-Time (Rates Unknown)</a:t>
            </a:r>
            <a:r>
              <a:rPr lang="en-US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B7FE84-9AC0-25DD-105A-E0BB707776CF}"/>
              </a:ext>
            </a:extLst>
          </p:cNvPr>
          <p:cNvSpPr txBox="1"/>
          <p:nvPr/>
        </p:nvSpPr>
        <p:spPr>
          <a:xfrm>
            <a:off x="457200" y="1069288"/>
            <a:ext cx="6858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The system of linear equations is as follows.</a:t>
            </a:r>
          </a:p>
        </p:txBody>
      </p:sp>
      <p:pic>
        <p:nvPicPr>
          <p:cNvPr id="9" name="Picture 8" descr="first equation 2 times open parenthesis s plus w close parenthesis equals 300, which is with the wind,&#10;Second equation 2 times open parenthesis s minus w close parenthesis equals 200 which is against the wind.">
            <a:extLst>
              <a:ext uri="{FF2B5EF4-FFF2-40B4-BE49-F238E27FC236}">
                <a16:creationId xmlns:a16="http://schemas.microsoft.com/office/drawing/2014/main" id="{910DD30F-FC43-F2DA-4046-D59DD142F4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9312" y="1685985"/>
            <a:ext cx="4905375" cy="9525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7C5D5C2-BAEF-FBCA-DA43-FE4BFFD971F9}"/>
              </a:ext>
            </a:extLst>
          </p:cNvPr>
          <p:cNvSpPr txBox="1"/>
          <p:nvPr/>
        </p:nvSpPr>
        <p:spPr>
          <a:xfrm>
            <a:off x="457200" y="2743200"/>
            <a:ext cx="85344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Apply the distributive property to the left‑hand side of each equation to find an equivalent system of equations. Then use the addition method to solve the system.</a:t>
            </a:r>
          </a:p>
        </p:txBody>
      </p:sp>
      <p:pic>
        <p:nvPicPr>
          <p:cNvPr id="11" name="Picture 10" descr="2 s plus 2 w equals 300 which is with the wind,&#10;2 s minus 2 w equals 200 which is against the wind.&#10;By solving these 2 equations we get, 4 s equals 500,&#10;S equals 125 which is speed of plane.">
            <a:extLst>
              <a:ext uri="{FF2B5EF4-FFF2-40B4-BE49-F238E27FC236}">
                <a16:creationId xmlns:a16="http://schemas.microsoft.com/office/drawing/2014/main" id="{66BFCDC4-FA6A-9284-4509-95D6F206F0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2712" y="4219575"/>
            <a:ext cx="4143375" cy="16859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Application: Distance-Rate-Time (Rates Unknown)</a:t>
            </a:r>
            <a:r>
              <a:rPr lang="en-US" baseline="-25000" dirty="0">
                <a:solidFill>
                  <a:schemeClr val="accent1"/>
                </a:solidFill>
              </a:rPr>
              <a:t>4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51E719-367C-EE08-85DB-EC53E91D10B4}"/>
              </a:ext>
            </a:extLst>
          </p:cNvPr>
          <p:cNvSpPr txBox="1"/>
          <p:nvPr/>
        </p:nvSpPr>
        <p:spPr>
          <a:xfrm>
            <a:off x="475860" y="1097280"/>
            <a:ext cx="821093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Back substitute </a:t>
            </a:r>
            <a:r>
              <a:rPr lang="en-US" sz="2800" i="1" dirty="0"/>
              <a:t>s </a:t>
            </a:r>
            <a:r>
              <a:rPr lang="en-US" sz="2800" dirty="0"/>
              <a:t>= </a:t>
            </a:r>
            <a:r>
              <a:rPr lang="en-US" sz="2800" dirty="0">
                <a:solidFill>
                  <a:srgbClr val="FF00FF"/>
                </a:solidFill>
              </a:rPr>
              <a:t>125</a:t>
            </a:r>
            <a:r>
              <a:rPr lang="en-US" sz="2800" dirty="0"/>
              <a:t> into one of the original equations.</a:t>
            </a:r>
          </a:p>
        </p:txBody>
      </p:sp>
      <p:pic>
        <p:nvPicPr>
          <p:cNvPr id="2" name="Picture 1" descr="2 times open parenthesis s plus w close parenthesis equals 300,&#10;2 times open parenthesis 125 plus w close parenthesis equals 300,&#10;125 plus w equals 150,&#10;W equals 25 which is wind speed.">
            <a:extLst>
              <a:ext uri="{FF2B5EF4-FFF2-40B4-BE49-F238E27FC236}">
                <a16:creationId xmlns:a16="http://schemas.microsoft.com/office/drawing/2014/main" id="{2F0DBD95-C956-4EB4-6FD6-73CBBDBF60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4170" y="2280106"/>
            <a:ext cx="3375660" cy="166878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DB18130-B4EF-6C41-0E7D-6B51F328CE3F}"/>
              </a:ext>
            </a:extLst>
          </p:cNvPr>
          <p:cNvSpPr txBox="1"/>
          <p:nvPr/>
        </p:nvSpPr>
        <p:spPr>
          <a:xfrm>
            <a:off x="457200" y="4177605"/>
            <a:ext cx="79248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speed of the plane was </a:t>
            </a:r>
            <a:r>
              <a:rPr lang="en-US" sz="2800" dirty="0">
                <a:solidFill>
                  <a:srgbClr val="FF0008"/>
                </a:solidFill>
              </a:rPr>
              <a:t>125 mph</a:t>
            </a:r>
            <a:r>
              <a:rPr lang="en-US" sz="2800" dirty="0"/>
              <a:t>, and the wind speed was </a:t>
            </a:r>
            <a:r>
              <a:rPr lang="en-US" sz="2800" dirty="0">
                <a:solidFill>
                  <a:srgbClr val="FF0008"/>
                </a:solidFill>
              </a:rPr>
              <a:t>25 mph</a:t>
            </a:r>
            <a:r>
              <a:rPr lang="en-US" sz="2800" dirty="0"/>
              <a:t>. (Checking will show that these numbers do give distances of 300 mi and 200 mi.)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Application: Distance-Rate-Time (Times Unknown)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3D6428-9978-320A-7317-0487BD972C27}"/>
              </a:ext>
            </a:extLst>
          </p:cNvPr>
          <p:cNvSpPr txBox="1"/>
          <p:nvPr/>
        </p:nvSpPr>
        <p:spPr>
          <a:xfrm>
            <a:off x="457200" y="1056144"/>
            <a:ext cx="82296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Two buses leave a bus station traveling in opposite directions. One leaves at </a:t>
            </a:r>
            <a:r>
              <a:rPr lang="en-US" sz="2800" i="0" dirty="0">
                <a:solidFill>
                  <a:srgbClr val="0000FF"/>
                </a:solidFill>
              </a:rPr>
              <a:t>noon</a:t>
            </a:r>
            <a:r>
              <a:rPr lang="en-US" sz="2800" i="0" dirty="0">
                <a:solidFill>
                  <a:schemeClr val="tx1"/>
                </a:solidFill>
              </a:rPr>
              <a:t> and the second leaves at </a:t>
            </a:r>
            <a:r>
              <a:rPr lang="en-US" sz="2800" i="0" dirty="0">
                <a:solidFill>
                  <a:srgbClr val="0000FF"/>
                </a:solidFill>
              </a:rPr>
              <a:t>1 P.M</a:t>
            </a:r>
            <a:r>
              <a:rPr lang="en-US" sz="2800" i="0" dirty="0">
                <a:solidFill>
                  <a:schemeClr val="tx1"/>
                </a:solidFill>
              </a:rPr>
              <a:t>.  The first one travels at an average speed of 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rgbClr val="0000FF"/>
                </a:solidFill>
              </a:rPr>
              <a:t>55 mph</a:t>
            </a:r>
            <a:r>
              <a:rPr lang="en-US" sz="2800" i="0" dirty="0">
                <a:solidFill>
                  <a:schemeClr val="tx1"/>
                </a:solidFill>
              </a:rPr>
              <a:t> and the second one at an average speed of 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rgbClr val="0000FF"/>
                </a:solidFill>
              </a:rPr>
              <a:t>59 mph</a:t>
            </a:r>
            <a:r>
              <a:rPr lang="en-US" sz="2800" i="0" dirty="0">
                <a:solidFill>
                  <a:schemeClr val="tx1"/>
                </a:solidFill>
              </a:rPr>
              <a:t>.  At what time will the buses be </a:t>
            </a:r>
            <a:r>
              <a:rPr lang="en-US" sz="2800" i="0" dirty="0">
                <a:solidFill>
                  <a:srgbClr val="0000FF"/>
                </a:solidFill>
              </a:rPr>
              <a:t>226 miles</a:t>
            </a:r>
            <a:r>
              <a:rPr lang="en-US" sz="2800" i="0" dirty="0">
                <a:solidFill>
                  <a:schemeClr val="tx1"/>
                </a:solidFill>
              </a:rPr>
              <a:t> apart?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7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Application: Distance-Rate-Time (Times Unknown)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1FA50F-E5C7-2D4C-5093-52B2107A3966}"/>
              </a:ext>
            </a:extLst>
          </p:cNvPr>
          <p:cNvSpPr txBox="1"/>
          <p:nvPr/>
        </p:nvSpPr>
        <p:spPr>
          <a:xfrm>
            <a:off x="492967" y="1097280"/>
            <a:ext cx="61722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sz="2800" dirty="0"/>
              <a:t>Let </a:t>
            </a:r>
            <a:r>
              <a:rPr lang="en-US" sz="2800" i="1" dirty="0"/>
              <a:t>x</a:t>
            </a:r>
            <a:r>
              <a:rPr lang="en-US" sz="2800" dirty="0"/>
              <a:t> </a:t>
            </a:r>
            <a:r>
              <a:rPr lang="en-US" sz="2800" dirty="0">
                <a:latin typeface="Symbol" pitchFamily="18" charset="2"/>
              </a:rPr>
              <a:t>=</a:t>
            </a:r>
            <a:r>
              <a:rPr lang="en-US" sz="2800" dirty="0"/>
              <a:t> time of travel for first bus </a:t>
            </a:r>
          </a:p>
          <a:p>
            <a:pPr>
              <a:buFont typeface="Courier New" pitchFamily="49" charset="0"/>
              <a:buNone/>
            </a:pPr>
            <a:r>
              <a:rPr lang="en-US" sz="2800" dirty="0"/>
              <a:t>and 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pitchFamily="18" charset="2"/>
              </a:rPr>
              <a:t>=</a:t>
            </a:r>
            <a:r>
              <a:rPr lang="en-US" sz="2800" dirty="0"/>
              <a:t> time of travel for second bus.</a:t>
            </a:r>
          </a:p>
        </p:txBody>
      </p:sp>
      <p:sp>
        <p:nvSpPr>
          <p:cNvPr id="4" name="TextBox 3" descr="Table with header Rate times Time equals distance.">
            <a:extLst>
              <a:ext uri="{FF2B5EF4-FFF2-40B4-BE49-F238E27FC236}">
                <a16:creationId xmlns:a16="http://schemas.microsoft.com/office/drawing/2014/main" id="{915ED771-EFC3-ED9F-802F-D746EFD282C6}"/>
              </a:ext>
            </a:extLst>
          </p:cNvPr>
          <p:cNvSpPr txBox="1"/>
          <p:nvPr/>
        </p:nvSpPr>
        <p:spPr>
          <a:xfrm>
            <a:off x="3276600" y="2520375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000" u="none" strike="noStrike" cap="none" normalizeH="0" baseline="0" dirty="0">
                <a:ln>
                  <a:noFill/>
                </a:ln>
                <a:effectLst/>
              </a:rPr>
              <a:t> Rate        x         Time        =      Distance</a:t>
            </a:r>
            <a:endParaRPr lang="en-IN" sz="2000" dirty="0"/>
          </a:p>
        </p:txBody>
      </p:sp>
      <p:graphicFrame>
        <p:nvGraphicFramePr>
          <p:cNvPr id="1084457" name="Group 41" descr="First row (Bus 1): Rate is 55, time is x, distance is 55x.&#10;Second row (Bus 2): Rate is 59, time is y, distance is 59y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4810236"/>
              </p:ext>
            </p:extLst>
          </p:nvPr>
        </p:nvGraphicFramePr>
        <p:xfrm>
          <a:off x="1325880" y="2941637"/>
          <a:ext cx="649224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30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Bus 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55x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Bus 2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59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59y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8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Application: Distance-Rate-Time (Times Unknown)</a:t>
            </a:r>
            <a:r>
              <a:rPr lang="en-US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5D32F3-6D9D-22E7-7C47-09FC23B4FC33}"/>
              </a:ext>
            </a:extLst>
          </p:cNvPr>
          <p:cNvSpPr txBox="1"/>
          <p:nvPr/>
        </p:nvSpPr>
        <p:spPr>
          <a:xfrm>
            <a:off x="457200" y="1089182"/>
            <a:ext cx="6629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2800" dirty="0"/>
              <a:t>The system of linear equations is as follows.</a:t>
            </a:r>
          </a:p>
        </p:txBody>
      </p:sp>
      <p:pic>
        <p:nvPicPr>
          <p:cNvPr id="6" name="Picture 5" descr="first equation x equals y plus 1, which is the first bus travels 1 hour longer than the second.&#10;Second equation 55 x plus 59 y equals 226.  the sum of the distance is 226 miles.">
            <a:extLst>
              <a:ext uri="{FF2B5EF4-FFF2-40B4-BE49-F238E27FC236}">
                <a16:creationId xmlns:a16="http://schemas.microsoft.com/office/drawing/2014/main" id="{F862F6B8-1E8F-3B86-A232-22163A10E3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1" y="1812838"/>
            <a:ext cx="8210550" cy="92774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C30873C-E651-6126-BC63-1A02FE355E8E}"/>
              </a:ext>
            </a:extLst>
          </p:cNvPr>
          <p:cNvSpPr txBox="1"/>
          <p:nvPr/>
        </p:nvSpPr>
        <p:spPr>
          <a:xfrm>
            <a:off x="457200" y="3048000"/>
            <a:ext cx="8153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US" sz="2800" dirty="0"/>
              <a:t>Now use the substitution method to solve the system.</a:t>
            </a:r>
          </a:p>
        </p:txBody>
      </p:sp>
      <p:pic>
        <p:nvPicPr>
          <p:cNvPr id="9" name="Picture 8" descr="55 times open parenthesis y plus 1 close parenthesis plus 59 y equals 226,&#10;55 y plus 55 plus 59 y equals 226,&#10;114 y equals 171,&#10;Y equals 1.5.">
            <a:extLst>
              <a:ext uri="{FF2B5EF4-FFF2-40B4-BE49-F238E27FC236}">
                <a16:creationId xmlns:a16="http://schemas.microsoft.com/office/drawing/2014/main" id="{75F2A7F6-AB0C-22D9-439B-D4FAB61A89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1351" y="3733800"/>
            <a:ext cx="2800350" cy="19050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1447</TotalTime>
  <Words>1194</Words>
  <Application>Microsoft Office PowerPoint</Application>
  <PresentationFormat>On-screen Show (4:3)</PresentationFormat>
  <Paragraphs>116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Courier New</vt:lpstr>
      <vt:lpstr>Symbol</vt:lpstr>
      <vt:lpstr>Office Theme</vt:lpstr>
      <vt:lpstr>Equation</vt:lpstr>
      <vt:lpstr>Section 9.R.4</vt:lpstr>
      <vt:lpstr>Objectives</vt:lpstr>
      <vt:lpstr>Example 1: Application: Distance-Rate-Time (Rates Unknown)1</vt:lpstr>
      <vt:lpstr>Example 1: Application: Distance-Rate-Time (Rates Unknown)2</vt:lpstr>
      <vt:lpstr>Example 1: Application: Distance-Rate-Time (Rates Unknown)3</vt:lpstr>
      <vt:lpstr>Example 1: Application: Distance-Rate-Time (Rates Unknown)4</vt:lpstr>
      <vt:lpstr>Example 2: Application: Distance-Rate-Time (Times Unknown)1</vt:lpstr>
      <vt:lpstr>Example 2: Application: Distance-Rate-Time (Times Unknown)2</vt:lpstr>
      <vt:lpstr>Example 2: Application: Distance-Rate-Time (Times Unknown)3</vt:lpstr>
      <vt:lpstr>Example 2: Application: Distance-Rate-Time (Times Unknown)4</vt:lpstr>
      <vt:lpstr>Notes: Distance-Rate-Time Problems</vt:lpstr>
      <vt:lpstr>Example 3: Solving a Number Problem1</vt:lpstr>
      <vt:lpstr>Example 3: Solving a Number Problem2</vt:lpstr>
      <vt:lpstr>Example 3: Solving a Number Problem3</vt:lpstr>
      <vt:lpstr>Example 4: Application: Counting Coins1</vt:lpstr>
      <vt:lpstr>Example 4: Application: Counting Coins2</vt:lpstr>
      <vt:lpstr>Example 4: Application: Counting Coins3</vt:lpstr>
      <vt:lpstr>Example 4: Application: Counting Coins4</vt:lpstr>
      <vt:lpstr>Example 5: Application: Calculating Age1</vt:lpstr>
      <vt:lpstr>Example 5: Application: Calculating Age2</vt:lpstr>
      <vt:lpstr>Example 5: Application: Calculating Age3</vt:lpstr>
      <vt:lpstr> Example 6: Application: Finding Amounts and Costs1</vt:lpstr>
      <vt:lpstr> Example 6: Application: Finding Amounts and Costs2</vt:lpstr>
      <vt:lpstr> Example 6: Application: Finding Amounts and Costs3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kanthi</cp:lastModifiedBy>
  <cp:revision>205</cp:revision>
  <dcterms:created xsi:type="dcterms:W3CDTF">2013-04-26T14:43:13Z</dcterms:created>
  <dcterms:modified xsi:type="dcterms:W3CDTF">2025-08-22T13:46:10Z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D1DE3C69-8ED9-41AC-B7CB-56CD9F3FF88E</vt:lpwstr>
  </property>
  <property fmtid="{D5CDD505-2E9C-101B-9397-08002B2CF9AE}" pid="3" name="ArticulatePath">
    <vt:lpwstr>DEV2e_11_4</vt:lpwstr>
  </property>
</Properties>
</file>