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68" r:id="rId10"/>
    <p:sldId id="269" r:id="rId11"/>
    <p:sldId id="285" r:id="rId12"/>
    <p:sldId id="287" r:id="rId13"/>
    <p:sldId id="270" r:id="rId14"/>
    <p:sldId id="271" r:id="rId15"/>
    <p:sldId id="284" r:id="rId16"/>
    <p:sldId id="273" r:id="rId17"/>
    <p:sldId id="274" r:id="rId18"/>
    <p:sldId id="275" r:id="rId19"/>
    <p:sldId id="286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C00000"/>
    <a:srgbClr val="2D7D9F"/>
    <a:srgbClr val="0000FF"/>
    <a:srgbClr val="000099"/>
    <a:srgbClr val="9900FF"/>
    <a:srgbClr val="FFFFCC"/>
    <a:srgbClr val="FF00FF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0" autoAdjust="0"/>
    <p:restoredTop sz="94641" autoAdjust="0"/>
  </p:normalViewPr>
  <p:slideViewPr>
    <p:cSldViewPr>
      <p:cViewPr varScale="1">
        <p:scale>
          <a:sx n="101" d="100"/>
          <a:sy n="101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78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F399-E860-41CA-B68B-60D2B772284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A5F7D-02F7-4AD6-B33B-288BA98931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5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6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6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Solutions by Addition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78D014-B502-D776-9055-75C9D65CD235}"/>
              </a:ext>
            </a:extLst>
          </p:cNvPr>
          <p:cNvSpPr txBox="1"/>
          <p:nvPr/>
        </p:nvSpPr>
        <p:spPr>
          <a:xfrm>
            <a:off x="457200" y="990600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Because this last equation, </a:t>
            </a:r>
            <a:r>
              <a:rPr lang="en-US" sz="2800" dirty="0">
                <a:solidFill>
                  <a:srgbClr val="FF0000"/>
                </a:solidFill>
              </a:rPr>
              <a:t>0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</a:t>
            </a:r>
            <a:r>
              <a:rPr lang="en-US" sz="2800" dirty="0"/>
              <a:t>, is </a:t>
            </a:r>
            <a:r>
              <a:rPr lang="en-US" sz="2800" b="1" dirty="0"/>
              <a:t>always true</a:t>
            </a:r>
            <a:r>
              <a:rPr lang="en-US" sz="2800" dirty="0"/>
              <a:t>, the system has infinitely many solutions. The equations are dependent and the solution set consists of all points that satisfy the equation 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 </a:t>
            </a:r>
            <a:r>
              <a:rPr lang="en-US" sz="2800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 </a:t>
            </a:r>
            <a:r>
              <a:rPr lang="en-US" sz="2800" i="1" dirty="0">
                <a:solidFill>
                  <a:srgbClr val="000099"/>
                </a:solidFill>
              </a:rPr>
              <a:t>y 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 12</a:t>
            </a:r>
            <a:r>
              <a:rPr lang="en-US" sz="2800" dirty="0"/>
              <a:t>. </a:t>
            </a:r>
            <a:r>
              <a:rPr lang="en-US" sz="2800" dirty="0">
                <a:solidFill>
                  <a:schemeClr val="tx1"/>
                </a:solidFill>
              </a:rPr>
              <a:t>Solving for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12</a:t>
            </a:r>
            <a:r>
              <a:rPr lang="en-US" sz="2800" dirty="0">
                <a:solidFill>
                  <a:schemeClr val="tx1"/>
                </a:solidFill>
              </a:rPr>
              <a:t>, and we can write the solution in the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1614FB-4F5D-324A-CE2C-9A13AE82CDCB}"/>
              </a:ext>
            </a:extLst>
          </p:cNvPr>
          <p:cNvSpPr txBox="1"/>
          <p:nvPr/>
        </p:nvSpPr>
        <p:spPr>
          <a:xfrm>
            <a:off x="457200" y="3276600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general form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 12)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1"/>
                </a:solidFill>
              </a:rPr>
              <a:t>Or, solving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</a:p>
        </p:txBody>
      </p:sp>
      <p:pic>
        <p:nvPicPr>
          <p:cNvPr id="2" name="Picture 1" descr="X equals open fraction 1 divided by 6 close fraction times y plus 2.">
            <a:extLst>
              <a:ext uri="{FF2B5EF4-FFF2-40B4-BE49-F238E27FC236}">
                <a16:creationId xmlns:a16="http://schemas.microsoft.com/office/drawing/2014/main" id="{814F2E70-BF42-791F-A73F-A897B892F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120696"/>
            <a:ext cx="1549908" cy="8397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234AB4-94F1-4761-FB48-95C122612457}"/>
              </a:ext>
            </a:extLst>
          </p:cNvPr>
          <p:cNvSpPr txBox="1"/>
          <p:nvPr/>
        </p:nvSpPr>
        <p:spPr>
          <a:xfrm>
            <a:off x="457200" y="4124980"/>
            <a:ext cx="655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3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and the solution can be written in the form  </a:t>
            </a:r>
          </a:p>
        </p:txBody>
      </p:sp>
      <p:pic>
        <p:nvPicPr>
          <p:cNvPr id="8" name="Picture 7" descr="Open parenthesis open fraction 1 divided by 6 close fraction times y plus 2 comma y close parenthesis.">
            <a:extLst>
              <a:ext uri="{FF2B5EF4-FFF2-40B4-BE49-F238E27FC236}">
                <a16:creationId xmlns:a16="http://schemas.microsoft.com/office/drawing/2014/main" id="{DE4C63C8-4752-0F25-ABDC-2F7A0AC19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150" y="3922320"/>
            <a:ext cx="1847850" cy="10096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0D682A-8F7D-E7E1-79EB-17F768861C24}"/>
              </a:ext>
            </a:extLst>
          </p:cNvPr>
          <p:cNvSpPr txBox="1"/>
          <p:nvPr/>
        </p:nvSpPr>
        <p:spPr>
          <a:xfrm>
            <a:off x="457200" y="1048481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Use the method of addition to solve the following system of linear equations.</a:t>
            </a:r>
          </a:p>
        </p:txBody>
      </p:sp>
      <p:pic>
        <p:nvPicPr>
          <p:cNvPr id="3" name="Picture 2" descr="first equation 2 x minus 4 y equals 1 and &#10;Second equation minus 3 x plus 6 y equals 2.">
            <a:extLst>
              <a:ext uri="{FF2B5EF4-FFF2-40B4-BE49-F238E27FC236}">
                <a16:creationId xmlns:a16="http://schemas.microsoft.com/office/drawing/2014/main" id="{F60C8917-57A0-9299-253C-8CFCAD8A0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738" y="2209800"/>
            <a:ext cx="1906524" cy="1080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083FC5-E570-5914-FAD8-429B7E6826BA}"/>
              </a:ext>
            </a:extLst>
          </p:cNvPr>
          <p:cNvSpPr txBox="1"/>
          <p:nvPr/>
        </p:nvSpPr>
        <p:spPr>
          <a:xfrm>
            <a:off x="457200" y="3429000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Multiply each term in the first equation by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and each term in the second equation by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 This will result in the </a:t>
            </a:r>
            <a:r>
              <a:rPr lang="en-US" sz="2800" i="1" dirty="0"/>
              <a:t>x</a:t>
            </a:r>
            <a:r>
              <a:rPr lang="en-US" sz="2800" dirty="0"/>
              <a:t>‑coefficients being opposites.</a:t>
            </a:r>
          </a:p>
        </p:txBody>
      </p:sp>
    </p:spTree>
    <p:extLst>
      <p:ext uri="{BB962C8B-B14F-4D97-AF65-F5344CB8AC3E}">
        <p14:creationId xmlns:p14="http://schemas.microsoft.com/office/powerpoint/2010/main" val="2734263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3" name="Picture 2" descr="By multiplying the First equation with 3, 3 times open parentheses 2 x minus 4 y equals 1 close parentheses gives 6 x minus 12 y equals 3.&#10;By multiplying the second equation with 2, 2 times open parentheses minus 3 x plus 6 y equals 2 close parentheses gives Minus 6 x plus 12 y equals 4&#10;By solving the two equations,&#10;We get 0 equals 7.">
            <a:extLst>
              <a:ext uri="{FF2B5EF4-FFF2-40B4-BE49-F238E27FC236}">
                <a16:creationId xmlns:a16="http://schemas.microsoft.com/office/drawing/2014/main" id="{62AF6C31-4C0C-470B-667E-3DFE2704E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4540" y="1600200"/>
            <a:ext cx="5074920" cy="159715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BDAA44D-471D-F670-766C-4361A69D9556}"/>
              </a:ext>
            </a:extLst>
          </p:cNvPr>
          <p:cNvSpPr txBox="1"/>
          <p:nvPr/>
        </p:nvSpPr>
        <p:spPr>
          <a:xfrm>
            <a:off x="457200" y="3276600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Because this last equation, </a:t>
            </a:r>
            <a:r>
              <a:rPr lang="en-US" sz="2800" dirty="0">
                <a:solidFill>
                  <a:srgbClr val="FF0000"/>
                </a:solidFill>
              </a:rPr>
              <a:t>0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7</a:t>
            </a:r>
            <a:r>
              <a:rPr lang="en-US" sz="2800" dirty="0"/>
              <a:t>, is </a:t>
            </a:r>
            <a:r>
              <a:rPr lang="en-US" sz="2800" b="1" dirty="0"/>
              <a:t>false</a:t>
            </a:r>
            <a:r>
              <a:rPr lang="en-US" sz="2800" dirty="0"/>
              <a:t>, the system is inconsistent and has no solution.</a:t>
            </a:r>
          </a:p>
        </p:txBody>
      </p:sp>
    </p:spTree>
    <p:extLst>
      <p:ext uri="{BB962C8B-B14F-4D97-AF65-F5344CB8AC3E}">
        <p14:creationId xmlns:p14="http://schemas.microsoft.com/office/powerpoint/2010/main" val="2276410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FDB26-3584-916E-D963-5D40004A448E}"/>
              </a:ext>
            </a:extLst>
          </p:cNvPr>
          <p:cNvSpPr txBox="1"/>
          <p:nvPr/>
        </p:nvSpPr>
        <p:spPr>
          <a:xfrm>
            <a:off x="533400" y="1105352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 x plus 0.4 y equals 3.08 and&#10;Second equation 0.1 x minus y equals 0.1.">
            <a:extLst>
              <a:ext uri="{FF2B5EF4-FFF2-40B4-BE49-F238E27FC236}">
                <a16:creationId xmlns:a16="http://schemas.microsoft.com/office/drawing/2014/main" id="{5FFB4864-AF6B-C92F-088E-6811659CC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2397926"/>
            <a:ext cx="2311908" cy="10302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E1E180-F09F-24A0-8014-3A398493E5FB}"/>
              </a:ext>
            </a:extLst>
          </p:cNvPr>
          <p:cNvSpPr txBox="1"/>
          <p:nvPr/>
        </p:nvSpPr>
        <p:spPr>
          <a:xfrm>
            <a:off x="457200" y="3488799"/>
            <a:ext cx="7696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n-US" sz="2800" b="1" dirty="0">
                <a:solidFill>
                  <a:schemeClr val="tx1"/>
                </a:solidFill>
              </a:rPr>
              <a:t>Solution </a:t>
            </a:r>
          </a:p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Multiply the second equation by 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B050"/>
                </a:solidFill>
              </a:rPr>
              <a:t>10 </a:t>
            </a:r>
            <a:r>
              <a:rPr lang="en-US" sz="2800" dirty="0">
                <a:solidFill>
                  <a:schemeClr val="tx1"/>
                </a:solidFill>
              </a:rPr>
              <a:t>so that the </a:t>
            </a:r>
          </a:p>
          <a:p>
            <a:pPr lvl="0">
              <a:defRPr/>
            </a:pP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-coefficients will be opposites. 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6" name="Picture 5" descr="First equation is x plus 0.4 y equals 3.08. &#10;&#10;By multiplying Second equation with minus 10, minus 10 times open parentheses 0.1 x minus y equals 0.1 close parentheses gives Minus 0.1 x plus 10.0 y equals minus 1.0,&#10;By solving the two equations,&#10;We get 10.4 y equals 2.08. &#10;Then y equals 0.2.">
            <a:extLst>
              <a:ext uri="{FF2B5EF4-FFF2-40B4-BE49-F238E27FC236}">
                <a16:creationId xmlns:a16="http://schemas.microsoft.com/office/drawing/2014/main" id="{FFBBFDF1-B0D9-45B1-1B21-6DA47317F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95" y="1313688"/>
            <a:ext cx="7741955" cy="17914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33B8D8-5C0D-37C7-7C1E-C4B80C9009D6}"/>
              </a:ext>
            </a:extLst>
          </p:cNvPr>
          <p:cNvSpPr txBox="1"/>
          <p:nvPr/>
        </p:nvSpPr>
        <p:spPr>
          <a:xfrm>
            <a:off x="457200" y="3124200"/>
            <a:ext cx="792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800" dirty="0"/>
              <a:t>Substitute </a:t>
            </a: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0.2 </a:t>
            </a:r>
            <a:r>
              <a:rPr lang="en-US" sz="2800" dirty="0"/>
              <a:t>into one of the original equations. </a:t>
            </a:r>
          </a:p>
        </p:txBody>
      </p:sp>
      <p:pic>
        <p:nvPicPr>
          <p:cNvPr id="9" name="Picture 8" descr="X plus 0.4 y equals 3.08,&#10;X plus 0.4 times 0.2 equals 3.08,&#10;X plus 0.08 equals 3.08,&#10;Then simplified to X equals 3.">
            <a:extLst>
              <a:ext uri="{FF2B5EF4-FFF2-40B4-BE49-F238E27FC236}">
                <a16:creationId xmlns:a16="http://schemas.microsoft.com/office/drawing/2014/main" id="{02750322-04D2-355E-BE17-8AB18FA18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584" y="3675995"/>
            <a:ext cx="2466975" cy="18002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08E5D1-A52F-FD1D-2569-8727E84C1CD4}"/>
              </a:ext>
            </a:extLst>
          </p:cNvPr>
          <p:cNvSpPr txBox="1"/>
          <p:nvPr/>
        </p:nvSpPr>
        <p:spPr>
          <a:xfrm>
            <a:off x="457200" y="5476240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solution is </a:t>
            </a:r>
            <a:r>
              <a:rPr lang="en-US" sz="2800" dirty="0">
                <a:solidFill>
                  <a:srgbClr val="FF0000"/>
                </a:solidFill>
              </a:rPr>
              <a:t>(3, 0.2)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03DE64-5126-8656-AAD2-DC9FF570B636}"/>
              </a:ext>
            </a:extLst>
          </p:cNvPr>
          <p:cNvSpPr txBox="1"/>
          <p:nvPr/>
        </p:nvSpPr>
        <p:spPr>
          <a:xfrm>
            <a:off x="457200" y="1097280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 check, substitute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3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FF0000"/>
                </a:solidFill>
              </a:rPr>
              <a:t>y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0.2 </a:t>
            </a:r>
            <a:r>
              <a:rPr lang="en-US" sz="2800" dirty="0"/>
              <a:t>in both of the original equations.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088B54-94BD-A560-2F17-4AB0C4892F12}"/>
              </a:ext>
            </a:extLst>
          </p:cNvPr>
          <p:cNvSpPr txBox="1"/>
          <p:nvPr/>
        </p:nvSpPr>
        <p:spPr>
          <a:xfrm>
            <a:off x="478970" y="1123505"/>
            <a:ext cx="8131629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/>
              <a:t>Use the method of addition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first equation 3 x plus 5 y equals minus 3 and Second equation minus 7 x plus 2 y equals 7.">
            <a:extLst>
              <a:ext uri="{FF2B5EF4-FFF2-40B4-BE49-F238E27FC236}">
                <a16:creationId xmlns:a16="http://schemas.microsoft.com/office/drawing/2014/main" id="{B773F0E0-E917-890F-DE2B-4F3E8563F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394" y="2194642"/>
            <a:ext cx="1949211" cy="9977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92A18E-E50F-3612-AA34-B02CD1C3A64F}"/>
              </a:ext>
            </a:extLst>
          </p:cNvPr>
          <p:cNvSpPr txBox="1"/>
          <p:nvPr/>
        </p:nvSpPr>
        <p:spPr>
          <a:xfrm>
            <a:off x="457200" y="3189303"/>
            <a:ext cx="8229600" cy="250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/>
              <a:t>Multiply each term in the first equation by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 and each term in the second equation by 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dirty="0"/>
              <a:t>. This will result in the </a:t>
            </a:r>
            <a:r>
              <a:rPr lang="en-US" sz="2800" i="1" dirty="0"/>
              <a:t>y</a:t>
            </a:r>
            <a:r>
              <a:rPr lang="en-US" sz="2800" dirty="0"/>
              <a:t>‑coefficients being opposites. Add the two equations by combining like terms which will eliminate </a:t>
            </a:r>
            <a:r>
              <a:rPr lang="en-US" sz="2800" i="1" dirty="0"/>
              <a:t>y</a:t>
            </a:r>
            <a:r>
              <a:rPr lang="en-US" sz="2800" dirty="0"/>
              <a:t>. Solve for </a:t>
            </a:r>
            <a:r>
              <a:rPr lang="en-US" sz="2800" i="1" dirty="0"/>
              <a:t>x</a:t>
            </a:r>
            <a:r>
              <a:rPr lang="en-US" sz="2800" dirty="0"/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" name="Picture 7" descr="By Multiplying First equation by 2, 2 times open parentheses 3 x plus 5 y equals minus 3 close parentheses gives 10 x plus 10 y equals minus 6.&#10;By Multiplying second equation by negative 5, negative 5 times open parentheses minus 7 x plus 2 y equals 7 close parentheses gives 35 x minus 10 y equals minus 35.&#10;&#10;By solving the two equations,&#10;We get 41 x equals minus 41.&#10;Then x equals minus 1.">
            <a:extLst>
              <a:ext uri="{FF2B5EF4-FFF2-40B4-BE49-F238E27FC236}">
                <a16:creationId xmlns:a16="http://schemas.microsoft.com/office/drawing/2014/main" id="{449EDD56-0882-F6F8-188F-766AE98B1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00200"/>
            <a:ext cx="8077200" cy="20097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E61F5D-BF48-8D39-927E-636996B39EA9}"/>
              </a:ext>
            </a:extLst>
          </p:cNvPr>
          <p:cNvSpPr txBox="1"/>
          <p:nvPr/>
        </p:nvSpPr>
        <p:spPr>
          <a:xfrm>
            <a:off x="631124" y="1120607"/>
            <a:ext cx="78270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Substitute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chemeClr val="tx1"/>
                </a:solidFill>
              </a:rPr>
              <a:t> into either one of the original equations. Choosing the first equation gives the following</a:t>
            </a:r>
          </a:p>
        </p:txBody>
      </p:sp>
      <p:pic>
        <p:nvPicPr>
          <p:cNvPr id="3" name="Picture 2" descr="3 x plus 5 y equals minus 3,&#10;3 times minus 1 plus 5 y equals minus 3,&#10;Minus 3 plus 5 y equals minus 3,&#10;5 y equals 0,&#10;Y equals 0.">
            <a:extLst>
              <a:ext uri="{FF2B5EF4-FFF2-40B4-BE49-F238E27FC236}">
                <a16:creationId xmlns:a16="http://schemas.microsoft.com/office/drawing/2014/main" id="{C9A0E479-F1BB-A1F2-AAB2-9104F8FB8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556" y="2590800"/>
            <a:ext cx="2104644" cy="24185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81ABF3-0CDC-0095-C173-F33B4DBAA62E}"/>
              </a:ext>
            </a:extLst>
          </p:cNvPr>
          <p:cNvSpPr txBox="1"/>
          <p:nvPr/>
        </p:nvSpPr>
        <p:spPr>
          <a:xfrm>
            <a:off x="554924" y="5190566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The solution is </a:t>
            </a:r>
            <a:endParaRPr lang="en-IN" sz="2800" dirty="0"/>
          </a:p>
        </p:txBody>
      </p:sp>
      <p:pic>
        <p:nvPicPr>
          <p:cNvPr id="5" name="Picture 4" descr="open parenthesis minus 1 comma 0 close parenthesis.">
            <a:extLst>
              <a:ext uri="{FF2B5EF4-FFF2-40B4-BE49-F238E27FC236}">
                <a16:creationId xmlns:a16="http://schemas.microsoft.com/office/drawing/2014/main" id="{C5987641-A310-8778-A0A2-FD2111458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1140" y="5221534"/>
            <a:ext cx="1109472" cy="49225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 Solving Systems of Linear Equations by Addition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spcAft>
                <a:spcPts val="1700"/>
              </a:spcAft>
            </a:pPr>
            <a:r>
              <a:rPr lang="en-US" dirty="0">
                <a:solidFill>
                  <a:srgbClr val="000000"/>
                </a:solidFill>
              </a:rPr>
              <a:t>In Example 5, we could eliminate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instead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by multiplying the terms in the first equation by 7 and the terms in the second equation by 3. The solution will be the same. Try this yourself to confirm this method.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61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19BF0D-AD7C-8E94-AC31-2984FBEDD33A}"/>
              </a:ext>
            </a:extLst>
          </p:cNvPr>
          <p:cNvSpPr txBox="1"/>
          <p:nvPr/>
        </p:nvSpPr>
        <p:spPr>
          <a:xfrm>
            <a:off x="457200" y="1117496"/>
            <a:ext cx="81534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9725" indent="-339725">
              <a:spcBef>
                <a:spcPct val="0"/>
              </a:spcBef>
              <a:buFont typeface="Courier New" pitchFamily="49" charset="0"/>
              <a:buChar char="o"/>
            </a:pPr>
            <a:r>
              <a:rPr lang="en-US" sz="2800" dirty="0"/>
              <a:t>Use the method of addition to solve systems of linear equations.</a:t>
            </a:r>
            <a:endParaRPr lang="en-US" sz="2800" i="0" dirty="0">
              <a:solidFill>
                <a:schemeClr val="tx1"/>
              </a:solidFill>
            </a:endParaRPr>
          </a:p>
          <a:p>
            <a:pPr marL="339725" indent="-339725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2800" dirty="0"/>
              <a:t>Use a system of equations to find the equation of a line through two points.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DF0E0-5E6B-97BC-96E8-C70CFEC1B942}"/>
              </a:ext>
            </a:extLst>
          </p:cNvPr>
          <p:cNvSpPr txBox="1"/>
          <p:nvPr/>
        </p:nvSpPr>
        <p:spPr>
          <a:xfrm>
            <a:off x="457200" y="1069288"/>
            <a:ext cx="82296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mx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, find the equation of the line determined by the two points </a:t>
            </a:r>
            <a:r>
              <a:rPr lang="en-US" sz="2800" i="0" dirty="0">
                <a:solidFill>
                  <a:srgbClr val="0000FF"/>
                </a:solidFill>
              </a:rPr>
              <a:t>(3, 5)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00FF"/>
                </a:solidFill>
              </a:rPr>
              <a:t>6, 2)</a:t>
            </a:r>
            <a:r>
              <a:rPr lang="en-US" sz="2800" i="0" dirty="0">
                <a:solidFill>
                  <a:schemeClr val="tx1"/>
                </a:solidFill>
              </a:rPr>
              <a:t>.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two equations in </a:t>
            </a:r>
            <a:r>
              <a:rPr lang="en-US" sz="2800" i="1" dirty="0">
                <a:solidFill>
                  <a:schemeClr val="tx1"/>
                </a:solidFill>
              </a:rPr>
              <a:t>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by substituting the coordinates of the points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. This gives the system,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5 equals 3 m plus b and &#10;Second equation 2 equals minus 6 m plus b.">
            <a:extLst>
              <a:ext uri="{FF2B5EF4-FFF2-40B4-BE49-F238E27FC236}">
                <a16:creationId xmlns:a16="http://schemas.microsoft.com/office/drawing/2014/main" id="{0EC20970-4AD0-EF37-0F0A-9967FC54B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038600"/>
            <a:ext cx="1868424" cy="101803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C11E7C-7FC3-414E-3D39-57E87BFBC379}"/>
              </a:ext>
            </a:extLst>
          </p:cNvPr>
          <p:cNvSpPr txBox="1"/>
          <p:nvPr/>
        </p:nvSpPr>
        <p:spPr>
          <a:xfrm>
            <a:off x="455644" y="1097280"/>
            <a:ext cx="815495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the second equation by </a:t>
            </a:r>
            <a:r>
              <a:rPr lang="en-US" sz="2800" dirty="0">
                <a:solidFill>
                  <a:srgbClr val="00C8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C800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 so that the </a:t>
            </a:r>
            <a:r>
              <a:rPr lang="en-US" sz="2800" i="1" dirty="0">
                <a:solidFill>
                  <a:schemeClr val="tx1"/>
                </a:solidFill>
              </a:rPr>
              <a:t>b</a:t>
            </a:r>
            <a:r>
              <a:rPr lang="en-US" sz="2800" dirty="0">
                <a:solidFill>
                  <a:schemeClr val="tx1"/>
                </a:solidFill>
              </a:rPr>
              <a:t>­-coefficients</a:t>
            </a:r>
            <a:r>
              <a:rPr lang="en-US" sz="2800" i="0" dirty="0">
                <a:solidFill>
                  <a:schemeClr val="tx1"/>
                </a:solidFill>
              </a:rPr>
              <a:t> will be opposites.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is 5 equals 3 m plus b, &#10;By multiplying Second equation with negative 1, negative 1 times open parentheses 2 equals minus 6 m plus b close parentheses gives Minus 2 equals 6 m minus b &#10;&#10;By solving the two equations,&#10;We get 3 equals 9 m,&#10;Then m equals 1 divided by 3.">
            <a:extLst>
              <a:ext uri="{FF2B5EF4-FFF2-40B4-BE49-F238E27FC236}">
                <a16:creationId xmlns:a16="http://schemas.microsoft.com/office/drawing/2014/main" id="{B16B3FDD-BA13-034A-1DBB-5CE396F80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534" y="2362200"/>
            <a:ext cx="5170932" cy="25923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DC418F-1058-3DDC-5D2A-32522CD5B798}"/>
              </a:ext>
            </a:extLst>
          </p:cNvPr>
          <p:cNvSpPr txBox="1"/>
          <p:nvPr/>
        </p:nvSpPr>
        <p:spPr>
          <a:xfrm>
            <a:off x="482600" y="1288372"/>
            <a:ext cx="180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Substitute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m equals 1 divided by 3.">
            <a:extLst>
              <a:ext uri="{FF2B5EF4-FFF2-40B4-BE49-F238E27FC236}">
                <a16:creationId xmlns:a16="http://schemas.microsoft.com/office/drawing/2014/main" id="{708D2E8C-B409-3193-DFFC-9B31C39B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076" y="1078992"/>
            <a:ext cx="839724" cy="9022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46F348-C813-F99F-29FE-0231AF48A512}"/>
              </a:ext>
            </a:extLst>
          </p:cNvPr>
          <p:cNvSpPr txBox="1"/>
          <p:nvPr/>
        </p:nvSpPr>
        <p:spPr>
          <a:xfrm>
            <a:off x="2927350" y="1288372"/>
            <a:ext cx="601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into one of the original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IN" sz="2800" dirty="0"/>
          </a:p>
        </p:txBody>
      </p:sp>
      <p:pic>
        <p:nvPicPr>
          <p:cNvPr id="2" name="Picture 1" descr="5 equals 3 m plus b,&#10;5 equals 3 times open fraction 1 divided by 3 close fraction plus b,&#10;5 equals 1 plus b,&#10;4 equals b.">
            <a:extLst>
              <a:ext uri="{FF2B5EF4-FFF2-40B4-BE49-F238E27FC236}">
                <a16:creationId xmlns:a16="http://schemas.microsoft.com/office/drawing/2014/main" id="{9241F0D7-B175-AB2F-D38C-03D5B4242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9030" y="2114514"/>
            <a:ext cx="1805940" cy="24140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83CB60-59B1-F56B-7F09-690D4E233827}"/>
              </a:ext>
            </a:extLst>
          </p:cNvPr>
          <p:cNvSpPr txBox="1"/>
          <p:nvPr/>
        </p:nvSpPr>
        <p:spPr>
          <a:xfrm>
            <a:off x="478971" y="478479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equation of the line 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6" name="Picture 5" descr="y equals open fraction 1 divided by 3 close fraction times x plus 4.">
            <a:extLst>
              <a:ext uri="{FF2B5EF4-FFF2-40B4-BE49-F238E27FC236}">
                <a16:creationId xmlns:a16="http://schemas.microsoft.com/office/drawing/2014/main" id="{8CD2D4D1-068F-C395-A6D3-903B9767D0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818" y="4626546"/>
            <a:ext cx="1551432" cy="8397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Procedure: Guidelines for Deciding which Method to Use when Solving a System of Linear Equations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73360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447675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1.	The graphing method is helpful in “seeing” the 	geometric relationship between the lines and finding 	approximate solutions. A calculator can be very 	helpful here.</a:t>
            </a:r>
          </a:p>
          <a:p>
            <a:pPr>
              <a:tabLst>
                <a:tab pos="447675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2.	Both the substitution method and the addition 	method give exact solutions.</a:t>
            </a:r>
          </a:p>
          <a:p>
            <a:pPr>
              <a:tabLst>
                <a:tab pos="447675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3.	The substitution method may be reasonable and 	efficient if one of the coefficients of one of the 	variables is 1.</a:t>
            </a:r>
          </a:p>
          <a:p>
            <a:pPr>
              <a:tabLst>
                <a:tab pos="447675" algn="l"/>
              </a:tabLst>
            </a:pPr>
            <a:r>
              <a:rPr lang="en-US" sz="2600" dirty="0">
                <a:solidFill>
                  <a:srgbClr val="000000"/>
                </a:solidFill>
              </a:rPr>
              <a:t>4.	</a:t>
            </a:r>
            <a:r>
              <a:rPr lang="en-US" sz="2600">
                <a:solidFill>
                  <a:srgbClr val="000000"/>
                </a:solidFill>
              </a:rPr>
              <a:t>The </a:t>
            </a:r>
            <a:r>
              <a:rPr lang="en-US" sz="2600" dirty="0">
                <a:solidFill>
                  <a:srgbClr val="000000"/>
                </a:solidFill>
              </a:rPr>
              <a:t>addition method is particularly efficient if </a:t>
            </a:r>
            <a:r>
              <a:rPr lang="en-US" sz="2600">
                <a:solidFill>
                  <a:srgbClr val="000000"/>
                </a:solidFill>
              </a:rPr>
              <a:t>the 	coefficients </a:t>
            </a:r>
            <a:r>
              <a:rPr lang="en-US" sz="2600" dirty="0">
                <a:solidFill>
                  <a:srgbClr val="000000"/>
                </a:solidFill>
              </a:rPr>
              <a:t>for one of the variables are opposites.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r>
              <a:rPr lang="en-US" dirty="0"/>
              <a:t>Procedure: To Solve a System of Linear Equations by Addition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80589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spcAft>
                <a:spcPts val="400"/>
              </a:spcAft>
              <a:tabLst>
                <a:tab pos="542925" algn="l"/>
              </a:tabLst>
            </a:pPr>
            <a:r>
              <a:rPr lang="en-US" dirty="0">
                <a:solidFill>
                  <a:srgbClr val="000000"/>
                </a:solidFill>
              </a:rPr>
              <a:t>1.	Write the equations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, one under 	the other, so that </a:t>
            </a:r>
            <a:r>
              <a:rPr lang="en-US" b="1" dirty="0">
                <a:solidFill>
                  <a:srgbClr val="C00000"/>
                </a:solidFill>
              </a:rPr>
              <a:t>like terms are aligned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600"/>
              </a:spcBef>
              <a:spcAft>
                <a:spcPts val="400"/>
              </a:spcAft>
              <a:tabLst>
                <a:tab pos="542925" algn="l"/>
              </a:tabLst>
            </a:pPr>
            <a:r>
              <a:rPr lang="en-US" dirty="0">
                <a:solidFill>
                  <a:srgbClr val="000000"/>
                </a:solidFill>
              </a:rPr>
              <a:t>2.	Multiply all terms of one equation by a constant 	(and possibly all terms of the other equation by 	another constant) so that </a:t>
            </a:r>
            <a:r>
              <a:rPr lang="en-US" b="1" dirty="0">
                <a:solidFill>
                  <a:srgbClr val="C00000"/>
                </a:solidFill>
              </a:rPr>
              <a:t>two like terms have 	opposite coefficients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Procedure: To Solve a System of Linear Equations by Addition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831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en-US" dirty="0">
                <a:solidFill>
                  <a:srgbClr val="000000"/>
                </a:solidFill>
              </a:rPr>
              <a:t>3.	Add the two equations by </a:t>
            </a:r>
            <a:r>
              <a:rPr lang="en-US" b="1" dirty="0">
                <a:solidFill>
                  <a:srgbClr val="C00000"/>
                </a:solidFill>
              </a:rPr>
              <a:t>combining like terms</a:t>
            </a:r>
            <a:r>
              <a:rPr lang="en-US" dirty="0">
                <a:solidFill>
                  <a:srgbClr val="000000"/>
                </a:solidFill>
              </a:rPr>
              <a:t> 	and solve the resulting equation, if possible. 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en-US" dirty="0">
                <a:solidFill>
                  <a:srgbClr val="000000"/>
                </a:solidFill>
              </a:rPr>
              <a:t>4.	</a:t>
            </a:r>
            <a:r>
              <a:rPr lang="en-US" b="1" dirty="0">
                <a:solidFill>
                  <a:srgbClr val="C00000"/>
                </a:solidFill>
              </a:rPr>
              <a:t>Back substitute into one of the original equations</a:t>
            </a:r>
            <a:r>
              <a:rPr lang="en-US" dirty="0">
                <a:solidFill>
                  <a:srgbClr val="000000"/>
                </a:solidFill>
              </a:rPr>
              <a:t> 	to find the value of the other variable.</a:t>
            </a:r>
          </a:p>
          <a:p>
            <a:pPr>
              <a:spcBef>
                <a:spcPts val="600"/>
              </a:spcBef>
              <a:tabLst>
                <a:tab pos="542925" algn="l"/>
              </a:tabLst>
            </a:pPr>
            <a:r>
              <a:rPr lang="en-US" dirty="0">
                <a:solidFill>
                  <a:srgbClr val="000000"/>
                </a:solidFill>
              </a:rPr>
              <a:t>5.	Check the solution (if there is one) in both of the 	</a:t>
            </a:r>
            <a:r>
              <a:rPr lang="en-US" b="1" dirty="0">
                <a:solidFill>
                  <a:srgbClr val="C00000"/>
                </a:solidFill>
              </a:rPr>
              <a:t>original</a:t>
            </a:r>
            <a:r>
              <a:rPr lang="en-US" dirty="0">
                <a:solidFill>
                  <a:srgbClr val="000000"/>
                </a:solidFill>
              </a:rPr>
              <a:t> equations.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4A3C15-EDC1-4863-7D19-29E4AD4B92ED}"/>
              </a:ext>
            </a:extLst>
          </p:cNvPr>
          <p:cNvSpPr txBox="1"/>
          <p:nvPr/>
        </p:nvSpPr>
        <p:spPr>
          <a:xfrm>
            <a:off x="521736" y="1105056"/>
            <a:ext cx="80888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x minus y equals minus 1&#10;Second equation 2 x plus 3 y equals 33">
            <a:extLst>
              <a:ext uri="{FF2B5EF4-FFF2-40B4-BE49-F238E27FC236}">
                <a16:creationId xmlns:a16="http://schemas.microsoft.com/office/drawing/2014/main" id="{52C043AB-42BC-A403-AEF6-D2BC828BE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95197"/>
            <a:ext cx="1906524" cy="10820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663175-1B59-CFB8-9D30-364D0E5FFC9C}"/>
              </a:ext>
            </a:extLst>
          </p:cNvPr>
          <p:cNvSpPr txBox="1"/>
          <p:nvPr/>
        </p:nvSpPr>
        <p:spPr>
          <a:xfrm>
            <a:off x="457200" y="3377237"/>
            <a:ext cx="8382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chemeClr val="tx1"/>
                </a:solidFill>
              </a:rPr>
              <a:t>Solution </a:t>
            </a:r>
          </a:p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Multiply each term in the first equation by </a:t>
            </a:r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>
                <a:solidFill>
                  <a:schemeClr val="tx1"/>
                </a:solidFill>
              </a:rPr>
              <a:t>and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/>
              <a:t>leave </a:t>
            </a:r>
            <a:r>
              <a:rPr lang="en-US" sz="2800" dirty="0">
                <a:solidFill>
                  <a:schemeClr val="tx1"/>
                </a:solidFill>
              </a:rPr>
              <a:t>each term in the second equation </a:t>
            </a:r>
            <a:r>
              <a:rPr lang="en-US" sz="2800" dirty="0"/>
              <a:t>as is. Now </a:t>
            </a:r>
            <a:br>
              <a:rPr lang="en-US" sz="2800" dirty="0"/>
            </a:br>
            <a:r>
              <a:rPr lang="en-US" sz="2800" dirty="0"/>
              <a:t>the </a:t>
            </a:r>
            <a:r>
              <a:rPr lang="en-US" sz="2800" i="1" dirty="0"/>
              <a:t>y</a:t>
            </a:r>
            <a:r>
              <a:rPr lang="en-US" sz="2800" dirty="0"/>
              <a:t>‑coefficients will be opposites. Add the two equations by combining like terms. This will </a:t>
            </a:r>
            <a:br>
              <a:rPr lang="en-US" sz="2800" dirty="0"/>
            </a:br>
            <a:r>
              <a:rPr lang="en-US" sz="2800" dirty="0"/>
              <a:t>eliminate </a:t>
            </a:r>
            <a:r>
              <a:rPr lang="en-US" sz="2800" i="1" dirty="0"/>
              <a:t>y</a:t>
            </a:r>
            <a:r>
              <a:rPr lang="en-US" sz="2800" dirty="0"/>
              <a:t>. Solve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By multiplying first equation by 3 we get 3 times open parenthesis x minus y equals minus 1 close parenthesis which equals 3 x minus 3 y equals minus 3.&#10;Second equation is 2 x plus 3 y equals 33.&#10;By solving the two equations,&#10;we get 5 x equals 30,&#10;then x equals 6.">
            <a:extLst>
              <a:ext uri="{FF2B5EF4-FFF2-40B4-BE49-F238E27FC236}">
                <a16:creationId xmlns:a16="http://schemas.microsoft.com/office/drawing/2014/main" id="{58CB150E-0399-3F8A-2FC9-2266B7162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771" y="1129937"/>
            <a:ext cx="4032504" cy="19598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A4FA88-AA4A-2428-415E-0ECD84B52FA2}"/>
              </a:ext>
            </a:extLst>
          </p:cNvPr>
          <p:cNvSpPr txBox="1"/>
          <p:nvPr/>
        </p:nvSpPr>
        <p:spPr>
          <a:xfrm>
            <a:off x="381000" y="2971800"/>
            <a:ext cx="86642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Substitute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>
                <a:solidFill>
                  <a:schemeClr val="tx1"/>
                </a:solidFill>
              </a:rPr>
              <a:t> into either one of the original equations. </a:t>
            </a:r>
          </a:p>
        </p:txBody>
      </p:sp>
      <p:pic>
        <p:nvPicPr>
          <p:cNvPr id="5" name="Picture 4" descr="x minus y equals minus 1,&#10;6 minus y equals minus 1,&#10;Minus y equals minus 7,&#10;that is y equals 7.">
            <a:extLst>
              <a:ext uri="{FF2B5EF4-FFF2-40B4-BE49-F238E27FC236}">
                <a16:creationId xmlns:a16="http://schemas.microsoft.com/office/drawing/2014/main" id="{4436C32E-91D2-595B-EA0E-C31D2975A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598997"/>
            <a:ext cx="1676400" cy="2095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23FE0F-D7EA-C234-19B8-923FB9383368}"/>
              </a:ext>
            </a:extLst>
          </p:cNvPr>
          <p:cNvSpPr txBox="1"/>
          <p:nvPr/>
        </p:nvSpPr>
        <p:spPr>
          <a:xfrm>
            <a:off x="3969287" y="4285842"/>
            <a:ext cx="636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OR</a:t>
            </a:r>
          </a:p>
        </p:txBody>
      </p:sp>
      <p:pic>
        <p:nvPicPr>
          <p:cNvPr id="6" name="Picture 5" descr="2 x plus 3 y equals 33,&#10;2 times 6 plus 3 y equals 33,&#10;12 plus 3 y equals 33,&#10;3 y equals 21,&#10;that is y equals 7.">
            <a:extLst>
              <a:ext uri="{FF2B5EF4-FFF2-40B4-BE49-F238E27FC236}">
                <a16:creationId xmlns:a16="http://schemas.microsoft.com/office/drawing/2014/main" id="{B427F9A9-FF8C-617F-1D39-081C9C1256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598997"/>
            <a:ext cx="1830324" cy="24216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168E76-5E83-D9D9-32B4-74A022C0128C}"/>
              </a:ext>
            </a:extLst>
          </p:cNvPr>
          <p:cNvSpPr txBox="1"/>
          <p:nvPr/>
        </p:nvSpPr>
        <p:spPr>
          <a:xfrm>
            <a:off x="457200" y="1110730"/>
            <a:ext cx="83058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1139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The solution is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6</a:t>
            </a:r>
            <a:r>
              <a:rPr lang="en-US" sz="2800" dirty="0">
                <a:solidFill>
                  <a:srgbClr val="FF0000"/>
                </a:solidFill>
              </a:rPr>
              <a:t>, 7)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US" sz="2800" dirty="0"/>
          </a:p>
          <a:p>
            <a:pPr lvl="0">
              <a:spcBef>
                <a:spcPts val="1800"/>
              </a:spcBef>
              <a:tabLst>
                <a:tab pos="1139825" algn="l"/>
              </a:tabLst>
            </a:pPr>
            <a:r>
              <a:rPr lang="en-US" sz="2800" b="1" dirty="0"/>
              <a:t>Check</a:t>
            </a:r>
          </a:p>
          <a:p>
            <a:pPr lvl="0">
              <a:spcBef>
                <a:spcPts val="600"/>
              </a:spcBef>
              <a:tabLst>
                <a:tab pos="1139825" algn="l"/>
              </a:tabLst>
            </a:pPr>
            <a:r>
              <a:rPr lang="en-US" sz="2800" dirty="0"/>
              <a:t>Substitution shows that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6</a:t>
            </a:r>
            <a:r>
              <a:rPr lang="en-US" sz="2800" dirty="0">
                <a:solidFill>
                  <a:srgbClr val="FF0000"/>
                </a:solidFill>
              </a:rPr>
              <a:t>, 7) </a:t>
            </a:r>
            <a:r>
              <a:rPr lang="en-US" sz="2800" dirty="0"/>
              <a:t>satisfies </a:t>
            </a:r>
            <a:r>
              <a:rPr lang="en-US" sz="2800" b="1" dirty="0"/>
              <a:t>both </a:t>
            </a:r>
            <a:r>
              <a:rPr lang="en-US" sz="2800" dirty="0"/>
              <a:t>of the equations in the system.</a:t>
            </a:r>
          </a:p>
        </p:txBody>
      </p:sp>
      <p:pic>
        <p:nvPicPr>
          <p:cNvPr id="2" name="Picture 1" descr="x minus y equals minus 1,&#10;Then, 6 minus 7 equals minus 1. &#10;Simplified, Minus 1 equals minus 1 which is a true statement.">
            <a:extLst>
              <a:ext uri="{FF2B5EF4-FFF2-40B4-BE49-F238E27FC236}">
                <a16:creationId xmlns:a16="http://schemas.microsoft.com/office/drawing/2014/main" id="{004FD93C-5EEE-2773-E0EE-CDF5521E2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247838"/>
            <a:ext cx="1982724" cy="1909572"/>
          </a:xfrm>
          <a:prstGeom prst="rect">
            <a:avLst/>
          </a:prstGeom>
        </p:spPr>
      </p:pic>
      <p:pic>
        <p:nvPicPr>
          <p:cNvPr id="4" name="Picture 3" descr="2 x plus 3 y equals 33,&#10;Then, 2 times open parenthesis 6 close parenthesis plus 3 times open parenthesis 7 close parenthesis equals 33.&#10;12 plus 21 equals 33.&#10;Simplified, 33 equals 33, which is a true statement.">
            <a:extLst>
              <a:ext uri="{FF2B5EF4-FFF2-40B4-BE49-F238E27FC236}">
                <a16:creationId xmlns:a16="http://schemas.microsoft.com/office/drawing/2014/main" id="{E412A7ED-C693-D1C9-B455-A65A45CE22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247838"/>
            <a:ext cx="2173224" cy="26807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6DF856-812B-9BA3-8B66-A76841C33934}"/>
              </a:ext>
            </a:extLst>
          </p:cNvPr>
          <p:cNvSpPr txBox="1"/>
          <p:nvPr/>
        </p:nvSpPr>
        <p:spPr>
          <a:xfrm>
            <a:off x="457200" y="1097280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2000"/>
              </a:spcBef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3 x minus open fraction 1 divided by 2 close fraction times y equals 6 and &#10;Second equation 6 x minus y equals 12.">
            <a:extLst>
              <a:ext uri="{FF2B5EF4-FFF2-40B4-BE49-F238E27FC236}">
                <a16:creationId xmlns:a16="http://schemas.microsoft.com/office/drawing/2014/main" id="{661CEDDD-C810-708A-4105-1459AAC17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542" y="2286000"/>
            <a:ext cx="1994916" cy="14371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8229600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2000"/>
              </a:spcBef>
              <a:defRPr/>
            </a:pPr>
            <a:r>
              <a:rPr lang="en-US" sz="2800" b="1" dirty="0"/>
              <a:t>Solution </a:t>
            </a:r>
          </a:p>
          <a:p>
            <a:pPr lvl="0">
              <a:spcBef>
                <a:spcPts val="2000"/>
              </a:spcBef>
              <a:defRPr/>
            </a:pPr>
            <a:r>
              <a:rPr lang="en-US" sz="2800" dirty="0"/>
              <a:t>Multiply the first equation by </a:t>
            </a:r>
            <a:r>
              <a:rPr lang="en-US" sz="2800" dirty="0">
                <a:solidFill>
                  <a:srgbClr val="99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9900FF"/>
                </a:solidFill>
              </a:rPr>
              <a:t>2</a:t>
            </a:r>
            <a:r>
              <a:rPr lang="en-US" sz="2800" dirty="0"/>
              <a:t> so that the </a:t>
            </a:r>
            <a:br>
              <a:rPr lang="en-US" sz="2800" dirty="0"/>
            </a:br>
            <a:r>
              <a:rPr lang="en-US" sz="2800" i="1" dirty="0"/>
              <a:t>y</a:t>
            </a:r>
            <a:r>
              <a:rPr lang="en-US" sz="2800" dirty="0"/>
              <a:t>-coefficients will be opposites. </a:t>
            </a:r>
          </a:p>
        </p:txBody>
      </p:sp>
      <p:pic>
        <p:nvPicPr>
          <p:cNvPr id="2" name="Picture 1" descr="By multiplying First equation by minus 2, minus 2 times open parentheses 3 x minus open fraction 1 divided by 2 close fraction times y equals 6 close parentheses, gives minus 6 x plus y equals minus 12. &#10;Second equation is 6 x minus y equals 12.&#10;By solving the two equations,&#10;We get 0 equals 0.">
            <a:extLst>
              <a:ext uri="{FF2B5EF4-FFF2-40B4-BE49-F238E27FC236}">
                <a16:creationId xmlns:a16="http://schemas.microsoft.com/office/drawing/2014/main" id="{0DB47749-45A9-08E1-589E-20611A600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34995"/>
            <a:ext cx="5198364" cy="180441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1096</Words>
  <Application>Microsoft Office PowerPoint</Application>
  <PresentationFormat>On-screen Show (4:3)</PresentationFormat>
  <Paragraphs>74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Section 9.R.3</vt:lpstr>
      <vt:lpstr>Objectives</vt:lpstr>
      <vt:lpstr>Procedure: To Solve a System of Linear Equations by Addition1</vt:lpstr>
      <vt:lpstr>Procedure: To Solve a System of Linear Equations by Addition2</vt:lpstr>
      <vt:lpstr>Example 1: Solving Systems by Addition  (One Solution)1 </vt:lpstr>
      <vt:lpstr>Example 1: Solving Systems by Addition  (One Solution)2</vt:lpstr>
      <vt:lpstr>Example 1: Solving Systems by Addition  (One Solution)3</vt:lpstr>
      <vt:lpstr>Example 2: Solving Systems by Addition  (Infinite Solutions)1</vt:lpstr>
      <vt:lpstr>Example 2: Solving Systems by Addition  (Infinite Solutions)2</vt:lpstr>
      <vt:lpstr>Example 2: Solving Systems by Addition  (Infinite Solutions)3</vt:lpstr>
      <vt:lpstr>Example 3: Solving Systems by Addition  (No Solution)1</vt:lpstr>
      <vt:lpstr>Example 3: Solving Systems by Addition  (No Solution)2</vt:lpstr>
      <vt:lpstr>Example 4: Solving Systems by Addition (Decimal Numbers)1</vt:lpstr>
      <vt:lpstr>Example 4: Solving Systems by Addition (Decimal Numbers)2</vt:lpstr>
      <vt:lpstr>Example 4: Solving Systems by Addition (Decimal Numbers)3</vt:lpstr>
      <vt:lpstr>Example 5: Solving Systems by Addition (One Solution)1</vt:lpstr>
      <vt:lpstr>Example 5: Solving Systems by Addition (One Solution)2</vt:lpstr>
      <vt:lpstr>Example 5: Solving Systems by Addition (One Solution)3</vt:lpstr>
      <vt:lpstr>Notes: Solving Systems of Linear Equations by Addition</vt:lpstr>
      <vt:lpstr>Example 6: Using a System to Find the Equation of a Line1</vt:lpstr>
      <vt:lpstr>Example 6: Using a System to Find the Equation of a Line2</vt:lpstr>
      <vt:lpstr>Example 6: Using a System to Find the Equation of a Line3</vt:lpstr>
      <vt:lpstr>Procedure: Guidelines for Deciding which Method to Use when Solving a System of Linear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Nagesh</cp:lastModifiedBy>
  <cp:revision>251</cp:revision>
  <dcterms:created xsi:type="dcterms:W3CDTF">2013-04-26T14:43:13Z</dcterms:created>
  <dcterms:modified xsi:type="dcterms:W3CDTF">2025-08-14T11:02:53Z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366DB70C-E8F7-4E5C-85F4-A89FE37DFBDD</vt:lpwstr>
  </property>
  <property fmtid="{D5CDD505-2E9C-101B-9397-08002B2CF9AE}" pid="3" name="ArticulatePath">
    <vt:lpwstr>DEV2e_11_3</vt:lpwstr>
  </property>
</Properties>
</file>