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81" r:id="rId6"/>
    <p:sldId id="282" r:id="rId7"/>
    <p:sldId id="263" r:id="rId8"/>
    <p:sldId id="279" r:id="rId9"/>
    <p:sldId id="265" r:id="rId10"/>
    <p:sldId id="280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1F497D"/>
    <a:srgbClr val="2D7D9F"/>
    <a:srgbClr val="009900"/>
    <a:srgbClr val="FF00FF"/>
    <a:srgbClr val="7F0000"/>
    <a:srgbClr val="9900FF"/>
    <a:srgbClr val="0000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2" autoAdjust="0"/>
    <p:restoredTop sz="94641" autoAdjust="0"/>
  </p:normalViewPr>
  <p:slideViewPr>
    <p:cSldViewPr>
      <p:cViewPr varScale="1">
        <p:scale>
          <a:sx n="105" d="100"/>
          <a:sy n="105" d="100"/>
        </p:scale>
        <p:origin x="101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9.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440700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CBFAFF-3552-EB35-E715-9035AA46D32C}"/>
              </a:ext>
            </a:extLst>
          </p:cNvPr>
          <p:cNvSpPr txBox="1"/>
          <p:nvPr/>
        </p:nvSpPr>
        <p:spPr>
          <a:xfrm>
            <a:off x="482082" y="1097280"/>
            <a:ext cx="7976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3" name="Picture 2" descr="first equation 3 x plus y equals 1&#10;Second equation 6 x plus 2 y equals 3">
            <a:extLst>
              <a:ext uri="{FF2B5EF4-FFF2-40B4-BE49-F238E27FC236}">
                <a16:creationId xmlns:a16="http://schemas.microsoft.com/office/drawing/2014/main" id="{048CAB12-DA33-475D-F890-739F04025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271" y="2322493"/>
            <a:ext cx="1729740" cy="10180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9393C9-B931-4028-86ED-BF9221B6B8E5}"/>
              </a:ext>
            </a:extLst>
          </p:cNvPr>
          <p:cNvSpPr txBox="1"/>
          <p:nvPr/>
        </p:nvSpPr>
        <p:spPr>
          <a:xfrm>
            <a:off x="457200" y="3276600"/>
            <a:ext cx="8153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sz="2800" dirty="0">
                <a:solidFill>
                  <a:schemeClr val="tx1"/>
                </a:solidFill>
              </a:rPr>
              <a:t>Solving the first equation for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1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1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for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in the second equation gives the following.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6 x plus 2 y equals 3.&#10;6 x plus 2 times open parenthesis 1 minus 3 x close parenthesis equals 3.&#10;6 x plus 2 minus 6 x equals 3.&#10;that is 2 equals 3.">
            <a:extLst>
              <a:ext uri="{FF2B5EF4-FFF2-40B4-BE49-F238E27FC236}">
                <a16:creationId xmlns:a16="http://schemas.microsoft.com/office/drawing/2014/main" id="{8F8F292B-D372-7B41-CDAC-23969863E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309136"/>
            <a:ext cx="2478024" cy="19568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35BC61-BB35-A817-9920-4D95945667DD}"/>
              </a:ext>
            </a:extLst>
          </p:cNvPr>
          <p:cNvSpPr txBox="1"/>
          <p:nvPr/>
        </p:nvSpPr>
        <p:spPr>
          <a:xfrm>
            <a:off x="457200" y="341560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0" lvl="0">
              <a:defRPr/>
            </a:pPr>
            <a:r>
              <a:rPr lang="en-US" sz="2800" dirty="0">
                <a:solidFill>
                  <a:schemeClr val="tx1"/>
                </a:solidFill>
              </a:rPr>
              <a:t>This last equation (</a:t>
            </a:r>
            <a:r>
              <a:rPr lang="en-US" sz="2800" dirty="0">
                <a:solidFill>
                  <a:srgbClr val="FF0000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ea typeface="Calibri" panose="020F0502020204030204" pitchFamily="34" charset="0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dirty="0">
                <a:solidFill>
                  <a:schemeClr val="tx1"/>
                </a:solidFill>
              </a:rPr>
              <a:t>) is </a:t>
            </a:r>
            <a:r>
              <a:rPr lang="en-US" sz="2800" b="1" dirty="0"/>
              <a:t>false</a:t>
            </a:r>
            <a:r>
              <a:rPr lang="en-US" sz="2800" dirty="0"/>
              <a:t>.</a:t>
            </a:r>
            <a:r>
              <a:rPr lang="en-US" sz="2800" dirty="0">
                <a:solidFill>
                  <a:schemeClr val="tx1"/>
                </a:solidFill>
              </a:rPr>
              <a:t> This tells us that the system </a:t>
            </a:r>
            <a:r>
              <a:rPr lang="en-US" sz="2800" dirty="0"/>
              <a:t>is inconsistent and </a:t>
            </a:r>
            <a:r>
              <a:rPr lang="en-US" sz="2800" dirty="0">
                <a:solidFill>
                  <a:schemeClr val="tx1"/>
                </a:solidFill>
              </a:rPr>
              <a:t>has </a:t>
            </a:r>
            <a:r>
              <a:rPr lang="en-US" sz="2800" b="1" dirty="0">
                <a:solidFill>
                  <a:srgbClr val="FF0008"/>
                </a:solidFill>
              </a:rPr>
              <a:t>no solution</a:t>
            </a:r>
            <a:r>
              <a:rPr lang="en-US" sz="2800" dirty="0">
                <a:solidFill>
                  <a:schemeClr val="tx1"/>
                </a:solidFill>
              </a:rPr>
              <a:t>. Graphically, the lines are parallel and there is no intersection.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3A639-D585-D749-F70F-3FE1930CC2C7}"/>
              </a:ext>
            </a:extLst>
          </p:cNvPr>
          <p:cNvSpPr txBox="1"/>
          <p:nvPr/>
        </p:nvSpPr>
        <p:spPr>
          <a:xfrm>
            <a:off x="457200" y="1086394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first equation  x minus 2 y equals 1&#10;and second equation 3 x minus 6 y equals 3">
            <a:extLst>
              <a:ext uri="{FF2B5EF4-FFF2-40B4-BE49-F238E27FC236}">
                <a16:creationId xmlns:a16="http://schemas.microsoft.com/office/drawing/2014/main" id="{0A2220EE-14CC-6A15-649C-54BA6C16A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130" y="2286000"/>
            <a:ext cx="1729740" cy="10180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AA8E70-DCDC-741A-EB2F-05108F743034}"/>
              </a:ext>
            </a:extLst>
          </p:cNvPr>
          <p:cNvSpPr txBox="1"/>
          <p:nvPr/>
        </p:nvSpPr>
        <p:spPr>
          <a:xfrm>
            <a:off x="457200" y="3355741"/>
            <a:ext cx="8305800" cy="1902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3 x minus 6 y equals 3.&#10;3 times open parenthesis 1 plus 2 y close parenthesis minus 6 y equals 3.&#10;3 plus 6 y minus 6 y equals 3.&#10;that is 3 equals 3.">
            <a:extLst>
              <a:ext uri="{FF2B5EF4-FFF2-40B4-BE49-F238E27FC236}">
                <a16:creationId xmlns:a16="http://schemas.microsoft.com/office/drawing/2014/main" id="{AE1CD94B-DEC9-2862-2C2F-60C723DD8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293876"/>
            <a:ext cx="2116836" cy="16779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8FAE28-7428-2726-D2E3-CE25C9438519}"/>
              </a:ext>
            </a:extLst>
          </p:cNvPr>
          <p:cNvSpPr txBox="1"/>
          <p:nvPr/>
        </p:nvSpPr>
        <p:spPr>
          <a:xfrm>
            <a:off x="457200" y="3048000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BA9F68-F8CB-C2C6-917E-400A40BE40ED}"/>
              </a:ext>
            </a:extLst>
          </p:cNvPr>
          <p:cNvSpPr txBox="1"/>
          <p:nvPr/>
        </p:nvSpPr>
        <p:spPr>
          <a:xfrm>
            <a:off x="457200" y="4810780"/>
            <a:ext cx="53340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7" name="Picture 6" descr="open parenthesis x comma open fraction 1 divided by 2 close fraction times x minus open fraction 1 divided by 2 close fraction close parenthesis.">
            <a:extLst>
              <a:ext uri="{FF2B5EF4-FFF2-40B4-BE49-F238E27FC236}">
                <a16:creationId xmlns:a16="http://schemas.microsoft.com/office/drawing/2014/main" id="{83C83E1C-7F7C-5934-C23C-543D3EEC4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4839000"/>
            <a:ext cx="1295400" cy="7069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C4E48A-D98D-C9D6-2148-6E5026D57C11}"/>
              </a:ext>
            </a:extLst>
          </p:cNvPr>
          <p:cNvSpPr txBox="1"/>
          <p:nvPr/>
        </p:nvSpPr>
        <p:spPr>
          <a:xfrm>
            <a:off x="457200" y="5334000"/>
            <a:ext cx="289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54CEE0-DE55-424F-1C2C-8CDD7C76B034}"/>
              </a:ext>
            </a:extLst>
          </p:cNvPr>
          <p:cNvSpPr txBox="1"/>
          <p:nvPr/>
        </p:nvSpPr>
        <p:spPr>
          <a:xfrm>
            <a:off x="457200" y="1124013"/>
            <a:ext cx="8305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</p:txBody>
      </p:sp>
      <p:pic>
        <p:nvPicPr>
          <p:cNvPr id="2" name="Picture 1" descr="first equation  x plus y equals 5 and &#10;Second equation 0.2 x plus 0.3 y equals 0.9">
            <a:extLst>
              <a:ext uri="{FF2B5EF4-FFF2-40B4-BE49-F238E27FC236}">
                <a16:creationId xmlns:a16="http://schemas.microsoft.com/office/drawing/2014/main" id="{C8BC05A3-2221-CC02-E5CF-F0FB7C8CC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4794" y="2286000"/>
            <a:ext cx="2534412" cy="10180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4E2E4E-901F-B6AE-C957-8236673729A8}"/>
              </a:ext>
            </a:extLst>
          </p:cNvPr>
          <p:cNvSpPr txBox="1"/>
          <p:nvPr/>
        </p:nvSpPr>
        <p:spPr>
          <a:xfrm>
            <a:off x="457200" y="3352800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0.2 x plus 0.3 y equals 0.9.&#10;Multiply by 10 so that the corresponding coefficients and constants will be integers.&#10;Then we get 10 times open parenthesis 0.2  x plus 0.3 y close parenthesis equals 10 times 0.9.&#10;2 x plus 3 times open parenthesis 5 minus x close parenthesis equals 9.&#10;2 x plus 15 minus 3 x equals 9.&#10;Minus x equals 9 minus 15.&#10;Minus x equals minus 6.&#10;Minus x divided by minus 1 equals minus 6 divided by minus 1.&#10;that is x equals 6.">
            <a:extLst>
              <a:ext uri="{FF2B5EF4-FFF2-40B4-BE49-F238E27FC236}">
                <a16:creationId xmlns:a16="http://schemas.microsoft.com/office/drawing/2014/main" id="{8131C68D-0C6E-6967-B968-B0F722B8F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" y="1097280"/>
            <a:ext cx="8229600" cy="4399281"/>
          </a:xfrm>
          <a:prstGeom prst="rect">
            <a:avLst/>
          </a:prstGeom>
        </p:spPr>
      </p:pic>
      <p:pic>
        <p:nvPicPr>
          <p:cNvPr id="8" name="Picture 7" descr="Y equals 5 minus x equals 5 minus 6  equals minus 1.">
            <a:extLst>
              <a:ext uri="{FF2B5EF4-FFF2-40B4-BE49-F238E27FC236}">
                <a16:creationId xmlns:a16="http://schemas.microsoft.com/office/drawing/2014/main" id="{ADFD0A05-CFF8-62ED-56B4-2D7D42C82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5555456"/>
            <a:ext cx="2971800" cy="46434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BFFE3-226B-87DE-B23A-73D5BCE0169D}"/>
              </a:ext>
            </a:extLst>
          </p:cNvPr>
          <p:cNvSpPr txBox="1"/>
          <p:nvPr/>
        </p:nvSpPr>
        <p:spPr>
          <a:xfrm>
            <a:off x="457200" y="1119051"/>
            <a:ext cx="82296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</a:t>
            </a:r>
            <a:r>
              <a:rPr lang="en-US" sz="280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8"/>
                </a:solidFill>
              </a:rPr>
              <a:t>1)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US" sz="2800" dirty="0"/>
          </a:p>
          <a:p>
            <a:pPr>
              <a:spcBef>
                <a:spcPct val="50000"/>
              </a:spcBef>
            </a:pPr>
            <a:r>
              <a:rPr lang="en-US" sz="2800" i="0" dirty="0">
                <a:solidFill>
                  <a:schemeClr val="tx1"/>
                </a:solidFill>
              </a:rPr>
              <a:t>To check, substitute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i="0" dirty="0">
                <a:solidFill>
                  <a:srgbClr val="FF0000"/>
                </a:solidFill>
              </a:rPr>
              <a:t> 6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FF0000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 in both of the original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83A9A2-BDD6-127D-F7CD-4751257F63BB}"/>
              </a:ext>
            </a:extLst>
          </p:cNvPr>
          <p:cNvSpPr txBox="1"/>
          <p:nvPr/>
        </p:nvSpPr>
        <p:spPr>
          <a:xfrm>
            <a:off x="474306" y="107844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2" name="Picture 1" descr="first equation  x plus y equals 3 and &#10;Second equation 2 x minus y equals 12.">
            <a:extLst>
              <a:ext uri="{FF2B5EF4-FFF2-40B4-BE49-F238E27FC236}">
                <a16:creationId xmlns:a16="http://schemas.microsoft.com/office/drawing/2014/main" id="{CC8AACCD-7BE8-317A-D4AF-B6BFD980B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3988" y="2331658"/>
            <a:ext cx="1716024" cy="10180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7A6A7E-191E-8BA6-5B68-886422153EC3}"/>
              </a:ext>
            </a:extLst>
          </p:cNvPr>
          <p:cNvSpPr txBox="1"/>
          <p:nvPr/>
        </p:nvSpPr>
        <p:spPr>
          <a:xfrm>
            <a:off x="457200" y="3352800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sz="2800" i="0" dirty="0">
                <a:solidFill>
                  <a:schemeClr val="tx1"/>
                </a:solidFill>
              </a:rPr>
              <a:t>Solving the first equation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gives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. Substituting </a:t>
            </a:r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2 x minus y equals 12.&#10;2 times open parenthesis 3 minus y close parenthesis minus y equals 12.&#10;6 minus 2 y minus y equals 12.&#10;6 minus 3 y equals 12.&#10;Minus 3 y equals 6.&#10;Y equals minus 2.&#10;By substituting this value in the first equation and we get&#10;X equals 3 minus open parenthesis minus 2 close parenthesis which equals 5.">
            <a:extLst>
              <a:ext uri="{FF2B5EF4-FFF2-40B4-BE49-F238E27FC236}">
                <a16:creationId xmlns:a16="http://schemas.microsoft.com/office/drawing/2014/main" id="{EC175406-9F2C-AFB6-01E8-979DB38D5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371600"/>
            <a:ext cx="3570732" cy="37109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A9C10C-903C-4FD9-2263-0E5DF6C7F877}"/>
              </a:ext>
            </a:extLst>
          </p:cNvPr>
          <p:cNvSpPr txBox="1"/>
          <p:nvPr/>
        </p:nvSpPr>
        <p:spPr>
          <a:xfrm>
            <a:off x="457200" y="5181600"/>
            <a:ext cx="563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r>
              <a:rPr lang="en-US" sz="2800" dirty="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Use the method of substitution to solve systems of linear equations.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Procedure: To Solve a System of Linear Equations by Substitution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66E43-93A2-67FF-9251-943D947DD721}"/>
              </a:ext>
            </a:extLst>
          </p:cNvPr>
          <p:cNvSpPr txBox="1"/>
          <p:nvPr/>
        </p:nvSpPr>
        <p:spPr>
          <a:xfrm>
            <a:off x="457200" y="1101945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sz="28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075764-2ED9-3E46-40C0-A5E359B3ECE3}"/>
              </a:ext>
            </a:extLst>
          </p:cNvPr>
          <p:cNvSpPr txBox="1"/>
          <p:nvPr/>
        </p:nvSpPr>
        <p:spPr>
          <a:xfrm>
            <a:off x="457200" y="1159853"/>
            <a:ext cx="843041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</p:txBody>
      </p:sp>
      <p:pic>
        <p:nvPicPr>
          <p:cNvPr id="2" name="Picture 1" descr="the set of equations  x equals minus 5 and y equals 2 x plus 9.">
            <a:extLst>
              <a:ext uri="{FF2B5EF4-FFF2-40B4-BE49-F238E27FC236}">
                <a16:creationId xmlns:a16="http://schemas.microsoft.com/office/drawing/2014/main" id="{2AFE0299-998B-2FEE-EB4E-1C95457BA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670" y="2176533"/>
            <a:ext cx="1589532" cy="10454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D9A005-106D-789C-D998-6B3E322B2712}"/>
              </a:ext>
            </a:extLst>
          </p:cNvPr>
          <p:cNvSpPr txBox="1"/>
          <p:nvPr/>
        </p:nvSpPr>
        <p:spPr>
          <a:xfrm>
            <a:off x="457200" y="3121399"/>
            <a:ext cx="828734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</p:txBody>
      </p:sp>
      <p:pic>
        <p:nvPicPr>
          <p:cNvPr id="4" name="Picture 3" descr="Y equals 2 times open parenthesis minus 5 close parenthesis plus 9 equals minus 10 plus 9 equals minus 1.">
            <a:extLst>
              <a:ext uri="{FF2B5EF4-FFF2-40B4-BE49-F238E27FC236}">
                <a16:creationId xmlns:a16="http://schemas.microsoft.com/office/drawing/2014/main" id="{B1E2FFDC-6C86-560D-5F90-726088DB3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4836482"/>
            <a:ext cx="3878580" cy="609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A5E9EE-C986-9C19-5683-2D25247930C4}"/>
              </a:ext>
            </a:extLst>
          </p:cNvPr>
          <p:cNvSpPr txBox="1"/>
          <p:nvPr/>
        </p:nvSpPr>
        <p:spPr>
          <a:xfrm>
            <a:off x="457200" y="5455817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</p:txBody>
      </p:sp>
      <p:pic>
        <p:nvPicPr>
          <p:cNvPr id="5" name="Picture 4" descr="open parenthesis minus 5 comma minus 1 close parenthesis">
            <a:extLst>
              <a:ext uri="{FF2B5EF4-FFF2-40B4-BE49-F238E27FC236}">
                <a16:creationId xmlns:a16="http://schemas.microsoft.com/office/drawing/2014/main" id="{FD92CB72-E65E-9311-1B46-8437DE5EA0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5736" y="5490517"/>
            <a:ext cx="1278636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37C76C-0DEB-4654-E918-8F75946456C3}"/>
              </a:ext>
            </a:extLst>
          </p:cNvPr>
          <p:cNvSpPr txBox="1"/>
          <p:nvPr/>
        </p:nvSpPr>
        <p:spPr>
          <a:xfrm>
            <a:off x="457200" y="1252853"/>
            <a:ext cx="8077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b="1" dirty="0"/>
              <a:t>Check</a:t>
            </a:r>
          </a:p>
          <a:p>
            <a:pPr lvl="0">
              <a:defRPr/>
            </a:pPr>
            <a:r>
              <a:rPr lang="en-US" sz="2800" dirty="0"/>
              <a:t>Substitution shows that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5,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1) </a:t>
            </a:r>
            <a:r>
              <a:rPr lang="en-US" sz="2800" dirty="0"/>
              <a:t>satisfies </a:t>
            </a:r>
            <a:r>
              <a:rPr lang="en-US" sz="2800" b="1" dirty="0"/>
              <a:t>both </a:t>
            </a:r>
            <a:r>
              <a:rPr lang="en-US" sz="2800" dirty="0"/>
              <a:t>of the equations in the system.</a:t>
            </a:r>
          </a:p>
        </p:txBody>
      </p:sp>
      <p:pic>
        <p:nvPicPr>
          <p:cNvPr id="9" name="Picture 8" descr="x equals minus 5 , &#10;open parenthesis minus 5 close parenthesis equals minus 5,&#10;that is minus 5 equals minus 5.">
            <a:extLst>
              <a:ext uri="{FF2B5EF4-FFF2-40B4-BE49-F238E27FC236}">
                <a16:creationId xmlns:a16="http://schemas.microsoft.com/office/drawing/2014/main" id="{9D75D92B-9C95-5108-B0D0-FAD37798F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756" y="3057525"/>
            <a:ext cx="1476375" cy="1514475"/>
          </a:xfrm>
          <a:prstGeom prst="rect">
            <a:avLst/>
          </a:prstGeom>
        </p:spPr>
      </p:pic>
      <p:pic>
        <p:nvPicPr>
          <p:cNvPr id="6" name="Picture 5" descr="y equals 2 x plus 9,&#10;minus 1 equals 2 times open parenthesis minus 5 close parenthesis plus 9,&#10;that is minus 1 equals minus 1.">
            <a:extLst>
              <a:ext uri="{FF2B5EF4-FFF2-40B4-BE49-F238E27FC236}">
                <a16:creationId xmlns:a16="http://schemas.microsoft.com/office/drawing/2014/main" id="{31A1F2C9-B83A-34A1-BFD6-051AC26D9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022600"/>
            <a:ext cx="2333244" cy="192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E26DE0-8B0E-A61B-8B82-26911A5EFF84}"/>
              </a:ext>
            </a:extLst>
          </p:cNvPr>
          <p:cNvSpPr txBox="1"/>
          <p:nvPr/>
        </p:nvSpPr>
        <p:spPr>
          <a:xfrm>
            <a:off x="457200" y="1112619"/>
            <a:ext cx="81648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</p:txBody>
      </p:sp>
      <p:pic>
        <p:nvPicPr>
          <p:cNvPr id="2" name="Picture 1" descr="the set of equations y equals open fraction 5 divided by 6 close fraction times x plus 2 and &#10;open fraction 1 divided by 6 close fraction times x plus y equals 8">
            <a:extLst>
              <a:ext uri="{FF2B5EF4-FFF2-40B4-BE49-F238E27FC236}">
                <a16:creationId xmlns:a16="http://schemas.microsoft.com/office/drawing/2014/main" id="{279636E4-3F99-890D-E41C-4B6A0A4F7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992" y="2133600"/>
            <a:ext cx="2414016" cy="16565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E4CBA2-EDDB-25C3-3E71-55938CD38783}"/>
              </a:ext>
            </a:extLst>
          </p:cNvPr>
          <p:cNvSpPr txBox="1"/>
          <p:nvPr/>
        </p:nvSpPr>
        <p:spPr>
          <a:xfrm>
            <a:off x="457200" y="3733800"/>
            <a:ext cx="8458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</p:txBody>
      </p:sp>
      <p:pic>
        <p:nvPicPr>
          <p:cNvPr id="10" name="Picture 9" descr="open fraction 5 divided by 6 close fraction times x plus 2">
            <a:extLst>
              <a:ext uri="{FF2B5EF4-FFF2-40B4-BE49-F238E27FC236}">
                <a16:creationId xmlns:a16="http://schemas.microsoft.com/office/drawing/2014/main" id="{F2706997-BD48-8DD6-3754-182B89F49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64" y="4610344"/>
            <a:ext cx="929640" cy="9037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E3E63D-E072-4781-51AF-0313A93F4CB9}"/>
              </a:ext>
            </a:extLst>
          </p:cNvPr>
          <p:cNvSpPr txBox="1"/>
          <p:nvPr/>
        </p:nvSpPr>
        <p:spPr>
          <a:xfrm>
            <a:off x="1459204" y="4800600"/>
            <a:ext cx="716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open fraction 1 divided by 6 close fraction times x plus open parenthesis open fraction 5 divided by 6 close fraction times x plus 2 close parenthesis equals 8.&#10;By multiply both by 6, the LCD, we will get&#10;6 times open fraction 1 divided by 6 close fraction times x plus 6 times open parenthesis open fraction 5 divided by 6 close fraction times x plus 2 close parenthesis equals 6 times 8.&#10;x plus 5 x plus 12 equals 48.&#10;6 x plus 12 equals 48.&#10;6 x equals 48 minus 12.&#10;that is X equals 6.">
            <a:extLst>
              <a:ext uri="{FF2B5EF4-FFF2-40B4-BE49-F238E27FC236}">
                <a16:creationId xmlns:a16="http://schemas.microsoft.com/office/drawing/2014/main" id="{8B9B85B7-26F6-C194-F6D0-0E1AFDC3B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19200"/>
            <a:ext cx="7420356" cy="45963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3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0ED8CE-7434-8EF8-E764-89EEF932AEA4}"/>
              </a:ext>
            </a:extLst>
          </p:cNvPr>
          <p:cNvSpPr txBox="1"/>
          <p:nvPr/>
        </p:nvSpPr>
        <p:spPr>
          <a:xfrm>
            <a:off x="457200" y="1216922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Substituting </a:t>
            </a:r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>
                <a:solidFill>
                  <a:schemeClr val="tx1"/>
                </a:solidFill>
              </a:rPr>
              <a:t>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3" name="Picture 2" descr="Y equals open fraction 5 divided by 6 close fraction times x plus 2.&#10;Y equals open fraction 5 divided by 6 close fraction times open parenthesis 6 close parenthesis plus 2 equals 5 plus 2 equals 7">
            <a:extLst>
              <a:ext uri="{FF2B5EF4-FFF2-40B4-BE49-F238E27FC236}">
                <a16:creationId xmlns:a16="http://schemas.microsoft.com/office/drawing/2014/main" id="{D88DBE50-FEC3-2950-F7B6-BDBED5C90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508" y="2293620"/>
            <a:ext cx="3174492" cy="15925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696AC1-D6E6-A609-D5CF-B8E0E1BEB5F6}"/>
              </a:ext>
            </a:extLst>
          </p:cNvPr>
          <p:cNvSpPr txBox="1"/>
          <p:nvPr/>
        </p:nvSpPr>
        <p:spPr>
          <a:xfrm>
            <a:off x="457200" y="4030912"/>
            <a:ext cx="5943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836B91-5B20-EF03-07E1-5F836E7675C6}"/>
              </a:ext>
            </a:extLst>
          </p:cNvPr>
          <p:cNvSpPr txBox="1"/>
          <p:nvPr/>
        </p:nvSpPr>
        <p:spPr>
          <a:xfrm>
            <a:off x="457200" y="1219200"/>
            <a:ext cx="8153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b="1" dirty="0"/>
              <a:t>Check:</a:t>
            </a:r>
          </a:p>
          <a:p>
            <a:pPr lvl="0">
              <a:defRPr/>
            </a:pPr>
            <a:r>
              <a:rPr lang="en-US" sz="2800" dirty="0"/>
              <a:t>Substitution shows that </a:t>
            </a:r>
            <a:r>
              <a:rPr lang="en-US" sz="2800" dirty="0">
                <a:solidFill>
                  <a:srgbClr val="FF0000"/>
                </a:solidFill>
              </a:rPr>
              <a:t>(6, 7) </a:t>
            </a:r>
            <a:r>
              <a:rPr lang="en-US" sz="2800" dirty="0"/>
              <a:t>satisfies </a:t>
            </a:r>
            <a:r>
              <a:rPr lang="en-US" sz="2800" b="1" dirty="0"/>
              <a:t>both </a:t>
            </a:r>
            <a:r>
              <a:rPr lang="en-US" sz="2800" dirty="0"/>
              <a:t>of the equations in the system.</a:t>
            </a:r>
          </a:p>
        </p:txBody>
      </p:sp>
      <p:pic>
        <p:nvPicPr>
          <p:cNvPr id="2" name="Picture 1" descr="Y equals open fraction 5 divided by 6 close fraction times x plus 2.&#10;7 equals open fraction 5 divided by 6 close fraction times open parenthesis 6 close parenthesis plus 2. &#10;that is 7 equals 7.">
            <a:extLst>
              <a:ext uri="{FF2B5EF4-FFF2-40B4-BE49-F238E27FC236}">
                <a16:creationId xmlns:a16="http://schemas.microsoft.com/office/drawing/2014/main" id="{1E337D27-9AA3-916E-EA7E-A984FFB55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893568"/>
            <a:ext cx="1982724" cy="2465832"/>
          </a:xfrm>
          <a:prstGeom prst="rect">
            <a:avLst/>
          </a:prstGeom>
        </p:spPr>
      </p:pic>
      <p:pic>
        <p:nvPicPr>
          <p:cNvPr id="4" name="Picture 3" descr="Open fraction 1 divided by 6 close fraction times x plus y equals 8.&#10;Open fraction 1 divided by 6 close fraction times 6 plus 7 equals 8.&#10;that is 8 equals 8.">
            <a:extLst>
              <a:ext uri="{FF2B5EF4-FFF2-40B4-BE49-F238E27FC236}">
                <a16:creationId xmlns:a16="http://schemas.microsoft.com/office/drawing/2014/main" id="{600051F9-B18B-78A2-5544-DAF826762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893568"/>
            <a:ext cx="2008632" cy="246583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748</Words>
  <Application>Microsoft Office PowerPoint</Application>
  <PresentationFormat>On-screen Show (4:3)</PresentationFormat>
  <Paragraphs>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Section 9.R.2</vt:lpstr>
      <vt:lpstr>Objective</vt:lpstr>
      <vt:lpstr>Procedure: To Solve a System of Linear Equations by Substitution</vt:lpstr>
      <vt:lpstr>Example 1: Solving Systems by Substitution  (One Solution)1</vt:lpstr>
      <vt:lpstr>Example 1: Solving Systems by Substitution  (One Solution)2</vt:lpstr>
      <vt:lpstr>Example 2: Solving Systems by Substitution  (One Solution)1</vt:lpstr>
      <vt:lpstr>Example 2: Solving Systems by Substitution  (One Solution)2</vt:lpstr>
      <vt:lpstr>Example 2: Solving Systems by Substitution  (One Solution)3</vt:lpstr>
      <vt:lpstr>Example 2: Solving Systems by Substitution  (One Solution)4</vt:lpstr>
      <vt:lpstr>Example 3: Solving Systems by Substitution  (No Solution)1</vt:lpstr>
      <vt:lpstr>Example 3: Solving Systems by Substitution  (No Solution)2</vt:lpstr>
      <vt:lpstr>Example 4: Solving Systems by Substitution (Infinite Solutions)1 </vt:lpstr>
      <vt:lpstr>Example 4: Solving Systems by Substitution (Infinite Solutions)2</vt:lpstr>
      <vt:lpstr>Example 5: Solving Systems by Substitution (Decimal Numbers)1</vt:lpstr>
      <vt:lpstr>Example 5: Solving Systems by Substitution (Decimal Numbers)2</vt:lpstr>
      <vt:lpstr>Example 5: Solving Systems by Substitution (Decimal Numbers)3</vt:lpstr>
      <vt:lpstr>Completion Example 6: Solving Systems  by Substitution1 </vt:lpstr>
      <vt:lpstr>Completion Example 6: Solving Systems  by Substitution2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194</cp:revision>
  <dcterms:created xsi:type="dcterms:W3CDTF">2013-04-26T14:43:13Z</dcterms:created>
  <dcterms:modified xsi:type="dcterms:W3CDTF">2025-06-26T12:01:58Z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D3D04B28-BA6C-41C5-BC6D-C2651175230A</vt:lpwstr>
  </property>
  <property fmtid="{D5CDD505-2E9C-101B-9397-08002B2CF9AE}" pid="3" name="ArticulatePath">
    <vt:lpwstr>DEV2e_11_2</vt:lpwstr>
  </property>
</Properties>
</file>