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0" r:id="rId4"/>
    <p:sldId id="283" r:id="rId5"/>
    <p:sldId id="261" r:id="rId6"/>
    <p:sldId id="262" r:id="rId7"/>
    <p:sldId id="263" r:id="rId8"/>
    <p:sldId id="266" r:id="rId9"/>
    <p:sldId id="284" r:id="rId10"/>
    <p:sldId id="267" r:id="rId11"/>
    <p:sldId id="268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8C"/>
    <a:srgbClr val="C00000"/>
    <a:srgbClr val="2D7D9F"/>
    <a:srgbClr val="0000FF"/>
    <a:srgbClr val="000099"/>
    <a:srgbClr val="9900FF"/>
    <a:srgbClr val="FF00FF"/>
    <a:srgbClr val="FFFFCC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9" autoAdjust="0"/>
    <p:restoredTop sz="94641" autoAdjust="0"/>
  </p:normalViewPr>
  <p:slideViewPr>
    <p:cSldViewPr>
      <p:cViewPr varScale="1">
        <p:scale>
          <a:sx n="101" d="100"/>
          <a:sy n="101" d="100"/>
        </p:scale>
        <p:origin x="17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19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06C8C-854D-4A7C-A3FE-3DBBAFE00FA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441D-D731-4991-A4A8-BAD1DA5356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9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8.R.1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Special Products of Binomials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34788BAE-A4BC-695E-A2B3-F53CBD71B18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Completion Example 4: Squares of Binomials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147E7C-324B-5709-5AD1-DF56D400E089}"/>
              </a:ext>
            </a:extLst>
          </p:cNvPr>
          <p:cNvSpPr txBox="1"/>
          <p:nvPr/>
        </p:nvSpPr>
        <p:spPr>
          <a:xfrm>
            <a:off x="457200" y="1239522"/>
            <a:ext cx="297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product: </a:t>
            </a:r>
          </a:p>
        </p:txBody>
      </p:sp>
      <p:pic>
        <p:nvPicPr>
          <p:cNvPr id="2" name="Picture 1" descr="open parenthesis 3x plus 10 close parenthesis squared">
            <a:extLst>
              <a:ext uri="{FF2B5EF4-FFF2-40B4-BE49-F238E27FC236}">
                <a16:creationId xmlns:a16="http://schemas.microsoft.com/office/drawing/2014/main" id="{D5A9A032-6ABA-C4EC-918E-6A5C6C154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143000"/>
            <a:ext cx="1373124" cy="6995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E75BDF-6D21-4D26-8427-D895FE309757}"/>
              </a:ext>
            </a:extLst>
          </p:cNvPr>
          <p:cNvSpPr txBox="1"/>
          <p:nvPr/>
        </p:nvSpPr>
        <p:spPr>
          <a:xfrm>
            <a:off x="457200" y="1905000"/>
            <a:ext cx="1981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8" name="Picture 7" descr="open parenthesis 3x plus 10 close parenthesis squared equals open parenthesis 3 x close parenthesis squared plus 2 times 10 times 3 x plus 10 squared equals 9 x squared plus 60 x plus 100.">
            <a:extLst>
              <a:ext uri="{FF2B5EF4-FFF2-40B4-BE49-F238E27FC236}">
                <a16:creationId xmlns:a16="http://schemas.microsoft.com/office/drawing/2014/main" id="{2B3EE59F-76C6-33B0-5D1E-D0041E8549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8762" y="2590800"/>
            <a:ext cx="5227838" cy="110116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">
            <a:extLst>
              <a:ext uri="{FF2B5EF4-FFF2-40B4-BE49-F238E27FC236}">
                <a16:creationId xmlns:a16="http://schemas.microsoft.com/office/drawing/2014/main" id="{31ED2ABA-AFB3-3849-EF05-A04D93754D8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Caution: Common Error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9FFC12-78C9-4885-285D-854116017784}"/>
              </a:ext>
            </a:extLst>
          </p:cNvPr>
          <p:cNvSpPr txBox="1"/>
          <p:nvPr/>
        </p:nvSpPr>
        <p:spPr>
          <a:xfrm>
            <a:off x="482032" y="1295400"/>
            <a:ext cx="348036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indent="-15875" algn="ctr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Calibri" pitchFamily="34" charset="0"/>
              </a:rPr>
              <a:t>Wrong Solution</a:t>
            </a:r>
            <a:endParaRPr lang="en-US" sz="2800" b="1" dirty="0">
              <a:solidFill>
                <a:srgbClr val="00B050"/>
              </a:solidFill>
              <a:latin typeface="Calibri" pitchFamily="34" charset="0"/>
            </a:endParaRPr>
          </a:p>
          <a:p>
            <a:pPr marL="15875" indent="-15875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Many algebra students make the following error.</a:t>
            </a:r>
            <a:endParaRPr lang="en-IN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BE8C07-D98C-4621-F2F8-2744FCF1F74A}"/>
              </a:ext>
            </a:extLst>
          </p:cNvPr>
          <p:cNvSpPr txBox="1"/>
          <p:nvPr/>
        </p:nvSpPr>
        <p:spPr>
          <a:xfrm>
            <a:off x="4673032" y="1295400"/>
            <a:ext cx="378516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indent="-15875" algn="ctr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sz="2800" b="1" dirty="0">
                <a:solidFill>
                  <a:srgbClr val="00B050"/>
                </a:solidFill>
                <a:latin typeface="Calibri" pitchFamily="34" charset="0"/>
              </a:rPr>
              <a:t>Correct Solution </a:t>
            </a:r>
          </a:p>
          <a:p>
            <a:pPr marL="15875" indent="-15875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Avoid this error by remembering that 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the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square of a binomial is a trinomial. </a:t>
            </a:r>
          </a:p>
        </p:txBody>
      </p:sp>
      <p:pic>
        <p:nvPicPr>
          <p:cNvPr id="5" name="Picture 4" descr="Wrong Solution:&#10;open parenthesis x plus a close parenthesis squared equals x squared plus a squared.&#10;open parenthesis x plus 6 close parenthesis squared equals x squared plus 36">
            <a:extLst>
              <a:ext uri="{FF2B5EF4-FFF2-40B4-BE49-F238E27FC236}">
                <a16:creationId xmlns:a16="http://schemas.microsoft.com/office/drawing/2014/main" id="{EBADEAA1-CE38-AA03-4BA7-E63135DCB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735" y="3962182"/>
            <a:ext cx="2682551" cy="1288976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D2E9428-9226-A399-1C01-F079FFEF7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68850" y="3962182"/>
            <a:ext cx="3460750" cy="1358900"/>
          </a:xfrm>
          <a:prstGeom prst="round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Picture 3" descr="Correct Solution is,&#10;open parenthesis x plus 6 close parenthesis squared equals x squared plus 2 times 6 x plus 36 equals x squared plus 12 x plus 36.">
            <a:extLst>
              <a:ext uri="{FF2B5EF4-FFF2-40B4-BE49-F238E27FC236}">
                <a16:creationId xmlns:a16="http://schemas.microsoft.com/office/drawing/2014/main" id="{022F25A8-F9C5-D960-FBB7-6A1C7727F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0" y="4050066"/>
            <a:ext cx="3316224" cy="11186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89B49E5-909A-F8E4-A8D9-F73632E4CC0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14887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3CB499-E490-E5A7-3941-18792BB6C323}"/>
              </a:ext>
            </a:extLst>
          </p:cNvPr>
          <p:cNvSpPr txBox="1"/>
          <p:nvPr/>
        </p:nvSpPr>
        <p:spPr>
          <a:xfrm>
            <a:off x="422786" y="990600"/>
            <a:ext cx="822959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sz="2800" dirty="0">
                <a:solidFill>
                  <a:schemeClr val="tx1"/>
                </a:solidFill>
              </a:rPr>
              <a:t>Multiply binomials, finding products that are the difference of two squares. </a:t>
            </a:r>
            <a:endParaRPr lang="en-US" sz="2800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sz="2800" dirty="0">
                <a:solidFill>
                  <a:schemeClr val="tx1"/>
                </a:solidFill>
              </a:rPr>
              <a:t>Square binomials, finding products that are perfect square trinomials.</a:t>
            </a:r>
            <a:endParaRPr lang="en-US" sz="28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8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Difference of Two Squares</a:t>
            </a:r>
          </a:p>
        </p:txBody>
      </p:sp>
      <p:sp>
        <p:nvSpPr>
          <p:cNvPr id="9" name="TextBox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97280"/>
            <a:ext cx="8229600" cy="126492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15875" indent="-15875" algn="ctr">
              <a:tabLst>
                <a:tab pos="342900" algn="l"/>
                <a:tab pos="7493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5" name="Picture 4" descr="open parenthesis x plus a close parenthesis times open parenthesis x minus a close parenthesis equals x squared minus a squared.">
            <a:extLst>
              <a:ext uri="{FF2B5EF4-FFF2-40B4-BE49-F238E27FC236}">
                <a16:creationId xmlns:a16="http://schemas.microsoft.com/office/drawing/2014/main" id="{8E818442-AED9-57D8-2322-C8FD445F0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406366"/>
            <a:ext cx="3497370" cy="6053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0C3E353-77DF-A17C-CE5E-48794507A5C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Example 1: Difference of Two Squares</a:t>
            </a:r>
            <a:r>
              <a:rPr kumimoji="0" lang="en-US" sz="3200" b="0" i="0" u="none" strike="noStrike" kern="100" cap="none" spc="0" normalizeH="0" baseline="-2500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537EEE-AADC-4BF4-DBEC-C8BE99B41B25}"/>
              </a:ext>
            </a:extLst>
          </p:cNvPr>
          <p:cNvSpPr txBox="1"/>
          <p:nvPr/>
        </p:nvSpPr>
        <p:spPr>
          <a:xfrm>
            <a:off x="471196" y="1069463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Find the following products. </a:t>
            </a:r>
          </a:p>
        </p:txBody>
      </p:sp>
      <p:pic>
        <p:nvPicPr>
          <p:cNvPr id="3" name="Picture 2" descr="a. open parenthesis x plus 4 close parenthesis times open parenthesis x minus 4 close parenthesis.&#10;b. open parenthesis 3 y plus 7 close parenthesis times open parenthesis 3 y minus 7 close parenthesis.&#10;c. open parenthesis x cubed minus 6 close parenthesis times open parenthesis x cubed plus 6 close parenthesis.">
            <a:extLst>
              <a:ext uri="{FF2B5EF4-FFF2-40B4-BE49-F238E27FC236}">
                <a16:creationId xmlns:a16="http://schemas.microsoft.com/office/drawing/2014/main" id="{FEB6B2CC-930D-B717-3A84-885EEEEB4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16373"/>
            <a:ext cx="2520000" cy="163659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ECEF84D-4B41-E7C5-0109-B263ED5C896E}"/>
              </a:ext>
            </a:extLst>
          </p:cNvPr>
          <p:cNvSpPr txBox="1"/>
          <p:nvPr/>
        </p:nvSpPr>
        <p:spPr>
          <a:xfrm>
            <a:off x="533400" y="3241357"/>
            <a:ext cx="163195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600" i="0" dirty="0">
                <a:solidFill>
                  <a:schemeClr val="tx1"/>
                </a:solidFill>
              </a:rPr>
              <a:t>Solution</a:t>
            </a:r>
            <a:r>
              <a:rPr lang="en-US" sz="2600" b="1" i="0" dirty="0">
                <a:solidFill>
                  <a:schemeClr val="tx1"/>
                </a:solidFill>
              </a:rPr>
              <a:t>: </a:t>
            </a:r>
            <a:endParaRPr lang="en-US" sz="2600" i="0" dirty="0">
              <a:solidFill>
                <a:schemeClr val="tx1"/>
              </a:solidFill>
            </a:endParaRPr>
          </a:p>
        </p:txBody>
      </p:sp>
      <p:pic>
        <p:nvPicPr>
          <p:cNvPr id="8" name="Picture 7" descr="a. open parenthesis x plus 4 close parenthesis times open parenthesis x minus 4 close parenthesis equals x squared minus 4 squared equals x squared minus 16, which is difference of two squares">
            <a:extLst>
              <a:ext uri="{FF2B5EF4-FFF2-40B4-BE49-F238E27FC236}">
                <a16:creationId xmlns:a16="http://schemas.microsoft.com/office/drawing/2014/main" id="{40F2F816-AA49-A2F7-CB18-478901C09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783249"/>
            <a:ext cx="6845808" cy="10302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403B002-3870-5FD5-D2D9-9484F12C02DD}"/>
              </a:ext>
            </a:extLst>
          </p:cNvPr>
          <p:cNvSpPr txBox="1"/>
          <p:nvPr/>
        </p:nvSpPr>
        <p:spPr>
          <a:xfrm>
            <a:off x="471196" y="4927194"/>
            <a:ext cx="793170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600" i="0" dirty="0">
                <a:solidFill>
                  <a:schemeClr val="tx1"/>
                </a:solidFill>
              </a:rPr>
              <a:t>The two binomials represent the sum and difference of </a:t>
            </a:r>
            <a:r>
              <a:rPr lang="en-US" sz="2600" i="1" dirty="0">
                <a:solidFill>
                  <a:schemeClr val="tx1"/>
                </a:solidFill>
              </a:rPr>
              <a:t>x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chemeClr val="tx1"/>
                </a:solidFill>
              </a:rPr>
              <a:t>and 4. So, the product is the difference of their squares.</a:t>
            </a:r>
            <a:r>
              <a:rPr lang="en-US" sz="2600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8899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>
            <a:extLst>
              <a:ext uri="{FF2B5EF4-FFF2-40B4-BE49-F238E27FC236}">
                <a16:creationId xmlns:a16="http://schemas.microsoft.com/office/drawing/2014/main" id="{8FB5D7A9-4BE5-2E6C-BCD1-A70BDB4C66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Example 1: Difference of Two Squares</a:t>
            </a:r>
            <a:r>
              <a:rPr kumimoji="0" lang="en-US" sz="3200" b="0" i="0" u="none" strike="noStrike" kern="100" cap="none" spc="0" normalizeH="0" baseline="-2500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endParaRPr kumimoji="0" lang="en-IN" sz="3200" b="0" i="0" u="none" strike="noStrike" kern="1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b. open parenthesis 3y plus 7 close parenthesis times open parenthesis 3y minus 7 close parenthesis equals open parenthesis 3y close parenthesis squared minus 7 squared. &#10;Note that: open parenthesis 3y close parenthesis squared equals 3y times 3y equals 9y squared.&#10;Equals 9y squared minus 49,  which difference of two squares.">
            <a:extLst>
              <a:ext uri="{FF2B5EF4-FFF2-40B4-BE49-F238E27FC236}">
                <a16:creationId xmlns:a16="http://schemas.microsoft.com/office/drawing/2014/main" id="{8150E531-4072-6196-9FF9-9A0CFC333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417487"/>
            <a:ext cx="7633716" cy="1141476"/>
          </a:xfrm>
          <a:prstGeom prst="rect">
            <a:avLst/>
          </a:prstGeom>
        </p:spPr>
      </p:pic>
      <p:pic>
        <p:nvPicPr>
          <p:cNvPr id="3" name="Picture 2" descr="c. open parenthesis x cubed minus 6 close parenthesis times open parenthesis x cubed plus 6 close parenthesis equals open parenthesis x cubed close parenthesis squared minus 6 squared. Note that: open parenthesis x cubed squared equals x cubed times x cubed equals x to the power 6. &#10;Equals x to the power 6 minus 36, which is difference of two squares.">
            <a:extLst>
              <a:ext uri="{FF2B5EF4-FFF2-40B4-BE49-F238E27FC236}">
                <a16:creationId xmlns:a16="http://schemas.microsoft.com/office/drawing/2014/main" id="{0678849B-968D-7978-611E-42F63B25D1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3063074"/>
            <a:ext cx="7592568" cy="12359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>
            <a:extLst>
              <a:ext uri="{FF2B5EF4-FFF2-40B4-BE49-F238E27FC236}">
                <a16:creationId xmlns:a16="http://schemas.microsoft.com/office/drawing/2014/main" id="{FBB76CFE-8C08-3EA5-0708-C8EC67FDCB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 fontScale="92500"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Completion Example 2: Difference of Two Square</a:t>
            </a:r>
            <a:endParaRPr kumimoji="0" lang="en-IN" sz="3200" b="0" i="0" u="none" strike="noStrike" kern="1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359E00-8554-CD50-70DD-86E5516CF6FF}"/>
              </a:ext>
            </a:extLst>
          </p:cNvPr>
          <p:cNvSpPr txBox="1"/>
          <p:nvPr/>
        </p:nvSpPr>
        <p:spPr>
          <a:xfrm>
            <a:off x="447368" y="1112009"/>
            <a:ext cx="289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product. </a:t>
            </a:r>
          </a:p>
        </p:txBody>
      </p:sp>
      <p:pic>
        <p:nvPicPr>
          <p:cNvPr id="4" name="Picture 3" descr="open parenthesis 4x plus 9 close parenthesis times open parenthesis 4x minus 9 close parenthesis">
            <a:extLst>
              <a:ext uri="{FF2B5EF4-FFF2-40B4-BE49-F238E27FC236}">
                <a16:creationId xmlns:a16="http://schemas.microsoft.com/office/drawing/2014/main" id="{9F866302-B3B2-88CB-3EAB-C8AA7AED0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143000"/>
            <a:ext cx="2514600" cy="495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40BBCE2-D1D8-ADEA-C351-FFD93D243823}"/>
              </a:ext>
            </a:extLst>
          </p:cNvPr>
          <p:cNvSpPr txBox="1"/>
          <p:nvPr/>
        </p:nvSpPr>
        <p:spPr>
          <a:xfrm>
            <a:off x="457200" y="1828800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6" name="Picture 5" descr="open parenthesis 4x plus 9 close parenthesis times open parenthesis 4x minus 9 close parenthesis equals open parenthesis 4x close parenthesis squared minus open parenthesis 9 close parenthesis squared equals 16x squared minus 81">
            <a:extLst>
              <a:ext uri="{FF2B5EF4-FFF2-40B4-BE49-F238E27FC236}">
                <a16:creationId xmlns:a16="http://schemas.microsoft.com/office/drawing/2014/main" id="{5575A6A5-A7DE-0733-ED6D-28924ADD0F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2498" y="2459462"/>
            <a:ext cx="4392168" cy="11567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03C50223-047F-AA73-481D-565DC2BBAB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 fontScale="90000"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Definition: Squares of Binomials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(Perfect Square Trinomials)</a:t>
            </a:r>
            <a:endParaRPr kumimoji="0" lang="en-IN" sz="3200" b="0" i="0" u="none" strike="noStrike" kern="1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onten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920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5" name="Picture 4" descr="open parenthesis x plus a close parenthesis squared equals x squared plus 2 a x plus a squared  is  Square of a Binomial Sum&#10;open parenthesis x minus a close parenthesis squared equals x squared minus 2 a x plus a squared is Square of a Binomial Difference">
            <a:extLst>
              <a:ext uri="{FF2B5EF4-FFF2-40B4-BE49-F238E27FC236}">
                <a16:creationId xmlns:a16="http://schemas.microsoft.com/office/drawing/2014/main" id="{B0457581-6FC7-A304-04A8-D9A3453B3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24000"/>
            <a:ext cx="7600950" cy="11797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>
            <a:extLst>
              <a:ext uri="{FF2B5EF4-FFF2-40B4-BE49-F238E27FC236}">
                <a16:creationId xmlns:a16="http://schemas.microsoft.com/office/drawing/2014/main" id="{AC93EF8D-86A5-DB39-634B-AC313260A45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3: Squares of Binomials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975552-B03F-F609-5445-1FED08B2DCD5}"/>
              </a:ext>
            </a:extLst>
          </p:cNvPr>
          <p:cNvSpPr txBox="1"/>
          <p:nvPr/>
        </p:nvSpPr>
        <p:spPr>
          <a:xfrm>
            <a:off x="540365" y="1033718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Find the following products</a:t>
            </a:r>
            <a:endParaRPr lang="en-IN" sz="2800" dirty="0"/>
          </a:p>
        </p:txBody>
      </p:sp>
      <p:pic>
        <p:nvPicPr>
          <p:cNvPr id="5" name="Picture 4" descr="a. Open parenthesis 2 x plus 3 close parenthesis squared.&#10;b. Open parenthesis 5 x minus 1 close parenthesis squared.&#10;c. Open parenthesis 9 minus x close parenthesis squared.&#10;d. Open parenthesis y cubed plus 1 close parenthesis squared.">
            <a:extLst>
              <a:ext uri="{FF2B5EF4-FFF2-40B4-BE49-F238E27FC236}">
                <a16:creationId xmlns:a16="http://schemas.microsoft.com/office/drawing/2014/main" id="{AE719360-63EE-3418-B8AE-3A2B74E87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54480"/>
            <a:ext cx="2999232" cy="11887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56DAD33-08DC-E8E3-788A-FB2887479E1E}"/>
              </a:ext>
            </a:extLst>
          </p:cNvPr>
          <p:cNvSpPr txBox="1"/>
          <p:nvPr/>
        </p:nvSpPr>
        <p:spPr>
          <a:xfrm>
            <a:off x="520700" y="2895600"/>
            <a:ext cx="80137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a. The pattern for squaring a binomial gives the following</a:t>
            </a:r>
          </a:p>
        </p:txBody>
      </p:sp>
      <p:pic>
        <p:nvPicPr>
          <p:cNvPr id="8" name="Picture 7" descr="Open parenthesis 2 x plus 3 close parenthesis squared equals open parenthesis 2 x close parenthesis squared plus 2 times 3 times 2 x plus 3 squared.&#10;Note that: open parenthesis  2 x close parenthesis  squared equals 2 x times 2 x equals 4 x squared.&#10;equals 4 x squared plus 12 x plus 9. Which is Perfect square trinomial.">
            <a:extLst>
              <a:ext uri="{FF2B5EF4-FFF2-40B4-BE49-F238E27FC236}">
                <a16:creationId xmlns:a16="http://schemas.microsoft.com/office/drawing/2014/main" id="{0DC92879-596D-FA87-5B2A-79327A0AE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4267200"/>
            <a:ext cx="7395972" cy="10363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9BB0763E-25C7-E200-E408-F19F5BEDFF5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3: Squares of Binomials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open parenthesis 5 x minus 1 close parenthesis squared equals open parenthesis 5 x close parenthesis squared minus 2 times 1 times 5 x plus open parenthesis 1 close parenthesis squared.&#10;equals 25 x squared minus 10 x plus 1, Which is Perfect square trinomial.">
            <a:extLst>
              <a:ext uri="{FF2B5EF4-FFF2-40B4-BE49-F238E27FC236}">
                <a16:creationId xmlns:a16="http://schemas.microsoft.com/office/drawing/2014/main" id="{DCE623FF-F794-18C8-40FA-9AECE42F7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328608"/>
            <a:ext cx="7589520" cy="1114044"/>
          </a:xfrm>
          <a:prstGeom prst="rect">
            <a:avLst/>
          </a:prstGeom>
        </p:spPr>
      </p:pic>
      <p:pic>
        <p:nvPicPr>
          <p:cNvPr id="6" name="Picture 5" descr="open parenthesis 9 minus x close parenthesis squared equals 9 squared minus 2 times x times 9 plus x squared, equals 81 minus 18 x plus x squared , equals x squared minus 18 x plus 81, Which is Perfect squared trinomial.">
            <a:extLst>
              <a:ext uri="{FF2B5EF4-FFF2-40B4-BE49-F238E27FC236}">
                <a16:creationId xmlns:a16="http://schemas.microsoft.com/office/drawing/2014/main" id="{AA8941B0-85F9-E815-03F0-627CD2E16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554371"/>
            <a:ext cx="7292340" cy="1709928"/>
          </a:xfrm>
          <a:prstGeom prst="rect">
            <a:avLst/>
          </a:prstGeom>
        </p:spPr>
      </p:pic>
      <p:pic>
        <p:nvPicPr>
          <p:cNvPr id="8" name="Picture 7" descr="open parenthesis y cubed plus 1 close parenthesis squared equals open parenthesis y cubed close parenthesis squared plus 2 times 1 times y cubed plus 1 squared , &#10;Note that: open parenthesis y cubed close parenthesis squared equals y cubed times y cubed equals y to the power of 3 plus 3 equals y to the power of 6.&#10;So the original expression equals y to the power of 6 plus 2 y cubed plus 1,  Which is Perfect square trinomial.">
            <a:extLst>
              <a:ext uri="{FF2B5EF4-FFF2-40B4-BE49-F238E27FC236}">
                <a16:creationId xmlns:a16="http://schemas.microsoft.com/office/drawing/2014/main" id="{1D09B63A-C7FF-F408-9915-1AF08C0356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4415348"/>
            <a:ext cx="8054340" cy="117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5839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185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Courier New</vt:lpstr>
      <vt:lpstr>Office Theme</vt:lpstr>
      <vt:lpstr>Section 8.R.1</vt:lpstr>
      <vt:lpstr>Objectives</vt:lpstr>
      <vt:lpstr>Definition: Difference of Two Squares</vt:lpstr>
      <vt:lpstr>Example 1: Difference of Two Squares1</vt:lpstr>
      <vt:lpstr>Example 1: Difference of Two Squares2</vt:lpstr>
      <vt:lpstr>Completion Example 2: Difference of Two Square</vt:lpstr>
      <vt:lpstr>Definition: Squares of Binomials  (Perfect Square Trinomials)</vt:lpstr>
      <vt:lpstr>Example 3: Squares of Binomials1</vt:lpstr>
      <vt:lpstr>Example 3: Squares of Binomials2</vt:lpstr>
      <vt:lpstr>Completion Example 4: Squares of Binomials</vt:lpstr>
      <vt:lpstr>Caution: Common Error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Nagesh</cp:lastModifiedBy>
  <cp:revision>213</cp:revision>
  <dcterms:created xsi:type="dcterms:W3CDTF">2013-04-26T14:43:13Z</dcterms:created>
  <dcterms:modified xsi:type="dcterms:W3CDTF">2025-08-18T05:39:11Z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F2C411A5-BCF6-41A0-9C20-9F9F6CC9399A</vt:lpwstr>
  </property>
  <property fmtid="{D5CDD505-2E9C-101B-9397-08002B2CF9AE}" pid="3" name="ArticulatePath">
    <vt:lpwstr>DEV2e_12_7</vt:lpwstr>
  </property>
</Properties>
</file>