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DBC00-F616-C4AB-7DCC-67AE8F08F995}" name="Hiteesha" initials="HJ" userId="S::hiteesha@hawkeslearning.com::d57a7756-eed0-4065-a00b-bd1ad0790a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00808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21" autoAdjust="0"/>
  </p:normalViewPr>
  <p:slideViewPr>
    <p:cSldViewPr>
      <p:cViewPr varScale="1">
        <p:scale>
          <a:sx n="102" d="100"/>
          <a:sy n="102" d="100"/>
        </p:scale>
        <p:origin x="8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4: Solving Logarithmic Equations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6" name="Picture 5" descr="Two x equals three.&#10;x equals three divided by two.&#10;Thus, log base four of eight equals three divided by two.">
            <a:extLst>
              <a:ext uri="{FF2B5EF4-FFF2-40B4-BE49-F238E27FC236}">
                <a16:creationId xmlns:a16="http://schemas.microsoft.com/office/drawing/2014/main" id="{1C75FCC7-7E07-B66F-F9DB-3F18ECA66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" y="1295400"/>
            <a:ext cx="866775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expressions between exponential and logarithmic form.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logarithms by using their basic properties.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definitions of exponential and logarithmic functions to solve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exponential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	</a:t>
            </a:r>
          </a:p>
        </p:txBody>
      </p:sp>
      <p:pic>
        <p:nvPicPr>
          <p:cNvPr id="11" name="Picture 10" descr="x equals b to the power of y, is equivalent to, y equals log x to the base b.">
            <a:extLst>
              <a:ext uri="{FF2B5EF4-FFF2-40B4-BE49-F238E27FC236}">
                <a16:creationId xmlns:a16="http://schemas.microsoft.com/office/drawing/2014/main" id="{A1329D39-FE73-DAAA-33DA-B407CE239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815946"/>
            <a:ext cx="4400550" cy="485775"/>
          </a:xfrm>
          <a:prstGeom prst="rect">
            <a:avLst/>
          </a:prstGeom>
        </p:spPr>
      </p:pic>
      <p:pic>
        <p:nvPicPr>
          <p:cNvPr id="14" name="Picture 13" descr="y equals log x to the base b.">
            <a:extLst>
              <a:ext uri="{FF2B5EF4-FFF2-40B4-BE49-F238E27FC236}">
                <a16:creationId xmlns:a16="http://schemas.microsoft.com/office/drawing/2014/main" id="{E551A579-4C23-F135-CE28-0D0BA3812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378584"/>
            <a:ext cx="1228725" cy="4286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3E26807-F158-F6E9-9189-38A977B30234}"/>
              </a:ext>
            </a:extLst>
          </p:cNvPr>
          <p:cNvSpPr txBox="1"/>
          <p:nvPr/>
        </p:nvSpPr>
        <p:spPr>
          <a:xfrm>
            <a:off x="1676400" y="2314287"/>
            <a:ext cx="670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read “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is the logarithm (base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)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.”</a:t>
            </a:r>
            <a:endParaRPr lang="en-I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pic>
        <p:nvPicPr>
          <p:cNvPr id="8" name="Picture 7" descr="Table consists of 3 columns. Exponential form, logarithmic form and the explanation.&#10;1st row Exponential form is 2 raised to the power 3 equals 8.&#10;Logarithmic form is log base 2 of 8 equals 3.&#10;Here The base is 2. The logarithm is 3.&#10;2nd row Exponential form is 2 raised to the power 4 equals 16.&#10;Logarithmic form is log base 2 of 16 equals 4.&#10;Here The base is 2. The logarithm is 4.&#10;3rd row Exponential form is 10 raised to the power 3 equals 1000.&#10;Logarithmic form is log base 10 of 100 equals 3.&#10;Here The base is 10. The logarithm is 3.&#10;4th row. Exponential form is 3 raised to the power 0 equals 1.&#10;Logarithmic form is log base 3 of 1 equals 0.&#10;The base is 3. The logarithm is 0.&#10;5th row. Exponential form is 5 raised to the power negative 1 equals 1 divided by 5.&#10;Logarithmic form is log base 5 of 1 divided by 5 equals negative 1.&#10;The base is 5. The logarithm is negative 1.">
            <a:extLst>
              <a:ext uri="{FF2B5EF4-FFF2-40B4-BE49-F238E27FC236}">
                <a16:creationId xmlns:a16="http://schemas.microsoft.com/office/drawing/2014/main" id="{AD44D270-D87C-FC19-8EB6-20747DD29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967" y="1014792"/>
            <a:ext cx="8526065" cy="4105848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 	</a:t>
            </a:r>
          </a:p>
          <a:p>
            <a:pPr>
              <a:tabLst>
                <a:tab pos="2174875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 	</a:t>
            </a:r>
          </a:p>
          <a:p>
            <a:pPr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</a:t>
            </a:r>
          </a:p>
          <a:p>
            <a:pPr>
              <a:tabLst>
                <a:tab pos="2174875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8" descr="1. log one to the base b equals zero">
            <a:extLst>
              <a:ext uri="{FF2B5EF4-FFF2-40B4-BE49-F238E27FC236}">
                <a16:creationId xmlns:a16="http://schemas.microsoft.com/office/drawing/2014/main" id="{2828B557-482F-53DC-DB43-078A6D578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05000"/>
            <a:ext cx="1838325" cy="4286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35BCA1E-F7DA-F4F8-2DE4-ED527C85C509}"/>
              </a:ext>
            </a:extLst>
          </p:cNvPr>
          <p:cNvSpPr txBox="1"/>
          <p:nvPr/>
        </p:nvSpPr>
        <p:spPr>
          <a:xfrm>
            <a:off x="2311400" y="1828800"/>
            <a:ext cx="6299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Regardless of the base, the logarithm of 1 is 0. </a:t>
            </a:r>
            <a:endParaRPr lang="en-IN" sz="2800" dirty="0"/>
          </a:p>
        </p:txBody>
      </p:sp>
      <p:pic>
        <p:nvPicPr>
          <p:cNvPr id="14" name="Picture 13" descr="2. Log b to the base b equals one">
            <a:extLst>
              <a:ext uri="{FF2B5EF4-FFF2-40B4-BE49-F238E27FC236}">
                <a16:creationId xmlns:a16="http://schemas.microsoft.com/office/drawing/2014/main" id="{E4F69B69-1035-E4F1-7C62-3150D8F6D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882455"/>
            <a:ext cx="1828800" cy="4286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975DBB8-B324-B818-6B03-37A2AE827B6D}"/>
              </a:ext>
            </a:extLst>
          </p:cNvPr>
          <p:cNvSpPr txBox="1"/>
          <p:nvPr/>
        </p:nvSpPr>
        <p:spPr>
          <a:xfrm>
            <a:off x="2438400" y="2819400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logarithm of the base is always 1. </a:t>
            </a:r>
            <a:endParaRPr lang="en-IN" sz="2800" dirty="0"/>
          </a:p>
        </p:txBody>
      </p:sp>
      <p:pic>
        <p:nvPicPr>
          <p:cNvPr id="19" name="Picture 18" descr="3. x equals b to the power of log x to the base b">
            <a:extLst>
              <a:ext uri="{FF2B5EF4-FFF2-40B4-BE49-F238E27FC236}">
                <a16:creationId xmlns:a16="http://schemas.microsoft.com/office/drawing/2014/main" id="{96A8E826-495C-993B-C4D9-785508FC89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367004"/>
            <a:ext cx="1704975" cy="40005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4BF8551-99DC-51BF-7793-0206EBBF7A8A}"/>
              </a:ext>
            </a:extLst>
          </p:cNvPr>
          <p:cNvSpPr txBox="1"/>
          <p:nvPr/>
        </p:nvSpPr>
        <p:spPr>
          <a:xfrm>
            <a:off x="2438400" y="3321403"/>
            <a:ext cx="17049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dirty="0">
                <a:solidFill>
                  <a:srgbClr val="000000"/>
                </a:solidFill>
              </a:rPr>
              <a:t>For </a:t>
            </a:r>
            <a:r>
              <a:rPr lang="da-DK" sz="2800" i="1" dirty="0">
                <a:solidFill>
                  <a:srgbClr val="000000"/>
                </a:solidFill>
              </a:rPr>
              <a:t>x</a:t>
            </a:r>
            <a:r>
              <a:rPr lang="da-DK" sz="2800" dirty="0">
                <a:solidFill>
                  <a:srgbClr val="000000"/>
                </a:solidFill>
              </a:rPr>
              <a:t> &gt; 0</a:t>
            </a:r>
            <a:endParaRPr lang="en-IN" sz="2800" dirty="0"/>
          </a:p>
        </p:txBody>
      </p:sp>
      <p:pic>
        <p:nvPicPr>
          <p:cNvPr id="28" name="Picture 27" descr="4. log b to the power of x to the base b equals x">
            <a:extLst>
              <a:ext uri="{FF2B5EF4-FFF2-40B4-BE49-F238E27FC236}">
                <a16:creationId xmlns:a16="http://schemas.microsoft.com/office/drawing/2014/main" id="{75A7462D-E68D-2EC7-37E4-5F8C8EB9A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3848564"/>
            <a:ext cx="2000250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2: Evaluating Logarithms</a:t>
            </a:r>
            <a:r>
              <a:rPr lang="en-US" baseline="-25000" dirty="0"/>
              <a:t>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pic>
        <p:nvPicPr>
          <p:cNvPr id="6" name="Picture 5" descr="a. Log base 3 of 1 equals 0.">
            <a:extLst>
              <a:ext uri="{FF2B5EF4-FFF2-40B4-BE49-F238E27FC236}">
                <a16:creationId xmlns:a16="http://schemas.microsoft.com/office/drawing/2014/main" id="{275AE548-8B7E-0D4D-89A1-879AF385F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13" y="2209800"/>
            <a:ext cx="1895475" cy="4667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86200" y="2209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pic>
        <p:nvPicPr>
          <p:cNvPr id="16" name="Picture 15" descr="b. Log base 8 of 8 equals 1.">
            <a:extLst>
              <a:ext uri="{FF2B5EF4-FFF2-40B4-BE49-F238E27FC236}">
                <a16:creationId xmlns:a16="http://schemas.microsoft.com/office/drawing/2014/main" id="{3C1E095F-7B3F-0BEF-0C94-692EEE2BD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58" y="2819400"/>
            <a:ext cx="1895475" cy="46672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886200" y="2835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pic>
        <p:nvPicPr>
          <p:cNvPr id="21" name="Picture 20" descr="c. Ten raised to the power of  log base ten of twenty equals twenty.">
            <a:extLst>
              <a:ext uri="{FF2B5EF4-FFF2-40B4-BE49-F238E27FC236}">
                <a16:creationId xmlns:a16="http://schemas.microsoft.com/office/drawing/2014/main" id="{D3C9EF4D-4EAB-1B2E-1399-E1612292D7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441" y="3457575"/>
            <a:ext cx="2371725" cy="42862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886200" y="3489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pic>
        <p:nvPicPr>
          <p:cNvPr id="24" name="Picture 23" descr="d. Log base two of thirty two equals log base two of two raised to the power of  five, Write 32 as 2 to the power of 5 , so the base is 2. By using property 4&#10; which equals five.">
            <a:extLst>
              <a:ext uri="{FF2B5EF4-FFF2-40B4-BE49-F238E27FC236}">
                <a16:creationId xmlns:a16="http://schemas.microsoft.com/office/drawing/2014/main" id="{9F4E8D2D-2E16-1F95-E022-3FE4A9C28C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393" y="4267200"/>
            <a:ext cx="2838450" cy="981075"/>
          </a:xfrm>
          <a:prstGeom prst="rect">
            <a:avLst/>
          </a:prstGeom>
        </p:spPr>
      </p:pic>
      <p:sp>
        <p:nvSpPr>
          <p:cNvPr id="19" name="Rectangl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200" y="4347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6200" y="49020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2: Evaluating Logarithms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6" name="Picture 5" descr="e. Log base ten of zero point zero one equals log base ten of one divided by one hundred, which equals log base ten of one divided by ten squared, &#10;write one divided by 10 squared as 10 to the power of negative 2, so the base is 10. &#10;which equals log base ten of ten to the power negative two, &#10;By property 4&#10;which equals negative two.">
            <a:extLst>
              <a:ext uri="{FF2B5EF4-FFF2-40B4-BE49-F238E27FC236}">
                <a16:creationId xmlns:a16="http://schemas.microsoft.com/office/drawing/2014/main" id="{2DBBB92B-A0D6-6235-B504-C2F7939FD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7858125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72000"/>
          </a:xfrm>
        </p:spPr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</p:txBody>
      </p:sp>
      <p:pic>
        <p:nvPicPr>
          <p:cNvPr id="7" name="Picture 6" descr="Log base sixteen of x equals three fourths.">
            <a:extLst>
              <a:ext uri="{FF2B5EF4-FFF2-40B4-BE49-F238E27FC236}">
                <a16:creationId xmlns:a16="http://schemas.microsoft.com/office/drawing/2014/main" id="{8B1427E3-A557-4D7D-46F4-F782C3856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447800"/>
            <a:ext cx="1590675" cy="8858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E2D926-89B6-15A4-77FA-3410829E100A}"/>
              </a:ext>
            </a:extLst>
          </p:cNvPr>
          <p:cNvSpPr txBox="1"/>
          <p:nvPr/>
        </p:nvSpPr>
        <p:spPr>
          <a:xfrm>
            <a:off x="519828" y="2133600"/>
            <a:ext cx="15906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16" name="Picture 15" descr="Log base sixteen of x equals three fourths.&#10;Write the equation in exponential form and solve for x. &#10;&#10;x equals sixteen to the power of three fourths.&#10;x equals  open parenthesis sixteen to the one fourth power close parenthesis raised to the power of 3.&#10;Equals two cubed, which equals eight.&#10;Thus, log base sixteen of eight equals three fourths.">
            <a:extLst>
              <a:ext uri="{FF2B5EF4-FFF2-40B4-BE49-F238E27FC236}">
                <a16:creationId xmlns:a16="http://schemas.microsoft.com/office/drawing/2014/main" id="{90083F77-E328-99DD-DC8C-43A5AF4F45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" y="2438400"/>
            <a:ext cx="2838450" cy="3505200"/>
          </a:xfrm>
          <a:prstGeom prst="rect">
            <a:avLst/>
          </a:prstGeom>
        </p:spPr>
      </p:pic>
      <p:sp>
        <p:nvSpPr>
          <p:cNvPr id="6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9156" y="4171890"/>
            <a:ext cx="43256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4: Solving Logarithmic Equations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pic>
        <p:nvPicPr>
          <p:cNvPr id="8" name="Picture 7" descr="Log base four of eight equals x.">
            <a:extLst>
              <a:ext uri="{FF2B5EF4-FFF2-40B4-BE49-F238E27FC236}">
                <a16:creationId xmlns:a16="http://schemas.microsoft.com/office/drawing/2014/main" id="{490D0D8C-917C-79C7-AAE0-D5B281C94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836" y="1781846"/>
            <a:ext cx="1419225" cy="4667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3322E35-4186-C030-B239-2B3DF14243CE}"/>
              </a:ext>
            </a:extLst>
          </p:cNvPr>
          <p:cNvSpPr txBox="1"/>
          <p:nvPr/>
        </p:nvSpPr>
        <p:spPr>
          <a:xfrm>
            <a:off x="469900" y="2287234"/>
            <a:ext cx="1498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IN" sz="2800" dirty="0"/>
          </a:p>
        </p:txBody>
      </p:sp>
      <p:pic>
        <p:nvPicPr>
          <p:cNvPr id="13" name="Picture 12" descr="Log base four of eight equals x.&#10;write the equation in exponential form and solve for x&#10;Four raised to the power of x equals eight.&#10;use the common base, 2.&#10;Open parenthesis two squared close parenthesis raised to the power of x equals two cubed.&#10;Two raised to the power of  two x equals two cubed.">
            <a:extLst>
              <a:ext uri="{FF2B5EF4-FFF2-40B4-BE49-F238E27FC236}">
                <a16:creationId xmlns:a16="http://schemas.microsoft.com/office/drawing/2014/main" id="{7920346B-3C3A-A05C-2E42-4AFDBE121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954" y="2852159"/>
            <a:ext cx="7886700" cy="23907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251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Section 7.R.4</vt:lpstr>
      <vt:lpstr>Objectives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Logarithms1</vt:lpstr>
      <vt:lpstr>Example 2: Evaluating Logarithms2</vt:lpstr>
      <vt:lpstr>Example 3: Solving Logarithmic Equations</vt:lpstr>
      <vt:lpstr>Example 4: Solving Logarithmic Equations1</vt:lpstr>
      <vt:lpstr>Example 4: Solving Logarithmic Equations2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Allison Conger</cp:lastModifiedBy>
  <cp:revision>135</cp:revision>
  <dcterms:created xsi:type="dcterms:W3CDTF">2013-04-26T14:43:13Z</dcterms:created>
  <dcterms:modified xsi:type="dcterms:W3CDTF">2025-07-08T13:02:31Z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293A2EFB-5545-46D0-A144-DD6A0541490B</vt:lpwstr>
  </property>
  <property fmtid="{D5CDD505-2E9C-101B-9397-08002B2CF9AE}" pid="3" name="ArticulatePath">
    <vt:lpwstr>DEV2e_17_4</vt:lpwstr>
  </property>
</Properties>
</file>