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9" r:id="rId3"/>
    <p:sldId id="260" r:id="rId4"/>
    <p:sldId id="261" r:id="rId5"/>
    <p:sldId id="277" r:id="rId6"/>
    <p:sldId id="275" r:id="rId7"/>
    <p:sldId id="278" r:id="rId8"/>
    <p:sldId id="272" r:id="rId9"/>
    <p:sldId id="264" r:id="rId10"/>
    <p:sldId id="292" r:id="rId11"/>
    <p:sldId id="293" r:id="rId12"/>
    <p:sldId id="268" r:id="rId13"/>
    <p:sldId id="279" r:id="rId14"/>
    <p:sldId id="274" r:id="rId15"/>
    <p:sldId id="283" r:id="rId16"/>
    <p:sldId id="284" r:id="rId17"/>
    <p:sldId id="285" r:id="rId18"/>
    <p:sldId id="286" r:id="rId19"/>
    <p:sldId id="287" r:id="rId20"/>
    <p:sldId id="288" r:id="rId21"/>
    <p:sldId id="289" r:id="rId22"/>
    <p:sldId id="290" r:id="rId23"/>
    <p:sldId id="291" r:id="rId24"/>
  </p:sldIdLst>
  <p:sldSz cx="9144000" cy="6858000" type="screen4x3"/>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8080"/>
    <a:srgbClr val="008078"/>
    <a:srgbClr val="366092"/>
    <a:srgbClr val="1F497D"/>
    <a:srgbClr val="FF0000"/>
    <a:srgbClr val="2D7D9F"/>
    <a:srgbClr val="FFFFCC"/>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96" autoAdjust="0"/>
    <p:restoredTop sz="94601" autoAdjust="0"/>
  </p:normalViewPr>
  <p:slideViewPr>
    <p:cSldViewPr>
      <p:cViewPr varScale="1">
        <p:scale>
          <a:sx n="101" d="100"/>
          <a:sy n="101" d="100"/>
        </p:scale>
        <p:origin x="125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4.emf"/><Relationship Id="rId7" Type="http://schemas.openxmlformats.org/officeDocument/2006/relationships/image" Target="../media/image38.emf"/><Relationship Id="rId2" Type="http://schemas.openxmlformats.org/officeDocument/2006/relationships/image" Target="../media/image33.emf"/><Relationship Id="rId1" Type="http://schemas.openxmlformats.org/officeDocument/2006/relationships/slideLayout" Target="../slideLayouts/slideLayout2.xml"/><Relationship Id="rId6" Type="http://schemas.openxmlformats.org/officeDocument/2006/relationships/image" Target="../media/image37.emf"/><Relationship Id="rId5" Type="http://schemas.openxmlformats.org/officeDocument/2006/relationships/image" Target="../media/image36.emf"/><Relationship Id="rId4" Type="http://schemas.openxmlformats.org/officeDocument/2006/relationships/image" Target="../media/image35.emf"/></Relationships>
</file>

<file path=ppt/slides/_rels/slide14.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 Id="rId4" Type="http://schemas.openxmlformats.org/officeDocument/2006/relationships/image" Target="../media/image43.emf"/></Relationships>
</file>

<file path=ppt/slides/_rels/slide16.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2.xml"/><Relationship Id="rId4" Type="http://schemas.openxmlformats.org/officeDocument/2006/relationships/image" Target="../media/image48.emf"/></Relationships>
</file>

<file path=ppt/slides/_rels/slide1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4.emf"/><Relationship Id="rId4" Type="http://schemas.openxmlformats.org/officeDocument/2006/relationships/image" Target="../media/image53.emf"/></Relationships>
</file>

<file path=ppt/slides/_rels/slide23.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image" Target="../media/image55.emf"/><Relationship Id="rId1" Type="http://schemas.openxmlformats.org/officeDocument/2006/relationships/slideLayout" Target="../slideLayouts/slideLayout2.xml"/><Relationship Id="rId5" Type="http://schemas.openxmlformats.org/officeDocument/2006/relationships/image" Target="../media/image58.emf"/><Relationship Id="rId4" Type="http://schemas.openxmlformats.org/officeDocument/2006/relationships/image" Target="../media/image57.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image" Target="../media/image9.emf"/><Relationship Id="rId7" Type="http://schemas.openxmlformats.org/officeDocument/2006/relationships/image" Target="../media/image13.emf"/><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image" Target="../media/image19.emf"/><Relationship Id="rId7" Type="http://schemas.openxmlformats.org/officeDocument/2006/relationships/image" Target="../media/image23.emf"/><Relationship Id="rId2" Type="http://schemas.openxmlformats.org/officeDocument/2006/relationships/image" Target="../media/image18.emf"/><Relationship Id="rId1" Type="http://schemas.openxmlformats.org/officeDocument/2006/relationships/slideLayout" Target="../slideLayouts/slideLayout2.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 Id="rId9" Type="http://schemas.openxmlformats.org/officeDocument/2006/relationships/image" Target="../media/image25.emf"/></Relationships>
</file>

<file path=ppt/slides/_rels/slide9.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2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nSpc>
                <a:spcPct val="90000"/>
              </a:lnSpc>
              <a:buNone/>
              <a:defRPr/>
            </a:pPr>
            <a:r>
              <a:rPr lang="en-US" b="1" i="1" dirty="0"/>
              <a:t>Power Rules for Exponents</a:t>
            </a:r>
            <a:endParaRPr lang="en-US" b="1" i="1" dirty="0">
              <a:solidFill>
                <a:srgbClr val="1F497D"/>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Caution1: Negative Numbers and Exponents</a:t>
            </a:r>
            <a:r>
              <a:rPr lang="en-US" baseline="-25000" dirty="0"/>
              <a:t>1</a:t>
            </a:r>
            <a:endParaRPr lang="en-US" dirty="0"/>
          </a:p>
        </p:txBody>
      </p:sp>
      <p:sp>
        <p:nvSpPr>
          <p:cNvPr id="4" name="Content Placeholder 3"/>
          <p:cNvSpPr>
            <a:spLocks noGrp="1"/>
          </p:cNvSpPr>
          <p:nvPr>
            <p:ph idx="1"/>
          </p:nvPr>
        </p:nvSpPr>
        <p:spPr>
          <a:xfrm>
            <a:off x="457200" y="1280160"/>
            <a:ext cx="8229600" cy="3596640"/>
          </a:xfrm>
          <a:prstGeom prst="rect">
            <a:avLst/>
          </a:prstGeom>
          <a:ln w="28575">
            <a:solidFill>
              <a:srgbClr val="FF0000"/>
            </a:solidFill>
          </a:ln>
        </p:spPr>
        <p:txBody>
          <a:bodyPr>
            <a:normAutofit/>
          </a:bodyPr>
          <a:lstStyle/>
          <a:p>
            <a:pPr>
              <a:tabLst>
                <a:tab pos="977900" algn="l"/>
              </a:tabLst>
            </a:pPr>
            <a:r>
              <a:rPr lang="en-US" spc="10" dirty="0">
                <a:solidFill>
                  <a:srgbClr val="000000"/>
                </a:solidFill>
              </a:rPr>
              <a:t>In an expression such as </a:t>
            </a:r>
            <a:r>
              <a:rPr lang="en-US" spc="1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1" spc="10" dirty="0">
                <a:solidFill>
                  <a:srgbClr val="0000FF"/>
                </a:solidFill>
              </a:rPr>
              <a:t>x</a:t>
            </a:r>
            <a:r>
              <a:rPr lang="en-US" spc="10" dirty="0">
                <a:solidFill>
                  <a:srgbClr val="0000FF"/>
                </a:solidFill>
              </a:rPr>
              <a:t>²</a:t>
            </a:r>
            <a:r>
              <a:rPr lang="en-US" spc="10" dirty="0">
                <a:solidFill>
                  <a:srgbClr val="000000"/>
                </a:solidFill>
              </a:rPr>
              <a:t>, we know that </a:t>
            </a:r>
            <a:r>
              <a:rPr lang="en-US" spc="1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pc="10" dirty="0">
                <a:solidFill>
                  <a:srgbClr val="0000FF"/>
                </a:solidFill>
              </a:rPr>
              <a:t>1</a:t>
            </a:r>
            <a:r>
              <a:rPr lang="en-US" spc="10" dirty="0">
                <a:solidFill>
                  <a:srgbClr val="000000"/>
                </a:solidFill>
              </a:rPr>
              <a:t> is understood to be the coefficient of </a:t>
            </a:r>
            <a:r>
              <a:rPr lang="en-US" i="1" spc="10" dirty="0">
                <a:solidFill>
                  <a:srgbClr val="0000FF"/>
                </a:solidFill>
              </a:rPr>
              <a:t>x</a:t>
            </a:r>
            <a:r>
              <a:rPr lang="en-US" spc="10" dirty="0">
                <a:solidFill>
                  <a:srgbClr val="0000FF"/>
                </a:solidFill>
              </a:rPr>
              <a:t>²</a:t>
            </a:r>
            <a:r>
              <a:rPr lang="en-US" spc="10" dirty="0">
                <a:solidFill>
                  <a:srgbClr val="000000"/>
                </a:solidFill>
              </a:rPr>
              <a:t>. That is, </a:t>
            </a:r>
            <a:br>
              <a:rPr lang="en-US" spc="10" dirty="0">
                <a:solidFill>
                  <a:srgbClr val="000000"/>
                </a:solidFill>
              </a:rPr>
            </a:br>
            <a:r>
              <a:rPr lang="en-US" spc="1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1" spc="10" dirty="0">
                <a:solidFill>
                  <a:srgbClr val="0000FF"/>
                </a:solidFill>
              </a:rPr>
              <a:t>x</a:t>
            </a:r>
            <a:r>
              <a:rPr lang="en-US" spc="10" dirty="0">
                <a:solidFill>
                  <a:srgbClr val="0000FF"/>
                </a:solidFill>
              </a:rPr>
              <a:t>² </a:t>
            </a:r>
            <a:r>
              <a:rPr lang="en-US" spc="10" dirty="0">
                <a:solidFill>
                  <a:srgbClr val="0000FF"/>
                </a:solidFill>
                <a:latin typeface="Symbol" charset="2"/>
                <a:cs typeface="Symbol" charset="2"/>
              </a:rPr>
              <a:t>=</a:t>
            </a:r>
            <a:r>
              <a:rPr lang="en-US" spc="10" dirty="0">
                <a:solidFill>
                  <a:srgbClr val="0000FF"/>
                </a:solidFill>
              </a:rPr>
              <a:t> </a:t>
            </a:r>
            <a:r>
              <a:rPr lang="en-US" spc="1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pc="10" dirty="0">
                <a:solidFill>
                  <a:srgbClr val="0000FF"/>
                </a:solidFill>
              </a:rPr>
              <a:t>1 ⋅ </a:t>
            </a:r>
            <a:r>
              <a:rPr lang="en-US" i="1" spc="10" dirty="0">
                <a:solidFill>
                  <a:srgbClr val="0000FF"/>
                </a:solidFill>
              </a:rPr>
              <a:t>x</a:t>
            </a:r>
            <a:r>
              <a:rPr lang="en-US" spc="10" dirty="0">
                <a:solidFill>
                  <a:srgbClr val="0000FF"/>
                </a:solidFill>
              </a:rPr>
              <a:t>²</a:t>
            </a:r>
            <a:r>
              <a:rPr lang="en-US" spc="10" dirty="0">
                <a:solidFill>
                  <a:srgbClr val="000000"/>
                </a:solidFill>
              </a:rPr>
              <a:t>.</a:t>
            </a:r>
          </a:p>
          <a:p>
            <a:pPr>
              <a:spcBef>
                <a:spcPts val="1500"/>
              </a:spcBef>
              <a:tabLst>
                <a:tab pos="977900" algn="l"/>
              </a:tabLst>
            </a:pPr>
            <a:r>
              <a:rPr lang="en-US" dirty="0">
                <a:solidFill>
                  <a:srgbClr val="000000"/>
                </a:solidFill>
              </a:rPr>
              <a:t>The same is true for expressions with numbers such as </a:t>
            </a:r>
            <a:r>
              <a:rPr lang="en-US" spc="1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7²</a:t>
            </a:r>
            <a:r>
              <a:rPr lang="en-US" dirty="0">
                <a:solidFill>
                  <a:srgbClr val="000000"/>
                </a:solidFill>
              </a:rPr>
              <a:t>. That is,</a:t>
            </a:r>
            <a:endParaRPr lang="en-US" dirty="0"/>
          </a:p>
        </p:txBody>
      </p:sp>
      <p:pic>
        <p:nvPicPr>
          <p:cNvPr id="6" name="Picture 5" descr="Negative seven squared equals negative one times seven squared equals negative one times forty nine equals negative forty nine.">
            <a:extLst>
              <a:ext uri="{FF2B5EF4-FFF2-40B4-BE49-F238E27FC236}">
                <a16:creationId xmlns:a16="http://schemas.microsoft.com/office/drawing/2014/main" id="{2642162F-802B-714C-799D-26D8F0848515}"/>
              </a:ext>
            </a:extLst>
          </p:cNvPr>
          <p:cNvPicPr>
            <a:picLocks noChangeAspect="1"/>
          </p:cNvPicPr>
          <p:nvPr/>
        </p:nvPicPr>
        <p:blipFill>
          <a:blip r:embed="rId2"/>
          <a:stretch>
            <a:fillRect/>
          </a:stretch>
        </p:blipFill>
        <p:spPr>
          <a:xfrm>
            <a:off x="2500312" y="3886200"/>
            <a:ext cx="4143375" cy="419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Caution2: Negative Numbers and Exponents</a:t>
            </a:r>
            <a:r>
              <a:rPr lang="en-US" baseline="-25000" dirty="0"/>
              <a:t>2</a:t>
            </a:r>
            <a:endParaRPr lang="en-US" dirty="0"/>
          </a:p>
        </p:txBody>
      </p:sp>
      <p:sp>
        <p:nvSpPr>
          <p:cNvPr id="4" name="Content Placeholder 3"/>
          <p:cNvSpPr>
            <a:spLocks noGrp="1"/>
          </p:cNvSpPr>
          <p:nvPr>
            <p:ph idx="1"/>
          </p:nvPr>
        </p:nvSpPr>
        <p:spPr>
          <a:xfrm>
            <a:off x="457200" y="1280160"/>
            <a:ext cx="8229600" cy="3596640"/>
          </a:xfrm>
          <a:prstGeom prst="rect">
            <a:avLst/>
          </a:prstGeom>
          <a:ln w="28575">
            <a:solidFill>
              <a:srgbClr val="FF0000"/>
            </a:solidFill>
          </a:ln>
        </p:spPr>
        <p:txBody>
          <a:bodyPr>
            <a:normAutofit/>
          </a:bodyPr>
          <a:lstStyle/>
          <a:p>
            <a:pPr eaLnBrk="0" hangingPunct="0">
              <a:tabLst>
                <a:tab pos="0" algn="l"/>
              </a:tabLst>
            </a:pPr>
            <a:r>
              <a:rPr lang="en-US" dirty="0">
                <a:solidFill>
                  <a:srgbClr val="000000"/>
                </a:solidFill>
              </a:rPr>
              <a:t>We see that the exponent refers to 7 and not to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7</a:t>
            </a:r>
            <a:r>
              <a:rPr lang="en-US" dirty="0">
                <a:solidFill>
                  <a:srgbClr val="000000"/>
                </a:solidFill>
              </a:rPr>
              <a:t>. For the exponent to refer to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7</a:t>
            </a:r>
            <a:r>
              <a:rPr lang="en-US" dirty="0">
                <a:solidFill>
                  <a:srgbClr val="000000"/>
                </a:solidFill>
              </a:rPr>
              <a:t> as the base,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7</a:t>
            </a:r>
            <a:r>
              <a:rPr lang="en-US" dirty="0">
                <a:solidFill>
                  <a:srgbClr val="000000"/>
                </a:solidFill>
              </a:rPr>
              <a:t> </a:t>
            </a:r>
            <a:r>
              <a:rPr lang="en-US" b="1" dirty="0">
                <a:solidFill>
                  <a:srgbClr val="C00000"/>
                </a:solidFill>
              </a:rPr>
              <a:t>must be in parentheses</a:t>
            </a:r>
            <a:r>
              <a:rPr lang="en-US" dirty="0">
                <a:solidFill>
                  <a:srgbClr val="000000"/>
                </a:solidFill>
              </a:rPr>
              <a:t> as follows.</a:t>
            </a:r>
          </a:p>
          <a:p>
            <a:pPr>
              <a:tabLst>
                <a:tab pos="977900" algn="l"/>
              </a:tabLst>
            </a:pPr>
            <a:endParaRPr lang="en-US" dirty="0">
              <a:solidFill>
                <a:srgbClr val="000000"/>
              </a:solidFill>
            </a:endParaRPr>
          </a:p>
          <a:p>
            <a:pPr>
              <a:tabLst>
                <a:tab pos="977900" algn="l"/>
              </a:tabLst>
            </a:pPr>
            <a:endParaRPr lang="en-US" dirty="0">
              <a:solidFill>
                <a:srgbClr val="000000"/>
              </a:solidFill>
            </a:endParaRPr>
          </a:p>
          <a:p>
            <a:pPr>
              <a:tabLst>
                <a:tab pos="977900" algn="l"/>
              </a:tabLst>
            </a:pPr>
            <a:r>
              <a:rPr lang="en-US" dirty="0">
                <a:solidFill>
                  <a:srgbClr val="000000"/>
                </a:solidFill>
              </a:rPr>
              <a:t> </a:t>
            </a:r>
            <a:endParaRPr lang="en-US" sz="2400" dirty="0">
              <a:solidFill>
                <a:srgbClr val="000000"/>
              </a:solidFill>
            </a:endParaRPr>
          </a:p>
          <a:p>
            <a:pPr>
              <a:buFont typeface="Courier New" pitchFamily="49" charset="0"/>
              <a:buNone/>
            </a:pPr>
            <a:endParaRPr lang="en-US" dirty="0"/>
          </a:p>
          <a:p>
            <a:pPr>
              <a:buFont typeface="Courier New" pitchFamily="49" charset="0"/>
              <a:buNone/>
            </a:pPr>
            <a:endParaRPr lang="en-US" dirty="0"/>
          </a:p>
        </p:txBody>
      </p:sp>
      <p:pic>
        <p:nvPicPr>
          <p:cNvPr id="6" name="Picture 5" descr="Open parenthesis negative seven close parenthesis squared equals open parenthesis negative seven close parenthesis times open parenthesis negative seven close parenthesis equals positive forty nine.">
            <a:extLst>
              <a:ext uri="{FF2B5EF4-FFF2-40B4-BE49-F238E27FC236}">
                <a16:creationId xmlns:a16="http://schemas.microsoft.com/office/drawing/2014/main" id="{24DD94FA-3EEE-2BB2-4AF8-EE0FC7C18183}"/>
              </a:ext>
            </a:extLst>
          </p:cNvPr>
          <p:cNvPicPr>
            <a:picLocks noChangeAspect="1"/>
          </p:cNvPicPr>
          <p:nvPr/>
        </p:nvPicPr>
        <p:blipFill>
          <a:blip r:embed="rId2"/>
          <a:stretch>
            <a:fillRect/>
          </a:stretch>
        </p:blipFill>
        <p:spPr>
          <a:xfrm>
            <a:off x="3200400" y="2895600"/>
            <a:ext cx="3657600" cy="609600"/>
          </a:xfrm>
          <a:prstGeom prst="rect">
            <a:avLst/>
          </a:prstGeom>
        </p:spPr>
      </p:pic>
      <p:sp>
        <p:nvSpPr>
          <p:cNvPr id="9" name="TextBox 8">
            <a:extLst>
              <a:ext uri="{FF2B5EF4-FFF2-40B4-BE49-F238E27FC236}">
                <a16:creationId xmlns:a16="http://schemas.microsoft.com/office/drawing/2014/main" id="{EBF891DA-2A98-C177-25DB-EED5399E97E2}"/>
              </a:ext>
            </a:extLst>
          </p:cNvPr>
          <p:cNvSpPr txBox="1"/>
          <p:nvPr/>
        </p:nvSpPr>
        <p:spPr>
          <a:xfrm>
            <a:off x="492369" y="3581400"/>
            <a:ext cx="3733800" cy="523220"/>
          </a:xfrm>
          <a:prstGeom prst="rect">
            <a:avLst/>
          </a:prstGeom>
          <a:noFill/>
        </p:spPr>
        <p:txBody>
          <a:bodyPr wrap="square">
            <a:spAutoFit/>
          </a:bodyPr>
          <a:lstStyle/>
          <a:p>
            <a:pPr>
              <a:tabLst>
                <a:tab pos="977900" algn="l"/>
              </a:tabLst>
            </a:pPr>
            <a:r>
              <a:rPr lang="en-US" sz="2800" dirty="0">
                <a:solidFill>
                  <a:srgbClr val="000000"/>
                </a:solidFill>
              </a:rPr>
              <a:t>As another example,</a:t>
            </a:r>
          </a:p>
        </p:txBody>
      </p:sp>
      <p:pic>
        <p:nvPicPr>
          <p:cNvPr id="12" name="Picture 11" descr="Negative two to the power of zero equals negative one times two to the power of zero equals negative one times one equals negative one, and open parenthesis negative two close parenthesis to the power of zero equals one.">
            <a:extLst>
              <a:ext uri="{FF2B5EF4-FFF2-40B4-BE49-F238E27FC236}">
                <a16:creationId xmlns:a16="http://schemas.microsoft.com/office/drawing/2014/main" id="{981AA8E7-5AA8-552E-4180-F4C72D54E297}"/>
              </a:ext>
            </a:extLst>
          </p:cNvPr>
          <p:cNvPicPr>
            <a:picLocks noChangeAspect="1"/>
          </p:cNvPicPr>
          <p:nvPr/>
        </p:nvPicPr>
        <p:blipFill>
          <a:blip r:embed="rId3"/>
          <a:stretch>
            <a:fillRect/>
          </a:stretch>
        </p:blipFill>
        <p:spPr>
          <a:xfrm>
            <a:off x="589085" y="4224010"/>
            <a:ext cx="5867400" cy="609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dirty="0"/>
              <a:t>Properties: Rule for Power of a Quotient</a:t>
            </a:r>
            <a:endParaRPr lang="en-US" sz="3200" dirty="0">
              <a:solidFill>
                <a:schemeClr val="accent1"/>
              </a:solidFill>
            </a:endParaRPr>
          </a:p>
        </p:txBody>
      </p:sp>
      <p:sp>
        <p:nvSpPr>
          <p:cNvPr id="6" name="Rectangle 3"/>
          <p:cNvSpPr txBox="1">
            <a:spLocks/>
          </p:cNvSpPr>
          <p:nvPr/>
        </p:nvSpPr>
        <p:spPr>
          <a:xfrm>
            <a:off x="457200" y="1280160"/>
            <a:ext cx="8229600" cy="3539430"/>
          </a:xfrm>
          <a:prstGeom prst="rect">
            <a:avLst/>
          </a:prstGeom>
          <a:solidFill>
            <a:srgbClr val="FFFFCC"/>
          </a:solidFill>
          <a:ln w="28575">
            <a:solidFill>
              <a:srgbClr val="000000"/>
            </a:solidFill>
          </a:ln>
        </p:spPr>
        <p:txBody>
          <a:bodyPr>
            <a:spAutoFit/>
          </a:bodyPr>
          <a:lstStyle/>
          <a:p>
            <a:pPr>
              <a:tabLst>
                <a:tab pos="9779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nonzero real numbers and </a:t>
            </a:r>
            <a:r>
              <a:rPr lang="en-US" sz="2800" i="1" dirty="0">
                <a:solidFill>
                  <a:srgbClr val="000000"/>
                </a:solidFill>
              </a:rPr>
              <a:t>n</a:t>
            </a:r>
            <a:r>
              <a:rPr lang="en-US" sz="2800" dirty="0">
                <a:solidFill>
                  <a:srgbClr val="000000"/>
                </a:solidFill>
              </a:rPr>
              <a:t> is an integer, then</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p:txBody>
      </p:sp>
      <p:pic>
        <p:nvPicPr>
          <p:cNvPr id="4" name="Picture 3" descr="Open parenthesis a divided by b close parenthesis to the power of n equals a to the power of n divided by b to the power of n.">
            <a:extLst>
              <a:ext uri="{FF2B5EF4-FFF2-40B4-BE49-F238E27FC236}">
                <a16:creationId xmlns:a16="http://schemas.microsoft.com/office/drawing/2014/main" id="{D04DA96F-E7C4-E0D6-33FB-7EAFA0DA7B91}"/>
              </a:ext>
            </a:extLst>
          </p:cNvPr>
          <p:cNvPicPr>
            <a:picLocks noChangeAspect="1"/>
          </p:cNvPicPr>
          <p:nvPr/>
        </p:nvPicPr>
        <p:blipFill>
          <a:blip r:embed="rId2"/>
          <a:stretch>
            <a:fillRect/>
          </a:stretch>
        </p:blipFill>
        <p:spPr>
          <a:xfrm>
            <a:off x="3700462" y="2133600"/>
            <a:ext cx="1743075" cy="1076325"/>
          </a:xfrm>
          <a:prstGeom prst="rect">
            <a:avLst/>
          </a:prstGeom>
        </p:spPr>
      </p:pic>
      <p:sp>
        <p:nvSpPr>
          <p:cNvPr id="11" name="TextBox 10">
            <a:extLst>
              <a:ext uri="{FF2B5EF4-FFF2-40B4-BE49-F238E27FC236}">
                <a16:creationId xmlns:a16="http://schemas.microsoft.com/office/drawing/2014/main" id="{8DBCCD2A-4E80-F6F7-18E3-9C29DFEFEB80}"/>
              </a:ext>
            </a:extLst>
          </p:cNvPr>
          <p:cNvSpPr txBox="1"/>
          <p:nvPr/>
        </p:nvSpPr>
        <p:spPr>
          <a:xfrm>
            <a:off x="457200" y="3401597"/>
            <a:ext cx="8153400" cy="1384995"/>
          </a:xfrm>
          <a:prstGeom prst="rect">
            <a:avLst/>
          </a:prstGeom>
          <a:noFill/>
        </p:spPr>
        <p:txBody>
          <a:bodyPr wrap="square">
            <a:spAutoFit/>
          </a:bodyPr>
          <a:lstStyle/>
          <a:p>
            <a:pPr>
              <a:tabLst>
                <a:tab pos="977900" algn="l"/>
              </a:tabLst>
            </a:pPr>
            <a:r>
              <a:rPr lang="en-US" sz="2800" dirty="0">
                <a:solidFill>
                  <a:srgbClr val="000000"/>
                </a:solidFill>
              </a:rPr>
              <a:t>In words, a power of a quotient (in fraction form) is found by raising both the numerator and the denominator to that power.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p:cNvSpPr>
          <p:nvPr>
            <p:ph type="title"/>
          </p:nvPr>
        </p:nvSpPr>
        <p:spPr>
          <a:xfrm>
            <a:off x="457200" y="182880"/>
            <a:ext cx="8229600" cy="914400"/>
          </a:xfrm>
          <a:prstGeom prst="rect">
            <a:avLst/>
          </a:prstGeom>
        </p:spPr>
        <p:txBody>
          <a:bodyPr/>
          <a:lstStyle/>
          <a:p>
            <a:r>
              <a:rPr lang="en-US" dirty="0"/>
              <a:t> </a:t>
            </a:r>
            <a:r>
              <a:rPr lang="en-US" sz="3200" dirty="0">
                <a:solidFill>
                  <a:schemeClr val="accent1"/>
                </a:solidFill>
              </a:rPr>
              <a:t>Example 3: </a:t>
            </a:r>
            <a:r>
              <a:rPr lang="en-US" dirty="0"/>
              <a:t>Using the Rule for Power </a:t>
            </a:r>
            <a:br>
              <a:rPr lang="en-US" dirty="0"/>
            </a:br>
            <a:r>
              <a:rPr lang="en-US" dirty="0"/>
              <a:t>of a Quotient</a:t>
            </a:r>
            <a:r>
              <a:rPr lang="en-US" baseline="-25000" dirty="0"/>
              <a:t>1</a:t>
            </a:r>
            <a:endParaRPr lang="en-US" sz="3200" dirty="0">
              <a:solidFill>
                <a:schemeClr val="accent1"/>
              </a:solidFill>
            </a:endParaRPr>
          </a:p>
        </p:txBody>
      </p:sp>
      <p:sp>
        <p:nvSpPr>
          <p:cNvPr id="8"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Simplify each expression by using the rule for the power of a quotient.</a:t>
            </a:r>
          </a:p>
          <a:p>
            <a:pPr marR="0" lvl="0" algn="l" defTabSz="914400" rtl="0" eaLnBrk="1" fontAlgn="auto" latinLnBrk="0" hangingPunct="1">
              <a:lnSpc>
                <a:spcPct val="100000"/>
              </a:lnSpc>
              <a:spcBef>
                <a:spcPct val="100000"/>
              </a:spcBef>
              <a:spcAft>
                <a:spcPts val="0"/>
              </a:spcAft>
              <a:buClrTx/>
              <a:buSzTx/>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fontAlgn="auto" latinLnBrk="0" hangingPunct="1">
              <a:lnSpc>
                <a:spcPct val="100000"/>
              </a:lnSpc>
              <a:spcBef>
                <a:spcPts val="2000"/>
              </a:spcBef>
              <a:spcAft>
                <a:spcPts val="0"/>
              </a:spcAft>
              <a:buClrTx/>
              <a:buSzTx/>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a:spcBef>
                <a:spcPts val="4300"/>
              </a:spcBef>
              <a:defRPr/>
            </a:pPr>
            <a:r>
              <a:rPr lang="en-US" sz="2800" dirty="0"/>
              <a:t> </a:t>
            </a:r>
          </a:p>
        </p:txBody>
      </p:sp>
      <p:pic>
        <p:nvPicPr>
          <p:cNvPr id="4" name="Picture 3" descr="Example a, Open parenthesis y divided by x close parenthesis to the power of five.">
            <a:extLst>
              <a:ext uri="{FF2B5EF4-FFF2-40B4-BE49-F238E27FC236}">
                <a16:creationId xmlns:a16="http://schemas.microsoft.com/office/drawing/2014/main" id="{C31A97E0-0A3D-75C5-6A2C-A367F97ADAE1}"/>
              </a:ext>
            </a:extLst>
          </p:cNvPr>
          <p:cNvPicPr>
            <a:picLocks noChangeAspect="1"/>
          </p:cNvPicPr>
          <p:nvPr/>
        </p:nvPicPr>
        <p:blipFill>
          <a:blip r:embed="rId2"/>
          <a:stretch>
            <a:fillRect/>
          </a:stretch>
        </p:blipFill>
        <p:spPr>
          <a:xfrm>
            <a:off x="533400" y="2212379"/>
            <a:ext cx="1314450" cy="1076325"/>
          </a:xfrm>
          <a:prstGeom prst="rect">
            <a:avLst/>
          </a:prstGeom>
        </p:spPr>
      </p:pic>
      <p:pic>
        <p:nvPicPr>
          <p:cNvPr id="7" name="Picture 6" descr="Example b, Open parenthesis two divided by a close parenthesis to the power of four.">
            <a:extLst>
              <a:ext uri="{FF2B5EF4-FFF2-40B4-BE49-F238E27FC236}">
                <a16:creationId xmlns:a16="http://schemas.microsoft.com/office/drawing/2014/main" id="{3D3DFE73-066E-CE48-21E6-643D8140B792}"/>
              </a:ext>
            </a:extLst>
          </p:cNvPr>
          <p:cNvPicPr>
            <a:picLocks noChangeAspect="1"/>
          </p:cNvPicPr>
          <p:nvPr/>
        </p:nvPicPr>
        <p:blipFill>
          <a:blip r:embed="rId3"/>
          <a:stretch>
            <a:fillRect/>
          </a:stretch>
        </p:blipFill>
        <p:spPr>
          <a:xfrm>
            <a:off x="2514600" y="2209800"/>
            <a:ext cx="1314450" cy="1076325"/>
          </a:xfrm>
          <a:prstGeom prst="rect">
            <a:avLst/>
          </a:prstGeom>
        </p:spPr>
      </p:pic>
      <p:pic>
        <p:nvPicPr>
          <p:cNvPr id="28" name="Picture 27" descr="Example c, Open parenthesis three divided by four close parenthesis to the power of three.">
            <a:extLst>
              <a:ext uri="{FF2B5EF4-FFF2-40B4-BE49-F238E27FC236}">
                <a16:creationId xmlns:a16="http://schemas.microsoft.com/office/drawing/2014/main" id="{B00E653E-5307-23B4-1746-769DCBBB6C78}"/>
              </a:ext>
            </a:extLst>
          </p:cNvPr>
          <p:cNvPicPr>
            <a:picLocks noChangeAspect="1"/>
          </p:cNvPicPr>
          <p:nvPr/>
        </p:nvPicPr>
        <p:blipFill>
          <a:blip r:embed="rId4"/>
          <a:stretch>
            <a:fillRect/>
          </a:stretch>
        </p:blipFill>
        <p:spPr>
          <a:xfrm>
            <a:off x="4400550" y="2219113"/>
            <a:ext cx="1314450" cy="1076325"/>
          </a:xfrm>
          <a:prstGeom prst="rect">
            <a:avLst/>
          </a:prstGeom>
        </p:spPr>
      </p:pic>
      <p:pic>
        <p:nvPicPr>
          <p:cNvPr id="31" name="Picture 30" descr="Example d, Open parenthesis x divided by seven close parenthesis squared">
            <a:extLst>
              <a:ext uri="{FF2B5EF4-FFF2-40B4-BE49-F238E27FC236}">
                <a16:creationId xmlns:a16="http://schemas.microsoft.com/office/drawing/2014/main" id="{0BA0ECE9-3024-9E50-0999-8CB316BEB46B}"/>
              </a:ext>
            </a:extLst>
          </p:cNvPr>
          <p:cNvPicPr>
            <a:picLocks noChangeAspect="1"/>
          </p:cNvPicPr>
          <p:nvPr/>
        </p:nvPicPr>
        <p:blipFill>
          <a:blip r:embed="rId5"/>
          <a:stretch>
            <a:fillRect/>
          </a:stretch>
        </p:blipFill>
        <p:spPr>
          <a:xfrm>
            <a:off x="6153150" y="2221580"/>
            <a:ext cx="1314450" cy="1076325"/>
          </a:xfrm>
          <a:prstGeom prst="rect">
            <a:avLst/>
          </a:prstGeom>
        </p:spPr>
      </p:pic>
      <p:sp>
        <p:nvSpPr>
          <p:cNvPr id="33" name="TextBox 32">
            <a:extLst>
              <a:ext uri="{FF2B5EF4-FFF2-40B4-BE49-F238E27FC236}">
                <a16:creationId xmlns:a16="http://schemas.microsoft.com/office/drawing/2014/main" id="{8C1A8FF0-771F-7471-CE61-5870830BF8AB}"/>
              </a:ext>
            </a:extLst>
          </p:cNvPr>
          <p:cNvSpPr txBox="1"/>
          <p:nvPr/>
        </p:nvSpPr>
        <p:spPr>
          <a:xfrm>
            <a:off x="457200" y="3286780"/>
            <a:ext cx="154305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pic>
        <p:nvPicPr>
          <p:cNvPr id="36" name="Picture 35" descr="Solution for a, Open parenthesis y divided by x close parenthesis to the power of five equals y to the power of five divided by x to the power of five&#10;Raise the numerator and denominator to the given power">
            <a:extLst>
              <a:ext uri="{FF2B5EF4-FFF2-40B4-BE49-F238E27FC236}">
                <a16:creationId xmlns:a16="http://schemas.microsoft.com/office/drawing/2014/main" id="{32DD1A91-2F89-7993-8AE9-F208C302BECD}"/>
              </a:ext>
            </a:extLst>
          </p:cNvPr>
          <p:cNvPicPr>
            <a:picLocks noChangeAspect="1"/>
          </p:cNvPicPr>
          <p:nvPr/>
        </p:nvPicPr>
        <p:blipFill>
          <a:blip r:embed="rId6"/>
          <a:stretch>
            <a:fillRect/>
          </a:stretch>
        </p:blipFill>
        <p:spPr>
          <a:xfrm>
            <a:off x="533400" y="3800672"/>
            <a:ext cx="8315325" cy="1076325"/>
          </a:xfrm>
          <a:prstGeom prst="rect">
            <a:avLst/>
          </a:prstGeom>
        </p:spPr>
      </p:pic>
      <p:pic>
        <p:nvPicPr>
          <p:cNvPr id="39" name="Picture 38" descr="Solution for b, Open parenthesis two divided by a close parenthesis to the power of four equals two to the power of four divided by a to the power of four equals sixteen divided by a to the power of four.">
            <a:extLst>
              <a:ext uri="{FF2B5EF4-FFF2-40B4-BE49-F238E27FC236}">
                <a16:creationId xmlns:a16="http://schemas.microsoft.com/office/drawing/2014/main" id="{871856FA-00F5-0507-3D2A-C47B7177594A}"/>
              </a:ext>
            </a:extLst>
          </p:cNvPr>
          <p:cNvPicPr>
            <a:picLocks noChangeAspect="1"/>
          </p:cNvPicPr>
          <p:nvPr/>
        </p:nvPicPr>
        <p:blipFill>
          <a:blip r:embed="rId7"/>
          <a:stretch>
            <a:fillRect/>
          </a:stretch>
        </p:blipFill>
        <p:spPr>
          <a:xfrm>
            <a:off x="533400" y="4943475"/>
            <a:ext cx="2886075" cy="10763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dirty="0"/>
              <a:t> </a:t>
            </a:r>
            <a:r>
              <a:rPr lang="en-US" dirty="0">
                <a:solidFill>
                  <a:schemeClr val="accent1"/>
                </a:solidFill>
              </a:rPr>
              <a:t>Example 3: </a:t>
            </a:r>
            <a:r>
              <a:rPr lang="en-US" dirty="0"/>
              <a:t>Using the Rule for Power </a:t>
            </a:r>
            <a:br>
              <a:rPr lang="en-US" dirty="0"/>
            </a:br>
            <a:r>
              <a:rPr lang="en-US" dirty="0"/>
              <a:t>of a Quotient</a:t>
            </a:r>
            <a:r>
              <a:rPr lang="en-US" baseline="-25000" dirty="0"/>
              <a:t>2</a:t>
            </a:r>
            <a:endParaRPr lang="en-US" sz="3200" dirty="0">
              <a:solidFill>
                <a:schemeClr val="accent1"/>
              </a:solidFill>
            </a:endParaRPr>
          </a:p>
        </p:txBody>
      </p:sp>
      <p:pic>
        <p:nvPicPr>
          <p:cNvPr id="5" name="Picture 4" descr="Solution for c, Open parenthesis three divided by four close parenthesis cubed equals three cubed divided by four cubed equals twenty seven divided by sixty four.">
            <a:extLst>
              <a:ext uri="{FF2B5EF4-FFF2-40B4-BE49-F238E27FC236}">
                <a16:creationId xmlns:a16="http://schemas.microsoft.com/office/drawing/2014/main" id="{1A65969D-0287-72DD-4663-BEAEA153AD73}"/>
              </a:ext>
            </a:extLst>
          </p:cNvPr>
          <p:cNvPicPr>
            <a:picLocks noChangeAspect="1"/>
          </p:cNvPicPr>
          <p:nvPr/>
        </p:nvPicPr>
        <p:blipFill>
          <a:blip r:embed="rId2"/>
          <a:stretch>
            <a:fillRect/>
          </a:stretch>
        </p:blipFill>
        <p:spPr>
          <a:xfrm>
            <a:off x="533400" y="1219200"/>
            <a:ext cx="2886075" cy="1076325"/>
          </a:xfrm>
          <a:prstGeom prst="rect">
            <a:avLst/>
          </a:prstGeom>
        </p:spPr>
      </p:pic>
      <p:pic>
        <p:nvPicPr>
          <p:cNvPr id="16" name="Picture 15" descr="Solution for d, Open parenthesis x divided by seven close parenthesis to the power of two equals x squared divided by seven squared equals x squared divided by forty nine.">
            <a:extLst>
              <a:ext uri="{FF2B5EF4-FFF2-40B4-BE49-F238E27FC236}">
                <a16:creationId xmlns:a16="http://schemas.microsoft.com/office/drawing/2014/main" id="{9E197D96-E919-1DEE-3D23-8DCFAD6DA944}"/>
              </a:ext>
            </a:extLst>
          </p:cNvPr>
          <p:cNvPicPr>
            <a:picLocks noChangeAspect="1"/>
          </p:cNvPicPr>
          <p:nvPr/>
        </p:nvPicPr>
        <p:blipFill>
          <a:blip r:embed="rId3"/>
          <a:stretch>
            <a:fillRect/>
          </a:stretch>
        </p:blipFill>
        <p:spPr>
          <a:xfrm>
            <a:off x="533400" y="2490787"/>
            <a:ext cx="2886075" cy="10763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Using Combinations of Rules for Exponents</a:t>
            </a:r>
            <a:r>
              <a:rPr lang="en-US" baseline="-25000" dirty="0"/>
              <a:t>1</a:t>
            </a:r>
            <a:endParaRPr lang="en-US" sz="3200" dirty="0">
              <a:solidFill>
                <a:schemeClr val="accent1"/>
              </a:solidFill>
            </a:endParaRPr>
          </a:p>
        </p:txBody>
      </p:sp>
      <p:sp>
        <p:nvSpPr>
          <p:cNvPr id="7"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Simplify each expression by using the appropriate rules for exponents.</a:t>
            </a:r>
          </a:p>
          <a:p>
            <a:pPr marR="0" lvl="0" algn="l" defTabSz="914400" rtl="0" eaLnBrk="1" fontAlgn="auto" latinLnBrk="0" hangingPunct="1">
              <a:lnSpc>
                <a:spcPct val="100000"/>
              </a:lnSpc>
              <a:spcBef>
                <a:spcPct val="100000"/>
              </a:spcBef>
              <a:spcAft>
                <a:spcPts val="0"/>
              </a:spcAft>
              <a:buClrTx/>
              <a:buSzTx/>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a:p>
            <a:pPr lvl="0">
              <a:spcBef>
                <a:spcPct val="20000"/>
              </a:spcBef>
              <a:defRPr/>
            </a:pPr>
            <a:endParaRPr kumimoji="0" lang="en-US" sz="2800" i="0" u="none" strike="noStrike" kern="1200" cap="none" spc="0" normalizeH="0" baseline="0" noProof="0" dirty="0">
              <a:ln>
                <a:noFill/>
              </a:ln>
              <a:solidFill>
                <a:srgbClr val="366092"/>
              </a:solidFill>
              <a:effectLst/>
              <a:uLnTx/>
              <a:uFillTx/>
              <a:latin typeface="+mn-lt"/>
              <a:ea typeface="+mn-ea"/>
              <a:cs typeface="+mn-cs"/>
            </a:endParaRPr>
          </a:p>
        </p:txBody>
      </p:sp>
      <p:pic>
        <p:nvPicPr>
          <p:cNvPr id="4" name="Picture 3" descr="Example a, Open parenthesis negative two x divided by y squared close parenthesis cubed.">
            <a:extLst>
              <a:ext uri="{FF2B5EF4-FFF2-40B4-BE49-F238E27FC236}">
                <a16:creationId xmlns:a16="http://schemas.microsoft.com/office/drawing/2014/main" id="{12B38FC4-B05D-F12A-8DA8-5C93EC9F9117}"/>
              </a:ext>
            </a:extLst>
          </p:cNvPr>
          <p:cNvPicPr>
            <a:picLocks noChangeAspect="1"/>
          </p:cNvPicPr>
          <p:nvPr/>
        </p:nvPicPr>
        <p:blipFill>
          <a:blip r:embed="rId2"/>
          <a:stretch>
            <a:fillRect/>
          </a:stretch>
        </p:blipFill>
        <p:spPr>
          <a:xfrm>
            <a:off x="533400" y="2240859"/>
            <a:ext cx="1714500" cy="1133475"/>
          </a:xfrm>
          <a:prstGeom prst="rect">
            <a:avLst/>
          </a:prstGeom>
        </p:spPr>
      </p:pic>
      <p:pic>
        <p:nvPicPr>
          <p:cNvPr id="18" name="Picture 17" descr="Example b, Open parenthesis three times a squared times b divided by a cubed times b squared close parenthesis squared.">
            <a:extLst>
              <a:ext uri="{FF2B5EF4-FFF2-40B4-BE49-F238E27FC236}">
                <a16:creationId xmlns:a16="http://schemas.microsoft.com/office/drawing/2014/main" id="{BCFD237C-442F-6575-E852-79C30BFDE7A2}"/>
              </a:ext>
            </a:extLst>
          </p:cNvPr>
          <p:cNvPicPr>
            <a:picLocks noChangeAspect="1"/>
          </p:cNvPicPr>
          <p:nvPr/>
        </p:nvPicPr>
        <p:blipFill>
          <a:blip r:embed="rId3"/>
          <a:stretch>
            <a:fillRect/>
          </a:stretch>
        </p:blipFill>
        <p:spPr>
          <a:xfrm>
            <a:off x="4219575" y="2240859"/>
            <a:ext cx="1800225" cy="1171575"/>
          </a:xfrm>
          <a:prstGeom prst="rect">
            <a:avLst/>
          </a:prstGeom>
        </p:spPr>
      </p:pic>
      <p:sp>
        <p:nvSpPr>
          <p:cNvPr id="20" name="TextBox 19">
            <a:extLst>
              <a:ext uri="{FF2B5EF4-FFF2-40B4-BE49-F238E27FC236}">
                <a16:creationId xmlns:a16="http://schemas.microsoft.com/office/drawing/2014/main" id="{DD3FB69B-3FAA-179C-FEE1-C0494AAF5AF1}"/>
              </a:ext>
            </a:extLst>
          </p:cNvPr>
          <p:cNvSpPr txBox="1"/>
          <p:nvPr/>
        </p:nvSpPr>
        <p:spPr>
          <a:xfrm>
            <a:off x="448408" y="3434862"/>
            <a:ext cx="14732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pic>
        <p:nvPicPr>
          <p:cNvPr id="23" name="Picture 22" descr="Solution for a, Open parenthesis negative two x divided by y squared close parenthesis cubed equals open parenthesis negative two x close parenthesis cubed divided by open parenthesis y squared close parenthesis cubed equals negative two cubed times x cubed all divided by y to the power of six equals negative eight times x cubed divided by y to the power of six.">
            <a:extLst>
              <a:ext uri="{FF2B5EF4-FFF2-40B4-BE49-F238E27FC236}">
                <a16:creationId xmlns:a16="http://schemas.microsoft.com/office/drawing/2014/main" id="{08188F07-294F-3EEE-FC86-CFE9658B5B5A}"/>
              </a:ext>
            </a:extLst>
          </p:cNvPr>
          <p:cNvPicPr>
            <a:picLocks noChangeAspect="1"/>
          </p:cNvPicPr>
          <p:nvPr/>
        </p:nvPicPr>
        <p:blipFill>
          <a:blip r:embed="rId4"/>
          <a:stretch>
            <a:fillRect/>
          </a:stretch>
        </p:blipFill>
        <p:spPr>
          <a:xfrm>
            <a:off x="550985" y="4018610"/>
            <a:ext cx="5962650" cy="13239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Using Combinations of Rules for Exponents</a:t>
            </a:r>
            <a:r>
              <a:rPr lang="en-US" baseline="-25000" dirty="0"/>
              <a:t>2</a:t>
            </a:r>
            <a:endParaRPr lang="en-US" sz="3200" dirty="0">
              <a:solidFill>
                <a:schemeClr val="accent1"/>
              </a:solidFill>
            </a:endParaRPr>
          </a:p>
        </p:txBody>
      </p:sp>
      <p:sp>
        <p:nvSpPr>
          <p:cNvPr id="7" name="Content Placeholder 2"/>
          <p:cNvSpPr txBox="1">
            <a:spLocks/>
          </p:cNvSpPr>
          <p:nvPr/>
        </p:nvSpPr>
        <p:spPr>
          <a:xfrm>
            <a:off x="457200" y="1280160"/>
            <a:ext cx="8229600" cy="4572000"/>
          </a:xfrm>
          <a:prstGeom prst="rect">
            <a:avLst/>
          </a:prstGeom>
        </p:spPr>
        <p:txBody>
          <a:bodyPr>
            <a:normAutofit/>
          </a:bodyPr>
          <a:lstStyle/>
          <a:p>
            <a:pPr marL="514350" marR="0" lvl="0" indent="-514350" algn="l" defTabSz="914400" rtl="0" eaLnBrk="1" fontAlgn="auto" latinLnBrk="0" hangingPunct="1">
              <a:lnSpc>
                <a:spcPct val="100000"/>
              </a:lnSpc>
              <a:spcBef>
                <a:spcPct val="50000"/>
              </a:spcBef>
              <a:spcAft>
                <a:spcPts val="0"/>
              </a:spcAft>
              <a:buClrTx/>
              <a:buSzTx/>
              <a:buFont typeface="+mj-lt"/>
              <a:buAutoNum type="alphaLcPeriod" startAt="2"/>
              <a:tabLst>
                <a:tab pos="355600" algn="l"/>
                <a:tab pos="452438" algn="l"/>
              </a:tabLst>
              <a:defRPr/>
            </a:pPr>
            <a:r>
              <a:rPr kumimoji="0" lang="en-US" sz="2800"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a:ln>
                  <a:noFill/>
                </a:ln>
                <a:solidFill>
                  <a:schemeClr val="tx1"/>
                </a:solidFill>
                <a:effectLst/>
                <a:uLnTx/>
                <a:uFillTx/>
                <a:latin typeface="+mn-lt"/>
                <a:ea typeface="+mn-ea"/>
                <a:cs typeface="+mn-cs"/>
              </a:rPr>
              <a:t>Method 1:</a:t>
            </a:r>
            <a:r>
              <a:rPr kumimoji="0" lang="en-US" sz="2800" b="0" i="0" u="none" strike="noStrike" kern="1200" cap="none" spc="0" normalizeH="0" baseline="0" noProof="0" dirty="0">
                <a:ln>
                  <a:noFill/>
                </a:ln>
                <a:solidFill>
                  <a:schemeClr val="tx1"/>
                </a:solidFill>
                <a:effectLst/>
                <a:uLnTx/>
                <a:uFillTx/>
                <a:latin typeface="+mn-lt"/>
                <a:ea typeface="+mn-ea"/>
                <a:cs typeface="+mn-cs"/>
              </a:rPr>
              <a:t> Simplify inside the parentheses first.</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Open parenthesis three times a squared times b divided by a cubed times b squared close parenthesis squared equals open parenthesis three times a to the power of open parenthesis two minus three close parenthesis times b to the power of Open parenthesis one minus two close parenthesis close parenthesis squared equals open parenthesis three times a to the power of negative one times b to the power of negative one close parenthesis squared equals three squared times a to the power of negative two times b to the power of negative two equals nine divided by a squared b squared.">
            <a:extLst>
              <a:ext uri="{FF2B5EF4-FFF2-40B4-BE49-F238E27FC236}">
                <a16:creationId xmlns:a16="http://schemas.microsoft.com/office/drawing/2014/main" id="{A7CFE71D-79BA-60FB-7E58-3E8114B5826D}"/>
              </a:ext>
            </a:extLst>
          </p:cNvPr>
          <p:cNvPicPr>
            <a:picLocks noChangeAspect="1"/>
          </p:cNvPicPr>
          <p:nvPr/>
        </p:nvPicPr>
        <p:blipFill>
          <a:blip r:embed="rId2"/>
          <a:stretch>
            <a:fillRect/>
          </a:stretch>
        </p:blipFill>
        <p:spPr>
          <a:xfrm>
            <a:off x="1066800" y="1840279"/>
            <a:ext cx="7505700" cy="1095375"/>
          </a:xfrm>
          <a:prstGeom prst="rect">
            <a:avLst/>
          </a:prstGeom>
        </p:spPr>
      </p:pic>
      <p:sp>
        <p:nvSpPr>
          <p:cNvPr id="24" name="TextBox 23">
            <a:extLst>
              <a:ext uri="{FF2B5EF4-FFF2-40B4-BE49-F238E27FC236}">
                <a16:creationId xmlns:a16="http://schemas.microsoft.com/office/drawing/2014/main" id="{4216EC0F-A12D-0E6D-BBCD-9CF30A5A06B3}"/>
              </a:ext>
            </a:extLst>
          </p:cNvPr>
          <p:cNvSpPr txBox="1"/>
          <p:nvPr/>
        </p:nvSpPr>
        <p:spPr>
          <a:xfrm>
            <a:off x="990600" y="2968674"/>
            <a:ext cx="7658100" cy="523220"/>
          </a:xfrm>
          <a:prstGeom prst="rect">
            <a:avLst/>
          </a:prstGeom>
          <a:noFill/>
        </p:spPr>
        <p:txBody>
          <a:bodyPr wrap="square">
            <a:spAutoFit/>
          </a:bodyPr>
          <a:lstStyle/>
          <a:p>
            <a:pPr>
              <a:spcBef>
                <a:spcPts val="3000"/>
              </a:spcBef>
              <a:tabLst>
                <a:tab pos="355600" algn="l"/>
              </a:tabLst>
              <a:defRPr/>
            </a:pPr>
            <a:r>
              <a:rPr lang="en-US" sz="2800" b="1" dirty="0"/>
              <a:t> Method 2:</a:t>
            </a:r>
            <a:r>
              <a:rPr lang="en-US" sz="2800" dirty="0"/>
              <a:t> Apply the power of a quotient rule first.</a:t>
            </a:r>
          </a:p>
        </p:txBody>
      </p:sp>
      <p:pic>
        <p:nvPicPr>
          <p:cNvPr id="22" name="Picture 21" descr="Open parenthesis three times a squared times b divided by a cubed times b squared close parenthesis squared equals&#10;open parenthesis three times a squared times b close parenthesis squared divided by open parenthesis a cubed times b squared close parenthesis squared equals&#10;open parenthesis three squared times a to the power of open parenthesis two times two close parenthesis times b squared close parenthesis divided by open parenthesis a to the power of open parenthesis 3 times 2 close parenthesis times b to the power of open parenthesis two times two close parenthesis close parenthesis equals&#10;open parenthesis nine times a to the power of four times b squared close parenthesis divided by open parenthesis a to the power of six b to the power of four close parenthesis equals&#10;nine times a to the power of open parenthesis four minus six close parenthesis times b to the power of open parenthesis two minus four close parenthesis equals&#10;nine times a to the power of negative two times b to the power of negative two equals&#10;nine divided by a squared b squared.">
            <a:extLst>
              <a:ext uri="{FF2B5EF4-FFF2-40B4-BE49-F238E27FC236}">
                <a16:creationId xmlns:a16="http://schemas.microsoft.com/office/drawing/2014/main" id="{882F728D-1944-9B34-A95F-9EB30A113EE3}"/>
              </a:ext>
            </a:extLst>
          </p:cNvPr>
          <p:cNvPicPr>
            <a:picLocks noChangeAspect="1"/>
          </p:cNvPicPr>
          <p:nvPr/>
        </p:nvPicPr>
        <p:blipFill>
          <a:blip r:embed="rId3"/>
          <a:stretch>
            <a:fillRect/>
          </a:stretch>
        </p:blipFill>
        <p:spPr>
          <a:xfrm>
            <a:off x="1724025" y="3566160"/>
            <a:ext cx="5743575" cy="241935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Combinations of Rules for Exponents</a:t>
            </a:r>
            <a:r>
              <a:rPr lang="en-US" baseline="-25000" dirty="0"/>
              <a:t>3</a:t>
            </a:r>
            <a:endParaRPr lang="en-US" sz="3200" dirty="0">
              <a:solidFill>
                <a:schemeClr val="accent1"/>
              </a:solidFill>
            </a:endParaRPr>
          </a:p>
        </p:txBody>
      </p:sp>
      <p:sp>
        <p:nvSpPr>
          <p:cNvPr id="6" name="Content Placeholder 2"/>
          <p:cNvSpPr txBox="1">
            <a:spLocks/>
          </p:cNvSpPr>
          <p:nvPr/>
        </p:nvSpPr>
        <p:spPr>
          <a:xfrm>
            <a:off x="457200" y="1280160"/>
            <a:ext cx="8229600" cy="1005840"/>
          </a:xfrm>
          <a:prstGeom prst="rect">
            <a:avLst/>
          </a:prstGeom>
        </p:spPr>
        <p:txBody>
          <a:bodyPr>
            <a:normAutofit/>
          </a:bodyPr>
          <a:lstStyle/>
          <a:p>
            <a:r>
              <a:rPr lang="en-US" sz="2800" dirty="0"/>
              <a:t>Note that the answer is the same even though the rules were applied in a different order.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a:t>
            </a:r>
            <a:r>
              <a:rPr lang="en-US" dirty="0"/>
              <a:t>Using Two Approaches with Fractional Expressions and Negative Exponents</a:t>
            </a:r>
            <a:endParaRPr lang="en-US" sz="3200" dirty="0">
              <a:solidFill>
                <a:schemeClr val="accent1"/>
              </a:solidFill>
            </a:endParaRPr>
          </a:p>
        </p:txBody>
      </p:sp>
      <p:sp>
        <p:nvSpPr>
          <p:cNvPr id="4" name="Content Placeholder 2"/>
          <p:cNvSpPr txBox="1">
            <a:spLocks/>
          </p:cNvSpPr>
          <p:nvPr/>
        </p:nvSpPr>
        <p:spPr>
          <a:xfrm>
            <a:off x="457200" y="1280160"/>
            <a:ext cx="8229600" cy="4572000"/>
          </a:xfrm>
          <a:prstGeom prst="rect">
            <a:avLst/>
          </a:prstGeom>
        </p:spPr>
        <p:txBody>
          <a:bodyPr>
            <a:normAutofit/>
          </a:bodyPr>
          <a:lstStyle/>
          <a:p>
            <a:pPr>
              <a:buFont typeface="Courier New" pitchFamily="49" charset="0"/>
              <a:buNone/>
            </a:pPr>
            <a:r>
              <a:rPr lang="en-US" sz="2800" dirty="0"/>
              <a:t>Simplify:  </a:t>
            </a:r>
          </a:p>
          <a:p>
            <a:pPr>
              <a:spcBef>
                <a:spcPts val="1800"/>
              </a:spcBef>
              <a:spcAft>
                <a:spcPts val="600"/>
              </a:spcAft>
              <a:buFont typeface="Courier New" pitchFamily="49" charset="0"/>
              <a:buNone/>
            </a:pPr>
            <a:endParaRPr lang="en-US" sz="2800" b="1" dirty="0"/>
          </a:p>
          <a:p>
            <a:pPr>
              <a:buFont typeface="Courier New" pitchFamily="49" charset="0"/>
              <a:buNone/>
            </a:pPr>
            <a:endParaRPr lang="en-US" sz="2800" dirty="0"/>
          </a:p>
          <a:p>
            <a:pPr>
              <a:buFont typeface="Courier New" pitchFamily="49" charset="0"/>
              <a:buNone/>
            </a:pPr>
            <a:endParaRPr lang="en-US" sz="2800" dirty="0"/>
          </a:p>
          <a:p>
            <a:pPr>
              <a:buFont typeface="Courier New" pitchFamily="49" charset="0"/>
              <a:buNone/>
            </a:pPr>
            <a:endParaRPr lang="en-US" sz="2800" dirty="0"/>
          </a:p>
        </p:txBody>
      </p:sp>
      <p:pic>
        <p:nvPicPr>
          <p:cNvPr id="16" name="Picture 15" descr="Open parenthesis x cubed divided by y to the power of five close parenthesis to the power of negative four.">
            <a:extLst>
              <a:ext uri="{FF2B5EF4-FFF2-40B4-BE49-F238E27FC236}">
                <a16:creationId xmlns:a16="http://schemas.microsoft.com/office/drawing/2014/main" id="{25D97157-36C4-D653-AEA7-ED6BED5A1C1A}"/>
              </a:ext>
            </a:extLst>
          </p:cNvPr>
          <p:cNvPicPr>
            <a:picLocks noChangeAspect="1"/>
          </p:cNvPicPr>
          <p:nvPr/>
        </p:nvPicPr>
        <p:blipFill>
          <a:blip r:embed="rId2"/>
          <a:stretch>
            <a:fillRect/>
          </a:stretch>
        </p:blipFill>
        <p:spPr>
          <a:xfrm>
            <a:off x="1828800" y="1002475"/>
            <a:ext cx="1076325" cy="1171575"/>
          </a:xfrm>
          <a:prstGeom prst="rect">
            <a:avLst/>
          </a:prstGeom>
        </p:spPr>
      </p:pic>
      <p:sp>
        <p:nvSpPr>
          <p:cNvPr id="20" name="TextBox 19">
            <a:extLst>
              <a:ext uri="{FF2B5EF4-FFF2-40B4-BE49-F238E27FC236}">
                <a16:creationId xmlns:a16="http://schemas.microsoft.com/office/drawing/2014/main" id="{3AD88C53-C907-9535-21ED-C6532611DB76}"/>
              </a:ext>
            </a:extLst>
          </p:cNvPr>
          <p:cNvSpPr txBox="1"/>
          <p:nvPr/>
        </p:nvSpPr>
        <p:spPr>
          <a:xfrm>
            <a:off x="460131" y="1905000"/>
            <a:ext cx="8074269" cy="954107"/>
          </a:xfrm>
          <a:prstGeom prst="rect">
            <a:avLst/>
          </a:prstGeom>
          <a:noFill/>
        </p:spPr>
        <p:txBody>
          <a:bodyPr wrap="square">
            <a:spAutoFit/>
          </a:bodyPr>
          <a:lstStyle/>
          <a:p>
            <a:r>
              <a:rPr lang="en-US" sz="2800" b="1" dirty="0"/>
              <a:t>Solution</a:t>
            </a:r>
          </a:p>
          <a:p>
            <a:r>
              <a:rPr lang="en-US" sz="2800" b="1" dirty="0"/>
              <a:t>Method 1:</a:t>
            </a:r>
            <a:r>
              <a:rPr lang="en-US" sz="2800" dirty="0"/>
              <a:t> Use the idea of reciprocals first.</a:t>
            </a:r>
            <a:endParaRPr lang="en-IN" sz="2800" dirty="0"/>
          </a:p>
        </p:txBody>
      </p:sp>
      <p:pic>
        <p:nvPicPr>
          <p:cNvPr id="23" name="Picture 22" descr="Open parenthesis x cubed divided by y to the power of five close parenthesis to the power of negative four equals open parenthesis y to the power of five divided by x cubed close parenthesis to the power of four equals y to the power of open parenthesis five times four close parenthesis divided by x to the power of open parenthesis three times four close parenthesis equals y to the power of twenty divided by x to the power of twelve.">
            <a:extLst>
              <a:ext uri="{FF2B5EF4-FFF2-40B4-BE49-F238E27FC236}">
                <a16:creationId xmlns:a16="http://schemas.microsoft.com/office/drawing/2014/main" id="{ABD8CE05-1B53-D43A-EEB3-778F57F5C3DC}"/>
              </a:ext>
            </a:extLst>
          </p:cNvPr>
          <p:cNvPicPr>
            <a:picLocks noChangeAspect="1"/>
          </p:cNvPicPr>
          <p:nvPr/>
        </p:nvPicPr>
        <p:blipFill>
          <a:blip r:embed="rId3"/>
          <a:stretch>
            <a:fillRect/>
          </a:stretch>
        </p:blipFill>
        <p:spPr>
          <a:xfrm>
            <a:off x="2125662" y="2819400"/>
            <a:ext cx="4276725" cy="1171575"/>
          </a:xfrm>
          <a:prstGeom prst="rect">
            <a:avLst/>
          </a:prstGeom>
        </p:spPr>
      </p:pic>
      <p:sp>
        <p:nvSpPr>
          <p:cNvPr id="28" name="TextBox 27">
            <a:extLst>
              <a:ext uri="{FF2B5EF4-FFF2-40B4-BE49-F238E27FC236}">
                <a16:creationId xmlns:a16="http://schemas.microsoft.com/office/drawing/2014/main" id="{1E631A25-11FE-575B-9FE0-216CFCB81E53}"/>
              </a:ext>
            </a:extLst>
          </p:cNvPr>
          <p:cNvSpPr txBox="1"/>
          <p:nvPr/>
        </p:nvSpPr>
        <p:spPr>
          <a:xfrm>
            <a:off x="537060" y="3962400"/>
            <a:ext cx="7997339" cy="523220"/>
          </a:xfrm>
          <a:prstGeom prst="rect">
            <a:avLst/>
          </a:prstGeom>
          <a:noFill/>
        </p:spPr>
        <p:txBody>
          <a:bodyPr wrap="square">
            <a:spAutoFit/>
          </a:bodyPr>
          <a:lstStyle/>
          <a:p>
            <a:pPr>
              <a:spcBef>
                <a:spcPts val="2400"/>
              </a:spcBef>
              <a:buFont typeface="Courier New" pitchFamily="49" charset="0"/>
              <a:buNone/>
            </a:pPr>
            <a:r>
              <a:rPr lang="en-US" sz="2800" b="1" dirty="0"/>
              <a:t>Method 2:</a:t>
            </a:r>
            <a:r>
              <a:rPr lang="en-US" sz="2800" dirty="0"/>
              <a:t> Apply the power of a quotient rule first.</a:t>
            </a:r>
          </a:p>
        </p:txBody>
      </p:sp>
      <p:pic>
        <p:nvPicPr>
          <p:cNvPr id="26" name="Picture 25" descr="Open parenthesis x cubed divided by y to the power of five close parenthesis to the power of negative four equals&#10;&#10;open parenthesis x cubed close parenthesis to the power of negative four divided by open parenthesis y to the power of five close parenthesis to the power of negative four equals&#10;&#10;x to the power of open parenthesis three times negative four close parenthesis divided by y to the power of open parenthesis five times negative four close parenthesis equals&#10;&#10;x to the power of negative twelve divided by y to the power of negative twenty equals&#10;&#10;y to the power of twenty divided by x to the power of twelve.">
            <a:extLst>
              <a:ext uri="{FF2B5EF4-FFF2-40B4-BE49-F238E27FC236}">
                <a16:creationId xmlns:a16="http://schemas.microsoft.com/office/drawing/2014/main" id="{9F1D0735-3139-0375-70AC-CC1DAFFDEE06}"/>
              </a:ext>
            </a:extLst>
          </p:cNvPr>
          <p:cNvPicPr>
            <a:picLocks noChangeAspect="1"/>
          </p:cNvPicPr>
          <p:nvPr/>
        </p:nvPicPr>
        <p:blipFill>
          <a:blip r:embed="rId4"/>
          <a:stretch>
            <a:fillRect/>
          </a:stretch>
        </p:blipFill>
        <p:spPr>
          <a:xfrm>
            <a:off x="1904999" y="4495800"/>
            <a:ext cx="5419725" cy="1419225"/>
          </a:xfrm>
          <a:prstGeom prst="rect">
            <a:avLst/>
          </a:prstGeom>
        </p:spPr>
      </p:pic>
    </p:spTree>
    <p:extLst>
      <p:ext uri="{BB962C8B-B14F-4D97-AF65-F5344CB8AC3E}">
        <p14:creationId xmlns:p14="http://schemas.microsoft.com/office/powerpoint/2010/main" val="1317198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a:t>
            </a:r>
            <a:r>
              <a:rPr lang="en-US" dirty="0"/>
              <a:t>Simplifying A More Complex Problem</a:t>
            </a:r>
            <a:r>
              <a:rPr lang="en-US" baseline="-25000" dirty="0"/>
              <a:t>1</a:t>
            </a:r>
            <a:endParaRPr lang="en-US" sz="3200" dirty="0">
              <a:solidFill>
                <a:schemeClr val="accent1"/>
              </a:solidFill>
            </a:endParaRPr>
          </a:p>
        </p:txBody>
      </p:sp>
      <p:sp>
        <p:nvSpPr>
          <p:cNvPr id="4" name="Content Placeholder 2"/>
          <p:cNvSpPr txBox="1">
            <a:spLocks/>
          </p:cNvSpPr>
          <p:nvPr/>
        </p:nvSpPr>
        <p:spPr>
          <a:xfrm>
            <a:off x="457200" y="1280160"/>
            <a:ext cx="8229600" cy="4572000"/>
          </a:xfrm>
          <a:prstGeom prst="rect">
            <a:avLst/>
          </a:prstGeom>
        </p:spPr>
        <p:txBody>
          <a:bodyPr>
            <a:normAutofit/>
          </a:bodyPr>
          <a:lstStyle/>
          <a:p>
            <a:r>
              <a:rPr lang="en-US" sz="2800" dirty="0"/>
              <a:t>This example involves the application of a variety of steps. Study it carefully and see if you can get the same result by following a different sequence of steps.</a:t>
            </a:r>
          </a:p>
          <a:p>
            <a:endParaRPr lang="en-US" sz="2000" dirty="0"/>
          </a:p>
          <a:p>
            <a:pPr>
              <a:spcBef>
                <a:spcPts val="600"/>
              </a:spcBef>
            </a:pPr>
            <a:r>
              <a:rPr lang="en-US" sz="2800" dirty="0"/>
              <a:t>Simplify:</a:t>
            </a:r>
          </a:p>
          <a:p>
            <a:endParaRPr lang="en-US" sz="2800" dirty="0"/>
          </a:p>
        </p:txBody>
      </p:sp>
      <p:pic>
        <p:nvPicPr>
          <p:cNvPr id="9" name="Picture 8" descr="Open parenthesis open parenthesis two times x squared times y cubed close parenthesis divided by open parenthesis three times x times y to the power of negative two close parenthesis close parenthesis to the power of negative two times open parenthesis open parenthesis four times x squared times y to the power of negative one close parenthesis divided by open parenthesis three times x to the power of negative five times y cubed close parenthesis close parenthesis to the power of negative one.">
            <a:extLst>
              <a:ext uri="{FF2B5EF4-FFF2-40B4-BE49-F238E27FC236}">
                <a16:creationId xmlns:a16="http://schemas.microsoft.com/office/drawing/2014/main" id="{5B342781-3E01-651D-882F-1FBD317E698C}"/>
              </a:ext>
            </a:extLst>
          </p:cNvPr>
          <p:cNvPicPr>
            <a:picLocks noChangeAspect="1"/>
          </p:cNvPicPr>
          <p:nvPr/>
        </p:nvPicPr>
        <p:blipFill>
          <a:blip r:embed="rId2"/>
          <a:stretch>
            <a:fillRect/>
          </a:stretch>
        </p:blipFill>
        <p:spPr>
          <a:xfrm>
            <a:off x="1828800" y="2590800"/>
            <a:ext cx="3276600" cy="1171575"/>
          </a:xfrm>
          <a:prstGeom prst="rect">
            <a:avLst/>
          </a:prstGeom>
        </p:spPr>
      </p:pic>
      <p:sp>
        <p:nvSpPr>
          <p:cNvPr id="13" name="TextBox 12">
            <a:extLst>
              <a:ext uri="{FF2B5EF4-FFF2-40B4-BE49-F238E27FC236}">
                <a16:creationId xmlns:a16="http://schemas.microsoft.com/office/drawing/2014/main" id="{D1BF8D6D-65F7-9EC4-4927-B5C3AB1424CE}"/>
              </a:ext>
            </a:extLst>
          </p:cNvPr>
          <p:cNvSpPr txBox="1"/>
          <p:nvPr/>
        </p:nvSpPr>
        <p:spPr>
          <a:xfrm>
            <a:off x="492368" y="3800214"/>
            <a:ext cx="8042031" cy="1069524"/>
          </a:xfrm>
          <a:prstGeom prst="rect">
            <a:avLst/>
          </a:prstGeom>
          <a:noFill/>
        </p:spPr>
        <p:txBody>
          <a:bodyPr wrap="square">
            <a:spAutoFit/>
          </a:bodyPr>
          <a:lstStyle/>
          <a:p>
            <a:r>
              <a:rPr lang="en-US" sz="2800" b="1" dirty="0"/>
              <a:t>Solution</a:t>
            </a:r>
          </a:p>
          <a:p>
            <a:pPr>
              <a:spcBef>
                <a:spcPts val="900"/>
              </a:spcBef>
            </a:pPr>
            <a:r>
              <a:rPr lang="en-US" sz="2800" b="1" dirty="0"/>
              <a:t>Method 1:</a:t>
            </a:r>
            <a:r>
              <a:rPr lang="en-US" sz="2800" dirty="0"/>
              <a:t> Simplify inside the parentheses first.</a:t>
            </a:r>
            <a:endParaRPr lang="en-US" sz="2800" b="1" dirty="0"/>
          </a:p>
        </p:txBody>
      </p:sp>
      <p:pic>
        <p:nvPicPr>
          <p:cNvPr id="16" name="Picture 15" descr="Open parenthesis open parenthesis two times x squared times y cubed close parenthesis divided by open parenthesis three times x times y to the power of negative two close parenthesis close parenthesis to the power of negative two times open parenthesis open parenthesis four times x squared times y to the power of negative one close parenthesis divided by open parenthesis three times x to the power of negative five times y cubed close parenthesis close parenthesis to the power of negative one.&#10;equals &#10;open parenthesis two over three x to the power of open parenthesis two minus one close parenthesis times y to the power of open parenthesis three minus open parenthesis negative two close parenthesis close parenthesis close parenthesis to the power of negative two &#10;times&#10;open parenthesis four over three x to the power of open parenthesis two minus open parenthesis  negative five close parenthesis close parenthesis times y to the power of open parenthesis negative three minus one close parenthesis close parenthesis to the power of negative one.">
            <a:extLst>
              <a:ext uri="{FF2B5EF4-FFF2-40B4-BE49-F238E27FC236}">
                <a16:creationId xmlns:a16="http://schemas.microsoft.com/office/drawing/2014/main" id="{AE56E783-3CC6-7F09-A530-0115C3FE8490}"/>
              </a:ext>
            </a:extLst>
          </p:cNvPr>
          <p:cNvPicPr>
            <a:picLocks noChangeAspect="1"/>
          </p:cNvPicPr>
          <p:nvPr/>
        </p:nvPicPr>
        <p:blipFill>
          <a:blip r:embed="rId3"/>
          <a:stretch>
            <a:fillRect/>
          </a:stretch>
        </p:blipFill>
        <p:spPr>
          <a:xfrm>
            <a:off x="501893" y="4831638"/>
            <a:ext cx="8267700" cy="1171575"/>
          </a:xfrm>
          <a:prstGeom prst="rect">
            <a:avLst/>
          </a:prstGeom>
        </p:spPr>
      </p:pic>
    </p:spTree>
    <p:extLst>
      <p:ext uri="{BB962C8B-B14F-4D97-AF65-F5344CB8AC3E}">
        <p14:creationId xmlns:p14="http://schemas.microsoft.com/office/powerpoint/2010/main" val="3797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7" name="Rectangle 3"/>
          <p:cNvSpPr>
            <a:spLocks noGrp="1"/>
          </p:cNvSpPr>
          <p:nvPr>
            <p:ph idx="1"/>
          </p:nvPr>
        </p:nvSpPr>
        <p:spPr>
          <a:xfrm>
            <a:off x="457200" y="1280160"/>
            <a:ext cx="8229600" cy="3539431"/>
          </a:xfrm>
          <a:prstGeom prst="rect">
            <a:avLst/>
          </a:prstGeom>
          <a:noFill/>
        </p:spPr>
        <p:txBody>
          <a:bodyPr>
            <a:spAutoFit/>
          </a:bodyPr>
          <a:lstStyle/>
          <a:p>
            <a:pPr marL="457200" indent="-457200" defTabSz="406400">
              <a:spcBef>
                <a:spcPct val="0"/>
              </a:spcBef>
              <a:buFont typeface="Courier New" pitchFamily="49" charset="0"/>
              <a:buChar char="o"/>
            </a:pPr>
            <a:r>
              <a:rPr lang="en-US" i="0" dirty="0">
                <a:solidFill>
                  <a:schemeClr val="tx1"/>
                </a:solidFill>
              </a:rPr>
              <a:t>Use the power rule for exponents to simplify expressions.</a:t>
            </a:r>
          </a:p>
          <a:p>
            <a:pPr marL="457200" indent="-457200" defTabSz="406400">
              <a:spcBef>
                <a:spcPct val="0"/>
              </a:spcBef>
              <a:buFont typeface="Courier New" pitchFamily="49" charset="0"/>
              <a:buChar char="o"/>
            </a:pPr>
            <a:r>
              <a:rPr lang="en-US" i="0" dirty="0">
                <a:solidFill>
                  <a:schemeClr val="tx1"/>
                </a:solidFill>
              </a:rPr>
              <a:t>Use the rule for a power of a product to simplify expressions.</a:t>
            </a:r>
          </a:p>
          <a:p>
            <a:pPr marL="457200" indent="-457200" defTabSz="406400">
              <a:spcBef>
                <a:spcPct val="0"/>
              </a:spcBef>
              <a:buFont typeface="Courier New" pitchFamily="49" charset="0"/>
              <a:buChar char="o"/>
            </a:pPr>
            <a:r>
              <a:rPr lang="en-US" i="0" dirty="0">
                <a:solidFill>
                  <a:schemeClr val="tx1"/>
                </a:solidFill>
              </a:rPr>
              <a:t>Use the rule for a power of a quotient to simplify expressions.</a:t>
            </a:r>
          </a:p>
          <a:p>
            <a:pPr marL="457200" indent="-457200" defTabSz="406400">
              <a:spcBef>
                <a:spcPct val="0"/>
              </a:spcBef>
              <a:buFont typeface="Courier New" pitchFamily="49" charset="0"/>
              <a:buChar char="o"/>
            </a:pPr>
            <a:r>
              <a:rPr lang="en-US" i="0" dirty="0">
                <a:solidFill>
                  <a:schemeClr val="tx1"/>
                </a:solidFill>
              </a:rPr>
              <a:t>Use combinations of rules for exponents to simplify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6: </a:t>
            </a:r>
            <a:r>
              <a:rPr lang="en-US" dirty="0"/>
              <a:t>Simplifying A More Complex Problem</a:t>
            </a:r>
            <a:r>
              <a:rPr lang="en-US" baseline="-25000" dirty="0"/>
              <a:t>2</a:t>
            </a:r>
            <a:endParaRPr lang="en-US" sz="3200" dirty="0">
              <a:solidFill>
                <a:schemeClr val="accent1"/>
              </a:solidFill>
            </a:endParaRPr>
          </a:p>
        </p:txBody>
      </p:sp>
      <p:pic>
        <p:nvPicPr>
          <p:cNvPr id="12" name="Picture 11" descr="Equals&#10;open parenthesis two over three x to the power of open parenthesis two minus one close parenthesis times y to the power of open parenthesis three minus open parenthesis negative two close parenthesis close parenthesis close parenthesis to the power of negative two &#10;times&#10;open parenthesis four over three x to the power of open parenthesis two minus open parenthesis negative five close parenthesis close parenthesis times y to the power of open parenthesis negative three minus one close parenthesis close parenthesis to the power of negative one.&#10;equals&#10;Open parenthesis 2 over 3 x to the power of one y to the power of five close parenthesis to the power of negative two times open parenthesis four over three x to the power of seven y to the power of negative four close parenthesis to the power of negative one &#10;equals&#10;open parenthesis two divided by three close parenthesis to the power of negative two times x to the power of open parenthesis one times negative two close parenthesis times y to the power of open parenthesis five times negative two close parenthesis times open parenthesis four over three close parenthesis to the power of negative one times x to the power of open parenthesis seven times negative1 close parenthesis times y to the power of open parenthesis negative four times negative one close parenthesis &#10;equals&#10;three squared divided by two squared times three divided by four times x to the power of open parenthesis negative two plus open parenthesis negative seven close parenthesis close parenthesis times y to the power of open parenthesis negative ten plus four close parenthesis equals&#10;twenty seven divided by sixteen times x to the power of negative nine times y to the power of negative six equals twenty seven divided by sixteen times x to the power of nine times y to the power of six.">
            <a:extLst>
              <a:ext uri="{FF2B5EF4-FFF2-40B4-BE49-F238E27FC236}">
                <a16:creationId xmlns:a16="http://schemas.microsoft.com/office/drawing/2014/main" id="{CB518EE0-F8D4-9F50-0306-153A08A87EC8}"/>
              </a:ext>
            </a:extLst>
          </p:cNvPr>
          <p:cNvPicPr>
            <a:picLocks noChangeAspect="1"/>
          </p:cNvPicPr>
          <p:nvPr/>
        </p:nvPicPr>
        <p:blipFill>
          <a:blip r:embed="rId2"/>
          <a:stretch>
            <a:fillRect/>
          </a:stretch>
        </p:blipFill>
        <p:spPr>
          <a:xfrm>
            <a:off x="471854" y="1333500"/>
            <a:ext cx="8343900" cy="4191000"/>
          </a:xfrm>
          <a:prstGeom prst="rect">
            <a:avLst/>
          </a:prstGeom>
        </p:spPr>
      </p:pic>
    </p:spTree>
    <p:extLst>
      <p:ext uri="{BB962C8B-B14F-4D97-AF65-F5344CB8AC3E}">
        <p14:creationId xmlns:p14="http://schemas.microsoft.com/office/powerpoint/2010/main" val="4099422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6: </a:t>
            </a:r>
            <a:r>
              <a:rPr lang="en-US" dirty="0"/>
              <a:t>Simplifying A More Complex Problem</a:t>
            </a:r>
            <a:r>
              <a:rPr lang="en-US" baseline="-25000" dirty="0"/>
              <a:t>3</a:t>
            </a:r>
            <a:endParaRPr lang="en-US" sz="3200" dirty="0">
              <a:solidFill>
                <a:schemeClr val="accent1"/>
              </a:solidFill>
            </a:endParaRPr>
          </a:p>
        </p:txBody>
      </p:sp>
      <p:sp>
        <p:nvSpPr>
          <p:cNvPr id="13" name="Content Placeholder 2"/>
          <p:cNvSpPr>
            <a:spLocks noGrp="1"/>
          </p:cNvSpPr>
          <p:nvPr>
            <p:ph idx="1"/>
          </p:nvPr>
        </p:nvSpPr>
        <p:spPr>
          <a:xfrm>
            <a:off x="457200" y="1280160"/>
            <a:ext cx="8229600" cy="548640"/>
          </a:xfrm>
        </p:spPr>
        <p:txBody>
          <a:bodyPr/>
          <a:lstStyle/>
          <a:p>
            <a:r>
              <a:rPr lang="en-US" b="1" dirty="0"/>
              <a:t>Method 2:</a:t>
            </a:r>
            <a:r>
              <a:rPr lang="en-US" dirty="0"/>
              <a:t> Apply the power of a quotient rule first.</a:t>
            </a:r>
            <a:endParaRPr lang="en-US" b="1" dirty="0"/>
          </a:p>
        </p:txBody>
      </p:sp>
      <p:pic>
        <p:nvPicPr>
          <p:cNvPr id="14" name="Picture 13" descr="Open parenthesis open parenthesis two times x squared times y cubed close parenthesis divided by open parenthesis three x y to the power of negative two close parenthesis close parenthesis to the power of negative two times open parenthesis open parenthesis four times x squared times y to the power of negative one close parenthesis divided by open parenthesis three times x to the power of negative five times y cubed close parenthesis close parenthesis to the power of negative one &#10;Which equals&#10;Open parenthesis two to the power of negative two times x to the power of open parenthesis two times negative two close parenthesis times y to the power of open parenthesis three times negative two close parenthesis close parenthesis divided by open parenthesis three to the power of negative two times x to the power of open parenthesis one times negative two close parenthesis times y to the power of open parenthesis negative two times negative two close parenthesis close parenthesis, multiplied by&#10;Open parenthesis four to the power of negative one times x to the power of open parenthesis two times negative one close parenthesis times y to the power of open parenthesis negative one times negative one close parenthesis close parenthesis divided by open parenthesis three to the power of negative one times x to the power of open parenthesis negative five times negative one close parenthesis times y to the power of open parenthesis three times negative one close parenthesis close parenthesis &#10;Which equals&#10;three squared divided by two squared times x to the power of negative four divided by x to the power of negative two times y to the power of negative six divided by y to the power of four times three divided by four times x to the power of negative two divided by x to the power of five times y to the power of one divided by y to the power of negative three &#10;equals&#10;open parenthesis nine times three times x to the power of open parenthesis negative four minus two close parenthesis times y to the power of open parenthesis negative six plus one close parenthesis close parenthesis divided by open parenthesis four times four times x to the power of open parenthesis negative two plus five close parenthesis times y to the power of open parenthesis four minus three close parenthesis close parenthesis &#10;equals&#10;open parenthesis twenty seven times x to the power of negative six times y to the power of negative five close parenthesis divided by open parenthesis sixteen times x cubed times y to the power of 1 close parenthesis &#10;equals&#10;twenty seven times x to the power of open parenthesis negative 6 minus three close parenthesis times y to the power of open parenthesis negative five minus one close parenthesis all divided by 16&#10;which equals&#10;twenty seven times x to the power of negative nine times y to the power of negative six all divided by sixteen &#10;then we get&#10;twenty seven divided by open parenthesis sixteen times x to the power of nine times y to the power of six close parenthesis.">
            <a:extLst>
              <a:ext uri="{FF2B5EF4-FFF2-40B4-BE49-F238E27FC236}">
                <a16:creationId xmlns:a16="http://schemas.microsoft.com/office/drawing/2014/main" id="{E1EFD706-D9FD-93E3-3306-BDCC1D1D8E4F}"/>
              </a:ext>
            </a:extLst>
          </p:cNvPr>
          <p:cNvPicPr>
            <a:picLocks noChangeAspect="1"/>
          </p:cNvPicPr>
          <p:nvPr/>
        </p:nvPicPr>
        <p:blipFill>
          <a:blip r:embed="rId2"/>
          <a:stretch>
            <a:fillRect/>
          </a:stretch>
        </p:blipFill>
        <p:spPr>
          <a:xfrm>
            <a:off x="483577" y="1828800"/>
            <a:ext cx="8153400" cy="4219575"/>
          </a:xfrm>
          <a:prstGeom prst="rect">
            <a:avLst/>
          </a:prstGeom>
        </p:spPr>
      </p:pic>
    </p:spTree>
    <p:extLst>
      <p:ext uri="{BB962C8B-B14F-4D97-AF65-F5344CB8AC3E}">
        <p14:creationId xmlns:p14="http://schemas.microsoft.com/office/powerpoint/2010/main" val="3746231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Properties: Summary of the Rules for Exponents</a:t>
            </a:r>
            <a:r>
              <a:rPr lang="en-US" baseline="-25000" dirty="0"/>
              <a:t>1</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130040"/>
          </a:xfrm>
          <a:prstGeom prst="rect">
            <a:avLst/>
          </a:prstGeom>
          <a:solidFill>
            <a:srgbClr val="FFFFCC"/>
          </a:solidFill>
          <a:ln w="28575">
            <a:solidFill>
              <a:srgbClr val="000000"/>
            </a:solidFill>
          </a:ln>
        </p:spPr>
        <p:txBody>
          <a:bodyPr>
            <a:noAutofit/>
          </a:bodyPr>
          <a:lstStyle/>
          <a:p>
            <a:pPr marL="0" indent="0">
              <a:buFont typeface="Courier New" pitchFamily="49" charset="0"/>
              <a:buNone/>
              <a:tabLst>
                <a:tab pos="520700" algn="l"/>
              </a:tabLst>
            </a:pPr>
            <a:r>
              <a:rPr lang="en-US" i="0" dirty="0">
                <a:solidFill>
                  <a:srgbClr val="000000"/>
                </a:solidFill>
              </a:rPr>
              <a:t>For any nonzero real numbers </a:t>
            </a:r>
            <a:r>
              <a:rPr lang="en-US" i="1" dirty="0">
                <a:solidFill>
                  <a:srgbClr val="000000"/>
                </a:solidFill>
              </a:rPr>
              <a:t>a</a:t>
            </a:r>
            <a:r>
              <a:rPr lang="en-US" i="0" dirty="0">
                <a:solidFill>
                  <a:srgbClr val="000000"/>
                </a:solidFill>
              </a:rPr>
              <a:t> and </a:t>
            </a:r>
            <a:r>
              <a:rPr lang="en-US" i="1" dirty="0">
                <a:solidFill>
                  <a:srgbClr val="000000"/>
                </a:solidFill>
              </a:rPr>
              <a:t>b</a:t>
            </a:r>
            <a:r>
              <a:rPr lang="en-US" i="0" dirty="0">
                <a:solidFill>
                  <a:srgbClr val="000000"/>
                </a:solidFill>
              </a:rPr>
              <a:t> and integers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a:t>
            </a:r>
          </a:p>
          <a:p>
            <a:pPr marL="514350" indent="-514350">
              <a:buFont typeface="+mj-lt"/>
              <a:buAutoNum type="arabicPeriod"/>
              <a:tabLst>
                <a:tab pos="520700" algn="l"/>
              </a:tabLst>
            </a:pPr>
            <a:r>
              <a:rPr lang="en-US" i="0" dirty="0">
                <a:solidFill>
                  <a:srgbClr val="000000"/>
                </a:solidFill>
              </a:rPr>
              <a:t> The exponent 1:  </a:t>
            </a:r>
            <a:endParaRPr lang="en-US" b="1" i="0" baseline="46000" dirty="0">
              <a:solidFill>
                <a:srgbClr val="0000FF"/>
              </a:solidFill>
            </a:endParaRPr>
          </a:p>
          <a:p>
            <a:pPr>
              <a:tabLst>
                <a:tab pos="520700" algn="l"/>
              </a:tabLst>
            </a:pPr>
            <a:r>
              <a:rPr lang="en-US" i="0" dirty="0">
                <a:solidFill>
                  <a:srgbClr val="000000"/>
                </a:solidFill>
              </a:rPr>
              <a:t>  </a:t>
            </a:r>
            <a:endParaRPr lang="en-US" i="0" dirty="0">
              <a:solidFill>
                <a:srgbClr val="0000FF"/>
              </a:solidFill>
            </a:endParaRPr>
          </a:p>
          <a:p>
            <a:pPr>
              <a:tabLst>
                <a:tab pos="520700" algn="l"/>
              </a:tabLst>
            </a:pPr>
            <a:r>
              <a:rPr lang="en-US" i="0" dirty="0">
                <a:solidFill>
                  <a:srgbClr val="000000"/>
                </a:solidFill>
              </a:rPr>
              <a:t>  </a:t>
            </a:r>
            <a:endParaRPr lang="en-US" i="1" dirty="0">
              <a:solidFill>
                <a:srgbClr val="0000FF"/>
              </a:solidFill>
            </a:endParaRPr>
          </a:p>
          <a:p>
            <a:pPr marL="0" indent="0">
              <a:buFont typeface="Courier New" pitchFamily="49" charset="0"/>
              <a:buNone/>
              <a:tabLst>
                <a:tab pos="520700" algn="l"/>
              </a:tabLst>
            </a:pPr>
            <a:endParaRPr lang="en-US" sz="1200" b="1" i="0" dirty="0">
              <a:solidFill>
                <a:srgbClr val="000000"/>
              </a:solidFill>
            </a:endParaRPr>
          </a:p>
          <a:p>
            <a:pPr>
              <a:tabLst>
                <a:tab pos="520700" algn="l"/>
              </a:tabLst>
            </a:pPr>
            <a:r>
              <a:rPr lang="en-US" i="0" dirty="0">
                <a:solidFill>
                  <a:srgbClr val="000000"/>
                </a:solidFill>
              </a:rPr>
              <a:t> </a:t>
            </a:r>
          </a:p>
          <a:p>
            <a:pPr marL="0" indent="0">
              <a:buFont typeface="Courier New" pitchFamily="49" charset="0"/>
              <a:buNone/>
              <a:tabLst>
                <a:tab pos="520700" algn="l"/>
              </a:tabLst>
            </a:pPr>
            <a:endParaRPr lang="en-US" i="0" dirty="0">
              <a:solidFill>
                <a:srgbClr val="000000"/>
              </a:solidFill>
            </a:endParaRPr>
          </a:p>
        </p:txBody>
      </p:sp>
      <p:pic>
        <p:nvPicPr>
          <p:cNvPr id="13" name="Picture 12" descr="a equals a to the power of one.">
            <a:extLst>
              <a:ext uri="{FF2B5EF4-FFF2-40B4-BE49-F238E27FC236}">
                <a16:creationId xmlns:a16="http://schemas.microsoft.com/office/drawing/2014/main" id="{B3C5B2A5-1A40-5E24-1F19-EEAC6EF9F294}"/>
              </a:ext>
            </a:extLst>
          </p:cNvPr>
          <p:cNvPicPr>
            <a:picLocks noChangeAspect="1"/>
          </p:cNvPicPr>
          <p:nvPr/>
        </p:nvPicPr>
        <p:blipFill>
          <a:blip r:embed="rId2"/>
          <a:stretch>
            <a:fillRect/>
          </a:stretch>
        </p:blipFill>
        <p:spPr>
          <a:xfrm>
            <a:off x="3562350" y="2209800"/>
            <a:ext cx="933450" cy="419100"/>
          </a:xfrm>
          <a:prstGeom prst="rect">
            <a:avLst/>
          </a:prstGeom>
        </p:spPr>
      </p:pic>
      <p:sp>
        <p:nvSpPr>
          <p:cNvPr id="18" name="TextBox 17">
            <a:extLst>
              <a:ext uri="{FF2B5EF4-FFF2-40B4-BE49-F238E27FC236}">
                <a16:creationId xmlns:a16="http://schemas.microsoft.com/office/drawing/2014/main" id="{085F6B7B-41AB-0035-E2E8-12B391796464}"/>
              </a:ext>
            </a:extLst>
          </p:cNvPr>
          <p:cNvSpPr txBox="1"/>
          <p:nvPr/>
        </p:nvSpPr>
        <p:spPr>
          <a:xfrm>
            <a:off x="457200" y="2734408"/>
            <a:ext cx="3305176" cy="523220"/>
          </a:xfrm>
          <a:prstGeom prst="rect">
            <a:avLst/>
          </a:prstGeom>
          <a:noFill/>
        </p:spPr>
        <p:txBody>
          <a:bodyPr wrap="square">
            <a:spAutoFit/>
          </a:bodyPr>
          <a:lstStyle/>
          <a:p>
            <a:r>
              <a:rPr lang="en-US" sz="2800" i="0" dirty="0">
                <a:solidFill>
                  <a:srgbClr val="000000"/>
                </a:solidFill>
              </a:rPr>
              <a:t>2.    The exponent 0:</a:t>
            </a:r>
            <a:endParaRPr lang="en-IN" sz="2800" dirty="0"/>
          </a:p>
        </p:txBody>
      </p:sp>
      <p:pic>
        <p:nvPicPr>
          <p:cNvPr id="16" name="Picture 15" descr="a to the power of zero equals one.">
            <a:extLst>
              <a:ext uri="{FF2B5EF4-FFF2-40B4-BE49-F238E27FC236}">
                <a16:creationId xmlns:a16="http://schemas.microsoft.com/office/drawing/2014/main" id="{A2E8036A-5C4F-31CD-927A-CF63C0A78D07}"/>
              </a:ext>
            </a:extLst>
          </p:cNvPr>
          <p:cNvPicPr>
            <a:picLocks noChangeAspect="1"/>
          </p:cNvPicPr>
          <p:nvPr/>
        </p:nvPicPr>
        <p:blipFill>
          <a:blip r:embed="rId3"/>
          <a:stretch>
            <a:fillRect/>
          </a:stretch>
        </p:blipFill>
        <p:spPr>
          <a:xfrm>
            <a:off x="3505200" y="2743200"/>
            <a:ext cx="933450" cy="419100"/>
          </a:xfrm>
          <a:prstGeom prst="rect">
            <a:avLst/>
          </a:prstGeom>
        </p:spPr>
      </p:pic>
      <p:sp>
        <p:nvSpPr>
          <p:cNvPr id="20" name="TextBox 19">
            <a:extLst>
              <a:ext uri="{FF2B5EF4-FFF2-40B4-BE49-F238E27FC236}">
                <a16:creationId xmlns:a16="http://schemas.microsoft.com/office/drawing/2014/main" id="{898C0ADF-3A31-E101-D16F-511766A6F252}"/>
              </a:ext>
            </a:extLst>
          </p:cNvPr>
          <p:cNvSpPr txBox="1"/>
          <p:nvPr/>
        </p:nvSpPr>
        <p:spPr>
          <a:xfrm>
            <a:off x="457199" y="3324880"/>
            <a:ext cx="3305176" cy="523220"/>
          </a:xfrm>
          <a:prstGeom prst="rect">
            <a:avLst/>
          </a:prstGeom>
          <a:noFill/>
        </p:spPr>
        <p:txBody>
          <a:bodyPr wrap="square">
            <a:spAutoFit/>
          </a:bodyPr>
          <a:lstStyle/>
          <a:p>
            <a:r>
              <a:rPr lang="en-US" sz="2800" i="0" dirty="0">
                <a:solidFill>
                  <a:srgbClr val="000000"/>
                </a:solidFill>
              </a:rPr>
              <a:t>3.    The product rule:</a:t>
            </a:r>
            <a:endParaRPr lang="en-IN" sz="2800" dirty="0"/>
          </a:p>
        </p:txBody>
      </p:sp>
      <p:pic>
        <p:nvPicPr>
          <p:cNvPr id="10" name="Picture 9" descr="a to the power of m times a to the power of n equals a to the power of open parenthesis m plus n close parenthesis.">
            <a:extLst>
              <a:ext uri="{FF2B5EF4-FFF2-40B4-BE49-F238E27FC236}">
                <a16:creationId xmlns:a16="http://schemas.microsoft.com/office/drawing/2014/main" id="{EEDFE5F2-6D1A-14C5-78AA-D873BA42154F}"/>
              </a:ext>
            </a:extLst>
          </p:cNvPr>
          <p:cNvPicPr>
            <a:picLocks noChangeAspect="1"/>
          </p:cNvPicPr>
          <p:nvPr/>
        </p:nvPicPr>
        <p:blipFill>
          <a:blip r:embed="rId4"/>
          <a:stretch>
            <a:fillRect/>
          </a:stretch>
        </p:blipFill>
        <p:spPr>
          <a:xfrm>
            <a:off x="3695700" y="3314700"/>
            <a:ext cx="2095500" cy="419100"/>
          </a:xfrm>
          <a:prstGeom prst="rect">
            <a:avLst/>
          </a:prstGeom>
        </p:spPr>
      </p:pic>
      <p:sp>
        <p:nvSpPr>
          <p:cNvPr id="22" name="TextBox 21">
            <a:extLst>
              <a:ext uri="{FF2B5EF4-FFF2-40B4-BE49-F238E27FC236}">
                <a16:creationId xmlns:a16="http://schemas.microsoft.com/office/drawing/2014/main" id="{76187A29-11BE-45A0-D0DE-4127F2B87548}"/>
              </a:ext>
            </a:extLst>
          </p:cNvPr>
          <p:cNvSpPr txBox="1"/>
          <p:nvPr/>
        </p:nvSpPr>
        <p:spPr>
          <a:xfrm>
            <a:off x="448407" y="4014490"/>
            <a:ext cx="3505200" cy="523220"/>
          </a:xfrm>
          <a:prstGeom prst="rect">
            <a:avLst/>
          </a:prstGeom>
          <a:noFill/>
        </p:spPr>
        <p:txBody>
          <a:bodyPr wrap="square">
            <a:spAutoFit/>
          </a:bodyPr>
          <a:lstStyle/>
          <a:p>
            <a:r>
              <a:rPr lang="en-US" sz="2800" i="0" dirty="0">
                <a:solidFill>
                  <a:srgbClr val="000000"/>
                </a:solidFill>
              </a:rPr>
              <a:t>4.    The quotient rule:</a:t>
            </a:r>
            <a:endParaRPr lang="en-IN" sz="2800" dirty="0"/>
          </a:p>
        </p:txBody>
      </p:sp>
      <p:pic>
        <p:nvPicPr>
          <p:cNvPr id="7" name="Picture 6" descr="a to the power of m divided by a to the power of n equals a to the power of  open parenthesis m minus n close parenthesis.">
            <a:extLst>
              <a:ext uri="{FF2B5EF4-FFF2-40B4-BE49-F238E27FC236}">
                <a16:creationId xmlns:a16="http://schemas.microsoft.com/office/drawing/2014/main" id="{F35B0E9B-1426-55BA-DE8E-FDBBFF7365EA}"/>
              </a:ext>
            </a:extLst>
          </p:cNvPr>
          <p:cNvPicPr>
            <a:picLocks noChangeAspect="1"/>
          </p:cNvPicPr>
          <p:nvPr/>
        </p:nvPicPr>
        <p:blipFill>
          <a:blip r:embed="rId5"/>
          <a:stretch>
            <a:fillRect/>
          </a:stretch>
        </p:blipFill>
        <p:spPr>
          <a:xfrm>
            <a:off x="3762375" y="3810000"/>
            <a:ext cx="1619250" cy="952500"/>
          </a:xfrm>
          <a:prstGeom prst="rect">
            <a:avLst/>
          </a:prstGeom>
        </p:spPr>
      </p:pic>
    </p:spTree>
    <p:extLst>
      <p:ext uri="{BB962C8B-B14F-4D97-AF65-F5344CB8AC3E}">
        <p14:creationId xmlns:p14="http://schemas.microsoft.com/office/powerpoint/2010/main" val="1147888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a:xfrm>
            <a:off x="457200" y="182880"/>
            <a:ext cx="8229600" cy="914400"/>
          </a:xfrm>
          <a:prstGeom prst="rect">
            <a:avLst/>
          </a:prstGeom>
        </p:spPr>
        <p:txBody>
          <a:bodyPr/>
          <a:lstStyle/>
          <a:p>
            <a:r>
              <a:rPr lang="en-US" dirty="0"/>
              <a:t>Properties: Summary of the Rules for Exponents</a:t>
            </a:r>
            <a:r>
              <a:rPr lang="en-US" baseline="-25000" dirty="0"/>
              <a:t>2</a:t>
            </a:r>
            <a:endParaRPr lang="en-US" dirty="0">
              <a:solidFill>
                <a:schemeClr val="accent1"/>
              </a:solidFill>
            </a:endParaRPr>
          </a:p>
        </p:txBody>
      </p:sp>
      <p:sp>
        <p:nvSpPr>
          <p:cNvPr id="4" name="TextBox 3">
            <a:extLst>
              <a:ext uri="{C183D7F6-B498-43B3-948B-1728B52AA6E4}">
                <adec:decorative xmlns:adec="http://schemas.microsoft.com/office/drawing/2017/decorative" val="1"/>
              </a:ext>
            </a:extLst>
          </p:cNvPr>
          <p:cNvSpPr txBox="1">
            <a:spLocks noChangeArrowheads="1"/>
          </p:cNvSpPr>
          <p:nvPr/>
        </p:nvSpPr>
        <p:spPr>
          <a:xfrm>
            <a:off x="457200" y="1280160"/>
            <a:ext cx="8229600" cy="3672840"/>
          </a:xfrm>
          <a:prstGeom prst="rect">
            <a:avLst/>
          </a:prstGeom>
          <a:solidFill>
            <a:srgbClr val="FFFFCC"/>
          </a:solidFill>
          <a:ln w="28575">
            <a:solidFill>
              <a:srgbClr val="000000"/>
            </a:solidFill>
          </a:ln>
        </p:spPr>
        <p:txBody>
          <a:bodyPr>
            <a:noAutofit/>
          </a:bodyPr>
          <a:lstStyle/>
          <a:p>
            <a:pPr>
              <a:spcBef>
                <a:spcPct val="45000"/>
              </a:spcBef>
              <a:tabLst>
                <a:tab pos="520700" algn="l"/>
              </a:tabLst>
            </a:pPr>
            <a:r>
              <a:rPr lang="en-US" sz="2800" dirty="0">
                <a:solidFill>
                  <a:srgbClr val="000000"/>
                </a:solidFill>
              </a:rPr>
              <a:t>	</a:t>
            </a:r>
          </a:p>
          <a:p>
            <a:pPr>
              <a:spcBef>
                <a:spcPts val="1800"/>
              </a:spcBef>
              <a:tabLst>
                <a:tab pos="520700" algn="l"/>
              </a:tabLst>
            </a:pPr>
            <a:r>
              <a:rPr lang="en-US" sz="2800" dirty="0">
                <a:solidFill>
                  <a:srgbClr val="000000"/>
                </a:solidFill>
              </a:rPr>
              <a:t>  </a:t>
            </a:r>
            <a:endParaRPr lang="en-US" sz="2800" baseline="46000" dirty="0">
              <a:solidFill>
                <a:srgbClr val="000000"/>
              </a:solidFill>
            </a:endParaRPr>
          </a:p>
          <a:p>
            <a:pPr>
              <a:spcBef>
                <a:spcPct val="50000"/>
              </a:spcBef>
              <a:tabLst>
                <a:tab pos="520700" algn="l"/>
              </a:tabLst>
            </a:pPr>
            <a:r>
              <a:rPr lang="en-US" sz="2800" dirty="0">
                <a:solidFill>
                  <a:srgbClr val="000000"/>
                </a:solidFill>
              </a:rPr>
              <a:t>	</a:t>
            </a:r>
          </a:p>
          <a:p>
            <a:pPr>
              <a:spcBef>
                <a:spcPct val="100000"/>
              </a:spcBef>
              <a:tabLst>
                <a:tab pos="520700" algn="l"/>
              </a:tabLst>
            </a:pPr>
            <a:r>
              <a:rPr lang="en-US" sz="2800" dirty="0">
                <a:solidFill>
                  <a:srgbClr val="000000"/>
                </a:solidFill>
              </a:rPr>
              <a:t>	</a:t>
            </a:r>
          </a:p>
        </p:txBody>
      </p:sp>
      <p:sp>
        <p:nvSpPr>
          <p:cNvPr id="28" name="TextBox 27">
            <a:extLst>
              <a:ext uri="{FF2B5EF4-FFF2-40B4-BE49-F238E27FC236}">
                <a16:creationId xmlns:a16="http://schemas.microsoft.com/office/drawing/2014/main" id="{36C3FB90-8DFC-FA05-6AF2-3EB43E855403}"/>
              </a:ext>
            </a:extLst>
          </p:cNvPr>
          <p:cNvSpPr txBox="1"/>
          <p:nvPr/>
        </p:nvSpPr>
        <p:spPr>
          <a:xfrm>
            <a:off x="457200" y="1349258"/>
            <a:ext cx="3810000" cy="523220"/>
          </a:xfrm>
          <a:prstGeom prst="rect">
            <a:avLst/>
          </a:prstGeom>
          <a:noFill/>
        </p:spPr>
        <p:txBody>
          <a:bodyPr wrap="square">
            <a:spAutoFit/>
          </a:bodyPr>
          <a:lstStyle/>
          <a:p>
            <a:r>
              <a:rPr lang="en-US" sz="2800" dirty="0">
                <a:solidFill>
                  <a:srgbClr val="000000"/>
                </a:solidFill>
              </a:rPr>
              <a:t>5.   Negative exponents:</a:t>
            </a:r>
            <a:endParaRPr lang="en-IN" sz="2800" dirty="0"/>
          </a:p>
        </p:txBody>
      </p:sp>
      <p:pic>
        <p:nvPicPr>
          <p:cNvPr id="12" name="Picture 11" descr="a to the power of negative n equals one divided by a to the power of n.">
            <a:extLst>
              <a:ext uri="{FF2B5EF4-FFF2-40B4-BE49-F238E27FC236}">
                <a16:creationId xmlns:a16="http://schemas.microsoft.com/office/drawing/2014/main" id="{9A4F4159-272D-578B-02EC-09EF86441FFB}"/>
              </a:ext>
            </a:extLst>
          </p:cNvPr>
          <p:cNvPicPr>
            <a:picLocks noChangeAspect="1"/>
          </p:cNvPicPr>
          <p:nvPr/>
        </p:nvPicPr>
        <p:blipFill>
          <a:blip r:embed="rId2"/>
          <a:stretch>
            <a:fillRect/>
          </a:stretch>
        </p:blipFill>
        <p:spPr>
          <a:xfrm>
            <a:off x="4101934" y="1219200"/>
            <a:ext cx="1091184" cy="783336"/>
          </a:xfrm>
          <a:prstGeom prst="rect">
            <a:avLst/>
          </a:prstGeom>
        </p:spPr>
      </p:pic>
      <p:sp>
        <p:nvSpPr>
          <p:cNvPr id="30" name="TextBox 29">
            <a:extLst>
              <a:ext uri="{FF2B5EF4-FFF2-40B4-BE49-F238E27FC236}">
                <a16:creationId xmlns:a16="http://schemas.microsoft.com/office/drawing/2014/main" id="{B9FCCA5F-893D-B789-2C3F-D6E173125C8B}"/>
              </a:ext>
            </a:extLst>
          </p:cNvPr>
          <p:cNvSpPr txBox="1"/>
          <p:nvPr/>
        </p:nvSpPr>
        <p:spPr>
          <a:xfrm>
            <a:off x="457200" y="1933438"/>
            <a:ext cx="2438400" cy="523220"/>
          </a:xfrm>
          <a:prstGeom prst="rect">
            <a:avLst/>
          </a:prstGeom>
          <a:noFill/>
        </p:spPr>
        <p:txBody>
          <a:bodyPr wrap="square">
            <a:spAutoFit/>
          </a:bodyPr>
          <a:lstStyle/>
          <a:p>
            <a:r>
              <a:rPr lang="en-US" sz="2800" dirty="0">
                <a:solidFill>
                  <a:srgbClr val="000000"/>
                </a:solidFill>
              </a:rPr>
              <a:t>6.   Power rule:</a:t>
            </a:r>
            <a:endParaRPr lang="en-IN" sz="2800" dirty="0"/>
          </a:p>
        </p:txBody>
      </p:sp>
      <p:pic>
        <p:nvPicPr>
          <p:cNvPr id="20" name="Picture 19" descr="Open parenthesis a to the power of m close parenthesis to the power of n equals a to the power of m times n.">
            <a:extLst>
              <a:ext uri="{FF2B5EF4-FFF2-40B4-BE49-F238E27FC236}">
                <a16:creationId xmlns:a16="http://schemas.microsoft.com/office/drawing/2014/main" id="{CCCF0D49-01B2-F770-8D06-AF9CBC910ABF}"/>
              </a:ext>
            </a:extLst>
          </p:cNvPr>
          <p:cNvPicPr>
            <a:picLocks noChangeAspect="1"/>
          </p:cNvPicPr>
          <p:nvPr/>
        </p:nvPicPr>
        <p:blipFill>
          <a:blip r:embed="rId3"/>
          <a:stretch>
            <a:fillRect/>
          </a:stretch>
        </p:blipFill>
        <p:spPr>
          <a:xfrm>
            <a:off x="2752051" y="1850708"/>
            <a:ext cx="1895475" cy="695325"/>
          </a:xfrm>
          <a:prstGeom prst="rect">
            <a:avLst/>
          </a:prstGeom>
        </p:spPr>
      </p:pic>
      <p:sp>
        <p:nvSpPr>
          <p:cNvPr id="32" name="TextBox 31">
            <a:extLst>
              <a:ext uri="{FF2B5EF4-FFF2-40B4-BE49-F238E27FC236}">
                <a16:creationId xmlns:a16="http://schemas.microsoft.com/office/drawing/2014/main" id="{BCE65C5A-1880-E398-A421-07F3CC3B1D13}"/>
              </a:ext>
            </a:extLst>
          </p:cNvPr>
          <p:cNvSpPr txBox="1"/>
          <p:nvPr/>
        </p:nvSpPr>
        <p:spPr>
          <a:xfrm>
            <a:off x="485688" y="2595605"/>
            <a:ext cx="3584008" cy="523220"/>
          </a:xfrm>
          <a:prstGeom prst="rect">
            <a:avLst/>
          </a:prstGeom>
          <a:noFill/>
        </p:spPr>
        <p:txBody>
          <a:bodyPr wrap="square">
            <a:spAutoFit/>
          </a:bodyPr>
          <a:lstStyle/>
          <a:p>
            <a:r>
              <a:rPr lang="en-US" sz="2800" dirty="0">
                <a:solidFill>
                  <a:srgbClr val="000000"/>
                </a:solidFill>
              </a:rPr>
              <a:t>7.   Power of a product:</a:t>
            </a:r>
            <a:endParaRPr lang="en-IN" sz="2800" dirty="0"/>
          </a:p>
        </p:txBody>
      </p:sp>
      <p:pic>
        <p:nvPicPr>
          <p:cNvPr id="26" name="Picture 25" descr="Open parenthesis a b close parenthesis to the power of n equals a to the power of n times b to the power of n.">
            <a:extLst>
              <a:ext uri="{FF2B5EF4-FFF2-40B4-BE49-F238E27FC236}">
                <a16:creationId xmlns:a16="http://schemas.microsoft.com/office/drawing/2014/main" id="{91CAB536-C012-247A-3CFA-8FCC490B5289}"/>
              </a:ext>
            </a:extLst>
          </p:cNvPr>
          <p:cNvPicPr>
            <a:picLocks noChangeAspect="1"/>
          </p:cNvPicPr>
          <p:nvPr/>
        </p:nvPicPr>
        <p:blipFill>
          <a:blip r:embed="rId4"/>
          <a:stretch>
            <a:fillRect/>
          </a:stretch>
        </p:blipFill>
        <p:spPr>
          <a:xfrm>
            <a:off x="3962400" y="2526507"/>
            <a:ext cx="2038350" cy="609600"/>
          </a:xfrm>
          <a:prstGeom prst="rect">
            <a:avLst/>
          </a:prstGeom>
        </p:spPr>
      </p:pic>
      <p:sp>
        <p:nvSpPr>
          <p:cNvPr id="34" name="TextBox 33">
            <a:extLst>
              <a:ext uri="{FF2B5EF4-FFF2-40B4-BE49-F238E27FC236}">
                <a16:creationId xmlns:a16="http://schemas.microsoft.com/office/drawing/2014/main" id="{A200B1AB-65C8-9E26-90BC-A9D9A1E84DF4}"/>
              </a:ext>
            </a:extLst>
          </p:cNvPr>
          <p:cNvSpPr txBox="1"/>
          <p:nvPr/>
        </p:nvSpPr>
        <p:spPr>
          <a:xfrm>
            <a:off x="492369" y="3402896"/>
            <a:ext cx="3733800" cy="523220"/>
          </a:xfrm>
          <a:prstGeom prst="rect">
            <a:avLst/>
          </a:prstGeom>
          <a:noFill/>
        </p:spPr>
        <p:txBody>
          <a:bodyPr wrap="square">
            <a:spAutoFit/>
          </a:bodyPr>
          <a:lstStyle/>
          <a:p>
            <a:r>
              <a:rPr lang="en-US" sz="2800" dirty="0">
                <a:solidFill>
                  <a:srgbClr val="000000"/>
                </a:solidFill>
              </a:rPr>
              <a:t>8.   Power of a quotient:</a:t>
            </a:r>
            <a:endParaRPr lang="en-IN" sz="2800" dirty="0"/>
          </a:p>
        </p:txBody>
      </p:sp>
      <p:pic>
        <p:nvPicPr>
          <p:cNvPr id="17" name="Picture 16" descr="Open parenthesis a divided by b close parenthesis to the power of n equals a to the power of n divided by b to the power of n.">
            <a:extLst>
              <a:ext uri="{FF2B5EF4-FFF2-40B4-BE49-F238E27FC236}">
                <a16:creationId xmlns:a16="http://schemas.microsoft.com/office/drawing/2014/main" id="{9DCF01B5-644E-B788-0D87-CAFE58EF35C2}"/>
              </a:ext>
            </a:extLst>
          </p:cNvPr>
          <p:cNvPicPr>
            <a:picLocks noChangeAspect="1"/>
          </p:cNvPicPr>
          <p:nvPr/>
        </p:nvPicPr>
        <p:blipFill>
          <a:blip r:embed="rId5"/>
          <a:stretch>
            <a:fillRect/>
          </a:stretch>
        </p:blipFill>
        <p:spPr>
          <a:xfrm>
            <a:off x="4069696" y="3116580"/>
            <a:ext cx="1733550" cy="1076325"/>
          </a:xfrm>
          <a:prstGeom prst="rect">
            <a:avLst/>
          </a:prstGeom>
        </p:spPr>
      </p:pic>
    </p:spTree>
    <p:extLst>
      <p:ext uri="{BB962C8B-B14F-4D97-AF65-F5344CB8AC3E}">
        <p14:creationId xmlns:p14="http://schemas.microsoft.com/office/powerpoint/2010/main" val="2534712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dirty="0"/>
              <a:t>Properties: Summary of the Rules for Exponents</a:t>
            </a:r>
            <a:endParaRPr lang="en-US" sz="3200" dirty="0">
              <a:solidFill>
                <a:schemeClr val="accent1"/>
              </a:solidFill>
            </a:endParaRPr>
          </a:p>
        </p:txBody>
      </p:sp>
      <p:sp>
        <p:nvSpPr>
          <p:cNvPr id="7" name="Rectangle 3"/>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a:noAutofit/>
          </a:bodyPr>
          <a:lstStyle/>
          <a:p>
            <a:pPr marL="0" indent="0">
              <a:buFont typeface="Courier New" pitchFamily="49" charset="0"/>
              <a:buNone/>
              <a:tabLst>
                <a:tab pos="463550" algn="l"/>
              </a:tabLst>
            </a:pPr>
            <a:r>
              <a:rPr lang="en-US" i="0" dirty="0">
                <a:solidFill>
                  <a:srgbClr val="000000"/>
                </a:solidFill>
              </a:rPr>
              <a:t>For any nonzero real number </a:t>
            </a:r>
            <a:r>
              <a:rPr lang="en-US" i="1" dirty="0">
                <a:solidFill>
                  <a:srgbClr val="000000"/>
                </a:solidFill>
              </a:rPr>
              <a:t>a</a:t>
            </a:r>
            <a:r>
              <a:rPr lang="en-US" i="0" dirty="0">
                <a:solidFill>
                  <a:srgbClr val="000000"/>
                </a:solidFill>
              </a:rPr>
              <a:t> and integers </a:t>
            </a:r>
            <a:r>
              <a:rPr lang="en-US" i="1" dirty="0">
                <a:solidFill>
                  <a:srgbClr val="000000"/>
                </a:solidFill>
              </a:rPr>
              <a:t>m</a:t>
            </a:r>
            <a:r>
              <a:rPr lang="en-US" i="0" dirty="0">
                <a:solidFill>
                  <a:srgbClr val="000000"/>
                </a:solidFill>
              </a:rPr>
              <a:t> and </a:t>
            </a:r>
            <a:r>
              <a:rPr lang="en-US" i="1" dirty="0">
                <a:solidFill>
                  <a:srgbClr val="000000"/>
                </a:solidFill>
              </a:rPr>
              <a:t>n</a:t>
            </a:r>
            <a:r>
              <a:rPr lang="en-US" i="0" dirty="0">
                <a:solidFill>
                  <a:srgbClr val="000000"/>
                </a:solidFill>
              </a:rPr>
              <a:t>: </a:t>
            </a:r>
          </a:p>
          <a:p>
            <a:pPr>
              <a:spcBef>
                <a:spcPct val="100000"/>
              </a:spcBef>
              <a:tabLst>
                <a:tab pos="463550" algn="l"/>
              </a:tabLst>
            </a:pPr>
            <a:r>
              <a:rPr lang="en-US" i="0" dirty="0">
                <a:solidFill>
                  <a:srgbClr val="000000"/>
                </a:solidFill>
              </a:rPr>
              <a:t> </a:t>
            </a:r>
          </a:p>
          <a:p>
            <a:pPr marL="0" indent="0">
              <a:spcBef>
                <a:spcPct val="100000"/>
              </a:spcBef>
              <a:buFont typeface="Courier New" pitchFamily="49" charset="0"/>
              <a:buNone/>
              <a:tabLst>
                <a:tab pos="463550" algn="l"/>
              </a:tabLst>
            </a:pPr>
            <a:endParaRPr lang="en-US" dirty="0">
              <a:solidFill>
                <a:srgbClr val="000000"/>
              </a:solidFill>
            </a:endParaRPr>
          </a:p>
        </p:txBody>
      </p:sp>
      <p:sp>
        <p:nvSpPr>
          <p:cNvPr id="13" name="TextBox 12">
            <a:extLst>
              <a:ext uri="{FF2B5EF4-FFF2-40B4-BE49-F238E27FC236}">
                <a16:creationId xmlns:a16="http://schemas.microsoft.com/office/drawing/2014/main" id="{F53063EE-6463-352D-1D73-679197DC5772}"/>
              </a:ext>
            </a:extLst>
          </p:cNvPr>
          <p:cNvSpPr txBox="1"/>
          <p:nvPr/>
        </p:nvSpPr>
        <p:spPr>
          <a:xfrm>
            <a:off x="457200" y="1824464"/>
            <a:ext cx="3124202"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1.   The exponent 1: </a:t>
            </a:r>
            <a:endParaRPr lang="en-IN" dirty="0"/>
          </a:p>
        </p:txBody>
      </p:sp>
      <p:pic>
        <p:nvPicPr>
          <p:cNvPr id="2" name="Picture 1" descr="a equals a to the power of one.">
            <a:extLst>
              <a:ext uri="{FF2B5EF4-FFF2-40B4-BE49-F238E27FC236}">
                <a16:creationId xmlns:a16="http://schemas.microsoft.com/office/drawing/2014/main" id="{6BAE7BBD-3A43-F43C-3219-B33ACCC2EC18}"/>
              </a:ext>
            </a:extLst>
          </p:cNvPr>
          <p:cNvPicPr>
            <a:picLocks noChangeAspect="1"/>
          </p:cNvPicPr>
          <p:nvPr/>
        </p:nvPicPr>
        <p:blipFill>
          <a:blip r:embed="rId2"/>
          <a:stretch>
            <a:fillRect/>
          </a:stretch>
        </p:blipFill>
        <p:spPr>
          <a:xfrm>
            <a:off x="3548062" y="1828800"/>
            <a:ext cx="933450" cy="419100"/>
          </a:xfrm>
          <a:prstGeom prst="rect">
            <a:avLst/>
          </a:prstGeom>
        </p:spPr>
      </p:pic>
      <p:sp>
        <p:nvSpPr>
          <p:cNvPr id="10" name="TextBox 9">
            <a:extLst>
              <a:ext uri="{FF2B5EF4-FFF2-40B4-BE49-F238E27FC236}">
                <a16:creationId xmlns:a16="http://schemas.microsoft.com/office/drawing/2014/main" id="{B59609EE-06CE-2CE2-23E4-772AAFB06AE2}"/>
              </a:ext>
            </a:extLst>
          </p:cNvPr>
          <p:cNvSpPr txBox="1"/>
          <p:nvPr/>
        </p:nvSpPr>
        <p:spPr>
          <a:xfrm>
            <a:off x="457200" y="2394845"/>
            <a:ext cx="3124202"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2.   The exponent 0: </a:t>
            </a:r>
            <a:endParaRPr lang="en-IN" dirty="0"/>
          </a:p>
        </p:txBody>
      </p:sp>
      <p:pic>
        <p:nvPicPr>
          <p:cNvPr id="3" name="Picture 2" descr="a to the power of zero equals one.">
            <a:extLst>
              <a:ext uri="{FF2B5EF4-FFF2-40B4-BE49-F238E27FC236}">
                <a16:creationId xmlns:a16="http://schemas.microsoft.com/office/drawing/2014/main" id="{500B5868-C450-FCFB-6FC7-5FABEB239722}"/>
              </a:ext>
            </a:extLst>
          </p:cNvPr>
          <p:cNvPicPr>
            <a:picLocks noChangeAspect="1"/>
          </p:cNvPicPr>
          <p:nvPr/>
        </p:nvPicPr>
        <p:blipFill>
          <a:blip r:embed="rId3"/>
          <a:stretch>
            <a:fillRect/>
          </a:stretch>
        </p:blipFill>
        <p:spPr>
          <a:xfrm>
            <a:off x="3509962" y="2408172"/>
            <a:ext cx="933450" cy="419100"/>
          </a:xfrm>
          <a:prstGeom prst="rect">
            <a:avLst/>
          </a:prstGeom>
        </p:spPr>
      </p:pic>
      <p:sp>
        <p:nvSpPr>
          <p:cNvPr id="16" name="TextBox 15">
            <a:extLst>
              <a:ext uri="{FF2B5EF4-FFF2-40B4-BE49-F238E27FC236}">
                <a16:creationId xmlns:a16="http://schemas.microsoft.com/office/drawing/2014/main" id="{2189482D-E364-360E-C1DE-A5E78254B927}"/>
              </a:ext>
            </a:extLst>
          </p:cNvPr>
          <p:cNvSpPr txBox="1"/>
          <p:nvPr/>
        </p:nvSpPr>
        <p:spPr>
          <a:xfrm>
            <a:off x="457200" y="2921595"/>
            <a:ext cx="3276600" cy="523220"/>
          </a:xfrm>
          <a:prstGeom prst="rect">
            <a:avLst/>
          </a:prstGeom>
          <a:noFill/>
        </p:spPr>
        <p:txBody>
          <a:bodyPr wrap="square">
            <a:spAutoFit/>
          </a:bodyPr>
          <a:lstStyle/>
          <a:p>
            <a:r>
              <a:rPr lang="en-US" sz="2800" i="0" dirty="0">
                <a:solidFill>
                  <a:srgbClr val="000000"/>
                </a:solidFill>
              </a:rPr>
              <a:t>3.   The product rule:</a:t>
            </a:r>
            <a:endParaRPr lang="en-IN" sz="2800" dirty="0"/>
          </a:p>
        </p:txBody>
      </p:sp>
      <p:pic>
        <p:nvPicPr>
          <p:cNvPr id="14" name="Picture 13" descr="a to the power of m times a to the power of n equals a to the power of open parenthesis m plus n close parenthesis.">
            <a:extLst>
              <a:ext uri="{FF2B5EF4-FFF2-40B4-BE49-F238E27FC236}">
                <a16:creationId xmlns:a16="http://schemas.microsoft.com/office/drawing/2014/main" id="{17ECFAE3-78CD-D660-0563-4FB1B5B97AB2}"/>
              </a:ext>
            </a:extLst>
          </p:cNvPr>
          <p:cNvPicPr>
            <a:picLocks noChangeAspect="1"/>
          </p:cNvPicPr>
          <p:nvPr/>
        </p:nvPicPr>
        <p:blipFill>
          <a:blip r:embed="rId4"/>
          <a:stretch>
            <a:fillRect/>
          </a:stretch>
        </p:blipFill>
        <p:spPr>
          <a:xfrm>
            <a:off x="3681412" y="2946640"/>
            <a:ext cx="2066925" cy="419100"/>
          </a:xfrm>
          <a:prstGeom prst="rect">
            <a:avLst/>
          </a:prstGeom>
        </p:spPr>
      </p:pic>
      <p:sp>
        <p:nvSpPr>
          <p:cNvPr id="18" name="TextBox 17">
            <a:extLst>
              <a:ext uri="{FF2B5EF4-FFF2-40B4-BE49-F238E27FC236}">
                <a16:creationId xmlns:a16="http://schemas.microsoft.com/office/drawing/2014/main" id="{61D25D10-8942-02A5-1350-569D6306F5E1}"/>
              </a:ext>
            </a:extLst>
          </p:cNvPr>
          <p:cNvSpPr txBox="1"/>
          <p:nvPr/>
        </p:nvSpPr>
        <p:spPr>
          <a:xfrm>
            <a:off x="462951" y="3607650"/>
            <a:ext cx="3352800" cy="523220"/>
          </a:xfrm>
          <a:prstGeom prst="rect">
            <a:avLst/>
          </a:prstGeom>
          <a:noFill/>
        </p:spPr>
        <p:txBody>
          <a:bodyPr wrap="square">
            <a:spAutoFit/>
          </a:bodyPr>
          <a:lstStyle/>
          <a:p>
            <a:r>
              <a:rPr lang="en-US" sz="2800" i="0" dirty="0">
                <a:solidFill>
                  <a:srgbClr val="000000"/>
                </a:solidFill>
              </a:rPr>
              <a:t>4.   The quotient rule:</a:t>
            </a:r>
            <a:endParaRPr lang="en-IN" sz="2800" dirty="0"/>
          </a:p>
        </p:txBody>
      </p:sp>
      <p:pic>
        <p:nvPicPr>
          <p:cNvPr id="4" name="Picture 3" descr="a to the power of m divided by a to the power of n equals a to the power of open parenthesis m minus n close parenthesis.">
            <a:extLst>
              <a:ext uri="{FF2B5EF4-FFF2-40B4-BE49-F238E27FC236}">
                <a16:creationId xmlns:a16="http://schemas.microsoft.com/office/drawing/2014/main" id="{3A3F5C9F-BA28-39C1-52DA-7204797C5716}"/>
              </a:ext>
            </a:extLst>
          </p:cNvPr>
          <p:cNvPicPr>
            <a:picLocks noChangeAspect="1"/>
          </p:cNvPicPr>
          <p:nvPr/>
        </p:nvPicPr>
        <p:blipFill>
          <a:blip r:embed="rId5"/>
          <a:stretch>
            <a:fillRect/>
          </a:stretch>
        </p:blipFill>
        <p:spPr>
          <a:xfrm>
            <a:off x="3733800" y="3398808"/>
            <a:ext cx="1552575" cy="952500"/>
          </a:xfrm>
          <a:prstGeom prst="rect">
            <a:avLst/>
          </a:prstGeom>
        </p:spPr>
      </p:pic>
      <p:sp>
        <p:nvSpPr>
          <p:cNvPr id="20" name="TextBox 19">
            <a:extLst>
              <a:ext uri="{FF2B5EF4-FFF2-40B4-BE49-F238E27FC236}">
                <a16:creationId xmlns:a16="http://schemas.microsoft.com/office/drawing/2014/main" id="{1D9EFC3A-0FF9-EBE0-7DF2-07CB555A3AEE}"/>
              </a:ext>
            </a:extLst>
          </p:cNvPr>
          <p:cNvSpPr txBox="1"/>
          <p:nvPr/>
        </p:nvSpPr>
        <p:spPr>
          <a:xfrm>
            <a:off x="457200" y="4434743"/>
            <a:ext cx="3657600" cy="523220"/>
          </a:xfrm>
          <a:prstGeom prst="rect">
            <a:avLst/>
          </a:prstGeom>
          <a:noFill/>
        </p:spPr>
        <p:txBody>
          <a:bodyPr wrap="square">
            <a:spAutoFit/>
          </a:bodyPr>
          <a:lstStyle/>
          <a:p>
            <a:r>
              <a:rPr lang="en-US" sz="2800" i="0" dirty="0">
                <a:solidFill>
                  <a:srgbClr val="000000"/>
                </a:solidFill>
              </a:rPr>
              <a:t>5.   Negative exponents:</a:t>
            </a:r>
            <a:endParaRPr lang="en-IN" sz="2800" dirty="0"/>
          </a:p>
        </p:txBody>
      </p:sp>
      <p:pic>
        <p:nvPicPr>
          <p:cNvPr id="11" name="Picture 10" descr="a to the power of negative n equals one divided by a to the power of n.">
            <a:extLst>
              <a:ext uri="{FF2B5EF4-FFF2-40B4-BE49-F238E27FC236}">
                <a16:creationId xmlns:a16="http://schemas.microsoft.com/office/drawing/2014/main" id="{4DF56F42-85A1-0524-3E90-BCA86053223D}"/>
              </a:ext>
            </a:extLst>
          </p:cNvPr>
          <p:cNvPicPr>
            <a:picLocks noChangeAspect="1"/>
          </p:cNvPicPr>
          <p:nvPr/>
        </p:nvPicPr>
        <p:blipFill>
          <a:blip r:embed="rId6"/>
          <a:stretch>
            <a:fillRect/>
          </a:stretch>
        </p:blipFill>
        <p:spPr>
          <a:xfrm>
            <a:off x="4038600" y="4267200"/>
            <a:ext cx="1352550" cy="9048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dirty="0"/>
              <a:t>Properties: Power Rule for Exponents</a:t>
            </a:r>
            <a:endParaRPr lang="en-US" sz="3200" dirty="0">
              <a:solidFill>
                <a:schemeClr val="accent1"/>
              </a:solidFill>
            </a:endParaRPr>
          </a:p>
        </p:txBody>
      </p:sp>
      <p:sp>
        <p:nvSpPr>
          <p:cNvPr id="6" name="Rectangle 3"/>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a:tabLst>
                <a:tab pos="977900" algn="l"/>
              </a:tabLst>
            </a:pPr>
            <a:r>
              <a:rPr lang="en-US" sz="2800" dirty="0">
                <a:solidFill>
                  <a:srgbClr val="000000"/>
                </a:solidFill>
              </a:rPr>
              <a:t>If </a:t>
            </a:r>
            <a:r>
              <a:rPr lang="en-US" sz="2800" i="1" dirty="0">
                <a:solidFill>
                  <a:srgbClr val="000000"/>
                </a:solidFill>
              </a:rPr>
              <a:t>a</a:t>
            </a:r>
            <a:r>
              <a:rPr lang="en-US" sz="2800" dirty="0">
                <a:solidFill>
                  <a:srgbClr val="000000"/>
                </a:solidFill>
              </a:rPr>
              <a:t> is a nonzero real number and </a:t>
            </a:r>
            <a:r>
              <a:rPr lang="en-US" sz="2800" i="1" dirty="0">
                <a:solidFill>
                  <a:srgbClr val="000000"/>
                </a:solidFill>
              </a:rPr>
              <a:t>m</a:t>
            </a:r>
            <a:r>
              <a:rPr lang="en-US" sz="2800" dirty="0">
                <a:solidFill>
                  <a:srgbClr val="000000"/>
                </a:solidFill>
              </a:rPr>
              <a:t> and </a:t>
            </a:r>
            <a:r>
              <a:rPr lang="en-US" sz="2800" i="1" dirty="0">
                <a:solidFill>
                  <a:srgbClr val="000000"/>
                </a:solidFill>
              </a:rPr>
              <a:t>n</a:t>
            </a:r>
            <a:r>
              <a:rPr lang="en-US" sz="2800" dirty="0">
                <a:solidFill>
                  <a:srgbClr val="000000"/>
                </a:solidFill>
              </a:rPr>
              <a:t> are integers, then</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p:txBody>
      </p:sp>
      <p:pic>
        <p:nvPicPr>
          <p:cNvPr id="4" name="Picture 3" descr="Open parenthesis a to the power of m close parenthesis to the power of n equals a to the power of m times n.">
            <a:extLst>
              <a:ext uri="{FF2B5EF4-FFF2-40B4-BE49-F238E27FC236}">
                <a16:creationId xmlns:a16="http://schemas.microsoft.com/office/drawing/2014/main" id="{71A4AA28-B814-F1C2-7DA8-F5742AFA09B9}"/>
              </a:ext>
            </a:extLst>
          </p:cNvPr>
          <p:cNvPicPr>
            <a:picLocks noChangeAspect="1"/>
          </p:cNvPicPr>
          <p:nvPr/>
        </p:nvPicPr>
        <p:blipFill>
          <a:blip r:embed="rId2"/>
          <a:stretch>
            <a:fillRect/>
          </a:stretch>
        </p:blipFill>
        <p:spPr>
          <a:xfrm>
            <a:off x="3581400" y="2139106"/>
            <a:ext cx="1895475" cy="695325"/>
          </a:xfrm>
          <a:prstGeom prst="rect">
            <a:avLst/>
          </a:prstGeom>
        </p:spPr>
      </p:pic>
      <p:sp>
        <p:nvSpPr>
          <p:cNvPr id="11" name="TextBox 10">
            <a:extLst>
              <a:ext uri="{FF2B5EF4-FFF2-40B4-BE49-F238E27FC236}">
                <a16:creationId xmlns:a16="http://schemas.microsoft.com/office/drawing/2014/main" id="{6F8208ED-ECC1-53BF-5F98-5EB7ED28E705}"/>
              </a:ext>
            </a:extLst>
          </p:cNvPr>
          <p:cNvSpPr txBox="1"/>
          <p:nvPr/>
        </p:nvSpPr>
        <p:spPr>
          <a:xfrm>
            <a:off x="457200" y="2934458"/>
            <a:ext cx="8077200" cy="1384995"/>
          </a:xfrm>
          <a:prstGeom prst="rect">
            <a:avLst/>
          </a:prstGeom>
          <a:noFill/>
        </p:spPr>
        <p:txBody>
          <a:bodyPr wrap="square">
            <a:spAutoFit/>
          </a:bodyPr>
          <a:lstStyle/>
          <a:p>
            <a:pPr>
              <a:tabLst>
                <a:tab pos="977900" algn="l"/>
              </a:tabLst>
            </a:pPr>
            <a:r>
              <a:rPr lang="en-US" sz="2800" dirty="0">
                <a:solidFill>
                  <a:srgbClr val="000000"/>
                </a:solidFill>
              </a:rPr>
              <a:t>In other words, the value of a power raised to a power can be found by multiplying the exponents and keeping the base.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Using the Power Rule for Exponents</a:t>
            </a:r>
            <a:r>
              <a:rPr lang="en-US" baseline="-25000" dirty="0"/>
              <a:t>1</a:t>
            </a:r>
            <a:endParaRPr lang="en-US" sz="3200" baseline="-25000" dirty="0"/>
          </a:p>
        </p:txBody>
      </p:sp>
      <p:sp>
        <p:nvSpPr>
          <p:cNvPr id="6"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Simplify each expression by using the power rule for exponents.</a:t>
            </a:r>
          </a:p>
        </p:txBody>
      </p:sp>
      <p:pic>
        <p:nvPicPr>
          <p:cNvPr id="4" name="Picture 3" descr="Example a, Open parenthesis x squared close parenthesis to the power of four.">
            <a:extLst>
              <a:ext uri="{FF2B5EF4-FFF2-40B4-BE49-F238E27FC236}">
                <a16:creationId xmlns:a16="http://schemas.microsoft.com/office/drawing/2014/main" id="{25867A83-D036-0DFC-239B-0AECEB4B34F9}"/>
              </a:ext>
            </a:extLst>
          </p:cNvPr>
          <p:cNvPicPr>
            <a:picLocks noChangeAspect="1"/>
          </p:cNvPicPr>
          <p:nvPr/>
        </p:nvPicPr>
        <p:blipFill>
          <a:blip r:embed="rId2"/>
          <a:stretch>
            <a:fillRect/>
          </a:stretch>
        </p:blipFill>
        <p:spPr>
          <a:xfrm>
            <a:off x="552840" y="2248332"/>
            <a:ext cx="1323975" cy="695325"/>
          </a:xfrm>
          <a:prstGeom prst="rect">
            <a:avLst/>
          </a:prstGeom>
        </p:spPr>
      </p:pic>
      <p:pic>
        <p:nvPicPr>
          <p:cNvPr id="35" name="Picture 34" descr="Example b, Open parenthesis x to the power of five close parenthesis to the power of negative two.">
            <a:extLst>
              <a:ext uri="{FF2B5EF4-FFF2-40B4-BE49-F238E27FC236}">
                <a16:creationId xmlns:a16="http://schemas.microsoft.com/office/drawing/2014/main" id="{DD1DF938-CA69-8ED7-1EFC-ACFC9D2430F9}"/>
              </a:ext>
            </a:extLst>
          </p:cNvPr>
          <p:cNvPicPr>
            <a:picLocks noChangeAspect="1"/>
          </p:cNvPicPr>
          <p:nvPr/>
        </p:nvPicPr>
        <p:blipFill>
          <a:blip r:embed="rId3"/>
          <a:stretch>
            <a:fillRect/>
          </a:stretch>
        </p:blipFill>
        <p:spPr>
          <a:xfrm>
            <a:off x="2743200" y="2261393"/>
            <a:ext cx="1447800" cy="695325"/>
          </a:xfrm>
          <a:prstGeom prst="rect">
            <a:avLst/>
          </a:prstGeom>
        </p:spPr>
      </p:pic>
      <p:pic>
        <p:nvPicPr>
          <p:cNvPr id="38" name="Picture 37" descr="Example c, Open parenthesis y to the power of negative seven close parenthesis squared.">
            <a:extLst>
              <a:ext uri="{FF2B5EF4-FFF2-40B4-BE49-F238E27FC236}">
                <a16:creationId xmlns:a16="http://schemas.microsoft.com/office/drawing/2014/main" id="{8443ED1B-1C6F-43EC-F95C-8B1D55D2C28E}"/>
              </a:ext>
            </a:extLst>
          </p:cNvPr>
          <p:cNvPicPr>
            <a:picLocks noChangeAspect="1"/>
          </p:cNvPicPr>
          <p:nvPr/>
        </p:nvPicPr>
        <p:blipFill>
          <a:blip r:embed="rId4"/>
          <a:stretch>
            <a:fillRect/>
          </a:stretch>
        </p:blipFill>
        <p:spPr>
          <a:xfrm>
            <a:off x="4895850" y="2261393"/>
            <a:ext cx="1428750" cy="695325"/>
          </a:xfrm>
          <a:prstGeom prst="rect">
            <a:avLst/>
          </a:prstGeom>
        </p:spPr>
      </p:pic>
      <p:pic>
        <p:nvPicPr>
          <p:cNvPr id="41" name="Picture 40" descr="Example d, Open parenthesis two cubed close parenthesis to the power of negative two.">
            <a:extLst>
              <a:ext uri="{FF2B5EF4-FFF2-40B4-BE49-F238E27FC236}">
                <a16:creationId xmlns:a16="http://schemas.microsoft.com/office/drawing/2014/main" id="{CF2A7A4C-04C5-26FA-2743-6A69D8718A8E}"/>
              </a:ext>
            </a:extLst>
          </p:cNvPr>
          <p:cNvPicPr>
            <a:picLocks noChangeAspect="1"/>
          </p:cNvPicPr>
          <p:nvPr/>
        </p:nvPicPr>
        <p:blipFill>
          <a:blip r:embed="rId5"/>
          <a:stretch>
            <a:fillRect/>
          </a:stretch>
        </p:blipFill>
        <p:spPr>
          <a:xfrm>
            <a:off x="7162800" y="2265997"/>
            <a:ext cx="1419225" cy="695325"/>
          </a:xfrm>
          <a:prstGeom prst="rect">
            <a:avLst/>
          </a:prstGeom>
        </p:spPr>
      </p:pic>
      <p:sp>
        <p:nvSpPr>
          <p:cNvPr id="43" name="TextBox 42">
            <a:extLst>
              <a:ext uri="{FF2B5EF4-FFF2-40B4-BE49-F238E27FC236}">
                <a16:creationId xmlns:a16="http://schemas.microsoft.com/office/drawing/2014/main" id="{2C588DB1-CCDD-14E0-776C-21EF77427C01}"/>
              </a:ext>
            </a:extLst>
          </p:cNvPr>
          <p:cNvSpPr txBox="1"/>
          <p:nvPr/>
        </p:nvSpPr>
        <p:spPr>
          <a:xfrm>
            <a:off x="457200" y="2895600"/>
            <a:ext cx="1447800" cy="523220"/>
          </a:xfrm>
          <a:prstGeom prst="rect">
            <a:avLst/>
          </a:prstGeom>
          <a:noFill/>
        </p:spPr>
        <p:txBody>
          <a:bodyPr wrap="square">
            <a:spAutoFit/>
          </a:bodyPr>
          <a:lstStyle/>
          <a:p>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endParaRPr lang="en-IN" sz="2800" dirty="0"/>
          </a:p>
        </p:txBody>
      </p:sp>
      <p:pic>
        <p:nvPicPr>
          <p:cNvPr id="46" name="Picture 45" descr="Solution for a. Open parenthesis x squared close parenthesis to the power of four,&#10;multiply the exponents and keep the base. &#10;equals x to the power of open parenthesis two times four close parenthesis, equals x to the power of eight.">
            <a:extLst>
              <a:ext uri="{FF2B5EF4-FFF2-40B4-BE49-F238E27FC236}">
                <a16:creationId xmlns:a16="http://schemas.microsoft.com/office/drawing/2014/main" id="{F130BB70-FB8F-AF61-F30D-4AC642834248}"/>
              </a:ext>
            </a:extLst>
          </p:cNvPr>
          <p:cNvPicPr>
            <a:picLocks noChangeAspect="1"/>
          </p:cNvPicPr>
          <p:nvPr/>
        </p:nvPicPr>
        <p:blipFill>
          <a:blip r:embed="rId6"/>
          <a:stretch>
            <a:fillRect/>
          </a:stretch>
        </p:blipFill>
        <p:spPr>
          <a:xfrm>
            <a:off x="552840" y="3429000"/>
            <a:ext cx="7724775" cy="695325"/>
          </a:xfrm>
          <a:prstGeom prst="rect">
            <a:avLst/>
          </a:prstGeom>
        </p:spPr>
      </p:pic>
      <p:pic>
        <p:nvPicPr>
          <p:cNvPr id="49" name="Picture 48" descr="Solution for b. Open parenthesis x to the power of five close parenthesis to the power of negative two equals x to the power of open parenthesis five times negative two close parenthesis equals x to the power of negative ten, which equals one divided by x to the power of ten,&#10;&#10;or open parenthesis x to the power of five close parenthesis to the power of negative two equals one divided by open parenthesis x to the power of five close parenthesis squared equals one divided by x to the power of open parenthesis five times two close parenthesis equals one divided by x to the power of ten.">
            <a:extLst>
              <a:ext uri="{FF2B5EF4-FFF2-40B4-BE49-F238E27FC236}">
                <a16:creationId xmlns:a16="http://schemas.microsoft.com/office/drawing/2014/main" id="{60A59C31-111D-048F-D9CE-F4E3D597CA8C}"/>
              </a:ext>
            </a:extLst>
          </p:cNvPr>
          <p:cNvPicPr>
            <a:picLocks noChangeAspect="1"/>
          </p:cNvPicPr>
          <p:nvPr/>
        </p:nvPicPr>
        <p:blipFill>
          <a:blip r:embed="rId7"/>
          <a:stretch>
            <a:fillRect/>
          </a:stretch>
        </p:blipFill>
        <p:spPr>
          <a:xfrm>
            <a:off x="552840" y="4114800"/>
            <a:ext cx="8220075" cy="1104900"/>
          </a:xfrm>
          <a:prstGeom prst="rect">
            <a:avLst/>
          </a:prstGeom>
        </p:spPr>
      </p:pic>
      <p:pic>
        <p:nvPicPr>
          <p:cNvPr id="52" name="Picture 51" descr="Solution for c. Open parenthesis y to the power of negative seven close parenthesis squared equals y to the power of open parenthesis negative seven times two close parenthesis equals y to the power of negative fourteen, which equals one divided by y to the power of fourteen.">
            <a:extLst>
              <a:ext uri="{FF2B5EF4-FFF2-40B4-BE49-F238E27FC236}">
                <a16:creationId xmlns:a16="http://schemas.microsoft.com/office/drawing/2014/main" id="{01F918AD-D4EC-21EA-17BA-135D0FA5B311}"/>
              </a:ext>
            </a:extLst>
          </p:cNvPr>
          <p:cNvPicPr>
            <a:picLocks noChangeAspect="1"/>
          </p:cNvPicPr>
          <p:nvPr/>
        </p:nvPicPr>
        <p:blipFill>
          <a:blip r:embed="rId8"/>
          <a:stretch>
            <a:fillRect/>
          </a:stretch>
        </p:blipFill>
        <p:spPr>
          <a:xfrm>
            <a:off x="552840" y="5029200"/>
            <a:ext cx="4248150" cy="9144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Using the Power Rule for Exponents</a:t>
            </a:r>
            <a:r>
              <a:rPr lang="en-US" baseline="-25000" dirty="0"/>
              <a:t>2</a:t>
            </a:r>
            <a:endParaRPr lang="en-US" sz="3200" dirty="0">
              <a:solidFill>
                <a:schemeClr val="accent1"/>
              </a:solidFill>
            </a:endParaRPr>
          </a:p>
        </p:txBody>
      </p:sp>
      <p:pic>
        <p:nvPicPr>
          <p:cNvPr id="4" name="Picture 3" descr="Solution for d. Open parenthesis two cubed close parenthesis to the power of negative two equals two to the power of open parenthesis three times negative two close parenthesis equals two to the power of negative six, which equals one divided by two to the power of six. Evaluating gives one divided by 2 to power of 6 equals to one divided by sixty four.">
            <a:extLst>
              <a:ext uri="{FF2B5EF4-FFF2-40B4-BE49-F238E27FC236}">
                <a16:creationId xmlns:a16="http://schemas.microsoft.com/office/drawing/2014/main" id="{A2CF23CE-6015-D00E-077F-31C69EA6BDAD}"/>
              </a:ext>
            </a:extLst>
          </p:cNvPr>
          <p:cNvPicPr>
            <a:picLocks noChangeAspect="1"/>
          </p:cNvPicPr>
          <p:nvPr/>
        </p:nvPicPr>
        <p:blipFill>
          <a:blip r:embed="rId2"/>
          <a:stretch>
            <a:fillRect/>
          </a:stretch>
        </p:blipFill>
        <p:spPr>
          <a:xfrm>
            <a:off x="481642" y="1182820"/>
            <a:ext cx="7067550" cy="847725"/>
          </a:xfrm>
          <a:prstGeom prst="rect">
            <a:avLst/>
          </a:prstGeom>
        </p:spPr>
      </p:pic>
      <p:sp>
        <p:nvSpPr>
          <p:cNvPr id="20" name="TextBox 19">
            <a:extLst>
              <a:ext uri="{FF2B5EF4-FFF2-40B4-BE49-F238E27FC236}">
                <a16:creationId xmlns:a16="http://schemas.microsoft.com/office/drawing/2014/main" id="{F26B9A01-8181-C8A2-A6D3-122FD7A1BA58}"/>
              </a:ext>
            </a:extLst>
          </p:cNvPr>
          <p:cNvSpPr txBox="1"/>
          <p:nvPr/>
        </p:nvSpPr>
        <p:spPr>
          <a:xfrm>
            <a:off x="481642" y="2091431"/>
            <a:ext cx="8001000" cy="867930"/>
          </a:xfrm>
          <a:prstGeom prst="rect">
            <a:avLst/>
          </a:prstGeom>
          <a:noFill/>
        </p:spPr>
        <p:txBody>
          <a:bodyPr wrap="square">
            <a:spAutoFit/>
          </a:bodyPr>
          <a:lstStyle/>
          <a:p>
            <a:pPr marL="0" indent="0">
              <a:lnSpc>
                <a:spcPct val="90000"/>
              </a:lnSpc>
              <a:spcBef>
                <a:spcPts val="1200"/>
              </a:spcBef>
              <a:buFont typeface="Courier New" pitchFamily="49" charset="0"/>
              <a:buNone/>
              <a:tabLst>
                <a:tab pos="452438" algn="l"/>
              </a:tabLst>
            </a:pPr>
            <a:r>
              <a:rPr lang="en-US" sz="2800" i="0" dirty="0">
                <a:solidFill>
                  <a:schemeClr val="tx1"/>
                </a:solidFill>
              </a:rPr>
              <a:t>	Another approach, because we have a numerical 	base, would be</a:t>
            </a:r>
          </a:p>
        </p:txBody>
      </p:sp>
      <p:pic>
        <p:nvPicPr>
          <p:cNvPr id="23" name="Picture 22" descr="Open parenthesis two cubed close parenthesis to the power of negative two equals open parenthesis eight close parenthesis to the power of negative two equals one divided by eight squared.&#10;&#10;Evaluating gives one divided by eight squared equals one divided by sixty four.">
            <a:extLst>
              <a:ext uri="{FF2B5EF4-FFF2-40B4-BE49-F238E27FC236}">
                <a16:creationId xmlns:a16="http://schemas.microsoft.com/office/drawing/2014/main" id="{B69E08CA-ADDB-FD04-CB4A-85E82804651B}"/>
              </a:ext>
            </a:extLst>
          </p:cNvPr>
          <p:cNvPicPr>
            <a:picLocks noChangeAspect="1"/>
          </p:cNvPicPr>
          <p:nvPr/>
        </p:nvPicPr>
        <p:blipFill>
          <a:blip r:embed="rId3"/>
          <a:stretch>
            <a:fillRect/>
          </a:stretch>
        </p:blipFill>
        <p:spPr>
          <a:xfrm>
            <a:off x="1143000" y="3143864"/>
            <a:ext cx="6457950" cy="904875"/>
          </a:xfrm>
          <a:prstGeom prst="rect">
            <a:avLst/>
          </a:prstGeom>
        </p:spPr>
      </p:pic>
      <p:sp>
        <p:nvSpPr>
          <p:cNvPr id="10" name="Rectangle 9"/>
          <p:cNvSpPr/>
          <p:nvPr/>
        </p:nvSpPr>
        <p:spPr>
          <a:xfrm>
            <a:off x="457200" y="4227493"/>
            <a:ext cx="8229600" cy="954107"/>
          </a:xfrm>
          <a:prstGeom prst="rect">
            <a:avLst/>
          </a:prstGeom>
        </p:spPr>
        <p:txBody>
          <a:bodyPr>
            <a:spAutoFit/>
          </a:bodyPr>
          <a:lstStyle/>
          <a:p>
            <a:pPr>
              <a:tabLst>
                <a:tab pos="452438" algn="l"/>
              </a:tabLst>
            </a:pPr>
            <a:r>
              <a:rPr lang="en-US" sz="2800" dirty="0"/>
              <a:t>	We see that while the base and exponent may be 	different, the value is the same.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p:cNvSpPr>
          <p:nvPr>
            <p:ph type="title"/>
          </p:nvPr>
        </p:nvSpPr>
        <p:spPr>
          <a:xfrm>
            <a:off x="457200" y="182880"/>
            <a:ext cx="8229600" cy="914400"/>
          </a:xfrm>
          <a:prstGeom prst="rect">
            <a:avLst/>
          </a:prstGeom>
        </p:spPr>
        <p:txBody>
          <a:bodyPr/>
          <a:lstStyle/>
          <a:p>
            <a:r>
              <a:rPr lang="en-US" dirty="0"/>
              <a:t>Properties: Rule for Power of a Product</a:t>
            </a:r>
            <a:endParaRPr lang="en-US" sz="3200" dirty="0">
              <a:solidFill>
                <a:schemeClr val="accent1"/>
              </a:solidFill>
            </a:endParaRPr>
          </a:p>
        </p:txBody>
      </p:sp>
      <p:sp>
        <p:nvSpPr>
          <p:cNvPr id="8" name="Rectangle 3"/>
          <p:cNvSpPr txBox="1">
            <a:spLocks/>
          </p:cNvSpPr>
          <p:nvPr/>
        </p:nvSpPr>
        <p:spPr>
          <a:xfrm>
            <a:off x="457200" y="1280160"/>
            <a:ext cx="8229600" cy="2246769"/>
          </a:xfrm>
          <a:prstGeom prst="rect">
            <a:avLst/>
          </a:prstGeom>
          <a:solidFill>
            <a:srgbClr val="FFFFCC"/>
          </a:solidFill>
          <a:ln w="28575">
            <a:solidFill>
              <a:srgbClr val="000000"/>
            </a:solidFill>
          </a:ln>
        </p:spPr>
        <p:txBody>
          <a:bodyPr>
            <a:spAutoFit/>
          </a:bodyPr>
          <a:lstStyle/>
          <a:p>
            <a:pPr>
              <a:spcBef>
                <a:spcPct val="50000"/>
              </a:spcBef>
              <a:tabLst>
                <a:tab pos="9779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nonzero real numbers and </a:t>
            </a:r>
            <a:r>
              <a:rPr lang="en-US" sz="2800" i="1" dirty="0">
                <a:solidFill>
                  <a:srgbClr val="000000"/>
                </a:solidFill>
              </a:rPr>
              <a:t>n</a:t>
            </a:r>
            <a:r>
              <a:rPr lang="en-US" sz="2800" dirty="0">
                <a:solidFill>
                  <a:srgbClr val="000000"/>
                </a:solidFill>
              </a:rPr>
              <a:t> is an integer then </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p:txBody>
      </p:sp>
      <p:pic>
        <p:nvPicPr>
          <p:cNvPr id="4" name="Picture 3" descr="Open parenthesis a times b close parenthesis to the power of n equals a to the power of n times b to the power of n.">
            <a:extLst>
              <a:ext uri="{FF2B5EF4-FFF2-40B4-BE49-F238E27FC236}">
                <a16:creationId xmlns:a16="http://schemas.microsoft.com/office/drawing/2014/main" id="{9A73CE95-5A84-340F-1EEE-6536709C0F4D}"/>
              </a:ext>
            </a:extLst>
          </p:cNvPr>
          <p:cNvPicPr>
            <a:picLocks noChangeAspect="1"/>
          </p:cNvPicPr>
          <p:nvPr/>
        </p:nvPicPr>
        <p:blipFill>
          <a:blip r:embed="rId2"/>
          <a:stretch>
            <a:fillRect/>
          </a:stretch>
        </p:blipFill>
        <p:spPr>
          <a:xfrm>
            <a:off x="3352800" y="1981200"/>
            <a:ext cx="2028825" cy="609600"/>
          </a:xfrm>
          <a:prstGeom prst="rect">
            <a:avLst/>
          </a:prstGeom>
        </p:spPr>
      </p:pic>
      <p:sp>
        <p:nvSpPr>
          <p:cNvPr id="11" name="TextBox 10">
            <a:extLst>
              <a:ext uri="{FF2B5EF4-FFF2-40B4-BE49-F238E27FC236}">
                <a16:creationId xmlns:a16="http://schemas.microsoft.com/office/drawing/2014/main" id="{A75525E3-9D1A-5D0B-539E-D7FCD6DBC9D2}"/>
              </a:ext>
            </a:extLst>
          </p:cNvPr>
          <p:cNvSpPr txBox="1"/>
          <p:nvPr/>
        </p:nvSpPr>
        <p:spPr>
          <a:xfrm>
            <a:off x="435634" y="2590800"/>
            <a:ext cx="8098766" cy="954107"/>
          </a:xfrm>
          <a:prstGeom prst="rect">
            <a:avLst/>
          </a:prstGeom>
          <a:noFill/>
        </p:spPr>
        <p:txBody>
          <a:bodyPr wrap="square">
            <a:spAutoFit/>
          </a:bodyPr>
          <a:lstStyle/>
          <a:p>
            <a:pPr>
              <a:spcBef>
                <a:spcPct val="50000"/>
              </a:spcBef>
              <a:tabLst>
                <a:tab pos="977900" algn="l"/>
              </a:tabLst>
            </a:pPr>
            <a:r>
              <a:rPr lang="en-US" sz="2800" dirty="0">
                <a:solidFill>
                  <a:srgbClr val="000000"/>
                </a:solidFill>
              </a:rPr>
              <a:t>In words, a power of a product is found by raising each factor to that power.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4"/>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Using the Rule for Power </a:t>
            </a:r>
            <a:br>
              <a:rPr lang="en-US" dirty="0"/>
            </a:br>
            <a:r>
              <a:rPr lang="en-US" dirty="0"/>
              <a:t>of a Product</a:t>
            </a:r>
            <a:r>
              <a:rPr lang="en-US" baseline="-25000" dirty="0"/>
              <a:t>1</a:t>
            </a:r>
            <a:r>
              <a:rPr lang="en-US" dirty="0"/>
              <a:t> </a:t>
            </a:r>
          </a:p>
        </p:txBody>
      </p:sp>
      <p:sp>
        <p:nvSpPr>
          <p:cNvPr id="16" name="Rectangle 3"/>
          <p:cNvSpPr>
            <a:spLocks noGrp="1"/>
          </p:cNvSpPr>
          <p:nvPr>
            <p:ph idx="1"/>
          </p:nvPr>
        </p:nvSpPr>
        <p:spPr>
          <a:xfrm>
            <a:off x="457200" y="1280160"/>
            <a:ext cx="8229600" cy="4780796"/>
          </a:xfrm>
          <a:prstGeom prst="rect">
            <a:avLst/>
          </a:prstGeom>
          <a:noFill/>
        </p:spPr>
        <p:txBody>
          <a:bodyPr>
            <a:spAutoFit/>
          </a:bodyPr>
          <a:lstStyle/>
          <a:p>
            <a:pPr marL="0" indent="0" algn="just">
              <a:spcBef>
                <a:spcPct val="50000"/>
              </a:spcBef>
              <a:buFont typeface="Courier New" pitchFamily="49" charset="0"/>
              <a:buNone/>
              <a:tabLst>
                <a:tab pos="463550" algn="l"/>
              </a:tabLst>
            </a:pPr>
            <a:r>
              <a:rPr lang="en-US" i="0" dirty="0">
                <a:solidFill>
                  <a:schemeClr val="tx1"/>
                </a:solidFill>
              </a:rPr>
              <a:t>Simplify each expression by using the rule for power of a product.</a:t>
            </a:r>
          </a:p>
          <a:p>
            <a:pPr algn="just">
              <a:lnSpc>
                <a:spcPct val="200000"/>
              </a:lnSpc>
              <a:spcBef>
                <a:spcPct val="50000"/>
              </a:spcBef>
              <a:tabLst>
                <a:tab pos="463550" algn="l"/>
              </a:tabLst>
            </a:pPr>
            <a:r>
              <a:rPr lang="en-US" i="0" baseline="46000" dirty="0">
                <a:solidFill>
                  <a:schemeClr val="tx1"/>
                </a:solidFill>
              </a:rPr>
              <a:t> 		</a:t>
            </a:r>
          </a:p>
          <a:p>
            <a:pPr marL="0" indent="0" algn="just">
              <a:spcBef>
                <a:spcPts val="2400"/>
              </a:spcBef>
              <a:buFont typeface="Courier New" pitchFamily="49" charset="0"/>
              <a:buNone/>
              <a:tabLst>
                <a:tab pos="463550" algn="l"/>
              </a:tabLst>
            </a:pPr>
            <a:endParaRPr lang="en-US" i="0" baseline="46000" dirty="0">
              <a:solidFill>
                <a:srgbClr val="FF0008"/>
              </a:solidFill>
            </a:endParaRPr>
          </a:p>
          <a:p>
            <a:pPr algn="just">
              <a:spcBef>
                <a:spcPct val="50000"/>
              </a:spcBef>
              <a:tabLst>
                <a:tab pos="463550" algn="l"/>
              </a:tabLst>
            </a:pPr>
            <a:r>
              <a:rPr lang="en-US" dirty="0">
                <a:solidFill>
                  <a:schemeClr val="tx1"/>
                </a:solidFill>
              </a:rPr>
              <a:t> </a:t>
            </a:r>
          </a:p>
          <a:p>
            <a:pPr algn="just">
              <a:spcBef>
                <a:spcPct val="50000"/>
              </a:spcBef>
              <a:tabLst>
                <a:tab pos="463550" algn="l"/>
              </a:tabLst>
            </a:pPr>
            <a:r>
              <a:rPr lang="en-US" dirty="0">
                <a:solidFill>
                  <a:schemeClr val="tx1"/>
                </a:solidFill>
              </a:rPr>
              <a:t> </a:t>
            </a:r>
            <a:endParaRPr lang="en-US" i="0" baseline="46000" dirty="0">
              <a:solidFill>
                <a:srgbClr val="0000FF"/>
              </a:solidFill>
            </a:endParaRPr>
          </a:p>
          <a:p>
            <a:pPr algn="just">
              <a:spcBef>
                <a:spcPct val="50000"/>
              </a:spcBef>
              <a:tabLst>
                <a:tab pos="463550" algn="l"/>
              </a:tabLst>
            </a:pPr>
            <a:r>
              <a:rPr lang="en-US" dirty="0">
                <a:solidFill>
                  <a:schemeClr val="tx1"/>
                </a:solidFill>
              </a:rPr>
              <a:t> </a:t>
            </a:r>
            <a:endParaRPr lang="en-US" i="0" baseline="46000" dirty="0">
              <a:solidFill>
                <a:schemeClr val="tx1"/>
              </a:solidFill>
            </a:endParaRPr>
          </a:p>
          <a:p>
            <a:pPr algn="just">
              <a:spcBef>
                <a:spcPct val="50000"/>
              </a:spcBef>
              <a:tabLst>
                <a:tab pos="463550" algn="l"/>
              </a:tabLst>
            </a:pPr>
            <a:endParaRPr lang="en-US" i="0" baseline="46000" dirty="0">
              <a:solidFill>
                <a:srgbClr val="FF0008"/>
              </a:solidFill>
            </a:endParaRPr>
          </a:p>
        </p:txBody>
      </p:sp>
      <p:pic>
        <p:nvPicPr>
          <p:cNvPr id="4" name="Picture 3" descr="Example a, Open parenthesis five x close parenthesis to the power of two.">
            <a:extLst>
              <a:ext uri="{FF2B5EF4-FFF2-40B4-BE49-F238E27FC236}">
                <a16:creationId xmlns:a16="http://schemas.microsoft.com/office/drawing/2014/main" id="{661574A3-0C37-4723-6398-B258FD93DAF1}"/>
              </a:ext>
            </a:extLst>
          </p:cNvPr>
          <p:cNvPicPr>
            <a:picLocks noChangeAspect="1"/>
          </p:cNvPicPr>
          <p:nvPr/>
        </p:nvPicPr>
        <p:blipFill>
          <a:blip r:embed="rId2"/>
          <a:stretch>
            <a:fillRect/>
          </a:stretch>
        </p:blipFill>
        <p:spPr>
          <a:xfrm>
            <a:off x="533400" y="2310384"/>
            <a:ext cx="1352550" cy="609600"/>
          </a:xfrm>
          <a:prstGeom prst="rect">
            <a:avLst/>
          </a:prstGeom>
        </p:spPr>
      </p:pic>
      <p:pic>
        <p:nvPicPr>
          <p:cNvPr id="7" name="Picture 6" descr="Example b, Open parenthesis x y close parenthesis cubed.">
            <a:extLst>
              <a:ext uri="{FF2B5EF4-FFF2-40B4-BE49-F238E27FC236}">
                <a16:creationId xmlns:a16="http://schemas.microsoft.com/office/drawing/2014/main" id="{E7FFAC0A-B67F-1EAF-1382-B03689384794}"/>
              </a:ext>
            </a:extLst>
          </p:cNvPr>
          <p:cNvPicPr>
            <a:picLocks noChangeAspect="1"/>
          </p:cNvPicPr>
          <p:nvPr/>
        </p:nvPicPr>
        <p:blipFill>
          <a:blip r:embed="rId3"/>
          <a:stretch>
            <a:fillRect/>
          </a:stretch>
        </p:blipFill>
        <p:spPr>
          <a:xfrm>
            <a:off x="2095500" y="2290594"/>
            <a:ext cx="1333500" cy="609600"/>
          </a:xfrm>
          <a:prstGeom prst="rect">
            <a:avLst/>
          </a:prstGeom>
        </p:spPr>
      </p:pic>
      <p:pic>
        <p:nvPicPr>
          <p:cNvPr id="10" name="Picture 9" descr="Example c, Open parenthesis negative seven a b close parenthesis squared.">
            <a:extLst>
              <a:ext uri="{FF2B5EF4-FFF2-40B4-BE49-F238E27FC236}">
                <a16:creationId xmlns:a16="http://schemas.microsoft.com/office/drawing/2014/main" id="{163238FC-3886-75C0-AC1F-592D2CDDE3B9}"/>
              </a:ext>
            </a:extLst>
          </p:cNvPr>
          <p:cNvPicPr>
            <a:picLocks noChangeAspect="1"/>
          </p:cNvPicPr>
          <p:nvPr/>
        </p:nvPicPr>
        <p:blipFill>
          <a:blip r:embed="rId4"/>
          <a:stretch>
            <a:fillRect/>
          </a:stretch>
        </p:blipFill>
        <p:spPr>
          <a:xfrm>
            <a:off x="3581400" y="2286207"/>
            <a:ext cx="1762125" cy="609600"/>
          </a:xfrm>
          <a:prstGeom prst="rect">
            <a:avLst/>
          </a:prstGeom>
        </p:spPr>
      </p:pic>
      <p:pic>
        <p:nvPicPr>
          <p:cNvPr id="13" name="Picture 12" descr="Example d, Open parenthesis a b close parenthesis to the power of negative five.">
            <a:extLst>
              <a:ext uri="{FF2B5EF4-FFF2-40B4-BE49-F238E27FC236}">
                <a16:creationId xmlns:a16="http://schemas.microsoft.com/office/drawing/2014/main" id="{9D01FA71-0393-814D-B51C-41AD6E480A20}"/>
              </a:ext>
            </a:extLst>
          </p:cNvPr>
          <p:cNvPicPr>
            <a:picLocks noChangeAspect="1"/>
          </p:cNvPicPr>
          <p:nvPr/>
        </p:nvPicPr>
        <p:blipFill>
          <a:blip r:embed="rId5"/>
          <a:stretch>
            <a:fillRect/>
          </a:stretch>
        </p:blipFill>
        <p:spPr>
          <a:xfrm>
            <a:off x="5486400" y="2297841"/>
            <a:ext cx="1476375" cy="609600"/>
          </a:xfrm>
          <a:prstGeom prst="rect">
            <a:avLst/>
          </a:prstGeom>
        </p:spPr>
      </p:pic>
      <p:pic>
        <p:nvPicPr>
          <p:cNvPr id="18" name="Picture 17" descr="Example e, Open parenthesis x squared times y to the power of negative three close parenthesis to the power of four.">
            <a:extLst>
              <a:ext uri="{FF2B5EF4-FFF2-40B4-BE49-F238E27FC236}">
                <a16:creationId xmlns:a16="http://schemas.microsoft.com/office/drawing/2014/main" id="{8A8D135C-7DDD-60EB-7138-2559448DFA9E}"/>
              </a:ext>
            </a:extLst>
          </p:cNvPr>
          <p:cNvPicPr>
            <a:picLocks noChangeAspect="1"/>
          </p:cNvPicPr>
          <p:nvPr/>
        </p:nvPicPr>
        <p:blipFill>
          <a:blip r:embed="rId6"/>
          <a:stretch>
            <a:fillRect/>
          </a:stretch>
        </p:blipFill>
        <p:spPr>
          <a:xfrm>
            <a:off x="7086600" y="2267521"/>
            <a:ext cx="1771650" cy="695325"/>
          </a:xfrm>
          <a:prstGeom prst="rect">
            <a:avLst/>
          </a:prstGeom>
        </p:spPr>
      </p:pic>
      <p:sp>
        <p:nvSpPr>
          <p:cNvPr id="39" name="TextBox 38">
            <a:extLst>
              <a:ext uri="{FF2B5EF4-FFF2-40B4-BE49-F238E27FC236}">
                <a16:creationId xmlns:a16="http://schemas.microsoft.com/office/drawing/2014/main" id="{D2C7A3AA-1214-7908-A73D-1D772BB232E0}"/>
              </a:ext>
            </a:extLst>
          </p:cNvPr>
          <p:cNvSpPr txBox="1"/>
          <p:nvPr/>
        </p:nvSpPr>
        <p:spPr>
          <a:xfrm>
            <a:off x="457200" y="3026440"/>
            <a:ext cx="14478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46" name="Picture 45" descr="Solution for a, Open parenthesis five x close parenthesis squared&#10;Raise each factor to the given power&#10;Simplify: five squared times x squared equals twenty five times x squared">
            <a:extLst>
              <a:ext uri="{FF2B5EF4-FFF2-40B4-BE49-F238E27FC236}">
                <a16:creationId xmlns:a16="http://schemas.microsoft.com/office/drawing/2014/main" id="{7109D15C-C8D8-9457-37D5-0A0205EDA757}"/>
              </a:ext>
            </a:extLst>
          </p:cNvPr>
          <p:cNvPicPr>
            <a:picLocks noChangeAspect="1"/>
          </p:cNvPicPr>
          <p:nvPr/>
        </p:nvPicPr>
        <p:blipFill>
          <a:blip r:embed="rId7"/>
          <a:stretch>
            <a:fillRect/>
          </a:stretch>
        </p:blipFill>
        <p:spPr>
          <a:xfrm>
            <a:off x="533400" y="3538010"/>
            <a:ext cx="7658100" cy="609600"/>
          </a:xfrm>
          <a:prstGeom prst="rect">
            <a:avLst/>
          </a:prstGeom>
        </p:spPr>
      </p:pic>
      <p:pic>
        <p:nvPicPr>
          <p:cNvPr id="49" name="Picture 48" descr="Solution for b, Open parenthesis x y close parenthesis cubed equals x cubed times y cubed equals x cubed times y cubed.">
            <a:extLst>
              <a:ext uri="{FF2B5EF4-FFF2-40B4-BE49-F238E27FC236}">
                <a16:creationId xmlns:a16="http://schemas.microsoft.com/office/drawing/2014/main" id="{87C09C86-EE60-1917-C549-174ACE0A83BD}"/>
              </a:ext>
            </a:extLst>
          </p:cNvPr>
          <p:cNvPicPr>
            <a:picLocks noChangeAspect="1"/>
          </p:cNvPicPr>
          <p:nvPr/>
        </p:nvPicPr>
        <p:blipFill>
          <a:blip r:embed="rId8"/>
          <a:stretch>
            <a:fillRect/>
          </a:stretch>
        </p:blipFill>
        <p:spPr>
          <a:xfrm>
            <a:off x="533400" y="4343400"/>
            <a:ext cx="3533775" cy="609600"/>
          </a:xfrm>
          <a:prstGeom prst="rect">
            <a:avLst/>
          </a:prstGeom>
        </p:spPr>
      </p:pic>
      <p:pic>
        <p:nvPicPr>
          <p:cNvPr id="52" name="Picture 51" descr="Solution for c, Open parenthesis negative seven a b close parenthesis squared equals open parenthesis negative seven close parenthesis squared times a squared times b squared equals forty nine times a squared times b squared.">
            <a:extLst>
              <a:ext uri="{FF2B5EF4-FFF2-40B4-BE49-F238E27FC236}">
                <a16:creationId xmlns:a16="http://schemas.microsoft.com/office/drawing/2014/main" id="{B00DD514-C1E0-BE3E-5551-8BE87803FABD}"/>
              </a:ext>
            </a:extLst>
          </p:cNvPr>
          <p:cNvPicPr>
            <a:picLocks noChangeAspect="1"/>
          </p:cNvPicPr>
          <p:nvPr/>
        </p:nvPicPr>
        <p:blipFill>
          <a:blip r:embed="rId9"/>
          <a:stretch>
            <a:fillRect/>
          </a:stretch>
        </p:blipFill>
        <p:spPr>
          <a:xfrm>
            <a:off x="533400" y="5105400"/>
            <a:ext cx="5000625" cy="609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Using the Rule for Power </a:t>
            </a:r>
            <a:br>
              <a:rPr lang="en-US" dirty="0"/>
            </a:br>
            <a:r>
              <a:rPr lang="en-US" dirty="0"/>
              <a:t>of a Product</a:t>
            </a:r>
            <a:r>
              <a:rPr lang="en-US" baseline="-25000" dirty="0"/>
              <a:t>2</a:t>
            </a:r>
            <a:endParaRPr lang="en-US" sz="3200" dirty="0">
              <a:solidFill>
                <a:schemeClr val="accent1"/>
              </a:solidFill>
            </a:endParaRPr>
          </a:p>
        </p:txBody>
      </p:sp>
      <p:pic>
        <p:nvPicPr>
          <p:cNvPr id="9" name="Picture 8" descr="Solution for d, Open parenthesis a b close parenthesis to the power of negative five equals a to the power of negative five times b to the power of negative five equals one divided by a to the power of five times one divided by b to the power of five equals one divided by open parenthesis a to the power of five times b to the power of five close parenthesis.">
            <a:extLst>
              <a:ext uri="{FF2B5EF4-FFF2-40B4-BE49-F238E27FC236}">
                <a16:creationId xmlns:a16="http://schemas.microsoft.com/office/drawing/2014/main" id="{467ED708-489A-531E-B77F-9A62EC23352D}"/>
              </a:ext>
            </a:extLst>
          </p:cNvPr>
          <p:cNvPicPr>
            <a:picLocks noChangeAspect="1"/>
          </p:cNvPicPr>
          <p:nvPr/>
        </p:nvPicPr>
        <p:blipFill>
          <a:blip r:embed="rId2"/>
          <a:stretch>
            <a:fillRect/>
          </a:stretch>
        </p:blipFill>
        <p:spPr>
          <a:xfrm>
            <a:off x="550862" y="1124223"/>
            <a:ext cx="5019675" cy="847725"/>
          </a:xfrm>
          <a:prstGeom prst="rect">
            <a:avLst/>
          </a:prstGeom>
        </p:spPr>
      </p:pic>
      <p:sp>
        <p:nvSpPr>
          <p:cNvPr id="31" name="TextBox 30">
            <a:extLst>
              <a:ext uri="{FF2B5EF4-FFF2-40B4-BE49-F238E27FC236}">
                <a16:creationId xmlns:a16="http://schemas.microsoft.com/office/drawing/2014/main" id="{D3AD6883-7122-9063-EACF-D5F6F634EBF1}"/>
              </a:ext>
            </a:extLst>
          </p:cNvPr>
          <p:cNvSpPr txBox="1"/>
          <p:nvPr/>
        </p:nvSpPr>
        <p:spPr>
          <a:xfrm>
            <a:off x="5570537" y="1284222"/>
            <a:ext cx="3116263" cy="523220"/>
          </a:xfrm>
          <a:prstGeom prst="rect">
            <a:avLst/>
          </a:prstGeom>
          <a:noFill/>
        </p:spPr>
        <p:txBody>
          <a:bodyPr wrap="square">
            <a:spAutoFit/>
          </a:bodyPr>
          <a:lstStyle/>
          <a:p>
            <a:pPr lvl="0">
              <a:spcBef>
                <a:spcPct val="50000"/>
              </a:spcBef>
              <a:tabLst>
                <a:tab pos="5111750" algn="l"/>
              </a:tabLst>
              <a:defRPr/>
            </a:pPr>
            <a:r>
              <a:rPr lang="en-US" sz="2800" dirty="0"/>
              <a:t>or, using the</a:t>
            </a: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lang="en-US" sz="2800" dirty="0"/>
              <a:t>rule of</a:t>
            </a:r>
            <a:endParaRPr lang="en-IN" sz="2800" dirty="0"/>
          </a:p>
        </p:txBody>
      </p:sp>
      <p:sp>
        <p:nvSpPr>
          <p:cNvPr id="33" name="TextBox 32">
            <a:extLst>
              <a:ext uri="{FF2B5EF4-FFF2-40B4-BE49-F238E27FC236}">
                <a16:creationId xmlns:a16="http://schemas.microsoft.com/office/drawing/2014/main" id="{98863B99-8721-AF4A-0A02-9E4212E32D6F}"/>
              </a:ext>
            </a:extLst>
          </p:cNvPr>
          <p:cNvSpPr txBox="1"/>
          <p:nvPr/>
        </p:nvSpPr>
        <p:spPr>
          <a:xfrm>
            <a:off x="991844" y="1909051"/>
            <a:ext cx="7596981" cy="1210588"/>
          </a:xfrm>
          <a:prstGeom prst="rect">
            <a:avLst/>
          </a:prstGeom>
          <a:noFill/>
        </p:spPr>
        <p:txBody>
          <a:bodyPr wrap="square">
            <a:spAutoFit/>
          </a:bodyPr>
          <a:lstStyle/>
          <a:p>
            <a:pPr>
              <a:spcBef>
                <a:spcPts val="2000"/>
              </a:spcBef>
              <a:tabLst>
                <a:tab pos="452438" algn="l"/>
                <a:tab pos="5199063" algn="l"/>
              </a:tabLst>
              <a:defRPr/>
            </a:pPr>
            <a:r>
              <a:rPr lang="en-US" sz="2800" dirty="0"/>
              <a:t>negative exponents first and then the rule for the </a:t>
            </a:r>
          </a:p>
          <a:p>
            <a:pPr>
              <a:spcBef>
                <a:spcPts val="2000"/>
              </a:spcBef>
              <a:tabLst>
                <a:tab pos="452438" algn="l"/>
                <a:tab pos="5199063" algn="l"/>
              </a:tabLst>
              <a:defRPr/>
            </a:pPr>
            <a:r>
              <a:rPr lang="en-US" sz="2800" dirty="0"/>
              <a:t>power of a product,</a:t>
            </a:r>
            <a:r>
              <a:rPr lang="en-US" sz="2800" dirty="0">
                <a:solidFill>
                  <a:srgbClr val="366092"/>
                </a:solidFill>
              </a:rPr>
              <a:t> </a:t>
            </a:r>
            <a:endParaRPr lang="en-IN" sz="2800" dirty="0"/>
          </a:p>
        </p:txBody>
      </p:sp>
      <p:pic>
        <p:nvPicPr>
          <p:cNvPr id="29" name="Picture 28" descr="Open parenthesis a b close parenthesis to the power of negative five equals one divided by open parenthesis a b close parenthesis to the power of five equals one divided by open parenthesis a to the power of five times b to the power of five close parenthesis.">
            <a:extLst>
              <a:ext uri="{FF2B5EF4-FFF2-40B4-BE49-F238E27FC236}">
                <a16:creationId xmlns:a16="http://schemas.microsoft.com/office/drawing/2014/main" id="{249C258B-E4F0-6FB3-8BDA-00F07B87E21B}"/>
              </a:ext>
            </a:extLst>
          </p:cNvPr>
          <p:cNvPicPr>
            <a:picLocks noChangeAspect="1"/>
          </p:cNvPicPr>
          <p:nvPr/>
        </p:nvPicPr>
        <p:blipFill>
          <a:blip r:embed="rId3"/>
          <a:stretch>
            <a:fillRect/>
          </a:stretch>
        </p:blipFill>
        <p:spPr>
          <a:xfrm>
            <a:off x="4038600" y="2438400"/>
            <a:ext cx="3276600" cy="1076325"/>
          </a:xfrm>
          <a:prstGeom prst="rect">
            <a:avLst/>
          </a:prstGeom>
        </p:spPr>
      </p:pic>
      <p:pic>
        <p:nvPicPr>
          <p:cNvPr id="13" name="Picture 12" descr="Solution for e, Open parenthesis x squared times y to the power of negative three close parenthesis to the power of four equals open parenthesis x squared close parenthesis to the power of four times open parenthesis y to the power of negative three close parenthesis to the power of four equals x to the power of eight times y to the power of negative twelve equals x to the power of eight divided by y to the power of twelve.">
            <a:extLst>
              <a:ext uri="{FF2B5EF4-FFF2-40B4-BE49-F238E27FC236}">
                <a16:creationId xmlns:a16="http://schemas.microsoft.com/office/drawing/2014/main" id="{E8B25E6E-BEA1-F1EA-8429-6D243BF3250F}"/>
              </a:ext>
            </a:extLst>
          </p:cNvPr>
          <p:cNvPicPr>
            <a:picLocks noChangeAspect="1"/>
          </p:cNvPicPr>
          <p:nvPr/>
        </p:nvPicPr>
        <p:blipFill>
          <a:blip r:embed="rId4"/>
          <a:stretch>
            <a:fillRect/>
          </a:stretch>
        </p:blipFill>
        <p:spPr>
          <a:xfrm>
            <a:off x="550862" y="3771900"/>
            <a:ext cx="5810250" cy="9525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1972</TotalTime>
  <Words>798</Words>
  <Application>Microsoft Office PowerPoint</Application>
  <PresentationFormat>On-screen Show (4:3)</PresentationFormat>
  <Paragraphs>113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Courier New</vt:lpstr>
      <vt:lpstr>Symbol</vt:lpstr>
      <vt:lpstr>Office Theme</vt:lpstr>
      <vt:lpstr>Section 7.R.2</vt:lpstr>
      <vt:lpstr>Objectives</vt:lpstr>
      <vt:lpstr>Properties: Summary of the Rules for Exponents</vt:lpstr>
      <vt:lpstr>Properties: Power Rule for Exponents</vt:lpstr>
      <vt:lpstr>Example 1: Using the Power Rule for Exponents1</vt:lpstr>
      <vt:lpstr>Example 1: Using the Power Rule for Exponents2</vt:lpstr>
      <vt:lpstr>Properties: Rule for Power of a Product</vt:lpstr>
      <vt:lpstr>Example 2: Using the Rule for Power  of a Product1 </vt:lpstr>
      <vt:lpstr>Example 2: Using the Rule for Power  of a Product2</vt:lpstr>
      <vt:lpstr>Caution1: Negative Numbers and Exponents1</vt:lpstr>
      <vt:lpstr>Caution2: Negative Numbers and Exponents2</vt:lpstr>
      <vt:lpstr>Properties: Rule for Power of a Quotient</vt:lpstr>
      <vt:lpstr> Example 3: Using the Rule for Power  of a Quotient1</vt:lpstr>
      <vt:lpstr> Example 3: Using the Rule for Power  of a Quotient2</vt:lpstr>
      <vt:lpstr>Example 4: Using Combinations of Rules for Exponents1</vt:lpstr>
      <vt:lpstr>Example 4: Using Combinations of Rules for Exponents2</vt:lpstr>
      <vt:lpstr>Example 4: Using Combinations of Rules for Exponents3</vt:lpstr>
      <vt:lpstr>Example 5: Using Two Approaches with Fractional Expressions and Negative Exponents</vt:lpstr>
      <vt:lpstr>Example 6: Simplifying A More Complex Problem1</vt:lpstr>
      <vt:lpstr>Example 6: Simplifying A More Complex Problem2</vt:lpstr>
      <vt:lpstr>Example 6: Simplifying A More Complex Problem3</vt:lpstr>
      <vt:lpstr>Properties: Summary of the Rules for Exponents1</vt:lpstr>
      <vt:lpstr>Properties: Summary of the Rules for Exponents2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Sangeetha Pallikala</cp:lastModifiedBy>
  <cp:revision>202</cp:revision>
  <dcterms:created xsi:type="dcterms:W3CDTF">2013-04-26T14:43:13Z</dcterms:created>
  <dcterms:modified xsi:type="dcterms:W3CDTF">2025-06-24T07:57:58Z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0F779B64-BA80-4E45-896C-2079FB31F310</vt:lpwstr>
  </property>
  <property fmtid="{D5CDD505-2E9C-101B-9397-08002B2CF9AE}" pid="3" name="ArticulatePath">
    <vt:lpwstr>DEV2e_12_2</vt:lpwstr>
  </property>
</Properties>
</file>