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59" r:id="rId3"/>
    <p:sldId id="260" r:id="rId4"/>
    <p:sldId id="261" r:id="rId5"/>
    <p:sldId id="262" r:id="rId6"/>
    <p:sldId id="263" r:id="rId7"/>
    <p:sldId id="264" r:id="rId8"/>
    <p:sldId id="265"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7" r:id="rId23"/>
    <p:sldId id="281" r:id="rId24"/>
    <p:sldId id="282" r:id="rId25"/>
  </p:sldIdLst>
  <p:sldSz cx="9144000" cy="6858000" type="screen4x3"/>
  <p:notesSz cx="6858000" cy="91440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7F7F"/>
    <a:srgbClr val="007F00"/>
    <a:srgbClr val="007F80"/>
    <a:srgbClr val="000000"/>
    <a:srgbClr val="9900FF"/>
    <a:srgbClr val="FFFFCC"/>
    <a:srgbClr val="1F497D"/>
    <a:srgbClr val="008080"/>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25" autoAdjust="0"/>
    <p:restoredTop sz="94646"/>
  </p:normalViewPr>
  <p:slideViewPr>
    <p:cSldViewPr>
      <p:cViewPr varScale="1">
        <p:scale>
          <a:sx n="105" d="100"/>
          <a:sy n="105" d="100"/>
        </p:scale>
        <p:origin x="1044"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5246433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EA7C95-D738-44AF-B50B-7EF0BB744F54}" type="datetimeFigureOut">
              <a:rPr lang="en-US" smtClean="0"/>
              <a:pPr/>
              <a:t>6/25/2025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A80F26-7C73-49F2-A2DC-04702055D732}" type="slidenum">
              <a:rPr lang="en-US" smtClean="0"/>
              <a:pPr/>
              <a:t>‹#›</a:t>
            </a:fld>
            <a:endParaRPr lang="en-US"/>
          </a:p>
        </p:txBody>
      </p:sp>
    </p:spTree>
    <p:extLst>
      <p:ext uri="{BB962C8B-B14F-4D97-AF65-F5344CB8AC3E}">
        <p14:creationId xmlns:p14="http://schemas.microsoft.com/office/powerpoint/2010/main" val="358468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endParaRPr lang="en-IN" dirty="0"/>
          </a:p>
        </p:txBody>
      </p:sp>
      <p:sp>
        <p:nvSpPr>
          <p:cNvPr id="4" name="Slide Number Placeholder 3"/>
          <p:cNvSpPr>
            <a:spLocks noGrp="1"/>
          </p:cNvSpPr>
          <p:nvPr>
            <p:ph type="sldNum" sz="quarter" idx="5"/>
          </p:nvPr>
        </p:nvSpPr>
        <p:spPr/>
        <p:txBody>
          <a:bodyPr/>
          <a:lstStyle/>
          <a:p>
            <a:fld id="{F5A80F26-7C73-49F2-A2DC-04702055D732}" type="slidenum">
              <a:rPr lang="en-US" smtClean="0"/>
              <a:pPr/>
              <a:t>1</a:t>
            </a:fld>
            <a:endParaRPr lang="en-US"/>
          </a:p>
        </p:txBody>
      </p:sp>
    </p:spTree>
    <p:extLst>
      <p:ext uri="{BB962C8B-B14F-4D97-AF65-F5344CB8AC3E}">
        <p14:creationId xmlns:p14="http://schemas.microsoft.com/office/powerpoint/2010/main" val="34943619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 Id="rId5" Type="http://schemas.openxmlformats.org/officeDocument/2006/relationships/image" Target="../media/image9.emf"/><Relationship Id="rId4" Type="http://schemas.openxmlformats.org/officeDocument/2006/relationships/image" Target="../media/image8.emf"/></Relationships>
</file>

<file path=ppt/slides/_rels/slide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4.R.8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Solving Quadratic Equations by Factoring</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4: Solving Quadratic Equations by Factoring</a:t>
            </a:r>
          </a:p>
        </p:txBody>
      </p:sp>
      <p:sp>
        <p:nvSpPr>
          <p:cNvPr id="5" name="TextBox 4">
            <a:extLst>
              <a:ext uri="{FF2B5EF4-FFF2-40B4-BE49-F238E27FC236}">
                <a16:creationId xmlns:a16="http://schemas.microsoft.com/office/drawing/2014/main" id="{98ED8618-1E5B-18CE-73DA-8215674E2B04}"/>
              </a:ext>
            </a:extLst>
          </p:cNvPr>
          <p:cNvSpPr txBox="1"/>
          <p:nvPr/>
        </p:nvSpPr>
        <p:spPr>
          <a:xfrm>
            <a:off x="457200" y="1097280"/>
            <a:ext cx="5852033" cy="1031051"/>
          </a:xfrm>
          <a:prstGeom prst="rect">
            <a:avLst/>
          </a:prstGeom>
          <a:noFill/>
        </p:spPr>
        <p:txBody>
          <a:bodyPr wrap="square">
            <a:spAutoFit/>
          </a:bodyPr>
          <a:lstStyle/>
          <a:p>
            <a:pPr>
              <a:tabLst>
                <a:tab pos="463550" algn="l"/>
              </a:tabLst>
            </a:pPr>
            <a:r>
              <a:rPr lang="en-US" sz="2800" dirty="0"/>
              <a:t>Solve by factoring:  </a:t>
            </a:r>
            <a:r>
              <a:rPr lang="en-US" sz="2800" dirty="0">
                <a:solidFill>
                  <a:srgbClr val="0000FF"/>
                </a:solidFill>
              </a:rPr>
              <a:t>4</a:t>
            </a:r>
            <a:r>
              <a:rPr lang="en-US" sz="2800" i="1" dirty="0">
                <a:solidFill>
                  <a:srgbClr val="0000FF"/>
                </a:solidFill>
              </a:rPr>
              <a:t>x</a:t>
            </a:r>
            <a:r>
              <a:rPr lang="en-US" sz="2800" dirty="0">
                <a:solidFill>
                  <a:srgbClr val="0000FF"/>
                </a:solidFill>
              </a:rPr>
              <a:t>²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 </a:t>
            </a:r>
            <a:r>
              <a:rPr lang="en-US" sz="2800" dirty="0">
                <a:solidFill>
                  <a:srgbClr val="0000FF"/>
                </a:solidFill>
              </a:rPr>
              <a:t>4</a:t>
            </a:r>
            <a:r>
              <a:rPr lang="en-US" sz="2800" i="1" dirty="0">
                <a:solidFill>
                  <a:srgbClr val="0000FF"/>
                </a:solidFill>
              </a:rPr>
              <a:t>x</a:t>
            </a:r>
            <a:r>
              <a:rPr lang="en-US" sz="2800" dirty="0">
                <a:solidFill>
                  <a:srgbClr val="0000FF"/>
                </a:solidFill>
              </a:rPr>
              <a:t> </a:t>
            </a:r>
            <a:r>
              <a:rPr lang="en-US" sz="2800" dirty="0">
                <a:solidFill>
                  <a:srgbClr val="0000FF"/>
                </a:solidFill>
                <a:latin typeface="Symbol" pitchFamily="18" charset="2"/>
              </a:rPr>
              <a:t>=</a:t>
            </a:r>
            <a:r>
              <a:rPr lang="en-US" sz="2800" dirty="0">
                <a:solidFill>
                  <a:srgbClr val="0000FF"/>
                </a:solidFill>
              </a:rPr>
              <a:t> 24</a:t>
            </a:r>
          </a:p>
          <a:p>
            <a:pPr>
              <a:spcBef>
                <a:spcPts val="600"/>
              </a:spcBef>
              <a:tabLst>
                <a:tab pos="463550" algn="l"/>
              </a:tabLst>
            </a:pPr>
            <a:r>
              <a:rPr lang="en-US" sz="2800" b="1" dirty="0"/>
              <a:t>Solution</a:t>
            </a:r>
          </a:p>
        </p:txBody>
      </p:sp>
      <p:pic>
        <p:nvPicPr>
          <p:cNvPr id="3" name="Picture 2" descr="Four x squared minus four x equals twenty four.&#10;Add minus twenty four to both sides so that one side is zero:&#10;Four x squared minus four x minus twenty-four equals zero.&#10;Factor out the common monomial, four:&#10;Four times open parenthesis x squared minus x minus six close parenthesis equals zero.&#10;Factor the trinomial:&#10;Four times open parenthesis x minus 3 close parenthesis times open parenthesis x plus 2 close parenthesis equals zero.&#10;Set each factor equal to zero:&#10;x minus 3 equals zero, or x plus 2 equals zero.&#10;Solve each equation:&#10;x equals 3 or  x equals minus 2.&#10;The constant factor four can never be zero and does not affect the solution.">
            <a:extLst>
              <a:ext uri="{FF2B5EF4-FFF2-40B4-BE49-F238E27FC236}">
                <a16:creationId xmlns:a16="http://schemas.microsoft.com/office/drawing/2014/main" id="{742BC3FF-B5D6-A53F-0880-400E82DC4A20}"/>
              </a:ext>
            </a:extLst>
          </p:cNvPr>
          <p:cNvPicPr>
            <a:picLocks noChangeAspect="1"/>
          </p:cNvPicPr>
          <p:nvPr/>
        </p:nvPicPr>
        <p:blipFill>
          <a:blip r:embed="rId2"/>
          <a:stretch>
            <a:fillRect/>
          </a:stretch>
        </p:blipFill>
        <p:spPr>
          <a:xfrm>
            <a:off x="991997" y="2133600"/>
            <a:ext cx="7146036" cy="2845308"/>
          </a:xfrm>
          <a:prstGeom prst="rect">
            <a:avLst/>
          </a:prstGeom>
        </p:spPr>
      </p:pic>
      <p:sp>
        <p:nvSpPr>
          <p:cNvPr id="8" name="TextBox 7">
            <a:extLst>
              <a:ext uri="{FF2B5EF4-FFF2-40B4-BE49-F238E27FC236}">
                <a16:creationId xmlns:a16="http://schemas.microsoft.com/office/drawing/2014/main" id="{F5D340A0-A06C-12DE-71AE-D41457BFD8BE}"/>
              </a:ext>
            </a:extLst>
          </p:cNvPr>
          <p:cNvSpPr txBox="1"/>
          <p:nvPr/>
        </p:nvSpPr>
        <p:spPr>
          <a:xfrm>
            <a:off x="457200" y="5237500"/>
            <a:ext cx="4572000" cy="523220"/>
          </a:xfrm>
          <a:prstGeom prst="rect">
            <a:avLst/>
          </a:prstGeom>
          <a:noFill/>
        </p:spPr>
        <p:txBody>
          <a:bodyPr wrap="square">
            <a:spAutoFit/>
          </a:bodyPr>
          <a:lstStyle/>
          <a:p>
            <a:pPr eaLnBrk="0" hangingPunct="0">
              <a:spcBef>
                <a:spcPct val="20000"/>
              </a:spcBef>
              <a:buFont typeface="Courier New" pitchFamily="49" charset="0"/>
              <a:buNone/>
            </a:pPr>
            <a:r>
              <a:rPr lang="en-US" sz="2800" dirty="0">
                <a:latin typeface="Calibri" pitchFamily="34" charset="0"/>
              </a:rPr>
              <a:t>The solutions are </a:t>
            </a:r>
            <a:r>
              <a:rPr lang="en-US" sz="2800" dirty="0">
                <a:solidFill>
                  <a:srgbClr val="FF0000"/>
                </a:solidFill>
                <a:latin typeface="Calibri" pitchFamily="34" charset="0"/>
              </a:rPr>
              <a:t>3</a:t>
            </a:r>
            <a:r>
              <a:rPr lang="en-US" sz="2800" dirty="0">
                <a:latin typeface="Calibri" pitchFamily="34" charset="0"/>
              </a:rPr>
              <a:t> and </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FF0000"/>
                </a:solidFill>
                <a:latin typeface="Calibri" pitchFamily="34" charset="0"/>
              </a:rPr>
              <a:t>2</a:t>
            </a:r>
            <a:r>
              <a:rPr lang="en-US" sz="2800" dirty="0">
                <a:latin typeface="Calibri" pitchFamily="34" charset="0"/>
              </a:rPr>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5" descr="Open parenthesis x plus 5 close parenthesis squared&#10;equals 36.&#10;&#10;expand open parenthesis x plus 5 close parenthesis squared.&#10;x squared plus 10x plus 25 equals 36.&#10;&#10;Add negative 36 to both sides so that one side is 0.&#10;x squared plus 10x minus 11 equals 0.&#10;&#10;Factor.&#10;Open parenthesis x plus 11 close parenthesis times&#10;open parenthesis x minus 1 close parenthesis equals 0.&#10;&#10;&#10;x plus 11 equals 0 x equals negative 11&#10;or&#10;x minus 1 equals 0 x equals 1."/>
          <p:cNvSpPr>
            <a:spLocks noGrp="1"/>
          </p:cNvSpPr>
          <p:nvPr>
            <p:ph type="title"/>
          </p:nvPr>
        </p:nvSpPr>
        <p:spPr>
          <a:prstGeom prst="rect">
            <a:avLst/>
          </a:prstGeom>
        </p:spPr>
        <p:txBody>
          <a:bodyPr/>
          <a:lstStyle/>
          <a:p>
            <a:r>
              <a:rPr lang="en-US" sz="3200" dirty="0">
                <a:solidFill>
                  <a:schemeClr val="accent1"/>
                </a:solidFill>
              </a:rPr>
              <a:t>Example 5: Solving Quadratic Equations by Factoring</a:t>
            </a:r>
          </a:p>
        </p:txBody>
      </p:sp>
      <p:sp>
        <p:nvSpPr>
          <p:cNvPr id="2" name="TextBox 1">
            <a:extLst>
              <a:ext uri="{FF2B5EF4-FFF2-40B4-BE49-F238E27FC236}">
                <a16:creationId xmlns:a16="http://schemas.microsoft.com/office/drawing/2014/main" id="{F99E9C05-7D6C-7FC0-C8E1-0837CF8BB2BD}"/>
              </a:ext>
            </a:extLst>
          </p:cNvPr>
          <p:cNvSpPr txBox="1"/>
          <p:nvPr/>
        </p:nvSpPr>
        <p:spPr>
          <a:xfrm>
            <a:off x="381000" y="1134978"/>
            <a:ext cx="2895600" cy="523220"/>
          </a:xfrm>
          <a:prstGeom prst="rect">
            <a:avLst/>
          </a:prstGeom>
          <a:noFill/>
        </p:spPr>
        <p:txBody>
          <a:bodyPr wrap="square" rtlCol="0">
            <a:spAutoFit/>
          </a:bodyPr>
          <a:lstStyle/>
          <a:p>
            <a:r>
              <a:rPr lang="en-US" sz="2800" dirty="0"/>
              <a:t>Solve by factoring:</a:t>
            </a:r>
            <a:endParaRPr lang="en-US" sz="2800" dirty="0">
              <a:solidFill>
                <a:srgbClr val="0000FF"/>
              </a:solidFill>
            </a:endParaRPr>
          </a:p>
        </p:txBody>
      </p:sp>
      <p:pic>
        <p:nvPicPr>
          <p:cNvPr id="8" name="Picture 7" descr="open parenthesis x plus 5 close parenthesis squared equals 36">
            <a:extLst>
              <a:ext uri="{FF2B5EF4-FFF2-40B4-BE49-F238E27FC236}">
                <a16:creationId xmlns:a16="http://schemas.microsoft.com/office/drawing/2014/main" id="{7FB849AF-C8F4-97DB-95B1-97EF229D3CE2}"/>
              </a:ext>
            </a:extLst>
          </p:cNvPr>
          <p:cNvPicPr>
            <a:picLocks noChangeAspect="1"/>
          </p:cNvPicPr>
          <p:nvPr/>
        </p:nvPicPr>
        <p:blipFill>
          <a:blip r:embed="rId2"/>
          <a:stretch>
            <a:fillRect/>
          </a:stretch>
        </p:blipFill>
        <p:spPr>
          <a:xfrm>
            <a:off x="3156155" y="1117150"/>
            <a:ext cx="1733550" cy="609600"/>
          </a:xfrm>
          <a:prstGeom prst="rect">
            <a:avLst/>
          </a:prstGeom>
        </p:spPr>
      </p:pic>
      <p:sp>
        <p:nvSpPr>
          <p:cNvPr id="10" name="TextBox 9">
            <a:extLst>
              <a:ext uri="{FF2B5EF4-FFF2-40B4-BE49-F238E27FC236}">
                <a16:creationId xmlns:a16="http://schemas.microsoft.com/office/drawing/2014/main" id="{06E64704-F838-A6E5-40E9-B183F30AEBFB}"/>
              </a:ext>
            </a:extLst>
          </p:cNvPr>
          <p:cNvSpPr txBox="1"/>
          <p:nvPr/>
        </p:nvSpPr>
        <p:spPr>
          <a:xfrm>
            <a:off x="381000" y="1727851"/>
            <a:ext cx="1676400" cy="523220"/>
          </a:xfrm>
          <a:prstGeom prst="rect">
            <a:avLst/>
          </a:prstGeom>
          <a:noFill/>
        </p:spPr>
        <p:txBody>
          <a:bodyPr wrap="square">
            <a:spAutoFit/>
          </a:bodyPr>
          <a:lstStyle/>
          <a:p>
            <a:r>
              <a:rPr lang="en-US" sz="2800" b="1" i="0" dirty="0">
                <a:solidFill>
                  <a:schemeClr val="tx1"/>
                </a:solidFill>
              </a:rPr>
              <a:t>Solution</a:t>
            </a:r>
            <a:endParaRPr lang="en-US" sz="2800" i="0" dirty="0">
              <a:solidFill>
                <a:schemeClr val="tx1"/>
              </a:solidFill>
            </a:endParaRPr>
          </a:p>
        </p:txBody>
      </p:sp>
      <p:pic>
        <p:nvPicPr>
          <p:cNvPr id="3" name="Picture 2" descr="Open parenthesis x plus 5 close parenthesis squared equals 36.&#10;By expanding open parenthesis x plus 5 close parenthesis squared,&#10;x squared plus 10x plus 25 equals 36.&#10;Add minus 36 to both sides so that one side becomes 0, resulting in x squared plus 10x minus 11 equals 0. &#10;Factor the expression to get open parenthesis x plus 11 close parenthesis times open parenthesis x minus 1 close parenthesis equals 0. Solving each factor, x plus 11 equals 0 gives x equals minus 11, and x minus 1 equals 0 gives x equals 1.">
            <a:extLst>
              <a:ext uri="{FF2B5EF4-FFF2-40B4-BE49-F238E27FC236}">
                <a16:creationId xmlns:a16="http://schemas.microsoft.com/office/drawing/2014/main" id="{F5DBE40C-87DB-F892-7D55-2B5BBE075F53}"/>
              </a:ext>
            </a:extLst>
          </p:cNvPr>
          <p:cNvPicPr>
            <a:picLocks noChangeAspect="1"/>
          </p:cNvPicPr>
          <p:nvPr/>
        </p:nvPicPr>
        <p:blipFill>
          <a:blip r:embed="rId3"/>
          <a:stretch>
            <a:fillRect/>
          </a:stretch>
        </p:blipFill>
        <p:spPr>
          <a:xfrm>
            <a:off x="1505705" y="2318089"/>
            <a:ext cx="7020000" cy="3531706"/>
          </a:xfrm>
          <a:prstGeom prst="rect">
            <a:avLst/>
          </a:prstGeom>
        </p:spPr>
      </p:pic>
      <p:sp>
        <p:nvSpPr>
          <p:cNvPr id="5" name="TextBox 4">
            <a:extLst>
              <a:ext uri="{FF2B5EF4-FFF2-40B4-BE49-F238E27FC236}">
                <a16:creationId xmlns:a16="http://schemas.microsoft.com/office/drawing/2014/main" id="{AC1AD4A6-3EA8-5BC1-9443-A68D3A66D21C}"/>
              </a:ext>
            </a:extLst>
          </p:cNvPr>
          <p:cNvSpPr txBox="1"/>
          <p:nvPr/>
        </p:nvSpPr>
        <p:spPr>
          <a:xfrm>
            <a:off x="457200" y="5461412"/>
            <a:ext cx="4572000" cy="523220"/>
          </a:xfrm>
          <a:prstGeom prst="rect">
            <a:avLst/>
          </a:prstGeom>
          <a:noFill/>
        </p:spPr>
        <p:txBody>
          <a:bodyPr wrap="square">
            <a:spAutoFit/>
          </a:bodyPr>
          <a:lstStyle/>
          <a:p>
            <a:pPr eaLnBrk="0" hangingPunct="0">
              <a:spcBef>
                <a:spcPct val="20000"/>
              </a:spcBef>
              <a:buFont typeface="Courier New" pitchFamily="49" charset="0"/>
              <a:buNone/>
            </a:pPr>
            <a:r>
              <a:rPr lang="en-US" sz="2800" dirty="0">
                <a:latin typeface="Calibri" pitchFamily="34" charset="0"/>
              </a:rPr>
              <a:t>The solutions are </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FF0008"/>
                </a:solidFill>
                <a:latin typeface="Calibri" pitchFamily="34" charset="0"/>
              </a:rPr>
              <a:t>11 </a:t>
            </a:r>
            <a:r>
              <a:rPr lang="en-US" sz="2800" dirty="0">
                <a:latin typeface="Calibri" pitchFamily="34" charset="0"/>
              </a:rPr>
              <a:t>and</a:t>
            </a:r>
            <a:r>
              <a:rPr lang="en-US" sz="2800" dirty="0">
                <a:solidFill>
                  <a:srgbClr val="FF0008"/>
                </a:solidFill>
                <a:latin typeface="Calibri" pitchFamily="34" charset="0"/>
              </a:rPr>
              <a:t> 1</a:t>
            </a:r>
            <a:r>
              <a:rPr lang="en-US" sz="2800" dirty="0">
                <a:latin typeface="Calibri" pitchFamily="34" charset="0"/>
              </a:rPr>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p:cNvSpPr>
          <p:nvPr>
            <p:ph type="title"/>
          </p:nvPr>
        </p:nvSpPr>
        <p:spPr>
          <a:prstGeom prst="rect">
            <a:avLst/>
          </a:prstGeom>
        </p:spPr>
        <p:txBody>
          <a:bodyPr/>
          <a:lstStyle/>
          <a:p>
            <a:r>
              <a:rPr lang="en-US" sz="3200" dirty="0">
                <a:solidFill>
                  <a:schemeClr val="accent1"/>
                </a:solidFill>
              </a:rPr>
              <a:t>Example 6: Solving Quadratic Equations by Factoring</a:t>
            </a:r>
            <a:r>
              <a:rPr lang="en-US" sz="3200" spc="-1" baseline="-25000" dirty="0">
                <a:solidFill>
                  <a:schemeClr val="accent1"/>
                </a:solidFill>
                <a:latin typeface="Calibri"/>
                <a:ea typeface="+mn-ea"/>
                <a:cs typeface="+mn-cs"/>
              </a:rPr>
              <a:t>1</a:t>
            </a:r>
            <a:endParaRPr lang="en-US" sz="3200" dirty="0">
              <a:solidFill>
                <a:schemeClr val="accent1"/>
              </a:solidFill>
            </a:endParaRPr>
          </a:p>
        </p:txBody>
      </p:sp>
      <p:sp>
        <p:nvSpPr>
          <p:cNvPr id="7" name="TextBox 6">
            <a:extLst>
              <a:ext uri="{FF2B5EF4-FFF2-40B4-BE49-F238E27FC236}">
                <a16:creationId xmlns:a16="http://schemas.microsoft.com/office/drawing/2014/main" id="{F1477B9A-0CA5-0C8E-7AE5-EE46EE6F29C3}"/>
              </a:ext>
            </a:extLst>
          </p:cNvPr>
          <p:cNvSpPr txBox="1"/>
          <p:nvPr/>
        </p:nvSpPr>
        <p:spPr>
          <a:xfrm>
            <a:off x="457200" y="1219801"/>
            <a:ext cx="3048000" cy="523220"/>
          </a:xfrm>
          <a:prstGeom prst="rect">
            <a:avLst/>
          </a:prstGeom>
          <a:noFill/>
        </p:spPr>
        <p:txBody>
          <a:bodyPr wrap="square">
            <a:spAutoFit/>
          </a:bodyPr>
          <a:lstStyle/>
          <a:p>
            <a:pPr marL="465138" indent="-465138">
              <a:buFont typeface="Courier New" pitchFamily="49" charset="0"/>
              <a:buNone/>
            </a:pPr>
            <a:r>
              <a:rPr lang="en-US" sz="2800" dirty="0"/>
              <a:t>Solve by factoring:</a:t>
            </a:r>
          </a:p>
        </p:txBody>
      </p:sp>
      <p:pic>
        <p:nvPicPr>
          <p:cNvPr id="2" name="Picture 1" descr="3x times open parenthesis x minus 1 close parenthesis equals 2 times open parenthesis 5 minus x close parenthesis.">
            <a:extLst>
              <a:ext uri="{FF2B5EF4-FFF2-40B4-BE49-F238E27FC236}">
                <a16:creationId xmlns:a16="http://schemas.microsoft.com/office/drawing/2014/main" id="{474476E7-52B6-00F3-07D0-991A1720811A}"/>
              </a:ext>
            </a:extLst>
          </p:cNvPr>
          <p:cNvPicPr>
            <a:picLocks noChangeAspect="1"/>
          </p:cNvPicPr>
          <p:nvPr/>
        </p:nvPicPr>
        <p:blipFill>
          <a:blip r:embed="rId2"/>
          <a:stretch>
            <a:fillRect/>
          </a:stretch>
        </p:blipFill>
        <p:spPr>
          <a:xfrm>
            <a:off x="3276600" y="1246632"/>
            <a:ext cx="2796540" cy="505968"/>
          </a:xfrm>
          <a:prstGeom prst="rect">
            <a:avLst/>
          </a:prstGeom>
        </p:spPr>
      </p:pic>
      <p:sp>
        <p:nvSpPr>
          <p:cNvPr id="6" name="TextBox 5">
            <a:extLst>
              <a:ext uri="{FF2B5EF4-FFF2-40B4-BE49-F238E27FC236}">
                <a16:creationId xmlns:a16="http://schemas.microsoft.com/office/drawing/2014/main" id="{1574086F-DDFE-9676-4868-529596476ABF}"/>
              </a:ext>
            </a:extLst>
          </p:cNvPr>
          <p:cNvSpPr txBox="1"/>
          <p:nvPr/>
        </p:nvSpPr>
        <p:spPr>
          <a:xfrm>
            <a:off x="457200" y="1865542"/>
            <a:ext cx="1524000" cy="523220"/>
          </a:xfrm>
          <a:prstGeom prst="rect">
            <a:avLst/>
          </a:prstGeom>
          <a:noFill/>
        </p:spPr>
        <p:txBody>
          <a:bodyPr wrap="square" rtlCol="0">
            <a:spAutoFit/>
          </a:bodyPr>
          <a:lstStyle/>
          <a:p>
            <a:r>
              <a:rPr lang="en-US" sz="2800" b="1" i="0" dirty="0">
                <a:solidFill>
                  <a:schemeClr val="tx1"/>
                </a:solidFill>
              </a:rPr>
              <a:t>Solution</a:t>
            </a:r>
            <a:endParaRPr lang="en-US" sz="2800" i="0" dirty="0">
              <a:solidFill>
                <a:schemeClr val="tx1"/>
              </a:solidFill>
            </a:endParaRPr>
          </a:p>
        </p:txBody>
      </p:sp>
      <p:pic>
        <p:nvPicPr>
          <p:cNvPr id="3" name="Picture 2" descr="3x times open parenthesis x minus 1 close parenthesis equals 2 times open parenthesis 5 minus x close parenthesis. Distribute to get 3x squared minus 3x equals 10 minus 2x. Rearranging terms gives 3x squared minus 3x plus 2x minus 10 equals 0. Simplify to get 3x squared minus x minus 10 equals 0. Factor the equation as open parenthesis 3x plus 5 close parenthesis times open parenthesis x minus 2 close parenthesis equals 0.">
            <a:extLst>
              <a:ext uri="{FF2B5EF4-FFF2-40B4-BE49-F238E27FC236}">
                <a16:creationId xmlns:a16="http://schemas.microsoft.com/office/drawing/2014/main" id="{C1E4ACCD-F4B5-1320-FEDD-E477D7A60FFE}"/>
              </a:ext>
            </a:extLst>
          </p:cNvPr>
          <p:cNvPicPr>
            <a:picLocks noChangeAspect="1"/>
          </p:cNvPicPr>
          <p:nvPr/>
        </p:nvPicPr>
        <p:blipFill>
          <a:blip r:embed="rId3"/>
          <a:stretch>
            <a:fillRect/>
          </a:stretch>
        </p:blipFill>
        <p:spPr>
          <a:xfrm>
            <a:off x="381000" y="2421802"/>
            <a:ext cx="8247888" cy="2737104"/>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5"/>
          <p:cNvSpPr>
            <a:spLocks noGrp="1"/>
          </p:cNvSpPr>
          <p:nvPr>
            <p:ph type="title"/>
          </p:nvPr>
        </p:nvSpPr>
        <p:spPr>
          <a:prstGeom prst="rect">
            <a:avLst/>
          </a:prstGeom>
        </p:spPr>
        <p:txBody>
          <a:bodyPr/>
          <a:lstStyle/>
          <a:p>
            <a:r>
              <a:rPr lang="en-US" sz="3200" dirty="0">
                <a:solidFill>
                  <a:schemeClr val="accent1"/>
                </a:solidFill>
              </a:rPr>
              <a:t>Example 6: Solving Quadratic Equations by Factoring</a:t>
            </a:r>
            <a:r>
              <a:rPr lang="en-US" spc="-1" baseline="-25000" dirty="0">
                <a:solidFill>
                  <a:schemeClr val="accent1"/>
                </a:solidFill>
                <a:latin typeface="Calibri"/>
                <a:ea typeface="+mn-ea"/>
                <a:cs typeface="+mn-cs"/>
              </a:rPr>
              <a:t>2</a:t>
            </a:r>
            <a:endParaRPr lang="en-US" sz="3200" dirty="0">
              <a:solidFill>
                <a:schemeClr val="accent1"/>
              </a:solidFill>
            </a:endParaRPr>
          </a:p>
        </p:txBody>
      </p:sp>
      <p:pic>
        <p:nvPicPr>
          <p:cNvPr id="2" name="Picture 1" descr="Solving each factor, 3x plus 5 equals 0 gives 3 x equals negative 5 and  x equals negative five thirds, and  x minus 2 equals 0 gives x equals 2.">
            <a:extLst>
              <a:ext uri="{FF2B5EF4-FFF2-40B4-BE49-F238E27FC236}">
                <a16:creationId xmlns:a16="http://schemas.microsoft.com/office/drawing/2014/main" id="{BDAE0425-31DE-630C-EDCE-0AA09EA7D55C}"/>
              </a:ext>
            </a:extLst>
          </p:cNvPr>
          <p:cNvPicPr>
            <a:picLocks noChangeAspect="1"/>
          </p:cNvPicPr>
          <p:nvPr/>
        </p:nvPicPr>
        <p:blipFill>
          <a:blip r:embed="rId2"/>
          <a:stretch>
            <a:fillRect/>
          </a:stretch>
        </p:blipFill>
        <p:spPr>
          <a:xfrm>
            <a:off x="1981200" y="1529810"/>
            <a:ext cx="5010912" cy="1909572"/>
          </a:xfrm>
          <a:prstGeom prst="rect">
            <a:avLst/>
          </a:prstGeom>
        </p:spPr>
      </p:pic>
      <p:sp>
        <p:nvSpPr>
          <p:cNvPr id="5" name="TextBox 4">
            <a:extLst>
              <a:ext uri="{FF2B5EF4-FFF2-40B4-BE49-F238E27FC236}">
                <a16:creationId xmlns:a16="http://schemas.microsoft.com/office/drawing/2014/main" id="{4864ACB9-C65A-5973-E684-558C27AC40F5}"/>
              </a:ext>
            </a:extLst>
          </p:cNvPr>
          <p:cNvSpPr txBox="1"/>
          <p:nvPr/>
        </p:nvSpPr>
        <p:spPr>
          <a:xfrm>
            <a:off x="457200" y="3837499"/>
            <a:ext cx="2819400" cy="523220"/>
          </a:xfrm>
          <a:prstGeom prst="rect">
            <a:avLst/>
          </a:prstGeom>
          <a:noFill/>
        </p:spPr>
        <p:txBody>
          <a:bodyPr wrap="square">
            <a:spAutoFit/>
          </a:bodyPr>
          <a:lstStyle/>
          <a:p>
            <a:pPr>
              <a:buFont typeface="Courier New" pitchFamily="49" charset="0"/>
              <a:buNone/>
            </a:pPr>
            <a:r>
              <a:rPr lang="en-US" sz="2800" i="0" dirty="0">
                <a:solidFill>
                  <a:schemeClr val="tx1"/>
                </a:solidFill>
              </a:rPr>
              <a:t>The solutions are</a:t>
            </a:r>
            <a:endParaRPr lang="en-US" sz="2800" dirty="0">
              <a:solidFill>
                <a:schemeClr val="tx1"/>
              </a:solidFill>
            </a:endParaRPr>
          </a:p>
        </p:txBody>
      </p:sp>
      <p:pic>
        <p:nvPicPr>
          <p:cNvPr id="3" name="Picture 2" descr="negative open fraction 5 over 3 close fraction and 2">
            <a:extLst>
              <a:ext uri="{FF2B5EF4-FFF2-40B4-BE49-F238E27FC236}">
                <a16:creationId xmlns:a16="http://schemas.microsoft.com/office/drawing/2014/main" id="{4C9DD32F-D7BD-0B46-74EE-B1026586EE02}"/>
              </a:ext>
            </a:extLst>
          </p:cNvPr>
          <p:cNvPicPr>
            <a:picLocks noChangeAspect="1"/>
          </p:cNvPicPr>
          <p:nvPr/>
        </p:nvPicPr>
        <p:blipFill>
          <a:blip r:embed="rId3"/>
          <a:stretch>
            <a:fillRect/>
          </a:stretch>
        </p:blipFill>
        <p:spPr>
          <a:xfrm>
            <a:off x="3179064" y="3705511"/>
            <a:ext cx="1545336" cy="851916"/>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7: Solving Quadratic Equations by Factoring</a:t>
            </a:r>
            <a:r>
              <a:rPr lang="en-US" sz="3200" spc="-1" baseline="-25000" dirty="0">
                <a:solidFill>
                  <a:schemeClr val="accent1"/>
                </a:solidFill>
                <a:latin typeface="Calibri"/>
                <a:ea typeface="+mn-ea"/>
                <a:cs typeface="+mn-cs"/>
              </a:rPr>
              <a:t>1</a:t>
            </a:r>
            <a:endParaRPr lang="en-US" sz="3200" dirty="0">
              <a:solidFill>
                <a:schemeClr val="accent1"/>
              </a:solidFill>
            </a:endParaRPr>
          </a:p>
        </p:txBody>
      </p:sp>
      <p:sp>
        <p:nvSpPr>
          <p:cNvPr id="5" name="TextBox 4">
            <a:extLst>
              <a:ext uri="{FF2B5EF4-FFF2-40B4-BE49-F238E27FC236}">
                <a16:creationId xmlns:a16="http://schemas.microsoft.com/office/drawing/2014/main" id="{52C4FFC4-D6DA-6C8E-F25A-FCF31510ED49}"/>
              </a:ext>
            </a:extLst>
          </p:cNvPr>
          <p:cNvSpPr txBox="1"/>
          <p:nvPr/>
        </p:nvSpPr>
        <p:spPr>
          <a:xfrm>
            <a:off x="457200" y="1216074"/>
            <a:ext cx="2971800" cy="646331"/>
          </a:xfrm>
          <a:prstGeom prst="rect">
            <a:avLst/>
          </a:prstGeom>
          <a:noFill/>
        </p:spPr>
        <p:txBody>
          <a:bodyPr wrap="square">
            <a:spAutoFit/>
          </a:bodyPr>
          <a:lstStyle/>
          <a:p>
            <a:pPr>
              <a:spcBef>
                <a:spcPts val="1200"/>
              </a:spcBef>
              <a:buFont typeface="Courier New" pitchFamily="49" charset="0"/>
              <a:buNone/>
            </a:pPr>
            <a:r>
              <a:rPr lang="en-US" sz="2800" dirty="0"/>
              <a:t>Solve by factoring: </a:t>
            </a:r>
            <a:r>
              <a:rPr lang="en-US" sz="2800" b="1" dirty="0"/>
              <a:t> </a:t>
            </a:r>
          </a:p>
          <a:p>
            <a:pPr>
              <a:buFont typeface="Courier New" pitchFamily="49" charset="0"/>
              <a:buNone/>
            </a:pPr>
            <a:endParaRPr lang="en-US" sz="800" b="1" dirty="0"/>
          </a:p>
        </p:txBody>
      </p:sp>
      <p:pic>
        <p:nvPicPr>
          <p:cNvPr id="3" name="Picture 2" descr="Two x squared over fifteen minus x over three equals negative one fifth. ">
            <a:extLst>
              <a:ext uri="{FF2B5EF4-FFF2-40B4-BE49-F238E27FC236}">
                <a16:creationId xmlns:a16="http://schemas.microsoft.com/office/drawing/2014/main" id="{EE5CD0A9-26E6-2086-FA83-A670DC98217D}"/>
              </a:ext>
            </a:extLst>
          </p:cNvPr>
          <p:cNvPicPr>
            <a:picLocks noChangeAspect="1"/>
          </p:cNvPicPr>
          <p:nvPr/>
        </p:nvPicPr>
        <p:blipFill>
          <a:blip r:embed="rId2"/>
          <a:stretch>
            <a:fillRect/>
          </a:stretch>
        </p:blipFill>
        <p:spPr>
          <a:xfrm>
            <a:off x="3345180" y="1066800"/>
            <a:ext cx="1912620" cy="841248"/>
          </a:xfrm>
          <a:prstGeom prst="rect">
            <a:avLst/>
          </a:prstGeom>
        </p:spPr>
      </p:pic>
      <p:sp>
        <p:nvSpPr>
          <p:cNvPr id="2" name="TextBox 1">
            <a:extLst>
              <a:ext uri="{FF2B5EF4-FFF2-40B4-BE49-F238E27FC236}">
                <a16:creationId xmlns:a16="http://schemas.microsoft.com/office/drawing/2014/main" id="{90DECFF2-66B8-5233-420A-67D135B13FB6}"/>
              </a:ext>
            </a:extLst>
          </p:cNvPr>
          <p:cNvSpPr txBox="1"/>
          <p:nvPr/>
        </p:nvSpPr>
        <p:spPr>
          <a:xfrm>
            <a:off x="520770" y="1981200"/>
            <a:ext cx="1460430" cy="523220"/>
          </a:xfrm>
          <a:prstGeom prst="rect">
            <a:avLst/>
          </a:prstGeom>
          <a:noFill/>
        </p:spPr>
        <p:txBody>
          <a:bodyPr wrap="square" rtlCol="0">
            <a:spAutoFit/>
          </a:bodyPr>
          <a:lstStyle/>
          <a:p>
            <a:r>
              <a:rPr lang="en-US" sz="2800" b="1" i="0" dirty="0">
                <a:solidFill>
                  <a:schemeClr val="tx1"/>
                </a:solidFill>
              </a:rPr>
              <a:t>Solution</a:t>
            </a:r>
            <a:endParaRPr lang="en-US" sz="2800" i="0" dirty="0">
              <a:solidFill>
                <a:schemeClr val="tx1"/>
              </a:solidFill>
            </a:endParaRPr>
          </a:p>
        </p:txBody>
      </p:sp>
      <p:pic>
        <p:nvPicPr>
          <p:cNvPr id="7" name="Picture 6" descr="Two x squared over fifteen minus x over three equals negative one fifth.&#10;multiply each term by fifteen, the least common multiple of the denominators, to get integer coefficients.&#10;15 times open fraction 2 x squared divided by 15 close fraction minus open fraction x over 3 close fraction times 15 equals negative open fraction 1 over 5 close fraction times 15.&#10; &#10;This gives two x squared minus five x equals negative three.">
            <a:extLst>
              <a:ext uri="{FF2B5EF4-FFF2-40B4-BE49-F238E27FC236}">
                <a16:creationId xmlns:a16="http://schemas.microsoft.com/office/drawing/2014/main" id="{22A34DAB-C9C3-3A04-3F9A-5DE9F693098B}"/>
              </a:ext>
            </a:extLst>
          </p:cNvPr>
          <p:cNvPicPr>
            <a:picLocks noChangeAspect="1"/>
          </p:cNvPicPr>
          <p:nvPr/>
        </p:nvPicPr>
        <p:blipFill>
          <a:blip r:embed="rId3"/>
          <a:stretch>
            <a:fillRect/>
          </a:stretch>
        </p:blipFill>
        <p:spPr>
          <a:xfrm>
            <a:off x="497910" y="2549748"/>
            <a:ext cx="8084820" cy="2340864"/>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5"/>
          <p:cNvSpPr>
            <a:spLocks noGrp="1"/>
          </p:cNvSpPr>
          <p:nvPr>
            <p:ph type="title"/>
          </p:nvPr>
        </p:nvSpPr>
        <p:spPr>
          <a:prstGeom prst="rect">
            <a:avLst/>
          </a:prstGeom>
        </p:spPr>
        <p:txBody>
          <a:bodyPr/>
          <a:lstStyle/>
          <a:p>
            <a:r>
              <a:rPr lang="en-US" sz="3200" dirty="0">
                <a:solidFill>
                  <a:schemeClr val="accent1"/>
                </a:solidFill>
              </a:rPr>
              <a:t>Example 2: Solving Quadratic Equations by Factoring</a:t>
            </a:r>
            <a:r>
              <a:rPr lang="en-US" spc="-1" baseline="-25000" dirty="0">
                <a:solidFill>
                  <a:schemeClr val="accent1"/>
                </a:solidFill>
                <a:latin typeface="Calibri"/>
                <a:ea typeface="+mn-ea"/>
                <a:cs typeface="+mn-cs"/>
              </a:rPr>
              <a:t>2</a:t>
            </a:r>
            <a:endParaRPr lang="en-US" sz="3200" dirty="0">
              <a:solidFill>
                <a:schemeClr val="accent1"/>
              </a:solidFill>
            </a:endParaRPr>
          </a:p>
        </p:txBody>
      </p:sp>
      <p:pic>
        <p:nvPicPr>
          <p:cNvPr id="2" name="Picture 1" descr="By adding three to both sides so that one side is zero, resulting in two x squared minus five x plus three equals zero. &#10;By factoring, open parenthesis two x minus three close parenthesis times open parenthesis x minus one close parenthesis equals zero. &#10;Solving the factors, two x minus three equals zero gives x equals three halves, and &#10;x minus one equals zero gives x equals one.">
            <a:extLst>
              <a:ext uri="{FF2B5EF4-FFF2-40B4-BE49-F238E27FC236}">
                <a16:creationId xmlns:a16="http://schemas.microsoft.com/office/drawing/2014/main" id="{7AC7600C-6C6F-2ABF-F7BF-0F0D7F33C251}"/>
              </a:ext>
            </a:extLst>
          </p:cNvPr>
          <p:cNvPicPr>
            <a:picLocks noChangeAspect="1"/>
          </p:cNvPicPr>
          <p:nvPr/>
        </p:nvPicPr>
        <p:blipFill>
          <a:blip r:embed="rId2"/>
          <a:stretch>
            <a:fillRect/>
          </a:stretch>
        </p:blipFill>
        <p:spPr>
          <a:xfrm>
            <a:off x="938784" y="1356900"/>
            <a:ext cx="7266432" cy="3144012"/>
          </a:xfrm>
          <a:prstGeom prst="rect">
            <a:avLst/>
          </a:prstGeom>
        </p:spPr>
      </p:pic>
      <p:sp>
        <p:nvSpPr>
          <p:cNvPr id="5" name="TextBox 4">
            <a:extLst>
              <a:ext uri="{FF2B5EF4-FFF2-40B4-BE49-F238E27FC236}">
                <a16:creationId xmlns:a16="http://schemas.microsoft.com/office/drawing/2014/main" id="{17C356AD-F8A1-E927-84AD-4458898281BE}"/>
              </a:ext>
            </a:extLst>
          </p:cNvPr>
          <p:cNvSpPr txBox="1"/>
          <p:nvPr/>
        </p:nvSpPr>
        <p:spPr>
          <a:xfrm>
            <a:off x="457200" y="4686406"/>
            <a:ext cx="2743200" cy="523220"/>
          </a:xfrm>
          <a:prstGeom prst="rect">
            <a:avLst/>
          </a:prstGeom>
          <a:noFill/>
        </p:spPr>
        <p:txBody>
          <a:bodyPr wrap="square">
            <a:spAutoFit/>
          </a:bodyPr>
          <a:lstStyle/>
          <a:p>
            <a:pPr marL="342900" marR="0" lvl="0" indent="-34290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The solutions are</a:t>
            </a:r>
          </a:p>
        </p:txBody>
      </p:sp>
      <p:pic>
        <p:nvPicPr>
          <p:cNvPr id="3" name="Picture 2" descr="3 over 2 and 1">
            <a:extLst>
              <a:ext uri="{FF2B5EF4-FFF2-40B4-BE49-F238E27FC236}">
                <a16:creationId xmlns:a16="http://schemas.microsoft.com/office/drawing/2014/main" id="{906D7DB1-180A-C410-F722-2A3585BAE3E9}"/>
              </a:ext>
            </a:extLst>
          </p:cNvPr>
          <p:cNvPicPr>
            <a:picLocks noChangeAspect="1"/>
          </p:cNvPicPr>
          <p:nvPr/>
        </p:nvPicPr>
        <p:blipFill>
          <a:blip r:embed="rId3"/>
          <a:stretch>
            <a:fillRect/>
          </a:stretch>
        </p:blipFill>
        <p:spPr>
          <a:xfrm>
            <a:off x="3124200" y="4534250"/>
            <a:ext cx="1258824" cy="827532"/>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203101"/>
            <a:ext cx="8229600" cy="873957"/>
          </a:xfrm>
          <a:prstGeom prst="rect">
            <a:avLst/>
          </a:prstGeom>
          <a:noFill/>
        </p:spPr>
        <p:txBody>
          <a:bodyPr>
            <a:spAutoFit/>
          </a:bodyPr>
          <a:lstStyle/>
          <a:p>
            <a:r>
              <a:rPr lang="en-US" sz="3200" dirty="0">
                <a:solidFill>
                  <a:schemeClr val="accent1"/>
                </a:solidFill>
              </a:rPr>
              <a:t>Example 8: Solving Quadratic Equations by Factoring</a:t>
            </a:r>
          </a:p>
        </p:txBody>
      </p:sp>
      <p:sp>
        <p:nvSpPr>
          <p:cNvPr id="6" name="TextBox 5">
            <a:extLst>
              <a:ext uri="{FF2B5EF4-FFF2-40B4-BE49-F238E27FC236}">
                <a16:creationId xmlns:a16="http://schemas.microsoft.com/office/drawing/2014/main" id="{E00A6C12-8D4A-2341-D124-C49173A39366}"/>
              </a:ext>
            </a:extLst>
          </p:cNvPr>
          <p:cNvSpPr txBox="1"/>
          <p:nvPr/>
        </p:nvSpPr>
        <p:spPr>
          <a:xfrm>
            <a:off x="381000" y="1244511"/>
            <a:ext cx="3070122" cy="523220"/>
          </a:xfrm>
          <a:prstGeom prst="rect">
            <a:avLst/>
          </a:prstGeom>
          <a:noFill/>
        </p:spPr>
        <p:txBody>
          <a:bodyPr wrap="square">
            <a:spAutoFit/>
          </a:bodyPr>
          <a:lstStyle/>
          <a:p>
            <a:pPr>
              <a:buFont typeface="Courier New" pitchFamily="49" charset="0"/>
              <a:buNone/>
            </a:pPr>
            <a:r>
              <a:rPr lang="en-US" sz="2800" i="0" dirty="0">
                <a:solidFill>
                  <a:schemeClr val="tx1"/>
                </a:solidFill>
              </a:rPr>
              <a:t>Solve by factoring:</a:t>
            </a:r>
            <a:r>
              <a:rPr lang="en-US" sz="2800" dirty="0">
                <a:solidFill>
                  <a:schemeClr val="tx1"/>
                </a:solidFill>
              </a:rPr>
              <a:t>  </a:t>
            </a:r>
            <a:endParaRPr lang="en-US" sz="2800" dirty="0">
              <a:solidFill>
                <a:srgbClr val="0000FF"/>
              </a:solidFill>
            </a:endParaRPr>
          </a:p>
        </p:txBody>
      </p:sp>
      <p:pic>
        <p:nvPicPr>
          <p:cNvPr id="2" name="Picture 1" descr="Open parenthesis x minus 2 close parenthesis squared equals 64. ">
            <a:extLst>
              <a:ext uri="{FF2B5EF4-FFF2-40B4-BE49-F238E27FC236}">
                <a16:creationId xmlns:a16="http://schemas.microsoft.com/office/drawing/2014/main" id="{363E8A7C-6BFC-D2EE-9701-748FE832C503}"/>
              </a:ext>
            </a:extLst>
          </p:cNvPr>
          <p:cNvPicPr>
            <a:picLocks noChangeAspect="1"/>
          </p:cNvPicPr>
          <p:nvPr/>
        </p:nvPicPr>
        <p:blipFill>
          <a:blip r:embed="rId2"/>
          <a:stretch>
            <a:fillRect/>
          </a:stretch>
        </p:blipFill>
        <p:spPr>
          <a:xfrm>
            <a:off x="3200400" y="1263713"/>
            <a:ext cx="1764000" cy="565087"/>
          </a:xfrm>
          <a:prstGeom prst="rect">
            <a:avLst/>
          </a:prstGeom>
        </p:spPr>
      </p:pic>
      <p:sp>
        <p:nvSpPr>
          <p:cNvPr id="5" name="TextBox 4">
            <a:extLst>
              <a:ext uri="{FF2B5EF4-FFF2-40B4-BE49-F238E27FC236}">
                <a16:creationId xmlns:a16="http://schemas.microsoft.com/office/drawing/2014/main" id="{6E5D9A9B-5F94-07D5-202B-673AA4E0C8EA}"/>
              </a:ext>
            </a:extLst>
          </p:cNvPr>
          <p:cNvSpPr txBox="1"/>
          <p:nvPr/>
        </p:nvSpPr>
        <p:spPr>
          <a:xfrm>
            <a:off x="381000" y="1828800"/>
            <a:ext cx="2590800" cy="523220"/>
          </a:xfrm>
          <a:prstGeom prst="rect">
            <a:avLst/>
          </a:prstGeom>
          <a:noFill/>
        </p:spPr>
        <p:txBody>
          <a:bodyPr wrap="square" rtlCol="0">
            <a:spAutoFit/>
          </a:bodyPr>
          <a:lstStyle/>
          <a:p>
            <a:r>
              <a:rPr lang="en-US" sz="2800" b="1" i="0" dirty="0">
                <a:solidFill>
                  <a:schemeClr val="tx1"/>
                </a:solidFill>
              </a:rPr>
              <a:t>Solution</a:t>
            </a:r>
            <a:endParaRPr lang="en-US" sz="2800" i="0" dirty="0">
              <a:solidFill>
                <a:schemeClr val="tx1"/>
              </a:solidFill>
            </a:endParaRPr>
          </a:p>
        </p:txBody>
      </p:sp>
      <p:pic>
        <p:nvPicPr>
          <p:cNvPr id="3" name="Picture 2" descr="Open parenthesis x minus 2 close parenthesis squared equals 64. Expanding the square gives x squared minus 4x plus 4 equals 64. Subtract 64 from both sides to get x squared minus 4x minus 60 equals 0. Factor the quadratic as open parenthesis x plus 6 close parenthesis times open parenthesis x minus 10 close parenthesis equals 0. Solving each factor, x plus 6 equals 0 gives x equals minus 6, and x minus 10 equals 0 gives x equals 10.">
            <a:extLst>
              <a:ext uri="{FF2B5EF4-FFF2-40B4-BE49-F238E27FC236}">
                <a16:creationId xmlns:a16="http://schemas.microsoft.com/office/drawing/2014/main" id="{C5F02E13-0ED0-E62A-5079-E18FAD5CD98E}"/>
              </a:ext>
            </a:extLst>
          </p:cNvPr>
          <p:cNvPicPr>
            <a:picLocks noChangeAspect="1"/>
          </p:cNvPicPr>
          <p:nvPr/>
        </p:nvPicPr>
        <p:blipFill>
          <a:blip r:embed="rId3"/>
          <a:stretch>
            <a:fillRect/>
          </a:stretch>
        </p:blipFill>
        <p:spPr>
          <a:xfrm>
            <a:off x="1476000" y="2110093"/>
            <a:ext cx="6192000" cy="3300107"/>
          </a:xfrm>
          <a:prstGeom prst="rect">
            <a:avLst/>
          </a:prstGeom>
        </p:spPr>
      </p:pic>
      <p:sp>
        <p:nvSpPr>
          <p:cNvPr id="8" name="TextBox 7">
            <a:extLst>
              <a:ext uri="{FF2B5EF4-FFF2-40B4-BE49-F238E27FC236}">
                <a16:creationId xmlns:a16="http://schemas.microsoft.com/office/drawing/2014/main" id="{1BAE0111-C446-60BC-8A94-CB58BF7F0F5A}"/>
              </a:ext>
            </a:extLst>
          </p:cNvPr>
          <p:cNvSpPr txBox="1"/>
          <p:nvPr/>
        </p:nvSpPr>
        <p:spPr>
          <a:xfrm>
            <a:off x="381000" y="5458777"/>
            <a:ext cx="4572000" cy="523220"/>
          </a:xfrm>
          <a:prstGeom prst="rect">
            <a:avLst/>
          </a:prstGeom>
          <a:noFill/>
        </p:spPr>
        <p:txBody>
          <a:bodyPr wrap="square">
            <a:spAutoFit/>
          </a:bodyPr>
          <a:lstStyle/>
          <a:p>
            <a:pPr marL="342900" indent="-342900">
              <a:spcBef>
                <a:spcPct val="20000"/>
              </a:spcBef>
              <a:defRPr/>
            </a:pPr>
            <a:r>
              <a:rPr kumimoji="0" lang="en-US" sz="2800" b="0" i="0" u="none" strike="noStrike" kern="1200" cap="none" spc="0" normalizeH="0" baseline="0" noProof="0" dirty="0">
                <a:ln>
                  <a:noFill/>
                </a:ln>
                <a:solidFill>
                  <a:schemeClr val="tx1"/>
                </a:solidFill>
                <a:effectLst/>
                <a:uLnTx/>
                <a:uFillTx/>
                <a:latin typeface="+mn-lt"/>
                <a:ea typeface="+mn-ea"/>
                <a:cs typeface="+mn-cs"/>
              </a:rPr>
              <a:t>The solutions are </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FF0008"/>
                </a:solidFill>
                <a:latin typeface="Calibri" pitchFamily="34" charset="0"/>
              </a:rPr>
              <a:t>6 </a:t>
            </a:r>
            <a:r>
              <a:rPr kumimoji="0" lang="en-US" sz="2800" b="0" i="0" u="none" strike="noStrike" kern="1200" cap="none" spc="0" normalizeH="0" baseline="0" noProof="0" dirty="0">
                <a:ln>
                  <a:noFill/>
                </a:ln>
                <a:solidFill>
                  <a:schemeClr val="tx1"/>
                </a:solidFill>
                <a:effectLst/>
                <a:uLnTx/>
                <a:uFillTx/>
                <a:latin typeface="+mn-lt"/>
                <a:ea typeface="+mn-ea"/>
                <a:cs typeface="+mn-cs"/>
              </a:rPr>
              <a:t>and </a:t>
            </a:r>
            <a:r>
              <a:rPr lang="en-US" sz="2800" dirty="0">
                <a:solidFill>
                  <a:srgbClr val="FF0008"/>
                </a:solidFill>
                <a:latin typeface="Calibri" pitchFamily="34" charset="0"/>
              </a:rPr>
              <a:t>10</a:t>
            </a:r>
            <a:endParaRPr kumimoji="0" lang="en-US" sz="2800" b="0" i="0" u="none" strike="noStrike" kern="1200" cap="none" spc="0" normalizeH="0" baseline="0" noProof="0" dirty="0">
              <a:ln>
                <a:noFill/>
              </a:ln>
              <a:solidFill>
                <a:srgbClr val="FF0000"/>
              </a:solidFill>
              <a:effectLst/>
              <a:uLnTx/>
              <a:uFillTx/>
              <a:latin typeface="+mn-lt"/>
              <a:ea typeface="+mn-ea"/>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9: Solving Higher Degree Equations</a:t>
            </a:r>
          </a:p>
        </p:txBody>
      </p:sp>
      <p:sp>
        <p:nvSpPr>
          <p:cNvPr id="4" name="TextBox 3">
            <a:extLst>
              <a:ext uri="{FF2B5EF4-FFF2-40B4-BE49-F238E27FC236}">
                <a16:creationId xmlns:a16="http://schemas.microsoft.com/office/drawing/2014/main" id="{FE2A90DA-2399-F6A3-16E0-242DE2C75E72}"/>
              </a:ext>
            </a:extLst>
          </p:cNvPr>
          <p:cNvSpPr txBox="1"/>
          <p:nvPr/>
        </p:nvSpPr>
        <p:spPr>
          <a:xfrm>
            <a:off x="455613" y="1097280"/>
            <a:ext cx="6019800" cy="1031051"/>
          </a:xfrm>
          <a:prstGeom prst="rect">
            <a:avLst/>
          </a:prstGeom>
          <a:noFill/>
        </p:spPr>
        <p:txBody>
          <a:bodyPr wrap="square">
            <a:spAutoFit/>
          </a:bodyPr>
          <a:lstStyle/>
          <a:p>
            <a:pPr>
              <a:buFont typeface="Courier New" pitchFamily="49" charset="0"/>
              <a:buNone/>
            </a:pPr>
            <a:r>
              <a:rPr lang="en-US" sz="2800" dirty="0"/>
              <a:t>Solve by factoring:   </a:t>
            </a:r>
            <a:r>
              <a:rPr lang="en-US" sz="2800" dirty="0">
                <a:solidFill>
                  <a:srgbClr val="0000FF"/>
                </a:solidFill>
              </a:rPr>
              <a:t>2</a:t>
            </a:r>
            <a:r>
              <a:rPr lang="en-US" sz="2800" i="1" dirty="0">
                <a:solidFill>
                  <a:srgbClr val="0000FF"/>
                </a:solidFill>
              </a:rPr>
              <a:t>x</a:t>
            </a:r>
            <a:r>
              <a:rPr lang="en-US" sz="2800" dirty="0">
                <a:solidFill>
                  <a:srgbClr val="0000FF"/>
                </a:solidFill>
              </a:rPr>
              <a:t>³ </a:t>
            </a:r>
            <a:r>
              <a:rPr lang="en-US" sz="2800" dirty="0">
                <a:solidFill>
                  <a:srgbClr val="0000FF"/>
                </a:solidFill>
                <a:latin typeface="Symbol" pitchFamily="18" charset="2"/>
              </a:rPr>
              <a:t>-</a:t>
            </a:r>
            <a:r>
              <a:rPr lang="en-US" sz="2800" dirty="0">
                <a:solidFill>
                  <a:srgbClr val="0000FF"/>
                </a:solidFill>
              </a:rPr>
              <a:t>4</a:t>
            </a:r>
            <a:r>
              <a:rPr lang="en-US" sz="2800" i="1" dirty="0">
                <a:solidFill>
                  <a:srgbClr val="0000FF"/>
                </a:solidFill>
              </a:rPr>
              <a:t>x</a:t>
            </a:r>
            <a:r>
              <a:rPr lang="en-US" sz="2800" dirty="0">
                <a:solidFill>
                  <a:srgbClr val="0000FF"/>
                </a:solidFill>
              </a:rPr>
              <a:t>² </a:t>
            </a:r>
            <a:r>
              <a:rPr lang="en-US" sz="2800" dirty="0">
                <a:solidFill>
                  <a:srgbClr val="0000FF"/>
                </a:solidFill>
                <a:latin typeface="Symbol" pitchFamily="18" charset="2"/>
              </a:rPr>
              <a:t>-</a:t>
            </a:r>
            <a:r>
              <a:rPr lang="en-US" sz="2800" dirty="0">
                <a:solidFill>
                  <a:srgbClr val="0000FF"/>
                </a:solidFill>
              </a:rPr>
              <a:t>6</a:t>
            </a:r>
            <a:r>
              <a:rPr lang="en-US" sz="2800" i="1" dirty="0">
                <a:solidFill>
                  <a:srgbClr val="0000FF"/>
                </a:solidFill>
              </a:rPr>
              <a:t>x</a:t>
            </a:r>
            <a:r>
              <a:rPr lang="en-US" sz="2800" dirty="0">
                <a:solidFill>
                  <a:srgbClr val="0000FF"/>
                </a:solidFill>
              </a:rPr>
              <a:t> </a:t>
            </a:r>
            <a:r>
              <a:rPr lang="en-US" sz="2800" dirty="0">
                <a:solidFill>
                  <a:srgbClr val="0000FF"/>
                </a:solidFill>
                <a:latin typeface="Symbol" pitchFamily="18" charset="2"/>
              </a:rPr>
              <a:t>=</a:t>
            </a:r>
            <a:r>
              <a:rPr lang="en-US" sz="2800" dirty="0">
                <a:solidFill>
                  <a:srgbClr val="0000FF"/>
                </a:solidFill>
              </a:rPr>
              <a:t> 0</a:t>
            </a:r>
            <a:r>
              <a:rPr lang="en-US" sz="2800" dirty="0"/>
              <a:t>.</a:t>
            </a:r>
          </a:p>
          <a:p>
            <a:pPr>
              <a:spcBef>
                <a:spcPts val="600"/>
              </a:spcBef>
              <a:buFont typeface="Courier New" pitchFamily="49" charset="0"/>
              <a:buNone/>
            </a:pPr>
            <a:r>
              <a:rPr lang="en-US" sz="2800" b="1" dirty="0"/>
              <a:t>Solution</a:t>
            </a:r>
            <a:endParaRPr lang="en-US" sz="2800" dirty="0"/>
          </a:p>
        </p:txBody>
      </p:sp>
      <p:pic>
        <p:nvPicPr>
          <p:cNvPr id="2" name="Picture 1" descr="Two x cubed minus four x squared minus six x equals zero. Factor out the common monomial, two x, to get two x times open parenthesis x squared minus 2x minus 3 close parenthesis equals zero. Then factor the trinomial to get two x times open parenthesis x minus 3 close parenthesis times open parenthesis x plus 1 close parenthesis equals zero. Set each factor equal to zero and solve: two x equals zero gives x equals zero, x minus 3 equals zero gives x equals 3, and x plus 1 equals zero gives x equals minus 1.">
            <a:extLst>
              <a:ext uri="{FF2B5EF4-FFF2-40B4-BE49-F238E27FC236}">
                <a16:creationId xmlns:a16="http://schemas.microsoft.com/office/drawing/2014/main" id="{A746478A-7839-C1D2-F77A-C1EE5F167F21}"/>
              </a:ext>
            </a:extLst>
          </p:cNvPr>
          <p:cNvPicPr>
            <a:picLocks noChangeAspect="1"/>
          </p:cNvPicPr>
          <p:nvPr/>
        </p:nvPicPr>
        <p:blipFill>
          <a:blip r:embed="rId2"/>
          <a:stretch>
            <a:fillRect/>
          </a:stretch>
        </p:blipFill>
        <p:spPr>
          <a:xfrm>
            <a:off x="381000" y="2286000"/>
            <a:ext cx="8640000" cy="2335001"/>
          </a:xfrm>
          <a:prstGeom prst="rect">
            <a:avLst/>
          </a:prstGeom>
        </p:spPr>
      </p:pic>
      <p:sp>
        <p:nvSpPr>
          <p:cNvPr id="9" name="TextBox 8">
            <a:extLst>
              <a:ext uri="{FF2B5EF4-FFF2-40B4-BE49-F238E27FC236}">
                <a16:creationId xmlns:a16="http://schemas.microsoft.com/office/drawing/2014/main" id="{BB9F0457-06AB-F5C9-FC34-0EE920781002}"/>
              </a:ext>
            </a:extLst>
          </p:cNvPr>
          <p:cNvSpPr txBox="1"/>
          <p:nvPr/>
        </p:nvSpPr>
        <p:spPr>
          <a:xfrm>
            <a:off x="541566" y="4731065"/>
            <a:ext cx="7459433" cy="1040285"/>
          </a:xfrm>
          <a:prstGeom prst="rect">
            <a:avLst/>
          </a:prstGeom>
          <a:noFill/>
        </p:spPr>
        <p:txBody>
          <a:bodyPr wrap="square">
            <a:spAutoFit/>
          </a:bodyPr>
          <a:lstStyle/>
          <a:p>
            <a:pPr eaLnBrk="0" hangingPunct="0">
              <a:spcBef>
                <a:spcPct val="20000"/>
              </a:spcBef>
              <a:buFont typeface="Courier New" pitchFamily="49" charset="0"/>
              <a:buNone/>
            </a:pPr>
            <a:r>
              <a:rPr lang="en-US" sz="2800" dirty="0">
                <a:latin typeface="Calibri" pitchFamily="34" charset="0"/>
              </a:rPr>
              <a:t>The solutions are </a:t>
            </a:r>
            <a:r>
              <a:rPr lang="en-US" sz="2800" dirty="0">
                <a:solidFill>
                  <a:srgbClr val="FF0000"/>
                </a:solidFill>
                <a:latin typeface="Calibri" pitchFamily="34" charset="0"/>
              </a:rPr>
              <a:t>0</a:t>
            </a:r>
            <a:r>
              <a:rPr lang="en-US" sz="2800" dirty="0">
                <a:latin typeface="Calibri" pitchFamily="34" charset="0"/>
              </a:rPr>
              <a:t>, </a:t>
            </a:r>
            <a:r>
              <a:rPr lang="en-US" sz="2800" dirty="0">
                <a:solidFill>
                  <a:srgbClr val="FF0000"/>
                </a:solidFill>
                <a:latin typeface="Calibri" pitchFamily="34" charset="0"/>
              </a:rPr>
              <a:t>3</a:t>
            </a:r>
            <a:r>
              <a:rPr lang="en-US" sz="2800" dirty="0">
                <a:latin typeface="Calibri" pitchFamily="34" charset="0"/>
              </a:rPr>
              <a:t>, and </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FF0000"/>
                </a:solidFill>
                <a:latin typeface="Calibri" pitchFamily="34" charset="0"/>
              </a:rPr>
              <a:t>1</a:t>
            </a:r>
            <a:r>
              <a:rPr lang="en-US" sz="2800" dirty="0">
                <a:latin typeface="Calibri" pitchFamily="34" charset="0"/>
              </a:rPr>
              <a:t>.  </a:t>
            </a:r>
          </a:p>
          <a:p>
            <a:pPr eaLnBrk="0" hangingPunct="0">
              <a:spcBef>
                <a:spcPct val="20000"/>
              </a:spcBef>
              <a:buFont typeface="Courier New" pitchFamily="49" charset="0"/>
              <a:buNone/>
            </a:pPr>
            <a:r>
              <a:rPr lang="en-US" sz="2800" dirty="0">
                <a:latin typeface="Calibri" pitchFamily="34" charset="0"/>
              </a:rPr>
              <a:t>Or, we can say that the solution set is </a:t>
            </a:r>
            <a:r>
              <a:rPr lang="en-US" sz="2800" dirty="0">
                <a:solidFill>
                  <a:srgbClr val="FF0008"/>
                </a:solidFill>
                <a:latin typeface="Calibri" pitchFamily="34" charset="0"/>
              </a:rPr>
              <a:t>{</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FF0008"/>
                </a:solidFill>
                <a:latin typeface="Calibri" pitchFamily="34" charset="0"/>
              </a:rPr>
              <a:t>1, 0, 3}</a:t>
            </a:r>
            <a:r>
              <a:rPr lang="en-US" sz="2800" dirty="0">
                <a:latin typeface="Calibri" pitchFamily="34" charset="0"/>
              </a:rPr>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solidFill>
                  <a:schemeClr val="accent1"/>
                </a:solidFill>
              </a:rPr>
              <a:t>Procedure: To </a:t>
            </a:r>
            <a:r>
              <a:rPr lang="en-US" sz="3200" dirty="0">
                <a:solidFill>
                  <a:schemeClr val="accent1"/>
                </a:solidFill>
              </a:rPr>
              <a:t>Solve a Quadratic Equation by Factoring</a:t>
            </a:r>
            <a:r>
              <a:rPr lang="en-US" spc="-1" baseline="-25000" dirty="0">
                <a:latin typeface="Calibri"/>
                <a:ea typeface="+mn-ea"/>
                <a:cs typeface="+mn-cs"/>
              </a:rPr>
              <a:t>1</a:t>
            </a:r>
            <a:endParaRPr lang="en-US" sz="3200" dirty="0">
              <a:solidFill>
                <a:schemeClr val="accent1"/>
              </a:solidFill>
            </a:endParaRPr>
          </a:p>
        </p:txBody>
      </p:sp>
      <p:sp>
        <p:nvSpPr>
          <p:cNvPr id="4" name="Content Placeholder 3"/>
          <p:cNvSpPr>
            <a:spLocks noGrp="1"/>
          </p:cNvSpPr>
          <p:nvPr>
            <p:ph idx="1"/>
          </p:nvPr>
        </p:nvSpPr>
        <p:spPr>
          <a:xfrm>
            <a:off x="457200" y="1280160"/>
            <a:ext cx="8229600" cy="3754874"/>
          </a:xfrm>
          <a:solidFill>
            <a:srgbClr val="FFFFCC"/>
          </a:solidFill>
          <a:ln w="28575">
            <a:solidFill>
              <a:srgbClr val="000000"/>
            </a:solidFill>
          </a:ln>
        </p:spPr>
        <p:txBody>
          <a:bodyPr>
            <a:spAutoFit/>
          </a:bodyPr>
          <a:lstStyle/>
          <a:p>
            <a:pPr marL="514350" indent="-514350" eaLnBrk="0" hangingPunct="0">
              <a:spcBef>
                <a:spcPct val="50000"/>
              </a:spcBef>
              <a:buFont typeface="+mj-lt"/>
              <a:buAutoNum type="arabicPeriod"/>
              <a:tabLst>
                <a:tab pos="463550" algn="l"/>
              </a:tabLst>
            </a:pPr>
            <a:r>
              <a:rPr lang="en-US" dirty="0">
                <a:solidFill>
                  <a:srgbClr val="000000"/>
                </a:solidFill>
                <a:latin typeface="Calibri" pitchFamily="34" charset="0"/>
              </a:rPr>
              <a:t> Add or subtract terms as necessary so that 0 is on one side of the equation and the equation is in the standard form </a:t>
            </a:r>
            <a:r>
              <a:rPr lang="en-US" b="1" i="1" dirty="0">
                <a:solidFill>
                  <a:srgbClr val="000000"/>
                </a:solidFill>
                <a:latin typeface="Calibri" pitchFamily="34" charset="0"/>
              </a:rPr>
              <a:t>a</a:t>
            </a:r>
            <a:r>
              <a:rPr lang="en-US" sz="100" b="1" i="1" dirty="0">
                <a:solidFill>
                  <a:srgbClr val="000000"/>
                </a:solidFill>
                <a:latin typeface="Calibri" pitchFamily="34" charset="0"/>
              </a:rPr>
              <a:t> </a:t>
            </a:r>
            <a:r>
              <a:rPr lang="en-US" b="1" i="1" dirty="0">
                <a:solidFill>
                  <a:srgbClr val="000000"/>
                </a:solidFill>
                <a:latin typeface="Calibri" pitchFamily="34" charset="0"/>
              </a:rPr>
              <a:t>x</a:t>
            </a:r>
            <a:r>
              <a:rPr lang="en-US" b="1" dirty="0">
                <a:solidFill>
                  <a:srgbClr val="000000"/>
                </a:solidFill>
                <a:latin typeface="Calibri" pitchFamily="34" charset="0"/>
              </a:rPr>
              <a:t>² </a:t>
            </a:r>
            <a:r>
              <a:rPr lang="en-US" b="1" dirty="0">
                <a:solidFill>
                  <a:srgbClr val="000000"/>
                </a:solidFill>
                <a:latin typeface="Symbol" pitchFamily="18" charset="2"/>
              </a:rPr>
              <a:t>+</a:t>
            </a:r>
            <a:r>
              <a:rPr lang="en-US" b="1" dirty="0">
                <a:solidFill>
                  <a:srgbClr val="000000"/>
                </a:solidFill>
                <a:latin typeface="Calibri" pitchFamily="34" charset="0"/>
              </a:rPr>
              <a:t> </a:t>
            </a:r>
            <a:r>
              <a:rPr lang="en-US" b="1" i="1" dirty="0">
                <a:solidFill>
                  <a:srgbClr val="000000"/>
                </a:solidFill>
                <a:latin typeface="Calibri" pitchFamily="34" charset="0"/>
              </a:rPr>
              <a:t>bx</a:t>
            </a:r>
            <a:r>
              <a:rPr lang="en-US" b="1" dirty="0">
                <a:solidFill>
                  <a:srgbClr val="000000"/>
                </a:solidFill>
                <a:latin typeface="Calibri" pitchFamily="34" charset="0"/>
              </a:rPr>
              <a:t> </a:t>
            </a:r>
            <a:r>
              <a:rPr lang="en-US" b="1" dirty="0">
                <a:solidFill>
                  <a:srgbClr val="000000"/>
                </a:solidFill>
                <a:latin typeface="Symbol" pitchFamily="18" charset="2"/>
              </a:rPr>
              <a:t>+</a:t>
            </a:r>
            <a:r>
              <a:rPr lang="en-US" b="1" dirty="0">
                <a:solidFill>
                  <a:srgbClr val="000000"/>
                </a:solidFill>
                <a:latin typeface="Calibri" pitchFamily="34" charset="0"/>
              </a:rPr>
              <a:t> </a:t>
            </a:r>
            <a:r>
              <a:rPr lang="en-US" b="1" i="1" dirty="0">
                <a:solidFill>
                  <a:srgbClr val="000000"/>
                </a:solidFill>
                <a:latin typeface="Calibri" pitchFamily="34" charset="0"/>
              </a:rPr>
              <a:t>c</a:t>
            </a:r>
            <a:r>
              <a:rPr lang="en-US" b="1" dirty="0">
                <a:solidFill>
                  <a:srgbClr val="000000"/>
                </a:solidFill>
                <a:latin typeface="Calibri" pitchFamily="34" charset="0"/>
              </a:rPr>
              <a:t> </a:t>
            </a:r>
            <a:r>
              <a:rPr lang="en-US" b="1" dirty="0">
                <a:solidFill>
                  <a:srgbClr val="000000"/>
                </a:solidFill>
                <a:latin typeface="Symbol" pitchFamily="18" charset="2"/>
              </a:rPr>
              <a:t>=</a:t>
            </a:r>
            <a:r>
              <a:rPr lang="en-US" b="1" dirty="0">
                <a:solidFill>
                  <a:srgbClr val="000000"/>
                </a:solidFill>
                <a:latin typeface="Calibri" pitchFamily="34" charset="0"/>
              </a:rPr>
              <a:t> 0</a:t>
            </a:r>
            <a:r>
              <a:rPr lang="en-US" dirty="0">
                <a:solidFill>
                  <a:srgbClr val="000000"/>
                </a:solidFill>
                <a:latin typeface="Calibri" pitchFamily="34" charset="0"/>
              </a:rPr>
              <a:t> where </a:t>
            </a:r>
            <a:r>
              <a:rPr lang="en-US" i="1" dirty="0">
                <a:solidFill>
                  <a:srgbClr val="000000"/>
                </a:solidFill>
                <a:latin typeface="Calibri" pitchFamily="34" charset="0"/>
              </a:rPr>
              <a:t>a</a:t>
            </a:r>
            <a:r>
              <a:rPr lang="en-US" dirty="0">
                <a:solidFill>
                  <a:srgbClr val="000000"/>
                </a:solidFill>
                <a:latin typeface="Calibri" pitchFamily="34" charset="0"/>
              </a:rPr>
              <a:t>, </a:t>
            </a:r>
            <a:r>
              <a:rPr lang="en-US" i="1" dirty="0">
                <a:solidFill>
                  <a:srgbClr val="000000"/>
                </a:solidFill>
                <a:latin typeface="Calibri" pitchFamily="34" charset="0"/>
              </a:rPr>
              <a:t>b</a:t>
            </a:r>
            <a:r>
              <a:rPr lang="en-US" dirty="0">
                <a:solidFill>
                  <a:srgbClr val="000000"/>
                </a:solidFill>
                <a:latin typeface="Calibri" pitchFamily="34" charset="0"/>
              </a:rPr>
              <a:t>, and </a:t>
            </a:r>
            <a:r>
              <a:rPr lang="en-US" i="1" dirty="0">
                <a:solidFill>
                  <a:srgbClr val="000000"/>
                </a:solidFill>
                <a:latin typeface="Calibri" pitchFamily="34" charset="0"/>
              </a:rPr>
              <a:t>c</a:t>
            </a:r>
            <a:r>
              <a:rPr lang="en-US" dirty="0">
                <a:solidFill>
                  <a:srgbClr val="000000"/>
                </a:solidFill>
                <a:latin typeface="Calibri" pitchFamily="34" charset="0"/>
              </a:rPr>
              <a:t> are real numbers and </a:t>
            </a:r>
            <a:r>
              <a:rPr lang="en-US" i="1" dirty="0">
                <a:solidFill>
                  <a:srgbClr val="000000"/>
                </a:solidFill>
                <a:latin typeface="Calibri" pitchFamily="34" charset="0"/>
              </a:rPr>
              <a:t>a</a:t>
            </a:r>
            <a:r>
              <a:rPr lang="en-US" dirty="0">
                <a:solidFill>
                  <a:srgbClr val="000000"/>
                </a:solidFill>
                <a:latin typeface="Calibri" pitchFamily="34" charset="0"/>
              </a:rPr>
              <a:t> ≠ 0.</a:t>
            </a:r>
          </a:p>
          <a:p>
            <a:pPr marL="514350" indent="-514350" eaLnBrk="0" hangingPunct="0">
              <a:spcBef>
                <a:spcPct val="50000"/>
              </a:spcBef>
              <a:buFont typeface="+mj-lt"/>
              <a:buAutoNum type="arabicPeriod"/>
              <a:tabLst>
                <a:tab pos="463550" algn="l"/>
              </a:tabLst>
            </a:pPr>
            <a:r>
              <a:rPr lang="en-US" dirty="0">
                <a:solidFill>
                  <a:srgbClr val="000000"/>
                </a:solidFill>
                <a:latin typeface="Calibri" pitchFamily="34" charset="0"/>
              </a:rPr>
              <a:t>Factor completely.  (If there are any fractional coefficients, multiply each term by the least common denominator first so that all coefficients will be integers. Then factor.)</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dirty="0">
                <a:solidFill>
                  <a:schemeClr val="accent1"/>
                </a:solidFill>
              </a:rPr>
              <a:t>Procedure: To Solve a Quadratic Equation by Factoring</a:t>
            </a:r>
            <a:r>
              <a:rPr lang="en-US" spc="-1" baseline="-25000" dirty="0">
                <a:solidFill>
                  <a:schemeClr val="accent1"/>
                </a:solidFill>
                <a:latin typeface="Calibri"/>
                <a:ea typeface="+mn-ea"/>
                <a:cs typeface="+mn-cs"/>
              </a:rPr>
              <a:t>2</a:t>
            </a:r>
            <a:endParaRPr lang="en-US" sz="3200" dirty="0">
              <a:solidFill>
                <a:schemeClr val="accent1"/>
              </a:solidFill>
            </a:endParaRPr>
          </a:p>
        </p:txBody>
      </p:sp>
      <p:sp>
        <p:nvSpPr>
          <p:cNvPr id="4" name="Content Placeholder 3"/>
          <p:cNvSpPr>
            <a:spLocks noGrp="1"/>
          </p:cNvSpPr>
          <p:nvPr>
            <p:ph idx="1"/>
          </p:nvPr>
        </p:nvSpPr>
        <p:spPr>
          <a:xfrm>
            <a:off x="457200" y="1280160"/>
            <a:ext cx="8229600" cy="2031325"/>
          </a:xfrm>
          <a:solidFill>
            <a:srgbClr val="FFFFCC"/>
          </a:solidFill>
          <a:ln w="28575">
            <a:solidFill>
              <a:srgbClr val="000000"/>
            </a:solidFill>
          </a:ln>
        </p:spPr>
        <p:txBody>
          <a:bodyPr>
            <a:spAutoFit/>
          </a:bodyPr>
          <a:lstStyle/>
          <a:p>
            <a:pPr marL="514350" indent="-514350" eaLnBrk="0" hangingPunct="0">
              <a:spcBef>
                <a:spcPct val="50000"/>
              </a:spcBef>
              <a:buFont typeface="+mj-lt"/>
              <a:buAutoNum type="arabicPeriod" startAt="3"/>
              <a:tabLst>
                <a:tab pos="342900" algn="l"/>
                <a:tab pos="520700" algn="l"/>
              </a:tabLst>
            </a:pPr>
            <a:r>
              <a:rPr lang="en-US" dirty="0">
                <a:solidFill>
                  <a:srgbClr val="000000"/>
                </a:solidFill>
                <a:latin typeface="Calibri" pitchFamily="34" charset="0"/>
              </a:rPr>
              <a:t>Set each nonconstant factor equal to 0 and solve 	each linear equation for the unknown.</a:t>
            </a:r>
          </a:p>
          <a:p>
            <a:pPr marL="514350" indent="-514350" eaLnBrk="0" hangingPunct="0">
              <a:spcBef>
                <a:spcPct val="50000"/>
              </a:spcBef>
              <a:buFont typeface="+mj-lt"/>
              <a:buAutoNum type="arabicPeriod" startAt="4"/>
              <a:tabLst>
                <a:tab pos="342900" algn="l"/>
                <a:tab pos="520700" algn="l"/>
              </a:tabLst>
            </a:pPr>
            <a:r>
              <a:rPr lang="en-US" dirty="0">
                <a:solidFill>
                  <a:srgbClr val="000000"/>
                </a:solidFill>
                <a:latin typeface="Calibri" pitchFamily="34" charset="0"/>
              </a:rPr>
              <a:t>Check each solution, one at a time, in the original 	equation.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prstGeom prst="rect">
            <a:avLst/>
          </a:prstGeom>
          <a:noFill/>
        </p:spPr>
        <p:txBody>
          <a:bodyPr/>
          <a:lstStyle/>
          <a:p>
            <a:pPr marL="457200" indent="-457200" defTabSz="406400">
              <a:buFont typeface="Courier New" pitchFamily="49" charset="0"/>
              <a:buChar char="o"/>
            </a:pPr>
            <a:r>
              <a:rPr lang="en-US" i="0" dirty="0">
                <a:solidFill>
                  <a:schemeClr val="tx1"/>
                </a:solidFill>
              </a:rPr>
              <a:t>Solve quadratic equations by factoring.</a:t>
            </a:r>
          </a:p>
          <a:p>
            <a:pPr marL="457200" indent="-457200" defTabSz="406400">
              <a:buFont typeface="Courier New" pitchFamily="49" charset="0"/>
              <a:buChar char="o"/>
            </a:pPr>
            <a:r>
              <a:rPr lang="en-US" i="0" dirty="0">
                <a:solidFill>
                  <a:schemeClr val="tx1"/>
                </a:solidFill>
              </a:rPr>
              <a:t>Write equations given the roots.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2"/>
          <p:cNvSpPr>
            <a:spLocks noGrp="1"/>
          </p:cNvSpPr>
          <p:nvPr>
            <p:ph type="title"/>
          </p:nvPr>
        </p:nvSpPr>
        <p:spPr>
          <a:prstGeom prst="rect">
            <a:avLst/>
          </a:prstGeom>
        </p:spPr>
        <p:txBody>
          <a:bodyPr/>
          <a:lstStyle/>
          <a:p>
            <a:r>
              <a:rPr lang="en-US" dirty="0">
                <a:solidFill>
                  <a:schemeClr val="tx1"/>
                </a:solidFill>
              </a:rPr>
              <a:t>Caution: C</a:t>
            </a:r>
            <a:r>
              <a:rPr lang="en-US" sz="3200" dirty="0">
                <a:solidFill>
                  <a:schemeClr val="tx1"/>
                </a:solidFill>
              </a:rPr>
              <a:t>ommon Error</a:t>
            </a:r>
            <a:r>
              <a:rPr lang="en-US" spc="-1" baseline="-25000" dirty="0">
                <a:latin typeface="Calibri"/>
                <a:ea typeface="+mn-ea"/>
                <a:cs typeface="+mn-cs"/>
              </a:rPr>
              <a:t>1</a:t>
            </a:r>
            <a:endParaRPr lang="en-US" sz="3200" dirty="0">
              <a:solidFill>
                <a:schemeClr val="tx1"/>
              </a:solidFill>
            </a:endParaRPr>
          </a:p>
        </p:txBody>
      </p:sp>
      <p:sp>
        <p:nvSpPr>
          <p:cNvPr id="11" name="Content Placeholder 2"/>
          <p:cNvSpPr txBox="1">
            <a:spLocks/>
          </p:cNvSpPr>
          <p:nvPr/>
        </p:nvSpPr>
        <p:spPr>
          <a:xfrm>
            <a:off x="457200" y="1280160"/>
            <a:ext cx="8229600" cy="4572000"/>
          </a:xfrm>
          <a:prstGeom prst="rect">
            <a:avLst/>
          </a:prstGeom>
          <a:ln w="28575">
            <a:solidFill>
              <a:srgbClr val="FF0000"/>
            </a:solidFill>
          </a:ln>
        </p:spPr>
        <p:txBody>
          <a:bodyPr>
            <a:normAutofit/>
          </a:bodyPr>
          <a:lstStyle/>
          <a:p>
            <a:pPr marL="0" marR="0" lvl="0" indent="0" algn="l" defTabSz="914400" rtl="0" eaLnBrk="0" fontAlgn="auto" latinLnBrk="0" hangingPunct="0">
              <a:lnSpc>
                <a:spcPct val="100000"/>
              </a:lnSpc>
              <a:spcBef>
                <a:spcPct val="20000"/>
              </a:spcBef>
              <a:spcAft>
                <a:spcPts val="0"/>
              </a:spcAft>
              <a:buClrTx/>
              <a:buSzTx/>
              <a:buFontTx/>
              <a:buNone/>
              <a:tabLst>
                <a:tab pos="342900" algn="l"/>
                <a:tab pos="520700" algn="l"/>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A </a:t>
            </a:r>
            <a:r>
              <a:rPr kumimoji="0" lang="en-US" sz="2800" b="1" i="0" u="none" strike="noStrike" kern="1200" cap="none" spc="0" normalizeH="0" baseline="0" noProof="0" dirty="0">
                <a:ln>
                  <a:noFill/>
                </a:ln>
                <a:solidFill>
                  <a:srgbClr val="C00000"/>
                </a:solidFill>
                <a:effectLst/>
                <a:uLnTx/>
                <a:uFillTx/>
                <a:latin typeface="Calibri" pitchFamily="34" charset="0"/>
                <a:ea typeface="+mn-ea"/>
                <a:cs typeface="+mn-cs"/>
              </a:rPr>
              <a:t>common error</a:t>
            </a:r>
            <a:r>
              <a:rPr kumimoji="0" lang="en-US" sz="2800" b="0" i="0" u="none" strike="noStrike" kern="1200" cap="none" spc="0" normalizeH="0" baseline="0" noProof="0" dirty="0">
                <a:ln>
                  <a:noFill/>
                </a:ln>
                <a:solidFill>
                  <a:srgbClr val="C00000"/>
                </a:solidFill>
                <a:effectLst/>
                <a:uLnTx/>
                <a:uFillTx/>
                <a:latin typeface="Calibri" pitchFamily="34" charset="0"/>
                <a:ea typeface="+mn-ea"/>
                <a:cs typeface="+mn-cs"/>
              </a:rPr>
              <a:t> </a:t>
            </a: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is to divide both sides of an equation by the variable </a:t>
            </a:r>
            <a:r>
              <a:rPr kumimoji="0" lang="en-US" sz="2800" b="0" i="1" u="none" strike="noStrike" kern="1200" cap="none" spc="0" normalizeH="0" baseline="0" noProof="0" dirty="0">
                <a:ln>
                  <a:noFill/>
                </a:ln>
                <a:solidFill>
                  <a:srgbClr val="000000"/>
                </a:solidFill>
                <a:effectLst/>
                <a:uLnTx/>
                <a:uFillTx/>
                <a:latin typeface="Calibri" pitchFamily="34" charset="0"/>
                <a:ea typeface="+mn-ea"/>
                <a:cs typeface="+mn-cs"/>
              </a:rPr>
              <a:t>x</a:t>
            </a: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This error can be illustrated by using the equation in Example 2a.</a:t>
            </a:r>
          </a:p>
        </p:txBody>
      </p:sp>
      <p:pic>
        <p:nvPicPr>
          <p:cNvPr id="5" name="Picture 4" descr="3x squared equals 6x. Dividing both sides by x gives 3x squared over x equals 6x over x, which simplifies to 3x equals 6, so x equals 2. However, this is incorrect because dividing by x causes you to lose the solution x equals 0. You should never divide by a variable when solving an equation, as it may eliminate valid solutions.">
            <a:extLst>
              <a:ext uri="{FF2B5EF4-FFF2-40B4-BE49-F238E27FC236}">
                <a16:creationId xmlns:a16="http://schemas.microsoft.com/office/drawing/2014/main" id="{A593928F-2123-F008-1DD1-44325775E197}"/>
              </a:ext>
            </a:extLst>
          </p:cNvPr>
          <p:cNvPicPr>
            <a:picLocks noChangeAspect="1"/>
          </p:cNvPicPr>
          <p:nvPr/>
        </p:nvPicPr>
        <p:blipFill>
          <a:blip r:embed="rId2"/>
          <a:stretch>
            <a:fillRect/>
          </a:stretch>
        </p:blipFill>
        <p:spPr>
          <a:xfrm>
            <a:off x="1676400" y="2743200"/>
            <a:ext cx="6228000" cy="2868703"/>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dirty="0">
                <a:solidFill>
                  <a:schemeClr val="tx1"/>
                </a:solidFill>
              </a:rPr>
              <a:t>Caution: Common </a:t>
            </a:r>
            <a:r>
              <a:rPr lang="en-US" sz="3200" dirty="0">
                <a:solidFill>
                  <a:schemeClr val="tx1"/>
                </a:solidFill>
              </a:rPr>
              <a:t>Error</a:t>
            </a:r>
            <a:r>
              <a:rPr lang="en-US" sz="3200" spc="-1" baseline="-25000" dirty="0">
                <a:solidFill>
                  <a:schemeClr val="tx1"/>
                </a:solidFill>
                <a:latin typeface="Calibri"/>
                <a:ea typeface="+mn-ea"/>
                <a:cs typeface="+mn-cs"/>
              </a:rPr>
              <a:t>2</a:t>
            </a:r>
            <a:endParaRPr lang="en-US" sz="3200" dirty="0">
              <a:solidFill>
                <a:schemeClr val="tx1"/>
              </a:solidFill>
            </a:endParaRPr>
          </a:p>
        </p:txBody>
      </p:sp>
      <p:sp>
        <p:nvSpPr>
          <p:cNvPr id="4" name="Content Placeholder 3"/>
          <p:cNvSpPr>
            <a:spLocks noGrp="1"/>
          </p:cNvSpPr>
          <p:nvPr>
            <p:ph idx="1"/>
          </p:nvPr>
        </p:nvSpPr>
        <p:spPr>
          <a:xfrm>
            <a:off x="457200" y="1280160"/>
            <a:ext cx="8229600" cy="954107"/>
          </a:xfrm>
          <a:ln w="28575">
            <a:solidFill>
              <a:srgbClr val="FF0000"/>
            </a:solidFill>
          </a:ln>
        </p:spPr>
        <p:txBody>
          <a:bodyPr>
            <a:spAutoFit/>
          </a:bodyPr>
          <a:lstStyle/>
          <a:p>
            <a:pPr eaLnBrk="0" hangingPunct="0">
              <a:tabLst>
                <a:tab pos="342900" algn="l"/>
                <a:tab pos="520700" algn="l"/>
              </a:tabLst>
            </a:pPr>
            <a:r>
              <a:rPr lang="en-US" dirty="0">
                <a:solidFill>
                  <a:srgbClr val="000000"/>
                </a:solidFill>
                <a:latin typeface="Calibri" pitchFamily="34" charset="0"/>
              </a:rPr>
              <a:t>Factoring is the method to use.  By factoring, you will find all solutions as shown in the previous examples.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b="1" dirty="0">
                <a:solidFill>
                  <a:schemeClr val="tx1"/>
                </a:solidFill>
              </a:rPr>
              <a:t>Theorem:</a:t>
            </a:r>
            <a:r>
              <a:rPr lang="en-US" dirty="0">
                <a:solidFill>
                  <a:schemeClr val="tx1"/>
                </a:solidFill>
              </a:rPr>
              <a:t> Factor</a:t>
            </a:r>
            <a:r>
              <a:rPr lang="en-US" sz="3200" dirty="0">
                <a:solidFill>
                  <a:schemeClr val="tx1"/>
                </a:solidFill>
              </a:rPr>
              <a:t> Theorem</a:t>
            </a:r>
          </a:p>
        </p:txBody>
      </p:sp>
      <p:sp>
        <p:nvSpPr>
          <p:cNvPr id="4" name="Content Placeholder 3"/>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pPr eaLnBrk="0" hangingPunct="0">
              <a:spcBef>
                <a:spcPct val="50000"/>
              </a:spcBef>
              <a:tabLst>
                <a:tab pos="342900" algn="l"/>
                <a:tab pos="520700" algn="l"/>
              </a:tabLst>
            </a:pPr>
            <a:r>
              <a:rPr lang="en-US" dirty="0">
                <a:solidFill>
                  <a:srgbClr val="000000"/>
                </a:solidFill>
                <a:latin typeface="Calibri" pitchFamily="34" charset="0"/>
              </a:rPr>
              <a:t>If </a:t>
            </a:r>
            <a:r>
              <a:rPr lang="en-US" i="1" dirty="0">
                <a:solidFill>
                  <a:srgbClr val="000000"/>
                </a:solidFill>
                <a:latin typeface="Calibri" pitchFamily="34" charset="0"/>
              </a:rPr>
              <a:t>x</a:t>
            </a:r>
            <a:r>
              <a:rPr lang="en-US" dirty="0">
                <a:solidFill>
                  <a:srgbClr val="000000"/>
                </a:solidFill>
                <a:latin typeface="Calibri" pitchFamily="34" charset="0"/>
              </a:rPr>
              <a:t> </a:t>
            </a:r>
            <a:r>
              <a:rPr lang="en-US" dirty="0">
                <a:solidFill>
                  <a:srgbClr val="000000"/>
                </a:solidFill>
                <a:latin typeface="Symbol" pitchFamily="18" charset="2"/>
              </a:rPr>
              <a:t>=</a:t>
            </a:r>
            <a:r>
              <a:rPr lang="en-US" dirty="0">
                <a:solidFill>
                  <a:srgbClr val="000000"/>
                </a:solidFill>
                <a:latin typeface="Calibri" pitchFamily="34" charset="0"/>
              </a:rPr>
              <a:t> </a:t>
            </a:r>
            <a:r>
              <a:rPr lang="en-US" i="1" dirty="0">
                <a:solidFill>
                  <a:srgbClr val="000000"/>
                </a:solidFill>
                <a:latin typeface="Calibri" pitchFamily="34" charset="0"/>
              </a:rPr>
              <a:t>c</a:t>
            </a:r>
            <a:r>
              <a:rPr lang="en-US" dirty="0">
                <a:solidFill>
                  <a:srgbClr val="000000"/>
                </a:solidFill>
                <a:latin typeface="Calibri" pitchFamily="34" charset="0"/>
              </a:rPr>
              <a:t> is a root of a polynomial equation in the form</a:t>
            </a:r>
            <a:br>
              <a:rPr lang="en-US" dirty="0">
                <a:solidFill>
                  <a:srgbClr val="000000"/>
                </a:solidFill>
                <a:latin typeface="Calibri" pitchFamily="34" charset="0"/>
              </a:rPr>
            </a:br>
            <a:endParaRPr lang="en-US" dirty="0"/>
          </a:p>
        </p:txBody>
      </p:sp>
      <p:pic>
        <p:nvPicPr>
          <p:cNvPr id="6" name="Picture 5" descr="p of x equals to 0">
            <a:extLst>
              <a:ext uri="{FF2B5EF4-FFF2-40B4-BE49-F238E27FC236}">
                <a16:creationId xmlns:a16="http://schemas.microsoft.com/office/drawing/2014/main" id="{501AFBBC-7A69-1838-92D1-4A83FED8F2BD}"/>
              </a:ext>
            </a:extLst>
          </p:cNvPr>
          <p:cNvPicPr>
            <a:picLocks noChangeAspect="1"/>
          </p:cNvPicPr>
          <p:nvPr/>
        </p:nvPicPr>
        <p:blipFill>
          <a:blip r:embed="rId2"/>
          <a:stretch>
            <a:fillRect/>
          </a:stretch>
        </p:blipFill>
        <p:spPr>
          <a:xfrm>
            <a:off x="532800" y="1778831"/>
            <a:ext cx="1296000" cy="496989"/>
          </a:xfrm>
          <a:prstGeom prst="rect">
            <a:avLst/>
          </a:prstGeom>
        </p:spPr>
      </p:pic>
      <p:sp>
        <p:nvSpPr>
          <p:cNvPr id="3" name="TextBox 2">
            <a:extLst>
              <a:ext uri="{FF2B5EF4-FFF2-40B4-BE49-F238E27FC236}">
                <a16:creationId xmlns:a16="http://schemas.microsoft.com/office/drawing/2014/main" id="{6D4BE2EB-BC1D-03CB-822F-3A2A2D24E18D}"/>
              </a:ext>
            </a:extLst>
          </p:cNvPr>
          <p:cNvSpPr txBox="1"/>
          <p:nvPr/>
        </p:nvSpPr>
        <p:spPr>
          <a:xfrm>
            <a:off x="1828800" y="1731824"/>
            <a:ext cx="5943600" cy="523220"/>
          </a:xfrm>
          <a:prstGeom prst="rect">
            <a:avLst/>
          </a:prstGeom>
          <a:noFill/>
        </p:spPr>
        <p:txBody>
          <a:bodyPr wrap="square" rtlCol="0">
            <a:spAutoFit/>
          </a:bodyPr>
          <a:lstStyle/>
          <a:p>
            <a:r>
              <a:rPr lang="en-US" sz="2800" dirty="0">
                <a:solidFill>
                  <a:srgbClr val="000000"/>
                </a:solidFill>
                <a:latin typeface="Calibri" pitchFamily="34" charset="0"/>
              </a:rPr>
              <a:t>then </a:t>
            </a:r>
            <a:r>
              <a:rPr lang="en-US" sz="2800" i="1" dirty="0">
                <a:solidFill>
                  <a:srgbClr val="000000"/>
                </a:solidFill>
                <a:latin typeface="Calibri" pitchFamily="34" charset="0"/>
              </a:rPr>
              <a:t>x </a:t>
            </a:r>
            <a:r>
              <a:rPr lang="en-US" sz="2800" i="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2800" i="1" dirty="0">
                <a:solidFill>
                  <a:srgbClr val="000000"/>
                </a:solidFill>
                <a:latin typeface="Calibri" pitchFamily="34" charset="0"/>
              </a:rPr>
              <a:t>c</a:t>
            </a:r>
            <a:r>
              <a:rPr lang="en-US" sz="2800" dirty="0">
                <a:solidFill>
                  <a:srgbClr val="000000"/>
                </a:solidFill>
                <a:latin typeface="Calibri" pitchFamily="34" charset="0"/>
              </a:rPr>
              <a:t> is a factor of the polynomial</a:t>
            </a:r>
            <a:endParaRPr lang="en-IN" sz="2800" dirty="0"/>
          </a:p>
        </p:txBody>
      </p:sp>
      <p:pic>
        <p:nvPicPr>
          <p:cNvPr id="7" name="Picture 6" descr="p of x.">
            <a:extLst>
              <a:ext uri="{FF2B5EF4-FFF2-40B4-BE49-F238E27FC236}">
                <a16:creationId xmlns:a16="http://schemas.microsoft.com/office/drawing/2014/main" id="{0F4A7297-1473-EDA3-E85A-CA76B865E3CE}"/>
              </a:ext>
            </a:extLst>
          </p:cNvPr>
          <p:cNvPicPr>
            <a:picLocks noChangeAspect="1"/>
          </p:cNvPicPr>
          <p:nvPr/>
        </p:nvPicPr>
        <p:blipFill>
          <a:blip r:embed="rId3"/>
          <a:stretch>
            <a:fillRect/>
          </a:stretch>
        </p:blipFill>
        <p:spPr>
          <a:xfrm>
            <a:off x="7467600" y="1794544"/>
            <a:ext cx="792000" cy="491456"/>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dirty="0">
                <a:solidFill>
                  <a:schemeClr val="accent1"/>
                </a:solidFill>
              </a:rPr>
              <a:t>Example 10: Finding Equations with Given Roots</a:t>
            </a:r>
            <a:r>
              <a:rPr lang="en-US" spc="-1" baseline="-25000" dirty="0">
                <a:latin typeface="Calibri"/>
                <a:ea typeface="+mn-ea"/>
                <a:cs typeface="+mn-cs"/>
              </a:rPr>
              <a:t>1</a:t>
            </a:r>
            <a:endParaRPr lang="en-US" sz="3200" dirty="0">
              <a:solidFill>
                <a:schemeClr val="accent1"/>
              </a:solidFill>
            </a:endParaRPr>
          </a:p>
        </p:txBody>
      </p:sp>
      <p:sp>
        <p:nvSpPr>
          <p:cNvPr id="6" name="TextBox 5">
            <a:extLst>
              <a:ext uri="{FF2B5EF4-FFF2-40B4-BE49-F238E27FC236}">
                <a16:creationId xmlns:a16="http://schemas.microsoft.com/office/drawing/2014/main" id="{A526304F-1B03-0DB3-5B3E-19B318152BDA}"/>
              </a:ext>
            </a:extLst>
          </p:cNvPr>
          <p:cNvSpPr txBox="1"/>
          <p:nvPr/>
        </p:nvSpPr>
        <p:spPr>
          <a:xfrm>
            <a:off x="457200" y="1097280"/>
            <a:ext cx="8001000" cy="95410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accent1"/>
                </a:solidFill>
                <a:effectLst/>
                <a:uLnTx/>
                <a:uFillTx/>
                <a:latin typeface="+mn-lt"/>
                <a:ea typeface="+mn-ea"/>
                <a:cs typeface="+mn-cs"/>
              </a:rPr>
              <a:t>Find a polynomial equation with integer coefficients that has the given roots:</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pic>
        <p:nvPicPr>
          <p:cNvPr id="3" name="Picture 2" descr="x equals 3, and x equals negative two thirds.">
            <a:extLst>
              <a:ext uri="{FF2B5EF4-FFF2-40B4-BE49-F238E27FC236}">
                <a16:creationId xmlns:a16="http://schemas.microsoft.com/office/drawing/2014/main" id="{99877E69-444F-1110-3C35-0D9DDEF9F95D}"/>
              </a:ext>
            </a:extLst>
          </p:cNvPr>
          <p:cNvPicPr>
            <a:picLocks noChangeAspect="1"/>
          </p:cNvPicPr>
          <p:nvPr/>
        </p:nvPicPr>
        <p:blipFill>
          <a:blip r:embed="rId2"/>
          <a:stretch>
            <a:fillRect/>
          </a:stretch>
        </p:blipFill>
        <p:spPr>
          <a:xfrm>
            <a:off x="3185922" y="2209080"/>
            <a:ext cx="2543556" cy="879348"/>
          </a:xfrm>
          <a:prstGeom prst="rect">
            <a:avLst/>
          </a:prstGeom>
        </p:spPr>
      </p:pic>
      <p:sp>
        <p:nvSpPr>
          <p:cNvPr id="2" name="TextBox 1">
            <a:extLst>
              <a:ext uri="{FF2B5EF4-FFF2-40B4-BE49-F238E27FC236}">
                <a16:creationId xmlns:a16="http://schemas.microsoft.com/office/drawing/2014/main" id="{6B5840AB-A979-9812-2EB2-4748CB30A350}"/>
              </a:ext>
            </a:extLst>
          </p:cNvPr>
          <p:cNvSpPr txBox="1"/>
          <p:nvPr/>
        </p:nvSpPr>
        <p:spPr>
          <a:xfrm>
            <a:off x="453390" y="3246121"/>
            <a:ext cx="8332470" cy="1471172"/>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chemeClr val="accent1"/>
                </a:solidFill>
                <a:effectLst/>
                <a:uLnTx/>
                <a:uFillTx/>
                <a:latin typeface="+mn-lt"/>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accent1"/>
                </a:solidFill>
                <a:effectLst/>
                <a:uLnTx/>
                <a:uFillTx/>
                <a:latin typeface="+mn-lt"/>
                <a:ea typeface="+mn-ea"/>
                <a:cs typeface="+mn-cs"/>
              </a:rPr>
              <a:t>Form the linear equations and then find the product of the factors.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8"/>
          <p:cNvSpPr>
            <a:spLocks noGrp="1"/>
          </p:cNvSpPr>
          <p:nvPr>
            <p:ph type="title"/>
          </p:nvPr>
        </p:nvSpPr>
        <p:spPr>
          <a:prstGeom prst="rect">
            <a:avLst/>
          </a:prstGeom>
        </p:spPr>
        <p:txBody>
          <a:bodyPr/>
          <a:lstStyle/>
          <a:p>
            <a:r>
              <a:rPr lang="en-US" sz="3200" dirty="0">
                <a:solidFill>
                  <a:schemeClr val="accent1"/>
                </a:solidFill>
              </a:rPr>
              <a:t>Example 10: Finding Equations with Given Roots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lang="en-US" sz="3200" dirty="0">
              <a:solidFill>
                <a:schemeClr val="accent1"/>
              </a:solidFill>
            </a:endParaRPr>
          </a:p>
        </p:txBody>
      </p:sp>
      <p:pic>
        <p:nvPicPr>
          <p:cNvPr id="3" name="Picture 2" descr="x equals 3, which means x minus 3 equals 0. and  x equals minus two thirds. Rewrite the equation with zero on one side: x plus two thirds equals zero. Multiply both sides by 3 to eliminate the fraction and get integer coefficients, resulting in 3x plus 2 equals zero.">
            <a:extLst>
              <a:ext uri="{FF2B5EF4-FFF2-40B4-BE49-F238E27FC236}">
                <a16:creationId xmlns:a16="http://schemas.microsoft.com/office/drawing/2014/main" id="{D5C2D7DC-408D-2865-48EF-13FAFA0CF2DF}"/>
              </a:ext>
            </a:extLst>
          </p:cNvPr>
          <p:cNvPicPr>
            <a:picLocks noChangeAspect="1"/>
          </p:cNvPicPr>
          <p:nvPr/>
        </p:nvPicPr>
        <p:blipFill>
          <a:blip r:embed="rId2"/>
          <a:stretch>
            <a:fillRect/>
          </a:stretch>
        </p:blipFill>
        <p:spPr>
          <a:xfrm>
            <a:off x="609600" y="1219200"/>
            <a:ext cx="7658100" cy="2118360"/>
          </a:xfrm>
          <a:prstGeom prst="rect">
            <a:avLst/>
          </a:prstGeom>
        </p:spPr>
      </p:pic>
      <p:sp>
        <p:nvSpPr>
          <p:cNvPr id="2" name="TextBox 1">
            <a:extLst>
              <a:ext uri="{FF2B5EF4-FFF2-40B4-BE49-F238E27FC236}">
                <a16:creationId xmlns:a16="http://schemas.microsoft.com/office/drawing/2014/main" id="{DBFA4A80-00F8-1505-42C9-E91F65D5695C}"/>
              </a:ext>
            </a:extLst>
          </p:cNvPr>
          <p:cNvSpPr txBox="1"/>
          <p:nvPr/>
        </p:nvSpPr>
        <p:spPr>
          <a:xfrm>
            <a:off x="457200" y="3541693"/>
            <a:ext cx="8229600" cy="954107"/>
          </a:xfrm>
          <a:prstGeom prst="rect">
            <a:avLst/>
          </a:prstGeom>
          <a:noFill/>
        </p:spPr>
        <p:txBody>
          <a:bodyPr wrap="square" rtlCol="0">
            <a:spAutoFit/>
          </a:bodyPr>
          <a:lstStyle/>
          <a:p>
            <a:r>
              <a:rPr kumimoji="0" lang="en-US" sz="2800" b="0" i="0" u="none" strike="noStrike" kern="1200" cap="none" spc="0" normalizeH="0" baseline="0" noProof="0" dirty="0">
                <a:ln>
                  <a:noFill/>
                </a:ln>
                <a:solidFill>
                  <a:schemeClr val="tx1"/>
                </a:solidFill>
                <a:effectLst/>
                <a:uLnTx/>
                <a:uFillTx/>
                <a:latin typeface="+mn-lt"/>
                <a:ea typeface="+mn-ea"/>
                <a:cs typeface="+mn-cs"/>
              </a:rPr>
              <a:t>Form the equation by setting the product of the factors equal to 0 and multiplying.</a:t>
            </a:r>
          </a:p>
        </p:txBody>
      </p:sp>
      <p:pic>
        <p:nvPicPr>
          <p:cNvPr id="4" name="Picture 3" descr="Open parenthesis x minus 3 close parenthesis times open parenthesis 3x plus 2 close parenthesis equals zero. This equation has integer coefficients. When expanded, it becomes 3x squared minus 7x minus 6 equals zero. This quadratic equation has the two given roots.">
            <a:extLst>
              <a:ext uri="{FF2B5EF4-FFF2-40B4-BE49-F238E27FC236}">
                <a16:creationId xmlns:a16="http://schemas.microsoft.com/office/drawing/2014/main" id="{78A5B3BC-16CB-17D1-D984-E072C57CBAA5}"/>
              </a:ext>
            </a:extLst>
          </p:cNvPr>
          <p:cNvPicPr>
            <a:picLocks noChangeAspect="1"/>
          </p:cNvPicPr>
          <p:nvPr/>
        </p:nvPicPr>
        <p:blipFill>
          <a:blip r:embed="rId3"/>
          <a:stretch>
            <a:fillRect/>
          </a:stretch>
        </p:blipFill>
        <p:spPr>
          <a:xfrm>
            <a:off x="762000" y="4721004"/>
            <a:ext cx="7194804" cy="100888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solidFill>
                  <a:schemeClr val="accent1"/>
                </a:solidFill>
              </a:rPr>
              <a:t>Definition: </a:t>
            </a:r>
            <a:r>
              <a:rPr lang="en-US" sz="3200" dirty="0">
                <a:solidFill>
                  <a:schemeClr val="accent1"/>
                </a:solidFill>
              </a:rPr>
              <a:t>Quadratic Equations</a:t>
            </a:r>
          </a:p>
        </p:txBody>
      </p:sp>
      <p:sp>
        <p:nvSpPr>
          <p:cNvPr id="6147" name="TextBox 3"/>
          <p:cNvSpPr>
            <a:spLocks noGrp="1" noChangeArrowheads="1"/>
          </p:cNvSpPr>
          <p:nvPr>
            <p:ph idx="1"/>
          </p:nvPr>
        </p:nvSpPr>
        <p:spPr>
          <a:xfrm>
            <a:off x="457200" y="1280160"/>
            <a:ext cx="8229600" cy="1384995"/>
          </a:xfrm>
          <a:prstGeom prst="rect">
            <a:avLst/>
          </a:prstGeom>
          <a:solidFill>
            <a:srgbClr val="FFFFCC"/>
          </a:solidFill>
          <a:ln w="28575">
            <a:solidFill>
              <a:srgbClr val="000000"/>
            </a:solidFill>
          </a:ln>
        </p:spPr>
        <p:txBody>
          <a:bodyPr>
            <a:spAutoFit/>
          </a:bodyPr>
          <a:lstStyle/>
          <a:p>
            <a:pPr marL="0" indent="0">
              <a:buFont typeface="Courier New" pitchFamily="49" charset="0"/>
              <a:buNone/>
              <a:tabLst>
                <a:tab pos="977900" algn="l"/>
              </a:tabLst>
            </a:pPr>
            <a:r>
              <a:rPr lang="en-US" b="1" i="0" dirty="0">
                <a:solidFill>
                  <a:srgbClr val="C00000"/>
                </a:solidFill>
              </a:rPr>
              <a:t>Quadratic equations</a:t>
            </a:r>
            <a:r>
              <a:rPr lang="en-US" i="0" dirty="0">
                <a:solidFill>
                  <a:srgbClr val="C00000"/>
                </a:solidFill>
              </a:rPr>
              <a:t> </a:t>
            </a:r>
            <a:r>
              <a:rPr lang="en-US" i="0" dirty="0">
                <a:solidFill>
                  <a:srgbClr val="000000"/>
                </a:solidFill>
              </a:rPr>
              <a:t>are equations that can be written in the form, </a:t>
            </a:r>
            <a:r>
              <a:rPr lang="en-US" b="1" i="1" dirty="0">
                <a:solidFill>
                  <a:srgbClr val="0000FF"/>
                </a:solidFill>
              </a:rPr>
              <a:t>a</a:t>
            </a:r>
            <a:r>
              <a:rPr lang="en-US" sz="100" b="1" i="1" dirty="0">
                <a:solidFill>
                  <a:srgbClr val="0000FF"/>
                </a:solidFill>
              </a:rPr>
              <a:t> </a:t>
            </a:r>
            <a:r>
              <a:rPr lang="en-US" b="1" i="1" dirty="0">
                <a:solidFill>
                  <a:srgbClr val="0000FF"/>
                </a:solidFill>
              </a:rPr>
              <a:t>x</a:t>
            </a:r>
            <a:r>
              <a:rPr lang="en-US" b="1" dirty="0">
                <a:solidFill>
                  <a:srgbClr val="0000FF"/>
                </a:solidFill>
              </a:rPr>
              <a:t>²</a:t>
            </a:r>
            <a:r>
              <a:rPr lang="en-US" b="1" i="0" dirty="0">
                <a:solidFill>
                  <a:srgbClr val="0000FF"/>
                </a:solidFill>
              </a:rPr>
              <a:t> </a:t>
            </a:r>
            <a:r>
              <a:rPr lang="en-US" b="1" i="0" dirty="0">
                <a:solidFill>
                  <a:srgbClr val="0000FF"/>
                </a:solidFill>
                <a:latin typeface="Symbol" pitchFamily="18" charset="2"/>
              </a:rPr>
              <a:t>+</a:t>
            </a:r>
            <a:r>
              <a:rPr lang="en-US" b="1" i="0" dirty="0">
                <a:solidFill>
                  <a:srgbClr val="0000FF"/>
                </a:solidFill>
              </a:rPr>
              <a:t> </a:t>
            </a:r>
            <a:r>
              <a:rPr lang="en-US" b="1" i="1" dirty="0">
                <a:solidFill>
                  <a:srgbClr val="0000FF"/>
                </a:solidFill>
              </a:rPr>
              <a:t>bx</a:t>
            </a:r>
            <a:r>
              <a:rPr lang="en-US" b="1" i="0" dirty="0">
                <a:solidFill>
                  <a:srgbClr val="0000FF"/>
                </a:solidFill>
              </a:rPr>
              <a:t> </a:t>
            </a:r>
            <a:r>
              <a:rPr lang="en-US" b="1" i="0" dirty="0">
                <a:solidFill>
                  <a:srgbClr val="0000FF"/>
                </a:solidFill>
                <a:latin typeface="Symbol" pitchFamily="18" charset="2"/>
              </a:rPr>
              <a:t>+</a:t>
            </a:r>
            <a:r>
              <a:rPr lang="en-US" b="1" i="0" dirty="0">
                <a:solidFill>
                  <a:srgbClr val="0000FF"/>
                </a:solidFill>
              </a:rPr>
              <a:t> </a:t>
            </a:r>
            <a:r>
              <a:rPr lang="en-US" b="1" i="1" dirty="0">
                <a:solidFill>
                  <a:srgbClr val="0000FF"/>
                </a:solidFill>
              </a:rPr>
              <a:t>c</a:t>
            </a:r>
            <a:r>
              <a:rPr lang="en-US" b="1" i="0" dirty="0">
                <a:solidFill>
                  <a:srgbClr val="0000FF"/>
                </a:solidFill>
              </a:rPr>
              <a:t> </a:t>
            </a:r>
            <a:r>
              <a:rPr lang="en-US" b="1" i="0" dirty="0">
                <a:solidFill>
                  <a:srgbClr val="0000FF"/>
                </a:solidFill>
                <a:latin typeface="Symbol" pitchFamily="18" charset="2"/>
              </a:rPr>
              <a:t>=</a:t>
            </a:r>
            <a:r>
              <a:rPr lang="en-US" b="1" i="0" dirty="0">
                <a:solidFill>
                  <a:srgbClr val="0000FF"/>
                </a:solidFill>
              </a:rPr>
              <a:t> 0</a:t>
            </a:r>
            <a:r>
              <a:rPr lang="en-US" i="0" dirty="0">
                <a:solidFill>
                  <a:srgbClr val="000000"/>
                </a:solidFill>
              </a:rPr>
              <a:t> where </a:t>
            </a:r>
            <a:r>
              <a:rPr lang="en-US" i="1" dirty="0">
                <a:solidFill>
                  <a:srgbClr val="000000"/>
                </a:solidFill>
              </a:rPr>
              <a:t>a</a:t>
            </a:r>
            <a:r>
              <a:rPr lang="en-US" i="0" dirty="0">
                <a:solidFill>
                  <a:srgbClr val="000000"/>
                </a:solidFill>
              </a:rPr>
              <a:t>, </a:t>
            </a:r>
            <a:r>
              <a:rPr lang="en-US" i="1" dirty="0">
                <a:solidFill>
                  <a:srgbClr val="000000"/>
                </a:solidFill>
              </a:rPr>
              <a:t>b</a:t>
            </a:r>
            <a:r>
              <a:rPr lang="en-US" i="0" dirty="0">
                <a:solidFill>
                  <a:srgbClr val="000000"/>
                </a:solidFill>
              </a:rPr>
              <a:t>, and </a:t>
            </a:r>
            <a:r>
              <a:rPr lang="en-US" i="1" dirty="0">
                <a:solidFill>
                  <a:srgbClr val="000000"/>
                </a:solidFill>
              </a:rPr>
              <a:t>c</a:t>
            </a:r>
            <a:r>
              <a:rPr lang="en-US" i="0" dirty="0">
                <a:solidFill>
                  <a:srgbClr val="000000"/>
                </a:solidFill>
              </a:rPr>
              <a:t> are real numbers and </a:t>
            </a:r>
            <a:r>
              <a:rPr lang="en-US" i="1" dirty="0">
                <a:solidFill>
                  <a:srgbClr val="000000"/>
                </a:solidFill>
              </a:rPr>
              <a:t>a</a:t>
            </a:r>
            <a:r>
              <a:rPr lang="en-US" i="0" dirty="0">
                <a:solidFill>
                  <a:srgbClr val="000000"/>
                </a:solidFill>
              </a:rPr>
              <a:t> ≠ 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solidFill>
                  <a:schemeClr val="accent1"/>
                </a:solidFill>
              </a:rPr>
              <a:t>Definition: Z</a:t>
            </a:r>
            <a:r>
              <a:rPr lang="en-US" sz="3200" dirty="0">
                <a:solidFill>
                  <a:schemeClr val="accent1"/>
                </a:solidFill>
              </a:rPr>
              <a:t>ero-Factor Property</a:t>
            </a:r>
          </a:p>
        </p:txBody>
      </p:sp>
      <p:sp>
        <p:nvSpPr>
          <p:cNvPr id="7171" name="TextBox 3"/>
          <p:cNvSpPr>
            <a:spLocks noGrp="1" noChangeArrowheads="1"/>
          </p:cNvSpPr>
          <p:nvPr>
            <p:ph idx="1"/>
          </p:nvPr>
        </p:nvSpPr>
        <p:spPr>
          <a:xfrm>
            <a:off x="457200" y="1280160"/>
            <a:ext cx="8229600" cy="1902059"/>
          </a:xfrm>
          <a:prstGeom prst="rect">
            <a:avLst/>
          </a:prstGeom>
          <a:solidFill>
            <a:srgbClr val="FFFFCC"/>
          </a:solidFill>
          <a:ln w="28575">
            <a:solidFill>
              <a:srgbClr val="000000"/>
            </a:solidFill>
          </a:ln>
        </p:spPr>
        <p:txBody>
          <a:bodyPr>
            <a:spAutoFit/>
          </a:bodyPr>
          <a:lstStyle/>
          <a:p>
            <a:pPr marL="0" indent="0">
              <a:buFont typeface="Courier New" pitchFamily="49" charset="0"/>
              <a:buNone/>
              <a:tabLst>
                <a:tab pos="342900" algn="l"/>
                <a:tab pos="520700" algn="l"/>
              </a:tabLst>
            </a:pPr>
            <a:r>
              <a:rPr lang="en-US" i="0" dirty="0">
                <a:solidFill>
                  <a:srgbClr val="000000"/>
                </a:solidFill>
              </a:rPr>
              <a:t>If the product of two (or more) factors is 0, then at least one of the factors must be 0.  That is, for real numbers </a:t>
            </a:r>
            <a:r>
              <a:rPr lang="en-US" i="1" dirty="0">
                <a:solidFill>
                  <a:srgbClr val="000000"/>
                </a:solidFill>
              </a:rPr>
              <a:t>a</a:t>
            </a:r>
            <a:r>
              <a:rPr lang="en-US" i="0" dirty="0">
                <a:solidFill>
                  <a:srgbClr val="000000"/>
                </a:solidFill>
              </a:rPr>
              <a:t> and </a:t>
            </a:r>
            <a:r>
              <a:rPr lang="en-US" i="1" dirty="0">
                <a:solidFill>
                  <a:srgbClr val="000000"/>
                </a:solidFill>
              </a:rPr>
              <a:t>b</a:t>
            </a:r>
            <a:r>
              <a:rPr lang="en-US" i="0" dirty="0">
                <a:solidFill>
                  <a:srgbClr val="000000"/>
                </a:solidFill>
              </a:rPr>
              <a:t>,</a:t>
            </a:r>
          </a:p>
          <a:p>
            <a:pPr algn="ctr">
              <a:tabLst>
                <a:tab pos="342900" algn="l"/>
                <a:tab pos="520700" algn="l"/>
              </a:tabLst>
            </a:pPr>
            <a:r>
              <a:rPr lang="en-US" b="1" i="0" dirty="0">
                <a:solidFill>
                  <a:srgbClr val="000000"/>
                </a:solidFill>
              </a:rPr>
              <a:t>if </a:t>
            </a:r>
            <a:r>
              <a:rPr lang="en-US" b="1" i="1" dirty="0">
                <a:solidFill>
                  <a:srgbClr val="0000FF"/>
                </a:solidFill>
              </a:rPr>
              <a:t>a</a:t>
            </a:r>
            <a:r>
              <a:rPr lang="en-US" b="1" dirty="0">
                <a:solidFill>
                  <a:srgbClr val="0000FF"/>
                </a:solidFill>
              </a:rPr>
              <a:t> · </a:t>
            </a:r>
            <a:r>
              <a:rPr lang="en-US" b="1" i="1" dirty="0">
                <a:solidFill>
                  <a:srgbClr val="0000FF"/>
                </a:solidFill>
              </a:rPr>
              <a:t>b</a:t>
            </a:r>
            <a:r>
              <a:rPr lang="en-US" b="1" dirty="0">
                <a:solidFill>
                  <a:srgbClr val="0000FF"/>
                </a:solidFill>
              </a:rPr>
              <a:t> </a:t>
            </a:r>
            <a:r>
              <a:rPr lang="en-US" i="0" dirty="0">
                <a:solidFill>
                  <a:srgbClr val="0000FF"/>
                </a:solidFill>
                <a:latin typeface="Symbol" pitchFamily="18" charset="2"/>
              </a:rPr>
              <a:t>=</a:t>
            </a:r>
            <a:r>
              <a:rPr lang="en-US" i="0" dirty="0">
                <a:solidFill>
                  <a:srgbClr val="0000FF"/>
                </a:solidFill>
              </a:rPr>
              <a:t> </a:t>
            </a:r>
            <a:r>
              <a:rPr lang="en-US" b="1" i="0" dirty="0">
                <a:solidFill>
                  <a:srgbClr val="0000FF"/>
                </a:solidFill>
              </a:rPr>
              <a:t>0</a:t>
            </a:r>
            <a:r>
              <a:rPr lang="en-US" i="0" dirty="0">
                <a:solidFill>
                  <a:srgbClr val="000000"/>
                </a:solidFill>
              </a:rPr>
              <a:t>, </a:t>
            </a:r>
            <a:r>
              <a:rPr lang="en-US" b="1" i="0" dirty="0">
                <a:solidFill>
                  <a:srgbClr val="000000"/>
                </a:solidFill>
              </a:rPr>
              <a:t>then </a:t>
            </a:r>
            <a:r>
              <a:rPr lang="en-US" b="1" i="1" dirty="0">
                <a:solidFill>
                  <a:srgbClr val="0000FF"/>
                </a:solidFill>
              </a:rPr>
              <a:t>a</a:t>
            </a:r>
            <a:r>
              <a:rPr lang="en-US" b="1" dirty="0">
                <a:solidFill>
                  <a:srgbClr val="0000FF"/>
                </a:solidFill>
              </a:rPr>
              <a:t> </a:t>
            </a:r>
            <a:r>
              <a:rPr lang="en-US" i="0" dirty="0">
                <a:solidFill>
                  <a:srgbClr val="0000FF"/>
                </a:solidFill>
                <a:latin typeface="Symbol" pitchFamily="18" charset="2"/>
              </a:rPr>
              <a:t>=</a:t>
            </a:r>
            <a:r>
              <a:rPr lang="en-US" i="0" dirty="0">
                <a:solidFill>
                  <a:srgbClr val="0000FF"/>
                </a:solidFill>
              </a:rPr>
              <a:t> </a:t>
            </a:r>
            <a:r>
              <a:rPr lang="en-US" b="1" i="0" dirty="0">
                <a:solidFill>
                  <a:srgbClr val="0000FF"/>
                </a:solidFill>
              </a:rPr>
              <a:t>0 </a:t>
            </a:r>
            <a:r>
              <a:rPr lang="en-US" b="1" dirty="0">
                <a:solidFill>
                  <a:srgbClr val="000000"/>
                </a:solidFill>
              </a:rPr>
              <a:t>and/or</a:t>
            </a:r>
            <a:r>
              <a:rPr lang="en-US" b="1" i="0" dirty="0">
                <a:solidFill>
                  <a:srgbClr val="0000FF"/>
                </a:solidFill>
              </a:rPr>
              <a:t> </a:t>
            </a:r>
            <a:r>
              <a:rPr lang="en-US" b="1" i="1" dirty="0">
                <a:solidFill>
                  <a:srgbClr val="0000FF"/>
                </a:solidFill>
              </a:rPr>
              <a:t>b</a:t>
            </a:r>
            <a:r>
              <a:rPr lang="en-US" b="1" dirty="0">
                <a:solidFill>
                  <a:srgbClr val="0000FF"/>
                </a:solidFill>
              </a:rPr>
              <a:t> </a:t>
            </a:r>
            <a:r>
              <a:rPr lang="en-US" i="0" dirty="0">
                <a:solidFill>
                  <a:srgbClr val="0000FF"/>
                </a:solidFill>
                <a:latin typeface="Symbol" pitchFamily="18" charset="2"/>
              </a:rPr>
              <a:t>=</a:t>
            </a:r>
            <a:r>
              <a:rPr lang="en-US" i="0" dirty="0">
                <a:solidFill>
                  <a:srgbClr val="0000FF"/>
                </a:solidFill>
              </a:rPr>
              <a:t> </a:t>
            </a:r>
            <a:r>
              <a:rPr lang="en-US" b="1" i="0" dirty="0">
                <a:solidFill>
                  <a:srgbClr val="0000FF"/>
                </a:solidFill>
              </a:rPr>
              <a:t>0</a:t>
            </a:r>
            <a:r>
              <a:rPr lang="en-US" i="0" dirty="0">
                <a:solidFill>
                  <a:srgbClr val="000000"/>
                </a:solidFill>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Solving Factored Quadratic Equations</a:t>
            </a:r>
            <a:r>
              <a:rPr lang="en-US" sz="3200" spc="-1" baseline="-25000" dirty="0">
                <a:solidFill>
                  <a:schemeClr val="accent1"/>
                </a:solidFill>
                <a:latin typeface="Calibri"/>
                <a:ea typeface="+mn-ea"/>
                <a:cs typeface="+mn-cs"/>
              </a:rPr>
              <a:t>1</a:t>
            </a:r>
            <a:endParaRPr lang="en-US" sz="3200" dirty="0">
              <a:solidFill>
                <a:schemeClr val="accent1"/>
              </a:solidFill>
            </a:endParaRPr>
          </a:p>
        </p:txBody>
      </p:sp>
      <p:sp>
        <p:nvSpPr>
          <p:cNvPr id="5" name="TextBox 4">
            <a:extLst>
              <a:ext uri="{FF2B5EF4-FFF2-40B4-BE49-F238E27FC236}">
                <a16:creationId xmlns:a16="http://schemas.microsoft.com/office/drawing/2014/main" id="{5CD9D84F-85FD-F082-C835-1070DD6C2922}"/>
              </a:ext>
            </a:extLst>
          </p:cNvPr>
          <p:cNvSpPr txBox="1"/>
          <p:nvPr/>
        </p:nvSpPr>
        <p:spPr>
          <a:xfrm>
            <a:off x="457200" y="1219200"/>
            <a:ext cx="1219200" cy="523220"/>
          </a:xfrm>
          <a:prstGeom prst="rect">
            <a:avLst/>
          </a:prstGeom>
          <a:noFill/>
        </p:spPr>
        <p:txBody>
          <a:bodyPr wrap="square">
            <a:spAutoFit/>
          </a:bodyPr>
          <a:lstStyle/>
          <a:p>
            <a:pPr marL="0" indent="0">
              <a:buFont typeface="Courier New" pitchFamily="49" charset="0"/>
              <a:buNone/>
            </a:pPr>
            <a:r>
              <a:rPr lang="en-US" sz="2800" b="1" i="0" dirty="0">
                <a:solidFill>
                  <a:schemeClr val="tx1"/>
                </a:solidFill>
              </a:rPr>
              <a:t>Solve</a:t>
            </a:r>
          </a:p>
        </p:txBody>
      </p:sp>
      <p:pic>
        <p:nvPicPr>
          <p:cNvPr id="4" name="Picture 3" descr="Open parenthesis x minus 5 close parenthesis times open parenthesis 2x minus 7 close parenthesis equals 0.">
            <a:extLst>
              <a:ext uri="{FF2B5EF4-FFF2-40B4-BE49-F238E27FC236}">
                <a16:creationId xmlns:a16="http://schemas.microsoft.com/office/drawing/2014/main" id="{16B8A4A1-EDDD-F394-02CA-BC1BEBCD61E6}"/>
              </a:ext>
            </a:extLst>
          </p:cNvPr>
          <p:cNvPicPr>
            <a:picLocks noChangeAspect="1"/>
          </p:cNvPicPr>
          <p:nvPr/>
        </p:nvPicPr>
        <p:blipFill>
          <a:blip r:embed="rId2"/>
          <a:stretch>
            <a:fillRect/>
          </a:stretch>
        </p:blipFill>
        <p:spPr>
          <a:xfrm>
            <a:off x="1524000" y="1309602"/>
            <a:ext cx="2412000" cy="462529"/>
          </a:xfrm>
          <a:prstGeom prst="rect">
            <a:avLst/>
          </a:prstGeom>
        </p:spPr>
      </p:pic>
      <p:sp>
        <p:nvSpPr>
          <p:cNvPr id="2" name="TextBox 1">
            <a:extLst>
              <a:ext uri="{FF2B5EF4-FFF2-40B4-BE49-F238E27FC236}">
                <a16:creationId xmlns:a16="http://schemas.microsoft.com/office/drawing/2014/main" id="{9CE421EE-A737-9034-7640-AA43A36042AD}"/>
              </a:ext>
            </a:extLst>
          </p:cNvPr>
          <p:cNvSpPr txBox="1"/>
          <p:nvPr/>
        </p:nvSpPr>
        <p:spPr>
          <a:xfrm>
            <a:off x="457200" y="1901794"/>
            <a:ext cx="8077200" cy="2523768"/>
          </a:xfrm>
          <a:prstGeom prst="rect">
            <a:avLst/>
          </a:prstGeom>
          <a:noFill/>
        </p:spPr>
        <p:txBody>
          <a:bodyPr wrap="square" rtlCol="0">
            <a:spAutoFit/>
          </a:bodyPr>
          <a:lstStyle/>
          <a:p>
            <a:pPr marL="0" indent="0">
              <a:spcBef>
                <a:spcPts val="2400"/>
              </a:spcBef>
              <a:buFont typeface="Courier New" pitchFamily="49" charset="0"/>
              <a:buNone/>
            </a:pPr>
            <a:r>
              <a:rPr lang="en-US" sz="2800" b="1" i="0" dirty="0">
                <a:solidFill>
                  <a:schemeClr val="tx1"/>
                </a:solidFill>
              </a:rPr>
              <a:t>Solution</a:t>
            </a:r>
          </a:p>
          <a:p>
            <a:pPr marL="0" indent="0">
              <a:buFont typeface="Courier New" pitchFamily="49" charset="0"/>
              <a:buNone/>
            </a:pPr>
            <a:r>
              <a:rPr lang="en-US" sz="2800" i="0" dirty="0">
                <a:solidFill>
                  <a:schemeClr val="tx1"/>
                </a:solidFill>
              </a:rPr>
              <a:t>Since the quadratic is already factored and the other side of the equation is 0, we use the zero-factor property and set each factor equal to 0. This process yields two linear equations, which can then be solved.</a:t>
            </a:r>
          </a:p>
          <a:p>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Solving Factored Quadratic Equations</a:t>
            </a:r>
            <a:r>
              <a:rPr lang="en-US" spc="-1" baseline="-25000" dirty="0">
                <a:solidFill>
                  <a:schemeClr val="accent1"/>
                </a:solidFill>
                <a:latin typeface="Calibri"/>
                <a:ea typeface="+mn-ea"/>
                <a:cs typeface="+mn-cs"/>
              </a:rPr>
              <a:t>2</a:t>
            </a:r>
            <a:endParaRPr lang="en-US" sz="3200" dirty="0">
              <a:solidFill>
                <a:schemeClr val="accent1"/>
              </a:solidFill>
            </a:endParaRPr>
          </a:p>
        </p:txBody>
      </p:sp>
      <p:pic>
        <p:nvPicPr>
          <p:cNvPr id="12" name="Picture 11" descr="x minus 5 equals 0 or 2 x minus 7 equals 0. which is &#10;x equals 5 or 2 x equals 7 simplifies to x equals 7 over 2.">
            <a:extLst>
              <a:ext uri="{FF2B5EF4-FFF2-40B4-BE49-F238E27FC236}">
                <a16:creationId xmlns:a16="http://schemas.microsoft.com/office/drawing/2014/main" id="{6A44E9E2-BC15-8FD7-9329-BCE3006D5C31}"/>
              </a:ext>
            </a:extLst>
          </p:cNvPr>
          <p:cNvPicPr>
            <a:picLocks noChangeAspect="1"/>
          </p:cNvPicPr>
          <p:nvPr/>
        </p:nvPicPr>
        <p:blipFill>
          <a:blip r:embed="rId2"/>
          <a:stretch>
            <a:fillRect/>
          </a:stretch>
        </p:blipFill>
        <p:spPr>
          <a:xfrm>
            <a:off x="2796540" y="1295400"/>
            <a:ext cx="2988000" cy="1788519"/>
          </a:xfrm>
          <a:prstGeom prst="rect">
            <a:avLst/>
          </a:prstGeom>
        </p:spPr>
      </p:pic>
      <p:sp>
        <p:nvSpPr>
          <p:cNvPr id="3" name="TextBox 2">
            <a:extLst>
              <a:ext uri="{FF2B5EF4-FFF2-40B4-BE49-F238E27FC236}">
                <a16:creationId xmlns:a16="http://schemas.microsoft.com/office/drawing/2014/main" id="{66989113-9C10-A4AE-04C1-432FADAE6361}"/>
              </a:ext>
            </a:extLst>
          </p:cNvPr>
          <p:cNvSpPr txBox="1"/>
          <p:nvPr/>
        </p:nvSpPr>
        <p:spPr>
          <a:xfrm>
            <a:off x="461010" y="2993819"/>
            <a:ext cx="7768590" cy="523220"/>
          </a:xfrm>
          <a:prstGeom prst="rect">
            <a:avLst/>
          </a:prstGeom>
          <a:noFill/>
        </p:spPr>
        <p:txBody>
          <a:bodyPr wrap="square" rtlCol="0">
            <a:spAutoFit/>
          </a:bodyPr>
          <a:lstStyle/>
          <a:p>
            <a:r>
              <a:rPr lang="en-US" sz="2800" dirty="0"/>
              <a:t>Thus the </a:t>
            </a:r>
            <a:r>
              <a:rPr lang="en-US" sz="2800" b="1" dirty="0"/>
              <a:t>two solutions</a:t>
            </a:r>
            <a:r>
              <a:rPr lang="en-US" sz="2800" dirty="0"/>
              <a:t> (or </a:t>
            </a:r>
            <a:r>
              <a:rPr lang="en-US" sz="2800" b="1" dirty="0"/>
              <a:t>roots</a:t>
            </a:r>
            <a:r>
              <a:rPr lang="en-US" sz="2800" dirty="0"/>
              <a:t>) to the original</a:t>
            </a:r>
            <a:r>
              <a:rPr lang="en-IN" sz="2800" dirty="0"/>
              <a:t>	</a:t>
            </a:r>
          </a:p>
        </p:txBody>
      </p:sp>
      <p:sp>
        <p:nvSpPr>
          <p:cNvPr id="4" name="TextBox 3">
            <a:extLst>
              <a:ext uri="{FF2B5EF4-FFF2-40B4-BE49-F238E27FC236}">
                <a16:creationId xmlns:a16="http://schemas.microsoft.com/office/drawing/2014/main" id="{2BE987EA-0BBE-7B5D-2FB4-D50479AC06FB}"/>
              </a:ext>
            </a:extLst>
          </p:cNvPr>
          <p:cNvSpPr txBox="1"/>
          <p:nvPr/>
        </p:nvSpPr>
        <p:spPr>
          <a:xfrm>
            <a:off x="448373" y="3526122"/>
            <a:ext cx="3424873" cy="523220"/>
          </a:xfrm>
          <a:prstGeom prst="rect">
            <a:avLst/>
          </a:prstGeom>
          <a:noFill/>
        </p:spPr>
        <p:txBody>
          <a:bodyPr wrap="square" rtlCol="0">
            <a:spAutoFit/>
          </a:bodyPr>
          <a:lstStyle/>
          <a:p>
            <a:r>
              <a:rPr lang="en-US" sz="2800" dirty="0"/>
              <a:t>equation are </a:t>
            </a:r>
            <a:r>
              <a:rPr lang="en-US" sz="2800" i="1" dirty="0"/>
              <a:t>x</a:t>
            </a:r>
            <a:r>
              <a:rPr lang="en-US" sz="2800" dirty="0"/>
              <a:t> </a:t>
            </a:r>
            <a:r>
              <a:rPr lang="en-US" sz="2800" dirty="0">
                <a:latin typeface="Symbol" pitchFamily="18" charset="2"/>
              </a:rPr>
              <a:t>=</a:t>
            </a:r>
            <a:r>
              <a:rPr lang="en-US" sz="2800" dirty="0"/>
              <a:t> </a:t>
            </a:r>
            <a:r>
              <a:rPr lang="en-US" sz="2800" dirty="0">
                <a:solidFill>
                  <a:srgbClr val="9900FF"/>
                </a:solidFill>
              </a:rPr>
              <a:t>5</a:t>
            </a:r>
            <a:r>
              <a:rPr lang="en-US" sz="2800" dirty="0"/>
              <a:t> and</a:t>
            </a:r>
            <a:endParaRPr lang="en-IN" sz="2800" dirty="0"/>
          </a:p>
        </p:txBody>
      </p:sp>
      <p:pic>
        <p:nvPicPr>
          <p:cNvPr id="13" name="Picture 12" descr="x equals 7 over 2">
            <a:extLst>
              <a:ext uri="{FF2B5EF4-FFF2-40B4-BE49-F238E27FC236}">
                <a16:creationId xmlns:a16="http://schemas.microsoft.com/office/drawing/2014/main" id="{37B822A6-1340-40F5-5175-D0A98931E032}"/>
              </a:ext>
            </a:extLst>
          </p:cNvPr>
          <p:cNvPicPr>
            <a:picLocks noChangeAspect="1"/>
          </p:cNvPicPr>
          <p:nvPr/>
        </p:nvPicPr>
        <p:blipFill>
          <a:blip r:embed="rId3"/>
          <a:stretch>
            <a:fillRect/>
          </a:stretch>
        </p:blipFill>
        <p:spPr>
          <a:xfrm>
            <a:off x="3873246" y="3374728"/>
            <a:ext cx="854964" cy="826008"/>
          </a:xfrm>
          <a:prstGeom prst="rect">
            <a:avLst/>
          </a:prstGeom>
        </p:spPr>
      </p:pic>
      <p:sp>
        <p:nvSpPr>
          <p:cNvPr id="5" name="TextBox 4">
            <a:extLst>
              <a:ext uri="{FF2B5EF4-FFF2-40B4-BE49-F238E27FC236}">
                <a16:creationId xmlns:a16="http://schemas.microsoft.com/office/drawing/2014/main" id="{2EB2D81D-4B81-8BC7-0411-12CF5BE9A23E}"/>
              </a:ext>
            </a:extLst>
          </p:cNvPr>
          <p:cNvSpPr txBox="1"/>
          <p:nvPr/>
        </p:nvSpPr>
        <p:spPr>
          <a:xfrm>
            <a:off x="4804759" y="3529440"/>
            <a:ext cx="3805492" cy="523220"/>
          </a:xfrm>
          <a:prstGeom prst="rect">
            <a:avLst/>
          </a:prstGeom>
          <a:noFill/>
        </p:spPr>
        <p:txBody>
          <a:bodyPr wrap="square" rtlCol="0">
            <a:spAutoFit/>
          </a:bodyPr>
          <a:lstStyle/>
          <a:p>
            <a:r>
              <a:rPr lang="en-US" sz="2800" dirty="0"/>
              <a:t>Or, we can say that the</a:t>
            </a:r>
            <a:endParaRPr lang="en-IN" sz="2800" dirty="0"/>
          </a:p>
        </p:txBody>
      </p:sp>
      <p:sp>
        <p:nvSpPr>
          <p:cNvPr id="6" name="TextBox 5">
            <a:extLst>
              <a:ext uri="{FF2B5EF4-FFF2-40B4-BE49-F238E27FC236}">
                <a16:creationId xmlns:a16="http://schemas.microsoft.com/office/drawing/2014/main" id="{3E953468-A646-B544-1AF4-994362D91D44}"/>
              </a:ext>
            </a:extLst>
          </p:cNvPr>
          <p:cNvSpPr txBox="1"/>
          <p:nvPr/>
        </p:nvSpPr>
        <p:spPr>
          <a:xfrm>
            <a:off x="456540" y="3929882"/>
            <a:ext cx="2340000" cy="684000"/>
          </a:xfrm>
          <a:prstGeom prst="rect">
            <a:avLst/>
          </a:prstGeom>
          <a:noFill/>
        </p:spPr>
        <p:txBody>
          <a:bodyPr wrap="square" rtlCol="0">
            <a:spAutoFit/>
          </a:bodyPr>
          <a:lstStyle/>
          <a:p>
            <a:pPr>
              <a:lnSpc>
                <a:spcPct val="105000"/>
              </a:lnSpc>
            </a:pPr>
            <a:endParaRPr lang="en-US" sz="2800" dirty="0"/>
          </a:p>
          <a:p>
            <a:pPr>
              <a:lnSpc>
                <a:spcPct val="10000"/>
              </a:lnSpc>
              <a:spcBef>
                <a:spcPct val="10000"/>
              </a:spcBef>
            </a:pPr>
            <a:r>
              <a:rPr lang="en-US" sz="2800" dirty="0"/>
              <a:t>solution set is</a:t>
            </a:r>
            <a:endParaRPr lang="en-IN" sz="2800" dirty="0"/>
          </a:p>
        </p:txBody>
      </p:sp>
      <p:pic>
        <p:nvPicPr>
          <p:cNvPr id="15" name="Picture 14" descr="7 over 2 comma 5">
            <a:extLst>
              <a:ext uri="{FF2B5EF4-FFF2-40B4-BE49-F238E27FC236}">
                <a16:creationId xmlns:a16="http://schemas.microsoft.com/office/drawing/2014/main" id="{1EAAFBC1-D61F-24A6-9D07-A686983CA2CC}"/>
              </a:ext>
            </a:extLst>
          </p:cNvPr>
          <p:cNvPicPr>
            <a:picLocks noChangeAspect="1"/>
          </p:cNvPicPr>
          <p:nvPr/>
        </p:nvPicPr>
        <p:blipFill>
          <a:blip r:embed="rId4"/>
          <a:stretch>
            <a:fillRect/>
          </a:stretch>
        </p:blipFill>
        <p:spPr>
          <a:xfrm>
            <a:off x="2658110" y="4013258"/>
            <a:ext cx="1005840" cy="819912"/>
          </a:xfrm>
          <a:prstGeom prst="rect">
            <a:avLst/>
          </a:prstGeom>
        </p:spPr>
      </p:pic>
      <p:sp>
        <p:nvSpPr>
          <p:cNvPr id="9" name="TextBox 8">
            <a:extLst>
              <a:ext uri="{FF2B5EF4-FFF2-40B4-BE49-F238E27FC236}">
                <a16:creationId xmlns:a16="http://schemas.microsoft.com/office/drawing/2014/main" id="{47C4E0FA-7A9C-3516-76AD-BD89A40B63E0}"/>
              </a:ext>
            </a:extLst>
          </p:cNvPr>
          <p:cNvSpPr txBox="1"/>
          <p:nvPr/>
        </p:nvSpPr>
        <p:spPr>
          <a:xfrm>
            <a:off x="3817144" y="4134580"/>
            <a:ext cx="5328000" cy="504000"/>
          </a:xfrm>
          <a:prstGeom prst="rect">
            <a:avLst/>
          </a:prstGeom>
          <a:noFill/>
        </p:spPr>
        <p:txBody>
          <a:bodyPr wrap="square" rtlCol="0">
            <a:spAutoFit/>
          </a:bodyPr>
          <a:lstStyle/>
          <a:p>
            <a:pPr>
              <a:lnSpc>
                <a:spcPct val="105000"/>
              </a:lnSpc>
            </a:pPr>
            <a:r>
              <a:rPr lang="en-US" sz="2800" dirty="0"/>
              <a:t>The solutions can be </a:t>
            </a:r>
            <a:r>
              <a:rPr lang="en-US" sz="2800" b="1" dirty="0"/>
              <a:t>checked</a:t>
            </a:r>
            <a:r>
              <a:rPr lang="en-US" sz="2800" dirty="0"/>
              <a:t> by </a:t>
            </a:r>
          </a:p>
          <a:p>
            <a:endParaRPr lang="en-IN" sz="2800" dirty="0"/>
          </a:p>
        </p:txBody>
      </p:sp>
      <p:sp>
        <p:nvSpPr>
          <p:cNvPr id="8" name="TextBox 7">
            <a:extLst>
              <a:ext uri="{FF2B5EF4-FFF2-40B4-BE49-F238E27FC236}">
                <a16:creationId xmlns:a16="http://schemas.microsoft.com/office/drawing/2014/main" id="{8ECC11D9-A330-D1DC-8E74-D4B500B0E307}"/>
              </a:ext>
            </a:extLst>
          </p:cNvPr>
          <p:cNvSpPr txBox="1"/>
          <p:nvPr/>
        </p:nvSpPr>
        <p:spPr>
          <a:xfrm>
            <a:off x="448373" y="4943138"/>
            <a:ext cx="8229599" cy="768800"/>
          </a:xfrm>
          <a:prstGeom prst="rect">
            <a:avLst/>
          </a:prstGeom>
          <a:noFill/>
        </p:spPr>
        <p:txBody>
          <a:bodyPr wrap="square" rtlCol="0">
            <a:spAutoFit/>
          </a:bodyPr>
          <a:lstStyle/>
          <a:p>
            <a:pPr>
              <a:lnSpc>
                <a:spcPct val="20000"/>
              </a:lnSpc>
            </a:pPr>
            <a:r>
              <a:rPr lang="en-US" sz="2800" dirty="0"/>
              <a:t>substituting them one at a time for </a:t>
            </a:r>
            <a:r>
              <a:rPr lang="en-US" sz="2800" i="1" dirty="0"/>
              <a:t>x</a:t>
            </a:r>
            <a:r>
              <a:rPr lang="en-US" sz="2800" dirty="0"/>
              <a:t> in the equation.</a:t>
            </a:r>
            <a:br>
              <a:rPr lang="en-US" sz="2800" dirty="0"/>
            </a:br>
            <a:br>
              <a:rPr lang="en-US" sz="2800" dirty="0"/>
            </a:br>
            <a:br>
              <a:rPr lang="en-US" sz="2800" dirty="0"/>
            </a:br>
            <a:br>
              <a:rPr lang="en-US" sz="2800" dirty="0"/>
            </a:br>
            <a:br>
              <a:rPr lang="en-US" sz="2800" dirty="0"/>
            </a:br>
            <a:br>
              <a:rPr lang="en-US" sz="2800" dirty="0"/>
            </a:br>
            <a:r>
              <a:rPr lang="en-US" sz="2800" dirty="0"/>
              <a:t>That is, there will be two “checks.”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Solving Factored Quadratic Equations</a:t>
            </a:r>
            <a:r>
              <a:rPr lang="en-US" spc="-1" baseline="-25000" dirty="0">
                <a:solidFill>
                  <a:schemeClr val="accent1"/>
                </a:solidFill>
                <a:latin typeface="Calibri"/>
                <a:ea typeface="+mn-ea"/>
                <a:cs typeface="+mn-cs"/>
              </a:rPr>
              <a:t>3</a:t>
            </a:r>
            <a:endParaRPr lang="en-US" sz="3200" dirty="0">
              <a:solidFill>
                <a:schemeClr val="accent1"/>
              </a:solidFill>
            </a:endParaRPr>
          </a:p>
        </p:txBody>
      </p:sp>
      <p:sp>
        <p:nvSpPr>
          <p:cNvPr id="3" name="TextBox 2">
            <a:extLst>
              <a:ext uri="{FF2B5EF4-FFF2-40B4-BE49-F238E27FC236}">
                <a16:creationId xmlns:a16="http://schemas.microsoft.com/office/drawing/2014/main" id="{DDEF0251-2BB5-A605-4282-8CDDFFCFF734}"/>
              </a:ext>
            </a:extLst>
          </p:cNvPr>
          <p:cNvSpPr txBox="1"/>
          <p:nvPr/>
        </p:nvSpPr>
        <p:spPr>
          <a:xfrm>
            <a:off x="455613" y="1141911"/>
            <a:ext cx="5823458" cy="523220"/>
          </a:xfrm>
          <a:prstGeom prst="rect">
            <a:avLst/>
          </a:prstGeom>
          <a:noFill/>
        </p:spPr>
        <p:txBody>
          <a:bodyPr wrap="square">
            <a:spAutoFit/>
          </a:bodyPr>
          <a:lstStyle/>
          <a:p>
            <a:pPr>
              <a:buFont typeface="Courier New" pitchFamily="49" charset="0"/>
              <a:buNone/>
            </a:pPr>
            <a:r>
              <a:rPr lang="en-US" sz="2800" dirty="0"/>
              <a:t>Substituting </a:t>
            </a:r>
            <a:r>
              <a:rPr lang="en-US" sz="2800" i="1" dirty="0"/>
              <a:t>x</a:t>
            </a:r>
            <a:r>
              <a:rPr lang="en-US" sz="2800" dirty="0"/>
              <a:t> </a:t>
            </a:r>
            <a:r>
              <a:rPr lang="en-US" sz="2800" dirty="0">
                <a:latin typeface="Symbol" pitchFamily="18" charset="2"/>
              </a:rPr>
              <a:t>=</a:t>
            </a:r>
            <a:r>
              <a:rPr lang="en-US" sz="2800" dirty="0"/>
              <a:t> </a:t>
            </a:r>
            <a:r>
              <a:rPr lang="en-US" sz="2800" dirty="0">
                <a:solidFill>
                  <a:srgbClr val="9900FF"/>
                </a:solidFill>
              </a:rPr>
              <a:t>5</a:t>
            </a:r>
            <a:r>
              <a:rPr lang="en-US" sz="2800" dirty="0"/>
              <a:t> gives the following.</a:t>
            </a:r>
          </a:p>
        </p:txBody>
      </p:sp>
      <p:pic>
        <p:nvPicPr>
          <p:cNvPr id="8" name="Picture 7" descr="Open parenthesis x minus 5 close parenthesis times open parenthesis 2 x minus 7 close parenthesis equals open parenthesis 5 minus 5 close parenthesis times open parenthesis 2 times 5 minus 7 close parenthesis.&#10;Equals open parenthesis 0 close parenthesis times open parenthesis 3 close parenthesis equals 0">
            <a:extLst>
              <a:ext uri="{FF2B5EF4-FFF2-40B4-BE49-F238E27FC236}">
                <a16:creationId xmlns:a16="http://schemas.microsoft.com/office/drawing/2014/main" id="{19DB5591-DD78-7ED6-0180-E8B4E5372C67}"/>
              </a:ext>
            </a:extLst>
          </p:cNvPr>
          <p:cNvPicPr>
            <a:picLocks noChangeAspect="1"/>
          </p:cNvPicPr>
          <p:nvPr/>
        </p:nvPicPr>
        <p:blipFill>
          <a:blip r:embed="rId2"/>
          <a:stretch>
            <a:fillRect/>
          </a:stretch>
        </p:blipFill>
        <p:spPr>
          <a:xfrm>
            <a:off x="1609725" y="1795046"/>
            <a:ext cx="6021324" cy="469392"/>
          </a:xfrm>
          <a:prstGeom prst="rect">
            <a:avLst/>
          </a:prstGeom>
        </p:spPr>
      </p:pic>
      <p:sp>
        <p:nvSpPr>
          <p:cNvPr id="5" name="TextBox 4">
            <a:extLst>
              <a:ext uri="{FF2B5EF4-FFF2-40B4-BE49-F238E27FC236}">
                <a16:creationId xmlns:a16="http://schemas.microsoft.com/office/drawing/2014/main" id="{6B015AAE-EC35-EE53-F4E3-980C640AEBD6}"/>
              </a:ext>
            </a:extLst>
          </p:cNvPr>
          <p:cNvSpPr txBox="1"/>
          <p:nvPr/>
        </p:nvSpPr>
        <p:spPr>
          <a:xfrm>
            <a:off x="381000" y="2474596"/>
            <a:ext cx="1943419" cy="523220"/>
          </a:xfrm>
          <a:prstGeom prst="rect">
            <a:avLst/>
          </a:prstGeom>
          <a:noFill/>
        </p:spPr>
        <p:txBody>
          <a:bodyPr wrap="square" rtlCol="0">
            <a:spAutoFit/>
          </a:bodyPr>
          <a:lstStyle/>
          <a:p>
            <a:r>
              <a:rPr lang="en-US" sz="2800" dirty="0"/>
              <a:t>Substituting</a:t>
            </a:r>
            <a:endParaRPr lang="en-IN" sz="2800" dirty="0"/>
          </a:p>
        </p:txBody>
      </p:sp>
      <p:pic>
        <p:nvPicPr>
          <p:cNvPr id="12" name="Picture 11" descr=" x equals 7 over 2.">
            <a:extLst>
              <a:ext uri="{FF2B5EF4-FFF2-40B4-BE49-F238E27FC236}">
                <a16:creationId xmlns:a16="http://schemas.microsoft.com/office/drawing/2014/main" id="{FBA42E40-F0F4-FB4A-BD89-F7EFA6CC98E2}"/>
              </a:ext>
            </a:extLst>
          </p:cNvPr>
          <p:cNvPicPr>
            <a:picLocks noChangeAspect="1"/>
          </p:cNvPicPr>
          <p:nvPr/>
        </p:nvPicPr>
        <p:blipFill>
          <a:blip r:embed="rId3"/>
          <a:stretch>
            <a:fillRect/>
          </a:stretch>
        </p:blipFill>
        <p:spPr>
          <a:xfrm>
            <a:off x="2286000" y="2320407"/>
            <a:ext cx="763524" cy="821436"/>
          </a:xfrm>
          <a:prstGeom prst="rect">
            <a:avLst/>
          </a:prstGeom>
        </p:spPr>
      </p:pic>
      <p:sp>
        <p:nvSpPr>
          <p:cNvPr id="6" name="TextBox 5">
            <a:extLst>
              <a:ext uri="{FF2B5EF4-FFF2-40B4-BE49-F238E27FC236}">
                <a16:creationId xmlns:a16="http://schemas.microsoft.com/office/drawing/2014/main" id="{E8FB2452-DF15-4303-D962-B353ED399CC3}"/>
              </a:ext>
            </a:extLst>
          </p:cNvPr>
          <p:cNvSpPr txBox="1"/>
          <p:nvPr/>
        </p:nvSpPr>
        <p:spPr>
          <a:xfrm>
            <a:off x="3124200" y="2469515"/>
            <a:ext cx="3733800" cy="523220"/>
          </a:xfrm>
          <a:prstGeom prst="rect">
            <a:avLst/>
          </a:prstGeom>
          <a:noFill/>
        </p:spPr>
        <p:txBody>
          <a:bodyPr wrap="square" rtlCol="0">
            <a:spAutoFit/>
          </a:bodyPr>
          <a:lstStyle/>
          <a:p>
            <a:r>
              <a:rPr lang="en-US" sz="2800" dirty="0"/>
              <a:t>gives the following.</a:t>
            </a:r>
            <a:endParaRPr lang="en-IN" sz="2800" dirty="0"/>
          </a:p>
        </p:txBody>
      </p:sp>
      <p:pic>
        <p:nvPicPr>
          <p:cNvPr id="13" name="Picture 12" descr="Open parenthesis x minus 5 close parenthesis times open parenthesis 2 x minus 7 close parenthesis equals open parenthesis seven halves minus 5 close parenthesis times open parenthesis 2 times seven halves minus 7 close parenthesis.&#10;Equals open parenthesis minus three halves close parenthesis times open parenthesis 7 minus 7 close parenthesis.&#10;Equals open parenthesis minus three halves close parenthesis times open parenthesis 0 close parenthesis.&#10;Equals 0.">
            <a:extLst>
              <a:ext uri="{FF2B5EF4-FFF2-40B4-BE49-F238E27FC236}">
                <a16:creationId xmlns:a16="http://schemas.microsoft.com/office/drawing/2014/main" id="{3A156ED7-FD3C-3207-2554-C46CA8D30D53}"/>
              </a:ext>
            </a:extLst>
          </p:cNvPr>
          <p:cNvPicPr>
            <a:picLocks noChangeAspect="1"/>
          </p:cNvPicPr>
          <p:nvPr/>
        </p:nvPicPr>
        <p:blipFill>
          <a:blip r:embed="rId4"/>
          <a:stretch>
            <a:fillRect/>
          </a:stretch>
        </p:blipFill>
        <p:spPr>
          <a:xfrm>
            <a:off x="1447800" y="3124200"/>
            <a:ext cx="6336000" cy="1837264"/>
          </a:xfrm>
          <a:prstGeom prst="rect">
            <a:avLst/>
          </a:prstGeom>
        </p:spPr>
      </p:pic>
      <p:sp>
        <p:nvSpPr>
          <p:cNvPr id="15" name="TextBox 14">
            <a:extLst>
              <a:ext uri="{FF2B5EF4-FFF2-40B4-BE49-F238E27FC236}">
                <a16:creationId xmlns:a16="http://schemas.microsoft.com/office/drawing/2014/main" id="{9F2AF6C8-DF25-3A38-05A7-C6BAECEAB20C}"/>
              </a:ext>
            </a:extLst>
          </p:cNvPr>
          <p:cNvSpPr txBox="1"/>
          <p:nvPr/>
        </p:nvSpPr>
        <p:spPr>
          <a:xfrm>
            <a:off x="484378" y="5052475"/>
            <a:ext cx="3351276" cy="523220"/>
          </a:xfrm>
          <a:prstGeom prst="rect">
            <a:avLst/>
          </a:prstGeom>
          <a:noFill/>
        </p:spPr>
        <p:txBody>
          <a:bodyPr wrap="square">
            <a:spAutoFit/>
          </a:bodyPr>
          <a:lstStyle/>
          <a:p>
            <a:pPr>
              <a:spcBef>
                <a:spcPct val="50000"/>
              </a:spcBef>
            </a:pPr>
            <a:r>
              <a:rPr lang="en-US" sz="2800" dirty="0">
                <a:latin typeface="Calibri" pitchFamily="34" charset="0"/>
              </a:rPr>
              <a:t>Therefore, both </a:t>
            </a:r>
            <a:r>
              <a:rPr lang="en-US" sz="2800" dirty="0">
                <a:solidFill>
                  <a:srgbClr val="FF0008"/>
                </a:solidFill>
                <a:latin typeface="Calibri" pitchFamily="34" charset="0"/>
              </a:rPr>
              <a:t>5</a:t>
            </a:r>
            <a:r>
              <a:rPr lang="en-US" sz="2800" dirty="0">
                <a:latin typeface="Calibri" pitchFamily="34" charset="0"/>
              </a:rPr>
              <a:t> and</a:t>
            </a:r>
          </a:p>
        </p:txBody>
      </p:sp>
      <p:pic>
        <p:nvPicPr>
          <p:cNvPr id="14" name="Picture 13" descr="7 over 2">
            <a:extLst>
              <a:ext uri="{FF2B5EF4-FFF2-40B4-BE49-F238E27FC236}">
                <a16:creationId xmlns:a16="http://schemas.microsoft.com/office/drawing/2014/main" id="{750F3F68-714D-0400-FDE3-0455F1AEC929}"/>
              </a:ext>
            </a:extLst>
          </p:cNvPr>
          <p:cNvPicPr>
            <a:picLocks noChangeAspect="1"/>
          </p:cNvPicPr>
          <p:nvPr/>
        </p:nvPicPr>
        <p:blipFill>
          <a:blip r:embed="rId5"/>
          <a:stretch>
            <a:fillRect/>
          </a:stretch>
        </p:blipFill>
        <p:spPr>
          <a:xfrm>
            <a:off x="3835654" y="4953000"/>
            <a:ext cx="230124" cy="725424"/>
          </a:xfrm>
          <a:prstGeom prst="rect">
            <a:avLst/>
          </a:prstGeom>
        </p:spPr>
      </p:pic>
      <p:sp>
        <p:nvSpPr>
          <p:cNvPr id="10" name="TextBox 9">
            <a:extLst>
              <a:ext uri="{FF2B5EF4-FFF2-40B4-BE49-F238E27FC236}">
                <a16:creationId xmlns:a16="http://schemas.microsoft.com/office/drawing/2014/main" id="{C8CFFE69-5A78-83BB-C185-AE2EA558B635}"/>
              </a:ext>
            </a:extLst>
          </p:cNvPr>
          <p:cNvSpPr txBox="1"/>
          <p:nvPr/>
        </p:nvSpPr>
        <p:spPr>
          <a:xfrm>
            <a:off x="4114800" y="5058543"/>
            <a:ext cx="4572000" cy="523220"/>
          </a:xfrm>
          <a:prstGeom prst="rect">
            <a:avLst/>
          </a:prstGeom>
          <a:noFill/>
        </p:spPr>
        <p:txBody>
          <a:bodyPr wrap="square">
            <a:spAutoFit/>
          </a:bodyPr>
          <a:lstStyle/>
          <a:p>
            <a:r>
              <a:rPr lang="en-US" sz="2800" dirty="0">
                <a:latin typeface="Calibri" pitchFamily="34" charset="0"/>
              </a:rPr>
              <a:t>are solutions to the original</a:t>
            </a:r>
            <a:endParaRPr lang="en-IN" sz="2800" dirty="0"/>
          </a:p>
        </p:txBody>
      </p:sp>
      <p:sp>
        <p:nvSpPr>
          <p:cNvPr id="7" name="TextBox 6">
            <a:extLst>
              <a:ext uri="{FF2B5EF4-FFF2-40B4-BE49-F238E27FC236}">
                <a16:creationId xmlns:a16="http://schemas.microsoft.com/office/drawing/2014/main" id="{72204AC5-E903-3041-F7F0-ED27FA90A1AF}"/>
              </a:ext>
            </a:extLst>
          </p:cNvPr>
          <p:cNvSpPr txBox="1"/>
          <p:nvPr/>
        </p:nvSpPr>
        <p:spPr>
          <a:xfrm>
            <a:off x="476569" y="5511820"/>
            <a:ext cx="1847850" cy="523220"/>
          </a:xfrm>
          <a:prstGeom prst="rect">
            <a:avLst/>
          </a:prstGeom>
          <a:noFill/>
        </p:spPr>
        <p:txBody>
          <a:bodyPr wrap="square" rtlCol="0">
            <a:spAutoFit/>
          </a:bodyPr>
          <a:lstStyle/>
          <a:p>
            <a:r>
              <a:rPr lang="en-US" sz="2800" dirty="0">
                <a:latin typeface="Calibri" pitchFamily="34" charset="0"/>
              </a:rPr>
              <a:t>equation.</a:t>
            </a:r>
            <a:endParaRPr lang="en-IN"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Solving Quadratic Equations by Factoring</a:t>
            </a:r>
          </a:p>
        </p:txBody>
      </p:sp>
      <p:sp>
        <p:nvSpPr>
          <p:cNvPr id="4" name="TextBox 3">
            <a:extLst>
              <a:ext uri="{FF2B5EF4-FFF2-40B4-BE49-F238E27FC236}">
                <a16:creationId xmlns:a16="http://schemas.microsoft.com/office/drawing/2014/main" id="{C8947DEF-7400-3715-0A51-390227A12B73}"/>
              </a:ext>
            </a:extLst>
          </p:cNvPr>
          <p:cNvSpPr txBox="1"/>
          <p:nvPr/>
        </p:nvSpPr>
        <p:spPr>
          <a:xfrm>
            <a:off x="455613" y="1143000"/>
            <a:ext cx="4572000" cy="1031051"/>
          </a:xfrm>
          <a:prstGeom prst="rect">
            <a:avLst/>
          </a:prstGeom>
          <a:noFill/>
        </p:spPr>
        <p:txBody>
          <a:bodyPr wrap="square">
            <a:spAutoFit/>
          </a:bodyPr>
          <a:lstStyle/>
          <a:p>
            <a:pPr marL="0" indent="0">
              <a:buFont typeface="Courier New" pitchFamily="49" charset="0"/>
              <a:buNone/>
              <a:tabLst>
                <a:tab pos="463550" algn="l"/>
              </a:tabLst>
            </a:pPr>
            <a:r>
              <a:rPr lang="en-US" sz="2800" i="0" dirty="0">
                <a:solidFill>
                  <a:schemeClr val="tx1"/>
                </a:solidFill>
              </a:rPr>
              <a:t>Solve by factoring  </a:t>
            </a:r>
            <a:r>
              <a:rPr lang="en-US" sz="2800" b="1" i="0" dirty="0">
                <a:solidFill>
                  <a:schemeClr val="tx1"/>
                </a:solidFill>
              </a:rPr>
              <a:t>	</a:t>
            </a:r>
            <a:r>
              <a:rPr lang="en-US" sz="2800" i="0" dirty="0">
                <a:solidFill>
                  <a:srgbClr val="0000FF"/>
                </a:solidFill>
              </a:rPr>
              <a:t>3</a:t>
            </a:r>
            <a:r>
              <a:rPr lang="en-US" sz="2800" i="1" dirty="0">
                <a:solidFill>
                  <a:srgbClr val="0000FF"/>
                </a:solidFill>
              </a:rPr>
              <a:t>x</a:t>
            </a:r>
            <a:r>
              <a:rPr lang="en-US" sz="2800" dirty="0">
                <a:solidFill>
                  <a:srgbClr val="0000FF"/>
                </a:solidFill>
              </a:rPr>
              <a:t>²</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6</a:t>
            </a:r>
            <a:r>
              <a:rPr lang="en-US" sz="2800" i="1" dirty="0">
                <a:solidFill>
                  <a:srgbClr val="0000FF"/>
                </a:solidFill>
              </a:rPr>
              <a:t>x</a:t>
            </a:r>
          </a:p>
          <a:p>
            <a:pPr>
              <a:spcBef>
                <a:spcPts val="600"/>
              </a:spcBef>
              <a:tabLst>
                <a:tab pos="463550" algn="l"/>
              </a:tabLst>
            </a:pPr>
            <a:r>
              <a:rPr lang="en-US" sz="2800" b="1" dirty="0">
                <a:solidFill>
                  <a:schemeClr val="tx1"/>
                </a:solidFill>
              </a:rPr>
              <a:t>Solution</a:t>
            </a:r>
          </a:p>
        </p:txBody>
      </p:sp>
      <p:pic>
        <p:nvPicPr>
          <p:cNvPr id="2" name="Picture 1" descr="Three x squared equals six x.&#10;&#10;Write the equation in standard form with zero on one side by subtracting six x from both sides:&#10;&#10;Three x squared minus six x equals zero.&#10;&#10;Factor out the common monomial, three x.&#10;&#10;Three x times open parenthesis x minus 2 close parenthesis equals zero.&#10;&#10;Set each factor equal to zero:&#10;&#10;Three x equals zero or x minus 2 equals zero.&#10;&#10;Solve each linear equation:&#10;&#10;x equals zero or x equals 2.">
            <a:extLst>
              <a:ext uri="{FF2B5EF4-FFF2-40B4-BE49-F238E27FC236}">
                <a16:creationId xmlns:a16="http://schemas.microsoft.com/office/drawing/2014/main" id="{7F4BFFA5-739A-FC4B-246B-4E957D443305}"/>
              </a:ext>
            </a:extLst>
          </p:cNvPr>
          <p:cNvPicPr>
            <a:picLocks noChangeAspect="1"/>
          </p:cNvPicPr>
          <p:nvPr/>
        </p:nvPicPr>
        <p:blipFill>
          <a:blip r:embed="rId2"/>
          <a:stretch>
            <a:fillRect/>
          </a:stretch>
        </p:blipFill>
        <p:spPr>
          <a:xfrm>
            <a:off x="990600" y="2276856"/>
            <a:ext cx="6896100" cy="2593848"/>
          </a:xfrm>
          <a:prstGeom prst="rect">
            <a:avLst/>
          </a:prstGeom>
        </p:spPr>
      </p:pic>
      <p:sp>
        <p:nvSpPr>
          <p:cNvPr id="6" name="TextBox 5">
            <a:extLst>
              <a:ext uri="{FF2B5EF4-FFF2-40B4-BE49-F238E27FC236}">
                <a16:creationId xmlns:a16="http://schemas.microsoft.com/office/drawing/2014/main" id="{C9E147E3-594C-F655-1E1B-67C35F2C4294}"/>
              </a:ext>
            </a:extLst>
          </p:cNvPr>
          <p:cNvSpPr txBox="1"/>
          <p:nvPr/>
        </p:nvSpPr>
        <p:spPr>
          <a:xfrm>
            <a:off x="455613" y="5157367"/>
            <a:ext cx="3962400" cy="523220"/>
          </a:xfrm>
          <a:prstGeom prst="rect">
            <a:avLst/>
          </a:prstGeom>
          <a:noFill/>
        </p:spPr>
        <p:txBody>
          <a:bodyPr wrap="square">
            <a:spAutoFit/>
          </a:bodyPr>
          <a:lstStyle/>
          <a:p>
            <a:pPr eaLnBrk="0" hangingPunct="0">
              <a:spcBef>
                <a:spcPct val="20000"/>
              </a:spcBef>
              <a:buFont typeface="Courier New" pitchFamily="49" charset="0"/>
              <a:buNone/>
            </a:pPr>
            <a:r>
              <a:rPr lang="en-US" sz="2800" dirty="0">
                <a:latin typeface="Calibri" pitchFamily="34" charset="0"/>
              </a:rPr>
              <a:t>The solutions are</a:t>
            </a:r>
            <a:r>
              <a:rPr lang="en-US" sz="2800" dirty="0">
                <a:solidFill>
                  <a:srgbClr val="FF0008"/>
                </a:solidFill>
                <a:latin typeface="Calibri" pitchFamily="34" charset="0"/>
              </a:rPr>
              <a:t> 0</a:t>
            </a:r>
            <a:r>
              <a:rPr lang="en-US" sz="2800" dirty="0">
                <a:latin typeface="Calibri" pitchFamily="34" charset="0"/>
              </a:rPr>
              <a:t> and </a:t>
            </a:r>
            <a:r>
              <a:rPr lang="en-US" sz="2800" dirty="0">
                <a:solidFill>
                  <a:srgbClr val="FF0008"/>
                </a:solidFill>
                <a:latin typeface="Calibri" pitchFamily="34" charset="0"/>
              </a:rPr>
              <a:t>2</a:t>
            </a:r>
            <a:r>
              <a:rPr lang="en-US" sz="2800" dirty="0">
                <a:latin typeface="Calibri" pitchFamily="34" charset="0"/>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3: Solving Quadratic Equations by Factoring</a:t>
            </a:r>
          </a:p>
        </p:txBody>
      </p:sp>
      <p:sp>
        <p:nvSpPr>
          <p:cNvPr id="7" name="TextBox 6">
            <a:extLst>
              <a:ext uri="{FF2B5EF4-FFF2-40B4-BE49-F238E27FC236}">
                <a16:creationId xmlns:a16="http://schemas.microsoft.com/office/drawing/2014/main" id="{009185BF-740A-C77D-A72A-005890500027}"/>
              </a:ext>
            </a:extLst>
          </p:cNvPr>
          <p:cNvSpPr txBox="1"/>
          <p:nvPr/>
        </p:nvSpPr>
        <p:spPr>
          <a:xfrm>
            <a:off x="457200" y="1213302"/>
            <a:ext cx="5867400" cy="1107996"/>
          </a:xfrm>
          <a:prstGeom prst="rect">
            <a:avLst/>
          </a:prstGeom>
          <a:noFill/>
        </p:spPr>
        <p:txBody>
          <a:bodyPr wrap="square">
            <a:spAutoFit/>
          </a:bodyPr>
          <a:lstStyle/>
          <a:p>
            <a:pPr>
              <a:tabLst>
                <a:tab pos="463550" algn="l"/>
              </a:tabLst>
            </a:pPr>
            <a:r>
              <a:rPr lang="en-US" sz="2800" dirty="0"/>
              <a:t>Solve by factoring:  </a:t>
            </a:r>
            <a:r>
              <a:rPr lang="en-US" sz="2800" i="1" dirty="0">
                <a:solidFill>
                  <a:srgbClr val="0000FF"/>
                </a:solidFill>
              </a:rPr>
              <a:t>x</a:t>
            </a:r>
            <a:r>
              <a:rPr lang="en-US" sz="2800" dirty="0">
                <a:solidFill>
                  <a:srgbClr val="0000FF"/>
                </a:solidFill>
              </a:rPr>
              <a:t>²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 </a:t>
            </a:r>
            <a:r>
              <a:rPr lang="en-US" sz="2800" dirty="0">
                <a:solidFill>
                  <a:srgbClr val="0000FF"/>
                </a:solidFill>
              </a:rPr>
              <a:t>8</a:t>
            </a:r>
            <a:r>
              <a:rPr lang="en-US" sz="2800" i="1" dirty="0">
                <a:solidFill>
                  <a:srgbClr val="0000FF"/>
                </a:solidFill>
              </a:rPr>
              <a:t>x</a:t>
            </a:r>
            <a:r>
              <a:rPr lang="en-US" sz="2800" dirty="0">
                <a:solidFill>
                  <a:srgbClr val="0000FF"/>
                </a:solidFill>
              </a:rPr>
              <a:t> </a:t>
            </a:r>
            <a:r>
              <a:rPr lang="en-US" sz="2800" dirty="0">
                <a:solidFill>
                  <a:srgbClr val="0000FF"/>
                </a:solidFill>
                <a:latin typeface="Symbol" pitchFamily="18" charset="2"/>
              </a:rPr>
              <a:t>+</a:t>
            </a:r>
            <a:r>
              <a:rPr lang="en-US" sz="2800" dirty="0">
                <a:solidFill>
                  <a:srgbClr val="0000FF"/>
                </a:solidFill>
              </a:rPr>
              <a:t> 16 </a:t>
            </a:r>
            <a:r>
              <a:rPr lang="en-US" sz="2800" dirty="0">
                <a:solidFill>
                  <a:srgbClr val="0000FF"/>
                </a:solidFill>
                <a:latin typeface="Symbol" pitchFamily="18" charset="2"/>
              </a:rPr>
              <a:t>=</a:t>
            </a:r>
            <a:r>
              <a:rPr lang="en-US" sz="2800" dirty="0">
                <a:solidFill>
                  <a:srgbClr val="0000FF"/>
                </a:solidFill>
              </a:rPr>
              <a:t> 0</a:t>
            </a:r>
          </a:p>
          <a:p>
            <a:pPr>
              <a:spcBef>
                <a:spcPts val="1200"/>
              </a:spcBef>
              <a:tabLst>
                <a:tab pos="463550" algn="l"/>
              </a:tabLst>
            </a:pPr>
            <a:r>
              <a:rPr lang="en-US" sz="2800" b="1" dirty="0"/>
              <a:t>Solution</a:t>
            </a:r>
          </a:p>
        </p:txBody>
      </p:sp>
      <p:pic>
        <p:nvPicPr>
          <p:cNvPr id="3" name="Picture 2" descr="x squared minus 8 x plus 16 equals zero.&#10;The trinomial is a perfect square:&#10;Open parenthesis x minus 4 close parenthesis squared equals zero.&#10;Set the factor equal to zero:&#10;x minus 4 equals zero, or x minus 4 equals zero.&#10;Solve the equation:&#10;x equals 4 or x equals 4.&#10;Both factors are the same, so there is only one distinct solution.">
            <a:extLst>
              <a:ext uri="{FF2B5EF4-FFF2-40B4-BE49-F238E27FC236}">
                <a16:creationId xmlns:a16="http://schemas.microsoft.com/office/drawing/2014/main" id="{B1539CCA-7188-A7D4-0E22-ED4F4209981E}"/>
              </a:ext>
            </a:extLst>
          </p:cNvPr>
          <p:cNvPicPr>
            <a:picLocks noChangeAspect="1"/>
          </p:cNvPicPr>
          <p:nvPr/>
        </p:nvPicPr>
        <p:blipFill>
          <a:blip r:embed="rId2"/>
          <a:stretch>
            <a:fillRect/>
          </a:stretch>
        </p:blipFill>
        <p:spPr>
          <a:xfrm>
            <a:off x="1219073" y="2437314"/>
            <a:ext cx="7128000" cy="2184126"/>
          </a:xfrm>
          <a:prstGeom prst="rect">
            <a:avLst/>
          </a:prstGeom>
        </p:spPr>
      </p:pic>
      <p:sp>
        <p:nvSpPr>
          <p:cNvPr id="4" name="TextBox 3">
            <a:extLst>
              <a:ext uri="{FF2B5EF4-FFF2-40B4-BE49-F238E27FC236}">
                <a16:creationId xmlns:a16="http://schemas.microsoft.com/office/drawing/2014/main" id="{5EF64F3A-5E97-AFB0-CE6A-38C118C4B030}"/>
              </a:ext>
            </a:extLst>
          </p:cNvPr>
          <p:cNvSpPr txBox="1"/>
          <p:nvPr/>
        </p:nvSpPr>
        <p:spPr>
          <a:xfrm>
            <a:off x="491612" y="4885342"/>
            <a:ext cx="7966587" cy="954107"/>
          </a:xfrm>
          <a:prstGeom prst="rect">
            <a:avLst/>
          </a:prstGeom>
          <a:noFill/>
        </p:spPr>
        <p:txBody>
          <a:bodyPr wrap="square">
            <a:spAutoFit/>
          </a:bodyPr>
          <a:lstStyle/>
          <a:p>
            <a:pPr eaLnBrk="0" hangingPunct="0">
              <a:spcBef>
                <a:spcPct val="20000"/>
              </a:spcBef>
              <a:buFont typeface="Courier New" pitchFamily="49" charset="0"/>
              <a:buNone/>
            </a:pPr>
            <a:r>
              <a:rPr lang="en-US" sz="2800" dirty="0">
                <a:latin typeface="Calibri" pitchFamily="34" charset="0"/>
              </a:rPr>
              <a:t>The only solution is </a:t>
            </a:r>
            <a:r>
              <a:rPr lang="en-US" sz="2800" dirty="0">
                <a:solidFill>
                  <a:srgbClr val="FF0000"/>
                </a:solidFill>
                <a:latin typeface="Calibri" pitchFamily="34" charset="0"/>
              </a:rPr>
              <a:t>4</a:t>
            </a:r>
            <a:r>
              <a:rPr lang="en-US" sz="2800" dirty="0">
                <a:latin typeface="Calibri" pitchFamily="34" charset="0"/>
              </a:rPr>
              <a:t>, and it is called a double solution (or double root).</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4"/>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2094</TotalTime>
  <Words>774</Words>
  <Application>Microsoft Office PowerPoint</Application>
  <PresentationFormat>On-screen Show (4:3)</PresentationFormat>
  <Paragraphs>85</Paragraphs>
  <Slides>24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Courier New</vt:lpstr>
      <vt:lpstr>Symbol</vt:lpstr>
      <vt:lpstr>Office Theme</vt:lpstr>
      <vt:lpstr>Section 4.R.8</vt:lpstr>
      <vt:lpstr>Objectives</vt:lpstr>
      <vt:lpstr>Definition: Quadratic Equations</vt:lpstr>
      <vt:lpstr>Definition: Zero-Factor Property</vt:lpstr>
      <vt:lpstr>Example 1: Solving Factored Quadratic Equations1</vt:lpstr>
      <vt:lpstr>Example 1: Solving Factored Quadratic Equations2</vt:lpstr>
      <vt:lpstr>Example 1: Solving Factored Quadratic Equations3</vt:lpstr>
      <vt:lpstr>Example 2: Solving Quadratic Equations by Factoring</vt:lpstr>
      <vt:lpstr>Example 3: Solving Quadratic Equations by Factoring</vt:lpstr>
      <vt:lpstr>Example 4: Solving Quadratic Equations by Factoring</vt:lpstr>
      <vt:lpstr>Example 5: Solving Quadratic Equations by Factoring</vt:lpstr>
      <vt:lpstr>Example 6: Solving Quadratic Equations by Factoring1</vt:lpstr>
      <vt:lpstr>Example 6: Solving Quadratic Equations by Factoring2</vt:lpstr>
      <vt:lpstr>Example 7: Solving Quadratic Equations by Factoring1</vt:lpstr>
      <vt:lpstr>Example 2: Solving Quadratic Equations by Factoring2</vt:lpstr>
      <vt:lpstr>Example 8: Solving Quadratic Equations by Factoring</vt:lpstr>
      <vt:lpstr>Example 9: Solving Higher Degree Equations</vt:lpstr>
      <vt:lpstr>Procedure: To Solve a Quadratic Equation by Factoring1</vt:lpstr>
      <vt:lpstr>Procedure: To Solve a Quadratic Equation by Factoring2</vt:lpstr>
      <vt:lpstr>Caution: Common Error1</vt:lpstr>
      <vt:lpstr>Caution: Common Error2</vt:lpstr>
      <vt:lpstr>Theorem: Factor Theorem</vt:lpstr>
      <vt:lpstr>Example 10: Finding Equations with Given Roots1</vt:lpstr>
      <vt:lpstr>Example 10: Finding Equations with Given Roots2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Sindhusha</cp:lastModifiedBy>
  <cp:revision>147</cp:revision>
  <dcterms:created xsi:type="dcterms:W3CDTF">2013-04-26T14:43:13Z</dcterms:created>
  <dcterms:modified xsi:type="dcterms:W3CDTF">2025-06-25T06:04:56Z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7039EF7E-E657-407F-8F1F-503AF6D3271C</vt:lpwstr>
  </property>
  <property fmtid="{D5CDD505-2E9C-101B-9397-08002B2CF9AE}" pid="3" name="ArticulatePath">
    <vt:lpwstr>DEV2e_13_6</vt:lpwstr>
  </property>
</Properties>
</file>