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56" r:id="rId2"/>
    <p:sldId id="259" r:id="rId3"/>
    <p:sldId id="260" r:id="rId4"/>
    <p:sldId id="261" r:id="rId5"/>
    <p:sldId id="262" r:id="rId6"/>
    <p:sldId id="263" r:id="rId7"/>
  </p:sldIdLst>
  <p:sldSz cx="9144000" cy="6858000" type="screen4x3"/>
  <p:notesSz cx="6858000" cy="9144000"/>
  <p:custDataLst>
    <p:tags r:id="rId10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elloit, Nicholas G" initials="BNG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CC"/>
    <a:srgbClr val="1F497D"/>
    <a:srgbClr val="000000"/>
    <a:srgbClr val="0000FF"/>
    <a:srgbClr val="008080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313" autoAdjust="0"/>
    <p:restoredTop sz="94646"/>
  </p:normalViewPr>
  <p:slideViewPr>
    <p:cSldViewPr>
      <p:cViewPr varScale="1">
        <p:scale>
          <a:sx n="105" d="100"/>
          <a:sy n="105" d="100"/>
        </p:scale>
        <p:origin x="1872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6/25/2025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479670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1239381-76E2-483A-9D01-DFA087356437}" type="datetimeFigureOut">
              <a:rPr lang="en-US" smtClean="0"/>
              <a:pPr/>
              <a:t>6/25/2025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585BCC5-77EE-447C-B2AC-6A3EAB6C83A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20663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 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1341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7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pic>
        <p:nvPicPr>
          <p:cNvPr id="18" name="Picture 1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134138"/>
            <a:ext cx="1828649" cy="457162"/>
          </a:xfrm>
          <a:prstGeom prst="rect">
            <a:avLst/>
          </a:prstGeom>
        </p:spPr>
      </p:pic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4.R.7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r>
              <a:rPr lang="en-US" b="1" dirty="0"/>
              <a:t>Review of Factoring Techniques </a:t>
            </a:r>
            <a:endParaRPr lang="en-US" b="1" i="1" dirty="0">
              <a:solidFill>
                <a:srgbClr val="1F497D"/>
              </a:solidFill>
            </a:endParaRPr>
          </a:p>
        </p:txBody>
      </p:sp>
    </p:spTree>
    <p:custDataLst>
      <p:tags r:id="rId1"/>
    </p:custData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Objectives</a:t>
            </a:r>
          </a:p>
        </p:txBody>
      </p:sp>
      <p:sp>
        <p:nvSpPr>
          <p:cNvPr id="5123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95410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457200" indent="-457200" defTabSz="406400">
              <a:spcBef>
                <a:spcPct val="0"/>
              </a:spcBef>
              <a:buFont typeface="Courier New" pitchFamily="49" charset="0"/>
              <a:buChar char="o"/>
            </a:pPr>
            <a:r>
              <a:rPr lang="en-US" dirty="0"/>
              <a:t>Determine the best method to use when factoring a given polynomial.</a:t>
            </a:r>
            <a:endParaRPr lang="en-US" i="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Procedure: </a:t>
            </a:r>
            <a:r>
              <a:rPr lang="en-US" sz="3200" dirty="0">
                <a:solidFill>
                  <a:schemeClr val="accent1"/>
                </a:solidFill>
              </a:rPr>
              <a:t>General Guidelines for Factoring Polynomials</a:t>
            </a:r>
            <a:r>
              <a:rPr lang="en-US" sz="3200" spc="-1" baseline="-25000" dirty="0">
                <a:solidFill>
                  <a:schemeClr val="accent1"/>
                </a:solidFill>
                <a:latin typeface="Calibri"/>
                <a:ea typeface="+mn-ea"/>
                <a:cs typeface="+mn-cs"/>
              </a:rPr>
              <a:t>1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6147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099584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514350" indent="-514350">
              <a:lnSpc>
                <a:spcPct val="90000"/>
              </a:lnSpc>
              <a:buFont typeface="+mj-lt"/>
              <a:buAutoNum type="arabicPeriod"/>
              <a:tabLst>
                <a:tab pos="463550" algn="l"/>
                <a:tab pos="1377950" algn="l"/>
              </a:tabLst>
            </a:pPr>
            <a:r>
              <a:rPr lang="en-US" i="0" dirty="0">
                <a:solidFill>
                  <a:srgbClr val="000000"/>
                </a:solidFill>
              </a:rPr>
              <a:t> </a:t>
            </a:r>
            <a:r>
              <a:rPr lang="en-US" b="1" i="0" dirty="0">
                <a:solidFill>
                  <a:srgbClr val="000000"/>
                </a:solidFill>
              </a:rPr>
              <a:t>Always look for a common monomial factor first.</a:t>
            </a:r>
            <a:r>
              <a:rPr lang="en-US" i="0" dirty="0">
                <a:solidFill>
                  <a:srgbClr val="000000"/>
                </a:solidFill>
              </a:rPr>
              <a:t>  If the leading coefficient is negative, factor out a negative monomial even if it is just </a:t>
            </a:r>
            <a:r>
              <a:rPr lang="en-US" i="0" dirty="0">
                <a:solidFill>
                  <a:srgbClr val="000000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rgbClr val="000000"/>
                </a:solidFill>
              </a:rPr>
              <a:t>1.</a:t>
            </a:r>
          </a:p>
          <a:p>
            <a:pPr marL="514350" indent="-514350">
              <a:lnSpc>
                <a:spcPct val="90000"/>
              </a:lnSpc>
              <a:buFont typeface="+mj-lt"/>
              <a:buAutoNum type="arabicPeriod"/>
              <a:tabLst>
                <a:tab pos="463550" algn="l"/>
                <a:tab pos="1377950" algn="l"/>
              </a:tabLst>
            </a:pPr>
            <a:r>
              <a:rPr lang="en-US" i="0" dirty="0">
                <a:solidFill>
                  <a:srgbClr val="000000"/>
                </a:solidFill>
              </a:rPr>
              <a:t> </a:t>
            </a:r>
            <a:r>
              <a:rPr lang="en-US" b="1" i="0" dirty="0">
                <a:solidFill>
                  <a:srgbClr val="000000"/>
                </a:solidFill>
              </a:rPr>
              <a:t>Check the number of terms.</a:t>
            </a:r>
          </a:p>
          <a:p>
            <a:pPr marL="461963" lvl="1" indent="0">
              <a:lnSpc>
                <a:spcPct val="90000"/>
              </a:lnSpc>
              <a:buNone/>
              <a:tabLst>
                <a:tab pos="1377950" algn="l"/>
              </a:tabLst>
            </a:pPr>
            <a:r>
              <a:rPr lang="en-US" dirty="0">
                <a:solidFill>
                  <a:srgbClr val="000000"/>
                </a:solidFill>
              </a:rPr>
              <a:t>  a. </a:t>
            </a:r>
            <a:r>
              <a:rPr lang="en-US" sz="2800" b="1" dirty="0">
                <a:solidFill>
                  <a:srgbClr val="000000"/>
                </a:solidFill>
              </a:rPr>
              <a:t>Two terms:</a:t>
            </a:r>
          </a:p>
          <a:p>
            <a:pPr marL="1349375" lvl="1" indent="-450850">
              <a:lnSpc>
                <a:spcPct val="90000"/>
              </a:lnSpc>
              <a:buFont typeface="+mj-lt"/>
              <a:buAutoNum type="arabicPeriod"/>
            </a:pPr>
            <a:r>
              <a:rPr lang="en-US" sz="2800" dirty="0">
                <a:solidFill>
                  <a:srgbClr val="000000"/>
                </a:solidFill>
              </a:rPr>
              <a:t>difference of two squares? – factorable</a:t>
            </a:r>
            <a:r>
              <a:rPr lang="en-US" sz="200" dirty="0">
                <a:solidFill>
                  <a:srgbClr val="000000"/>
                </a:solidFill>
              </a:rPr>
              <a:t>,</a:t>
            </a:r>
          </a:p>
          <a:p>
            <a:pPr marL="1349375" lvl="1" indent="-450850">
              <a:lnSpc>
                <a:spcPct val="90000"/>
              </a:lnSpc>
              <a:buFont typeface="+mj-lt"/>
              <a:buAutoNum type="arabicPeriod"/>
            </a:pPr>
            <a:r>
              <a:rPr lang="en-US" sz="2800" dirty="0">
                <a:solidFill>
                  <a:srgbClr val="000000"/>
                </a:solidFill>
              </a:rPr>
              <a:t>sum of two squares? - not factorable</a:t>
            </a:r>
            <a:r>
              <a:rPr lang="en-US" sz="800" dirty="0">
                <a:solidFill>
                  <a:srgbClr val="000000"/>
                </a:solidFill>
              </a:rPr>
              <a:t>,</a:t>
            </a:r>
            <a:endParaRPr lang="en-US" sz="2800" dirty="0">
              <a:solidFill>
                <a:srgbClr val="000000"/>
              </a:solidFill>
            </a:endParaRPr>
          </a:p>
          <a:p>
            <a:pPr marL="1349375" lvl="1" indent="-450850">
              <a:lnSpc>
                <a:spcPct val="90000"/>
              </a:lnSpc>
              <a:buFont typeface="+mj-lt"/>
              <a:buAutoNum type="arabicPeriod"/>
            </a:pPr>
            <a:r>
              <a:rPr lang="en-US" sz="2800" dirty="0">
                <a:solidFill>
                  <a:srgbClr val="000000"/>
                </a:solidFill>
              </a:rPr>
              <a:t>difference of two cubes? - factorable</a:t>
            </a:r>
            <a:r>
              <a:rPr lang="en-US" sz="800" dirty="0">
                <a:solidFill>
                  <a:srgbClr val="000000"/>
                </a:solidFill>
              </a:rPr>
              <a:t>,</a:t>
            </a:r>
            <a:endParaRPr lang="en-US" sz="2800" dirty="0">
              <a:solidFill>
                <a:srgbClr val="000000"/>
              </a:solidFill>
            </a:endParaRPr>
          </a:p>
          <a:p>
            <a:pPr marL="1349375" lvl="1" indent="-450850">
              <a:lnSpc>
                <a:spcPct val="90000"/>
              </a:lnSpc>
              <a:buFont typeface="+mj-lt"/>
              <a:buAutoNum type="arabicPeriod"/>
            </a:pPr>
            <a:r>
              <a:rPr lang="en-US" sz="2800" dirty="0">
                <a:solidFill>
                  <a:srgbClr val="000000"/>
                </a:solidFill>
              </a:rPr>
              <a:t>sum of two cubes? - factorable</a:t>
            </a:r>
            <a:r>
              <a:rPr lang="en-US" sz="800" dirty="0">
                <a:solidFill>
                  <a:srgbClr val="000000"/>
                </a:solidFill>
              </a:rPr>
              <a:t> .</a:t>
            </a:r>
            <a:endParaRPr lang="en-US" sz="2800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Procedure: </a:t>
            </a:r>
            <a:r>
              <a:rPr lang="en-US" sz="3200" dirty="0">
                <a:solidFill>
                  <a:schemeClr val="accent1"/>
                </a:solidFill>
              </a:rPr>
              <a:t>General Guidelines for Factoring Polynomials</a:t>
            </a:r>
            <a:r>
              <a:rPr lang="en-US" spc="-1" baseline="-25000" dirty="0">
                <a:solidFill>
                  <a:schemeClr val="accent1"/>
                </a:solidFill>
                <a:latin typeface="Calibri"/>
                <a:ea typeface="+mn-ea"/>
                <a:cs typeface="+mn-cs"/>
              </a:rPr>
              <a:t>2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7171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185761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914400" lvl="1" indent="-450850">
              <a:lnSpc>
                <a:spcPct val="95000"/>
              </a:lnSpc>
              <a:spcBef>
                <a:spcPct val="0"/>
              </a:spcBef>
              <a:buFont typeface="Courier New" pitchFamily="49" charset="0"/>
              <a:buNone/>
              <a:tabLst>
                <a:tab pos="463550" algn="l"/>
                <a:tab pos="1377950" algn="l"/>
              </a:tabLst>
            </a:pPr>
            <a:r>
              <a:rPr lang="en-US" sz="2800" dirty="0">
                <a:solidFill>
                  <a:srgbClr val="000000"/>
                </a:solidFill>
              </a:rPr>
              <a:t>b.</a:t>
            </a:r>
            <a:r>
              <a:rPr lang="en-US" sz="2800" b="1" dirty="0">
                <a:solidFill>
                  <a:srgbClr val="000000"/>
                </a:solidFill>
              </a:rPr>
              <a:t>	Three terms:</a:t>
            </a:r>
            <a:endParaRPr lang="en-US" sz="2800" dirty="0">
              <a:solidFill>
                <a:srgbClr val="000000"/>
              </a:solidFill>
            </a:endParaRPr>
          </a:p>
          <a:p>
            <a:pPr marL="1349375" lvl="1" indent="-450850">
              <a:lnSpc>
                <a:spcPct val="95000"/>
              </a:lnSpc>
              <a:spcBef>
                <a:spcPct val="0"/>
              </a:spcBef>
              <a:buFont typeface="+mj-lt"/>
              <a:buAutoNum type="arabicPeriod"/>
              <a:tabLst>
                <a:tab pos="463550" algn="l"/>
                <a:tab pos="1377950" algn="l"/>
              </a:tabLst>
            </a:pPr>
            <a:r>
              <a:rPr lang="en-US" sz="2800" dirty="0">
                <a:solidFill>
                  <a:srgbClr val="000000"/>
                </a:solidFill>
              </a:rPr>
              <a:t>perfect square trinomial?</a:t>
            </a:r>
          </a:p>
          <a:p>
            <a:pPr marL="1349375" lvl="1" indent="-450850">
              <a:lnSpc>
                <a:spcPct val="95000"/>
              </a:lnSpc>
              <a:spcBef>
                <a:spcPct val="0"/>
              </a:spcBef>
              <a:buFont typeface="+mj-lt"/>
              <a:buAutoNum type="arabicPeriod"/>
              <a:tabLst>
                <a:tab pos="463550" algn="l"/>
                <a:tab pos="1377950" algn="l"/>
              </a:tabLst>
            </a:pPr>
            <a:r>
              <a:rPr lang="en-US" sz="2800" dirty="0">
                <a:solidFill>
                  <a:srgbClr val="000000"/>
                </a:solidFill>
              </a:rPr>
              <a:t>use trial-and-error method?</a:t>
            </a:r>
          </a:p>
          <a:p>
            <a:pPr marL="0" indent="0">
              <a:lnSpc>
                <a:spcPct val="95000"/>
              </a:lnSpc>
              <a:spcBef>
                <a:spcPct val="0"/>
              </a:spcBef>
              <a:buFont typeface="Courier New" pitchFamily="49" charset="0"/>
              <a:buNone/>
              <a:tabLst>
                <a:tab pos="463550" algn="l"/>
                <a:tab pos="1377950" algn="l"/>
              </a:tabLst>
            </a:pPr>
            <a:r>
              <a:rPr lang="en-US" i="0" dirty="0">
                <a:solidFill>
                  <a:srgbClr val="000000"/>
                </a:solidFill>
              </a:rPr>
              <a:t>		</a:t>
            </a:r>
            <a:r>
              <a:rPr lang="en-US" b="1" i="0" dirty="0">
                <a:solidFill>
                  <a:srgbClr val="000000"/>
                </a:solidFill>
              </a:rPr>
              <a:t>Guidelines for the trial-and-error method</a:t>
            </a:r>
            <a:endParaRPr lang="en-US" i="0" dirty="0">
              <a:solidFill>
                <a:srgbClr val="000000"/>
              </a:solidFill>
            </a:endParaRPr>
          </a:p>
          <a:p>
            <a:pPr marL="1790700" lvl="3" indent="-419100">
              <a:lnSpc>
                <a:spcPct val="95000"/>
              </a:lnSpc>
              <a:spcBef>
                <a:spcPct val="0"/>
              </a:spcBef>
              <a:buFont typeface="+mj-lt"/>
              <a:buAutoNum type="alphaLcPeriod"/>
              <a:tabLst>
                <a:tab pos="463550" algn="l"/>
                <a:tab pos="1377950" algn="l"/>
              </a:tabLst>
            </a:pPr>
            <a:r>
              <a:rPr lang="en-US" sz="2800" dirty="0">
                <a:solidFill>
                  <a:srgbClr val="000000"/>
                </a:solidFill>
              </a:rPr>
              <a:t>If the sign of the constant term is positive, the signs in both factors will be the same, either both positive or both negative.</a:t>
            </a:r>
          </a:p>
          <a:p>
            <a:pPr marL="1790700" lvl="3" indent="-419100">
              <a:lnSpc>
                <a:spcPct val="95000"/>
              </a:lnSpc>
              <a:spcBef>
                <a:spcPct val="0"/>
              </a:spcBef>
              <a:buFont typeface="+mj-lt"/>
              <a:buAutoNum type="alphaLcPeriod"/>
              <a:tabLst>
                <a:tab pos="463550" algn="l"/>
                <a:tab pos="1377950" algn="l"/>
              </a:tabLst>
            </a:pPr>
            <a:r>
              <a:rPr lang="en-US" sz="2800" dirty="0">
                <a:solidFill>
                  <a:srgbClr val="000000"/>
                </a:solidFill>
              </a:rPr>
              <a:t>If the sign of the constant term is negative, the signs in the factors will be different, one positive and one negative.</a:t>
            </a:r>
            <a:endParaRPr lang="en-US" sz="2800" b="1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Procedure: </a:t>
            </a:r>
            <a:r>
              <a:rPr lang="en-US" sz="3200" dirty="0">
                <a:solidFill>
                  <a:schemeClr val="accent1"/>
                </a:solidFill>
              </a:rPr>
              <a:t>General Guidelines for Factoring Polynomials</a:t>
            </a:r>
            <a:r>
              <a:rPr lang="en-US" spc="-1" baseline="-25000" dirty="0">
                <a:solidFill>
                  <a:schemeClr val="accent1"/>
                </a:solidFill>
                <a:latin typeface="Calibri"/>
                <a:ea typeface="+mn-ea"/>
                <a:cs typeface="+mn-cs"/>
              </a:rPr>
              <a:t>3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8195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013406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977900" lvl="1" indent="-514350">
              <a:lnSpc>
                <a:spcPct val="90000"/>
              </a:lnSpc>
              <a:buFont typeface="+mj-lt"/>
              <a:buAutoNum type="arabicPeriod" startAt="3"/>
              <a:tabLst>
                <a:tab pos="463550" algn="l"/>
                <a:tab pos="1377950" algn="l"/>
              </a:tabLst>
            </a:pPr>
            <a:r>
              <a:rPr lang="en-US" sz="2800" dirty="0">
                <a:solidFill>
                  <a:srgbClr val="000000"/>
                </a:solidFill>
              </a:rPr>
              <a:t>use </a:t>
            </a:r>
            <a:r>
              <a:rPr lang="en-US" sz="2800" i="1" dirty="0">
                <a:solidFill>
                  <a:srgbClr val="000000"/>
                </a:solidFill>
              </a:rPr>
              <a:t>ac</a:t>
            </a:r>
            <a:r>
              <a:rPr lang="en-US" sz="2800" dirty="0">
                <a:solidFill>
                  <a:srgbClr val="000000"/>
                </a:solidFill>
              </a:rPr>
              <a:t>-method?</a:t>
            </a:r>
          </a:p>
          <a:p>
            <a:pPr marL="914400" lvl="1" indent="-450850">
              <a:lnSpc>
                <a:spcPct val="90000"/>
              </a:lnSpc>
              <a:buFont typeface="Courier New" pitchFamily="49" charset="0"/>
              <a:buNone/>
              <a:tabLst>
                <a:tab pos="463550" algn="l"/>
                <a:tab pos="1377950" algn="l"/>
              </a:tabLst>
            </a:pPr>
            <a:r>
              <a:rPr lang="en-US" sz="2800" dirty="0">
                <a:solidFill>
                  <a:srgbClr val="000000"/>
                </a:solidFill>
              </a:rPr>
              <a:t>	</a:t>
            </a:r>
            <a:r>
              <a:rPr lang="en-US" sz="2800" b="1" dirty="0">
                <a:solidFill>
                  <a:srgbClr val="000000"/>
                </a:solidFill>
              </a:rPr>
              <a:t>Guidelines for the </a:t>
            </a:r>
            <a:r>
              <a:rPr lang="en-US" sz="2800" b="1" i="1" dirty="0">
                <a:solidFill>
                  <a:srgbClr val="000000"/>
                </a:solidFill>
              </a:rPr>
              <a:t>ac</a:t>
            </a:r>
            <a:r>
              <a:rPr lang="en-US" sz="2800" b="1" dirty="0">
                <a:solidFill>
                  <a:srgbClr val="000000"/>
                </a:solidFill>
              </a:rPr>
              <a:t>-method</a:t>
            </a:r>
            <a:endParaRPr lang="en-US" sz="2800" dirty="0">
              <a:solidFill>
                <a:srgbClr val="000000"/>
              </a:solidFill>
            </a:endParaRPr>
          </a:p>
          <a:p>
            <a:pPr marL="1349375" lvl="1" indent="-450850">
              <a:lnSpc>
                <a:spcPct val="90000"/>
              </a:lnSpc>
              <a:buFont typeface="+mj-lt"/>
              <a:buAutoNum type="alphaLcPeriod"/>
            </a:pPr>
            <a:r>
              <a:rPr lang="en-US" sz="2800" dirty="0">
                <a:solidFill>
                  <a:srgbClr val="000000"/>
                </a:solidFill>
              </a:rPr>
              <a:t>Multiply  </a:t>
            </a:r>
            <a:r>
              <a:rPr lang="en-US" sz="2800" i="1" dirty="0">
                <a:solidFill>
                  <a:srgbClr val="000000"/>
                </a:solidFill>
              </a:rPr>
              <a:t>a</a:t>
            </a: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chemeClr val="accent6">
                    <a:lumMod val="10000"/>
                  </a:schemeClr>
                </a:solidFill>
              </a:rPr>
              <a:t>·</a:t>
            </a: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sz="2800" i="1" dirty="0">
                <a:solidFill>
                  <a:srgbClr val="000000"/>
                </a:solidFill>
              </a:rPr>
              <a:t>c</a:t>
            </a:r>
            <a:r>
              <a:rPr lang="en-US" sz="2800" dirty="0">
                <a:solidFill>
                  <a:srgbClr val="000000"/>
                </a:solidFill>
              </a:rPr>
              <a:t>. </a:t>
            </a:r>
          </a:p>
          <a:p>
            <a:pPr marL="1349375" lvl="1" indent="-450850">
              <a:lnSpc>
                <a:spcPct val="90000"/>
              </a:lnSpc>
              <a:buFont typeface="+mj-lt"/>
              <a:buAutoNum type="alphaLcPeriod"/>
              <a:tabLst>
                <a:tab pos="1079500" algn="l"/>
                <a:tab pos="1617663" algn="l"/>
              </a:tabLst>
            </a:pPr>
            <a:r>
              <a:rPr lang="en-US" sz="2800" dirty="0">
                <a:solidFill>
                  <a:srgbClr val="000000"/>
                </a:solidFill>
              </a:rPr>
              <a:t>Find two integers whose product is </a:t>
            </a:r>
            <a:r>
              <a:rPr lang="en-US" sz="2800" i="1" dirty="0">
                <a:solidFill>
                  <a:srgbClr val="000000"/>
                </a:solidFill>
              </a:rPr>
              <a:t>ac</a:t>
            </a:r>
            <a:r>
              <a:rPr lang="en-US" sz="2800" dirty="0">
                <a:solidFill>
                  <a:srgbClr val="000000"/>
                </a:solidFill>
              </a:rPr>
              <a:t> and whose sum is </a:t>
            </a:r>
            <a:r>
              <a:rPr lang="en-US" sz="2800" i="1" dirty="0">
                <a:solidFill>
                  <a:srgbClr val="000000"/>
                </a:solidFill>
              </a:rPr>
              <a:t>b</a:t>
            </a:r>
            <a:r>
              <a:rPr lang="en-US" sz="2800" dirty="0">
                <a:solidFill>
                  <a:srgbClr val="000000"/>
                </a:solidFill>
              </a:rPr>
              <a:t>.  If this is not possible, the trinomial is not factorable.</a:t>
            </a:r>
          </a:p>
          <a:p>
            <a:pPr marL="1349375" lvl="1" indent="-450850">
              <a:lnSpc>
                <a:spcPct val="90000"/>
              </a:lnSpc>
              <a:buFont typeface="+mj-lt"/>
              <a:buAutoNum type="alphaLcPeriod"/>
            </a:pPr>
            <a:r>
              <a:rPr lang="en-US" sz="2800" dirty="0">
                <a:solidFill>
                  <a:srgbClr val="000000"/>
                </a:solidFill>
              </a:rPr>
              <a:t>Rewrite the middle term (</a:t>
            </a:r>
            <a:r>
              <a:rPr lang="en-US" sz="2800" i="1" dirty="0" err="1">
                <a:solidFill>
                  <a:srgbClr val="000000"/>
                </a:solidFill>
              </a:rPr>
              <a:t>bx</a:t>
            </a:r>
            <a:r>
              <a:rPr lang="en-US" sz="2800" dirty="0">
                <a:solidFill>
                  <a:srgbClr val="000000"/>
                </a:solidFill>
              </a:rPr>
              <a:t>) using the two numbers found in step b as coefficients.</a:t>
            </a:r>
          </a:p>
          <a:p>
            <a:pPr marL="1349375" lvl="1" indent="-450850">
              <a:lnSpc>
                <a:spcPct val="90000"/>
              </a:lnSpc>
              <a:buFont typeface="+mj-lt"/>
              <a:buAutoNum type="alphaLcPeriod"/>
            </a:pPr>
            <a:r>
              <a:rPr lang="en-US" sz="2800" dirty="0">
                <a:solidFill>
                  <a:srgbClr val="000000"/>
                </a:solidFill>
              </a:rPr>
              <a:t>Factor by grouping.</a:t>
            </a:r>
            <a:endParaRPr lang="en-US" b="1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Procedure: </a:t>
            </a:r>
            <a:r>
              <a:rPr lang="en-US" sz="3200" dirty="0">
                <a:solidFill>
                  <a:schemeClr val="accent1"/>
                </a:solidFill>
              </a:rPr>
              <a:t>General Guidelines for Factoring Polynomials</a:t>
            </a:r>
            <a:r>
              <a:rPr lang="en-US" spc="-1" baseline="-25000" dirty="0">
                <a:solidFill>
                  <a:schemeClr val="accent1"/>
                </a:solidFill>
                <a:latin typeface="Calibri"/>
                <a:ea typeface="+mn-ea"/>
                <a:cs typeface="+mn-cs"/>
              </a:rPr>
              <a:t>4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9219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367076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0" indent="0">
              <a:buFont typeface="Courier New" pitchFamily="49" charset="0"/>
              <a:buNone/>
              <a:tabLst>
                <a:tab pos="463550" algn="l"/>
                <a:tab pos="914400" algn="l"/>
                <a:tab pos="1377950" algn="l"/>
              </a:tabLst>
            </a:pPr>
            <a:r>
              <a:rPr lang="en-US" b="1" i="0" dirty="0">
                <a:solidFill>
                  <a:srgbClr val="000000"/>
                </a:solidFill>
              </a:rPr>
              <a:t>	</a:t>
            </a:r>
            <a:r>
              <a:rPr lang="en-US" i="0" dirty="0">
                <a:solidFill>
                  <a:srgbClr val="000000"/>
                </a:solidFill>
              </a:rPr>
              <a:t>c.</a:t>
            </a:r>
            <a:r>
              <a:rPr lang="en-US" b="1" i="0" dirty="0">
                <a:solidFill>
                  <a:srgbClr val="000000"/>
                </a:solidFill>
              </a:rPr>
              <a:t>	Four terms:</a:t>
            </a:r>
            <a:endParaRPr lang="en-US" i="0" dirty="0">
              <a:solidFill>
                <a:srgbClr val="000000"/>
              </a:solidFill>
            </a:endParaRPr>
          </a:p>
          <a:p>
            <a:pPr marL="960438" lvl="1" indent="-496888">
              <a:buFont typeface="Courier New" pitchFamily="49" charset="0"/>
              <a:buNone/>
              <a:tabLst>
                <a:tab pos="463550" algn="l"/>
                <a:tab pos="914400" algn="l"/>
                <a:tab pos="1377950" algn="l"/>
              </a:tabLst>
            </a:pPr>
            <a:r>
              <a:rPr lang="en-US" sz="2800" dirty="0">
                <a:solidFill>
                  <a:srgbClr val="000000"/>
                </a:solidFill>
              </a:rPr>
              <a:t>	Group terms with a common factor and factor out any common binomial factor.</a:t>
            </a:r>
          </a:p>
          <a:p>
            <a:pPr marL="514350" indent="-514350">
              <a:buFont typeface="+mj-lt"/>
              <a:buAutoNum type="arabicPeriod" startAt="3"/>
              <a:tabLst>
                <a:tab pos="463550" algn="l"/>
                <a:tab pos="914400" algn="l"/>
                <a:tab pos="1377950" algn="l"/>
              </a:tabLst>
            </a:pPr>
            <a:r>
              <a:rPr lang="en-US" i="0" dirty="0">
                <a:solidFill>
                  <a:srgbClr val="000000"/>
                </a:solidFill>
              </a:rPr>
              <a:t> </a:t>
            </a:r>
            <a:r>
              <a:rPr lang="en-US" b="1" i="0" dirty="0">
                <a:solidFill>
                  <a:srgbClr val="000000"/>
                </a:solidFill>
              </a:rPr>
              <a:t>Check the possibility of factoring any of the factors.</a:t>
            </a:r>
          </a:p>
          <a:p>
            <a:pPr marL="0" indent="0">
              <a:buFont typeface="Courier New" pitchFamily="49" charset="0"/>
              <a:buNone/>
              <a:tabLst>
                <a:tab pos="463550" algn="l"/>
                <a:tab pos="914400" algn="l"/>
                <a:tab pos="1377950" algn="l"/>
              </a:tabLst>
            </a:pPr>
            <a:r>
              <a:rPr lang="en-US" b="1" i="0" dirty="0">
                <a:solidFill>
                  <a:srgbClr val="000000"/>
                </a:solidFill>
              </a:rPr>
              <a:t>Checking:</a:t>
            </a:r>
            <a:r>
              <a:rPr lang="en-US" i="0" dirty="0">
                <a:solidFill>
                  <a:srgbClr val="000000"/>
                </a:solidFill>
              </a:rPr>
              <a:t> Factoring can be checked by multiplying the factors.  The product should be the original expression.</a:t>
            </a:r>
          </a:p>
        </p:txBody>
      </p: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COUNT" val="6"/>
  <p:tag name="ARTICULATE_PROJECT_OPEN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179</TotalTime>
  <Words>312</Words>
  <Application>Microsoft Office PowerPoint</Application>
  <PresentationFormat>On-screen Show (4:3)</PresentationFormat>
  <Paragraphs>31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Courier New</vt:lpstr>
      <vt:lpstr>Symbol</vt:lpstr>
      <vt:lpstr>Office Theme</vt:lpstr>
      <vt:lpstr>Section 4.R.7</vt:lpstr>
      <vt:lpstr>Objectives</vt:lpstr>
      <vt:lpstr>Procedure: General Guidelines for Factoring Polynomials1</vt:lpstr>
      <vt:lpstr>Procedure: General Guidelines for Factoring Polynomials2</vt:lpstr>
      <vt:lpstr>Procedure: General Guidelines for Factoring Polynomials3</vt:lpstr>
      <vt:lpstr>Procedure: General Guidelines for Factoring Polynomials4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College Algebra 3rd Edition Plus Integrated Review</dc:title>
  <dc:creator>Hawkes Learning</dc:creator>
  <cp:lastModifiedBy>Sindhusha</cp:lastModifiedBy>
  <cp:revision>45</cp:revision>
  <dcterms:created xsi:type="dcterms:W3CDTF">2013-04-26T14:43:13Z</dcterms:created>
  <dcterms:modified xsi:type="dcterms:W3CDTF">2025-06-25T05:18:17Z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9FD52067-A869-4AC4-BDB7-C235B2C5945D</vt:lpwstr>
  </property>
  <property fmtid="{D5CDD505-2E9C-101B-9397-08002B2CF9AE}" pid="3" name="ArticulatePath">
    <vt:lpwstr>DEV2e_13_5</vt:lpwstr>
  </property>
</Properties>
</file>