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60" r:id="rId6"/>
    <p:sldId id="261" r:id="rId7"/>
    <p:sldId id="262" r:id="rId8"/>
    <p:sldId id="264" r:id="rId9"/>
    <p:sldId id="292" r:id="rId10"/>
    <p:sldId id="265" r:id="rId11"/>
    <p:sldId id="267" r:id="rId12"/>
    <p:sldId id="291" r:id="rId13"/>
    <p:sldId id="269" r:id="rId14"/>
    <p:sldId id="270" r:id="rId15"/>
    <p:sldId id="271" r:id="rId16"/>
    <p:sldId id="272" r:id="rId17"/>
    <p:sldId id="273" r:id="rId18"/>
    <p:sldId id="274" r:id="rId19"/>
    <p:sldId id="276" r:id="rId20"/>
    <p:sldId id="277" r:id="rId21"/>
    <p:sldId id="278" r:id="rId22"/>
    <p:sldId id="279" r:id="rId23"/>
    <p:sldId id="293" r:id="rId24"/>
    <p:sldId id="280" r:id="rId25"/>
    <p:sldId id="281" r:id="rId26"/>
    <p:sldId id="282" r:id="rId27"/>
    <p:sldId id="283" r:id="rId28"/>
    <p:sldId id="284" r:id="rId29"/>
    <p:sldId id="285" r:id="rId30"/>
    <p:sldId id="286" r:id="rId31"/>
    <p:sldId id="288" r:id="rId32"/>
  </p:sldIdLst>
  <p:sldSz cx="9144000" cy="6858000" type="screen4x3"/>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hiteesha" initials="h" lastIdx="3" clrIdx="6">
    <p:extLst>
      <p:ext uri="{19B8F6BF-5375-455C-9EA6-DF929625EA0E}">
        <p15:presenceInfo xmlns:p15="http://schemas.microsoft.com/office/powerpoint/2012/main" userId="S-1-5-21-1666015839-3846122634-945917319-1479" providerId="AD"/>
      </p:ext>
    </p:extLst>
  </p:cmAuthor>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Kara Roche" initials="KR" lastIdx="2" clrIdx="5">
    <p:extLst>
      <p:ext uri="{19B8F6BF-5375-455C-9EA6-DF929625EA0E}">
        <p15:presenceInfo xmlns:p15="http://schemas.microsoft.com/office/powerpoint/2012/main" userId="S-1-5-21-1482476501-413027322-842925246-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87"/>
    <a:srgbClr val="0000FF"/>
    <a:srgbClr val="008080"/>
    <a:srgbClr val="366092"/>
    <a:srgbClr val="008078"/>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3" autoAdjust="0"/>
    <p:restoredTop sz="94641" autoAdjust="0"/>
  </p:normalViewPr>
  <p:slideViewPr>
    <p:cSldViewPr>
      <p:cViewPr varScale="1">
        <p:scale>
          <a:sx n="102" d="100"/>
          <a:sy n="102" d="100"/>
        </p:scale>
        <p:origin x="107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306B3A5-C5B2-4AE6-B7F2-80530B9B158A}" type="slidenum">
              <a:rPr lang="en-US" smtClean="0"/>
              <a:pPr/>
              <a:t>8</a:t>
            </a:fld>
            <a:endParaRPr lang="en-US"/>
          </a:p>
        </p:txBody>
      </p:sp>
    </p:spTree>
    <p:extLst>
      <p:ext uri="{BB962C8B-B14F-4D97-AF65-F5344CB8AC3E}">
        <p14:creationId xmlns:p14="http://schemas.microsoft.com/office/powerpoint/2010/main" val="3185537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IN" dirty="0"/>
          </a:p>
        </p:txBody>
      </p:sp>
      <p:sp>
        <p:nvSpPr>
          <p:cNvPr id="4" name="Slide Number Placeholder 3"/>
          <p:cNvSpPr>
            <a:spLocks noGrp="1"/>
          </p:cNvSpPr>
          <p:nvPr>
            <p:ph type="sldNum" sz="quarter" idx="5"/>
          </p:nvPr>
        </p:nvSpPr>
        <p:spPr/>
        <p:txBody>
          <a:bodyPr/>
          <a:lstStyle/>
          <a:p>
            <a:fld id="{6306B3A5-C5B2-4AE6-B7F2-80530B9B158A}" type="slidenum">
              <a:rPr lang="en-US" smtClean="0"/>
              <a:pPr/>
              <a:t>23</a:t>
            </a:fld>
            <a:endParaRPr lang="en-US"/>
          </a:p>
        </p:txBody>
      </p:sp>
    </p:spTree>
    <p:extLst>
      <p:ext uri="{BB962C8B-B14F-4D97-AF65-F5344CB8AC3E}">
        <p14:creationId xmlns:p14="http://schemas.microsoft.com/office/powerpoint/2010/main" val="11168725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 Id="rId5" Type="http://schemas.openxmlformats.org/officeDocument/2006/relationships/image" Target="../media/image17.emf"/><Relationship Id="rId4" Type="http://schemas.openxmlformats.org/officeDocument/2006/relationships/image" Target="../media/image16.emf"/></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4.R.6</a:t>
            </a: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Factoring Trinomials: </a:t>
            </a:r>
          </a:p>
          <a:p>
            <a:pPr algn="ctr">
              <a:lnSpc>
                <a:spcPct val="90000"/>
              </a:lnSpc>
              <a:buNone/>
              <a:defRPr/>
            </a:pPr>
            <a:r>
              <a:rPr lang="en-US" b="1" i="1" dirty="0">
                <a:solidFill>
                  <a:srgbClr val="1F497D"/>
                </a:solidFill>
              </a:rPr>
              <a:t> a</a:t>
            </a:r>
            <a:r>
              <a:rPr lang="en-US" sz="100" b="1" i="1" dirty="0">
                <a:solidFill>
                  <a:srgbClr val="1F497D"/>
                </a:solidFill>
              </a:rPr>
              <a:t> </a:t>
            </a:r>
            <a:r>
              <a:rPr lang="en-US" b="1" i="1" dirty="0">
                <a:solidFill>
                  <a:srgbClr val="1F497D"/>
                </a:solidFill>
              </a:rPr>
              <a:t>x² </a:t>
            </a:r>
            <a:r>
              <a:rPr lang="en-US" b="1" dirty="0">
                <a:solidFill>
                  <a:srgbClr val="1F497D"/>
                </a:solidFill>
                <a:latin typeface="Symbol" pitchFamily="18" charset="2"/>
              </a:rPr>
              <a:t>+</a:t>
            </a:r>
            <a:r>
              <a:rPr lang="en-US" b="1" i="1" dirty="0">
                <a:solidFill>
                  <a:srgbClr val="1F497D"/>
                </a:solidFill>
              </a:rPr>
              <a:t> bx </a:t>
            </a:r>
            <a:r>
              <a:rPr lang="en-US" b="1" dirty="0">
                <a:solidFill>
                  <a:srgbClr val="1F497D"/>
                </a:solidFill>
                <a:latin typeface="Symbol" pitchFamily="18" charset="2"/>
              </a:rPr>
              <a:t>+</a:t>
            </a:r>
            <a:r>
              <a:rPr lang="en-US" b="1" i="1" dirty="0">
                <a:solidFill>
                  <a:srgbClr val="1F497D"/>
                </a:solidFill>
              </a:rPr>
              <a:t> c</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Factoring Completely</a:t>
            </a:r>
            <a:r>
              <a:rPr lang="en-US" sz="3200" baseline="-25000" dirty="0">
                <a:solidFill>
                  <a:schemeClr val="accent1"/>
                </a:solidFill>
              </a:rPr>
              <a:t>3</a:t>
            </a:r>
            <a:endParaRPr lang="en-US" sz="3200" dirty="0">
              <a:solidFill>
                <a:schemeClr val="accent1"/>
              </a:solidFill>
            </a:endParaRPr>
          </a:p>
        </p:txBody>
      </p:sp>
      <p:sp>
        <p:nvSpPr>
          <p:cNvPr id="13315" name="Rectangle 3"/>
          <p:cNvSpPr>
            <a:spLocks noGrp="1"/>
          </p:cNvSpPr>
          <p:nvPr>
            <p:ph idx="1"/>
          </p:nvPr>
        </p:nvSpPr>
        <p:spPr>
          <a:xfrm>
            <a:off x="304800" y="1219200"/>
            <a:ext cx="8229600" cy="1083374"/>
          </a:xfrm>
          <a:prstGeom prst="rect">
            <a:avLst/>
          </a:prstGeom>
          <a:noFill/>
          <a:ln w="28575">
            <a:noFill/>
          </a:ln>
        </p:spPr>
        <p:txBody>
          <a:bodyPr>
            <a:spAutoFit/>
          </a:bodyPr>
          <a:lstStyle/>
          <a:p>
            <a:pPr>
              <a:spcBef>
                <a:spcPct val="30000"/>
              </a:spcBef>
              <a:buFont typeface="Courier New" pitchFamily="49" charset="0"/>
              <a:buNone/>
            </a:pPr>
            <a:r>
              <a:rPr lang="en-US" b="1" i="0" dirty="0">
                <a:solidFill>
                  <a:schemeClr val="tx1"/>
                </a:solidFill>
              </a:rPr>
              <a:t>Check: </a:t>
            </a:r>
          </a:p>
          <a:p>
            <a:pPr>
              <a:spcBef>
                <a:spcPct val="30000"/>
              </a:spcBef>
              <a:buFont typeface="Courier New" pitchFamily="49" charset="0"/>
              <a:buNone/>
            </a:pPr>
            <a:r>
              <a:rPr lang="en-US" i="0" dirty="0">
                <a:solidFill>
                  <a:schemeClr val="tx1"/>
                </a:solidFill>
              </a:rPr>
              <a:t>Check the factorization by multiplying</a:t>
            </a:r>
            <a:r>
              <a:rPr lang="en-US" dirty="0">
                <a:solidFill>
                  <a:schemeClr val="tx1"/>
                </a:solidFill>
              </a:rPr>
              <a:t>.</a:t>
            </a:r>
            <a:r>
              <a:rPr lang="en-US" i="0" dirty="0">
                <a:solidFill>
                  <a:schemeClr val="tx1"/>
                </a:solidFill>
              </a:rPr>
              <a:t>                            </a:t>
            </a:r>
          </a:p>
        </p:txBody>
      </p:sp>
      <p:pic>
        <p:nvPicPr>
          <p:cNvPr id="4" name="Picture 3" descr="Two x times open parenthesis three x minus one close parenthesis  times open parenthesis x minus one close parenthesis  equals two x times open parenthesis three x squared minus three x minus x plus one close parenthesis &#10;Equals two x times open parenthesis three x squared minus four x plus one close parenthesis &#10;Equals six x cubed minus eight x squared plus two x The original polynomial ">
            <a:extLst>
              <a:ext uri="{FF2B5EF4-FFF2-40B4-BE49-F238E27FC236}">
                <a16:creationId xmlns:a16="http://schemas.microsoft.com/office/drawing/2014/main" id="{31F9190A-525F-F1D1-355D-A946D4328EFE}"/>
              </a:ext>
            </a:extLst>
          </p:cNvPr>
          <p:cNvPicPr>
            <a:picLocks noChangeAspect="1"/>
          </p:cNvPicPr>
          <p:nvPr/>
        </p:nvPicPr>
        <p:blipFill>
          <a:blip r:embed="rId2"/>
          <a:stretch>
            <a:fillRect/>
          </a:stretch>
        </p:blipFill>
        <p:spPr>
          <a:xfrm>
            <a:off x="750888" y="2464296"/>
            <a:ext cx="7776000" cy="1686426"/>
          </a:xfrm>
          <a:prstGeom prst="rect">
            <a:avLst/>
          </a:prstGeom>
        </p:spPr>
      </p:pic>
      <p:pic>
        <p:nvPicPr>
          <p:cNvPr id="3" name="Picture 2" descr="solution for b is negative two x squared minus x plus six equals minus one times open parenthesis two x squared plus x minus six close parenthesis equals minus one times  open parenthesis two x minus three close parenthesis times open parenthesis x plus two close parenthesis . &#10;Note that factoring out minus 1 gives a positive leading coefficient for the trinomial.">
            <a:extLst>
              <a:ext uri="{FF2B5EF4-FFF2-40B4-BE49-F238E27FC236}">
                <a16:creationId xmlns:a16="http://schemas.microsoft.com/office/drawing/2014/main" id="{A7C32237-43AD-50BB-39E5-BBF421F97D28}"/>
              </a:ext>
            </a:extLst>
          </p:cNvPr>
          <p:cNvPicPr>
            <a:picLocks noChangeAspect="1"/>
          </p:cNvPicPr>
          <p:nvPr/>
        </p:nvPicPr>
        <p:blipFill>
          <a:blip r:embed="rId3"/>
          <a:stretch>
            <a:fillRect/>
          </a:stretch>
        </p:blipFill>
        <p:spPr>
          <a:xfrm>
            <a:off x="353946" y="4343398"/>
            <a:ext cx="8640000" cy="1109557"/>
          </a:xfrm>
          <a:prstGeom prst="rect">
            <a:avLst/>
          </a:prstGeom>
        </p:spPr>
      </p:pic>
    </p:spTree>
    <p:extLst>
      <p:ext uri="{BB962C8B-B14F-4D97-AF65-F5344CB8AC3E}">
        <p14:creationId xmlns:p14="http://schemas.microsoft.com/office/powerpoint/2010/main" val="3980538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2: Factoring Completely</a:t>
            </a:r>
            <a:r>
              <a:rPr lang="en-US" sz="3200" baseline="-25000" dirty="0">
                <a:solidFill>
                  <a:schemeClr val="accent1"/>
                </a:solidFill>
              </a:rPr>
              <a:t>4</a:t>
            </a:r>
            <a:endParaRPr lang="en-US" sz="3200" dirty="0">
              <a:solidFill>
                <a:schemeClr val="accent1"/>
              </a:solidFill>
            </a:endParaRPr>
          </a:p>
        </p:txBody>
      </p:sp>
      <p:sp>
        <p:nvSpPr>
          <p:cNvPr id="10" name="TextBox 9">
            <a:extLst>
              <a:ext uri="{FF2B5EF4-FFF2-40B4-BE49-F238E27FC236}">
                <a16:creationId xmlns:a16="http://schemas.microsoft.com/office/drawing/2014/main" id="{E5A01E5A-BEAF-7BA3-BF57-DF65CB702360}"/>
              </a:ext>
            </a:extLst>
          </p:cNvPr>
          <p:cNvSpPr txBox="1"/>
          <p:nvPr/>
        </p:nvSpPr>
        <p:spPr>
          <a:xfrm>
            <a:off x="381000" y="1219200"/>
            <a:ext cx="499955" cy="523220"/>
          </a:xfrm>
          <a:prstGeom prst="rect">
            <a:avLst/>
          </a:prstGeom>
          <a:noFill/>
        </p:spPr>
        <p:txBody>
          <a:bodyPr wrap="square" rtlCol="0">
            <a:spAutoFit/>
          </a:bodyPr>
          <a:lstStyle/>
          <a:p>
            <a:r>
              <a:rPr lang="en-US" sz="2800" dirty="0"/>
              <a:t>c.</a:t>
            </a:r>
            <a:endParaRPr lang="en-IN" sz="2800" dirty="0"/>
          </a:p>
        </p:txBody>
      </p:sp>
      <p:pic>
        <p:nvPicPr>
          <p:cNvPr id="6" name="Picture 5" descr="Ten x cubed plus five x squared plus five x equals five x times open parenthesis two x squared plus x plus one close parenthesis.">
            <a:extLst>
              <a:ext uri="{FF2B5EF4-FFF2-40B4-BE49-F238E27FC236}">
                <a16:creationId xmlns:a16="http://schemas.microsoft.com/office/drawing/2014/main" id="{84A0DAC6-F600-CA27-2B63-D1CE8B994C8A}"/>
              </a:ext>
            </a:extLst>
          </p:cNvPr>
          <p:cNvPicPr>
            <a:picLocks noChangeAspect="1"/>
          </p:cNvPicPr>
          <p:nvPr/>
        </p:nvPicPr>
        <p:blipFill>
          <a:blip r:embed="rId2"/>
          <a:stretch>
            <a:fillRect/>
          </a:stretch>
        </p:blipFill>
        <p:spPr>
          <a:xfrm>
            <a:off x="990600" y="1216152"/>
            <a:ext cx="4806696" cy="612648"/>
          </a:xfrm>
          <a:prstGeom prst="rect">
            <a:avLst/>
          </a:prstGeom>
        </p:spPr>
      </p:pic>
      <p:sp>
        <p:nvSpPr>
          <p:cNvPr id="5" name="TextBox 4">
            <a:extLst>
              <a:ext uri="{FF2B5EF4-FFF2-40B4-BE49-F238E27FC236}">
                <a16:creationId xmlns:a16="http://schemas.microsoft.com/office/drawing/2014/main" id="{22B48A92-AC2A-33AB-D05E-D5547DB2CCF5}"/>
              </a:ext>
            </a:extLst>
          </p:cNvPr>
          <p:cNvSpPr txBox="1"/>
          <p:nvPr/>
        </p:nvSpPr>
        <p:spPr>
          <a:xfrm>
            <a:off x="457200" y="1811704"/>
            <a:ext cx="3962400" cy="492443"/>
          </a:xfrm>
          <a:prstGeom prst="rect">
            <a:avLst/>
          </a:prstGeom>
          <a:noFill/>
        </p:spPr>
        <p:txBody>
          <a:bodyPr wrap="square" rtlCol="0">
            <a:spAutoFit/>
          </a:bodyPr>
          <a:lstStyle/>
          <a:p>
            <a:r>
              <a:rPr lang="en-US" sz="2600" i="0" dirty="0">
                <a:solidFill>
                  <a:schemeClr val="tx1"/>
                </a:solidFill>
              </a:rPr>
              <a:t>Now consider the trinomial:</a:t>
            </a:r>
          </a:p>
        </p:txBody>
      </p:sp>
      <p:pic>
        <p:nvPicPr>
          <p:cNvPr id="9" name="Picture 8" descr="Two x squared plus x plus one equals open parenthesis two x plus question mark close parenthesis times open parenthesis x plus question mark close parenthesis.">
            <a:extLst>
              <a:ext uri="{FF2B5EF4-FFF2-40B4-BE49-F238E27FC236}">
                <a16:creationId xmlns:a16="http://schemas.microsoft.com/office/drawing/2014/main" id="{D44D97A1-0D71-0663-D1E8-7CC6EEAC417A}"/>
              </a:ext>
            </a:extLst>
          </p:cNvPr>
          <p:cNvPicPr>
            <a:picLocks noChangeAspect="1"/>
          </p:cNvPicPr>
          <p:nvPr/>
        </p:nvPicPr>
        <p:blipFill>
          <a:blip r:embed="rId3"/>
          <a:stretch>
            <a:fillRect/>
          </a:stretch>
        </p:blipFill>
        <p:spPr>
          <a:xfrm>
            <a:off x="4419600" y="1828800"/>
            <a:ext cx="3744000" cy="502361"/>
          </a:xfrm>
          <a:prstGeom prst="rect">
            <a:avLst/>
          </a:prstGeom>
        </p:spPr>
      </p:pic>
      <p:sp>
        <p:nvSpPr>
          <p:cNvPr id="7" name="TextBox 6">
            <a:extLst>
              <a:ext uri="{FF2B5EF4-FFF2-40B4-BE49-F238E27FC236}">
                <a16:creationId xmlns:a16="http://schemas.microsoft.com/office/drawing/2014/main" id="{3172129B-034F-3634-D1EF-DEA36A453852}"/>
              </a:ext>
            </a:extLst>
          </p:cNvPr>
          <p:cNvSpPr txBox="1"/>
          <p:nvPr/>
        </p:nvSpPr>
        <p:spPr>
          <a:xfrm>
            <a:off x="457200" y="2376960"/>
            <a:ext cx="6400800" cy="492443"/>
          </a:xfrm>
          <a:prstGeom prst="rect">
            <a:avLst/>
          </a:prstGeom>
          <a:noFill/>
        </p:spPr>
        <p:txBody>
          <a:bodyPr wrap="square" rtlCol="0">
            <a:spAutoFit/>
          </a:bodyPr>
          <a:lstStyle/>
          <a:p>
            <a:r>
              <a:rPr lang="en-US" sz="2600" i="0" dirty="0">
                <a:solidFill>
                  <a:schemeClr val="tx1"/>
                </a:solidFill>
              </a:rPr>
              <a:t>The factors of </a:t>
            </a:r>
            <a:r>
              <a:rPr lang="en-US" sz="2600" i="0" dirty="0">
                <a:solidFill>
                  <a:schemeClr val="tx1"/>
                </a:solidFill>
                <a:latin typeface="Symbol" pitchFamily="18" charset="2"/>
              </a:rPr>
              <a:t>+</a:t>
            </a:r>
            <a:r>
              <a:rPr lang="en-US" sz="2600" i="0" dirty="0">
                <a:solidFill>
                  <a:schemeClr val="tx1"/>
                </a:solidFill>
              </a:rPr>
              <a:t>1 need to be </a:t>
            </a:r>
            <a:r>
              <a:rPr lang="en-US" sz="2600" i="0" dirty="0">
                <a:solidFill>
                  <a:schemeClr val="tx1"/>
                </a:solidFill>
                <a:latin typeface="Symbol" pitchFamily="18" charset="2"/>
              </a:rPr>
              <a:t>+</a:t>
            </a:r>
            <a:r>
              <a:rPr lang="en-US" sz="2600" i="0" dirty="0">
                <a:solidFill>
                  <a:schemeClr val="tx1"/>
                </a:solidFill>
              </a:rPr>
              <a:t>1 and </a:t>
            </a:r>
            <a:r>
              <a:rPr lang="en-US" sz="2600" i="0" dirty="0">
                <a:solidFill>
                  <a:schemeClr val="tx1"/>
                </a:solidFill>
                <a:latin typeface="Symbol" pitchFamily="18" charset="2"/>
              </a:rPr>
              <a:t>+</a:t>
            </a:r>
            <a:r>
              <a:rPr lang="en-US" sz="2600" i="0" dirty="0">
                <a:solidFill>
                  <a:schemeClr val="tx1"/>
                </a:solidFill>
              </a:rPr>
              <a:t>1, but </a:t>
            </a:r>
          </a:p>
        </p:txBody>
      </p:sp>
      <p:pic>
        <p:nvPicPr>
          <p:cNvPr id="11" name="Picture 10" descr="open parenthesis Two x plus one close parenthesis times x plus one equals two x squared plus three x  plus one.">
            <a:extLst>
              <a:ext uri="{FF2B5EF4-FFF2-40B4-BE49-F238E27FC236}">
                <a16:creationId xmlns:a16="http://schemas.microsoft.com/office/drawing/2014/main" id="{24963C25-2CA0-46FA-7FD8-4D9D05DF97EF}"/>
              </a:ext>
            </a:extLst>
          </p:cNvPr>
          <p:cNvPicPr>
            <a:picLocks noChangeAspect="1"/>
          </p:cNvPicPr>
          <p:nvPr/>
        </p:nvPicPr>
        <p:blipFill>
          <a:blip r:embed="rId4"/>
          <a:stretch>
            <a:fillRect/>
          </a:stretch>
        </p:blipFill>
        <p:spPr>
          <a:xfrm>
            <a:off x="566845" y="2971800"/>
            <a:ext cx="4284000" cy="539976"/>
          </a:xfrm>
          <a:prstGeom prst="rect">
            <a:avLst/>
          </a:prstGeom>
        </p:spPr>
      </p:pic>
      <p:sp>
        <p:nvSpPr>
          <p:cNvPr id="8" name="TextBox 7">
            <a:extLst>
              <a:ext uri="{FF2B5EF4-FFF2-40B4-BE49-F238E27FC236}">
                <a16:creationId xmlns:a16="http://schemas.microsoft.com/office/drawing/2014/main" id="{61A5D89D-6FC5-7123-B2F6-DAFC51AE1B54}"/>
              </a:ext>
            </a:extLst>
          </p:cNvPr>
          <p:cNvSpPr txBox="1"/>
          <p:nvPr/>
        </p:nvSpPr>
        <p:spPr>
          <a:xfrm>
            <a:off x="460784" y="3419633"/>
            <a:ext cx="8509299" cy="1446550"/>
          </a:xfrm>
          <a:prstGeom prst="rect">
            <a:avLst/>
          </a:prstGeom>
          <a:noFill/>
        </p:spPr>
        <p:txBody>
          <a:bodyPr wrap="square" rtlCol="0">
            <a:spAutoFit/>
          </a:bodyPr>
          <a:lstStyle/>
          <a:p>
            <a:pPr>
              <a:spcBef>
                <a:spcPts val="1000"/>
              </a:spcBef>
            </a:pPr>
            <a:r>
              <a:rPr lang="en-US" sz="2600" dirty="0">
                <a:solidFill>
                  <a:schemeClr val="tx1"/>
                </a:solidFill>
              </a:rPr>
              <a:t>So there is no way to factor and get a middle term of </a:t>
            </a:r>
            <a:r>
              <a:rPr lang="en-US" sz="2600" dirty="0">
                <a:solidFill>
                  <a:schemeClr val="tx1"/>
                </a:solidFill>
                <a:latin typeface="Symbol" pitchFamily="18" charset="2"/>
              </a:rPr>
              <a:t>+</a:t>
            </a:r>
            <a:r>
              <a:rPr lang="en-US" sz="2600" i="1" dirty="0">
                <a:solidFill>
                  <a:schemeClr val="tx1"/>
                </a:solidFill>
              </a:rPr>
              <a:t>x</a:t>
            </a:r>
            <a:r>
              <a:rPr lang="en-US" sz="2600" dirty="0">
                <a:solidFill>
                  <a:schemeClr val="tx1"/>
                </a:solidFill>
              </a:rPr>
              <a:t> for the product. This trinomial, </a:t>
            </a:r>
            <a:r>
              <a:rPr lang="en-US" sz="2600" dirty="0">
                <a:solidFill>
                  <a:srgbClr val="000099"/>
                </a:solidFill>
              </a:rPr>
              <a:t>2</a:t>
            </a:r>
            <a:r>
              <a:rPr lang="en-US" sz="2600" i="1" dirty="0">
                <a:solidFill>
                  <a:srgbClr val="000099"/>
                </a:solidFill>
              </a:rPr>
              <a:t>x</a:t>
            </a:r>
            <a:r>
              <a:rPr lang="en-US" sz="1050" i="1" dirty="0">
                <a:solidFill>
                  <a:srgbClr val="000099"/>
                </a:solidFill>
              </a:rPr>
              <a:t> </a:t>
            </a:r>
            <a:r>
              <a:rPr lang="en-US" sz="2600" dirty="0">
                <a:solidFill>
                  <a:srgbClr val="000099"/>
                </a:solidFill>
              </a:rPr>
              <a:t>² </a:t>
            </a:r>
            <a:r>
              <a:rPr lang="en-US" sz="2600" dirty="0">
                <a:solidFill>
                  <a:srgbClr val="000099"/>
                </a:solidFill>
                <a:latin typeface="Symbol" pitchFamily="18" charset="2"/>
              </a:rPr>
              <a:t>+</a:t>
            </a:r>
            <a:r>
              <a:rPr lang="en-US" sz="2600" dirty="0">
                <a:solidFill>
                  <a:srgbClr val="000099"/>
                </a:solidFill>
              </a:rPr>
              <a:t> </a:t>
            </a:r>
            <a:r>
              <a:rPr lang="en-US" sz="2600" i="1" dirty="0">
                <a:solidFill>
                  <a:srgbClr val="000099"/>
                </a:solidFill>
              </a:rPr>
              <a:t>x</a:t>
            </a:r>
            <a:r>
              <a:rPr lang="en-US" sz="2600" dirty="0">
                <a:solidFill>
                  <a:srgbClr val="000099"/>
                </a:solidFill>
              </a:rPr>
              <a:t> </a:t>
            </a:r>
            <a:r>
              <a:rPr lang="en-US" sz="2600" dirty="0">
                <a:solidFill>
                  <a:srgbClr val="000099"/>
                </a:solidFill>
                <a:latin typeface="Symbol" pitchFamily="18" charset="2"/>
              </a:rPr>
              <a:t>+</a:t>
            </a:r>
            <a:r>
              <a:rPr lang="en-US" sz="2600" dirty="0">
                <a:solidFill>
                  <a:srgbClr val="000099"/>
                </a:solidFill>
              </a:rPr>
              <a:t> 1</a:t>
            </a:r>
            <a:r>
              <a:rPr lang="en-US" sz="2600" dirty="0">
                <a:solidFill>
                  <a:schemeClr val="tx1"/>
                </a:solidFill>
              </a:rPr>
              <a:t>, is </a:t>
            </a:r>
            <a:r>
              <a:rPr lang="en-US" sz="2600" b="1" dirty="0">
                <a:solidFill>
                  <a:schemeClr val="tx1"/>
                </a:solidFill>
              </a:rPr>
              <a:t>not factorable.</a:t>
            </a:r>
          </a:p>
          <a:p>
            <a:pPr>
              <a:spcBef>
                <a:spcPts val="1200"/>
              </a:spcBef>
            </a:pPr>
            <a:r>
              <a:rPr lang="en-US" sz="2600" dirty="0">
                <a:solidFill>
                  <a:schemeClr val="tx1"/>
                </a:solidFill>
              </a:rPr>
              <a:t>Thus,</a:t>
            </a:r>
            <a:endParaRPr lang="en-IN" sz="2600" dirty="0"/>
          </a:p>
        </p:txBody>
      </p:sp>
      <p:pic>
        <p:nvPicPr>
          <p:cNvPr id="12" name="Picture 11" descr="Ten x cubed plus five x squared plus five x equals five x times open parenthesis two x squared plus x plus one close parenthesis is factored completely.">
            <a:extLst>
              <a:ext uri="{FF2B5EF4-FFF2-40B4-BE49-F238E27FC236}">
                <a16:creationId xmlns:a16="http://schemas.microsoft.com/office/drawing/2014/main" id="{B59FBA04-E2A8-9A4A-285A-1F73093C74C1}"/>
              </a:ext>
            </a:extLst>
          </p:cNvPr>
          <p:cNvPicPr>
            <a:picLocks noChangeAspect="1"/>
          </p:cNvPicPr>
          <p:nvPr/>
        </p:nvPicPr>
        <p:blipFill>
          <a:blip r:embed="rId5"/>
          <a:stretch>
            <a:fillRect/>
          </a:stretch>
        </p:blipFill>
        <p:spPr>
          <a:xfrm>
            <a:off x="685800" y="4929426"/>
            <a:ext cx="7128000" cy="528116"/>
          </a:xfrm>
          <a:prstGeom prst="rect">
            <a:avLst/>
          </a:prstGeom>
        </p:spPr>
      </p:pic>
    </p:spTree>
    <p:extLst>
      <p:ext uri="{BB962C8B-B14F-4D97-AF65-F5344CB8AC3E}">
        <p14:creationId xmlns:p14="http://schemas.microsoft.com/office/powerpoint/2010/main" val="141849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Notes: The Trial-and-Error Method of Factoring</a:t>
            </a:r>
            <a:endParaRPr lang="en-US" dirty="0"/>
          </a:p>
        </p:txBody>
      </p:sp>
      <p:sp>
        <p:nvSpPr>
          <p:cNvPr id="4" name="TextBox 3"/>
          <p:cNvSpPr txBox="1">
            <a:spLocks noChangeArrowheads="1"/>
          </p:cNvSpPr>
          <p:nvPr/>
        </p:nvSpPr>
        <p:spPr>
          <a:xfrm>
            <a:off x="476922" y="1241293"/>
            <a:ext cx="8229600" cy="4358116"/>
          </a:xfrm>
          <a:prstGeom prst="rect">
            <a:avLst/>
          </a:prstGeom>
          <a:noFill/>
          <a:ln w="28575">
            <a:solidFill>
              <a:srgbClr val="FF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tabLst>
                <a:tab pos="342900" algn="l"/>
                <a:tab pos="520700" algn="l"/>
              </a:tabLst>
            </a:pPr>
            <a:r>
              <a:rPr lang="en-US" b="1" dirty="0">
                <a:solidFill>
                  <a:srgbClr val="000000"/>
                </a:solidFill>
              </a:rPr>
              <a:t>Reminder:  </a:t>
            </a:r>
            <a:r>
              <a:rPr lang="en-US" b="1" dirty="0">
                <a:solidFill>
                  <a:srgbClr val="C00000"/>
                </a:solidFill>
              </a:rPr>
              <a:t>To factor completely</a:t>
            </a:r>
            <a:r>
              <a:rPr lang="en-US" dirty="0">
                <a:solidFill>
                  <a:srgbClr val="000000"/>
                </a:solidFill>
              </a:rPr>
              <a:t> means to find factors of the polynomial, none of which are themselves factorable. Thus</a:t>
            </a:r>
            <a:br>
              <a:rPr lang="en-US" dirty="0">
                <a:solidFill>
                  <a:srgbClr val="000000"/>
                </a:solidFill>
              </a:rPr>
            </a:br>
            <a:br>
              <a:rPr lang="en-US" dirty="0">
                <a:solidFill>
                  <a:srgbClr val="000000"/>
                </a:solidFill>
              </a:rPr>
            </a:br>
            <a:br>
              <a:rPr lang="en-US" dirty="0">
                <a:solidFill>
                  <a:srgbClr val="000000"/>
                </a:solidFill>
              </a:rPr>
            </a:br>
            <a:br>
              <a:rPr lang="en-US" dirty="0">
                <a:solidFill>
                  <a:srgbClr val="000000"/>
                </a:solidFill>
              </a:rPr>
            </a:br>
            <a:br>
              <a:rPr lang="en-US" dirty="0">
                <a:solidFill>
                  <a:srgbClr val="000000"/>
                </a:solidFill>
              </a:rPr>
            </a:br>
            <a:br>
              <a:rPr lang="en-US" dirty="0">
                <a:solidFill>
                  <a:srgbClr val="000000"/>
                </a:solidFill>
              </a:rPr>
            </a:br>
            <a:br>
              <a:rPr lang="en-US" dirty="0">
                <a:solidFill>
                  <a:srgbClr val="000000"/>
                </a:solidFill>
              </a:rPr>
            </a:br>
            <a:br>
              <a:rPr lang="en-US" dirty="0">
                <a:solidFill>
                  <a:srgbClr val="000000"/>
                </a:solidFill>
              </a:rPr>
            </a:br>
            <a:endParaRPr lang="en-US" dirty="0">
              <a:solidFill>
                <a:srgbClr val="000000"/>
              </a:solidFill>
            </a:endParaRPr>
          </a:p>
        </p:txBody>
      </p:sp>
      <p:pic>
        <p:nvPicPr>
          <p:cNvPr id="12" name="Picture 11" descr="Two x squared plus twelve x plus ten equals open parenthesis two x plus ten close parenthesis times open parenthesis x plus one close parenthesis.">
            <a:extLst>
              <a:ext uri="{FF2B5EF4-FFF2-40B4-BE49-F238E27FC236}">
                <a16:creationId xmlns:a16="http://schemas.microsoft.com/office/drawing/2014/main" id="{2C7EC4E7-DEF4-CEA4-FA00-D74E5795F1BB}"/>
              </a:ext>
            </a:extLst>
          </p:cNvPr>
          <p:cNvPicPr>
            <a:picLocks noChangeAspect="1"/>
          </p:cNvPicPr>
          <p:nvPr/>
        </p:nvPicPr>
        <p:blipFill>
          <a:blip r:embed="rId2"/>
          <a:stretch>
            <a:fillRect/>
          </a:stretch>
        </p:blipFill>
        <p:spPr>
          <a:xfrm>
            <a:off x="2438400" y="2590669"/>
            <a:ext cx="4536000" cy="516101"/>
          </a:xfrm>
          <a:prstGeom prst="rect">
            <a:avLst/>
          </a:prstGeom>
        </p:spPr>
      </p:pic>
      <p:sp>
        <p:nvSpPr>
          <p:cNvPr id="7" name="TextBox 6">
            <a:extLst>
              <a:ext uri="{FF2B5EF4-FFF2-40B4-BE49-F238E27FC236}">
                <a16:creationId xmlns:a16="http://schemas.microsoft.com/office/drawing/2014/main" id="{8D745B12-21DD-47EF-90B0-433517C97861}"/>
              </a:ext>
            </a:extLst>
          </p:cNvPr>
          <p:cNvSpPr txBox="1"/>
          <p:nvPr/>
        </p:nvSpPr>
        <p:spPr>
          <a:xfrm>
            <a:off x="605904" y="3188877"/>
            <a:ext cx="5486400" cy="523220"/>
          </a:xfrm>
          <a:prstGeom prst="rect">
            <a:avLst/>
          </a:prstGeom>
          <a:noFill/>
        </p:spPr>
        <p:txBody>
          <a:bodyPr wrap="square" rtlCol="0">
            <a:spAutoFit/>
          </a:bodyPr>
          <a:lstStyle/>
          <a:p>
            <a:r>
              <a:rPr lang="en-US" sz="2800" dirty="0">
                <a:solidFill>
                  <a:srgbClr val="000000"/>
                </a:solidFill>
              </a:rPr>
              <a:t>is not factored completely because</a:t>
            </a:r>
            <a:endParaRPr lang="en-IN" sz="2800" dirty="0"/>
          </a:p>
        </p:txBody>
      </p:sp>
      <p:pic>
        <p:nvPicPr>
          <p:cNvPr id="13" name="Picture 12" descr="Two x plus ten equals two times open parenthesis x plus five close parenthesis">
            <a:extLst>
              <a:ext uri="{FF2B5EF4-FFF2-40B4-BE49-F238E27FC236}">
                <a16:creationId xmlns:a16="http://schemas.microsoft.com/office/drawing/2014/main" id="{5FCB4DEE-4C63-F77F-DA64-E64ACF37E95E}"/>
              </a:ext>
            </a:extLst>
          </p:cNvPr>
          <p:cNvPicPr>
            <a:picLocks noChangeAspect="1"/>
          </p:cNvPicPr>
          <p:nvPr/>
        </p:nvPicPr>
        <p:blipFill>
          <a:blip r:embed="rId3"/>
          <a:stretch>
            <a:fillRect/>
          </a:stretch>
        </p:blipFill>
        <p:spPr>
          <a:xfrm>
            <a:off x="5785598" y="3290619"/>
            <a:ext cx="2410968" cy="469392"/>
          </a:xfrm>
          <a:prstGeom prst="rect">
            <a:avLst/>
          </a:prstGeom>
        </p:spPr>
      </p:pic>
      <p:sp>
        <p:nvSpPr>
          <p:cNvPr id="8" name="TextBox 7">
            <a:extLst>
              <a:ext uri="{FF2B5EF4-FFF2-40B4-BE49-F238E27FC236}">
                <a16:creationId xmlns:a16="http://schemas.microsoft.com/office/drawing/2014/main" id="{D58D4742-513F-0519-E406-5B6FEFBA283B}"/>
              </a:ext>
            </a:extLst>
          </p:cNvPr>
          <p:cNvSpPr txBox="1"/>
          <p:nvPr/>
        </p:nvSpPr>
        <p:spPr>
          <a:xfrm>
            <a:off x="606669" y="3664496"/>
            <a:ext cx="3009107" cy="523220"/>
          </a:xfrm>
          <a:prstGeom prst="rect">
            <a:avLst/>
          </a:prstGeom>
          <a:noFill/>
        </p:spPr>
        <p:txBody>
          <a:bodyPr wrap="square" rtlCol="0">
            <a:spAutoFit/>
          </a:bodyPr>
          <a:lstStyle/>
          <a:p>
            <a:r>
              <a:rPr lang="en-US" sz="2800" dirty="0">
                <a:solidFill>
                  <a:srgbClr val="000000"/>
                </a:solidFill>
              </a:rPr>
              <a:t>We could write</a:t>
            </a:r>
          </a:p>
        </p:txBody>
      </p:sp>
      <p:pic>
        <p:nvPicPr>
          <p:cNvPr id="14" name="Picture 13" descr="Two x squared plus twelve x plus ten  equals open parenthesis two x plus ten close parenthesis times open parenthesis x plus one close parenthesis equals two times open parenthesis x plus five close parenthesis times open parenthesis  x plus one close parenthesis.">
            <a:extLst>
              <a:ext uri="{FF2B5EF4-FFF2-40B4-BE49-F238E27FC236}">
                <a16:creationId xmlns:a16="http://schemas.microsoft.com/office/drawing/2014/main" id="{2D3AFC15-20D7-BAC4-E1D1-F28ADDCDA1FD}"/>
              </a:ext>
            </a:extLst>
          </p:cNvPr>
          <p:cNvPicPr>
            <a:picLocks noChangeAspect="1"/>
          </p:cNvPicPr>
          <p:nvPr/>
        </p:nvPicPr>
        <p:blipFill>
          <a:blip r:embed="rId4"/>
          <a:stretch>
            <a:fillRect/>
          </a:stretch>
        </p:blipFill>
        <p:spPr>
          <a:xfrm>
            <a:off x="1295400" y="4153457"/>
            <a:ext cx="6768000" cy="497389"/>
          </a:xfrm>
          <a:prstGeom prst="rect">
            <a:avLst/>
          </a:prstGeom>
        </p:spPr>
      </p:pic>
      <p:sp>
        <p:nvSpPr>
          <p:cNvPr id="11" name="TextBox 10">
            <a:extLst>
              <a:ext uri="{FF2B5EF4-FFF2-40B4-BE49-F238E27FC236}">
                <a16:creationId xmlns:a16="http://schemas.microsoft.com/office/drawing/2014/main" id="{CE788AA5-E456-5CAE-9485-F21F1411E121}"/>
              </a:ext>
            </a:extLst>
          </p:cNvPr>
          <p:cNvSpPr txBox="1"/>
          <p:nvPr/>
        </p:nvSpPr>
        <p:spPr>
          <a:xfrm>
            <a:off x="609488" y="4642606"/>
            <a:ext cx="7903395" cy="954107"/>
          </a:xfrm>
          <a:prstGeom prst="rect">
            <a:avLst/>
          </a:prstGeom>
          <a:noFill/>
        </p:spPr>
        <p:txBody>
          <a:bodyPr wrap="square" rtlCol="0">
            <a:spAutoFit/>
          </a:bodyPr>
          <a:lstStyle/>
          <a:p>
            <a:r>
              <a:rPr lang="en-US" sz="2800" dirty="0">
                <a:solidFill>
                  <a:srgbClr val="000000"/>
                </a:solidFill>
              </a:rPr>
              <a:t>This problem can be avoided by first factoring out the GCF (in this case, 2).</a:t>
            </a:r>
            <a:endParaRPr lang="en-IN" sz="2800" dirty="0"/>
          </a:p>
        </p:txBody>
      </p:sp>
    </p:spTree>
    <p:extLst>
      <p:ext uri="{BB962C8B-B14F-4D97-AF65-F5344CB8AC3E}">
        <p14:creationId xmlns:p14="http://schemas.microsoft.com/office/powerpoint/2010/main" val="953924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97"/>
          <p:cNvSpPr>
            <a:spLocks noGrp="1"/>
          </p:cNvSpPr>
          <p:nvPr>
            <p:ph type="title"/>
          </p:nvPr>
        </p:nvSpPr>
        <p:spPr>
          <a:prstGeom prst="rect">
            <a:avLst/>
          </a:prstGeom>
        </p:spPr>
        <p:txBody>
          <a:bodyPr/>
          <a:lstStyle/>
          <a:p>
            <a:r>
              <a:rPr lang="en-US" b="1" dirty="0"/>
              <a:t>Procedure:</a:t>
            </a:r>
            <a:r>
              <a:rPr lang="en-US" dirty="0"/>
              <a:t> Analysis of Factoring by the </a:t>
            </a:r>
            <a:r>
              <a:rPr lang="en-US" i="1" dirty="0"/>
              <a:t>ac</a:t>
            </a:r>
            <a:r>
              <a:rPr lang="en-US" dirty="0"/>
              <a:t>-Method</a:t>
            </a:r>
            <a:r>
              <a:rPr lang="en-US" baseline="-25000" dirty="0"/>
              <a:t>1</a:t>
            </a:r>
            <a:endParaRPr lang="en-US" dirty="0"/>
          </a:p>
        </p:txBody>
      </p:sp>
      <p:sp>
        <p:nvSpPr>
          <p:cNvPr id="5" name="Content Placeholder 2">
            <a:extLst>
              <a:ext uri="{C183D7F6-B498-43B3-948B-1728B52AA6E4}">
                <adec:decorative xmlns:adec="http://schemas.microsoft.com/office/drawing/2017/decorative" val="1"/>
              </a:ext>
            </a:extLst>
          </p:cNvPr>
          <p:cNvSpPr txBox="1">
            <a:spLocks/>
          </p:cNvSpPr>
          <p:nvPr/>
        </p:nvSpPr>
        <p:spPr>
          <a:xfrm>
            <a:off x="457200" y="1280160"/>
            <a:ext cx="8229600" cy="2225040"/>
          </a:xfrm>
          <a:prstGeom prst="rect">
            <a:avLst/>
          </a:prstGeom>
          <a:solidFill>
            <a:srgbClr val="FFFFCC"/>
          </a:solidFill>
          <a:ln w="28575">
            <a:solidFill>
              <a:srgbClr val="000000"/>
            </a:solidFill>
          </a:ln>
        </p:spPr>
        <p:txBody>
          <a:bodyPr>
            <a:noAutofit/>
          </a:bodyPr>
          <a:lstStyle/>
          <a:p>
            <a:pPr algn="ctr"/>
            <a:r>
              <a:rPr kumimoji="0" lang="en-US" sz="2000" b="0" i="0" u="none" strike="noStrike" kern="1200" cap="none" spc="0" normalizeH="0" baseline="0" noProof="0" dirty="0">
                <a:ln>
                  <a:noFill/>
                </a:ln>
                <a:solidFill>
                  <a:srgbClr val="000000"/>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255605" name="Group 181" descr="Table contains header with general method  a x squared plus b x plus and Example 2x squared plus 9x plus 10&#10;&#10;Step 1: for general method, Multiply a times c.&#10;In this example, a is 2 and c is 10.&#10;So, 2 times 10 equals 20."/>
          <p:cNvGraphicFramePr>
            <a:graphicFrameLocks noGrp="1"/>
          </p:cNvGraphicFramePr>
          <p:nvPr>
            <p:ph idx="1"/>
            <p:extLst>
              <p:ext uri="{D42A27DB-BD31-4B8C-83A1-F6EECF244321}">
                <p14:modId xmlns:p14="http://schemas.microsoft.com/office/powerpoint/2010/main" val="3033544800"/>
              </p:ext>
            </p:extLst>
          </p:nvPr>
        </p:nvGraphicFramePr>
        <p:xfrm>
          <a:off x="457200" y="1478280"/>
          <a:ext cx="8229600" cy="1828800"/>
        </p:xfrm>
        <a:graphic>
          <a:graphicData uri="http://schemas.openxmlformats.org/drawingml/2006/table">
            <a:tbl>
              <a:tblPr firstRow="1"/>
              <a:tblGrid>
                <a:gridCol w="16002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124142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General Method</a:t>
                      </a:r>
                      <a:r>
                        <a:rPr kumimoji="0" lang="en-US" sz="2800" b="0" i="1" u="none" strike="noStrike" cap="none" normalizeH="0" baseline="0" dirty="0">
                          <a:ln>
                            <a:noFill/>
                          </a:ln>
                          <a:solidFill>
                            <a:srgbClr val="10253F"/>
                          </a:solidFill>
                          <a:effectLst/>
                          <a:latin typeface="Calibri" pitchFamily="34" charset="0"/>
                        </a:rPr>
                        <a:t>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a:ln>
                            <a:noFill/>
                          </a:ln>
                          <a:solidFill>
                            <a:srgbClr val="000000"/>
                          </a:solidFill>
                          <a:effectLst/>
                          <a:latin typeface="Calibri" pitchFamily="34" charset="0"/>
                        </a:rPr>
                        <a:t>ax</a:t>
                      </a:r>
                      <a:r>
                        <a:rPr kumimoji="0" lang="en-US" sz="2800" b="1" i="0" u="none" strike="noStrike" cap="none" normalizeH="0" baseline="46000" dirty="0">
                          <a:ln>
                            <a:noFill/>
                          </a:ln>
                          <a:solidFill>
                            <a:srgbClr val="000000"/>
                          </a:solidFill>
                          <a:effectLst/>
                          <a:latin typeface="Calibri" pitchFamily="34" charset="0"/>
                        </a:rPr>
                        <a:t>2</a:t>
                      </a:r>
                      <a:r>
                        <a:rPr kumimoji="0" lang="en-US" sz="2800" b="1" i="1" u="none" strike="noStrike" cap="none" normalizeH="0" baseline="0" dirty="0">
                          <a:ln>
                            <a:noFill/>
                          </a:ln>
                          <a:solidFill>
                            <a:srgbClr val="000000"/>
                          </a:solidFill>
                          <a:effectLst/>
                          <a:latin typeface="Calibri" pitchFamily="34" charset="0"/>
                        </a:rPr>
                        <a:t> </a:t>
                      </a:r>
                      <a:r>
                        <a:rPr kumimoji="0" lang="en-US" sz="2800" b="1" i="0" u="none" strike="noStrike" cap="none" normalizeH="0" baseline="0" dirty="0">
                          <a:ln>
                            <a:noFill/>
                          </a:ln>
                          <a:solidFill>
                            <a:srgbClr val="000000"/>
                          </a:solidFill>
                          <a:effectLst/>
                          <a:latin typeface="Symbol" pitchFamily="18" charset="2"/>
                        </a:rPr>
                        <a:t>+</a:t>
                      </a:r>
                      <a:r>
                        <a:rPr kumimoji="0" lang="en-US" sz="2800" b="1" i="1" u="none" strike="noStrike" cap="none" normalizeH="0" baseline="0" dirty="0">
                          <a:ln>
                            <a:noFill/>
                          </a:ln>
                          <a:solidFill>
                            <a:srgbClr val="000000"/>
                          </a:solidFill>
                          <a:effectLst/>
                          <a:latin typeface="Calibri" pitchFamily="34" charset="0"/>
                        </a:rPr>
                        <a:t> </a:t>
                      </a:r>
                      <a:r>
                        <a:rPr kumimoji="0" lang="en-US" sz="2800" b="1" i="1" u="none" strike="noStrike" cap="none" normalizeH="0" baseline="0" dirty="0" err="1">
                          <a:ln>
                            <a:noFill/>
                          </a:ln>
                          <a:solidFill>
                            <a:srgbClr val="000000"/>
                          </a:solidFill>
                          <a:effectLst/>
                          <a:latin typeface="Calibri" pitchFamily="34" charset="0"/>
                        </a:rPr>
                        <a:t>bx</a:t>
                      </a:r>
                      <a:r>
                        <a:rPr kumimoji="0" lang="en-US" sz="2800" b="1" i="1" u="none" strike="noStrike" cap="none" normalizeH="0" baseline="0" dirty="0">
                          <a:ln>
                            <a:noFill/>
                          </a:ln>
                          <a:solidFill>
                            <a:srgbClr val="000000"/>
                          </a:solidFill>
                          <a:effectLst/>
                          <a:latin typeface="Calibri" pitchFamily="34" charset="0"/>
                        </a:rPr>
                        <a:t> </a:t>
                      </a:r>
                      <a:r>
                        <a:rPr kumimoji="0" lang="en-US" sz="2800" b="1" i="0" u="none" strike="noStrike" cap="none" normalizeH="0" baseline="0" dirty="0">
                          <a:ln>
                            <a:noFill/>
                          </a:ln>
                          <a:solidFill>
                            <a:srgbClr val="000000"/>
                          </a:solidFill>
                          <a:effectLst/>
                          <a:latin typeface="Symbol" pitchFamily="18" charset="2"/>
                        </a:rPr>
                        <a:t>+</a:t>
                      </a:r>
                      <a:r>
                        <a:rPr kumimoji="0" lang="en-US" sz="2800" b="1" i="1" u="none" strike="noStrike" cap="none" normalizeH="0" baseline="0" dirty="0">
                          <a:ln>
                            <a:noFill/>
                          </a:ln>
                          <a:solidFill>
                            <a:srgbClr val="000000"/>
                          </a:solidFill>
                          <a:effectLst/>
                          <a:latin typeface="Calibri" pitchFamily="34" charset="0"/>
                        </a:rPr>
                        <a:t> c</a:t>
                      </a: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Example</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2</a:t>
                      </a:r>
                      <a:r>
                        <a:rPr kumimoji="0" lang="en-US" sz="2800" b="1" i="1" u="none" strike="noStrike" cap="none" normalizeH="0" baseline="0" dirty="0">
                          <a:ln>
                            <a:noFill/>
                          </a:ln>
                          <a:solidFill>
                            <a:srgbClr val="000000"/>
                          </a:solidFill>
                          <a:effectLst/>
                          <a:latin typeface="Calibri" pitchFamily="34" charset="0"/>
                        </a:rPr>
                        <a:t>x</a:t>
                      </a:r>
                      <a:r>
                        <a:rPr kumimoji="0" lang="en-US" sz="2800" b="1" i="0" u="none" strike="noStrike" cap="none" normalizeH="0" baseline="46000" dirty="0">
                          <a:ln>
                            <a:noFill/>
                          </a:ln>
                          <a:solidFill>
                            <a:srgbClr val="000000"/>
                          </a:solidFill>
                          <a:effectLst/>
                          <a:latin typeface="Calibri" pitchFamily="34" charset="0"/>
                        </a:rPr>
                        <a:t>2</a:t>
                      </a:r>
                      <a:r>
                        <a:rPr kumimoji="0" lang="en-US" sz="2800" b="1" i="1" u="none" strike="noStrike" cap="none" normalizeH="0" baseline="46000" dirty="0">
                          <a:ln>
                            <a:noFill/>
                          </a:ln>
                          <a:solidFill>
                            <a:srgbClr val="000000"/>
                          </a:solidFill>
                          <a:effectLst/>
                          <a:latin typeface="Calibri" pitchFamily="34" charset="0"/>
                        </a:rPr>
                        <a:t> </a:t>
                      </a:r>
                      <a:r>
                        <a:rPr kumimoji="0" lang="en-US" sz="2800" b="1" i="0" u="none" strike="noStrike" cap="none" normalizeH="0" baseline="0" dirty="0">
                          <a:ln>
                            <a:noFill/>
                          </a:ln>
                          <a:solidFill>
                            <a:srgbClr val="000000"/>
                          </a:solidFill>
                          <a:effectLst/>
                          <a:latin typeface="Symbol" pitchFamily="18" charset="2"/>
                        </a:rPr>
                        <a:t>+</a:t>
                      </a:r>
                      <a:r>
                        <a:rPr kumimoji="0" lang="en-US" sz="2800" b="1" i="1" u="none" strike="noStrike" cap="none" normalizeH="0" baseline="0" dirty="0">
                          <a:ln>
                            <a:noFill/>
                          </a:ln>
                          <a:solidFill>
                            <a:srgbClr val="000000"/>
                          </a:solidFill>
                          <a:effectLst/>
                          <a:latin typeface="Calibri" pitchFamily="34" charset="0"/>
                        </a:rPr>
                        <a:t> </a:t>
                      </a:r>
                      <a:r>
                        <a:rPr kumimoji="0" lang="en-US" sz="2800" b="1" i="0" u="none" strike="noStrike" cap="none" normalizeH="0" baseline="0" dirty="0">
                          <a:ln>
                            <a:noFill/>
                          </a:ln>
                          <a:solidFill>
                            <a:srgbClr val="000000"/>
                          </a:solidFill>
                          <a:effectLst/>
                          <a:latin typeface="Calibri" pitchFamily="34" charset="0"/>
                        </a:rPr>
                        <a:t>9</a:t>
                      </a:r>
                      <a:r>
                        <a:rPr kumimoji="0" lang="en-US" sz="2800" b="1" i="1" u="none" strike="noStrike" cap="none" normalizeH="0" baseline="0" dirty="0">
                          <a:ln>
                            <a:noFill/>
                          </a:ln>
                          <a:solidFill>
                            <a:srgbClr val="000000"/>
                          </a:solidFill>
                          <a:effectLst/>
                          <a:latin typeface="Calibri" pitchFamily="34" charset="0"/>
                        </a:rPr>
                        <a:t>x </a:t>
                      </a:r>
                      <a:r>
                        <a:rPr kumimoji="0" lang="en-US" sz="2800" b="1" i="0" u="none" strike="noStrike" cap="none" normalizeH="0" baseline="0" dirty="0">
                          <a:ln>
                            <a:noFill/>
                          </a:ln>
                          <a:solidFill>
                            <a:srgbClr val="000000"/>
                          </a:solidFill>
                          <a:effectLst/>
                          <a:latin typeface="Symbol" pitchFamily="18" charset="2"/>
                        </a:rPr>
                        <a:t>+</a:t>
                      </a:r>
                      <a:r>
                        <a:rPr kumimoji="0" lang="en-US" sz="2800" b="1" i="1" u="none" strike="noStrike" cap="none" normalizeH="0" baseline="0" dirty="0">
                          <a:ln>
                            <a:noFill/>
                          </a:ln>
                          <a:solidFill>
                            <a:srgbClr val="000000"/>
                          </a:solidFill>
                          <a:effectLst/>
                          <a:latin typeface="Calibri" pitchFamily="34" charset="0"/>
                        </a:rPr>
                        <a:t> </a:t>
                      </a:r>
                      <a:r>
                        <a:rPr kumimoji="0" lang="en-US" sz="2800" b="1" i="0" u="none" strike="noStrike" cap="none" normalizeH="0" baseline="0" dirty="0">
                          <a:ln>
                            <a:noFill/>
                          </a:ln>
                          <a:solidFill>
                            <a:srgbClr val="000000"/>
                          </a:solidFill>
                          <a:effectLst/>
                          <a:latin typeface="Calibri" pitchFamily="34" charset="0"/>
                        </a:rPr>
                        <a:t>10</a:t>
                      </a:r>
                      <a:r>
                        <a:rPr kumimoji="0" lang="en-US" sz="2800" b="0" i="1" u="none" strike="noStrike" cap="none" normalizeH="0" baseline="0" dirty="0">
                          <a:ln>
                            <a:noFill/>
                          </a:ln>
                          <a:solidFill>
                            <a:srgbClr val="000000"/>
                          </a:solidFill>
                          <a:effectLst/>
                          <a:latin typeface="Calibri" pitchFamily="34" charset="0"/>
                        </a:rPr>
                        <a:t> </a:t>
                      </a: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58737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Step 1:</a:t>
                      </a:r>
                    </a:p>
                  </a:txBody>
                  <a:tcPr horzOverflow="overflow">
                    <a:lnL cap="flat">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Multiply </a:t>
                      </a:r>
                      <a:r>
                        <a:rPr kumimoji="0" lang="en-US" sz="2800" b="0" i="1" u="none" strike="noStrike" cap="none" normalizeH="0" baseline="0" dirty="0">
                          <a:ln>
                            <a:noFill/>
                          </a:ln>
                          <a:solidFill>
                            <a:srgbClr val="000000"/>
                          </a:solidFill>
                          <a:effectLst/>
                          <a:latin typeface="Calibri" pitchFamily="34" charset="0"/>
                        </a:rPr>
                        <a:t>a</a:t>
                      </a:r>
                      <a:r>
                        <a:rPr kumimoji="0" lang="en-US" sz="2800" b="0" i="0" u="none" strike="noStrike" cap="none" normalizeH="0" baseline="0" dirty="0">
                          <a:ln>
                            <a:noFill/>
                          </a:ln>
                          <a:solidFill>
                            <a:srgbClr val="000000"/>
                          </a:solidFill>
                          <a:effectLst/>
                          <a:latin typeface="Symbol" charset="2"/>
                          <a:cs typeface="Symbol" charset="2"/>
                        </a:rPr>
                        <a:t> </a:t>
                      </a:r>
                      <a:r>
                        <a:rPr kumimoji="0" lang="en-US" sz="2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en-US" sz="2800" b="0" i="0" u="none" strike="noStrike" cap="none" normalizeH="0" baseline="0" dirty="0">
                          <a:ln>
                            <a:noFill/>
                          </a:ln>
                          <a:solidFill>
                            <a:srgbClr val="000000"/>
                          </a:solidFill>
                          <a:effectLst/>
                          <a:latin typeface="Symbol" charset="2"/>
                          <a:cs typeface="Symbol" charset="2"/>
                        </a:rPr>
                        <a:t> </a:t>
                      </a:r>
                      <a:r>
                        <a:rPr kumimoji="0" lang="en-US" sz="2800" b="0" i="1" u="none" strike="noStrike" cap="none" normalizeH="0" baseline="0" dirty="0">
                          <a:ln>
                            <a:noFill/>
                          </a:ln>
                          <a:solidFill>
                            <a:srgbClr val="000000"/>
                          </a:solidFill>
                          <a:effectLst/>
                          <a:latin typeface="Calibri" pitchFamily="34" charset="0"/>
                        </a:rPr>
                        <a:t>c</a:t>
                      </a:r>
                      <a:r>
                        <a:rPr kumimoji="0" lang="en-US" sz="2800" b="0" i="0" u="none" strike="noStrike" cap="none" normalizeH="0" baseline="0" dirty="0">
                          <a:ln>
                            <a:noFill/>
                          </a:ln>
                          <a:solidFill>
                            <a:srgbClr val="000000"/>
                          </a:solidFill>
                          <a:effectLst/>
                          <a:latin typeface="Calibri" pitchFamily="34" charset="0"/>
                        </a:rPr>
                        <a:t>.</a:t>
                      </a:r>
                    </a:p>
                  </a:txBody>
                  <a:tcPr horzOverflow="overflow">
                    <a:lnL>
                      <a:noFill/>
                    </a:lnL>
                    <a:lnR>
                      <a:noFill/>
                    </a:lnR>
                    <a:ln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Multiply 2</a:t>
                      </a:r>
                      <a:r>
                        <a:rPr kumimoji="0" lang="en-US" sz="2800" b="0" i="0" u="none" strike="noStrike" cap="none" normalizeH="0" baseline="0" dirty="0">
                          <a:ln>
                            <a:noFill/>
                          </a:ln>
                          <a:solidFill>
                            <a:srgbClr val="000000"/>
                          </a:solidFill>
                          <a:effectLst/>
                          <a:latin typeface="Symbol" charset="2"/>
                          <a:cs typeface="Symbol" charset="2"/>
                        </a:rPr>
                        <a:t> </a:t>
                      </a:r>
                      <a:r>
                        <a:rPr kumimoji="0" lang="en-US" sz="28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en-US" sz="2800" b="0" i="0" u="none" strike="noStrike" cap="none" normalizeH="0" baseline="0" dirty="0">
                          <a:ln>
                            <a:noFill/>
                          </a:ln>
                          <a:solidFill>
                            <a:srgbClr val="000000"/>
                          </a:solidFill>
                          <a:effectLst/>
                          <a:latin typeface="Symbol" charset="2"/>
                          <a:cs typeface="Symbol" charset="2"/>
                        </a:rPr>
                        <a:t> </a:t>
                      </a:r>
                      <a:r>
                        <a:rPr kumimoji="0" lang="en-US" sz="2800" b="0" i="0" u="none" strike="noStrike" cap="none" normalizeH="0" baseline="0" dirty="0">
                          <a:ln>
                            <a:noFill/>
                          </a:ln>
                          <a:solidFill>
                            <a:srgbClr val="000000"/>
                          </a:solidFill>
                          <a:effectLst/>
                          <a:latin typeface="Calibri" pitchFamily="34" charset="0"/>
                        </a:rPr>
                        <a:t>10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20.</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31763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Procedure: Analysis of Factoring by the </a:t>
            </a:r>
            <a:r>
              <a:rPr lang="en-US" i="1" dirty="0"/>
              <a:t>ac</a:t>
            </a:r>
            <a:r>
              <a:rPr lang="en-US" dirty="0"/>
              <a:t>-Method</a:t>
            </a:r>
            <a:r>
              <a:rPr lang="en-US" baseline="-25000" dirty="0"/>
              <a:t>2</a:t>
            </a:r>
            <a:endParaRPr lang="en-US" sz="3200" dirty="0">
              <a:solidFill>
                <a:schemeClr val="accent1"/>
              </a:solidFill>
            </a:endParaRPr>
          </a:p>
        </p:txBody>
      </p:sp>
      <p:sp>
        <p:nvSpPr>
          <p:cNvPr id="5" name="Content Placeholder 2">
            <a:extLst>
              <a:ext uri="{C183D7F6-B498-43B3-948B-1728B52AA6E4}">
                <adec:decorative xmlns:adec="http://schemas.microsoft.com/office/drawing/2017/decorative" val="1"/>
              </a:ext>
            </a:extLst>
          </p:cNvPr>
          <p:cNvSpPr txBox="1">
            <a:spLocks/>
          </p:cNvSpPr>
          <p:nvPr/>
        </p:nvSpPr>
        <p:spPr>
          <a:xfrm>
            <a:off x="457200" y="1280160"/>
            <a:ext cx="8229600" cy="3139440"/>
          </a:xfrm>
          <a:prstGeom prst="rect">
            <a:avLst/>
          </a:prstGeom>
          <a:solidFill>
            <a:srgbClr val="FFFFCC"/>
          </a:solidFill>
          <a:ln w="28575">
            <a:solidFill>
              <a:srgbClr val="000000"/>
            </a:solidFill>
          </a:ln>
        </p:spPr>
        <p:txBody>
          <a:bodyPr>
            <a:noAutofit/>
          </a:bodyPr>
          <a:lstStyle/>
          <a:p>
            <a:pPr lvl="0" algn="ctr">
              <a:spcBef>
                <a:spcPct val="20000"/>
              </a:spcBef>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Tx/>
              <a:buNone/>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285150" name="Group 30" descr="Step 2: for general method, Find two integers whose product is a times c, and whose sum is b. If this is not possible, then the trinomial is not factorable. &#10;for example, Find two integers whose product is 20 and whose sum is 9. In this case,  4 times 5 equals 20 and 4 plus 5 equals 9."/>
          <p:cNvGraphicFramePr>
            <a:graphicFrameLocks noGrp="1"/>
          </p:cNvGraphicFramePr>
          <p:nvPr>
            <p:ph idx="1"/>
            <p:extLst>
              <p:ext uri="{D42A27DB-BD31-4B8C-83A1-F6EECF244321}">
                <p14:modId xmlns:p14="http://schemas.microsoft.com/office/powerpoint/2010/main" val="1966260803"/>
              </p:ext>
            </p:extLst>
          </p:nvPr>
        </p:nvGraphicFramePr>
        <p:xfrm>
          <a:off x="457200" y="1295400"/>
          <a:ext cx="8229600" cy="3124200"/>
        </p:xfrm>
        <a:graphic>
          <a:graphicData uri="http://schemas.openxmlformats.org/drawingml/2006/table">
            <a:tbl>
              <a:tblPr firstRow="1"/>
              <a:tblGrid>
                <a:gridCol w="16002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12420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Step 2:</a:t>
                      </a:r>
                    </a:p>
                  </a:txBody>
                  <a:tcPr marT="45710" marB="45710"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Find two integers whose product is</a:t>
                      </a:r>
                      <a:br>
                        <a:rPr kumimoji="0" lang="en-US" sz="2800" b="0" i="0" u="none" strike="noStrike" cap="none" normalizeH="0" baseline="0" dirty="0">
                          <a:ln>
                            <a:noFill/>
                          </a:ln>
                          <a:solidFill>
                            <a:srgbClr val="000000"/>
                          </a:solidFill>
                          <a:effectLst/>
                          <a:latin typeface="Calibri" pitchFamily="34" charset="0"/>
                        </a:rPr>
                      </a:br>
                      <a:r>
                        <a:rPr kumimoji="0" lang="en-US" sz="2800" b="0" i="1" u="none" strike="noStrike" cap="none" normalizeH="0" baseline="0" dirty="0">
                          <a:ln>
                            <a:noFill/>
                          </a:ln>
                          <a:solidFill>
                            <a:srgbClr val="000000"/>
                          </a:solidFill>
                          <a:effectLst/>
                          <a:latin typeface="Calibri" pitchFamily="34" charset="0"/>
                        </a:rPr>
                        <a:t>ac</a:t>
                      </a:r>
                      <a:r>
                        <a:rPr kumimoji="0" lang="en-US" sz="2800" b="0" i="0" u="none" strike="noStrike" cap="none" normalizeH="0" baseline="0" dirty="0">
                          <a:ln>
                            <a:noFill/>
                          </a:ln>
                          <a:solidFill>
                            <a:srgbClr val="000000"/>
                          </a:solidFill>
                          <a:effectLst/>
                          <a:latin typeface="Calibri" pitchFamily="34" charset="0"/>
                        </a:rPr>
                        <a:t> and whose sum is </a:t>
                      </a:r>
                      <a:r>
                        <a:rPr kumimoji="0" lang="en-US" sz="2800" b="0" i="1" u="none" strike="noStrike" cap="none" normalizeH="0" baseline="0" dirty="0">
                          <a:ln>
                            <a:noFill/>
                          </a:ln>
                          <a:solidFill>
                            <a:srgbClr val="000000"/>
                          </a:solidFill>
                          <a:effectLst/>
                          <a:latin typeface="Calibri" pitchFamily="34" charset="0"/>
                        </a:rPr>
                        <a:t>b</a:t>
                      </a:r>
                      <a:r>
                        <a:rPr kumimoji="0" lang="en-US" sz="2800" b="0" i="0" u="none" strike="noStrike" cap="none" normalizeH="0" baseline="0" dirty="0">
                          <a:ln>
                            <a:noFill/>
                          </a:ln>
                          <a:solidFill>
                            <a:srgbClr val="000000"/>
                          </a:solidFill>
                          <a:effectLst/>
                          <a:latin typeface="Calibri" pitchFamily="34" charset="0"/>
                        </a:rPr>
                        <a:t>. If this is not possible, then the trinomial is </a:t>
                      </a:r>
                      <a:r>
                        <a:rPr kumimoji="0" lang="en-US" sz="2800" b="1" i="0" u="none" strike="noStrike" cap="none" normalizeH="0" baseline="0" dirty="0">
                          <a:ln>
                            <a:noFill/>
                          </a:ln>
                          <a:solidFill>
                            <a:srgbClr val="C00000"/>
                          </a:solidFill>
                          <a:effectLst/>
                          <a:latin typeface="Calibri" pitchFamily="34" charset="0"/>
                        </a:rPr>
                        <a:t>not factorable</a:t>
                      </a:r>
                      <a:r>
                        <a:rPr kumimoji="0" lang="en-US" sz="2800" b="0" i="0" u="none" strike="noStrike" cap="none" normalizeH="0" baseline="0" dirty="0">
                          <a:ln>
                            <a:noFill/>
                          </a:ln>
                          <a:solidFill>
                            <a:srgbClr val="000000"/>
                          </a:solidFill>
                          <a:effectLst/>
                          <a:latin typeface="Calibri" pitchFamily="34" charset="0"/>
                        </a:rPr>
                        <a:t>.</a:t>
                      </a:r>
                      <a:r>
                        <a:rPr kumimoji="0" lang="en-US" sz="2800" b="0" i="1" u="none" strike="noStrike" cap="none" normalizeH="0" baseline="0" dirty="0">
                          <a:ln>
                            <a:noFill/>
                          </a:ln>
                          <a:solidFill>
                            <a:srgbClr val="000000"/>
                          </a:solidFill>
                          <a:effectLst/>
                          <a:latin typeface="Calibri" pitchFamily="34" charset="0"/>
                        </a:rPr>
                        <a:t> </a:t>
                      </a:r>
                    </a:p>
                  </a:txBody>
                  <a:tcPr marT="45710" marB="45710"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Find two integers whose product is 20</a:t>
                      </a:r>
                      <a:br>
                        <a:rPr kumimoji="0" lang="en-US" sz="2800" b="0" i="0" u="none" strike="noStrike" cap="none" normalizeH="0" baseline="0" dirty="0">
                          <a:ln>
                            <a:noFill/>
                          </a:ln>
                          <a:solidFill>
                            <a:srgbClr val="000000"/>
                          </a:solidFill>
                          <a:effectLst/>
                          <a:latin typeface="Calibri" pitchFamily="34" charset="0"/>
                        </a:rPr>
                      </a:br>
                      <a:r>
                        <a:rPr kumimoji="0" lang="en-US" sz="2800" b="0" i="0" u="none" strike="noStrike" cap="none" normalizeH="0" baseline="0" dirty="0">
                          <a:ln>
                            <a:noFill/>
                          </a:ln>
                          <a:solidFill>
                            <a:srgbClr val="000000"/>
                          </a:solidFill>
                          <a:effectLst/>
                          <a:latin typeface="Calibri" pitchFamily="34" charset="0"/>
                        </a:rPr>
                        <a:t>and whose sum is 9. In this case, 4 ⋅ 5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20 and 4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5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9.)</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rgbClr val="000000"/>
                        </a:solidFill>
                        <a:effectLst/>
                        <a:latin typeface="Calibri" pitchFamily="34" charset="0"/>
                      </a:endParaRPr>
                    </a:p>
                  </a:txBody>
                  <a:tcPr marT="45710" marB="45710"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683993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t>Procedure: Analysis of Factoring by the </a:t>
            </a:r>
            <a:r>
              <a:rPr lang="en-US" i="1" dirty="0"/>
              <a:t>ac</a:t>
            </a:r>
            <a:r>
              <a:rPr lang="en-US" dirty="0"/>
              <a:t>-Method</a:t>
            </a:r>
            <a:r>
              <a:rPr lang="en-US" baseline="-25000" dirty="0"/>
              <a:t>3</a:t>
            </a:r>
            <a:endParaRPr lang="en-US" sz="3200" dirty="0">
              <a:solidFill>
                <a:schemeClr val="accent1"/>
              </a:solidFill>
            </a:endParaRPr>
          </a:p>
        </p:txBody>
      </p:sp>
      <p:sp>
        <p:nvSpPr>
          <p:cNvPr id="6" name="Content Placeholder 2">
            <a:extLst>
              <a:ext uri="{C183D7F6-B498-43B3-948B-1728B52AA6E4}">
                <adec:decorative xmlns:adec="http://schemas.microsoft.com/office/drawing/2017/decorative" val="1"/>
              </a:ext>
            </a:extLst>
          </p:cNvPr>
          <p:cNvSpPr txBox="1">
            <a:spLocks/>
          </p:cNvSpPr>
          <p:nvPr/>
        </p:nvSpPr>
        <p:spPr>
          <a:xfrm>
            <a:off x="457200" y="1280160"/>
            <a:ext cx="8229600" cy="2908300"/>
          </a:xfrm>
          <a:prstGeom prst="rect">
            <a:avLst/>
          </a:prstGeom>
          <a:solidFill>
            <a:srgbClr val="FFFFCC"/>
          </a:solidFill>
          <a:ln w="28575">
            <a:solidFill>
              <a:srgbClr val="000000"/>
            </a:solidFill>
          </a:ln>
        </p:spPr>
        <p:txBody>
          <a:bodyPr>
            <a:noAutofit/>
          </a:bodyPr>
          <a:lstStyle/>
          <a:p>
            <a:pPr algn="ctr">
              <a:spcBef>
                <a:spcPct val="20000"/>
              </a:spcBef>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Tx/>
              <a:buNone/>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254518" name="Group 118" descr="Step 3: for general method, Rewrite the middle term, which is b times x, using the two numbers from Step 2 as coefficients.&#10;for example, Rewrite the &#10;middle term  open parenthesis  plus 9x close parenthesis using  plus 4 and  plus 5 as coefficients.&#10;2x squared plus 9x plus 10 as:&#10;2x squared plus 4x plus 5x plus 10."/>
          <p:cNvGraphicFramePr>
            <a:graphicFrameLocks noGrp="1"/>
          </p:cNvGraphicFramePr>
          <p:nvPr>
            <p:ph idx="1"/>
            <p:extLst>
              <p:ext uri="{D42A27DB-BD31-4B8C-83A1-F6EECF244321}">
                <p14:modId xmlns:p14="http://schemas.microsoft.com/office/powerpoint/2010/main" val="2783571179"/>
              </p:ext>
            </p:extLst>
          </p:nvPr>
        </p:nvGraphicFramePr>
        <p:xfrm>
          <a:off x="457200" y="1295400"/>
          <a:ext cx="8229600" cy="2908300"/>
        </p:xfrm>
        <a:graphic>
          <a:graphicData uri="http://schemas.openxmlformats.org/drawingml/2006/table">
            <a:tbl>
              <a:tblPr firstRow="1"/>
              <a:tblGrid>
                <a:gridCol w="1242204">
                  <a:extLst>
                    <a:ext uri="{9D8B030D-6E8A-4147-A177-3AD203B41FA5}">
                      <a16:colId xmlns:a16="http://schemas.microsoft.com/office/drawing/2014/main" val="20000"/>
                    </a:ext>
                  </a:extLst>
                </a:gridCol>
                <a:gridCol w="3493698">
                  <a:extLst>
                    <a:ext uri="{9D8B030D-6E8A-4147-A177-3AD203B41FA5}">
                      <a16:colId xmlns:a16="http://schemas.microsoft.com/office/drawing/2014/main" val="20001"/>
                    </a:ext>
                  </a:extLst>
                </a:gridCol>
                <a:gridCol w="3493698">
                  <a:extLst>
                    <a:ext uri="{9D8B030D-6E8A-4147-A177-3AD203B41FA5}">
                      <a16:colId xmlns:a16="http://schemas.microsoft.com/office/drawing/2014/main" val="20002"/>
                    </a:ext>
                  </a:extLst>
                </a:gridCol>
              </a:tblGrid>
              <a:tr h="2908300">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Step 3:</a:t>
                      </a:r>
                    </a:p>
                  </a:txBody>
                  <a:tcPr marL="93165" marR="93165" marT="45728" marB="45728"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Rewrite the middle </a:t>
                      </a:r>
                      <a:br>
                        <a:rPr kumimoji="0" lang="en-US" sz="2800" b="0" i="0" u="none" strike="noStrike" cap="none" normalizeH="0" baseline="0" dirty="0">
                          <a:ln>
                            <a:noFill/>
                          </a:ln>
                          <a:solidFill>
                            <a:srgbClr val="000000"/>
                          </a:solidFill>
                          <a:effectLst/>
                          <a:latin typeface="Calibri" pitchFamily="34" charset="0"/>
                        </a:rPr>
                      </a:br>
                      <a:r>
                        <a:rPr kumimoji="0" lang="en-US" sz="2800" b="0" i="0" u="none" strike="noStrike" cap="none" normalizeH="0" baseline="0" dirty="0">
                          <a:ln>
                            <a:noFill/>
                          </a:ln>
                          <a:solidFill>
                            <a:srgbClr val="000000"/>
                          </a:solidFill>
                          <a:effectLst/>
                          <a:latin typeface="Calibri" pitchFamily="34" charset="0"/>
                        </a:rPr>
                        <a:t>term (</a:t>
                      </a:r>
                      <a:r>
                        <a:rPr kumimoji="0" lang="en-US" sz="2800" b="0" i="1" u="none" strike="noStrike" cap="none" normalizeH="0" baseline="0" dirty="0" err="1">
                          <a:ln>
                            <a:noFill/>
                          </a:ln>
                          <a:solidFill>
                            <a:srgbClr val="000000"/>
                          </a:solidFill>
                          <a:effectLst/>
                          <a:latin typeface="Calibri" pitchFamily="34" charset="0"/>
                        </a:rPr>
                        <a:t>bx</a:t>
                      </a:r>
                      <a:r>
                        <a:rPr kumimoji="0" lang="en-US" sz="2800" b="0" i="0" u="none" strike="noStrike" cap="none" normalizeH="0" baseline="0" dirty="0">
                          <a:ln>
                            <a:noFill/>
                          </a:ln>
                          <a:solidFill>
                            <a:srgbClr val="000000"/>
                          </a:solidFill>
                          <a:effectLst/>
                          <a:latin typeface="Calibri" pitchFamily="34" charset="0"/>
                        </a:rPr>
                        <a:t>) using the two numbers found in Step 2 as coefficients.</a:t>
                      </a:r>
                    </a:p>
                  </a:txBody>
                  <a:tcPr marL="93165" marR="93165" marT="45728" marB="45728"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Rewrite the </a:t>
                      </a:r>
                      <a:br>
                        <a:rPr kumimoji="0" lang="en-US" sz="2800" b="0" i="0" u="none" strike="noStrike" cap="none" normalizeH="0" baseline="0" dirty="0">
                          <a:ln>
                            <a:noFill/>
                          </a:ln>
                          <a:solidFill>
                            <a:srgbClr val="000000"/>
                          </a:solidFill>
                          <a:effectLst/>
                          <a:latin typeface="Calibri" pitchFamily="34" charset="0"/>
                        </a:rPr>
                      </a:br>
                      <a:r>
                        <a:rPr kumimoji="0" lang="en-US" sz="2800" b="0" i="0" u="none" strike="noStrike" cap="none" normalizeH="0" baseline="0" dirty="0">
                          <a:ln>
                            <a:noFill/>
                          </a:ln>
                          <a:solidFill>
                            <a:srgbClr val="000000"/>
                          </a:solidFill>
                          <a:effectLst/>
                          <a:latin typeface="Calibri" pitchFamily="34" charset="0"/>
                        </a:rPr>
                        <a:t>middle term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9</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0" dirty="0">
                          <a:ln>
                            <a:noFill/>
                          </a:ln>
                          <a:solidFill>
                            <a:srgbClr val="000000"/>
                          </a:solidFill>
                          <a:effectLst/>
                          <a:latin typeface="Calibri" pitchFamily="34" charset="0"/>
                        </a:rPr>
                        <a:t>) using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4 and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5 as coefficients.</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Calibri" pitchFamily="34" charset="0"/>
                        </a:rPr>
                        <a:t> </a:t>
                      </a:r>
                      <a:r>
                        <a:rPr kumimoji="0" lang="en-US" sz="2800" b="0" i="0" u="none" strike="noStrike" cap="none" normalizeH="0" baseline="0" dirty="0">
                          <a:ln>
                            <a:noFill/>
                          </a:ln>
                          <a:solidFill>
                            <a:srgbClr val="FF0000"/>
                          </a:solidFill>
                          <a:effectLst/>
                          <a:latin typeface="Symbol" pitchFamily="18" charset="2"/>
                        </a:rPr>
                        <a:t>+</a:t>
                      </a:r>
                      <a:r>
                        <a:rPr kumimoji="0" lang="en-US" sz="2800" b="0" i="0" u="none" strike="noStrike" cap="none" normalizeH="0" baseline="0" dirty="0">
                          <a:ln>
                            <a:noFill/>
                          </a:ln>
                          <a:solidFill>
                            <a:srgbClr val="FF0000"/>
                          </a:solidFill>
                          <a:effectLst/>
                          <a:latin typeface="Calibri" pitchFamily="34" charset="0"/>
                        </a:rPr>
                        <a:t> 9</a:t>
                      </a:r>
                      <a:r>
                        <a:rPr kumimoji="0" lang="en-US" sz="2800" b="0" i="1" u="none" strike="noStrike" cap="none" normalizeH="0" baseline="0" dirty="0">
                          <a:ln>
                            <a:noFill/>
                          </a:ln>
                          <a:solidFill>
                            <a:srgbClr val="FF0000"/>
                          </a:solidFill>
                          <a:effectLst/>
                          <a:latin typeface="Calibri" pitchFamily="34" charset="0"/>
                        </a:rPr>
                        <a:t>x</a:t>
                      </a:r>
                      <a:r>
                        <a:rPr kumimoji="0" lang="en-US" sz="2800" b="0" i="0" u="none" strike="noStrike" cap="none" normalizeH="0" baseline="0" dirty="0">
                          <a:ln>
                            <a:noFill/>
                          </a:ln>
                          <a:solidFill>
                            <a:srgbClr val="FF0000"/>
                          </a:solidFill>
                          <a:effectLst/>
                          <a:latin typeface="Calibri" pitchFamily="34" charset="0"/>
                        </a:rPr>
                        <a:t>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10 </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Calibri" pitchFamily="34" charset="0"/>
                        </a:rPr>
                        <a:t> </a:t>
                      </a:r>
                      <a:r>
                        <a:rPr kumimoji="0" lang="en-US" sz="2800" b="0" i="0" u="none" strike="noStrike" cap="none" normalizeH="0" baseline="0" dirty="0">
                          <a:ln>
                            <a:noFill/>
                          </a:ln>
                          <a:solidFill>
                            <a:srgbClr val="FF0000"/>
                          </a:solidFill>
                          <a:effectLst/>
                          <a:latin typeface="Symbol" pitchFamily="18" charset="2"/>
                        </a:rPr>
                        <a:t>+</a:t>
                      </a:r>
                      <a:r>
                        <a:rPr kumimoji="0" lang="en-US" sz="2800" b="0" i="0" u="none" strike="noStrike" cap="none" normalizeH="0" baseline="0" dirty="0">
                          <a:ln>
                            <a:noFill/>
                          </a:ln>
                          <a:solidFill>
                            <a:srgbClr val="FF0000"/>
                          </a:solidFill>
                          <a:effectLst/>
                          <a:latin typeface="Calibri" pitchFamily="34" charset="0"/>
                        </a:rPr>
                        <a:t> 4</a:t>
                      </a:r>
                      <a:r>
                        <a:rPr kumimoji="0" lang="en-US" sz="2800" b="0" i="1" u="none" strike="noStrike" cap="none" normalizeH="0" baseline="0" dirty="0">
                          <a:ln>
                            <a:noFill/>
                          </a:ln>
                          <a:solidFill>
                            <a:srgbClr val="FF0000"/>
                          </a:solidFill>
                          <a:effectLst/>
                          <a:latin typeface="Calibri" pitchFamily="34" charset="0"/>
                        </a:rPr>
                        <a:t>x</a:t>
                      </a:r>
                      <a:r>
                        <a:rPr kumimoji="0" lang="en-US" sz="2800" b="0" i="0" u="none" strike="noStrike" cap="none" normalizeH="0" baseline="0" dirty="0">
                          <a:ln>
                            <a:noFill/>
                          </a:ln>
                          <a:solidFill>
                            <a:srgbClr val="FF0000"/>
                          </a:solidFill>
                          <a:effectLst/>
                          <a:latin typeface="Calibri" pitchFamily="34" charset="0"/>
                        </a:rPr>
                        <a:t> </a:t>
                      </a:r>
                      <a:r>
                        <a:rPr kumimoji="0" lang="en-US" sz="2800" b="0" i="0" u="none" strike="noStrike" cap="none" normalizeH="0" baseline="0" dirty="0">
                          <a:ln>
                            <a:noFill/>
                          </a:ln>
                          <a:solidFill>
                            <a:srgbClr val="FF0000"/>
                          </a:solidFill>
                          <a:effectLst/>
                          <a:latin typeface="Symbol" pitchFamily="18" charset="2"/>
                        </a:rPr>
                        <a:t>+</a:t>
                      </a:r>
                      <a:r>
                        <a:rPr kumimoji="0" lang="en-US" sz="2800" b="0" i="0" u="none" strike="noStrike" cap="none" normalizeH="0" baseline="0" dirty="0">
                          <a:ln>
                            <a:noFill/>
                          </a:ln>
                          <a:solidFill>
                            <a:srgbClr val="FF0000"/>
                          </a:solidFill>
                          <a:effectLst/>
                          <a:latin typeface="Calibri" pitchFamily="34" charset="0"/>
                        </a:rPr>
                        <a:t> 5</a:t>
                      </a:r>
                      <a:r>
                        <a:rPr kumimoji="0" lang="en-US" sz="2800" b="0" i="1" u="none" strike="noStrike" cap="none" normalizeH="0" baseline="0" dirty="0">
                          <a:ln>
                            <a:noFill/>
                          </a:ln>
                          <a:solidFill>
                            <a:srgbClr val="FF0000"/>
                          </a:solidFill>
                          <a:effectLst/>
                          <a:latin typeface="Calibri" pitchFamily="34" charset="0"/>
                        </a:rPr>
                        <a:t>x</a:t>
                      </a:r>
                      <a:r>
                        <a:rPr kumimoji="0" lang="en-US" sz="2800" b="0" i="0" u="none" strike="noStrike" cap="none" normalizeH="0" baseline="0" dirty="0">
                          <a:ln>
                            <a:noFill/>
                          </a:ln>
                          <a:solidFill>
                            <a:srgbClr val="FF0000"/>
                          </a:solidFill>
                          <a:effectLst/>
                          <a:latin typeface="Calibri" pitchFamily="34" charset="0"/>
                        </a:rPr>
                        <a:t>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10</a:t>
                      </a:r>
                    </a:p>
                  </a:txBody>
                  <a:tcPr marL="93165" marR="93165" marT="45728" marB="45728"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058368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t>Procedure: Analysis of Factoring by the </a:t>
            </a:r>
            <a:r>
              <a:rPr lang="en-US" i="1" dirty="0"/>
              <a:t>ac</a:t>
            </a:r>
            <a:r>
              <a:rPr lang="en-US" dirty="0"/>
              <a:t>-Method</a:t>
            </a:r>
            <a:r>
              <a:rPr lang="en-US" baseline="-25000" dirty="0"/>
              <a:t>4</a:t>
            </a:r>
            <a:endParaRPr lang="en-US" sz="3200" dirty="0">
              <a:solidFill>
                <a:schemeClr val="accent1"/>
              </a:solidFill>
            </a:endParaRPr>
          </a:p>
        </p:txBody>
      </p:sp>
      <p:sp>
        <p:nvSpPr>
          <p:cNvPr id="5" name="Content Placeholder 2">
            <a:extLst>
              <a:ext uri="{C183D7F6-B498-43B3-948B-1728B52AA6E4}">
                <adec:decorative xmlns:adec="http://schemas.microsoft.com/office/drawing/2017/decorative" val="1"/>
              </a:ext>
            </a:extLst>
          </p:cNvPr>
          <p:cNvSpPr txBox="1">
            <a:spLocks/>
          </p:cNvSpPr>
          <p:nvPr/>
        </p:nvSpPr>
        <p:spPr>
          <a:xfrm>
            <a:off x="609600" y="1371600"/>
            <a:ext cx="8229600" cy="3240088"/>
          </a:xfrm>
          <a:prstGeom prst="rect">
            <a:avLst/>
          </a:prstGeom>
          <a:solidFill>
            <a:srgbClr val="FFFFCC"/>
          </a:solidFill>
          <a:ln w="28575">
            <a:solidFill>
              <a:srgbClr val="000000"/>
            </a:solidFill>
          </a:ln>
        </p:spPr>
        <p:txBody>
          <a:bodyPr>
            <a:noAutofit/>
          </a:bodyPr>
          <a:lstStyle/>
          <a:p>
            <a:pPr algn="ctr">
              <a:spcBef>
                <a:spcPct val="20000"/>
              </a:spcBef>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endParaRPr lang="en-US" sz="2800" b="1" dirty="0">
              <a:solidFill>
                <a:srgbClr val="000000"/>
              </a:solidFill>
            </a:endParaRPr>
          </a:p>
          <a:p>
            <a:pPr lvl="0" algn="ctr">
              <a:spcBef>
                <a:spcPct val="20000"/>
              </a:spcBef>
              <a:tabLst>
                <a:tab pos="342900" algn="l"/>
                <a:tab pos="520700" algn="l"/>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Tx/>
              <a:buNone/>
              <a:tabLst>
                <a:tab pos="342900" algn="l"/>
                <a:tab pos="520700" algn="l"/>
              </a:tabLst>
              <a:defRPr/>
            </a:pPr>
            <a:r>
              <a:rPr kumimoji="0" lang="en-US" sz="2000" b="0" i="0" u="none" strike="noStrike" kern="1200" cap="none" spc="0" normalizeH="0" baseline="0" noProof="0" dirty="0">
                <a:ln>
                  <a:noFill/>
                </a:ln>
                <a:solidFill>
                  <a:srgbClr val="000000"/>
                </a:solidFill>
                <a:effectLst/>
                <a:uLnTx/>
                <a:uFillTx/>
                <a:latin typeface="+mn-lt"/>
                <a:ea typeface="+mn-ea"/>
                <a:cs typeface="+mn-cs"/>
              </a:rPr>
              <a:t>	</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261638" name="Group 70" descr="Step 4: for general method, Factor by grouping the first two terms and the last two terms.&#10;for example, Factor by grouping the first two terms&#10;and the last two terms.&#10;2x squared plus 4x plus 5x plus 10.&#10;Group as: open parenthesis 2x squared plus 4x close parenthesis  plus open parenthesis 5x plus 10 close parenthesis &#10;Factor each group: 2x times open parenthesis x plus 2 close parenthesis , plus 5 times open parenthesis x plus 2 close parenthesis."/>
          <p:cNvGraphicFramePr>
            <a:graphicFrameLocks noGrp="1"/>
          </p:cNvGraphicFramePr>
          <p:nvPr>
            <p:extLst>
              <p:ext uri="{D42A27DB-BD31-4B8C-83A1-F6EECF244321}">
                <p14:modId xmlns:p14="http://schemas.microsoft.com/office/powerpoint/2010/main" val="4076327248"/>
              </p:ext>
            </p:extLst>
          </p:nvPr>
        </p:nvGraphicFramePr>
        <p:xfrm>
          <a:off x="685800" y="1447800"/>
          <a:ext cx="8077200" cy="3163888"/>
        </p:xfrm>
        <a:graphic>
          <a:graphicData uri="http://schemas.openxmlformats.org/drawingml/2006/table">
            <a:tbl>
              <a:tblPr firstRow="1"/>
              <a:tblGrid>
                <a:gridCol w="1346200">
                  <a:extLst>
                    <a:ext uri="{9D8B030D-6E8A-4147-A177-3AD203B41FA5}">
                      <a16:colId xmlns:a16="http://schemas.microsoft.com/office/drawing/2014/main" val="20000"/>
                    </a:ext>
                  </a:extLst>
                </a:gridCol>
                <a:gridCol w="3440289">
                  <a:extLst>
                    <a:ext uri="{9D8B030D-6E8A-4147-A177-3AD203B41FA5}">
                      <a16:colId xmlns:a16="http://schemas.microsoft.com/office/drawing/2014/main" val="20001"/>
                    </a:ext>
                  </a:extLst>
                </a:gridCol>
                <a:gridCol w="3290711">
                  <a:extLst>
                    <a:ext uri="{9D8B030D-6E8A-4147-A177-3AD203B41FA5}">
                      <a16:colId xmlns:a16="http://schemas.microsoft.com/office/drawing/2014/main" val="20002"/>
                    </a:ext>
                  </a:extLst>
                </a:gridCol>
              </a:tblGrid>
              <a:tr h="3163888">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Step 4:</a:t>
                      </a:r>
                    </a:p>
                  </a:txBody>
                  <a:tcPr marT="45721" marB="45721"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Factor by grouping</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the first two terms</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and the last two</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terms.</a:t>
                      </a:r>
                    </a:p>
                  </a:txBody>
                  <a:tcPr marT="45721" marB="45721"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Factor by grouping the first two terms</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and the last two terms.</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4</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5</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10</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4</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0" dirty="0">
                          <a:ln>
                            <a:noFill/>
                          </a:ln>
                          <a:solidFill>
                            <a:srgbClr val="000000"/>
                          </a:solidFill>
                          <a:effectLst/>
                          <a:latin typeface="Calibri" pitchFamily="34" charset="0"/>
                        </a:rPr>
                        <a:t>)</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(5x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10)</a:t>
                      </a:r>
                    </a:p>
                    <a:p>
                      <a:pPr marL="0" marR="0" lvl="0" indent="0" algn="l" defTabSz="914400" rtl="0" eaLnBrk="0" fontAlgn="base" latinLnBrk="0" hangingPunct="0">
                        <a:lnSpc>
                          <a:spcPct val="100000"/>
                        </a:lnSpc>
                        <a:spcBef>
                          <a:spcPct val="5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0" dirty="0">
                          <a:ln>
                            <a:noFill/>
                          </a:ln>
                          <a:solidFill>
                            <a:srgbClr val="008080"/>
                          </a:solidFill>
                          <a:effectLst/>
                          <a:latin typeface="Calibri" pitchFamily="34" charset="0"/>
                        </a:rPr>
                        <a:t>(</a:t>
                      </a:r>
                      <a:r>
                        <a:rPr kumimoji="0" lang="en-US" sz="2800" b="0" i="1" u="none" strike="noStrike" cap="none" normalizeH="0" baseline="0" dirty="0">
                          <a:ln>
                            <a:noFill/>
                          </a:ln>
                          <a:solidFill>
                            <a:srgbClr val="008080"/>
                          </a:solidFill>
                          <a:effectLst/>
                          <a:latin typeface="Calibri" pitchFamily="34" charset="0"/>
                        </a:rPr>
                        <a:t>x </a:t>
                      </a:r>
                      <a:r>
                        <a:rPr kumimoji="0" lang="en-US" sz="2800" b="0" i="0" u="none" strike="noStrike" cap="none" normalizeH="0" baseline="0" dirty="0">
                          <a:ln>
                            <a:noFill/>
                          </a:ln>
                          <a:solidFill>
                            <a:srgbClr val="00808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2)</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5</a:t>
                      </a:r>
                      <a:r>
                        <a:rPr kumimoji="0" lang="en-US" sz="2800" b="0" i="0" u="none" strike="noStrike" cap="none" normalizeH="0" baseline="0" dirty="0">
                          <a:ln>
                            <a:noFill/>
                          </a:ln>
                          <a:solidFill>
                            <a:srgbClr val="008080"/>
                          </a:solidFill>
                          <a:effectLst/>
                          <a:latin typeface="Calibri" pitchFamily="34" charset="0"/>
                        </a:rPr>
                        <a:t>(</a:t>
                      </a:r>
                      <a:r>
                        <a:rPr kumimoji="0" lang="en-US" sz="2800" b="0" i="1" u="none" strike="noStrike" cap="none" normalizeH="0" baseline="0" dirty="0">
                          <a:ln>
                            <a:noFill/>
                          </a:ln>
                          <a:solidFill>
                            <a:srgbClr val="008080"/>
                          </a:solidFill>
                          <a:effectLst/>
                          <a:latin typeface="Calibri" pitchFamily="34" charset="0"/>
                        </a:rPr>
                        <a:t>x </a:t>
                      </a:r>
                      <a:r>
                        <a:rPr kumimoji="0" lang="en-US" sz="2800" b="0" i="0" u="none" strike="noStrike" cap="none" normalizeH="0" baseline="0" dirty="0">
                          <a:ln>
                            <a:noFill/>
                          </a:ln>
                          <a:solidFill>
                            <a:srgbClr val="00808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2)</a:t>
                      </a:r>
                    </a:p>
                  </a:txBody>
                  <a:tcPr marT="45721" marB="45721"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21935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t>Procedure: Analysis of Factoring by the </a:t>
            </a:r>
            <a:r>
              <a:rPr lang="en-US" i="1" dirty="0"/>
              <a:t>ac</a:t>
            </a:r>
            <a:r>
              <a:rPr lang="en-US" dirty="0"/>
              <a:t>-Method</a:t>
            </a:r>
            <a:r>
              <a:rPr lang="en-US" baseline="-25000" dirty="0"/>
              <a:t>5</a:t>
            </a:r>
            <a:endParaRPr lang="en-US" sz="3200" dirty="0">
              <a:solidFill>
                <a:schemeClr val="accent1"/>
              </a:solidFill>
            </a:endParaRPr>
          </a:p>
        </p:txBody>
      </p:sp>
      <p:sp>
        <p:nvSpPr>
          <p:cNvPr id="21507" name="TextBox 3">
            <a:extLst>
              <a:ext uri="{C183D7F6-B498-43B3-948B-1728B52AA6E4}">
                <adec:decorative xmlns:adec="http://schemas.microsoft.com/office/drawing/2017/decorative" val="1"/>
              </a:ext>
            </a:extLst>
          </p:cNvPr>
          <p:cNvSpPr>
            <a:spLocks noGrp="1" noChangeArrowheads="1"/>
          </p:cNvSpPr>
          <p:nvPr>
            <p:ph idx="1"/>
          </p:nvPr>
        </p:nvSpPr>
        <p:spPr>
          <a:xfrm>
            <a:off x="457200" y="1280160"/>
            <a:ext cx="8229600" cy="4130040"/>
          </a:xfrm>
          <a:prstGeom prst="rect">
            <a:avLst/>
          </a:prstGeom>
          <a:solidFill>
            <a:srgbClr val="FFFFCC"/>
          </a:solidFill>
          <a:ln w="28575">
            <a:solidFill>
              <a:srgbClr val="000000"/>
            </a:solidFill>
          </a:ln>
        </p:spPr>
        <p:txBody>
          <a:bodyPr>
            <a:noAutofit/>
          </a:bodyPr>
          <a:lstStyle/>
          <a:p>
            <a:pPr algn="ctr">
              <a:tabLst>
                <a:tab pos="342900" algn="l"/>
                <a:tab pos="520700" algn="l"/>
              </a:tabLst>
            </a:pPr>
            <a:r>
              <a:rPr lang="en-US" i="0" dirty="0">
                <a:solidFill>
                  <a:srgbClr val="000000"/>
                </a:solidFill>
              </a:rPr>
              <a:t> </a:t>
            </a:r>
          </a:p>
        </p:txBody>
      </p:sp>
      <p:graphicFrame>
        <p:nvGraphicFramePr>
          <p:cNvPr id="1263698" name="Group 82" descr="Step 5: for general method, Factor out the common binomial factor. This will give two binomial factors of the trinomial&#10;ax squared plus bx plus c&#10;for example, Factor out the common binomial &#10;factor open parenthesis x plus 2 close parenthesis. Thus&#10;&#10;2x squared plus 9x plus 10 equals&#10;2x squared plus 4x plus 5x plus 10 equals&#10;open parenthesis 2x squared plus 4x close parenthesis  plus open parenthesis 5x plus 10 close parenthesis &#10;equals to 2x times open parenthesis x plus 2 close parenthesis , plus 5 times open parenthesis x plus 2 close parenthesis.&#10;Final answer: open parenthesis x plus 2 close parenthesis  times open parenthesis 2x plus 5 close parenthesis ."/>
          <p:cNvGraphicFramePr>
            <a:graphicFrameLocks noGrp="1"/>
          </p:cNvGraphicFramePr>
          <p:nvPr>
            <p:extLst>
              <p:ext uri="{D42A27DB-BD31-4B8C-83A1-F6EECF244321}">
                <p14:modId xmlns:p14="http://schemas.microsoft.com/office/powerpoint/2010/main" val="3902009987"/>
              </p:ext>
            </p:extLst>
          </p:nvPr>
        </p:nvGraphicFramePr>
        <p:xfrm>
          <a:off x="457200" y="1295400"/>
          <a:ext cx="8229600" cy="4017963"/>
        </p:xfrm>
        <a:graphic>
          <a:graphicData uri="http://schemas.openxmlformats.org/drawingml/2006/table">
            <a:tbl>
              <a:tblPr firstRow="1"/>
              <a:tblGrid>
                <a:gridCol w="1219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4017963">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0000"/>
                          </a:solidFill>
                          <a:effectLst/>
                          <a:latin typeface="Calibri" pitchFamily="34" charset="0"/>
                        </a:rPr>
                        <a:t>Step 5:</a:t>
                      </a:r>
                    </a:p>
                  </a:txBody>
                  <a:tcPr marT="45728" marB="45728"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Factor out the common binomial factor. This will give two binomial factors of the trinomial</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1" u="none" strike="noStrike" cap="none" normalizeH="0" baseline="0" dirty="0">
                          <a:ln>
                            <a:noFill/>
                          </a:ln>
                          <a:solidFill>
                            <a:srgbClr val="000000"/>
                          </a:solidFill>
                          <a:effectLst/>
                          <a:latin typeface="Calibri" pitchFamily="34" charset="0"/>
                        </a:rPr>
                        <a:t>ax</a:t>
                      </a:r>
                      <a:r>
                        <a:rPr kumimoji="0" lang="en-US" sz="2800" b="0" i="0" u="none" strike="noStrike" cap="none" normalizeH="0" baseline="46000" dirty="0">
                          <a:ln>
                            <a:noFill/>
                          </a:ln>
                          <a:solidFill>
                            <a:srgbClr val="000000"/>
                          </a:solidFill>
                          <a:effectLst/>
                          <a:latin typeface="Calibri" pitchFamily="34" charset="0"/>
                        </a:rPr>
                        <a:t>2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46000" dirty="0">
                          <a:ln>
                            <a:noFill/>
                          </a:ln>
                          <a:solidFill>
                            <a:srgbClr val="000000"/>
                          </a:solidFill>
                          <a:effectLst/>
                          <a:latin typeface="Calibri" pitchFamily="34" charset="0"/>
                        </a:rPr>
                        <a:t> </a:t>
                      </a:r>
                      <a:r>
                        <a:rPr kumimoji="0" lang="en-US" sz="2800" b="0" i="1" u="none" strike="noStrike" cap="none" normalizeH="0" baseline="0" dirty="0" err="1">
                          <a:ln>
                            <a:noFill/>
                          </a:ln>
                          <a:solidFill>
                            <a:srgbClr val="000000"/>
                          </a:solidFill>
                          <a:effectLst/>
                          <a:latin typeface="Calibri" pitchFamily="34" charset="0"/>
                        </a:rPr>
                        <a:t>bx</a:t>
                      </a:r>
                      <a:r>
                        <a:rPr kumimoji="0" lang="en-US" sz="2800" b="0" i="1" u="none" strike="noStrike" cap="none" normalizeH="0" baseline="0" dirty="0">
                          <a:ln>
                            <a:noFill/>
                          </a:ln>
                          <a:solidFill>
                            <a:srgbClr val="000000"/>
                          </a:solidFill>
                          <a:effectLst/>
                          <a:latin typeface="Calibri" pitchFamily="34" charset="0"/>
                        </a:rPr>
                        <a:t> </a:t>
                      </a:r>
                      <a:r>
                        <a:rPr kumimoji="0" lang="en-US" sz="2800" b="0" i="0" u="none" strike="noStrike" cap="none" normalizeH="0" baseline="0" dirty="0">
                          <a:ln>
                            <a:noFill/>
                          </a:ln>
                          <a:solidFill>
                            <a:srgbClr val="000000"/>
                          </a:solidFill>
                          <a:effectLst/>
                          <a:latin typeface="Symbol" pitchFamily="18" charset="2"/>
                        </a:rPr>
                        <a:t>+</a:t>
                      </a:r>
                      <a:r>
                        <a:rPr kumimoji="0" lang="en-US" sz="2800" b="0" i="1" u="none" strike="noStrike" cap="none" normalizeH="0" baseline="0" dirty="0">
                          <a:ln>
                            <a:noFill/>
                          </a:ln>
                          <a:solidFill>
                            <a:srgbClr val="000000"/>
                          </a:solidFill>
                          <a:effectLst/>
                          <a:latin typeface="Calibri" pitchFamily="34" charset="0"/>
                        </a:rPr>
                        <a:t> c</a:t>
                      </a:r>
                      <a:r>
                        <a:rPr kumimoji="0" lang="en-US" sz="2800" b="0" i="0" u="none" strike="noStrike" cap="none" normalizeH="0" baseline="0" dirty="0">
                          <a:ln>
                            <a:noFill/>
                          </a:ln>
                          <a:solidFill>
                            <a:srgbClr val="000000"/>
                          </a:solidFill>
                          <a:effectLst/>
                          <a:latin typeface="Calibri" pitchFamily="34" charset="0"/>
                        </a:rPr>
                        <a:t>.</a:t>
                      </a:r>
                    </a:p>
                  </a:txBody>
                  <a:tcPr marT="45728" marB="45728"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Factor out the common binomial </a:t>
                      </a:r>
                      <a:br>
                        <a:rPr kumimoji="0" lang="en-US" sz="2800" b="0" i="0" u="none" strike="noStrike" cap="none" normalizeH="0" baseline="0" dirty="0">
                          <a:ln>
                            <a:noFill/>
                          </a:ln>
                          <a:solidFill>
                            <a:srgbClr val="000000"/>
                          </a:solidFill>
                          <a:effectLst/>
                          <a:latin typeface="Calibri" pitchFamily="34" charset="0"/>
                        </a:rPr>
                      </a:br>
                      <a:r>
                        <a:rPr kumimoji="0" lang="en-US" sz="2800" b="0" i="0" u="none" strike="noStrike" cap="none" normalizeH="0" baseline="0" dirty="0">
                          <a:ln>
                            <a:noFill/>
                          </a:ln>
                          <a:solidFill>
                            <a:srgbClr val="000000"/>
                          </a:solidFill>
                          <a:effectLst/>
                          <a:latin typeface="Calibri" pitchFamily="34" charset="0"/>
                        </a:rPr>
                        <a:t>factor </a:t>
                      </a:r>
                      <a:r>
                        <a:rPr kumimoji="0" lang="en-US" sz="2800" b="0" i="0" u="none" strike="noStrike" cap="none" normalizeH="0" baseline="0" dirty="0">
                          <a:ln>
                            <a:noFill/>
                          </a:ln>
                          <a:solidFill>
                            <a:srgbClr val="FF0000"/>
                          </a:solidFill>
                          <a:effectLst/>
                          <a:latin typeface="Calibri" pitchFamily="34" charset="0"/>
                        </a:rPr>
                        <a:t>(</a:t>
                      </a:r>
                      <a:r>
                        <a:rPr kumimoji="0" lang="en-US" sz="2800" b="0" i="1" u="none" strike="noStrike" cap="none" normalizeH="0" baseline="0" dirty="0">
                          <a:ln>
                            <a:noFill/>
                          </a:ln>
                          <a:solidFill>
                            <a:srgbClr val="FF0000"/>
                          </a:solidFill>
                          <a:effectLst/>
                          <a:latin typeface="Calibri" pitchFamily="34" charset="0"/>
                        </a:rPr>
                        <a:t>x</a:t>
                      </a:r>
                      <a:r>
                        <a:rPr kumimoji="0" lang="en-US" sz="2800" b="0" i="0" u="none" strike="noStrike" cap="none" normalizeH="0" baseline="0" dirty="0">
                          <a:ln>
                            <a:noFill/>
                          </a:ln>
                          <a:solidFill>
                            <a:srgbClr val="FF0000"/>
                          </a:solidFill>
                          <a:effectLst/>
                          <a:latin typeface="Calibri" pitchFamily="34" charset="0"/>
                        </a:rPr>
                        <a:t> </a:t>
                      </a:r>
                      <a:r>
                        <a:rPr kumimoji="0" lang="en-US" sz="2800" b="0" i="0" u="none" strike="noStrike" cap="none" normalizeH="0" baseline="0" dirty="0">
                          <a:ln>
                            <a:noFill/>
                          </a:ln>
                          <a:solidFill>
                            <a:srgbClr val="FF0000"/>
                          </a:solidFill>
                          <a:effectLst/>
                          <a:latin typeface="Symbol" pitchFamily="18" charset="2"/>
                        </a:rPr>
                        <a:t>+</a:t>
                      </a:r>
                      <a:r>
                        <a:rPr kumimoji="0" lang="en-US" sz="2800" b="0" i="0" u="none" strike="noStrike" cap="none" normalizeH="0" baseline="0" dirty="0">
                          <a:ln>
                            <a:noFill/>
                          </a:ln>
                          <a:solidFill>
                            <a:srgbClr val="FF0000"/>
                          </a:solidFill>
                          <a:effectLst/>
                          <a:latin typeface="Calibri" pitchFamily="34" charset="0"/>
                        </a:rPr>
                        <a:t> 2)</a:t>
                      </a:r>
                      <a:r>
                        <a:rPr kumimoji="0" lang="en-US" sz="2800" b="0" i="0" u="none" strike="noStrike" cap="none" normalizeH="0" baseline="0" dirty="0">
                          <a:ln>
                            <a:noFill/>
                          </a:ln>
                          <a:solidFill>
                            <a:srgbClr val="000000"/>
                          </a:solidFill>
                          <a:effectLst/>
                          <a:latin typeface="Calibri" pitchFamily="34" charset="0"/>
                        </a:rPr>
                        <a:t>. Thus</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Calibri" pitchFamily="34" charset="0"/>
                        </a:rPr>
                        <a:t>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9</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10</a:t>
                      </a:r>
                      <a:endParaRPr kumimoji="0" lang="en-US" sz="2800" b="0" i="1" u="none" strike="noStrike" cap="none" normalizeH="0" baseline="0" dirty="0">
                        <a:ln>
                          <a:noFill/>
                        </a:ln>
                        <a:solidFill>
                          <a:srgbClr val="000000"/>
                        </a:solidFill>
                        <a:effectLst/>
                        <a:latin typeface="Calibri" pitchFamily="34" charset="0"/>
                      </a:endParaRPr>
                    </a:p>
                    <a:p>
                      <a:pPr marL="0" marR="0" lvl="0" indent="0" algn="l" defTabSz="914400" rtl="0" eaLnBrk="0" fontAlgn="base" latinLnBrk="0" hangingPunct="0">
                        <a:lnSpc>
                          <a:spcPct val="100000"/>
                        </a:lnSpc>
                        <a:spcBef>
                          <a:spcPct val="20000"/>
                        </a:spcBef>
                        <a:spcAft>
                          <a:spcPct val="0"/>
                        </a:spcAft>
                        <a:buClrTx/>
                        <a:buSzTx/>
                        <a:buFont typeface="Symbol" pitchFamily="18" charset="2"/>
                        <a:buChar char="="/>
                        <a:tabLst/>
                      </a:pP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46000" dirty="0">
                          <a:ln>
                            <a:noFill/>
                          </a:ln>
                          <a:solidFill>
                            <a:srgbClr val="000000"/>
                          </a:solidFill>
                          <a:effectLst/>
                          <a:latin typeface="Calibri" pitchFamily="34" charset="0"/>
                        </a:rPr>
                        <a:t>2</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4</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5</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10</a:t>
                      </a:r>
                    </a:p>
                    <a:p>
                      <a:pPr marL="0" marR="0" lvl="0" indent="0" algn="l" defTabSz="914400" rtl="0" eaLnBrk="0" fontAlgn="base" latinLnBrk="0" hangingPunct="0">
                        <a:lnSpc>
                          <a:spcPct val="100000"/>
                        </a:lnSpc>
                        <a:spcBef>
                          <a:spcPct val="20000"/>
                        </a:spcBef>
                        <a:spcAft>
                          <a:spcPct val="0"/>
                        </a:spcAft>
                        <a:buClrTx/>
                        <a:buSzTx/>
                        <a:buFont typeface="Symbol" pitchFamily="18" charset="2"/>
                        <a:buChar char="="/>
                        <a:tabLst/>
                      </a:pP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30000" dirty="0">
                          <a:ln>
                            <a:noFill/>
                          </a:ln>
                          <a:solidFill>
                            <a:srgbClr val="000000"/>
                          </a:solidFill>
                          <a:effectLst/>
                          <a:latin typeface="Calibri" pitchFamily="34" charset="0"/>
                        </a:rPr>
                        <a:t>2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4</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0" dirty="0">
                          <a:ln>
                            <a:noFill/>
                          </a:ln>
                          <a:solidFill>
                            <a:srgbClr val="000000"/>
                          </a:solidFill>
                          <a:effectLst/>
                          <a:latin typeface="Calibri" pitchFamily="34" charset="0"/>
                        </a:rPr>
                        <a:t>)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(5x </a:t>
                      </a: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10)</a:t>
                      </a:r>
                      <a:r>
                        <a:rPr kumimoji="0" lang="en-US" sz="2800" b="0" i="1" u="none" strike="noStrike" cap="none" normalizeH="0" baseline="0" dirty="0">
                          <a:ln>
                            <a:noFill/>
                          </a:ln>
                          <a:solidFill>
                            <a:srgbClr val="000000"/>
                          </a:solidFill>
                          <a:effectLst/>
                          <a:latin typeface="Calibri" pitchFamily="34" charset="0"/>
                        </a:rPr>
                        <a:t> </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Symbol" pitchFamily="18" charset="2"/>
                        </a:rPr>
                        <a:t>=</a:t>
                      </a:r>
                      <a:r>
                        <a:rPr kumimoji="0" lang="en-US" sz="2800" b="0" i="0" u="none" strike="noStrike" cap="none" normalizeH="0" baseline="0" dirty="0">
                          <a:ln>
                            <a:noFill/>
                          </a:ln>
                          <a:solidFill>
                            <a:srgbClr val="000000"/>
                          </a:solidFill>
                          <a:effectLst/>
                          <a:latin typeface="Calibri" pitchFamily="34" charset="0"/>
                        </a:rPr>
                        <a:t> 2</a:t>
                      </a:r>
                      <a:r>
                        <a:rPr kumimoji="0" lang="en-US" sz="2800" b="0" i="1" u="none" strike="noStrike" cap="none" normalizeH="0" baseline="0" dirty="0">
                          <a:ln>
                            <a:noFill/>
                          </a:ln>
                          <a:solidFill>
                            <a:srgbClr val="000000"/>
                          </a:solidFill>
                          <a:effectLst/>
                          <a:latin typeface="Calibri" pitchFamily="34" charset="0"/>
                        </a:rPr>
                        <a:t>x</a:t>
                      </a:r>
                      <a:r>
                        <a:rPr kumimoji="0" lang="en-US" sz="2800" b="0" i="0" u="none" strike="noStrike" cap="none" normalizeH="0" baseline="0" dirty="0">
                          <a:ln>
                            <a:noFill/>
                          </a:ln>
                          <a:solidFill>
                            <a:srgbClr val="008080"/>
                          </a:solidFill>
                          <a:effectLst/>
                          <a:latin typeface="Calibri" pitchFamily="34" charset="0"/>
                        </a:rPr>
                        <a:t>(</a:t>
                      </a:r>
                      <a:r>
                        <a:rPr kumimoji="0" lang="en-US" sz="2800" b="0" i="1" u="none" strike="noStrike" cap="none" normalizeH="0" baseline="0" dirty="0">
                          <a:ln>
                            <a:noFill/>
                          </a:ln>
                          <a:solidFill>
                            <a:srgbClr val="008080"/>
                          </a:solidFill>
                          <a:effectLst/>
                          <a:latin typeface="Calibri" pitchFamily="34" charset="0"/>
                        </a:rPr>
                        <a:t>x </a:t>
                      </a:r>
                      <a:r>
                        <a:rPr kumimoji="0" lang="en-US" sz="2800" b="0" i="0" u="none" strike="noStrike" cap="none" normalizeH="0" baseline="0" dirty="0">
                          <a:ln>
                            <a:noFill/>
                          </a:ln>
                          <a:solidFill>
                            <a:srgbClr val="00808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2)</a:t>
                      </a:r>
                      <a:r>
                        <a:rPr kumimoji="0" lang="en-US" sz="2800" b="0" i="1" u="none" strike="noStrike" cap="none" normalizeH="0" baseline="0" dirty="0">
                          <a:ln>
                            <a:noFill/>
                          </a:ln>
                          <a:solidFill>
                            <a:srgbClr val="000000"/>
                          </a:solidFill>
                          <a:effectLst/>
                          <a:latin typeface="Calibri" pitchFamily="34" charset="0"/>
                        </a:rPr>
                        <a:t>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5</a:t>
                      </a:r>
                      <a:r>
                        <a:rPr kumimoji="0" lang="en-US" sz="2800" b="0" i="0" u="none" strike="noStrike" cap="none" normalizeH="0" baseline="0" dirty="0">
                          <a:ln>
                            <a:noFill/>
                          </a:ln>
                          <a:solidFill>
                            <a:srgbClr val="008080"/>
                          </a:solidFill>
                          <a:effectLst/>
                          <a:latin typeface="Calibri" pitchFamily="34" charset="0"/>
                        </a:rPr>
                        <a:t>(</a:t>
                      </a:r>
                      <a:r>
                        <a:rPr kumimoji="0" lang="en-US" sz="2800" b="0" i="1" u="none" strike="noStrike" cap="none" normalizeH="0" baseline="0" dirty="0">
                          <a:ln>
                            <a:noFill/>
                          </a:ln>
                          <a:solidFill>
                            <a:srgbClr val="008080"/>
                          </a:solidFill>
                          <a:effectLst/>
                          <a:latin typeface="Calibri" pitchFamily="34" charset="0"/>
                        </a:rPr>
                        <a:t>x </a:t>
                      </a:r>
                      <a:r>
                        <a:rPr kumimoji="0" lang="en-US" sz="2800" b="0" i="0" u="none" strike="noStrike" cap="none" normalizeH="0" baseline="0" dirty="0">
                          <a:ln>
                            <a:noFill/>
                          </a:ln>
                          <a:solidFill>
                            <a:srgbClr val="00808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2)</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a:t>
                      </a:r>
                      <a:r>
                        <a:rPr kumimoji="0" lang="en-US" sz="2800" b="0" i="1" u="none" strike="noStrike" cap="none" normalizeH="0" baseline="0" dirty="0">
                          <a:ln>
                            <a:noFill/>
                          </a:ln>
                          <a:solidFill>
                            <a:srgbClr val="008080"/>
                          </a:solidFill>
                          <a:effectLst/>
                          <a:latin typeface="Calibri" pitchFamily="34" charset="0"/>
                        </a:rPr>
                        <a:t>x </a:t>
                      </a:r>
                      <a:r>
                        <a:rPr kumimoji="0" lang="en-US" sz="2800" b="0" i="0" u="none" strike="noStrike" cap="none" normalizeH="0" baseline="0" dirty="0">
                          <a:ln>
                            <a:noFill/>
                          </a:ln>
                          <a:solidFill>
                            <a:srgbClr val="008080"/>
                          </a:solidFill>
                          <a:effectLst/>
                          <a:latin typeface="Symbol" pitchFamily="18" charset="2"/>
                        </a:rPr>
                        <a:t>+ </a:t>
                      </a:r>
                      <a:r>
                        <a:rPr kumimoji="0" lang="en-US" sz="2800" b="0" i="0" u="none" strike="noStrike" cap="none" normalizeH="0" baseline="0" dirty="0">
                          <a:ln>
                            <a:noFill/>
                          </a:ln>
                          <a:solidFill>
                            <a:srgbClr val="008080"/>
                          </a:solidFill>
                          <a:effectLst/>
                          <a:latin typeface="Calibri" pitchFamily="34" charset="0"/>
                        </a:rPr>
                        <a:t>2)</a:t>
                      </a:r>
                      <a:r>
                        <a:rPr kumimoji="0" lang="en-US" sz="2800" b="0" i="0" u="none" strike="noStrike" cap="none" normalizeH="0" baseline="0" dirty="0">
                          <a:ln>
                            <a:noFill/>
                          </a:ln>
                          <a:solidFill>
                            <a:srgbClr val="000000"/>
                          </a:solidFill>
                          <a:effectLst/>
                          <a:latin typeface="Calibri" pitchFamily="34" charset="0"/>
                        </a:rPr>
                        <a:t>(2</a:t>
                      </a:r>
                      <a:r>
                        <a:rPr kumimoji="0" lang="en-US" sz="2800" b="0" i="1" u="none" strike="noStrike" cap="none" normalizeH="0" baseline="0" dirty="0">
                          <a:ln>
                            <a:noFill/>
                          </a:ln>
                          <a:solidFill>
                            <a:srgbClr val="000000"/>
                          </a:solidFill>
                          <a:effectLst/>
                          <a:latin typeface="Calibri" pitchFamily="34" charset="0"/>
                        </a:rPr>
                        <a:t>x </a:t>
                      </a:r>
                      <a:r>
                        <a:rPr kumimoji="0" lang="en-US" sz="2800" b="0" i="0" u="none" strike="noStrike" cap="none" normalizeH="0" baseline="0" dirty="0">
                          <a:ln>
                            <a:noFill/>
                          </a:ln>
                          <a:solidFill>
                            <a:srgbClr val="000000"/>
                          </a:solidFill>
                          <a:effectLst/>
                          <a:latin typeface="Symbol" pitchFamily="18" charset="2"/>
                        </a:rPr>
                        <a:t>+ </a:t>
                      </a:r>
                      <a:r>
                        <a:rPr kumimoji="0" lang="en-US" sz="2800" b="0" i="0" u="none" strike="noStrike" cap="none" normalizeH="0" baseline="0" dirty="0">
                          <a:ln>
                            <a:noFill/>
                          </a:ln>
                          <a:solidFill>
                            <a:srgbClr val="000000"/>
                          </a:solidFill>
                          <a:effectLst/>
                          <a:latin typeface="Calibri" pitchFamily="34" charset="0"/>
                        </a:rPr>
                        <a:t>5).</a:t>
                      </a:r>
                    </a:p>
                  </a:txBody>
                  <a:tcPr marT="45728" marB="45728"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6595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3: Using the </a:t>
            </a:r>
            <a:r>
              <a:rPr lang="en-US" sz="3200" i="1" dirty="0">
                <a:solidFill>
                  <a:schemeClr val="accent1"/>
                </a:solidFill>
              </a:rPr>
              <a:t>ac</a:t>
            </a:r>
            <a:r>
              <a:rPr lang="en-US" sz="3200" dirty="0">
                <a:solidFill>
                  <a:schemeClr val="accent1"/>
                </a:solidFill>
              </a:rPr>
              <a:t>-Method</a:t>
            </a:r>
            <a:r>
              <a:rPr lang="en-US" baseline="-25000" dirty="0"/>
              <a:t>1</a:t>
            </a:r>
            <a:endParaRPr lang="en-US" sz="3200" dirty="0">
              <a:solidFill>
                <a:schemeClr val="accent1"/>
              </a:solidFill>
            </a:endParaRPr>
          </a:p>
        </p:txBody>
      </p:sp>
      <p:sp>
        <p:nvSpPr>
          <p:cNvPr id="4" name="TextBox 3">
            <a:extLst>
              <a:ext uri="{FF2B5EF4-FFF2-40B4-BE49-F238E27FC236}">
                <a16:creationId xmlns:a16="http://schemas.microsoft.com/office/drawing/2014/main" id="{2C879F6A-3545-A559-90D2-ECF528F49737}"/>
              </a:ext>
            </a:extLst>
          </p:cNvPr>
          <p:cNvSpPr txBox="1"/>
          <p:nvPr/>
        </p:nvSpPr>
        <p:spPr>
          <a:xfrm>
            <a:off x="457200" y="1097280"/>
            <a:ext cx="8153400" cy="2893100"/>
          </a:xfrm>
          <a:prstGeom prst="rect">
            <a:avLst/>
          </a:prstGeom>
          <a:noFill/>
        </p:spPr>
        <p:txBody>
          <a:bodyPr wrap="square">
            <a:spAutoFit/>
          </a:bodyPr>
          <a:lstStyle/>
          <a:p>
            <a:pPr marL="533400" indent="-533400"/>
            <a:r>
              <a:rPr lang="en-US" sz="2800" dirty="0"/>
              <a:t>Use the </a:t>
            </a:r>
            <a:r>
              <a:rPr lang="en-US" sz="2800" i="1" dirty="0"/>
              <a:t>ac</a:t>
            </a:r>
            <a:r>
              <a:rPr lang="en-US" sz="2800" dirty="0"/>
              <a:t>-method to factor </a:t>
            </a:r>
            <a:r>
              <a:rPr lang="en-US" sz="2800" i="0" dirty="0">
                <a:solidFill>
                  <a:srgbClr val="0000FF"/>
                </a:solidFill>
              </a:rPr>
              <a:t>3</a:t>
            </a:r>
            <a:r>
              <a:rPr lang="en-US" sz="2800" i="1" dirty="0">
                <a:solidFill>
                  <a:srgbClr val="0000FF"/>
                </a:solidFill>
              </a:rPr>
              <a:t>x </a:t>
            </a:r>
            <a:r>
              <a:rPr lang="en-US" sz="2800" dirty="0">
                <a:solidFill>
                  <a:srgbClr val="0000FF"/>
                </a:solidFill>
              </a:rPr>
              <a:t>² </a:t>
            </a:r>
            <a:r>
              <a:rPr lang="en-US" sz="2800" i="0" dirty="0">
                <a:solidFill>
                  <a:srgbClr val="0000FF"/>
                </a:solidFill>
                <a:latin typeface="Symbol" pitchFamily="18" charset="2"/>
              </a:rPr>
              <a:t>+</a:t>
            </a:r>
            <a:r>
              <a:rPr lang="en-US" sz="2800" i="0" dirty="0">
                <a:solidFill>
                  <a:srgbClr val="0000FF"/>
                </a:solidFill>
              </a:rPr>
              <a:t> 19</a:t>
            </a:r>
            <a:r>
              <a:rPr lang="en-US" sz="2800" i="1" dirty="0">
                <a:solidFill>
                  <a:srgbClr val="0000FF"/>
                </a:solidFill>
              </a:rPr>
              <a:t>x</a:t>
            </a:r>
            <a:r>
              <a:rPr lang="en-US" sz="2800" dirty="0">
                <a:solidFill>
                  <a:srgbClr val="0000FF"/>
                </a:solidFill>
                <a:latin typeface="Symbol" pitchFamily="18" charset="2"/>
              </a:rPr>
              <a:t> + </a:t>
            </a:r>
            <a:r>
              <a:rPr lang="en-US" sz="2800" i="0" dirty="0">
                <a:solidFill>
                  <a:srgbClr val="0000FF"/>
                </a:solidFill>
              </a:rPr>
              <a:t>6.</a:t>
            </a:r>
            <a:r>
              <a:rPr lang="en-US" sz="2800" dirty="0">
                <a:solidFill>
                  <a:schemeClr val="tx1"/>
                </a:solidFill>
              </a:rPr>
              <a:t> </a:t>
            </a:r>
          </a:p>
          <a:p>
            <a:pPr marL="533400" indent="-533400">
              <a:spcBef>
                <a:spcPct val="50000"/>
              </a:spcBef>
              <a:buFont typeface="Courier New" pitchFamily="49" charset="0"/>
              <a:buNone/>
            </a:pPr>
            <a:r>
              <a:rPr lang="en-US" sz="2800" b="1" i="0" dirty="0">
                <a:solidFill>
                  <a:schemeClr val="tx1"/>
                </a:solidFill>
              </a:rPr>
              <a:t>Solution</a:t>
            </a:r>
          </a:p>
          <a:p>
            <a:pPr marL="533400" indent="-533400">
              <a:buFont typeface="Courier New" pitchFamily="49" charset="0"/>
              <a:buNone/>
            </a:pPr>
            <a:r>
              <a:rPr lang="pt-BR" sz="2800" i="1" dirty="0">
                <a:solidFill>
                  <a:srgbClr val="000099"/>
                </a:solidFill>
              </a:rPr>
              <a:t>a</a:t>
            </a:r>
            <a:r>
              <a:rPr lang="pt-BR" sz="2800" i="0" dirty="0">
                <a:solidFill>
                  <a:srgbClr val="000099"/>
                </a:solidFill>
              </a:rPr>
              <a:t> </a:t>
            </a:r>
            <a:r>
              <a:rPr lang="pt-BR" sz="2800" i="0" dirty="0">
                <a:solidFill>
                  <a:srgbClr val="000099"/>
                </a:solidFill>
                <a:latin typeface="Symbol" pitchFamily="18" charset="2"/>
              </a:rPr>
              <a:t>=</a:t>
            </a:r>
            <a:r>
              <a:rPr lang="pt-BR" sz="2800" i="0" dirty="0">
                <a:solidFill>
                  <a:srgbClr val="000099"/>
                </a:solidFill>
              </a:rPr>
              <a:t> 3, </a:t>
            </a:r>
            <a:r>
              <a:rPr lang="pt-BR" sz="2800" i="1" dirty="0">
                <a:solidFill>
                  <a:srgbClr val="000099"/>
                </a:solidFill>
              </a:rPr>
              <a:t>b</a:t>
            </a:r>
            <a:r>
              <a:rPr lang="pt-BR" sz="2800" i="0" dirty="0">
                <a:solidFill>
                  <a:srgbClr val="000099"/>
                </a:solidFill>
              </a:rPr>
              <a:t> </a:t>
            </a:r>
            <a:r>
              <a:rPr lang="pt-BR" sz="2800" i="0" dirty="0">
                <a:solidFill>
                  <a:srgbClr val="000099"/>
                </a:solidFill>
                <a:latin typeface="Symbol" pitchFamily="18" charset="2"/>
              </a:rPr>
              <a:t>=</a:t>
            </a:r>
            <a:r>
              <a:rPr lang="pt-BR" sz="2800" i="0" dirty="0">
                <a:solidFill>
                  <a:srgbClr val="000099"/>
                </a:solidFill>
              </a:rPr>
              <a:t> 19, </a:t>
            </a:r>
            <a:r>
              <a:rPr lang="pt-BR" sz="2800" i="1" dirty="0">
                <a:solidFill>
                  <a:srgbClr val="000099"/>
                </a:solidFill>
              </a:rPr>
              <a:t>c</a:t>
            </a:r>
            <a:r>
              <a:rPr lang="pt-BR" sz="2800" i="0" dirty="0">
                <a:solidFill>
                  <a:srgbClr val="000099"/>
                </a:solidFill>
              </a:rPr>
              <a:t> </a:t>
            </a:r>
            <a:r>
              <a:rPr lang="pt-BR" sz="2800" i="0" dirty="0">
                <a:solidFill>
                  <a:srgbClr val="000099"/>
                </a:solidFill>
                <a:latin typeface="Symbol" pitchFamily="18" charset="2"/>
              </a:rPr>
              <a:t>=</a:t>
            </a:r>
            <a:r>
              <a:rPr lang="pt-BR" sz="2800" i="0" dirty="0">
                <a:solidFill>
                  <a:srgbClr val="000099"/>
                </a:solidFill>
              </a:rPr>
              <a:t> 6</a:t>
            </a:r>
          </a:p>
          <a:p>
            <a:pPr marL="533400" indent="-533400">
              <a:buFont typeface="Courier New" pitchFamily="49" charset="0"/>
              <a:buNone/>
            </a:pPr>
            <a:r>
              <a:rPr lang="en-US" sz="2800" b="1" i="0" dirty="0">
                <a:solidFill>
                  <a:schemeClr val="tx1"/>
                </a:solidFill>
              </a:rPr>
              <a:t>Step 1: </a:t>
            </a:r>
            <a:r>
              <a:rPr lang="en-US" sz="2800" i="0" dirty="0">
                <a:solidFill>
                  <a:schemeClr val="tx1"/>
                </a:solidFill>
              </a:rPr>
              <a:t> Find the product </a:t>
            </a:r>
            <a:r>
              <a:rPr lang="en-US" sz="2800" i="1" dirty="0">
                <a:solidFill>
                  <a:schemeClr val="tx1"/>
                </a:solidFill>
              </a:rPr>
              <a:t>ac</a:t>
            </a:r>
            <a:r>
              <a:rPr lang="en-US" sz="2800" i="0" dirty="0">
                <a:solidFill>
                  <a:schemeClr val="tx1"/>
                </a:solidFill>
              </a:rPr>
              <a:t>: </a:t>
            </a:r>
            <a:r>
              <a:rPr lang="en-US" sz="2800" i="0" dirty="0">
                <a:solidFill>
                  <a:srgbClr val="000087"/>
                </a:solidFill>
              </a:rPr>
              <a:t>3 ⋅ 6 </a:t>
            </a:r>
            <a:r>
              <a:rPr lang="en-US" sz="2800" i="0" dirty="0">
                <a:solidFill>
                  <a:srgbClr val="000087"/>
                </a:solidFill>
                <a:latin typeface="Symbol" charset="2"/>
                <a:cs typeface="Symbol" charset="2"/>
              </a:rPr>
              <a:t>=</a:t>
            </a:r>
            <a:r>
              <a:rPr lang="en-US" sz="2800" i="0" dirty="0">
                <a:solidFill>
                  <a:srgbClr val="000087"/>
                </a:solidFill>
              </a:rPr>
              <a:t> 18</a:t>
            </a:r>
            <a:r>
              <a:rPr lang="en-US" sz="2800" i="0" dirty="0">
                <a:solidFill>
                  <a:schemeClr val="tx1"/>
                </a:solidFill>
              </a:rPr>
              <a:t>.</a:t>
            </a:r>
          </a:p>
          <a:p>
            <a:pPr marL="533400" indent="-533400">
              <a:buFont typeface="Courier New" pitchFamily="49" charset="0"/>
              <a:buNone/>
            </a:pPr>
            <a:r>
              <a:rPr lang="en-US" sz="2800" b="1" i="0" dirty="0">
                <a:solidFill>
                  <a:schemeClr val="tx1"/>
                </a:solidFill>
              </a:rPr>
              <a:t>Step 2:</a:t>
            </a:r>
            <a:r>
              <a:rPr lang="en-US" sz="2800" i="0" dirty="0">
                <a:solidFill>
                  <a:schemeClr val="tx1"/>
                </a:solidFill>
              </a:rPr>
              <a:t>  Find two integers whose product is 18 and 	   whose sum is 19.	</a:t>
            </a:r>
            <a:endParaRPr lang="en-US" sz="2800" i="0" dirty="0">
              <a:solidFill>
                <a:srgbClr val="000087"/>
              </a:solidFill>
            </a:endParaRPr>
          </a:p>
        </p:txBody>
      </p:sp>
      <p:pic>
        <p:nvPicPr>
          <p:cNvPr id="2" name="Picture 1" descr="Positive one times positive eighteen equals positive eighteen, and positive one plus positive eighteen equals positive nineteen.">
            <a:extLst>
              <a:ext uri="{FF2B5EF4-FFF2-40B4-BE49-F238E27FC236}">
                <a16:creationId xmlns:a16="http://schemas.microsoft.com/office/drawing/2014/main" id="{7C904B12-FF35-C78A-E6AD-1275385E14D6}"/>
              </a:ext>
            </a:extLst>
          </p:cNvPr>
          <p:cNvPicPr>
            <a:picLocks noChangeAspect="1"/>
          </p:cNvPicPr>
          <p:nvPr/>
        </p:nvPicPr>
        <p:blipFill>
          <a:blip r:embed="rId2"/>
          <a:stretch>
            <a:fillRect/>
          </a:stretch>
        </p:blipFill>
        <p:spPr>
          <a:xfrm>
            <a:off x="1702308" y="4038600"/>
            <a:ext cx="5586984" cy="469392"/>
          </a:xfrm>
          <a:prstGeom prst="rect">
            <a:avLst/>
          </a:prstGeom>
        </p:spPr>
      </p:pic>
      <p:sp>
        <p:nvSpPr>
          <p:cNvPr id="5" name="TextBox 4">
            <a:extLst>
              <a:ext uri="{FF2B5EF4-FFF2-40B4-BE49-F238E27FC236}">
                <a16:creationId xmlns:a16="http://schemas.microsoft.com/office/drawing/2014/main" id="{BAD3D7B4-E0E6-23B9-9785-C070EB925C1A}"/>
              </a:ext>
            </a:extLst>
          </p:cNvPr>
          <p:cNvSpPr txBox="1"/>
          <p:nvPr/>
        </p:nvSpPr>
        <p:spPr>
          <a:xfrm>
            <a:off x="1600200" y="4648200"/>
            <a:ext cx="5943600" cy="523220"/>
          </a:xfrm>
          <a:prstGeom prst="rect">
            <a:avLst/>
          </a:prstGeom>
          <a:noFill/>
        </p:spPr>
        <p:txBody>
          <a:bodyPr wrap="square" rtlCol="0">
            <a:spAutoFit/>
          </a:bodyPr>
          <a:lstStyle/>
          <a:p>
            <a:r>
              <a:rPr lang="en-US" sz="2800" dirty="0"/>
              <a:t>1 and 18 are the desired coefficients. </a:t>
            </a:r>
            <a:endParaRPr lang="en-US" sz="2800" i="0" dirty="0">
              <a:solidFill>
                <a:srgbClr val="000087"/>
              </a:solidFill>
            </a:endParaRPr>
          </a:p>
        </p:txBody>
      </p:sp>
    </p:spTree>
    <p:extLst>
      <p:ext uri="{BB962C8B-B14F-4D97-AF65-F5344CB8AC3E}">
        <p14:creationId xmlns:p14="http://schemas.microsoft.com/office/powerpoint/2010/main" val="475413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3: Using the </a:t>
            </a:r>
            <a:r>
              <a:rPr lang="en-US" sz="3200" i="1" dirty="0">
                <a:solidFill>
                  <a:schemeClr val="accent1"/>
                </a:solidFill>
              </a:rPr>
              <a:t>ac</a:t>
            </a:r>
            <a:r>
              <a:rPr lang="en-US" sz="3200" dirty="0">
                <a:solidFill>
                  <a:schemeClr val="accent1"/>
                </a:solidFill>
              </a:rPr>
              <a:t>-Method</a:t>
            </a:r>
            <a:r>
              <a:rPr lang="en-US" sz="3200" baseline="-25000" dirty="0">
                <a:solidFill>
                  <a:schemeClr val="accent1"/>
                </a:solidFill>
              </a:rPr>
              <a:t>2</a:t>
            </a:r>
            <a:endParaRPr lang="en-US" sz="3200" dirty="0">
              <a:solidFill>
                <a:schemeClr val="accent1"/>
              </a:solidFill>
            </a:endParaRPr>
          </a:p>
        </p:txBody>
      </p:sp>
      <p:sp>
        <p:nvSpPr>
          <p:cNvPr id="6" name="TextBox 5">
            <a:extLst>
              <a:ext uri="{FF2B5EF4-FFF2-40B4-BE49-F238E27FC236}">
                <a16:creationId xmlns:a16="http://schemas.microsoft.com/office/drawing/2014/main" id="{55EECFBA-93F3-7B3C-F216-91F48D980834}"/>
              </a:ext>
            </a:extLst>
          </p:cNvPr>
          <p:cNvSpPr txBox="1"/>
          <p:nvPr/>
        </p:nvSpPr>
        <p:spPr>
          <a:xfrm>
            <a:off x="304800" y="1131492"/>
            <a:ext cx="8382000" cy="1815882"/>
          </a:xfrm>
          <a:prstGeom prst="rect">
            <a:avLst/>
          </a:prstGeom>
          <a:noFill/>
        </p:spPr>
        <p:txBody>
          <a:bodyPr wrap="square">
            <a:spAutoFit/>
          </a:bodyPr>
          <a:lstStyle/>
          <a:p>
            <a:pPr>
              <a:tabLst>
                <a:tab pos="1344613" algn="l"/>
              </a:tabLst>
            </a:pPr>
            <a:r>
              <a:rPr lang="en-US" sz="2800" b="1" i="0" dirty="0">
                <a:solidFill>
                  <a:schemeClr val="tx1"/>
                </a:solidFill>
              </a:rPr>
              <a:t>Step 3:	</a:t>
            </a:r>
            <a:r>
              <a:rPr lang="en-US" sz="2800" i="0" dirty="0">
                <a:solidFill>
                  <a:schemeClr val="tx1"/>
                </a:solidFill>
              </a:rPr>
              <a:t>Rewrite </a:t>
            </a:r>
            <a:r>
              <a:rPr lang="en-US" sz="2800" dirty="0"/>
              <a:t>the middle term (</a:t>
            </a:r>
            <a:r>
              <a:rPr lang="en-US" sz="2800" dirty="0">
                <a:latin typeface="Symbol" charset="2"/>
                <a:cs typeface="Symbol" charset="2"/>
              </a:rPr>
              <a:t>+</a:t>
            </a:r>
            <a:r>
              <a:rPr lang="en-US" sz="2800" dirty="0"/>
              <a:t>19x) as </a:t>
            </a:r>
            <a:r>
              <a:rPr lang="en-US" sz="2800" dirty="0">
                <a:latin typeface="Symbol" charset="2"/>
                <a:cs typeface="Symbol" charset="2"/>
              </a:rPr>
              <a:t>+</a:t>
            </a:r>
            <a:r>
              <a:rPr lang="en-US" sz="2800" dirty="0"/>
              <a:t> 1</a:t>
            </a:r>
            <a:r>
              <a:rPr lang="en-US" sz="2800" i="1" dirty="0"/>
              <a:t>x </a:t>
            </a:r>
            <a:r>
              <a:rPr lang="en-US" sz="2800" dirty="0">
                <a:latin typeface="Symbol" charset="2"/>
                <a:cs typeface="Symbol" charset="2"/>
              </a:rPr>
              <a:t>+</a:t>
            </a:r>
            <a:r>
              <a:rPr lang="en-US" sz="2800" dirty="0"/>
              <a:t> 18x. </a:t>
            </a:r>
          </a:p>
          <a:p>
            <a:pPr defTabSz="1600200">
              <a:spcBef>
                <a:spcPct val="50000"/>
              </a:spcBef>
              <a:tabLst>
                <a:tab pos="1377950" algn="l"/>
              </a:tabLst>
            </a:pPr>
            <a:r>
              <a:rPr lang="en-US" sz="2800" i="0" dirty="0">
                <a:solidFill>
                  <a:schemeClr val="tx1"/>
                </a:solidFill>
              </a:rPr>
              <a:t>	</a:t>
            </a:r>
            <a:r>
              <a:rPr lang="en-US" sz="2800" i="0" dirty="0">
                <a:solidFill>
                  <a:srgbClr val="000087"/>
                </a:solidFill>
              </a:rPr>
              <a:t>3</a:t>
            </a:r>
            <a:r>
              <a:rPr lang="en-US" sz="2800" i="1" dirty="0">
                <a:solidFill>
                  <a:srgbClr val="000087"/>
                </a:solidFill>
              </a:rPr>
              <a:t>x </a:t>
            </a:r>
            <a:r>
              <a:rPr lang="en-US" sz="2800" dirty="0">
                <a:solidFill>
                  <a:srgbClr val="000087"/>
                </a:solidFill>
              </a:rPr>
              <a:t>²</a:t>
            </a:r>
            <a:r>
              <a:rPr lang="en-US" sz="2800" i="0" dirty="0">
                <a:solidFill>
                  <a:schemeClr val="tx1"/>
                </a:solidFill>
              </a:rPr>
              <a:t> </a:t>
            </a:r>
            <a:r>
              <a:rPr lang="en-US" sz="2800" i="0" dirty="0">
                <a:solidFill>
                  <a:srgbClr val="FF0000"/>
                </a:solidFill>
                <a:latin typeface="Symbol" pitchFamily="18" charset="2"/>
              </a:rPr>
              <a:t>+</a:t>
            </a:r>
            <a:r>
              <a:rPr lang="en-US" sz="2800" i="0" dirty="0">
                <a:solidFill>
                  <a:srgbClr val="FF0000"/>
                </a:solidFill>
              </a:rPr>
              <a:t> 19</a:t>
            </a:r>
            <a:r>
              <a:rPr lang="en-US" sz="2800" i="1" dirty="0">
                <a:solidFill>
                  <a:srgbClr val="FF0000"/>
                </a:solidFill>
              </a:rPr>
              <a:t>x</a:t>
            </a:r>
            <a:r>
              <a:rPr lang="en-US" sz="2800" i="0" dirty="0">
                <a:solidFill>
                  <a:srgbClr val="FF0000"/>
                </a:solidFill>
              </a:rPr>
              <a:t> </a:t>
            </a:r>
            <a:r>
              <a:rPr lang="en-US" sz="2800" i="0" dirty="0">
                <a:solidFill>
                  <a:srgbClr val="000087"/>
                </a:solidFill>
                <a:latin typeface="Symbol" pitchFamily="18" charset="2"/>
              </a:rPr>
              <a:t>+</a:t>
            </a:r>
            <a:r>
              <a:rPr lang="en-US" sz="2800" i="0" dirty="0">
                <a:solidFill>
                  <a:srgbClr val="000087"/>
                </a:solidFill>
              </a:rPr>
              <a:t> 6 </a:t>
            </a:r>
            <a:r>
              <a:rPr lang="en-US" sz="2800" dirty="0">
                <a:solidFill>
                  <a:srgbClr val="000087"/>
                </a:solidFill>
                <a:latin typeface="Symbol" pitchFamily="18" charset="2"/>
              </a:rPr>
              <a:t>=</a:t>
            </a:r>
            <a:r>
              <a:rPr lang="en-US" sz="2800" i="0" dirty="0">
                <a:solidFill>
                  <a:srgbClr val="000087"/>
                </a:solidFill>
              </a:rPr>
              <a:t> 3</a:t>
            </a:r>
            <a:r>
              <a:rPr lang="en-US" sz="2800" i="1" dirty="0">
                <a:solidFill>
                  <a:srgbClr val="000087"/>
                </a:solidFill>
              </a:rPr>
              <a:t>x </a:t>
            </a:r>
            <a:r>
              <a:rPr lang="en-US" sz="2800" dirty="0">
                <a:solidFill>
                  <a:srgbClr val="000087"/>
                </a:solidFill>
              </a:rPr>
              <a:t>² </a:t>
            </a:r>
            <a:r>
              <a:rPr lang="en-US" sz="2800" dirty="0">
                <a:solidFill>
                  <a:srgbClr val="FF0000"/>
                </a:solidFill>
                <a:latin typeface="Symbol" pitchFamily="18" charset="2"/>
              </a:rPr>
              <a:t>+</a:t>
            </a:r>
            <a:r>
              <a:rPr lang="en-US" sz="2800" i="0" dirty="0">
                <a:solidFill>
                  <a:srgbClr val="FF0000"/>
                </a:solidFill>
              </a:rPr>
              <a:t> 1</a:t>
            </a:r>
            <a:r>
              <a:rPr lang="en-US" sz="2800" i="1" dirty="0">
                <a:solidFill>
                  <a:srgbClr val="FF0000"/>
                </a:solidFill>
              </a:rPr>
              <a:t>x</a:t>
            </a:r>
            <a:r>
              <a:rPr lang="en-US" sz="2800" i="0" dirty="0">
                <a:solidFill>
                  <a:srgbClr val="FF0000"/>
                </a:solidFill>
              </a:rPr>
              <a:t> </a:t>
            </a:r>
            <a:r>
              <a:rPr lang="en-US" sz="2800" dirty="0">
                <a:solidFill>
                  <a:srgbClr val="FF0000"/>
                </a:solidFill>
                <a:latin typeface="Symbol" pitchFamily="18" charset="2"/>
              </a:rPr>
              <a:t>+</a:t>
            </a:r>
            <a:r>
              <a:rPr lang="en-US" sz="2800" i="0" dirty="0">
                <a:solidFill>
                  <a:srgbClr val="FF0000"/>
                </a:solidFill>
              </a:rPr>
              <a:t> 18</a:t>
            </a:r>
            <a:r>
              <a:rPr lang="en-US" sz="2800" i="1" dirty="0">
                <a:solidFill>
                  <a:srgbClr val="FF0000"/>
                </a:solidFill>
              </a:rPr>
              <a:t>x </a:t>
            </a:r>
            <a:r>
              <a:rPr lang="en-US" sz="2800" dirty="0">
                <a:solidFill>
                  <a:srgbClr val="000087"/>
                </a:solidFill>
                <a:latin typeface="Symbol" pitchFamily="18" charset="2"/>
              </a:rPr>
              <a:t>+</a:t>
            </a:r>
            <a:r>
              <a:rPr lang="en-US" sz="2800" i="0" dirty="0">
                <a:solidFill>
                  <a:srgbClr val="000087"/>
                </a:solidFill>
              </a:rPr>
              <a:t> 6</a:t>
            </a:r>
            <a:endParaRPr lang="en-US" sz="2800" i="0" baseline="30000" dirty="0">
              <a:solidFill>
                <a:schemeClr val="tx1"/>
              </a:solidFill>
            </a:endParaRPr>
          </a:p>
          <a:p>
            <a:pPr marL="0" indent="0" defTabSz="1600200">
              <a:spcBef>
                <a:spcPct val="50000"/>
              </a:spcBef>
              <a:buFont typeface="Courier New" pitchFamily="49" charset="0"/>
              <a:buNone/>
              <a:tabLst>
                <a:tab pos="1377950" algn="l"/>
              </a:tabLst>
            </a:pPr>
            <a:r>
              <a:rPr lang="en-US" sz="2800" b="1" i="0" dirty="0">
                <a:solidFill>
                  <a:schemeClr val="tx1"/>
                </a:solidFill>
              </a:rPr>
              <a:t>Step 4:	</a:t>
            </a:r>
            <a:r>
              <a:rPr lang="en-US" sz="2800" i="0" dirty="0">
                <a:solidFill>
                  <a:schemeClr val="tx1"/>
                </a:solidFill>
              </a:rPr>
              <a:t>Factor by grouping.	</a:t>
            </a:r>
            <a:endParaRPr lang="en-US" sz="2800" i="0" dirty="0">
              <a:solidFill>
                <a:srgbClr val="000087"/>
              </a:solidFill>
            </a:endParaRPr>
          </a:p>
        </p:txBody>
      </p:sp>
      <p:pic>
        <p:nvPicPr>
          <p:cNvPr id="2" name="Picture 1" descr="Three x squared plus nineteen x plus six equals three x squared plus one x plus eighteen x plus six.&#10;That equals: x times open parenthesis three x plus one close parenthesis, plus six times open parenthesis three x plus one close parenthesis.">
            <a:extLst>
              <a:ext uri="{FF2B5EF4-FFF2-40B4-BE49-F238E27FC236}">
                <a16:creationId xmlns:a16="http://schemas.microsoft.com/office/drawing/2014/main" id="{97EEB03F-D33D-FB24-7A11-81DBDFD6BF6B}"/>
              </a:ext>
            </a:extLst>
          </p:cNvPr>
          <p:cNvPicPr>
            <a:picLocks noChangeAspect="1"/>
          </p:cNvPicPr>
          <p:nvPr/>
        </p:nvPicPr>
        <p:blipFill>
          <a:blip r:embed="rId2"/>
          <a:stretch>
            <a:fillRect/>
          </a:stretch>
        </p:blipFill>
        <p:spPr>
          <a:xfrm>
            <a:off x="1828800" y="3048000"/>
            <a:ext cx="4636008" cy="1394460"/>
          </a:xfrm>
          <a:prstGeom prst="rect">
            <a:avLst/>
          </a:prstGeom>
        </p:spPr>
      </p:pic>
    </p:spTree>
    <p:extLst>
      <p:ext uri="{BB962C8B-B14F-4D97-AF65-F5344CB8AC3E}">
        <p14:creationId xmlns:p14="http://schemas.microsoft.com/office/powerpoint/2010/main" val="3257409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 name="TextBox 4">
            <a:extLst>
              <a:ext uri="{FF2B5EF4-FFF2-40B4-BE49-F238E27FC236}">
                <a16:creationId xmlns:a16="http://schemas.microsoft.com/office/drawing/2014/main" id="{B9A13E8C-F6BF-8070-DFCB-6EE49C77A901}"/>
              </a:ext>
            </a:extLst>
          </p:cNvPr>
          <p:cNvSpPr txBox="1"/>
          <p:nvPr/>
        </p:nvSpPr>
        <p:spPr>
          <a:xfrm>
            <a:off x="455644" y="1186896"/>
            <a:ext cx="8078755" cy="954107"/>
          </a:xfrm>
          <a:prstGeom prst="rect">
            <a:avLst/>
          </a:prstGeom>
          <a:noFill/>
        </p:spPr>
        <p:txBody>
          <a:bodyPr wrap="square">
            <a:spAutoFit/>
          </a:bodyPr>
          <a:lstStyle/>
          <a:p>
            <a:pPr marL="457200" indent="-457200">
              <a:buFont typeface="Courier New"/>
              <a:buChar char="o"/>
            </a:pPr>
            <a:r>
              <a:rPr lang="en-US" sz="2800" dirty="0"/>
              <a:t>Use the trial-and-error method to factor trinomials. </a:t>
            </a:r>
          </a:p>
          <a:p>
            <a:pPr marL="457200" indent="-457200">
              <a:buFont typeface="Courier New"/>
              <a:buChar char="o"/>
            </a:pPr>
            <a:r>
              <a:rPr lang="en-US" sz="2800" dirty="0"/>
              <a:t>Use the </a:t>
            </a:r>
            <a:r>
              <a:rPr lang="en-US" sz="2800" i="1" dirty="0"/>
              <a:t>ac</a:t>
            </a:r>
            <a:r>
              <a:rPr lang="en-US" sz="2800" dirty="0"/>
              <a:t>-method to factor trinomials.</a:t>
            </a:r>
          </a:p>
        </p:txBody>
      </p:sp>
    </p:spTree>
    <p:extLst>
      <p:ext uri="{BB962C8B-B14F-4D97-AF65-F5344CB8AC3E}">
        <p14:creationId xmlns:p14="http://schemas.microsoft.com/office/powerpoint/2010/main" val="357026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3: Using the </a:t>
            </a:r>
            <a:r>
              <a:rPr lang="en-US" sz="3200" i="1" dirty="0">
                <a:solidFill>
                  <a:schemeClr val="accent1"/>
                </a:solidFill>
              </a:rPr>
              <a:t>ac</a:t>
            </a:r>
            <a:r>
              <a:rPr lang="en-US" sz="3200" dirty="0">
                <a:solidFill>
                  <a:schemeClr val="accent1"/>
                </a:solidFill>
              </a:rPr>
              <a:t>-Method</a:t>
            </a:r>
            <a:r>
              <a:rPr lang="en-US" sz="3200" baseline="-25000" dirty="0">
                <a:solidFill>
                  <a:schemeClr val="accent1"/>
                </a:solidFill>
              </a:rPr>
              <a:t>3</a:t>
            </a:r>
            <a:endParaRPr lang="en-US" sz="3200" dirty="0">
              <a:solidFill>
                <a:schemeClr val="accent1"/>
              </a:solidFill>
            </a:endParaRPr>
          </a:p>
        </p:txBody>
      </p:sp>
      <p:sp>
        <p:nvSpPr>
          <p:cNvPr id="5" name="TextBox 4">
            <a:extLst>
              <a:ext uri="{FF2B5EF4-FFF2-40B4-BE49-F238E27FC236}">
                <a16:creationId xmlns:a16="http://schemas.microsoft.com/office/drawing/2014/main" id="{457C1A53-DD46-E8B5-F38F-941C9D099157}"/>
              </a:ext>
            </a:extLst>
          </p:cNvPr>
          <p:cNvSpPr txBox="1"/>
          <p:nvPr/>
        </p:nvSpPr>
        <p:spPr>
          <a:xfrm>
            <a:off x="659130" y="1037916"/>
            <a:ext cx="7341870" cy="954107"/>
          </a:xfrm>
          <a:prstGeom prst="rect">
            <a:avLst/>
          </a:prstGeom>
          <a:noFill/>
        </p:spPr>
        <p:txBody>
          <a:bodyPr wrap="square">
            <a:spAutoFit/>
          </a:bodyPr>
          <a:lstStyle/>
          <a:p>
            <a:pPr marL="0" indent="0" defTabSz="736600">
              <a:buFont typeface="Courier New" pitchFamily="49" charset="0"/>
              <a:buNone/>
              <a:tabLst>
                <a:tab pos="1377950" algn="l"/>
                <a:tab pos="3425825" algn="l"/>
              </a:tabLst>
            </a:pPr>
            <a:r>
              <a:rPr lang="en-US" sz="2800" b="1" i="0" dirty="0">
                <a:solidFill>
                  <a:schemeClr val="tx1"/>
                </a:solidFill>
              </a:rPr>
              <a:t>Step 5:	</a:t>
            </a:r>
            <a:r>
              <a:rPr lang="en-US" sz="2800" i="0" dirty="0">
                <a:solidFill>
                  <a:schemeClr val="tx1"/>
                </a:solidFill>
              </a:rPr>
              <a:t>Factor out the common binomial factor </a:t>
            </a:r>
          </a:p>
          <a:p>
            <a:pPr marL="0" indent="0" defTabSz="736600">
              <a:spcBef>
                <a:spcPts val="0"/>
              </a:spcBef>
              <a:buFont typeface="Courier New" pitchFamily="49" charset="0"/>
              <a:buNone/>
              <a:tabLst>
                <a:tab pos="1377950" algn="l"/>
                <a:tab pos="3425825" algn="l"/>
              </a:tabLst>
            </a:pPr>
            <a:r>
              <a:rPr lang="en-US" sz="2800" i="0" dirty="0">
                <a:solidFill>
                  <a:schemeClr val="tx1"/>
                </a:solidFill>
              </a:rPr>
              <a:t>	</a:t>
            </a:r>
            <a:r>
              <a:rPr lang="en-US" sz="2800" i="0" dirty="0">
                <a:solidFill>
                  <a:srgbClr val="008080"/>
                </a:solidFill>
              </a:rPr>
              <a:t>(3</a:t>
            </a:r>
            <a:r>
              <a:rPr lang="en-US" sz="2800" i="1" dirty="0">
                <a:solidFill>
                  <a:srgbClr val="008080"/>
                </a:solidFill>
              </a:rPr>
              <a:t>x</a:t>
            </a:r>
            <a:r>
              <a:rPr lang="en-US" sz="2800" i="0" dirty="0">
                <a:solidFill>
                  <a:srgbClr val="008080"/>
                </a:solidFill>
              </a:rPr>
              <a:t> </a:t>
            </a:r>
            <a:r>
              <a:rPr lang="en-US" sz="2800" i="0" dirty="0">
                <a:solidFill>
                  <a:srgbClr val="008080"/>
                </a:solidFill>
                <a:latin typeface="Symbol" pitchFamily="18" charset="2"/>
              </a:rPr>
              <a:t>+</a:t>
            </a:r>
            <a:r>
              <a:rPr lang="en-US" sz="2800" i="0" dirty="0">
                <a:solidFill>
                  <a:srgbClr val="008080"/>
                </a:solidFill>
              </a:rPr>
              <a:t> 1)</a:t>
            </a:r>
            <a:r>
              <a:rPr lang="en-US" sz="2800" i="0" dirty="0">
                <a:solidFill>
                  <a:schemeClr val="tx1"/>
                </a:solidFill>
              </a:rPr>
              <a:t>.</a:t>
            </a:r>
          </a:p>
        </p:txBody>
      </p:sp>
      <p:pic>
        <p:nvPicPr>
          <p:cNvPr id="3" name="Picture 2" descr="3x squared plus 19 x plus 6 equals 3 x squared plus 1 x plus 18 x plus 6&#10;equals x times open parenthesis 3 x plus 1 close parenthesis plus 6 times open parenthesis 3 x plus 1 close parenthesis&#10;equals open parenthesis 3 x plus 1 close parenthesis times open parenthesis x plus 6 close parenthesis&#10;">
            <a:extLst>
              <a:ext uri="{FF2B5EF4-FFF2-40B4-BE49-F238E27FC236}">
                <a16:creationId xmlns:a16="http://schemas.microsoft.com/office/drawing/2014/main" id="{D23AA86B-7E48-CCFC-5AA7-9FE9095D1A37}"/>
              </a:ext>
            </a:extLst>
          </p:cNvPr>
          <p:cNvPicPr>
            <a:picLocks noChangeAspect="1"/>
          </p:cNvPicPr>
          <p:nvPr/>
        </p:nvPicPr>
        <p:blipFill>
          <a:blip r:embed="rId2"/>
          <a:stretch>
            <a:fillRect/>
          </a:stretch>
        </p:blipFill>
        <p:spPr>
          <a:xfrm>
            <a:off x="2110740" y="2057400"/>
            <a:ext cx="4594860" cy="1513332"/>
          </a:xfrm>
          <a:prstGeom prst="rect">
            <a:avLst/>
          </a:prstGeom>
        </p:spPr>
      </p:pic>
      <p:sp>
        <p:nvSpPr>
          <p:cNvPr id="2" name="TextBox 1">
            <a:extLst>
              <a:ext uri="{FF2B5EF4-FFF2-40B4-BE49-F238E27FC236}">
                <a16:creationId xmlns:a16="http://schemas.microsoft.com/office/drawing/2014/main" id="{94EEBCD4-BE79-0B6D-2AA6-A83D509F4D81}"/>
              </a:ext>
            </a:extLst>
          </p:cNvPr>
          <p:cNvSpPr txBox="1"/>
          <p:nvPr/>
        </p:nvSpPr>
        <p:spPr>
          <a:xfrm>
            <a:off x="457200" y="3748544"/>
            <a:ext cx="8229600" cy="1384995"/>
          </a:xfrm>
          <a:prstGeom prst="rect">
            <a:avLst/>
          </a:prstGeom>
          <a:noFill/>
        </p:spPr>
        <p:txBody>
          <a:bodyPr wrap="square" rtlCol="0">
            <a:spAutoFit/>
          </a:bodyPr>
          <a:lstStyle/>
          <a:p>
            <a:pPr marL="0" indent="0" defTabSz="736600">
              <a:buFont typeface="Courier New" pitchFamily="49" charset="0"/>
              <a:buNone/>
              <a:tabLst>
                <a:tab pos="1377950" algn="l"/>
                <a:tab pos="3425825" algn="l"/>
              </a:tabLst>
            </a:pPr>
            <a:r>
              <a:rPr lang="en-US" sz="2800" i="0" dirty="0">
                <a:solidFill>
                  <a:schemeClr val="tx1"/>
                </a:solidFill>
              </a:rPr>
              <a:t>Note that in Step 3, we could have written </a:t>
            </a:r>
            <a:r>
              <a:rPr lang="en-US" sz="2800" i="0" dirty="0">
                <a:solidFill>
                  <a:schemeClr val="tx1"/>
                </a:solidFill>
                <a:latin typeface="Symbol" pitchFamily="18" charset="2"/>
              </a:rPr>
              <a:t>+</a:t>
            </a:r>
            <a:r>
              <a:rPr lang="en-US" sz="2800" i="0" dirty="0">
                <a:solidFill>
                  <a:schemeClr val="tx1"/>
                </a:solidFill>
              </a:rPr>
              <a:t>19</a:t>
            </a:r>
            <a:r>
              <a:rPr lang="en-US" sz="2800" i="1" dirty="0">
                <a:solidFill>
                  <a:schemeClr val="tx1"/>
                </a:solidFill>
              </a:rPr>
              <a:t>x</a:t>
            </a:r>
            <a:r>
              <a:rPr lang="en-US" sz="2800" i="0" dirty="0">
                <a:solidFill>
                  <a:schemeClr val="tx1"/>
                </a:solidFill>
              </a:rPr>
              <a:t> as </a:t>
            </a:r>
            <a:r>
              <a:rPr lang="en-US" sz="2800" i="0" dirty="0">
                <a:solidFill>
                  <a:schemeClr val="tx1"/>
                </a:solidFill>
                <a:latin typeface="Symbol" pitchFamily="18" charset="2"/>
              </a:rPr>
              <a:t>+</a:t>
            </a:r>
            <a:r>
              <a:rPr lang="en-US" sz="2800" i="0" dirty="0">
                <a:solidFill>
                  <a:schemeClr val="tx1"/>
                </a:solidFill>
              </a:rPr>
              <a:t>18</a:t>
            </a:r>
            <a:r>
              <a:rPr lang="en-US" sz="2800" i="1" dirty="0">
                <a:solidFill>
                  <a:schemeClr val="tx1"/>
                </a:solidFill>
              </a:rPr>
              <a:t>x</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 1</a:t>
            </a:r>
            <a:r>
              <a:rPr lang="en-US" sz="2800" i="1" dirty="0">
                <a:solidFill>
                  <a:schemeClr val="tx1"/>
                </a:solidFill>
              </a:rPr>
              <a:t>x</a:t>
            </a:r>
            <a:r>
              <a:rPr lang="en-US" sz="2800" i="0" dirty="0">
                <a:solidFill>
                  <a:schemeClr val="tx1"/>
                </a:solidFill>
              </a:rPr>
              <a:t>. Try this to convince yourself that the result will be the same two factors.</a:t>
            </a:r>
          </a:p>
        </p:txBody>
      </p:sp>
    </p:spTree>
    <p:extLst>
      <p:ext uri="{BB962C8B-B14F-4D97-AF65-F5344CB8AC3E}">
        <p14:creationId xmlns:p14="http://schemas.microsoft.com/office/powerpoint/2010/main" val="1921285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4: Using the </a:t>
            </a:r>
            <a:r>
              <a:rPr lang="en-US" sz="3200" i="1" dirty="0">
                <a:solidFill>
                  <a:schemeClr val="accent1"/>
                </a:solidFill>
              </a:rPr>
              <a:t>ac</a:t>
            </a:r>
            <a:r>
              <a:rPr lang="en-US" sz="3200" dirty="0">
                <a:solidFill>
                  <a:schemeClr val="accent1"/>
                </a:solidFill>
              </a:rPr>
              <a:t>-Method</a:t>
            </a:r>
            <a:r>
              <a:rPr lang="en-US" baseline="-25000" dirty="0"/>
              <a:t>1</a:t>
            </a:r>
            <a:endParaRPr lang="en-US" sz="3200" dirty="0">
              <a:solidFill>
                <a:schemeClr val="accent1"/>
              </a:solidFill>
            </a:endParaRPr>
          </a:p>
        </p:txBody>
      </p:sp>
      <p:sp>
        <p:nvSpPr>
          <p:cNvPr id="5" name="TextBox 4">
            <a:extLst>
              <a:ext uri="{FF2B5EF4-FFF2-40B4-BE49-F238E27FC236}">
                <a16:creationId xmlns:a16="http://schemas.microsoft.com/office/drawing/2014/main" id="{A368DC0D-C87A-ABA0-5F07-3D4F2C97BF0F}"/>
              </a:ext>
            </a:extLst>
          </p:cNvPr>
          <p:cNvSpPr txBox="1"/>
          <p:nvPr/>
        </p:nvSpPr>
        <p:spPr>
          <a:xfrm>
            <a:off x="494522" y="990600"/>
            <a:ext cx="7848600" cy="1815882"/>
          </a:xfrm>
          <a:prstGeom prst="rect">
            <a:avLst/>
          </a:prstGeom>
          <a:noFill/>
        </p:spPr>
        <p:txBody>
          <a:bodyPr wrap="square">
            <a:spAutoFit/>
          </a:bodyPr>
          <a:lstStyle/>
          <a:p>
            <a:pPr>
              <a:spcBef>
                <a:spcPct val="50000"/>
              </a:spcBef>
              <a:tabLst>
                <a:tab pos="463550" algn="l"/>
              </a:tabLst>
            </a:pPr>
            <a:r>
              <a:rPr lang="en-US" sz="2800" dirty="0"/>
              <a:t>Use the </a:t>
            </a:r>
            <a:r>
              <a:rPr lang="en-US" sz="2800" i="1" dirty="0"/>
              <a:t>ac</a:t>
            </a:r>
            <a:r>
              <a:rPr lang="en-US" sz="2800" dirty="0"/>
              <a:t>-method to factor </a:t>
            </a:r>
            <a:r>
              <a:rPr lang="en-US" sz="2800" i="0" dirty="0">
                <a:solidFill>
                  <a:srgbClr val="0000FF"/>
                </a:solidFill>
              </a:rPr>
              <a:t>12</a:t>
            </a:r>
            <a:r>
              <a:rPr lang="en-US" sz="2800" i="1" dirty="0">
                <a:solidFill>
                  <a:srgbClr val="0000FF"/>
                </a:solidFill>
              </a:rPr>
              <a:t>y </a:t>
            </a:r>
            <a:r>
              <a:rPr lang="en-US" sz="2800" dirty="0">
                <a:solidFill>
                  <a:srgbClr val="0000FF"/>
                </a:solidFill>
              </a:rPr>
              <a:t>³</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26</a:t>
            </a:r>
            <a:r>
              <a:rPr lang="en-US" sz="2800" i="1" dirty="0">
                <a:solidFill>
                  <a:srgbClr val="0000FF"/>
                </a:solidFill>
              </a:rPr>
              <a:t>y </a:t>
            </a:r>
            <a:r>
              <a:rPr lang="en-US" sz="2800" dirty="0">
                <a:solidFill>
                  <a:srgbClr val="0000FF"/>
                </a:solidFill>
              </a:rPr>
              <a:t>²</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12</a:t>
            </a:r>
            <a:r>
              <a:rPr lang="en-US" sz="2800" i="1" dirty="0">
                <a:solidFill>
                  <a:srgbClr val="0000FF"/>
                </a:solidFill>
              </a:rPr>
              <a:t>y</a:t>
            </a:r>
            <a:r>
              <a:rPr lang="en-US" sz="2800" i="0" dirty="0">
                <a:solidFill>
                  <a:schemeClr val="tx1"/>
                </a:solidFill>
              </a:rPr>
              <a:t> </a:t>
            </a:r>
          </a:p>
          <a:p>
            <a:pPr>
              <a:spcBef>
                <a:spcPct val="50000"/>
              </a:spcBef>
              <a:tabLst>
                <a:tab pos="463550" algn="l"/>
              </a:tabLst>
            </a:pPr>
            <a:r>
              <a:rPr lang="en-US" sz="2800" b="1" i="0" dirty="0">
                <a:solidFill>
                  <a:schemeClr val="tx1"/>
                </a:solidFill>
              </a:rPr>
              <a:t>Solution</a:t>
            </a:r>
          </a:p>
          <a:p>
            <a:pPr marL="0" indent="0">
              <a:spcBef>
                <a:spcPct val="50000"/>
              </a:spcBef>
              <a:buFont typeface="Courier New" pitchFamily="49" charset="0"/>
              <a:buNone/>
              <a:tabLst>
                <a:tab pos="463550" algn="l"/>
              </a:tabLst>
            </a:pPr>
            <a:r>
              <a:rPr lang="en-US" sz="2800" i="0" dirty="0">
                <a:solidFill>
                  <a:schemeClr val="tx1"/>
                </a:solidFill>
              </a:rPr>
              <a:t>First factor out the greatest common factor 2</a:t>
            </a:r>
            <a:r>
              <a:rPr lang="en-US" sz="2800" i="1" dirty="0">
                <a:solidFill>
                  <a:schemeClr val="tx1"/>
                </a:solidFill>
              </a:rPr>
              <a:t>y</a:t>
            </a:r>
            <a:r>
              <a:rPr lang="en-US" sz="2800" i="0" dirty="0">
                <a:solidFill>
                  <a:schemeClr val="tx1"/>
                </a:solidFill>
              </a:rPr>
              <a:t>.</a:t>
            </a:r>
          </a:p>
        </p:txBody>
      </p:sp>
      <p:pic>
        <p:nvPicPr>
          <p:cNvPr id="4" name="Picture 3" descr="Twelve y cubed minus twenty six y squared plus twelve y equals two y times open parenthesis six y squared minus thirteen y plus six close parenthesis.">
            <a:extLst>
              <a:ext uri="{FF2B5EF4-FFF2-40B4-BE49-F238E27FC236}">
                <a16:creationId xmlns:a16="http://schemas.microsoft.com/office/drawing/2014/main" id="{F29BC436-5F44-4130-1766-D368D48F5404}"/>
              </a:ext>
            </a:extLst>
          </p:cNvPr>
          <p:cNvPicPr>
            <a:picLocks noChangeAspect="1"/>
          </p:cNvPicPr>
          <p:nvPr/>
        </p:nvPicPr>
        <p:blipFill>
          <a:blip r:embed="rId2"/>
          <a:stretch>
            <a:fillRect/>
          </a:stretch>
        </p:blipFill>
        <p:spPr>
          <a:xfrm>
            <a:off x="609600" y="2895600"/>
            <a:ext cx="4818888" cy="541020"/>
          </a:xfrm>
          <a:prstGeom prst="rect">
            <a:avLst/>
          </a:prstGeom>
        </p:spPr>
      </p:pic>
      <p:sp>
        <p:nvSpPr>
          <p:cNvPr id="3" name="TextBox 2">
            <a:extLst>
              <a:ext uri="{FF2B5EF4-FFF2-40B4-BE49-F238E27FC236}">
                <a16:creationId xmlns:a16="http://schemas.microsoft.com/office/drawing/2014/main" id="{4A8ED9DA-95AA-465D-23E8-46CB4EA5E402}"/>
              </a:ext>
            </a:extLst>
          </p:cNvPr>
          <p:cNvSpPr txBox="1"/>
          <p:nvPr/>
        </p:nvSpPr>
        <p:spPr>
          <a:xfrm>
            <a:off x="457200" y="3505200"/>
            <a:ext cx="7848600" cy="954107"/>
          </a:xfrm>
          <a:prstGeom prst="rect">
            <a:avLst/>
          </a:prstGeom>
          <a:noFill/>
        </p:spPr>
        <p:txBody>
          <a:bodyPr wrap="square" rtlCol="0">
            <a:spAutoFit/>
          </a:bodyPr>
          <a:lstStyle/>
          <a:p>
            <a:r>
              <a:rPr lang="en-US" sz="2800" i="0" dirty="0">
                <a:solidFill>
                  <a:schemeClr val="tx1"/>
                </a:solidFill>
              </a:rPr>
              <a:t>Now factor the trinomial </a:t>
            </a:r>
            <a:r>
              <a:rPr lang="en-US" sz="2800" i="0" dirty="0">
                <a:solidFill>
                  <a:srgbClr val="000087"/>
                </a:solidFill>
              </a:rPr>
              <a:t>6</a:t>
            </a:r>
            <a:r>
              <a:rPr lang="es-ES" sz="2800" i="1" dirty="0">
                <a:solidFill>
                  <a:srgbClr val="000087"/>
                </a:solidFill>
              </a:rPr>
              <a:t>y </a:t>
            </a:r>
            <a:r>
              <a:rPr lang="en-US" sz="2800" dirty="0">
                <a:solidFill>
                  <a:srgbClr val="000087"/>
                </a:solidFill>
              </a:rPr>
              <a:t>² </a:t>
            </a:r>
            <a:r>
              <a:rPr lang="en-US" sz="2800" i="0" dirty="0">
                <a:solidFill>
                  <a:srgbClr val="000087"/>
                </a:solidFill>
                <a:latin typeface="Symbol" pitchFamily="18" charset="2"/>
              </a:rPr>
              <a:t>-</a:t>
            </a:r>
            <a:r>
              <a:rPr lang="en-US" sz="2800" i="0" dirty="0">
                <a:solidFill>
                  <a:srgbClr val="000087"/>
                </a:solidFill>
              </a:rPr>
              <a:t>13</a:t>
            </a:r>
            <a:r>
              <a:rPr lang="en-US" sz="2800" i="1" dirty="0">
                <a:solidFill>
                  <a:srgbClr val="000087"/>
                </a:solidFill>
              </a:rPr>
              <a:t>y</a:t>
            </a:r>
            <a:r>
              <a:rPr lang="en-US" sz="2800" i="0" dirty="0">
                <a:solidFill>
                  <a:srgbClr val="000087"/>
                </a:solidFill>
              </a:rPr>
              <a:t> </a:t>
            </a:r>
            <a:r>
              <a:rPr lang="en-US" sz="2800" i="0" dirty="0">
                <a:solidFill>
                  <a:srgbClr val="000087"/>
                </a:solidFill>
                <a:latin typeface="Symbol" pitchFamily="18" charset="2"/>
              </a:rPr>
              <a:t>+</a:t>
            </a:r>
            <a:r>
              <a:rPr lang="en-US" sz="2800" i="0" dirty="0">
                <a:solidFill>
                  <a:srgbClr val="000087"/>
                </a:solidFill>
              </a:rPr>
              <a:t> 6</a:t>
            </a:r>
            <a:r>
              <a:rPr lang="en-US" sz="2800" i="0" dirty="0">
                <a:solidFill>
                  <a:schemeClr val="tx1"/>
                </a:solidFill>
              </a:rPr>
              <a:t> with </a:t>
            </a:r>
            <a:r>
              <a:rPr lang="en-US" sz="2800" i="1" dirty="0">
                <a:solidFill>
                  <a:schemeClr val="tx1"/>
                </a:solidFill>
              </a:rPr>
              <a:t>a</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 6,         </a:t>
            </a:r>
            <a:br>
              <a:rPr lang="en-US" sz="2800" i="0" dirty="0">
                <a:solidFill>
                  <a:schemeClr val="tx1"/>
                </a:solidFill>
              </a:rPr>
            </a:br>
            <a:r>
              <a:rPr lang="en-US" sz="2800" i="1" dirty="0">
                <a:solidFill>
                  <a:schemeClr val="tx1"/>
                </a:solidFill>
              </a:rPr>
              <a:t>b</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13, and </a:t>
            </a:r>
            <a:r>
              <a:rPr lang="en-US" sz="2800" i="1" dirty="0">
                <a:solidFill>
                  <a:schemeClr val="tx1"/>
                </a:solidFill>
              </a:rPr>
              <a:t>c</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 6.</a:t>
            </a:r>
          </a:p>
        </p:txBody>
      </p:sp>
    </p:spTree>
    <p:extLst>
      <p:ext uri="{BB962C8B-B14F-4D97-AF65-F5344CB8AC3E}">
        <p14:creationId xmlns:p14="http://schemas.microsoft.com/office/powerpoint/2010/main" val="3190863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4: Using the </a:t>
            </a:r>
            <a:r>
              <a:rPr lang="en-US" sz="3200" i="1" dirty="0">
                <a:solidFill>
                  <a:schemeClr val="accent1"/>
                </a:solidFill>
              </a:rPr>
              <a:t>ac</a:t>
            </a:r>
            <a:r>
              <a:rPr lang="en-US" sz="3200" dirty="0">
                <a:solidFill>
                  <a:schemeClr val="accent1"/>
                </a:solidFill>
              </a:rPr>
              <a:t>-Method</a:t>
            </a:r>
            <a:r>
              <a:rPr lang="en-US" sz="3200" baseline="-25000" dirty="0">
                <a:solidFill>
                  <a:schemeClr val="accent1"/>
                </a:solidFill>
              </a:rPr>
              <a:t>2</a:t>
            </a:r>
            <a:endParaRPr lang="en-US" sz="3200" dirty="0">
              <a:solidFill>
                <a:schemeClr val="accent1"/>
              </a:solidFill>
            </a:endParaRPr>
          </a:p>
        </p:txBody>
      </p:sp>
      <p:sp>
        <p:nvSpPr>
          <p:cNvPr id="9" name="TextBox 8">
            <a:extLst>
              <a:ext uri="{FF2B5EF4-FFF2-40B4-BE49-F238E27FC236}">
                <a16:creationId xmlns:a16="http://schemas.microsoft.com/office/drawing/2014/main" id="{E62B1497-F4D5-3D88-E5FA-F6E6FC0D0D19}"/>
              </a:ext>
            </a:extLst>
          </p:cNvPr>
          <p:cNvSpPr txBox="1"/>
          <p:nvPr/>
        </p:nvSpPr>
        <p:spPr>
          <a:xfrm>
            <a:off x="447869" y="1169565"/>
            <a:ext cx="4572000" cy="523220"/>
          </a:xfrm>
          <a:prstGeom prst="rect">
            <a:avLst/>
          </a:prstGeom>
          <a:noFill/>
        </p:spPr>
        <p:txBody>
          <a:bodyPr wrap="square">
            <a:spAutoFit/>
          </a:bodyPr>
          <a:lstStyle/>
          <a:p>
            <a:r>
              <a:rPr lang="en-US" sz="2800" b="1" i="0" dirty="0">
                <a:solidFill>
                  <a:schemeClr val="tx1"/>
                </a:solidFill>
              </a:rPr>
              <a:t>Step 1</a:t>
            </a:r>
            <a:r>
              <a:rPr lang="en-US" sz="2800" i="0" dirty="0">
                <a:solidFill>
                  <a:schemeClr val="tx1"/>
                </a:solidFill>
              </a:rPr>
              <a:t>:   Find the product </a:t>
            </a:r>
            <a:r>
              <a:rPr lang="en-US" sz="2800" i="1" dirty="0">
                <a:solidFill>
                  <a:schemeClr val="tx1"/>
                </a:solidFill>
              </a:rPr>
              <a:t>ac</a:t>
            </a:r>
            <a:r>
              <a:rPr lang="en-US" sz="2800" i="0" dirty="0">
                <a:solidFill>
                  <a:schemeClr val="tx1"/>
                </a:solidFill>
              </a:rPr>
              <a:t>:</a:t>
            </a:r>
            <a:endParaRPr lang="en-US" sz="2800" i="0" dirty="0">
              <a:solidFill>
                <a:srgbClr val="9900FF"/>
              </a:solidFill>
            </a:endParaRPr>
          </a:p>
        </p:txBody>
      </p:sp>
      <p:pic>
        <p:nvPicPr>
          <p:cNvPr id="3" name="Picture 2" descr="6 time 6 equal to 36">
            <a:extLst>
              <a:ext uri="{FF2B5EF4-FFF2-40B4-BE49-F238E27FC236}">
                <a16:creationId xmlns:a16="http://schemas.microsoft.com/office/drawing/2014/main" id="{82F7B0A7-AB71-1BB5-C2E8-60566B9C489E}"/>
              </a:ext>
            </a:extLst>
          </p:cNvPr>
          <p:cNvPicPr>
            <a:picLocks noChangeAspect="1"/>
          </p:cNvPicPr>
          <p:nvPr/>
        </p:nvPicPr>
        <p:blipFill>
          <a:blip r:embed="rId2"/>
          <a:stretch>
            <a:fillRect/>
          </a:stretch>
        </p:blipFill>
        <p:spPr>
          <a:xfrm>
            <a:off x="4800600" y="1259969"/>
            <a:ext cx="1242060" cy="432816"/>
          </a:xfrm>
          <a:prstGeom prst="rect">
            <a:avLst/>
          </a:prstGeom>
        </p:spPr>
      </p:pic>
      <p:sp>
        <p:nvSpPr>
          <p:cNvPr id="4" name="TextBox 3">
            <a:extLst>
              <a:ext uri="{FF2B5EF4-FFF2-40B4-BE49-F238E27FC236}">
                <a16:creationId xmlns:a16="http://schemas.microsoft.com/office/drawing/2014/main" id="{EBEB1CD8-1035-3F68-33CC-B2FE2B2D8AE1}"/>
              </a:ext>
            </a:extLst>
          </p:cNvPr>
          <p:cNvSpPr txBox="1"/>
          <p:nvPr/>
        </p:nvSpPr>
        <p:spPr>
          <a:xfrm>
            <a:off x="457200" y="1676400"/>
            <a:ext cx="8229600" cy="954107"/>
          </a:xfrm>
          <a:prstGeom prst="rect">
            <a:avLst/>
          </a:prstGeom>
          <a:noFill/>
        </p:spPr>
        <p:txBody>
          <a:bodyPr wrap="square" rtlCol="0">
            <a:spAutoFit/>
          </a:bodyPr>
          <a:lstStyle/>
          <a:p>
            <a:r>
              <a:rPr lang="en-US" sz="2800" b="1" i="0" dirty="0">
                <a:solidFill>
                  <a:schemeClr val="tx1"/>
                </a:solidFill>
              </a:rPr>
              <a:t>Step 2</a:t>
            </a:r>
            <a:r>
              <a:rPr lang="en-US" sz="2800" i="0" dirty="0">
                <a:solidFill>
                  <a:schemeClr val="tx1"/>
                </a:solidFill>
              </a:rPr>
              <a:t>:   Find two integers whose product is </a:t>
            </a:r>
            <a:r>
              <a:rPr lang="en-US" sz="2800" i="0" dirty="0">
                <a:solidFill>
                  <a:srgbClr val="000099"/>
                </a:solidFill>
              </a:rPr>
              <a:t>36</a:t>
            </a:r>
            <a:r>
              <a:rPr lang="en-US" sz="2800" i="0" dirty="0">
                <a:solidFill>
                  <a:schemeClr val="tx1"/>
                </a:solidFill>
              </a:rPr>
              <a:t> and 	    whose sum is </a:t>
            </a:r>
            <a:r>
              <a:rPr lang="en-US" sz="2800" i="0" dirty="0">
                <a:solidFill>
                  <a:srgbClr val="000099"/>
                </a:solidFill>
                <a:latin typeface="Symbol" pitchFamily="18" charset="2"/>
              </a:rPr>
              <a:t>-</a:t>
            </a:r>
            <a:r>
              <a:rPr lang="en-US" sz="2800" i="0" dirty="0">
                <a:solidFill>
                  <a:srgbClr val="000099"/>
                </a:solidFill>
              </a:rPr>
              <a:t>13</a:t>
            </a:r>
            <a:r>
              <a:rPr lang="en-US" sz="2800" i="0" dirty="0">
                <a:solidFill>
                  <a:schemeClr val="tx1"/>
                </a:solidFill>
              </a:rPr>
              <a:t>.</a:t>
            </a:r>
          </a:p>
        </p:txBody>
      </p:sp>
      <p:pic>
        <p:nvPicPr>
          <p:cNvPr id="7" name="Picture 6" descr="Open parenthesis minus 9 close parenthesis times open parenthesis minus 4 close parenthesis equals plus  36 and Open parenthesis minus 9 close parenthesis plus open parenthesis minus 4 close parenthesis equals minus 13.">
            <a:extLst>
              <a:ext uri="{FF2B5EF4-FFF2-40B4-BE49-F238E27FC236}">
                <a16:creationId xmlns:a16="http://schemas.microsoft.com/office/drawing/2014/main" id="{0E09A5C1-D4C1-7F14-2B44-5A739D195828}"/>
              </a:ext>
            </a:extLst>
          </p:cNvPr>
          <p:cNvPicPr>
            <a:picLocks noChangeAspect="1"/>
          </p:cNvPicPr>
          <p:nvPr/>
        </p:nvPicPr>
        <p:blipFill>
          <a:blip r:embed="rId3"/>
          <a:stretch>
            <a:fillRect/>
          </a:stretch>
        </p:blipFill>
        <p:spPr>
          <a:xfrm>
            <a:off x="1752600" y="2667000"/>
            <a:ext cx="5247132" cy="434340"/>
          </a:xfrm>
          <a:prstGeom prst="rect">
            <a:avLst/>
          </a:prstGeom>
        </p:spPr>
      </p:pic>
      <p:sp>
        <p:nvSpPr>
          <p:cNvPr id="5" name="TextBox 4">
            <a:extLst>
              <a:ext uri="{FF2B5EF4-FFF2-40B4-BE49-F238E27FC236}">
                <a16:creationId xmlns:a16="http://schemas.microsoft.com/office/drawing/2014/main" id="{E81CB01A-EDA1-E7DE-B6E5-78EE4B1CC275}"/>
              </a:ext>
            </a:extLst>
          </p:cNvPr>
          <p:cNvSpPr txBox="1"/>
          <p:nvPr/>
        </p:nvSpPr>
        <p:spPr>
          <a:xfrm>
            <a:off x="458710" y="3124200"/>
            <a:ext cx="8141131" cy="2246769"/>
          </a:xfrm>
          <a:prstGeom prst="rect">
            <a:avLst/>
          </a:prstGeom>
          <a:noFill/>
        </p:spPr>
        <p:txBody>
          <a:bodyPr wrap="square" rtlCol="0">
            <a:spAutoFit/>
          </a:bodyPr>
          <a:lstStyle/>
          <a:p>
            <a:pPr>
              <a:tabLst>
                <a:tab pos="1255713" algn="l"/>
              </a:tabLst>
            </a:pPr>
            <a:r>
              <a:rPr lang="en-US" sz="2800" b="1" dirty="0">
                <a:solidFill>
                  <a:schemeClr val="tx1"/>
                </a:solidFill>
              </a:rPr>
              <a:t>Note</a:t>
            </a:r>
            <a:r>
              <a:rPr lang="en-US" sz="2800" dirty="0">
                <a:solidFill>
                  <a:schemeClr val="tx1"/>
                </a:solidFill>
              </a:rPr>
              <a:t>: This may take some time and experimentation. We do know that both numbers must be negative because the product is positive and the sum is negative. </a:t>
            </a:r>
            <a:r>
              <a:rPr lang="en-US" sz="2800" dirty="0"/>
              <a:t>You might try prime factoring. </a:t>
            </a:r>
          </a:p>
          <a:p>
            <a:pPr>
              <a:tabLst>
                <a:tab pos="1255713" algn="l"/>
              </a:tabLst>
            </a:pPr>
            <a:r>
              <a:rPr lang="en-US" sz="2800" dirty="0"/>
              <a:t>For example: 36 </a:t>
            </a:r>
            <a:r>
              <a:rPr lang="en-US" sz="2800" dirty="0">
                <a:latin typeface="Symbol" charset="2"/>
                <a:cs typeface="Symbol" charset="2"/>
              </a:rPr>
              <a:t>=</a:t>
            </a:r>
            <a:r>
              <a:rPr lang="en-US" sz="2800" dirty="0"/>
              <a:t> 2</a:t>
            </a:r>
            <a:r>
              <a:rPr lang="en-US" sz="2800" dirty="0">
                <a:solidFill>
                  <a:schemeClr val="accent5">
                    <a:lumMod val="50000"/>
                  </a:schemeClr>
                </a:solidFill>
                <a:latin typeface="Symbol" charset="2"/>
                <a:cs typeface="Symbol" charset="2"/>
              </a:rPr>
              <a:t> </a:t>
            </a:r>
            <a:r>
              <a:rPr lang="en-US" sz="2800" dirty="0">
                <a:solidFill>
                  <a:schemeClr val="accent5">
                    <a:lumMod val="50000"/>
                  </a:schemeClr>
                </a:solidFill>
              </a:rPr>
              <a:t>⋅</a:t>
            </a:r>
            <a:r>
              <a:rPr lang="en-US" sz="2800" dirty="0">
                <a:solidFill>
                  <a:schemeClr val="accent5">
                    <a:lumMod val="50000"/>
                  </a:schemeClr>
                </a:solidFill>
                <a:latin typeface="Symbol" charset="2"/>
                <a:cs typeface="Symbol" charset="2"/>
              </a:rPr>
              <a:t> </a:t>
            </a:r>
            <a:r>
              <a:rPr lang="en-US" sz="2800" dirty="0"/>
              <a:t>2</a:t>
            </a:r>
            <a:r>
              <a:rPr lang="en-US" sz="2800" dirty="0">
                <a:solidFill>
                  <a:schemeClr val="accent5">
                    <a:lumMod val="50000"/>
                  </a:schemeClr>
                </a:solidFill>
                <a:latin typeface="Symbol" charset="2"/>
                <a:cs typeface="Symbol" charset="2"/>
              </a:rPr>
              <a:t> </a:t>
            </a:r>
            <a:r>
              <a:rPr lang="en-US" sz="2800" dirty="0">
                <a:solidFill>
                  <a:schemeClr val="accent5">
                    <a:lumMod val="50000"/>
                  </a:schemeClr>
                </a:solidFill>
              </a:rPr>
              <a:t>⋅</a:t>
            </a:r>
            <a:r>
              <a:rPr lang="en-US" sz="2800" dirty="0">
                <a:solidFill>
                  <a:schemeClr val="accent5">
                    <a:lumMod val="50000"/>
                  </a:schemeClr>
                </a:solidFill>
                <a:latin typeface="Symbol" charset="2"/>
                <a:cs typeface="Symbol" charset="2"/>
              </a:rPr>
              <a:t> </a:t>
            </a:r>
            <a:r>
              <a:rPr lang="en-US" sz="2800" dirty="0"/>
              <a:t>3</a:t>
            </a:r>
            <a:r>
              <a:rPr lang="en-US" sz="2800" dirty="0">
                <a:solidFill>
                  <a:schemeClr val="accent5">
                    <a:lumMod val="50000"/>
                  </a:schemeClr>
                </a:solidFill>
                <a:latin typeface="Symbol" charset="2"/>
                <a:cs typeface="Symbol" charset="2"/>
              </a:rPr>
              <a:t> </a:t>
            </a:r>
            <a:r>
              <a:rPr lang="en-US" sz="2800" dirty="0">
                <a:solidFill>
                  <a:schemeClr val="accent5">
                    <a:lumMod val="50000"/>
                  </a:schemeClr>
                </a:solidFill>
              </a:rPr>
              <a:t>⋅</a:t>
            </a:r>
            <a:r>
              <a:rPr lang="en-US" sz="2800" dirty="0">
                <a:solidFill>
                  <a:schemeClr val="accent5">
                    <a:lumMod val="50000"/>
                  </a:schemeClr>
                </a:solidFill>
                <a:latin typeface="Symbol" charset="2"/>
                <a:cs typeface="Symbol" charset="2"/>
              </a:rPr>
              <a:t> </a:t>
            </a:r>
            <a:r>
              <a:rPr lang="en-US" sz="2800" dirty="0"/>
              <a:t>3 </a:t>
            </a:r>
            <a:endParaRPr lang="en-US" sz="2800" i="0" dirty="0">
              <a:solidFill>
                <a:srgbClr val="9900FF"/>
              </a:solidFill>
            </a:endParaRPr>
          </a:p>
        </p:txBody>
      </p:sp>
    </p:spTree>
    <p:extLst>
      <p:ext uri="{BB962C8B-B14F-4D97-AF65-F5344CB8AC3E}">
        <p14:creationId xmlns:p14="http://schemas.microsoft.com/office/powerpoint/2010/main" val="1603166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Using the </a:t>
            </a:r>
            <a:r>
              <a:rPr lang="en-US" i="1" dirty="0">
                <a:solidFill>
                  <a:schemeClr val="accent1"/>
                </a:solidFill>
              </a:rPr>
              <a:t>ac</a:t>
            </a:r>
            <a:r>
              <a:rPr lang="en-US" dirty="0">
                <a:solidFill>
                  <a:schemeClr val="accent1"/>
                </a:solidFill>
              </a:rPr>
              <a:t>-Method</a:t>
            </a:r>
            <a:r>
              <a:rPr lang="en-US" baseline="-25000" dirty="0">
                <a:solidFill>
                  <a:schemeClr val="accent1"/>
                </a:solidFill>
              </a:rPr>
              <a:t>3</a:t>
            </a:r>
            <a:endParaRPr lang="en-US" dirty="0"/>
          </a:p>
        </p:txBody>
      </p:sp>
      <p:sp>
        <p:nvSpPr>
          <p:cNvPr id="9" name="TextBox 8">
            <a:extLst>
              <a:ext uri="{FF2B5EF4-FFF2-40B4-BE49-F238E27FC236}">
                <a16:creationId xmlns:a16="http://schemas.microsoft.com/office/drawing/2014/main" id="{728D848D-4985-EFF0-BFC1-25F9C2331F9B}"/>
              </a:ext>
            </a:extLst>
          </p:cNvPr>
          <p:cNvSpPr txBox="1"/>
          <p:nvPr/>
        </p:nvSpPr>
        <p:spPr>
          <a:xfrm>
            <a:off x="457200" y="1066800"/>
            <a:ext cx="77724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5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With combinations of these prime factors, we can write the following.</a:t>
            </a:r>
          </a:p>
        </p:txBody>
      </p:sp>
      <p:graphicFrame>
        <p:nvGraphicFramePr>
          <p:cNvPr id="10" name="Table 9" descr="The table lists negative factor pairs of 36 and their sums:&#10;Row 1: Negative factors are negative 1 and negative 36; sum is negative 1 plus negative 36 equals negative 37.&#10;Row 2: Negative factors are negative 2 and negative 18; sum is negative 2 plus negative 18 equals negative 20.&#10;Row 3: Negative factors are negative 3 and negative 12; sum is negative 3 plus negative 12 equals negative 15.&#10;Row 4: Negative factors are negative 4 and negative 9; sum is negative 4 plus negative 9 equals negative 13 and we can stop here.">
            <a:extLst>
              <a:ext uri="{FF2B5EF4-FFF2-40B4-BE49-F238E27FC236}">
                <a16:creationId xmlns:a16="http://schemas.microsoft.com/office/drawing/2014/main" id="{33AE2159-2BC8-CECA-69DD-18F98E8A70C8}"/>
              </a:ext>
            </a:extLst>
          </p:cNvPr>
          <p:cNvGraphicFramePr>
            <a:graphicFrameLocks noGrp="1"/>
          </p:cNvGraphicFramePr>
          <p:nvPr>
            <p:extLst>
              <p:ext uri="{D42A27DB-BD31-4B8C-83A1-F6EECF244321}">
                <p14:modId xmlns:p14="http://schemas.microsoft.com/office/powerpoint/2010/main" val="1968372572"/>
              </p:ext>
            </p:extLst>
          </p:nvPr>
        </p:nvGraphicFramePr>
        <p:xfrm>
          <a:off x="467032" y="2240280"/>
          <a:ext cx="7991168" cy="301752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1023461231"/>
                    </a:ext>
                  </a:extLst>
                </a:gridCol>
                <a:gridCol w="2667000">
                  <a:extLst>
                    <a:ext uri="{9D8B030D-6E8A-4147-A177-3AD203B41FA5}">
                      <a16:colId xmlns:a16="http://schemas.microsoft.com/office/drawing/2014/main" val="1831583276"/>
                    </a:ext>
                  </a:extLst>
                </a:gridCol>
                <a:gridCol w="2657168">
                  <a:extLst>
                    <a:ext uri="{9D8B030D-6E8A-4147-A177-3AD203B41FA5}">
                      <a16:colId xmlns:a16="http://schemas.microsoft.com/office/drawing/2014/main" val="1960716331"/>
                    </a:ext>
                  </a:extLst>
                </a:gridCol>
              </a:tblGrid>
              <a:tr h="556539">
                <a:tc>
                  <a:txBody>
                    <a:bodyPr/>
                    <a:lstStyle/>
                    <a:p>
                      <a:pPr algn="ctr"/>
                      <a:r>
                        <a:rPr lang="en-US" sz="2800" b="1" dirty="0"/>
                        <a:t>Negative Factors of 36</a:t>
                      </a:r>
                      <a:endParaRPr lang="en-IN"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800" b="1" dirty="0"/>
                        <a:t>Sum</a:t>
                      </a:r>
                      <a:endParaRPr lang="en-IN"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IN"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540033"/>
                  </a:ext>
                </a:extLst>
              </a:tr>
              <a:tr h="451415">
                <a:tc>
                  <a:txBody>
                    <a:bodyPr/>
                    <a:lstStyle/>
                    <a:p>
                      <a:pPr algn="ct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−1 · −36</a:t>
                      </a:r>
                      <a:endParaRPr lang="en-IN" sz="2800" dirty="0">
                        <a:solidFill>
                          <a:srgbClr val="000087"/>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−1 + (−36)</a:t>
                      </a:r>
                      <a:r>
                        <a:rPr lang="en-IN" sz="2800" dirty="0">
                          <a:solidFill>
                            <a:srgbClr val="000087"/>
                          </a:solidFill>
                          <a:latin typeface="+mn-lt"/>
                          <a:ea typeface="+mn-ea"/>
                          <a:cs typeface="+mn-cs"/>
                        </a:rPr>
                        <a:t> </a:t>
                      </a: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 −37</a:t>
                      </a:r>
                      <a:endParaRPr lang="en-IN" sz="2800" dirty="0">
                        <a:solidFill>
                          <a:srgbClr val="000087"/>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IN"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2206819"/>
                  </a:ext>
                </a:extLst>
              </a:tr>
              <a:tr h="451415">
                <a:tc>
                  <a:txBody>
                    <a:bodyPr/>
                    <a:lstStyle/>
                    <a:p>
                      <a:pPr algn="ct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−2· −18</a:t>
                      </a:r>
                      <a:endParaRPr lang="en-IN" sz="2800" dirty="0">
                        <a:solidFill>
                          <a:srgbClr val="000087"/>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−2 + (−18)</a:t>
                      </a:r>
                      <a:r>
                        <a:rPr lang="en-IN" sz="2800" dirty="0">
                          <a:solidFill>
                            <a:srgbClr val="000087"/>
                          </a:solidFill>
                          <a:latin typeface="+mn-lt"/>
                          <a:ea typeface="+mn-ea"/>
                          <a:cs typeface="+mn-cs"/>
                        </a:rPr>
                        <a:t> </a:t>
                      </a: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 −20</a:t>
                      </a:r>
                      <a:endParaRPr lang="en-IN" sz="2800" dirty="0">
                        <a:solidFill>
                          <a:srgbClr val="000087"/>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IN"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01524095"/>
                  </a:ext>
                </a:extLst>
              </a:tr>
              <a:tr h="4514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−3· −12</a:t>
                      </a:r>
                      <a:endParaRPr lang="en-IN" sz="2800" dirty="0">
                        <a:solidFill>
                          <a:srgbClr val="000087"/>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−3 + (−12)</a:t>
                      </a:r>
                      <a:r>
                        <a:rPr lang="en-IN" sz="2800" dirty="0">
                          <a:solidFill>
                            <a:srgbClr val="000087"/>
                          </a:solidFill>
                          <a:latin typeface="+mn-lt"/>
                          <a:ea typeface="+mn-ea"/>
                          <a:cs typeface="+mn-cs"/>
                        </a:rPr>
                        <a:t> </a:t>
                      </a: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 −15</a:t>
                      </a:r>
                      <a:endParaRPr lang="en-IN" sz="2800" dirty="0">
                        <a:solidFill>
                          <a:srgbClr val="000087"/>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IN"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4068679"/>
                  </a:ext>
                </a:extLst>
              </a:tr>
              <a:tr h="4514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000087"/>
                          </a:solidFill>
                          <a:latin typeface="Calibri" panose="020F0502020204030204" pitchFamily="34" charset="0"/>
                          <a:ea typeface="Calibri" panose="020F0502020204030204" pitchFamily="34" charset="0"/>
                          <a:cs typeface="Calibri" panose="020F0502020204030204" pitchFamily="34" charset="0"/>
                        </a:rPr>
                        <a:t>−4· −9</a:t>
                      </a:r>
                      <a:endParaRPr lang="en-IN" sz="2800" dirty="0">
                        <a:solidFill>
                          <a:srgbClr val="000087"/>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800" dirty="0">
                          <a:solidFill>
                            <a:srgbClr val="FF0000"/>
                          </a:solidFill>
                          <a:latin typeface="Calibri" panose="020F0502020204030204" pitchFamily="34" charset="0"/>
                          <a:ea typeface="Calibri" panose="020F0502020204030204" pitchFamily="34" charset="0"/>
                          <a:cs typeface="Calibri" panose="020F0502020204030204" pitchFamily="34" charset="0"/>
                        </a:rPr>
                        <a:t>−4 + (−9)</a:t>
                      </a:r>
                      <a:r>
                        <a:rPr lang="en-IN" sz="2800" dirty="0">
                          <a:solidFill>
                            <a:srgbClr val="FF0000"/>
                          </a:solidFill>
                          <a:latin typeface="+mn-lt"/>
                          <a:ea typeface="+mn-ea"/>
                          <a:cs typeface="+mn-cs"/>
                        </a:rPr>
                        <a:t> </a:t>
                      </a:r>
                      <a:r>
                        <a:rPr lang="en-IN" sz="2800" dirty="0">
                          <a:solidFill>
                            <a:srgbClr val="FF0000"/>
                          </a:solidFill>
                          <a:latin typeface="Calibri" panose="020F0502020204030204" pitchFamily="34" charset="0"/>
                          <a:ea typeface="Calibri" panose="020F0502020204030204" pitchFamily="34" charset="0"/>
                          <a:cs typeface="Calibri" panose="020F0502020204030204" pitchFamily="34" charset="0"/>
                        </a:rPr>
                        <a:t>= −13</a:t>
                      </a:r>
                      <a:endParaRPr lang="en-IN" sz="28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2000" dirty="0">
                          <a:solidFill>
                            <a:srgbClr val="008080"/>
                          </a:solidFill>
                          <a:latin typeface="Calibri" panose="020F0502020204030204" pitchFamily="34" charset="0"/>
                          <a:ea typeface="Calibri" panose="020F0502020204030204" pitchFamily="34" charset="0"/>
                          <a:cs typeface="Calibri" panose="020F0502020204030204" pitchFamily="34" charset="0"/>
                        </a:rPr>
                        <a:t>We can stop here</a:t>
                      </a:r>
                      <a:endParaRPr lang="en-IN" sz="2000" dirty="0">
                        <a:solidFill>
                          <a:srgbClr val="00808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7270026"/>
                  </a:ext>
                </a:extLst>
              </a:tr>
            </a:tbl>
          </a:graphicData>
        </a:graphic>
      </p:graphicFrame>
      <p:sp>
        <p:nvSpPr>
          <p:cNvPr id="4" name="TextBox 3">
            <a:extLst>
              <a:ext uri="{FF2B5EF4-FFF2-40B4-BE49-F238E27FC236}">
                <a16:creationId xmlns:a16="http://schemas.microsoft.com/office/drawing/2014/main" id="{6B83EA6F-0BFF-ACE6-243A-6F7E9CDDC107}"/>
              </a:ext>
            </a:extLst>
          </p:cNvPr>
          <p:cNvSpPr txBox="1"/>
          <p:nvPr/>
        </p:nvSpPr>
        <p:spPr>
          <a:xfrm>
            <a:off x="533400" y="5420380"/>
            <a:ext cx="79248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Symbol" charset="2"/>
                <a:ea typeface="+mn-ea"/>
                <a:cs typeface="Symbol" charset="2"/>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4 and </a:t>
            </a:r>
            <a:r>
              <a:rPr kumimoji="0" lang="en-US" sz="2800" b="0" i="0" u="none" strike="noStrike" kern="1200" cap="none" spc="0" normalizeH="0" baseline="0" noProof="0" dirty="0">
                <a:ln>
                  <a:noFill/>
                </a:ln>
                <a:solidFill>
                  <a:srgbClr val="366092"/>
                </a:solidFill>
                <a:effectLst/>
                <a:uLnTx/>
                <a:uFillTx/>
                <a:latin typeface="Symbol" charset="2"/>
                <a:ea typeface="+mn-ea"/>
                <a:cs typeface="Symbol" charset="2"/>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9 are the desired coefficients. </a:t>
            </a:r>
          </a:p>
        </p:txBody>
      </p:sp>
    </p:spTree>
    <p:extLst>
      <p:ext uri="{BB962C8B-B14F-4D97-AF65-F5344CB8AC3E}">
        <p14:creationId xmlns:p14="http://schemas.microsoft.com/office/powerpoint/2010/main" val="2834268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4: Using the </a:t>
            </a:r>
            <a:r>
              <a:rPr lang="en-US" sz="3200" i="1" dirty="0">
                <a:solidFill>
                  <a:schemeClr val="accent1"/>
                </a:solidFill>
              </a:rPr>
              <a:t>ac</a:t>
            </a:r>
            <a:r>
              <a:rPr lang="en-US" sz="3200" dirty="0">
                <a:solidFill>
                  <a:schemeClr val="accent1"/>
                </a:solidFill>
              </a:rPr>
              <a:t>-Method</a:t>
            </a:r>
            <a:r>
              <a:rPr lang="en-US" sz="3200" baseline="-25000" dirty="0">
                <a:solidFill>
                  <a:schemeClr val="accent1"/>
                </a:solidFill>
              </a:rPr>
              <a:t>4</a:t>
            </a:r>
            <a:endParaRPr lang="en-US" sz="3200" dirty="0">
              <a:solidFill>
                <a:schemeClr val="accent1"/>
              </a:solidFill>
            </a:endParaRPr>
          </a:p>
        </p:txBody>
      </p:sp>
      <p:sp>
        <p:nvSpPr>
          <p:cNvPr id="6" name="TextBox 5">
            <a:extLst>
              <a:ext uri="{FF2B5EF4-FFF2-40B4-BE49-F238E27FC236}">
                <a16:creationId xmlns:a16="http://schemas.microsoft.com/office/drawing/2014/main" id="{B7CE38D4-47E9-AA4B-9090-173B81C8537F}"/>
              </a:ext>
            </a:extLst>
          </p:cNvPr>
          <p:cNvSpPr txBox="1"/>
          <p:nvPr/>
        </p:nvSpPr>
        <p:spPr>
          <a:xfrm>
            <a:off x="455644" y="1097280"/>
            <a:ext cx="8229599" cy="2677656"/>
          </a:xfrm>
          <a:prstGeom prst="rect">
            <a:avLst/>
          </a:prstGeom>
          <a:noFill/>
        </p:spPr>
        <p:txBody>
          <a:bodyPr wrap="square">
            <a:spAutoFit/>
          </a:bodyPr>
          <a:lstStyle/>
          <a:p>
            <a:r>
              <a:rPr lang="en-US" sz="2800" b="1" i="0" dirty="0">
                <a:solidFill>
                  <a:schemeClr val="tx1"/>
                </a:solidFill>
              </a:rPr>
              <a:t>Steps 3 and 4</a:t>
            </a:r>
            <a:r>
              <a:rPr lang="en-US" sz="2800" i="0" dirty="0">
                <a:solidFill>
                  <a:schemeClr val="tx1"/>
                </a:solidFill>
              </a:rPr>
              <a:t>: </a:t>
            </a:r>
            <a:r>
              <a:rPr lang="en-US" sz="2800" dirty="0"/>
              <a:t>Rewrite the middle term (</a:t>
            </a:r>
            <a:r>
              <a:rPr lang="en-US" sz="2800" dirty="0">
                <a:latin typeface="Symbol" charset="2"/>
                <a:cs typeface="Symbol" charset="2"/>
              </a:rPr>
              <a:t>-</a:t>
            </a:r>
            <a:r>
              <a:rPr lang="en-US" sz="2800" dirty="0"/>
              <a:t>13</a:t>
            </a:r>
            <a:r>
              <a:rPr lang="en-US" sz="2800" i="1" dirty="0"/>
              <a:t>y</a:t>
            </a:r>
            <a:r>
              <a:rPr lang="en-US" sz="2800" dirty="0"/>
              <a:t>) as</a:t>
            </a:r>
            <a:br>
              <a:rPr lang="en-US" sz="2800" dirty="0"/>
            </a:br>
            <a:r>
              <a:rPr lang="en-US" sz="2800" dirty="0"/>
              <a:t> </a:t>
            </a:r>
            <a:r>
              <a:rPr lang="en-US" sz="2800" dirty="0">
                <a:latin typeface="Symbol" charset="2"/>
                <a:cs typeface="Symbol" charset="2"/>
              </a:rPr>
              <a:t>-</a:t>
            </a:r>
            <a:r>
              <a:rPr lang="en-US" sz="2800" dirty="0"/>
              <a:t>9</a:t>
            </a:r>
            <a:r>
              <a:rPr lang="en-US" sz="2800" i="1" dirty="0"/>
              <a:t>y </a:t>
            </a:r>
            <a:r>
              <a:rPr lang="en-US" sz="2800" dirty="0">
                <a:latin typeface="Symbol" charset="2"/>
                <a:cs typeface="Symbol" charset="2"/>
              </a:rPr>
              <a:t>-</a:t>
            </a:r>
            <a:r>
              <a:rPr lang="en-US" sz="2800" dirty="0"/>
              <a:t>4</a:t>
            </a:r>
            <a:r>
              <a:rPr lang="en-US" sz="2800" i="1" dirty="0"/>
              <a:t>y</a:t>
            </a:r>
            <a:r>
              <a:rPr lang="en-US" sz="2800" dirty="0"/>
              <a:t>. </a:t>
            </a:r>
            <a:endParaRPr lang="en-US" sz="2800" i="0" dirty="0">
              <a:solidFill>
                <a:schemeClr val="tx1"/>
              </a:solidFill>
            </a:endParaRPr>
          </a:p>
          <a:p>
            <a:r>
              <a:rPr lang="en-US" sz="2800" dirty="0">
                <a:solidFill>
                  <a:schemeClr val="tx1"/>
                </a:solidFill>
              </a:rPr>
              <a:t>		</a:t>
            </a:r>
            <a:r>
              <a:rPr lang="en-US" sz="2800" i="0" dirty="0">
                <a:solidFill>
                  <a:srgbClr val="000087"/>
                </a:solidFill>
              </a:rPr>
              <a:t>6</a:t>
            </a:r>
            <a:r>
              <a:rPr lang="en-US" sz="2800" i="1" dirty="0">
                <a:solidFill>
                  <a:srgbClr val="000087"/>
                </a:solidFill>
              </a:rPr>
              <a:t>y </a:t>
            </a:r>
            <a:r>
              <a:rPr lang="en-US" sz="2800" dirty="0">
                <a:solidFill>
                  <a:srgbClr val="000087"/>
                </a:solidFill>
              </a:rPr>
              <a:t>²</a:t>
            </a:r>
            <a:r>
              <a:rPr lang="en-US" sz="2800" i="0" baseline="46000" dirty="0">
                <a:solidFill>
                  <a:srgbClr val="000087"/>
                </a:solidFill>
              </a:rPr>
              <a:t> </a:t>
            </a:r>
            <a:r>
              <a:rPr lang="en-US" sz="2800" i="0" dirty="0">
                <a:solidFill>
                  <a:srgbClr val="FF0000"/>
                </a:solidFill>
                <a:latin typeface="Symbol" pitchFamily="18" charset="2"/>
              </a:rPr>
              <a:t>-</a:t>
            </a:r>
            <a:r>
              <a:rPr lang="en-US" sz="2800" i="0" dirty="0">
                <a:solidFill>
                  <a:srgbClr val="FF0000"/>
                </a:solidFill>
              </a:rPr>
              <a:t>13</a:t>
            </a:r>
            <a:r>
              <a:rPr lang="en-US" sz="2800" i="1" dirty="0">
                <a:solidFill>
                  <a:srgbClr val="FF0000"/>
                </a:solidFill>
              </a:rPr>
              <a:t>y</a:t>
            </a:r>
            <a:r>
              <a:rPr lang="en-US" sz="2800" dirty="0">
                <a:solidFill>
                  <a:schemeClr val="tx1"/>
                </a:solidFill>
              </a:rPr>
              <a:t> </a:t>
            </a:r>
            <a:r>
              <a:rPr lang="en-US" sz="2800" i="0" dirty="0">
                <a:solidFill>
                  <a:srgbClr val="000087"/>
                </a:solidFill>
                <a:latin typeface="Symbol" pitchFamily="18" charset="2"/>
              </a:rPr>
              <a:t>+ </a:t>
            </a:r>
            <a:r>
              <a:rPr lang="en-US" sz="2800" i="0" dirty="0">
                <a:solidFill>
                  <a:srgbClr val="000087"/>
                </a:solidFill>
              </a:rPr>
              <a:t>6</a:t>
            </a:r>
            <a:r>
              <a:rPr lang="en-US" sz="2800" dirty="0">
                <a:solidFill>
                  <a:srgbClr val="000087"/>
                </a:solidFill>
                <a:latin typeface="Symbol" pitchFamily="18" charset="2"/>
              </a:rPr>
              <a:t>= </a:t>
            </a:r>
            <a:r>
              <a:rPr lang="en-US" sz="2800" dirty="0">
                <a:solidFill>
                  <a:srgbClr val="000087"/>
                </a:solidFill>
              </a:rPr>
              <a:t>6</a:t>
            </a:r>
            <a:r>
              <a:rPr lang="en-US" sz="2800" i="1" dirty="0">
                <a:solidFill>
                  <a:srgbClr val="000087"/>
                </a:solidFill>
              </a:rPr>
              <a:t>y </a:t>
            </a:r>
            <a:r>
              <a:rPr lang="en-US" sz="2800" dirty="0">
                <a:solidFill>
                  <a:srgbClr val="000087"/>
                </a:solidFill>
              </a:rPr>
              <a:t>²</a:t>
            </a:r>
            <a:r>
              <a:rPr lang="en-US" sz="2800" baseline="46000" dirty="0">
                <a:solidFill>
                  <a:srgbClr val="000087"/>
                </a:solidFill>
              </a:rPr>
              <a:t> </a:t>
            </a:r>
            <a:r>
              <a:rPr lang="en-US" sz="2800" dirty="0">
                <a:solidFill>
                  <a:srgbClr val="FF0000"/>
                </a:solidFill>
                <a:latin typeface="Symbol" pitchFamily="18" charset="2"/>
              </a:rPr>
              <a:t>-</a:t>
            </a:r>
            <a:r>
              <a:rPr lang="en-US" sz="2800" dirty="0">
                <a:solidFill>
                  <a:srgbClr val="FF0000"/>
                </a:solidFill>
              </a:rPr>
              <a:t>9</a:t>
            </a:r>
            <a:r>
              <a:rPr lang="en-US" sz="2800" i="1" dirty="0">
                <a:solidFill>
                  <a:srgbClr val="FF0000"/>
                </a:solidFill>
              </a:rPr>
              <a:t>y</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4</a:t>
            </a:r>
            <a:r>
              <a:rPr lang="en-US" sz="2800" i="1" dirty="0">
                <a:solidFill>
                  <a:srgbClr val="FF0000"/>
                </a:solidFill>
              </a:rPr>
              <a:t>y</a:t>
            </a:r>
            <a:r>
              <a:rPr lang="en-US" sz="2800" dirty="0">
                <a:solidFill>
                  <a:srgbClr val="FF0000"/>
                </a:solidFill>
              </a:rPr>
              <a:t> </a:t>
            </a:r>
            <a:r>
              <a:rPr lang="en-US" sz="2800" dirty="0">
                <a:solidFill>
                  <a:srgbClr val="000087"/>
                </a:solidFill>
                <a:latin typeface="Symbol" pitchFamily="18" charset="2"/>
              </a:rPr>
              <a:t>+ </a:t>
            </a:r>
            <a:r>
              <a:rPr lang="en-US" sz="2800" dirty="0">
                <a:solidFill>
                  <a:srgbClr val="000087"/>
                </a:solidFill>
              </a:rPr>
              <a:t>6 </a:t>
            </a:r>
            <a:endParaRPr lang="en-US" sz="2800" i="0" dirty="0">
              <a:solidFill>
                <a:srgbClr val="000087"/>
              </a:solidFill>
            </a:endParaRPr>
          </a:p>
          <a:p>
            <a:pPr>
              <a:buFont typeface="Courier New" pitchFamily="49" charset="0"/>
              <a:buNone/>
            </a:pPr>
            <a:r>
              <a:rPr lang="en-US" sz="2800" b="1" i="0" dirty="0">
                <a:solidFill>
                  <a:schemeClr val="tx1"/>
                </a:solidFill>
              </a:rPr>
              <a:t>Note:</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2 is factored from the last two terms so that    	there will be a common binomial factor (2</a:t>
            </a:r>
            <a:r>
              <a:rPr lang="en-US" sz="2800" i="1" dirty="0">
                <a:solidFill>
                  <a:schemeClr val="tx1"/>
                </a:solidFill>
              </a:rPr>
              <a:t>y</a:t>
            </a:r>
            <a:r>
              <a:rPr lang="en-US" sz="2800" i="0" dirty="0">
                <a:solidFill>
                  <a:schemeClr val="tx1"/>
                </a:solidFill>
              </a:rPr>
              <a:t> </a:t>
            </a:r>
            <a:r>
              <a:rPr lang="en-US" sz="2800" i="0" dirty="0">
                <a:solidFill>
                  <a:schemeClr val="tx1"/>
                </a:solidFill>
                <a:latin typeface="Symbol" pitchFamily="18" charset="2"/>
              </a:rPr>
              <a:t>-</a:t>
            </a:r>
            <a:r>
              <a:rPr lang="en-US" sz="2800" i="0" dirty="0">
                <a:solidFill>
                  <a:schemeClr val="tx1"/>
                </a:solidFill>
              </a:rPr>
              <a:t>3).</a:t>
            </a:r>
          </a:p>
          <a:p>
            <a:r>
              <a:rPr lang="en-US" sz="2800" b="1" i="0" dirty="0">
                <a:solidFill>
                  <a:schemeClr val="tx1"/>
                </a:solidFill>
              </a:rPr>
              <a:t>Step </a:t>
            </a:r>
            <a:r>
              <a:rPr lang="en-US" sz="2800" b="1" dirty="0"/>
              <a:t>5:</a:t>
            </a:r>
            <a:r>
              <a:rPr lang="en-US" sz="2800" i="0" dirty="0">
                <a:solidFill>
                  <a:schemeClr val="tx1"/>
                </a:solidFill>
              </a:rPr>
              <a:t> Factor out the common binomial factor </a:t>
            </a:r>
            <a:r>
              <a:rPr lang="en-US" sz="2800" i="0" dirty="0">
                <a:solidFill>
                  <a:srgbClr val="9900FF"/>
                </a:solidFill>
              </a:rPr>
              <a:t>(2</a:t>
            </a:r>
            <a:r>
              <a:rPr lang="en-US" sz="2800" i="1" dirty="0">
                <a:solidFill>
                  <a:srgbClr val="9900FF"/>
                </a:solidFill>
              </a:rPr>
              <a:t>y</a:t>
            </a:r>
            <a:r>
              <a:rPr lang="en-US" sz="2800" i="0" dirty="0">
                <a:solidFill>
                  <a:srgbClr val="9900FF"/>
                </a:solidFill>
              </a:rPr>
              <a:t> </a:t>
            </a:r>
            <a:r>
              <a:rPr lang="en-US" sz="2800" i="0" dirty="0">
                <a:solidFill>
                  <a:srgbClr val="9900FF"/>
                </a:solidFill>
                <a:latin typeface="Symbol" pitchFamily="18" charset="2"/>
              </a:rPr>
              <a:t>-</a:t>
            </a:r>
            <a:r>
              <a:rPr lang="en-US" sz="2800" i="0" dirty="0">
                <a:solidFill>
                  <a:srgbClr val="9900FF"/>
                </a:solidFill>
              </a:rPr>
              <a:t>3)</a:t>
            </a:r>
            <a:r>
              <a:rPr lang="en-US" sz="2800" i="0" dirty="0">
                <a:solidFill>
                  <a:schemeClr val="tx1"/>
                </a:solidFill>
              </a:rPr>
              <a:t>.</a:t>
            </a:r>
          </a:p>
        </p:txBody>
      </p:sp>
      <p:pic>
        <p:nvPicPr>
          <p:cNvPr id="3" name="Picture 2" descr="Six y squared minus thirteen y plus six equals six y squared minus nine y minus four y plus six.&#10;Equals three y times open parenthesis two y minus three close parenthesis minus two times open parenthesis two y minus three close parenthesis.&#10;Equals open parenthesis two y minus three close parenthesis times open parenthesis three y minus two close parenthesis.">
            <a:extLst>
              <a:ext uri="{FF2B5EF4-FFF2-40B4-BE49-F238E27FC236}">
                <a16:creationId xmlns:a16="http://schemas.microsoft.com/office/drawing/2014/main" id="{0EF823B8-2FC6-304F-E075-9064845909D0}"/>
              </a:ext>
            </a:extLst>
          </p:cNvPr>
          <p:cNvPicPr>
            <a:picLocks noChangeAspect="1"/>
          </p:cNvPicPr>
          <p:nvPr/>
        </p:nvPicPr>
        <p:blipFill>
          <a:blip r:embed="rId2"/>
          <a:stretch>
            <a:fillRect/>
          </a:stretch>
        </p:blipFill>
        <p:spPr>
          <a:xfrm>
            <a:off x="1918716" y="3886200"/>
            <a:ext cx="4939284" cy="1584960"/>
          </a:xfrm>
          <a:prstGeom prst="rect">
            <a:avLst/>
          </a:prstGeom>
        </p:spPr>
      </p:pic>
    </p:spTree>
    <p:extLst>
      <p:ext uri="{BB962C8B-B14F-4D97-AF65-F5344CB8AC3E}">
        <p14:creationId xmlns:p14="http://schemas.microsoft.com/office/powerpoint/2010/main" val="1427325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4: Using the </a:t>
            </a:r>
            <a:r>
              <a:rPr lang="en-US" sz="3200" i="1" dirty="0">
                <a:solidFill>
                  <a:schemeClr val="accent1"/>
                </a:solidFill>
              </a:rPr>
              <a:t>ac</a:t>
            </a:r>
            <a:r>
              <a:rPr lang="en-US" sz="3200" dirty="0">
                <a:solidFill>
                  <a:schemeClr val="accent1"/>
                </a:solidFill>
              </a:rPr>
              <a:t>-Method</a:t>
            </a:r>
            <a:r>
              <a:rPr lang="en-US" sz="3200" baseline="-25000" dirty="0">
                <a:solidFill>
                  <a:schemeClr val="accent1"/>
                </a:solidFill>
              </a:rPr>
              <a:t>5</a:t>
            </a:r>
            <a:endParaRPr lang="en-US" sz="3200" dirty="0">
              <a:solidFill>
                <a:schemeClr val="accent1"/>
              </a:solidFill>
            </a:endParaRPr>
          </a:p>
        </p:txBody>
      </p:sp>
      <p:sp>
        <p:nvSpPr>
          <p:cNvPr id="4" name="TextBox 3">
            <a:extLst>
              <a:ext uri="{FF2B5EF4-FFF2-40B4-BE49-F238E27FC236}">
                <a16:creationId xmlns:a16="http://schemas.microsoft.com/office/drawing/2014/main" id="{C94F77F7-27AF-3D9E-2019-7C99781941C3}"/>
              </a:ext>
            </a:extLst>
          </p:cNvPr>
          <p:cNvSpPr txBox="1"/>
          <p:nvPr/>
        </p:nvSpPr>
        <p:spPr>
          <a:xfrm>
            <a:off x="457200" y="1287857"/>
            <a:ext cx="5486400" cy="523220"/>
          </a:xfrm>
          <a:prstGeom prst="rect">
            <a:avLst/>
          </a:prstGeom>
          <a:noFill/>
        </p:spPr>
        <p:txBody>
          <a:bodyPr wrap="square">
            <a:spAutoFit/>
          </a:bodyPr>
          <a:lstStyle/>
          <a:p>
            <a:pPr marL="0" indent="0">
              <a:spcBef>
                <a:spcPct val="50000"/>
              </a:spcBef>
              <a:buFont typeface="Courier New" pitchFamily="49" charset="0"/>
              <a:buNone/>
              <a:tabLst>
                <a:tab pos="2401888" algn="l"/>
                <a:tab pos="2455863" algn="l"/>
                <a:tab pos="3767138" algn="l"/>
                <a:tab pos="5145088" algn="l"/>
              </a:tabLst>
            </a:pPr>
            <a:r>
              <a:rPr lang="en-US" sz="2800" i="0" dirty="0">
                <a:solidFill>
                  <a:schemeClr val="tx1"/>
                </a:solidFill>
              </a:rPr>
              <a:t>Thus for the original expression,</a:t>
            </a:r>
          </a:p>
        </p:txBody>
      </p:sp>
      <p:pic>
        <p:nvPicPr>
          <p:cNvPr id="2" name="Picture 1" descr="Twelve y cubed minus twenty-six y squared plus twelve y equals two y times open parenthesis six y squared minus thirteen y plus six close parenthesis. Do not forget to write the common monomial factor,  2y&#10; , in the answer.&#10;&#10;Equals two y times open parenthesis two y minus three close parenthesis times open parenthesis three y minus two close parenthesis.&#10;&#10;">
            <a:extLst>
              <a:ext uri="{FF2B5EF4-FFF2-40B4-BE49-F238E27FC236}">
                <a16:creationId xmlns:a16="http://schemas.microsoft.com/office/drawing/2014/main" id="{D3D2E71B-21DA-47D7-0ADA-66F7CE0328EB}"/>
              </a:ext>
            </a:extLst>
          </p:cNvPr>
          <p:cNvPicPr>
            <a:picLocks noChangeAspect="1"/>
          </p:cNvPicPr>
          <p:nvPr/>
        </p:nvPicPr>
        <p:blipFill>
          <a:blip r:embed="rId2"/>
          <a:stretch>
            <a:fillRect/>
          </a:stretch>
        </p:blipFill>
        <p:spPr>
          <a:xfrm>
            <a:off x="711708" y="2001655"/>
            <a:ext cx="7975092" cy="1261872"/>
          </a:xfrm>
          <a:prstGeom prst="rect">
            <a:avLst/>
          </a:prstGeom>
        </p:spPr>
      </p:pic>
    </p:spTree>
    <p:extLst>
      <p:ext uri="{BB962C8B-B14F-4D97-AF65-F5344CB8AC3E}">
        <p14:creationId xmlns:p14="http://schemas.microsoft.com/office/powerpoint/2010/main" val="924925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5: Using the </a:t>
            </a:r>
            <a:r>
              <a:rPr lang="en-US" sz="3200" i="1" dirty="0">
                <a:solidFill>
                  <a:schemeClr val="accent1"/>
                </a:solidFill>
              </a:rPr>
              <a:t>ac</a:t>
            </a:r>
            <a:r>
              <a:rPr lang="en-US" sz="3200" dirty="0">
                <a:solidFill>
                  <a:schemeClr val="accent1"/>
                </a:solidFill>
              </a:rPr>
              <a:t>-Method</a:t>
            </a:r>
            <a:r>
              <a:rPr lang="en-US" baseline="-25000" dirty="0"/>
              <a:t>1</a:t>
            </a:r>
            <a:endParaRPr lang="en-US" sz="3200" dirty="0">
              <a:solidFill>
                <a:schemeClr val="accent1"/>
              </a:solidFill>
            </a:endParaRPr>
          </a:p>
        </p:txBody>
      </p:sp>
      <p:sp>
        <p:nvSpPr>
          <p:cNvPr id="8" name="TextBox 7">
            <a:extLst>
              <a:ext uri="{FF2B5EF4-FFF2-40B4-BE49-F238E27FC236}">
                <a16:creationId xmlns:a16="http://schemas.microsoft.com/office/drawing/2014/main" id="{5B57D528-01C2-32E1-0CDF-4E5362B6E952}"/>
              </a:ext>
            </a:extLst>
          </p:cNvPr>
          <p:cNvSpPr txBox="1"/>
          <p:nvPr/>
        </p:nvSpPr>
        <p:spPr>
          <a:xfrm>
            <a:off x="457200" y="1080829"/>
            <a:ext cx="8077200" cy="1815882"/>
          </a:xfrm>
          <a:prstGeom prst="rect">
            <a:avLst/>
          </a:prstGeom>
          <a:noFill/>
        </p:spPr>
        <p:txBody>
          <a:bodyPr wrap="square">
            <a:spAutoFit/>
          </a:bodyPr>
          <a:lstStyle/>
          <a:p>
            <a:pPr>
              <a:tabLst>
                <a:tab pos="463550" algn="l"/>
                <a:tab pos="1255713" algn="l"/>
              </a:tabLst>
            </a:pPr>
            <a:r>
              <a:rPr lang="en-US" sz="2800" dirty="0"/>
              <a:t>Use the </a:t>
            </a:r>
            <a:r>
              <a:rPr lang="en-US" sz="2800" i="1" dirty="0"/>
              <a:t>ac</a:t>
            </a:r>
            <a:r>
              <a:rPr lang="en-US" sz="2800" dirty="0"/>
              <a:t>-method to factor </a:t>
            </a:r>
            <a:r>
              <a:rPr lang="en-US" sz="2800" i="0" dirty="0">
                <a:solidFill>
                  <a:srgbClr val="0000FF"/>
                </a:solidFill>
              </a:rPr>
              <a:t>4</a:t>
            </a:r>
            <a:r>
              <a:rPr lang="en-US" sz="2800" i="1" dirty="0">
                <a:solidFill>
                  <a:srgbClr val="0000FF"/>
                </a:solidFill>
              </a:rPr>
              <a:t>x </a:t>
            </a:r>
            <a:r>
              <a:rPr lang="en-US" sz="2800" dirty="0">
                <a:solidFill>
                  <a:srgbClr val="0000FF"/>
                </a:solidFill>
              </a:rPr>
              <a:t>²</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5</a:t>
            </a:r>
            <a:r>
              <a:rPr lang="en-US" sz="2800" i="1" dirty="0">
                <a:solidFill>
                  <a:srgbClr val="0000FF"/>
                </a:solidFill>
              </a:rPr>
              <a:t>x</a:t>
            </a:r>
            <a:r>
              <a:rPr lang="en-US" sz="2800" i="0" dirty="0">
                <a:solidFill>
                  <a:srgbClr val="0000FF"/>
                </a:solidFill>
              </a:rPr>
              <a:t> </a:t>
            </a:r>
            <a:r>
              <a:rPr lang="en-US" sz="2800" dirty="0">
                <a:solidFill>
                  <a:srgbClr val="0000FF"/>
                </a:solidFill>
                <a:latin typeface="Symbol" pitchFamily="18" charset="2"/>
              </a:rPr>
              <a:t>-</a:t>
            </a:r>
            <a:r>
              <a:rPr lang="en-US" sz="2800" i="0" dirty="0">
                <a:solidFill>
                  <a:srgbClr val="0000FF"/>
                </a:solidFill>
              </a:rPr>
              <a:t>6</a:t>
            </a:r>
            <a:r>
              <a:rPr lang="en-US" sz="2800" i="0" dirty="0"/>
              <a:t>.</a:t>
            </a:r>
          </a:p>
          <a:p>
            <a:pPr marL="0" indent="0">
              <a:buFont typeface="Courier New" pitchFamily="49" charset="0"/>
              <a:buNone/>
              <a:tabLst>
                <a:tab pos="463550" algn="l"/>
                <a:tab pos="1255713" algn="l"/>
              </a:tabLst>
            </a:pPr>
            <a:r>
              <a:rPr lang="en-US" sz="2800" b="1" i="0" dirty="0">
                <a:solidFill>
                  <a:schemeClr val="tx1"/>
                </a:solidFill>
              </a:rPr>
              <a:t>Solution</a:t>
            </a:r>
          </a:p>
          <a:p>
            <a:pPr marL="0" indent="0">
              <a:buFont typeface="Courier New" pitchFamily="49" charset="0"/>
              <a:buNone/>
              <a:tabLst>
                <a:tab pos="463550" algn="l"/>
                <a:tab pos="1255713" algn="l"/>
              </a:tabLst>
            </a:pPr>
            <a:r>
              <a:rPr lang="en-US" sz="2800" i="1" dirty="0">
                <a:solidFill>
                  <a:srgbClr val="000099"/>
                </a:solidFill>
              </a:rPr>
              <a:t>a</a:t>
            </a:r>
            <a:r>
              <a:rPr lang="en-US" sz="2800" i="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 </a:t>
            </a:r>
            <a:r>
              <a:rPr lang="en-US" sz="2800" i="1" dirty="0">
                <a:solidFill>
                  <a:srgbClr val="000099"/>
                </a:solidFill>
              </a:rPr>
              <a:t>b</a:t>
            </a:r>
            <a:r>
              <a:rPr lang="en-US" sz="2800" i="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000099"/>
                </a:solidFill>
                <a:latin typeface="Symbol" pitchFamily="18" charset="2"/>
              </a:rPr>
              <a:t>-</a:t>
            </a:r>
            <a:r>
              <a:rPr lang="en-US" sz="2800" i="0" dirty="0">
                <a:solidFill>
                  <a:srgbClr val="000099"/>
                </a:solidFill>
              </a:rPr>
              <a:t>5, </a:t>
            </a:r>
            <a:r>
              <a:rPr lang="en-US" sz="2800" i="1" dirty="0">
                <a:solidFill>
                  <a:srgbClr val="000099"/>
                </a:solidFill>
              </a:rPr>
              <a:t>c</a:t>
            </a:r>
            <a:r>
              <a:rPr lang="en-US" sz="2800" i="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000099"/>
                </a:solidFill>
                <a:latin typeface="Symbol" pitchFamily="18" charset="2"/>
              </a:rPr>
              <a:t>-</a:t>
            </a:r>
            <a:r>
              <a:rPr lang="en-US" sz="2800" i="0" dirty="0">
                <a:solidFill>
                  <a:srgbClr val="000099"/>
                </a:solidFill>
              </a:rPr>
              <a:t>6</a:t>
            </a:r>
          </a:p>
          <a:p>
            <a:pPr marL="0" indent="0">
              <a:buFont typeface="Courier New" pitchFamily="49" charset="0"/>
              <a:buNone/>
              <a:tabLst>
                <a:tab pos="463550" algn="l"/>
                <a:tab pos="1255713" algn="l"/>
              </a:tabLst>
            </a:pPr>
            <a:r>
              <a:rPr lang="en-US" sz="2800" b="1" i="0" dirty="0">
                <a:solidFill>
                  <a:schemeClr val="tx1"/>
                </a:solidFill>
              </a:rPr>
              <a:t>Step 1:	</a:t>
            </a:r>
            <a:r>
              <a:rPr lang="en-US" sz="2800" i="0" dirty="0">
                <a:solidFill>
                  <a:schemeClr val="tx1"/>
                </a:solidFill>
              </a:rPr>
              <a:t>Find the product </a:t>
            </a:r>
            <a:r>
              <a:rPr lang="en-US" sz="2800" i="1" dirty="0">
                <a:solidFill>
                  <a:schemeClr val="tx1"/>
                </a:solidFill>
              </a:rPr>
              <a:t>ac</a:t>
            </a:r>
            <a:r>
              <a:rPr lang="en-US" sz="2800" i="0" dirty="0">
                <a:solidFill>
                  <a:schemeClr val="tx1"/>
                </a:solidFill>
              </a:rPr>
              <a:t>:</a:t>
            </a:r>
          </a:p>
        </p:txBody>
      </p:sp>
      <p:pic>
        <p:nvPicPr>
          <p:cNvPr id="5" name="Picture 4" descr="Four times open parenthesis negative six close parenthesis equals negative twenty four.">
            <a:extLst>
              <a:ext uri="{FF2B5EF4-FFF2-40B4-BE49-F238E27FC236}">
                <a16:creationId xmlns:a16="http://schemas.microsoft.com/office/drawing/2014/main" id="{F78CB36B-F1CA-8055-6C7F-A1F19C7CB20E}"/>
              </a:ext>
            </a:extLst>
          </p:cNvPr>
          <p:cNvPicPr>
            <a:picLocks noChangeAspect="1"/>
          </p:cNvPicPr>
          <p:nvPr/>
        </p:nvPicPr>
        <p:blipFill>
          <a:blip r:embed="rId2"/>
          <a:stretch>
            <a:fillRect/>
          </a:stretch>
        </p:blipFill>
        <p:spPr>
          <a:xfrm>
            <a:off x="4800600" y="2463895"/>
            <a:ext cx="1606296" cy="432816"/>
          </a:xfrm>
          <a:prstGeom prst="rect">
            <a:avLst/>
          </a:prstGeom>
        </p:spPr>
      </p:pic>
      <p:sp>
        <p:nvSpPr>
          <p:cNvPr id="2" name="TextBox 1">
            <a:extLst>
              <a:ext uri="{FF2B5EF4-FFF2-40B4-BE49-F238E27FC236}">
                <a16:creationId xmlns:a16="http://schemas.microsoft.com/office/drawing/2014/main" id="{7A472A48-ACB1-CA77-B6CE-451F8110F967}"/>
              </a:ext>
            </a:extLst>
          </p:cNvPr>
          <p:cNvSpPr txBox="1"/>
          <p:nvPr/>
        </p:nvSpPr>
        <p:spPr>
          <a:xfrm>
            <a:off x="457200" y="2819400"/>
            <a:ext cx="8229600" cy="954107"/>
          </a:xfrm>
          <a:prstGeom prst="rect">
            <a:avLst/>
          </a:prstGeom>
          <a:noFill/>
        </p:spPr>
        <p:txBody>
          <a:bodyPr wrap="square" rtlCol="0">
            <a:spAutoFit/>
          </a:bodyPr>
          <a:lstStyle/>
          <a:p>
            <a:pPr marL="0" indent="0">
              <a:buFont typeface="Courier New" pitchFamily="49" charset="0"/>
              <a:buNone/>
              <a:tabLst>
                <a:tab pos="463550" algn="l"/>
                <a:tab pos="1255713" algn="l"/>
              </a:tabLst>
            </a:pPr>
            <a:r>
              <a:rPr lang="en-US" sz="2800" b="1" i="0" dirty="0">
                <a:solidFill>
                  <a:schemeClr val="tx1"/>
                </a:solidFill>
              </a:rPr>
              <a:t>Step 2:	</a:t>
            </a:r>
            <a:r>
              <a:rPr lang="en-US" sz="2800" i="0" dirty="0">
                <a:solidFill>
                  <a:schemeClr val="tx1"/>
                </a:solidFill>
              </a:rPr>
              <a:t>Find two integers whose product is </a:t>
            </a:r>
            <a:r>
              <a:rPr lang="en-US" sz="2800" i="0" dirty="0">
                <a:solidFill>
                  <a:srgbClr val="000099"/>
                </a:solidFill>
                <a:latin typeface="Symbol" pitchFamily="18" charset="2"/>
              </a:rPr>
              <a:t>-</a:t>
            </a:r>
            <a:r>
              <a:rPr lang="en-US" sz="2800" i="0" dirty="0">
                <a:solidFill>
                  <a:srgbClr val="000099"/>
                </a:solidFill>
              </a:rPr>
              <a:t>24</a:t>
            </a:r>
            <a:r>
              <a:rPr lang="en-US" sz="2800" i="0" dirty="0">
                <a:solidFill>
                  <a:schemeClr val="tx1"/>
                </a:solidFill>
              </a:rPr>
              <a:t> and		whose sum is </a:t>
            </a:r>
            <a:r>
              <a:rPr lang="en-US" sz="2800" i="0" dirty="0">
                <a:solidFill>
                  <a:srgbClr val="000099"/>
                </a:solidFill>
                <a:latin typeface="Symbol" pitchFamily="18" charset="2"/>
              </a:rPr>
              <a:t>-</a:t>
            </a:r>
            <a:r>
              <a:rPr lang="en-US" sz="2800" i="0" dirty="0">
                <a:solidFill>
                  <a:srgbClr val="000099"/>
                </a:solidFill>
              </a:rPr>
              <a:t>5</a:t>
            </a:r>
            <a:r>
              <a:rPr lang="en-US" sz="2800" i="0" dirty="0">
                <a:solidFill>
                  <a:schemeClr val="tx1"/>
                </a:solidFill>
              </a:rPr>
              <a:t>.</a:t>
            </a:r>
          </a:p>
        </p:txBody>
      </p:sp>
      <p:pic>
        <p:nvPicPr>
          <p:cNvPr id="3" name="Picture 2" descr="Open parenthesis plus three close parenthesis times open parenthesis minus eight close parenthesis equals minus twenty four and Open parenthesis plus three close parenthesis plus open parenthesis minus eight close parenthesis equals minus five.">
            <a:extLst>
              <a:ext uri="{FF2B5EF4-FFF2-40B4-BE49-F238E27FC236}">
                <a16:creationId xmlns:a16="http://schemas.microsoft.com/office/drawing/2014/main" id="{558CD3E7-6724-AFA0-42A6-8A59BCDA9A12}"/>
              </a:ext>
            </a:extLst>
          </p:cNvPr>
          <p:cNvPicPr>
            <a:picLocks noChangeAspect="1"/>
          </p:cNvPicPr>
          <p:nvPr/>
        </p:nvPicPr>
        <p:blipFill>
          <a:blip r:embed="rId3"/>
          <a:stretch>
            <a:fillRect/>
          </a:stretch>
        </p:blipFill>
        <p:spPr>
          <a:xfrm>
            <a:off x="1905000" y="4033966"/>
            <a:ext cx="5724000" cy="495553"/>
          </a:xfrm>
          <a:prstGeom prst="rect">
            <a:avLst/>
          </a:prstGeom>
        </p:spPr>
      </p:pic>
      <p:sp>
        <p:nvSpPr>
          <p:cNvPr id="10" name="TextBox 9">
            <a:extLst>
              <a:ext uri="{FF2B5EF4-FFF2-40B4-BE49-F238E27FC236}">
                <a16:creationId xmlns:a16="http://schemas.microsoft.com/office/drawing/2014/main" id="{9FF9EAEE-4846-0A35-59AD-4DE851DCBF14}"/>
              </a:ext>
            </a:extLst>
          </p:cNvPr>
          <p:cNvSpPr txBox="1"/>
          <p:nvPr/>
        </p:nvSpPr>
        <p:spPr>
          <a:xfrm>
            <a:off x="484238" y="4728783"/>
            <a:ext cx="8126361" cy="954107"/>
          </a:xfrm>
          <a:prstGeom prst="rect">
            <a:avLst/>
          </a:prstGeom>
          <a:noFill/>
        </p:spPr>
        <p:txBody>
          <a:bodyPr wrap="square">
            <a:spAutoFit/>
          </a:bodyPr>
          <a:lstStyle/>
          <a:p>
            <a:pPr marL="0" indent="0">
              <a:buFont typeface="Courier New" pitchFamily="49" charset="0"/>
              <a:buNone/>
              <a:tabLst>
                <a:tab pos="463550" algn="l"/>
                <a:tab pos="1255713" algn="l"/>
              </a:tabLst>
            </a:pPr>
            <a:r>
              <a:rPr lang="en-US" sz="2800" b="1" i="0" dirty="0">
                <a:solidFill>
                  <a:schemeClr val="tx1"/>
                </a:solidFill>
              </a:rPr>
              <a:t>Note:</a:t>
            </a:r>
            <a:r>
              <a:rPr lang="en-US" sz="2800" i="0" dirty="0">
                <a:solidFill>
                  <a:schemeClr val="tx1"/>
                </a:solidFill>
              </a:rPr>
              <a:t> We know that one number must be positive and the other negative because the product is negative.</a:t>
            </a:r>
          </a:p>
        </p:txBody>
      </p:sp>
    </p:spTree>
    <p:extLst>
      <p:ext uri="{BB962C8B-B14F-4D97-AF65-F5344CB8AC3E}">
        <p14:creationId xmlns:p14="http://schemas.microsoft.com/office/powerpoint/2010/main" val="555590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5: Using the </a:t>
            </a:r>
            <a:r>
              <a:rPr lang="en-US" sz="3200" i="1" dirty="0">
                <a:solidFill>
                  <a:schemeClr val="accent1"/>
                </a:solidFill>
              </a:rPr>
              <a:t>ac</a:t>
            </a:r>
            <a:r>
              <a:rPr lang="en-US" sz="3200" dirty="0">
                <a:solidFill>
                  <a:schemeClr val="accent1"/>
                </a:solidFill>
              </a:rPr>
              <a:t>-Method</a:t>
            </a:r>
            <a:r>
              <a:rPr lang="en-US" baseline="-25000" dirty="0"/>
              <a:t>2</a:t>
            </a:r>
            <a:endParaRPr lang="en-US" sz="3200" dirty="0">
              <a:solidFill>
                <a:schemeClr val="accent1"/>
              </a:solidFill>
            </a:endParaRPr>
          </a:p>
        </p:txBody>
      </p:sp>
      <p:sp>
        <p:nvSpPr>
          <p:cNvPr id="3" name="TextBox 2">
            <a:extLst>
              <a:ext uri="{FF2B5EF4-FFF2-40B4-BE49-F238E27FC236}">
                <a16:creationId xmlns:a16="http://schemas.microsoft.com/office/drawing/2014/main" id="{DFE34EAB-AE9F-CDC4-510F-E4D670C0FB12}"/>
              </a:ext>
            </a:extLst>
          </p:cNvPr>
          <p:cNvSpPr txBox="1"/>
          <p:nvPr/>
        </p:nvSpPr>
        <p:spPr>
          <a:xfrm>
            <a:off x="460310" y="1153180"/>
            <a:ext cx="7997890" cy="523220"/>
          </a:xfrm>
          <a:prstGeom prst="rect">
            <a:avLst/>
          </a:prstGeom>
          <a:noFill/>
        </p:spPr>
        <p:txBody>
          <a:bodyPr wrap="square">
            <a:spAutoFit/>
          </a:bodyPr>
          <a:lstStyle/>
          <a:p>
            <a:r>
              <a:rPr lang="en-US" sz="2800" b="1" i="0" dirty="0">
                <a:solidFill>
                  <a:schemeClr val="tx1"/>
                </a:solidFill>
              </a:rPr>
              <a:t>Steps 3:</a:t>
            </a:r>
            <a:r>
              <a:rPr lang="en-US" sz="2800" i="0" dirty="0">
                <a:solidFill>
                  <a:schemeClr val="tx1"/>
                </a:solidFill>
              </a:rPr>
              <a:t> </a:t>
            </a:r>
            <a:r>
              <a:rPr lang="en-US" sz="2800" dirty="0"/>
              <a:t>Rewrite the middle term </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5</a:t>
            </a:r>
            <a:r>
              <a:rPr lang="en-US" sz="2800" i="1" dirty="0">
                <a:solidFill>
                  <a:srgbClr val="0000FF"/>
                </a:solidFill>
              </a:rPr>
              <a:t>x</a:t>
            </a:r>
            <a:r>
              <a:rPr lang="en-US" sz="2800" dirty="0">
                <a:solidFill>
                  <a:srgbClr val="0000FF"/>
                </a:solidFill>
              </a:rPr>
              <a:t>) as </a:t>
            </a:r>
            <a:r>
              <a:rPr lang="en-US" sz="2800" dirty="0">
                <a:solidFill>
                  <a:srgbClr val="0000FF"/>
                </a:solidFill>
                <a:latin typeface="Symbol" charset="2"/>
                <a:cs typeface="Symbol" charset="2"/>
              </a:rPr>
              <a:t>+</a:t>
            </a:r>
            <a:r>
              <a:rPr lang="en-US" sz="2800" dirty="0">
                <a:solidFill>
                  <a:srgbClr val="0000FF"/>
                </a:solidFill>
              </a:rPr>
              <a:t>3</a:t>
            </a:r>
            <a:r>
              <a:rPr lang="en-US" sz="2800" i="1" dirty="0">
                <a:solidFill>
                  <a:srgbClr val="0000FF"/>
                </a:solidFill>
              </a:rPr>
              <a:t>x </a:t>
            </a:r>
            <a:r>
              <a:rPr lang="en-US" sz="2800" dirty="0">
                <a:solidFill>
                  <a:srgbClr val="0000FF"/>
                </a:solidFill>
                <a:latin typeface="Symbol" charset="2"/>
                <a:cs typeface="Symbol" charset="2"/>
              </a:rPr>
              <a:t>-</a:t>
            </a:r>
            <a:r>
              <a:rPr lang="en-US" sz="2800" dirty="0">
                <a:solidFill>
                  <a:srgbClr val="0000FF"/>
                </a:solidFill>
              </a:rPr>
              <a:t>8</a:t>
            </a:r>
            <a:r>
              <a:rPr lang="en-US" sz="2800" i="1" dirty="0">
                <a:solidFill>
                  <a:srgbClr val="0000FF"/>
                </a:solidFill>
              </a:rPr>
              <a:t>x</a:t>
            </a:r>
            <a:r>
              <a:rPr lang="en-US" sz="2800" i="0" dirty="0">
                <a:solidFill>
                  <a:schemeClr val="tx1"/>
                </a:solidFill>
              </a:rPr>
              <a:t>.</a:t>
            </a:r>
          </a:p>
        </p:txBody>
      </p:sp>
      <p:pic>
        <p:nvPicPr>
          <p:cNvPr id="5" name="Picture 4" descr="Four x squared minus five x minus six equals four x squared plus three x minus eight x minus six.&#10;Equals x times open parenthesis four x plus three close parenthesis minus two times open parenthesis four x plus three close parenthesis.">
            <a:extLst>
              <a:ext uri="{FF2B5EF4-FFF2-40B4-BE49-F238E27FC236}">
                <a16:creationId xmlns:a16="http://schemas.microsoft.com/office/drawing/2014/main" id="{AA14D6E9-168E-9EBD-F275-B1383F29AB6F}"/>
              </a:ext>
            </a:extLst>
          </p:cNvPr>
          <p:cNvPicPr>
            <a:picLocks noChangeAspect="1"/>
          </p:cNvPicPr>
          <p:nvPr/>
        </p:nvPicPr>
        <p:blipFill>
          <a:blip r:embed="rId2"/>
          <a:stretch>
            <a:fillRect/>
          </a:stretch>
        </p:blipFill>
        <p:spPr>
          <a:xfrm>
            <a:off x="1903646" y="1905000"/>
            <a:ext cx="4530852" cy="973836"/>
          </a:xfrm>
          <a:prstGeom prst="rect">
            <a:avLst/>
          </a:prstGeom>
        </p:spPr>
      </p:pic>
      <p:sp>
        <p:nvSpPr>
          <p:cNvPr id="4" name="TextBox 3">
            <a:extLst>
              <a:ext uri="{FF2B5EF4-FFF2-40B4-BE49-F238E27FC236}">
                <a16:creationId xmlns:a16="http://schemas.microsoft.com/office/drawing/2014/main" id="{18579E96-8DB8-EA03-1076-7DAD7D894C5C}"/>
              </a:ext>
            </a:extLst>
          </p:cNvPr>
          <p:cNvSpPr txBox="1"/>
          <p:nvPr/>
        </p:nvSpPr>
        <p:spPr>
          <a:xfrm>
            <a:off x="457200" y="3223018"/>
            <a:ext cx="8077200" cy="954107"/>
          </a:xfrm>
          <a:prstGeom prst="rect">
            <a:avLst/>
          </a:prstGeom>
          <a:noFill/>
        </p:spPr>
        <p:txBody>
          <a:bodyPr wrap="square" rtlCol="0">
            <a:spAutoFit/>
          </a:bodyPr>
          <a:lstStyle/>
          <a:p>
            <a:r>
              <a:rPr lang="en-US" sz="2800" b="1" i="0" dirty="0">
                <a:solidFill>
                  <a:schemeClr val="tx1"/>
                </a:solidFill>
              </a:rPr>
              <a:t>Step 4 and </a:t>
            </a:r>
            <a:r>
              <a:rPr lang="en-US" sz="2800" b="1" dirty="0">
                <a:solidFill>
                  <a:schemeClr val="tx1"/>
                </a:solidFill>
              </a:rPr>
              <a:t>5</a:t>
            </a:r>
            <a:r>
              <a:rPr lang="en-US" sz="2800" b="1" i="0" dirty="0">
                <a:solidFill>
                  <a:schemeClr val="tx1"/>
                </a:solidFill>
              </a:rPr>
              <a:t>:</a:t>
            </a:r>
            <a:r>
              <a:rPr lang="en-US" sz="2800" i="0" dirty="0">
                <a:solidFill>
                  <a:schemeClr val="tx1"/>
                </a:solidFill>
              </a:rPr>
              <a:t> Factor out the common binomial factor </a:t>
            </a:r>
            <a:br>
              <a:rPr lang="en-US" sz="2800" i="0" dirty="0">
                <a:solidFill>
                  <a:schemeClr val="tx1"/>
                </a:solidFill>
              </a:rPr>
            </a:br>
            <a:r>
              <a:rPr lang="en-US" sz="2800" i="0" dirty="0">
                <a:solidFill>
                  <a:srgbClr val="008080"/>
                </a:solidFill>
              </a:rPr>
              <a:t>(4</a:t>
            </a:r>
            <a:r>
              <a:rPr lang="en-US" sz="2800" i="1" dirty="0">
                <a:solidFill>
                  <a:srgbClr val="008080"/>
                </a:solidFill>
              </a:rPr>
              <a:t>x</a:t>
            </a:r>
            <a:r>
              <a:rPr lang="en-US" sz="2800" i="0" dirty="0">
                <a:solidFill>
                  <a:srgbClr val="008080"/>
                </a:solidFill>
              </a:rPr>
              <a:t> </a:t>
            </a:r>
            <a:r>
              <a:rPr lang="en-US" sz="2800" i="0" dirty="0">
                <a:solidFill>
                  <a:srgbClr val="008080"/>
                </a:solidFill>
                <a:latin typeface="Symbol" pitchFamily="18" charset="2"/>
              </a:rPr>
              <a:t>+</a:t>
            </a:r>
            <a:r>
              <a:rPr lang="en-US" sz="2800" i="0" dirty="0">
                <a:solidFill>
                  <a:srgbClr val="008080"/>
                </a:solidFill>
              </a:rPr>
              <a:t>3)</a:t>
            </a:r>
            <a:r>
              <a:rPr lang="en-US" sz="2800" i="0" dirty="0">
                <a:solidFill>
                  <a:schemeClr val="tx1"/>
                </a:solidFill>
              </a:rPr>
              <a:t>.</a:t>
            </a:r>
          </a:p>
        </p:txBody>
      </p:sp>
      <p:pic>
        <p:nvPicPr>
          <p:cNvPr id="6" name="Picture 5" descr="Four x squared minus five x minus six equals four x squared plus three x minus eight x minus six.&#10;Equals x times open parenthesis four x plus three close parenthesis minus two times open parenthesis four x plus three close parenthesis.&#10;Equals open parenthesis four x plus three close parenthesis times open parenthesis x minus two close parenthesis.">
            <a:extLst>
              <a:ext uri="{FF2B5EF4-FFF2-40B4-BE49-F238E27FC236}">
                <a16:creationId xmlns:a16="http://schemas.microsoft.com/office/drawing/2014/main" id="{60F07AC7-8FE7-EB41-0E23-688134EE67D8}"/>
              </a:ext>
            </a:extLst>
          </p:cNvPr>
          <p:cNvPicPr>
            <a:picLocks noChangeAspect="1"/>
          </p:cNvPicPr>
          <p:nvPr/>
        </p:nvPicPr>
        <p:blipFill>
          <a:blip r:embed="rId3"/>
          <a:stretch>
            <a:fillRect/>
          </a:stretch>
        </p:blipFill>
        <p:spPr>
          <a:xfrm>
            <a:off x="1903646" y="4204716"/>
            <a:ext cx="4707636" cy="1586484"/>
          </a:xfrm>
          <a:prstGeom prst="rect">
            <a:avLst/>
          </a:prstGeom>
        </p:spPr>
      </p:pic>
    </p:spTree>
    <p:extLst>
      <p:ext uri="{BB962C8B-B14F-4D97-AF65-F5344CB8AC3E}">
        <p14:creationId xmlns:p14="http://schemas.microsoft.com/office/powerpoint/2010/main" val="12213560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dirty="0"/>
              <a:t>Tips to Keep in Mind while Factoring</a:t>
            </a:r>
            <a:r>
              <a:rPr lang="en-US" baseline="-25000" dirty="0"/>
              <a:t>1</a:t>
            </a:r>
            <a:r>
              <a:rPr lang="en-US" dirty="0"/>
              <a:t> </a:t>
            </a:r>
            <a:endParaRPr lang="en-US" sz="3200" dirty="0">
              <a:solidFill>
                <a:schemeClr val="accent1"/>
              </a:solidFill>
            </a:endParaRPr>
          </a:p>
        </p:txBody>
      </p:sp>
      <p:sp>
        <p:nvSpPr>
          <p:cNvPr id="32771" name="TextBox 3"/>
          <p:cNvSpPr>
            <a:spLocks noGrp="1" noChangeArrowheads="1"/>
          </p:cNvSpPr>
          <p:nvPr>
            <p:ph idx="1"/>
          </p:nvPr>
        </p:nvSpPr>
        <p:spPr>
          <a:xfrm>
            <a:off x="457200" y="1280160"/>
            <a:ext cx="8229600" cy="3323987"/>
          </a:xfrm>
          <a:prstGeom prst="rect">
            <a:avLst/>
          </a:prstGeom>
          <a:solidFill>
            <a:srgbClr val="FFFFCC"/>
          </a:solidFill>
          <a:ln w="28575">
            <a:solidFill>
              <a:srgbClr val="000000"/>
            </a:solidFill>
          </a:ln>
        </p:spPr>
        <p:txBody>
          <a:bodyPr>
            <a:spAutoFit/>
          </a:bodyPr>
          <a:lstStyle/>
          <a:p>
            <a:pPr marL="514350" indent="-514350">
              <a:spcBef>
                <a:spcPct val="50000"/>
              </a:spcBef>
              <a:buFont typeface="+mj-lt"/>
              <a:buAutoNum type="arabicPeriod"/>
              <a:tabLst>
                <a:tab pos="342900" algn="l"/>
                <a:tab pos="520700" algn="l"/>
              </a:tabLst>
            </a:pPr>
            <a:r>
              <a:rPr lang="en-US" i="0" dirty="0">
                <a:solidFill>
                  <a:srgbClr val="000000"/>
                </a:solidFill>
              </a:rPr>
              <a:t>When factoring polynomials, always look for the 	greatest common factor first. Then, if there is one, 	remember to include this common factor as part of 	the answer.</a:t>
            </a:r>
          </a:p>
          <a:p>
            <a:pPr>
              <a:spcBef>
                <a:spcPct val="50000"/>
              </a:spcBef>
              <a:buClr>
                <a:srgbClr val="000000"/>
              </a:buClr>
              <a:tabLst>
                <a:tab pos="342900" algn="l"/>
                <a:tab pos="520700" algn="l"/>
              </a:tabLst>
            </a:pPr>
            <a:r>
              <a:rPr lang="en-US" i="0" dirty="0">
                <a:solidFill>
                  <a:srgbClr val="000000"/>
                </a:solidFill>
              </a:rPr>
              <a:t>2.		</a:t>
            </a:r>
            <a:r>
              <a:rPr lang="en-US" b="1" i="0" dirty="0">
                <a:solidFill>
                  <a:srgbClr val="C00000"/>
                </a:solidFill>
              </a:rPr>
              <a:t>To factor completely</a:t>
            </a:r>
            <a:r>
              <a:rPr lang="en-US" i="0" dirty="0">
                <a:solidFill>
                  <a:srgbClr val="C00000"/>
                </a:solidFill>
              </a:rPr>
              <a:t> </a:t>
            </a:r>
            <a:r>
              <a:rPr lang="en-US" i="0" dirty="0">
                <a:solidFill>
                  <a:srgbClr val="000000"/>
                </a:solidFill>
              </a:rPr>
              <a:t>means to find factors of the 		polynomial such that none of the factors are 			themselves factorable.</a:t>
            </a:r>
          </a:p>
        </p:txBody>
      </p:sp>
    </p:spTree>
    <p:extLst>
      <p:ext uri="{BB962C8B-B14F-4D97-AF65-F5344CB8AC3E}">
        <p14:creationId xmlns:p14="http://schemas.microsoft.com/office/powerpoint/2010/main" val="35511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dirty="0"/>
              <a:t>Tips to Keep in Mind while Factoring</a:t>
            </a:r>
            <a:r>
              <a:rPr lang="en-US" baseline="-25000" dirty="0"/>
              <a:t>2</a:t>
            </a:r>
            <a:endParaRPr lang="en-US" sz="3200" dirty="0">
              <a:solidFill>
                <a:schemeClr val="accent1"/>
              </a:solidFill>
            </a:endParaRPr>
          </a:p>
        </p:txBody>
      </p:sp>
      <p:sp>
        <p:nvSpPr>
          <p:cNvPr id="33795" name="TextBox 3"/>
          <p:cNvSpPr>
            <a:spLocks noGrp="1" noChangeArrowheads="1"/>
          </p:cNvSpPr>
          <p:nvPr>
            <p:ph idx="1"/>
          </p:nvPr>
        </p:nvSpPr>
        <p:spPr>
          <a:xfrm>
            <a:off x="457200" y="1280160"/>
            <a:ext cx="8229600" cy="2893100"/>
          </a:xfrm>
          <a:prstGeom prst="rect">
            <a:avLst/>
          </a:prstGeom>
          <a:solidFill>
            <a:srgbClr val="FFFFCC"/>
          </a:solidFill>
          <a:ln w="28575">
            <a:solidFill>
              <a:srgbClr val="000000"/>
            </a:solidFill>
          </a:ln>
        </p:spPr>
        <p:txBody>
          <a:bodyPr>
            <a:spAutoFit/>
          </a:bodyPr>
          <a:lstStyle/>
          <a:p>
            <a:pPr marL="514350" indent="-514350">
              <a:spcBef>
                <a:spcPct val="50000"/>
              </a:spcBef>
              <a:buFont typeface="+mj-lt"/>
              <a:buAutoNum type="arabicPeriod" startAt="3"/>
              <a:tabLst>
                <a:tab pos="342900" algn="l"/>
                <a:tab pos="520700" algn="l"/>
              </a:tabLst>
            </a:pPr>
            <a:r>
              <a:rPr lang="en-US" i="0" dirty="0">
                <a:solidFill>
                  <a:srgbClr val="000000"/>
                </a:solidFill>
              </a:rPr>
              <a:t>Not all polynomials are factorable. (See 2</a:t>
            </a:r>
            <a:r>
              <a:rPr lang="en-US" i="1" dirty="0">
                <a:solidFill>
                  <a:srgbClr val="000000"/>
                </a:solidFill>
              </a:rPr>
              <a:t>x </a:t>
            </a:r>
            <a:r>
              <a:rPr lang="en-US" dirty="0">
                <a:solidFill>
                  <a:srgbClr val="000000"/>
                </a:solidFill>
              </a:rPr>
              <a:t>² </a:t>
            </a:r>
            <a:r>
              <a:rPr lang="en-US" i="0" dirty="0">
                <a:solidFill>
                  <a:srgbClr val="000000"/>
                </a:solidFill>
                <a:latin typeface="Symbol" pitchFamily="18"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in 	Example 2c.) </a:t>
            </a:r>
            <a:r>
              <a:rPr lang="en-US" b="1" i="0" dirty="0">
                <a:solidFill>
                  <a:srgbClr val="C00000"/>
                </a:solidFill>
              </a:rPr>
              <a:t>Any polynomial that cannot be 	factored as the product of polynomials with integer coefficients is not factorable.</a:t>
            </a:r>
          </a:p>
          <a:p>
            <a:pPr marL="514350" indent="-514350">
              <a:spcBef>
                <a:spcPct val="50000"/>
              </a:spcBef>
              <a:buFont typeface="+mj-lt"/>
              <a:buAutoNum type="arabicPeriod" startAt="4"/>
              <a:tabLst>
                <a:tab pos="342900" algn="l"/>
                <a:tab pos="520700" algn="l"/>
              </a:tabLst>
            </a:pPr>
            <a:r>
              <a:rPr lang="en-US" i="0" dirty="0">
                <a:solidFill>
                  <a:srgbClr val="000000"/>
                </a:solidFill>
              </a:rPr>
              <a:t>Factoring can be checked by multiplying the factors. 	The product should be the original expression.</a:t>
            </a:r>
          </a:p>
        </p:txBody>
      </p:sp>
    </p:spTree>
    <p:extLst>
      <p:ext uri="{BB962C8B-B14F-4D97-AF65-F5344CB8AC3E}">
        <p14:creationId xmlns:p14="http://schemas.microsoft.com/office/powerpoint/2010/main" val="3068545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Guidelines for the Trial-and-Error Method </a:t>
            </a:r>
            <a:endParaRPr lang="en-US" sz="3200" dirty="0">
              <a:solidFill>
                <a:schemeClr val="accent1"/>
              </a:solidFill>
            </a:endParaRPr>
          </a:p>
        </p:txBody>
      </p:sp>
      <p:sp>
        <p:nvSpPr>
          <p:cNvPr id="6147" name="TextBox 3"/>
          <p:cNvSpPr>
            <a:spLocks noGrp="1" noChangeArrowheads="1"/>
          </p:cNvSpPr>
          <p:nvPr>
            <p:ph idx="1"/>
          </p:nvPr>
        </p:nvSpPr>
        <p:spPr>
          <a:xfrm>
            <a:off x="457200" y="1143000"/>
            <a:ext cx="8229600" cy="2763834"/>
          </a:xfrm>
          <a:prstGeom prst="rect">
            <a:avLst/>
          </a:prstGeom>
          <a:solidFill>
            <a:srgbClr val="FFFFCC"/>
          </a:solidFill>
          <a:ln w="28575">
            <a:solidFill>
              <a:srgbClr val="000000"/>
            </a:solidFill>
          </a:ln>
        </p:spPr>
        <p:txBody>
          <a:bodyPr>
            <a:spAutoFit/>
          </a:bodyPr>
          <a:lstStyle/>
          <a:p>
            <a:pPr marL="514350" indent="-514350">
              <a:buAutoNum type="arabicPeriod"/>
              <a:tabLst>
                <a:tab pos="539750" algn="l"/>
              </a:tabLst>
            </a:pPr>
            <a:r>
              <a:rPr lang="en-US" i="0" dirty="0">
                <a:solidFill>
                  <a:srgbClr val="000000"/>
                </a:solidFill>
              </a:rPr>
              <a:t>If the sign of the constant term is positive (</a:t>
            </a:r>
            <a:r>
              <a:rPr lang="en-US" i="0" dirty="0">
                <a:solidFill>
                  <a:srgbClr val="000000"/>
                </a:solidFill>
                <a:latin typeface="Symbol" pitchFamily="18" charset="2"/>
              </a:rPr>
              <a:t>+</a:t>
            </a:r>
            <a:r>
              <a:rPr lang="en-US" i="0" dirty="0">
                <a:solidFill>
                  <a:srgbClr val="000000"/>
                </a:solidFill>
              </a:rPr>
              <a:t>), the 	signs in both factors will be the same, </a:t>
            </a:r>
            <a:r>
              <a:rPr lang="en-US" dirty="0">
                <a:solidFill>
                  <a:srgbClr val="000000"/>
                </a:solidFill>
              </a:rPr>
              <a:t>either both 	positive or both negative. </a:t>
            </a:r>
          </a:p>
          <a:p>
            <a:pPr marL="533400" indent="-533400">
              <a:buFont typeface="+mj-lt"/>
              <a:buAutoNum type="arabicPeriod"/>
              <a:tabLst>
                <a:tab pos="520700" algn="l"/>
                <a:tab pos="977900" algn="l"/>
              </a:tabLst>
            </a:pPr>
            <a:r>
              <a:rPr lang="en-US" i="0" dirty="0">
                <a:solidFill>
                  <a:srgbClr val="000000"/>
                </a:solidFill>
              </a:rPr>
              <a:t>If the sign of the constant term is negative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i="0" dirty="0">
                <a:solidFill>
                  <a:srgbClr val="000000"/>
                </a:solidFill>
              </a:rPr>
              <a:t>), the signs in the factors will be different, one positive and one negative.</a:t>
            </a:r>
          </a:p>
        </p:txBody>
      </p:sp>
    </p:spTree>
    <p:extLst>
      <p:ext uri="{BB962C8B-B14F-4D97-AF65-F5344CB8AC3E}">
        <p14:creationId xmlns:p14="http://schemas.microsoft.com/office/powerpoint/2010/main" val="25261888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6: Factoring Trinomials</a:t>
            </a:r>
          </a:p>
        </p:txBody>
      </p:sp>
      <p:sp>
        <p:nvSpPr>
          <p:cNvPr id="6" name="TextBox 5">
            <a:extLst>
              <a:ext uri="{FF2B5EF4-FFF2-40B4-BE49-F238E27FC236}">
                <a16:creationId xmlns:a16="http://schemas.microsoft.com/office/drawing/2014/main" id="{248E210E-4544-2BF7-FE7E-DB3A8417C9E0}"/>
              </a:ext>
            </a:extLst>
          </p:cNvPr>
          <p:cNvSpPr txBox="1"/>
          <p:nvPr/>
        </p:nvSpPr>
        <p:spPr>
          <a:xfrm>
            <a:off x="381000" y="1073953"/>
            <a:ext cx="8153400" cy="2246769"/>
          </a:xfrm>
          <a:prstGeom prst="rect">
            <a:avLst/>
          </a:prstGeom>
          <a:noFill/>
        </p:spPr>
        <p:txBody>
          <a:bodyPr wrap="square">
            <a:spAutoFit/>
          </a:bodyPr>
          <a:lstStyle/>
          <a:p>
            <a:pPr>
              <a:spcBef>
                <a:spcPct val="50000"/>
              </a:spcBef>
            </a:pPr>
            <a:r>
              <a:rPr lang="en-US" sz="2800" dirty="0"/>
              <a:t>Completely factor each trinomial. Be sure to begin by looking for the greatest common factor.</a:t>
            </a:r>
            <a:endParaRPr lang="en-US" sz="2800" i="0" dirty="0">
              <a:solidFill>
                <a:schemeClr val="tx1"/>
              </a:solidFill>
            </a:endParaRPr>
          </a:p>
          <a:p>
            <a:pPr marL="514350" indent="-514350">
              <a:spcBef>
                <a:spcPct val="50000"/>
              </a:spcBef>
              <a:buClr>
                <a:srgbClr val="366092"/>
              </a:buClr>
              <a:buFont typeface="+mj-lt"/>
              <a:buAutoNum type="alphaLcPeriod"/>
            </a:pPr>
            <a:r>
              <a:rPr lang="en-US" sz="2800" i="0" dirty="0">
                <a:solidFill>
                  <a:srgbClr val="0000FF"/>
                </a:solidFill>
              </a:rPr>
              <a:t>15</a:t>
            </a:r>
            <a:r>
              <a:rPr lang="en-US" sz="2800" i="1" dirty="0">
                <a:solidFill>
                  <a:srgbClr val="0000FF"/>
                </a:solidFill>
              </a:rPr>
              <a:t>x</a:t>
            </a:r>
            <a:r>
              <a:rPr lang="en-US" sz="2800" dirty="0">
                <a:solidFill>
                  <a:srgbClr val="0000FF"/>
                </a:solidFill>
              </a:rPr>
              <a:t>²</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38</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7</a:t>
            </a:r>
            <a:r>
              <a:rPr lang="en-US" sz="100" i="0" dirty="0">
                <a:solidFill>
                  <a:srgbClr val="0000FF"/>
                </a:solidFill>
              </a:rPr>
              <a:t>,</a:t>
            </a:r>
            <a:r>
              <a:rPr lang="en-US" sz="2800" i="0" dirty="0">
                <a:solidFill>
                  <a:srgbClr val="0000FF"/>
                </a:solidFill>
              </a:rPr>
              <a:t>       </a:t>
            </a:r>
            <a:r>
              <a:rPr lang="en-US" sz="2800" dirty="0"/>
              <a:t>b.</a:t>
            </a:r>
            <a:r>
              <a:rPr lang="en-US" sz="2800" i="0" dirty="0">
                <a:solidFill>
                  <a:srgbClr val="0000FF"/>
                </a:solidFill>
              </a:rPr>
              <a:t>    </a:t>
            </a:r>
            <a:r>
              <a:rPr lang="en-US" sz="2800" dirty="0">
                <a:solidFill>
                  <a:srgbClr val="0000FF"/>
                </a:solidFill>
              </a:rPr>
              <a:t>4</a:t>
            </a:r>
            <a:r>
              <a:rPr lang="en-US" sz="2800" i="1" dirty="0">
                <a:solidFill>
                  <a:srgbClr val="0000FF"/>
                </a:solidFill>
              </a:rPr>
              <a:t>y</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 6</a:t>
            </a:r>
            <a:r>
              <a:rPr lang="en-US" sz="2800" i="1" dirty="0">
                <a:solidFill>
                  <a:srgbClr val="0000FF"/>
                </a:solidFill>
              </a:rPr>
              <a:t>y </a:t>
            </a:r>
            <a:r>
              <a:rPr lang="en-US" sz="2800" dirty="0">
                <a:solidFill>
                  <a:srgbClr val="0000FF"/>
                </a:solidFill>
              </a:rPr>
              <a:t>−108</a:t>
            </a:r>
            <a:r>
              <a:rPr lang="en-US" sz="800" i="0" dirty="0">
                <a:solidFill>
                  <a:srgbClr val="0000FF"/>
                </a:solidFill>
              </a:rPr>
              <a:t>.</a:t>
            </a:r>
            <a:endParaRPr lang="en-US" sz="2800" dirty="0"/>
          </a:p>
          <a:p>
            <a:pPr marL="0" indent="0">
              <a:spcBef>
                <a:spcPct val="50000"/>
              </a:spcBef>
              <a:buFont typeface="Courier New" pitchFamily="49" charset="0"/>
              <a:buNone/>
            </a:pPr>
            <a:r>
              <a:rPr lang="en-US" sz="2800" b="1" i="0" dirty="0">
                <a:solidFill>
                  <a:schemeClr val="tx1"/>
                </a:solidFill>
              </a:rPr>
              <a:t>Solution</a:t>
            </a:r>
            <a:r>
              <a:rPr lang="en-US" sz="2800" i="0" dirty="0">
                <a:solidFill>
                  <a:schemeClr val="tx1"/>
                </a:solidFill>
              </a:rPr>
              <a:t> </a:t>
            </a:r>
          </a:p>
        </p:txBody>
      </p:sp>
      <p:pic>
        <p:nvPicPr>
          <p:cNvPr id="2" name="Picture 1" descr="solution for a is Fifteen x squared plus thirty eight x plus seven equals open parenthesis five x plus one close parenthesis times open parenthesis three x plus seven close parenthesis.&#10;solution for b is Four y squared plus six y minus one hundred eight equals two times open parenthesis  two y squared plus  three y minus  fifty four close parenthesis.&#10;Equals two times open parenthesis two y minus  nine close parenthesis times open parenthesis y plus  six close parenthesis.">
            <a:extLst>
              <a:ext uri="{FF2B5EF4-FFF2-40B4-BE49-F238E27FC236}">
                <a16:creationId xmlns:a16="http://schemas.microsoft.com/office/drawing/2014/main" id="{9AB10740-87F3-FCDA-9082-CC9FF7262825}"/>
              </a:ext>
            </a:extLst>
          </p:cNvPr>
          <p:cNvPicPr>
            <a:picLocks noChangeAspect="1"/>
          </p:cNvPicPr>
          <p:nvPr/>
        </p:nvPicPr>
        <p:blipFill>
          <a:blip r:embed="rId2"/>
          <a:stretch>
            <a:fillRect/>
          </a:stretch>
        </p:blipFill>
        <p:spPr>
          <a:xfrm>
            <a:off x="457200" y="3352800"/>
            <a:ext cx="5163312" cy="1766316"/>
          </a:xfrm>
          <a:prstGeom prst="rect">
            <a:avLst/>
          </a:prstGeom>
        </p:spPr>
      </p:pic>
    </p:spTree>
    <p:extLst>
      <p:ext uri="{BB962C8B-B14F-4D97-AF65-F5344CB8AC3E}">
        <p14:creationId xmlns:p14="http://schemas.microsoft.com/office/powerpoint/2010/main" val="37146676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a:prstGeom prst="rect">
            <a:avLst/>
          </a:prstGeom>
        </p:spPr>
        <p:txBody>
          <a:bodyPr/>
          <a:lstStyle/>
          <a:p>
            <a:r>
              <a:rPr lang="en-US" dirty="0">
                <a:solidFill>
                  <a:schemeClr val="accent1"/>
                </a:solidFill>
              </a:rPr>
              <a:t>Notes:</a:t>
            </a:r>
            <a:r>
              <a:rPr lang="en-US" b="1" i="0" dirty="0">
                <a:solidFill>
                  <a:srgbClr val="000000"/>
                </a:solidFill>
              </a:rPr>
              <a:t> </a:t>
            </a:r>
            <a:r>
              <a:rPr lang="en-US" sz="3200" dirty="0">
                <a:solidFill>
                  <a:schemeClr val="accent1"/>
                </a:solidFill>
              </a:rPr>
              <a:t>The </a:t>
            </a:r>
            <a:r>
              <a:rPr lang="en-US" sz="3200" i="1" dirty="0">
                <a:solidFill>
                  <a:schemeClr val="accent1"/>
                </a:solidFill>
              </a:rPr>
              <a:t>ac</a:t>
            </a:r>
            <a:r>
              <a:rPr lang="en-US" sz="3200" dirty="0">
                <a:solidFill>
                  <a:schemeClr val="accent1"/>
                </a:solidFill>
              </a:rPr>
              <a:t>-Method of Factoring</a:t>
            </a:r>
          </a:p>
        </p:txBody>
      </p:sp>
      <p:sp>
        <p:nvSpPr>
          <p:cNvPr id="36867" name="TextBox 3"/>
          <p:cNvSpPr>
            <a:spLocks noGrp="1" noChangeArrowheads="1"/>
          </p:cNvSpPr>
          <p:nvPr>
            <p:ph idx="1"/>
          </p:nvPr>
        </p:nvSpPr>
        <p:spPr>
          <a:xfrm>
            <a:off x="457200" y="1280160"/>
            <a:ext cx="8229600" cy="2246769"/>
          </a:xfrm>
          <a:prstGeom prst="rect">
            <a:avLst/>
          </a:prstGeom>
          <a:noFill/>
          <a:ln w="28575">
            <a:solidFill>
              <a:srgbClr val="FF0000"/>
            </a:solidFill>
          </a:ln>
        </p:spPr>
        <p:txBody>
          <a:bodyPr>
            <a:spAutoFit/>
          </a:bodyPr>
          <a:lstStyle/>
          <a:p>
            <a:pPr marL="0" indent="0">
              <a:buFont typeface="Courier New" pitchFamily="49" charset="0"/>
              <a:buNone/>
              <a:tabLst>
                <a:tab pos="342900" algn="l"/>
                <a:tab pos="520700" algn="l"/>
              </a:tabLst>
            </a:pPr>
            <a:r>
              <a:rPr lang="en-US" i="0" dirty="0">
                <a:solidFill>
                  <a:srgbClr val="000000"/>
                </a:solidFill>
              </a:rPr>
              <a:t>No matter which method you use (the </a:t>
            </a:r>
            <a:r>
              <a:rPr lang="en-US" i="1" dirty="0">
                <a:solidFill>
                  <a:srgbClr val="000000"/>
                </a:solidFill>
              </a:rPr>
              <a:t>ac</a:t>
            </a:r>
            <a:r>
              <a:rPr lang="en-US" i="0" dirty="0">
                <a:solidFill>
                  <a:srgbClr val="000000"/>
                </a:solidFill>
              </a:rPr>
              <a:t>-method or the trial-and-error method), factoring trinomials takes time. With practice, you will become more efficient with either method. Make sure to be patient and observant.</a:t>
            </a:r>
          </a:p>
        </p:txBody>
      </p:sp>
    </p:spTree>
    <p:extLst>
      <p:ext uri="{BB962C8B-B14F-4D97-AF65-F5344CB8AC3E}">
        <p14:creationId xmlns:p14="http://schemas.microsoft.com/office/powerpoint/2010/main" val="57360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Using the Trial-and-Error Method</a:t>
            </a:r>
            <a:r>
              <a:rPr lang="en-US" baseline="-25000" dirty="0"/>
              <a:t>1</a:t>
            </a:r>
            <a:endParaRPr lang="en-US" sz="3200" dirty="0">
              <a:solidFill>
                <a:schemeClr val="accent1"/>
              </a:solidFill>
            </a:endParaRPr>
          </a:p>
        </p:txBody>
      </p:sp>
      <p:sp>
        <p:nvSpPr>
          <p:cNvPr id="4" name="TextBox 3">
            <a:extLst>
              <a:ext uri="{FF2B5EF4-FFF2-40B4-BE49-F238E27FC236}">
                <a16:creationId xmlns:a16="http://schemas.microsoft.com/office/drawing/2014/main" id="{F8250C6A-D880-4CC3-210A-26C24A346C6E}"/>
              </a:ext>
            </a:extLst>
          </p:cNvPr>
          <p:cNvSpPr txBox="1"/>
          <p:nvPr/>
        </p:nvSpPr>
        <p:spPr>
          <a:xfrm>
            <a:off x="478970" y="1104022"/>
            <a:ext cx="7979229" cy="3108543"/>
          </a:xfrm>
          <a:prstGeom prst="rect">
            <a:avLst/>
          </a:prstGeom>
          <a:noFill/>
        </p:spPr>
        <p:txBody>
          <a:bodyPr wrap="square">
            <a:spAutoFit/>
          </a:bodyPr>
          <a:lstStyle/>
          <a:p>
            <a:pPr>
              <a:tabLst>
                <a:tab pos="457200" algn="l"/>
              </a:tabLst>
            </a:pPr>
            <a:r>
              <a:rPr lang="en-US" sz="2800" dirty="0"/>
              <a:t>Use the trial-and-error method to factor each polynomial.</a:t>
            </a:r>
          </a:p>
          <a:p>
            <a:pPr>
              <a:buClr>
                <a:srgbClr val="366092"/>
              </a:buClr>
              <a:tabLst>
                <a:tab pos="457200" algn="l"/>
              </a:tabLst>
            </a:pPr>
            <a:r>
              <a:rPr lang="en-US" sz="2800" dirty="0">
                <a:solidFill>
                  <a:srgbClr val="366092"/>
                </a:solidFill>
              </a:rPr>
              <a:t>a.	</a:t>
            </a:r>
            <a:r>
              <a:rPr lang="en-US" sz="2800" i="1" dirty="0">
                <a:solidFill>
                  <a:srgbClr val="0000FF"/>
                </a:solidFill>
              </a:rPr>
              <a:t>x</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 6</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5</a:t>
            </a:r>
            <a:r>
              <a:rPr lang="en-US" sz="200" dirty="0">
                <a:solidFill>
                  <a:srgbClr val="0000FF"/>
                </a:solidFill>
              </a:rPr>
              <a:t>,</a:t>
            </a:r>
            <a:r>
              <a:rPr lang="en-US" sz="2800" dirty="0">
                <a:solidFill>
                  <a:srgbClr val="0000FF"/>
                </a:solidFill>
              </a:rPr>
              <a:t>     </a:t>
            </a:r>
            <a:r>
              <a:rPr lang="en-US" sz="2800" dirty="0"/>
              <a:t>b.   </a:t>
            </a:r>
            <a:r>
              <a:rPr lang="en-US" sz="2800" dirty="0">
                <a:solidFill>
                  <a:srgbClr val="0000FF"/>
                </a:solidFill>
              </a:rPr>
              <a:t>4</a:t>
            </a:r>
            <a:r>
              <a:rPr lang="en-US" sz="2800" i="1" dirty="0">
                <a:solidFill>
                  <a:srgbClr val="0000FF"/>
                </a:solidFill>
              </a:rPr>
              <a:t>x</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4</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15</a:t>
            </a:r>
            <a:r>
              <a:rPr lang="en-US" sz="800" dirty="0">
                <a:solidFill>
                  <a:srgbClr val="0000FF"/>
                </a:solidFill>
              </a:rPr>
              <a:t> ,</a:t>
            </a:r>
            <a:r>
              <a:rPr lang="en-US" sz="2800" dirty="0">
                <a:solidFill>
                  <a:srgbClr val="0000FF"/>
                </a:solidFill>
              </a:rPr>
              <a:t>     </a:t>
            </a:r>
            <a:r>
              <a:rPr lang="en-US" sz="2800" dirty="0"/>
              <a:t>c.   </a:t>
            </a:r>
            <a:r>
              <a:rPr lang="en-US" sz="2800" dirty="0">
                <a:solidFill>
                  <a:srgbClr val="0000FF"/>
                </a:solidFill>
              </a:rPr>
              <a:t>6</a:t>
            </a:r>
            <a:r>
              <a:rPr lang="en-US" sz="2800" i="1" dirty="0">
                <a:solidFill>
                  <a:srgbClr val="0000FF"/>
                </a:solidFill>
              </a:rPr>
              <a:t>a</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31</a:t>
            </a:r>
            <a:r>
              <a:rPr lang="en-US" sz="2800" i="1" dirty="0">
                <a:solidFill>
                  <a:srgbClr val="0000FF"/>
                </a:solidFill>
              </a:rPr>
              <a:t>a</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5</a:t>
            </a:r>
            <a:r>
              <a:rPr lang="en-US" sz="800" dirty="0">
                <a:solidFill>
                  <a:srgbClr val="0000FF"/>
                </a:solidFill>
              </a:rPr>
              <a:t> </a:t>
            </a:r>
            <a:endParaRPr lang="en-US" sz="2800" dirty="0"/>
          </a:p>
          <a:p>
            <a:pPr>
              <a:tabLst>
                <a:tab pos="457200" algn="l"/>
              </a:tabLst>
            </a:pPr>
            <a:r>
              <a:rPr lang="en-US" sz="2800" b="1" dirty="0"/>
              <a:t>Solution</a:t>
            </a:r>
          </a:p>
          <a:p>
            <a:pPr>
              <a:tabLst>
                <a:tab pos="457200" algn="l"/>
              </a:tabLst>
            </a:pPr>
            <a:r>
              <a:rPr lang="en-US" sz="2800" dirty="0"/>
              <a:t>a.   Since the middle term is </a:t>
            </a:r>
            <a:r>
              <a:rPr lang="en-US" sz="2800" dirty="0">
                <a:solidFill>
                  <a:srgbClr val="000099"/>
                </a:solidFill>
                <a:latin typeface="Symbol" pitchFamily="18" charset="2"/>
              </a:rPr>
              <a:t>+</a:t>
            </a:r>
            <a:r>
              <a:rPr lang="en-US" sz="2800" dirty="0">
                <a:solidFill>
                  <a:srgbClr val="000099"/>
                </a:solidFill>
              </a:rPr>
              <a:t>6</a:t>
            </a:r>
            <a:r>
              <a:rPr lang="en-US" sz="2800" i="1" dirty="0">
                <a:solidFill>
                  <a:srgbClr val="000099"/>
                </a:solidFill>
              </a:rPr>
              <a:t>x</a:t>
            </a:r>
            <a:r>
              <a:rPr lang="en-US" sz="2800" dirty="0">
                <a:solidFill>
                  <a:srgbClr val="000099"/>
                </a:solidFill>
              </a:rPr>
              <a:t> </a:t>
            </a:r>
            <a:r>
              <a:rPr lang="en-US" sz="2800" dirty="0"/>
              <a:t>and the constant is </a:t>
            </a:r>
            <a:r>
              <a:rPr lang="en-US" sz="2800" dirty="0">
                <a:solidFill>
                  <a:srgbClr val="000099"/>
                </a:solidFill>
              </a:rPr>
              <a:t>5</a:t>
            </a:r>
            <a:r>
              <a:rPr lang="en-US" sz="2800" dirty="0"/>
              <a:t>,   </a:t>
            </a:r>
          </a:p>
          <a:p>
            <a:pPr>
              <a:tabLst>
                <a:tab pos="457200" algn="l"/>
              </a:tabLst>
            </a:pPr>
            <a:r>
              <a:rPr lang="en-US" sz="2800" dirty="0"/>
              <a:t>      we know that the two factors of 5 must both be  </a:t>
            </a:r>
          </a:p>
          <a:p>
            <a:pPr>
              <a:tabLst>
                <a:tab pos="457200" algn="l"/>
              </a:tabLst>
            </a:pPr>
            <a:r>
              <a:rPr lang="en-US" sz="2800" dirty="0"/>
              <a:t>      positive, </a:t>
            </a:r>
            <a:r>
              <a:rPr lang="en-US" sz="2800" dirty="0">
                <a:solidFill>
                  <a:srgbClr val="9900FF"/>
                </a:solidFill>
                <a:latin typeface="Symbol" pitchFamily="18" charset="2"/>
              </a:rPr>
              <a:t>+</a:t>
            </a:r>
            <a:r>
              <a:rPr lang="en-US" sz="2800" dirty="0">
                <a:solidFill>
                  <a:srgbClr val="9900FF"/>
                </a:solidFill>
              </a:rPr>
              <a:t>5</a:t>
            </a:r>
            <a:r>
              <a:rPr lang="en-US" sz="2800" dirty="0"/>
              <a:t> and </a:t>
            </a:r>
            <a:r>
              <a:rPr lang="en-US" sz="2800" dirty="0">
                <a:solidFill>
                  <a:srgbClr val="9900FF"/>
                </a:solidFill>
                <a:latin typeface="Symbol" pitchFamily="18" charset="2"/>
              </a:rPr>
              <a:t>+</a:t>
            </a:r>
            <a:r>
              <a:rPr lang="en-US" sz="2800" dirty="0">
                <a:solidFill>
                  <a:srgbClr val="9900FF"/>
                </a:solidFill>
              </a:rPr>
              <a:t>1</a:t>
            </a:r>
            <a:r>
              <a:rPr lang="en-US" sz="2800" dirty="0"/>
              <a:t>.</a:t>
            </a:r>
          </a:p>
        </p:txBody>
      </p:sp>
      <p:pic>
        <p:nvPicPr>
          <p:cNvPr id="3" name="Picture 2" descr="The equation x squared plus six x plus five equals the product of x plus 5 and x plus 1, with arrows pointing to the outer terms labeled x, and arrows pointing to the inner terms labeled  5x.">
            <a:extLst>
              <a:ext uri="{FF2B5EF4-FFF2-40B4-BE49-F238E27FC236}">
                <a16:creationId xmlns:a16="http://schemas.microsoft.com/office/drawing/2014/main" id="{1A57990B-2AFD-05CA-F3AB-6C114B8A92E9}"/>
              </a:ext>
            </a:extLst>
          </p:cNvPr>
          <p:cNvPicPr>
            <a:picLocks noChangeAspect="1"/>
          </p:cNvPicPr>
          <p:nvPr/>
        </p:nvPicPr>
        <p:blipFill>
          <a:blip r:embed="rId2"/>
          <a:stretch>
            <a:fillRect/>
          </a:stretch>
        </p:blipFill>
        <p:spPr>
          <a:xfrm>
            <a:off x="2253712" y="4230193"/>
            <a:ext cx="4429743" cy="1390844"/>
          </a:xfrm>
          <a:prstGeom prst="rect">
            <a:avLst/>
          </a:prstGeom>
        </p:spPr>
      </p:pic>
    </p:spTree>
    <p:extLst>
      <p:ext uri="{BB962C8B-B14F-4D97-AF65-F5344CB8AC3E}">
        <p14:creationId xmlns:p14="http://schemas.microsoft.com/office/powerpoint/2010/main" val="711946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Using the Trial-and-Error Method</a:t>
            </a:r>
            <a:r>
              <a:rPr lang="en-US" sz="3200" baseline="-25000" dirty="0">
                <a:solidFill>
                  <a:schemeClr val="accent1"/>
                </a:solidFill>
              </a:rPr>
              <a:t>2</a:t>
            </a:r>
            <a:endParaRPr lang="en-US" sz="3200" dirty="0">
              <a:solidFill>
                <a:schemeClr val="accent1"/>
              </a:solidFill>
            </a:endParaRPr>
          </a:p>
        </p:txBody>
      </p:sp>
      <p:sp>
        <p:nvSpPr>
          <p:cNvPr id="3" name="TextBox 2">
            <a:extLst>
              <a:ext uri="{FF2B5EF4-FFF2-40B4-BE49-F238E27FC236}">
                <a16:creationId xmlns:a16="http://schemas.microsoft.com/office/drawing/2014/main" id="{713A989B-074E-8024-4103-438CA48E0D11}"/>
              </a:ext>
            </a:extLst>
          </p:cNvPr>
          <p:cNvSpPr txBox="1"/>
          <p:nvPr/>
        </p:nvSpPr>
        <p:spPr>
          <a:xfrm>
            <a:off x="486746" y="1129937"/>
            <a:ext cx="7972463" cy="2785378"/>
          </a:xfrm>
          <a:prstGeom prst="rect">
            <a:avLst/>
          </a:prstGeom>
          <a:noFill/>
        </p:spPr>
        <p:txBody>
          <a:bodyPr wrap="square">
            <a:spAutoFit/>
          </a:bodyPr>
          <a:lstStyle/>
          <a:p>
            <a:pPr>
              <a:spcBef>
                <a:spcPct val="25000"/>
              </a:spcBef>
              <a:tabLst>
                <a:tab pos="463550" algn="l"/>
              </a:tabLst>
            </a:pPr>
            <a:r>
              <a:rPr lang="en-US" sz="2800" dirty="0">
                <a:solidFill>
                  <a:schemeClr val="tx1"/>
                </a:solidFill>
              </a:rPr>
              <a:t>b.</a:t>
            </a:r>
            <a:r>
              <a:rPr lang="en-US" sz="2800" dirty="0">
                <a:solidFill>
                  <a:srgbClr val="0000FF"/>
                </a:solidFill>
              </a:rPr>
              <a:t> 4</a:t>
            </a:r>
            <a:r>
              <a:rPr lang="en-US" sz="2800" i="1" dirty="0">
                <a:solidFill>
                  <a:srgbClr val="0000FF"/>
                </a:solidFill>
              </a:rPr>
              <a:t>x</a:t>
            </a:r>
            <a:r>
              <a:rPr lang="en-US" sz="2800" dirty="0">
                <a:solidFill>
                  <a:srgbClr val="0000FF"/>
                </a:solidFill>
              </a:rPr>
              <a:t>²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FF"/>
                </a:solidFill>
              </a:rPr>
              <a:t>4</a:t>
            </a:r>
            <a:r>
              <a:rPr lang="en-US" sz="2800" i="1" dirty="0">
                <a:solidFill>
                  <a:srgbClr val="0000FF"/>
                </a:solidFill>
              </a:rPr>
              <a:t>x</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latin typeface="Symbol" pitchFamily="18" charset="2"/>
              </a:rPr>
              <a:t> </a:t>
            </a:r>
            <a:r>
              <a:rPr lang="en-US" sz="2800" dirty="0">
                <a:solidFill>
                  <a:srgbClr val="0000FF"/>
                </a:solidFill>
              </a:rPr>
              <a:t>15</a:t>
            </a:r>
            <a:r>
              <a:rPr lang="en-US" sz="800" dirty="0">
                <a:solidFill>
                  <a:srgbClr val="0000FF"/>
                </a:solidFill>
              </a:rPr>
              <a:t> ,</a:t>
            </a:r>
            <a:endParaRPr lang="en-US" sz="2800" dirty="0">
              <a:solidFill>
                <a:srgbClr val="0000FF"/>
              </a:solidFill>
            </a:endParaRPr>
          </a:p>
          <a:p>
            <a:pPr>
              <a:spcBef>
                <a:spcPct val="25000"/>
              </a:spcBef>
              <a:tabLst>
                <a:tab pos="463550" algn="l"/>
              </a:tabLst>
            </a:pPr>
            <a:r>
              <a:rPr lang="en-US" sz="2800" i="0" dirty="0">
                <a:solidFill>
                  <a:schemeClr val="tx1"/>
                </a:solidFill>
              </a:rPr>
              <a:t>For </a:t>
            </a:r>
            <a:r>
              <a:rPr lang="en-US" sz="2800" b="1" i="0" dirty="0">
                <a:solidFill>
                  <a:srgbClr val="9900FF"/>
                </a:solidFill>
              </a:rPr>
              <a:t>F</a:t>
            </a:r>
            <a:r>
              <a:rPr lang="en-US" sz="2800" i="0" dirty="0">
                <a:solidFill>
                  <a:srgbClr val="9900FF"/>
                </a:solidFill>
              </a:rPr>
              <a:t>: 4</a:t>
            </a:r>
            <a:r>
              <a:rPr lang="en-US" sz="2800" i="1" dirty="0">
                <a:solidFill>
                  <a:srgbClr val="9900FF"/>
                </a:solidFill>
              </a:rPr>
              <a:t>x </a:t>
            </a:r>
            <a:r>
              <a:rPr lang="en-US" sz="2800" dirty="0">
                <a:solidFill>
                  <a:srgbClr val="9900FF"/>
                </a:solidFill>
              </a:rPr>
              <a:t>² </a:t>
            </a:r>
            <a:r>
              <a:rPr lang="en-US" sz="2800" i="0" dirty="0">
                <a:solidFill>
                  <a:srgbClr val="9900FF"/>
                </a:solidFill>
                <a:latin typeface="Symbol" charset="2"/>
                <a:cs typeface="Symbol" charset="2"/>
              </a:rPr>
              <a:t>=</a:t>
            </a:r>
            <a:r>
              <a:rPr lang="en-US" sz="2800" i="0" dirty="0">
                <a:solidFill>
                  <a:srgbClr val="9900FF"/>
                </a:solidFill>
              </a:rPr>
              <a:t> 4</a:t>
            </a:r>
            <a:r>
              <a:rPr lang="en-US" sz="2800" i="1" dirty="0">
                <a:solidFill>
                  <a:srgbClr val="9900FF"/>
                </a:solidFill>
              </a:rPr>
              <a:t>x</a:t>
            </a:r>
            <a:r>
              <a:rPr lang="en-US" sz="2800" dirty="0">
                <a:solidFill>
                  <a:srgbClr val="9900FF"/>
                </a:solidFill>
              </a:rPr>
              <a:t> ⋅ </a:t>
            </a:r>
            <a:r>
              <a:rPr lang="en-US" sz="2800" i="1" dirty="0">
                <a:solidFill>
                  <a:srgbClr val="9900FF"/>
                </a:solidFill>
              </a:rPr>
              <a:t>x</a:t>
            </a:r>
            <a:r>
              <a:rPr lang="en-US" sz="2800" i="0" dirty="0">
                <a:solidFill>
                  <a:srgbClr val="9900FF"/>
                </a:solidFill>
              </a:rPr>
              <a:t>   </a:t>
            </a:r>
            <a:r>
              <a:rPr lang="en-US" sz="2800" i="0" dirty="0">
                <a:solidFill>
                  <a:schemeClr val="tx1"/>
                </a:solidFill>
              </a:rPr>
              <a:t>and   </a:t>
            </a:r>
            <a:r>
              <a:rPr lang="en-US" sz="2800" i="0" dirty="0">
                <a:solidFill>
                  <a:srgbClr val="9900FF"/>
                </a:solidFill>
              </a:rPr>
              <a:t>4</a:t>
            </a:r>
            <a:r>
              <a:rPr lang="en-US" sz="2800" i="1" dirty="0">
                <a:solidFill>
                  <a:srgbClr val="9900FF"/>
                </a:solidFill>
              </a:rPr>
              <a:t>x</a:t>
            </a:r>
            <a:r>
              <a:rPr lang="en-US" sz="2800" dirty="0">
                <a:solidFill>
                  <a:srgbClr val="9900FF"/>
                </a:solidFill>
              </a:rPr>
              <a:t>²</a:t>
            </a:r>
            <a:r>
              <a:rPr lang="en-US" sz="2800" i="0" dirty="0">
                <a:solidFill>
                  <a:srgbClr val="9900FF"/>
                </a:solidFill>
              </a:rPr>
              <a:t> </a:t>
            </a:r>
            <a:r>
              <a:rPr lang="en-US" sz="2800" dirty="0">
                <a:solidFill>
                  <a:srgbClr val="9900FF"/>
                </a:solidFill>
                <a:latin typeface="Symbol" charset="2"/>
                <a:cs typeface="Symbol" charset="2"/>
              </a:rPr>
              <a:t>=</a:t>
            </a:r>
            <a:r>
              <a:rPr lang="en-US" sz="2800" i="0" dirty="0">
                <a:solidFill>
                  <a:srgbClr val="9900FF"/>
                </a:solidFill>
              </a:rPr>
              <a:t> 2</a:t>
            </a:r>
            <a:r>
              <a:rPr lang="en-US" sz="2800" i="1" dirty="0">
                <a:solidFill>
                  <a:srgbClr val="9900FF"/>
                </a:solidFill>
              </a:rPr>
              <a:t>x</a:t>
            </a:r>
            <a:r>
              <a:rPr lang="en-US" sz="2800" dirty="0">
                <a:solidFill>
                  <a:srgbClr val="9900FF"/>
                </a:solidFill>
              </a:rPr>
              <a:t> ⋅ </a:t>
            </a:r>
            <a:r>
              <a:rPr lang="en-US" sz="2800" i="0" dirty="0">
                <a:solidFill>
                  <a:srgbClr val="9900FF"/>
                </a:solidFill>
              </a:rPr>
              <a:t>2</a:t>
            </a:r>
            <a:r>
              <a:rPr lang="en-US" sz="2800" i="1" dirty="0">
                <a:solidFill>
                  <a:srgbClr val="9900FF"/>
                </a:solidFill>
              </a:rPr>
              <a:t>x</a:t>
            </a:r>
            <a:r>
              <a:rPr lang="en-US" sz="2800" i="0" dirty="0">
                <a:solidFill>
                  <a:schemeClr val="tx1"/>
                </a:solidFill>
              </a:rPr>
              <a:t>.</a:t>
            </a:r>
          </a:p>
          <a:p>
            <a:pPr>
              <a:tabLst>
                <a:tab pos="463550" algn="l"/>
              </a:tabLst>
            </a:pPr>
            <a:r>
              <a:rPr lang="en-US" sz="2800" i="0" dirty="0">
                <a:solidFill>
                  <a:schemeClr val="tx1"/>
                </a:solidFill>
              </a:rPr>
              <a:t>For </a:t>
            </a:r>
            <a:r>
              <a:rPr lang="en-US" sz="2800" b="1" i="0" dirty="0">
                <a:solidFill>
                  <a:srgbClr val="00B050"/>
                </a:solidFill>
              </a:rPr>
              <a:t>L</a:t>
            </a:r>
            <a:r>
              <a:rPr lang="en-US" sz="2800" i="0" dirty="0">
                <a:solidFill>
                  <a:srgbClr val="00B050"/>
                </a:solidFill>
              </a:rPr>
              <a:t>: </a:t>
            </a:r>
            <a:r>
              <a:rPr lang="en-US" sz="2800" dirty="0">
                <a:solidFill>
                  <a:srgbClr val="00B050"/>
                </a:solidFill>
                <a:latin typeface="Symbol" charset="2"/>
              </a:rPr>
              <a:t>-</a:t>
            </a:r>
            <a:r>
              <a:rPr lang="en-US" sz="2800" i="0" dirty="0">
                <a:solidFill>
                  <a:srgbClr val="00B050"/>
                </a:solidFill>
              </a:rPr>
              <a:t>15 </a:t>
            </a:r>
            <a:r>
              <a:rPr lang="en-US" sz="2800" dirty="0">
                <a:solidFill>
                  <a:srgbClr val="00B050"/>
                </a:solidFill>
                <a:latin typeface="Symbol" charset="2"/>
                <a:cs typeface="Symbol" charset="2"/>
              </a:rPr>
              <a:t>=</a:t>
            </a:r>
            <a:r>
              <a:rPr lang="en-US" sz="2800" i="0" dirty="0">
                <a:solidFill>
                  <a:srgbClr val="00B050"/>
                </a:solidFill>
              </a:rPr>
              <a:t> </a:t>
            </a:r>
            <a:r>
              <a:rPr lang="en-US" sz="2800" dirty="0">
                <a:solidFill>
                  <a:srgbClr val="00B050"/>
                </a:solidFill>
                <a:latin typeface="Symbol" charset="2"/>
              </a:rPr>
              <a:t>-</a:t>
            </a:r>
            <a:r>
              <a:rPr lang="en-US" sz="2800" i="0" dirty="0">
                <a:solidFill>
                  <a:srgbClr val="00B050"/>
                </a:solidFill>
              </a:rPr>
              <a:t>15</a:t>
            </a:r>
            <a:r>
              <a:rPr lang="en-US" sz="2800" dirty="0">
                <a:solidFill>
                  <a:srgbClr val="00B050"/>
                </a:solidFill>
                <a:latin typeface="Symbol" charset="2"/>
                <a:cs typeface="Symbol" charset="2"/>
              </a:rPr>
              <a:t> </a:t>
            </a:r>
            <a:r>
              <a:rPr lang="en-US" sz="2800" dirty="0">
                <a:solidFill>
                  <a:srgbClr val="00B050"/>
                </a:solidFill>
              </a:rPr>
              <a:t>⋅</a:t>
            </a:r>
            <a:r>
              <a:rPr lang="en-US" sz="2800" dirty="0">
                <a:solidFill>
                  <a:srgbClr val="00B050"/>
                </a:solidFill>
                <a:latin typeface="Symbol" charset="2"/>
                <a:cs typeface="Symbol" charset="2"/>
              </a:rPr>
              <a:t> </a:t>
            </a:r>
            <a:r>
              <a:rPr lang="en-US" sz="2800" i="0" dirty="0">
                <a:solidFill>
                  <a:srgbClr val="00B050"/>
                </a:solidFill>
              </a:rPr>
              <a:t>1</a:t>
            </a:r>
            <a:r>
              <a:rPr lang="en-US" sz="2800" i="0" dirty="0">
                <a:solidFill>
                  <a:schemeClr val="tx1"/>
                </a:solidFill>
              </a:rPr>
              <a:t>,   </a:t>
            </a:r>
            <a:r>
              <a:rPr lang="en-US" sz="2800" dirty="0">
                <a:solidFill>
                  <a:srgbClr val="00B050"/>
                </a:solidFill>
                <a:latin typeface="Symbol" charset="2"/>
              </a:rPr>
              <a:t>-</a:t>
            </a:r>
            <a:r>
              <a:rPr lang="en-US" sz="2800" i="0" dirty="0">
                <a:solidFill>
                  <a:srgbClr val="00B050"/>
                </a:solidFill>
              </a:rPr>
              <a:t>15 </a:t>
            </a:r>
            <a:r>
              <a:rPr lang="en-US" sz="2800" dirty="0">
                <a:solidFill>
                  <a:srgbClr val="00B050"/>
                </a:solidFill>
                <a:latin typeface="Symbol" charset="2"/>
                <a:cs typeface="Symbol" charset="2"/>
              </a:rPr>
              <a:t>=</a:t>
            </a:r>
            <a:r>
              <a:rPr lang="en-US" sz="2800" i="0" dirty="0">
                <a:solidFill>
                  <a:srgbClr val="00B050"/>
                </a:solidFill>
              </a:rPr>
              <a:t> </a:t>
            </a:r>
            <a:r>
              <a:rPr lang="en-US" sz="2800" dirty="0">
                <a:solidFill>
                  <a:srgbClr val="00B050"/>
                </a:solidFill>
                <a:latin typeface="Symbol" charset="2"/>
              </a:rPr>
              <a:t>-</a:t>
            </a:r>
            <a:r>
              <a:rPr lang="en-US" sz="2800" i="0" dirty="0">
                <a:solidFill>
                  <a:srgbClr val="00B050"/>
                </a:solidFill>
              </a:rPr>
              <a:t>1</a:t>
            </a:r>
            <a:r>
              <a:rPr lang="en-US" sz="2800" dirty="0">
                <a:solidFill>
                  <a:srgbClr val="00B050"/>
                </a:solidFill>
                <a:latin typeface="Symbol" charset="2"/>
                <a:cs typeface="Symbol" charset="2"/>
              </a:rPr>
              <a:t> </a:t>
            </a:r>
            <a:r>
              <a:rPr lang="en-US" sz="2800" i="0" dirty="0">
                <a:solidFill>
                  <a:srgbClr val="00B050"/>
                </a:solidFill>
              </a:rPr>
              <a:t>⋅</a:t>
            </a:r>
            <a:r>
              <a:rPr lang="en-US" sz="2800" dirty="0">
                <a:solidFill>
                  <a:srgbClr val="00B050"/>
                </a:solidFill>
                <a:latin typeface="Symbol" charset="2"/>
                <a:cs typeface="Symbol" charset="2"/>
              </a:rPr>
              <a:t> </a:t>
            </a:r>
            <a:r>
              <a:rPr lang="en-US" sz="2800" i="0" dirty="0">
                <a:solidFill>
                  <a:srgbClr val="00B050"/>
                </a:solidFill>
              </a:rPr>
              <a:t>15</a:t>
            </a:r>
            <a:r>
              <a:rPr lang="en-US" sz="2800" i="0" dirty="0">
                <a:solidFill>
                  <a:schemeClr val="tx1"/>
                </a:solidFill>
              </a:rPr>
              <a:t>,   </a:t>
            </a:r>
            <a:r>
              <a:rPr lang="en-US" sz="2800" dirty="0">
                <a:solidFill>
                  <a:srgbClr val="00B050"/>
                </a:solidFill>
                <a:latin typeface="Symbol" charset="2"/>
              </a:rPr>
              <a:t>-</a:t>
            </a:r>
            <a:r>
              <a:rPr lang="en-US" sz="2800" i="0" dirty="0">
                <a:solidFill>
                  <a:srgbClr val="00B050"/>
                </a:solidFill>
              </a:rPr>
              <a:t>15 </a:t>
            </a:r>
            <a:r>
              <a:rPr lang="en-US" sz="2800" dirty="0">
                <a:solidFill>
                  <a:srgbClr val="00B050"/>
                </a:solidFill>
                <a:latin typeface="Symbol" charset="2"/>
                <a:cs typeface="Symbol" charset="2"/>
              </a:rPr>
              <a:t>=</a:t>
            </a:r>
            <a:r>
              <a:rPr lang="en-US" sz="2800" i="0" dirty="0">
                <a:solidFill>
                  <a:srgbClr val="00B050"/>
                </a:solidFill>
              </a:rPr>
              <a:t> </a:t>
            </a:r>
            <a:r>
              <a:rPr lang="en-US" sz="2800" dirty="0">
                <a:solidFill>
                  <a:srgbClr val="00B050"/>
                </a:solidFill>
                <a:latin typeface="Symbol" charset="2"/>
              </a:rPr>
              <a:t>-</a:t>
            </a:r>
            <a:r>
              <a:rPr lang="en-US" sz="2800" i="0" dirty="0">
                <a:solidFill>
                  <a:srgbClr val="00B050"/>
                </a:solidFill>
              </a:rPr>
              <a:t>3</a:t>
            </a:r>
            <a:r>
              <a:rPr lang="en-US" sz="2800" dirty="0">
                <a:solidFill>
                  <a:srgbClr val="00B050"/>
                </a:solidFill>
                <a:latin typeface="Symbol" charset="2"/>
                <a:cs typeface="Symbol" charset="2"/>
              </a:rPr>
              <a:t> </a:t>
            </a:r>
            <a:r>
              <a:rPr lang="en-US" sz="2800" dirty="0">
                <a:solidFill>
                  <a:srgbClr val="00B050"/>
                </a:solidFill>
              </a:rPr>
              <a:t>⋅</a:t>
            </a:r>
            <a:r>
              <a:rPr lang="en-US" sz="2800" dirty="0">
                <a:solidFill>
                  <a:srgbClr val="00B050"/>
                </a:solidFill>
                <a:latin typeface="Symbol" charset="2"/>
                <a:cs typeface="Symbol" charset="2"/>
              </a:rPr>
              <a:t> </a:t>
            </a:r>
            <a:r>
              <a:rPr lang="en-US" sz="2800" i="0" dirty="0">
                <a:solidFill>
                  <a:srgbClr val="00B050"/>
                </a:solidFill>
              </a:rPr>
              <a:t>5</a:t>
            </a:r>
            <a:r>
              <a:rPr lang="en-US" sz="2800" i="0" dirty="0">
                <a:solidFill>
                  <a:schemeClr val="tx1"/>
                </a:solidFill>
              </a:rPr>
              <a:t>,   and </a:t>
            </a:r>
          </a:p>
          <a:p>
            <a:pPr>
              <a:spcBef>
                <a:spcPts val="0"/>
              </a:spcBef>
              <a:tabLst>
                <a:tab pos="463550" algn="l"/>
              </a:tabLst>
            </a:pPr>
            <a:r>
              <a:rPr lang="en-US" sz="2800" dirty="0">
                <a:solidFill>
                  <a:srgbClr val="00B050"/>
                </a:solidFill>
                <a:latin typeface="Symbol" charset="2"/>
              </a:rPr>
              <a:t>-</a:t>
            </a:r>
            <a:r>
              <a:rPr lang="en-US" sz="2800" i="0" dirty="0">
                <a:solidFill>
                  <a:srgbClr val="00B050"/>
                </a:solidFill>
              </a:rPr>
              <a:t>15 </a:t>
            </a:r>
            <a:r>
              <a:rPr lang="en-US" sz="2800" dirty="0">
                <a:solidFill>
                  <a:srgbClr val="00B050"/>
                </a:solidFill>
                <a:latin typeface="Symbol" charset="2"/>
                <a:cs typeface="Symbol" charset="2"/>
              </a:rPr>
              <a:t>=</a:t>
            </a:r>
            <a:r>
              <a:rPr lang="en-US" sz="2800" i="0" dirty="0">
                <a:solidFill>
                  <a:srgbClr val="00B050"/>
                </a:solidFill>
              </a:rPr>
              <a:t> </a:t>
            </a:r>
            <a:r>
              <a:rPr lang="en-US" sz="2800" dirty="0">
                <a:solidFill>
                  <a:srgbClr val="00B050"/>
                </a:solidFill>
                <a:latin typeface="Symbol" charset="2"/>
              </a:rPr>
              <a:t>-</a:t>
            </a:r>
            <a:r>
              <a:rPr lang="en-US" sz="2800" i="0" dirty="0">
                <a:solidFill>
                  <a:srgbClr val="00B050"/>
                </a:solidFill>
              </a:rPr>
              <a:t>5</a:t>
            </a:r>
            <a:r>
              <a:rPr lang="en-US" sz="2800" dirty="0">
                <a:solidFill>
                  <a:srgbClr val="00B050"/>
                </a:solidFill>
                <a:latin typeface="Symbol" charset="2"/>
                <a:cs typeface="Symbol" charset="2"/>
              </a:rPr>
              <a:t> </a:t>
            </a:r>
            <a:r>
              <a:rPr lang="en-US" sz="2800" dirty="0">
                <a:solidFill>
                  <a:srgbClr val="00B050"/>
                </a:solidFill>
              </a:rPr>
              <a:t>⋅</a:t>
            </a:r>
            <a:r>
              <a:rPr lang="en-US" sz="2800" dirty="0">
                <a:solidFill>
                  <a:srgbClr val="00B050"/>
                </a:solidFill>
                <a:latin typeface="Symbol" charset="2"/>
                <a:cs typeface="Symbol" charset="2"/>
              </a:rPr>
              <a:t> </a:t>
            </a:r>
            <a:r>
              <a:rPr lang="en-US" sz="2800" i="0" dirty="0">
                <a:solidFill>
                  <a:srgbClr val="00B050"/>
                </a:solidFill>
              </a:rPr>
              <a:t>3</a:t>
            </a:r>
            <a:r>
              <a:rPr lang="en-US" sz="2800" i="0" dirty="0">
                <a:solidFill>
                  <a:schemeClr val="tx1"/>
                </a:solidFill>
              </a:rPr>
              <a:t>.</a:t>
            </a:r>
          </a:p>
          <a:p>
            <a:pPr marL="0" indent="0">
              <a:buFont typeface="Courier New" pitchFamily="49" charset="0"/>
              <a:buNone/>
              <a:tabLst>
                <a:tab pos="463550" algn="l"/>
              </a:tabLst>
            </a:pPr>
            <a:r>
              <a:rPr lang="en-US" sz="2800" b="1" i="0" dirty="0">
                <a:solidFill>
                  <a:schemeClr val="tx1"/>
                </a:solidFill>
              </a:rPr>
              <a:t>Trials</a:t>
            </a:r>
          </a:p>
        </p:txBody>
      </p:sp>
      <p:pic>
        <p:nvPicPr>
          <p:cNvPr id="5" name="Picture 4" descr="The equation open parenthesis 2 x minus 15 close parenthesis times open parenthesis 2 x plus 1 close parenthesis&#10;has arrows pointing to the outer terms summing to minus 30x, and arrows pointing to the inner terms summing to 2x,&#10;note 2 x minus 30 x equals minus 28 x is the wrong middle term.">
            <a:extLst>
              <a:ext uri="{FF2B5EF4-FFF2-40B4-BE49-F238E27FC236}">
                <a16:creationId xmlns:a16="http://schemas.microsoft.com/office/drawing/2014/main" id="{1335B304-40BE-7EEB-C77C-59B1F26ECA04}"/>
              </a:ext>
            </a:extLst>
          </p:cNvPr>
          <p:cNvPicPr>
            <a:picLocks noChangeAspect="1"/>
          </p:cNvPicPr>
          <p:nvPr/>
        </p:nvPicPr>
        <p:blipFill>
          <a:blip r:embed="rId2"/>
          <a:stretch>
            <a:fillRect/>
          </a:stretch>
        </p:blipFill>
        <p:spPr>
          <a:xfrm>
            <a:off x="1219200" y="3810000"/>
            <a:ext cx="7240010" cy="1562318"/>
          </a:xfrm>
          <a:prstGeom prst="rect">
            <a:avLst/>
          </a:prstGeom>
        </p:spPr>
      </p:pic>
    </p:spTree>
    <p:extLst>
      <p:ext uri="{BB962C8B-B14F-4D97-AF65-F5344CB8AC3E}">
        <p14:creationId xmlns:p14="http://schemas.microsoft.com/office/powerpoint/2010/main" val="4117616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Using the Trial-and-Error Method</a:t>
            </a:r>
            <a:r>
              <a:rPr lang="en-US" sz="3200" baseline="-25000" dirty="0">
                <a:solidFill>
                  <a:schemeClr val="accent1"/>
                </a:solidFill>
              </a:rPr>
              <a:t>3</a:t>
            </a:r>
            <a:endParaRPr lang="en-US" sz="3200" dirty="0">
              <a:solidFill>
                <a:schemeClr val="accent1"/>
              </a:solidFill>
            </a:endParaRPr>
          </a:p>
        </p:txBody>
      </p:sp>
      <p:pic>
        <p:nvPicPr>
          <p:cNvPr id="8" name="Picture 7" descr="The equation open parenthesis 2 x minus 3 close parenthesis times open parenthesis 2 x plus 5 close parenthesis, with arrows pointing to the outer terms labeled 10x, and arrows pointing to the inner terms labeled minus 6x. &#10;note 10 x minus 6 x equals plus 4 x is the wrong middle term only because the sign is wrong. So just switch the signs, and the factors will be right.&#10;The equation open parenthesis 2 x plus 3 close parenthesis times open parenthesis 2 x minus 5 close parenthesis, with arrows pointing to the outer terms labeled minus 10 x, and arrows pointing to the inner terms labeled 6 x.&#10;note minus 10 x plus 6 x equals minus four x is the right middle term.">
            <a:extLst>
              <a:ext uri="{FF2B5EF4-FFF2-40B4-BE49-F238E27FC236}">
                <a16:creationId xmlns:a16="http://schemas.microsoft.com/office/drawing/2014/main" id="{F4C677D1-530A-9A73-CD61-BFFD0D7A4E1A}"/>
              </a:ext>
            </a:extLst>
          </p:cNvPr>
          <p:cNvPicPr>
            <a:picLocks noChangeAspect="1"/>
          </p:cNvPicPr>
          <p:nvPr/>
        </p:nvPicPr>
        <p:blipFill>
          <a:blip r:embed="rId2"/>
          <a:stretch>
            <a:fillRect/>
          </a:stretch>
        </p:blipFill>
        <p:spPr>
          <a:xfrm>
            <a:off x="894837" y="1192268"/>
            <a:ext cx="7354326" cy="3458058"/>
          </a:xfrm>
          <a:prstGeom prst="rect">
            <a:avLst/>
          </a:prstGeom>
        </p:spPr>
      </p:pic>
      <p:sp>
        <p:nvSpPr>
          <p:cNvPr id="2" name="TextBox 1">
            <a:extLst>
              <a:ext uri="{FF2B5EF4-FFF2-40B4-BE49-F238E27FC236}">
                <a16:creationId xmlns:a16="http://schemas.microsoft.com/office/drawing/2014/main" id="{37543193-A9E0-A47C-333A-5E8FCC15A94E}"/>
              </a:ext>
            </a:extLst>
          </p:cNvPr>
          <p:cNvSpPr txBox="1"/>
          <p:nvPr/>
        </p:nvSpPr>
        <p:spPr>
          <a:xfrm>
            <a:off x="451374" y="4810859"/>
            <a:ext cx="8039100" cy="954107"/>
          </a:xfrm>
          <a:prstGeom prst="rect">
            <a:avLst/>
          </a:prstGeom>
          <a:noFill/>
        </p:spPr>
        <p:txBody>
          <a:bodyPr wrap="square" rtlCol="0">
            <a:spAutoFit/>
          </a:bodyPr>
          <a:lstStyle/>
          <a:p>
            <a:r>
              <a:rPr lang="en-US" sz="2800" i="0" dirty="0">
                <a:solidFill>
                  <a:schemeClr val="tx1"/>
                </a:solidFill>
              </a:rPr>
              <a:t>Now that we have the answer, there is no need to try all the possibilities with </a:t>
            </a:r>
            <a:r>
              <a:rPr lang="en-US" sz="2800" i="0" dirty="0">
                <a:solidFill>
                  <a:srgbClr val="FF0000"/>
                </a:solidFill>
              </a:rPr>
              <a:t>(4</a:t>
            </a:r>
            <a:r>
              <a:rPr lang="en-US" sz="2800" i="1" dirty="0">
                <a:solidFill>
                  <a:srgbClr val="FF0000"/>
                </a:solidFill>
              </a:rPr>
              <a:t>x</a:t>
            </a:r>
            <a:r>
              <a:rPr lang="en-US" sz="2800" i="0" dirty="0">
                <a:solidFill>
                  <a:srgbClr val="FF0000"/>
                </a:solidFill>
              </a:rPr>
              <a:t>)(</a:t>
            </a:r>
            <a:r>
              <a:rPr lang="en-US" sz="2800" i="1" dirty="0">
                <a:solidFill>
                  <a:srgbClr val="FF0000"/>
                </a:solidFill>
              </a:rPr>
              <a:t>x</a:t>
            </a:r>
            <a:r>
              <a:rPr lang="en-US" sz="2800" i="0" dirty="0">
                <a:solidFill>
                  <a:srgbClr val="FF0000"/>
                </a:solidFill>
              </a:rPr>
              <a:t>)</a:t>
            </a:r>
            <a:r>
              <a:rPr lang="en-US" sz="2800" i="0" dirty="0">
                <a:solidFill>
                  <a:schemeClr val="tx1"/>
                </a:solidFill>
              </a:rPr>
              <a:t>.</a:t>
            </a:r>
            <a:endParaRPr lang="en-US" sz="2800" dirty="0">
              <a:solidFill>
                <a:srgbClr val="CC0060"/>
              </a:solidFill>
            </a:endParaRPr>
          </a:p>
        </p:txBody>
      </p:sp>
    </p:spTree>
    <p:extLst>
      <p:ext uri="{BB962C8B-B14F-4D97-AF65-F5344CB8AC3E}">
        <p14:creationId xmlns:p14="http://schemas.microsoft.com/office/powerpoint/2010/main" val="1407822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Using the Trial-and-Error Method</a:t>
            </a:r>
            <a:r>
              <a:rPr lang="en-US" sz="3200" baseline="-25000" dirty="0">
                <a:solidFill>
                  <a:schemeClr val="accent1"/>
                </a:solidFill>
              </a:rPr>
              <a:t>4</a:t>
            </a:r>
            <a:endParaRPr lang="en-US" sz="3200" dirty="0">
              <a:solidFill>
                <a:schemeClr val="accent1"/>
              </a:solidFill>
            </a:endParaRPr>
          </a:p>
        </p:txBody>
      </p:sp>
      <p:sp>
        <p:nvSpPr>
          <p:cNvPr id="3" name="TextBox 2">
            <a:extLst>
              <a:ext uri="{FF2B5EF4-FFF2-40B4-BE49-F238E27FC236}">
                <a16:creationId xmlns:a16="http://schemas.microsoft.com/office/drawing/2014/main" id="{47F56A49-6031-5F11-ED2C-99EA6708607E}"/>
              </a:ext>
            </a:extLst>
          </p:cNvPr>
          <p:cNvSpPr txBox="1"/>
          <p:nvPr/>
        </p:nvSpPr>
        <p:spPr>
          <a:xfrm>
            <a:off x="460310" y="1097280"/>
            <a:ext cx="7921690" cy="1923604"/>
          </a:xfrm>
          <a:prstGeom prst="rect">
            <a:avLst/>
          </a:prstGeom>
          <a:noFill/>
        </p:spPr>
        <p:txBody>
          <a:bodyPr wrap="square">
            <a:spAutoFit/>
          </a:bodyPr>
          <a:lstStyle/>
          <a:p>
            <a:pPr>
              <a:spcBef>
                <a:spcPct val="25000"/>
              </a:spcBef>
              <a:tabLst>
                <a:tab pos="463550" algn="l"/>
              </a:tabLst>
            </a:pPr>
            <a:r>
              <a:rPr lang="en-US" sz="2800" dirty="0">
                <a:solidFill>
                  <a:schemeClr val="tx1"/>
                </a:solidFill>
              </a:rPr>
              <a:t>c.  </a:t>
            </a:r>
            <a:r>
              <a:rPr lang="en-US" sz="2800" dirty="0">
                <a:solidFill>
                  <a:srgbClr val="0000FF"/>
                </a:solidFill>
              </a:rPr>
              <a:t>6</a:t>
            </a:r>
            <a:r>
              <a:rPr lang="en-US" sz="100" dirty="0">
                <a:solidFill>
                  <a:srgbClr val="0000FF"/>
                </a:solidFill>
              </a:rPr>
              <a:t> </a:t>
            </a:r>
            <a:r>
              <a:rPr lang="en-US" sz="2800" i="1" dirty="0">
                <a:solidFill>
                  <a:srgbClr val="0000FF"/>
                </a:solidFill>
              </a:rPr>
              <a:t>a</a:t>
            </a:r>
            <a:r>
              <a:rPr lang="en-US" sz="2800" dirty="0">
                <a:solidFill>
                  <a:srgbClr val="0000FF"/>
                </a:solidFill>
              </a:rPr>
              <a:t>² </a:t>
            </a:r>
            <a:r>
              <a:rPr lang="en-US" sz="2800" dirty="0">
                <a:solidFill>
                  <a:srgbClr val="0000FF"/>
                </a:solidFill>
                <a:latin typeface="Symbol" pitchFamily="18" charset="2"/>
              </a:rPr>
              <a:t>-</a:t>
            </a:r>
            <a:r>
              <a:rPr lang="en-US" sz="2800" dirty="0">
                <a:solidFill>
                  <a:srgbClr val="0000FF"/>
                </a:solidFill>
              </a:rPr>
              <a:t>31</a:t>
            </a:r>
            <a:r>
              <a:rPr lang="en-US" sz="2800" i="1" dirty="0">
                <a:solidFill>
                  <a:srgbClr val="0000FF"/>
                </a:solidFill>
              </a:rPr>
              <a:t>a</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5</a:t>
            </a:r>
            <a:endParaRPr lang="en-US" sz="2800" dirty="0"/>
          </a:p>
          <a:p>
            <a:pPr>
              <a:spcBef>
                <a:spcPct val="25000"/>
              </a:spcBef>
              <a:tabLst>
                <a:tab pos="463550" algn="l"/>
              </a:tabLst>
            </a:pPr>
            <a:r>
              <a:rPr lang="en-US" sz="2800" i="0" dirty="0">
                <a:solidFill>
                  <a:schemeClr val="tx1"/>
                </a:solidFill>
              </a:rPr>
              <a:t>Since the middle term is </a:t>
            </a:r>
            <a:r>
              <a:rPr lang="en-US" sz="2800" i="0" dirty="0">
                <a:solidFill>
                  <a:srgbClr val="000099"/>
                </a:solidFill>
                <a:latin typeface="Symbol" pitchFamily="18" charset="2"/>
              </a:rPr>
              <a:t>-</a:t>
            </a:r>
            <a:r>
              <a:rPr lang="en-US" sz="2800" i="0" dirty="0">
                <a:solidFill>
                  <a:srgbClr val="000099"/>
                </a:solidFill>
              </a:rPr>
              <a:t>31</a:t>
            </a:r>
            <a:r>
              <a:rPr lang="en-US" sz="2800" i="1" dirty="0">
                <a:solidFill>
                  <a:srgbClr val="000099"/>
                </a:solidFill>
              </a:rPr>
              <a:t>a</a:t>
            </a:r>
            <a:r>
              <a:rPr lang="en-US" sz="2800" dirty="0">
                <a:solidFill>
                  <a:srgbClr val="000099"/>
                </a:solidFill>
              </a:rPr>
              <a:t> </a:t>
            </a:r>
            <a:r>
              <a:rPr lang="en-US" sz="2800" i="0" dirty="0">
                <a:solidFill>
                  <a:schemeClr val="tx1"/>
                </a:solidFill>
              </a:rPr>
              <a:t>and the constant is </a:t>
            </a:r>
            <a:r>
              <a:rPr lang="en-US" sz="2800" i="0" dirty="0">
                <a:solidFill>
                  <a:schemeClr val="tx1"/>
                </a:solidFill>
                <a:latin typeface="Symbol" pitchFamily="18" charset="2"/>
              </a:rPr>
              <a:t>+</a:t>
            </a:r>
            <a:r>
              <a:rPr lang="en-US" sz="2800" i="0" dirty="0">
                <a:solidFill>
                  <a:schemeClr val="tx1"/>
                </a:solidFill>
              </a:rPr>
              <a:t>5, we know that the two factors of 5 must both be negative, </a:t>
            </a:r>
            <a:r>
              <a:rPr lang="en-US" sz="2800" i="0" dirty="0">
                <a:solidFill>
                  <a:schemeClr val="tx1"/>
                </a:solidFill>
                <a:latin typeface="Symbol" pitchFamily="18" charset="2"/>
              </a:rPr>
              <a:t>-</a:t>
            </a:r>
            <a:r>
              <a:rPr lang="en-US" sz="2800" i="0" dirty="0">
                <a:solidFill>
                  <a:schemeClr val="tx1"/>
                </a:solidFill>
              </a:rPr>
              <a:t>5 and </a:t>
            </a:r>
            <a:r>
              <a:rPr lang="en-US" sz="2800" i="0" dirty="0">
                <a:solidFill>
                  <a:schemeClr val="tx1"/>
                </a:solidFill>
                <a:latin typeface="Symbol" pitchFamily="18" charset="2"/>
              </a:rPr>
              <a:t>-</a:t>
            </a:r>
            <a:r>
              <a:rPr lang="en-US" sz="2800" i="0" dirty="0">
                <a:solidFill>
                  <a:schemeClr val="tx1"/>
                </a:solidFill>
              </a:rPr>
              <a:t>1. We try  </a:t>
            </a:r>
            <a:r>
              <a:rPr lang="en-US" sz="2800" b="1" i="1" dirty="0">
                <a:solidFill>
                  <a:srgbClr val="9900FF"/>
                </a:solidFill>
              </a:rPr>
              <a:t>F</a:t>
            </a:r>
            <a:r>
              <a:rPr lang="en-US" sz="2800" b="1" i="0" dirty="0">
                <a:solidFill>
                  <a:srgbClr val="9900FF"/>
                </a:solidFill>
              </a:rPr>
              <a:t> </a:t>
            </a:r>
            <a:r>
              <a:rPr lang="en-US" sz="2800" i="0" dirty="0">
                <a:solidFill>
                  <a:srgbClr val="9900FF"/>
                </a:solidFill>
                <a:latin typeface="Symbol" pitchFamily="18" charset="2"/>
              </a:rPr>
              <a:t>=</a:t>
            </a:r>
            <a:r>
              <a:rPr lang="en-US" sz="2800" i="0" dirty="0">
                <a:solidFill>
                  <a:srgbClr val="9900FF"/>
                </a:solidFill>
              </a:rPr>
              <a:t> </a:t>
            </a:r>
            <a:r>
              <a:rPr lang="en-US" sz="2800" dirty="0">
                <a:solidFill>
                  <a:srgbClr val="9900FF"/>
                </a:solidFill>
              </a:rPr>
              <a:t>6</a:t>
            </a:r>
            <a:r>
              <a:rPr lang="en-US" sz="800" dirty="0">
                <a:solidFill>
                  <a:srgbClr val="0000FF"/>
                </a:solidFill>
              </a:rPr>
              <a:t> </a:t>
            </a:r>
            <a:r>
              <a:rPr lang="en-US" sz="2800" i="1" dirty="0">
                <a:solidFill>
                  <a:srgbClr val="9900FF"/>
                </a:solidFill>
              </a:rPr>
              <a:t>a</a:t>
            </a:r>
            <a:r>
              <a:rPr lang="en-US" sz="2800" dirty="0">
                <a:solidFill>
                  <a:srgbClr val="9900FF"/>
                </a:solidFill>
              </a:rPr>
              <a:t>²</a:t>
            </a:r>
            <a:r>
              <a:rPr lang="en-US" sz="2800" i="0" dirty="0">
                <a:solidFill>
                  <a:srgbClr val="9900FF"/>
                </a:solidFill>
              </a:rPr>
              <a:t> </a:t>
            </a:r>
            <a:r>
              <a:rPr lang="en-US" sz="2800" i="0" dirty="0">
                <a:solidFill>
                  <a:srgbClr val="9900FF"/>
                </a:solidFill>
                <a:latin typeface="Symbol" pitchFamily="18" charset="2"/>
              </a:rPr>
              <a:t>=</a:t>
            </a:r>
            <a:r>
              <a:rPr lang="en-US" sz="2800" i="0" dirty="0">
                <a:solidFill>
                  <a:srgbClr val="9900FF"/>
                </a:solidFill>
              </a:rPr>
              <a:t> 6</a:t>
            </a:r>
            <a:r>
              <a:rPr lang="en-US" sz="2800" i="1" dirty="0">
                <a:solidFill>
                  <a:srgbClr val="9900FF"/>
                </a:solidFill>
              </a:rPr>
              <a:t>a</a:t>
            </a:r>
            <a:r>
              <a:rPr lang="en-US" sz="2800" dirty="0">
                <a:solidFill>
                  <a:srgbClr val="7030A0"/>
                </a:solidFill>
                <a:latin typeface="Symbol" charset="2"/>
                <a:cs typeface="Symbol" charset="2"/>
              </a:rPr>
              <a:t> </a:t>
            </a:r>
            <a:r>
              <a:rPr lang="en-US" sz="2800" dirty="0">
                <a:solidFill>
                  <a:srgbClr val="7030A0"/>
                </a:solidFill>
              </a:rPr>
              <a:t>⋅</a:t>
            </a:r>
            <a:r>
              <a:rPr lang="en-US" sz="2800" dirty="0">
                <a:solidFill>
                  <a:srgbClr val="7030A0"/>
                </a:solidFill>
                <a:latin typeface="Symbol" charset="2"/>
                <a:cs typeface="Symbol" charset="2"/>
              </a:rPr>
              <a:t> </a:t>
            </a:r>
            <a:r>
              <a:rPr lang="en-US" sz="2800" i="1" dirty="0">
                <a:solidFill>
                  <a:srgbClr val="9900FF"/>
                </a:solidFill>
              </a:rPr>
              <a:t>a</a:t>
            </a:r>
            <a:r>
              <a:rPr lang="en-US" sz="2800" i="0" dirty="0">
                <a:solidFill>
                  <a:schemeClr val="tx1"/>
                </a:solidFill>
              </a:rPr>
              <a:t>.</a:t>
            </a:r>
            <a:r>
              <a:rPr lang="en-US" sz="2800" dirty="0"/>
              <a:t> </a:t>
            </a:r>
          </a:p>
        </p:txBody>
      </p:sp>
      <p:pic>
        <p:nvPicPr>
          <p:cNvPr id="5" name="Picture 4" descr="The equation 6 a squared minus 31 a plus 5 equals open parenthesis 6 a minus 1 close parenthesis times open parenthesis a minus 5 close parenthesis, with arrows pointing to the outer terms labeled  minus 30 a, and arrows pointing to the inner terms labeled  minus a.&#10;note minus 30 a minus a equals minus 31 a.">
            <a:extLst>
              <a:ext uri="{FF2B5EF4-FFF2-40B4-BE49-F238E27FC236}">
                <a16:creationId xmlns:a16="http://schemas.microsoft.com/office/drawing/2014/main" id="{68694360-F6AA-F649-F65C-52D34A94E54E}"/>
              </a:ext>
            </a:extLst>
          </p:cNvPr>
          <p:cNvPicPr>
            <a:picLocks noChangeAspect="1"/>
          </p:cNvPicPr>
          <p:nvPr/>
        </p:nvPicPr>
        <p:blipFill>
          <a:blip r:embed="rId2"/>
          <a:stretch>
            <a:fillRect/>
          </a:stretch>
        </p:blipFill>
        <p:spPr>
          <a:xfrm>
            <a:off x="609600" y="3205283"/>
            <a:ext cx="7154273" cy="1686160"/>
          </a:xfrm>
          <a:prstGeom prst="rect">
            <a:avLst/>
          </a:prstGeom>
        </p:spPr>
      </p:pic>
      <p:sp>
        <p:nvSpPr>
          <p:cNvPr id="8" name="TextBox 7">
            <a:extLst>
              <a:ext uri="{FF2B5EF4-FFF2-40B4-BE49-F238E27FC236}">
                <a16:creationId xmlns:a16="http://schemas.microsoft.com/office/drawing/2014/main" id="{B0DA20E4-D154-96D7-04F5-C17FF15F2FF8}"/>
              </a:ext>
            </a:extLst>
          </p:cNvPr>
          <p:cNvSpPr txBox="1"/>
          <p:nvPr/>
        </p:nvSpPr>
        <p:spPr>
          <a:xfrm>
            <a:off x="583163" y="5071394"/>
            <a:ext cx="6553200" cy="523220"/>
          </a:xfrm>
          <a:prstGeom prst="rect">
            <a:avLst/>
          </a:prstGeom>
          <a:noFill/>
        </p:spPr>
        <p:txBody>
          <a:bodyPr wrap="square">
            <a:spAutoFit/>
          </a:bodyPr>
          <a:lstStyle/>
          <a:p>
            <a:pPr eaLnBrk="0" hangingPunct="0">
              <a:spcBef>
                <a:spcPct val="20000"/>
              </a:spcBef>
              <a:buFont typeface="Courier New" pitchFamily="49" charset="0"/>
              <a:buNone/>
            </a:pPr>
            <a:r>
              <a:rPr lang="en-US" sz="2800" dirty="0"/>
              <a:t>We found the correct factors on the first try.</a:t>
            </a:r>
          </a:p>
        </p:txBody>
      </p:sp>
    </p:spTree>
    <p:extLst>
      <p:ext uri="{BB962C8B-B14F-4D97-AF65-F5344CB8AC3E}">
        <p14:creationId xmlns:p14="http://schemas.microsoft.com/office/powerpoint/2010/main" val="220603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Factoring Trinomials</a:t>
            </a:r>
            <a:r>
              <a:rPr lang="en-US" baseline="-25000" dirty="0"/>
              <a:t>1</a:t>
            </a:r>
            <a:r>
              <a:rPr lang="en-US" dirty="0"/>
              <a:t> </a:t>
            </a:r>
            <a:endParaRPr lang="en-US" sz="3200" dirty="0">
              <a:solidFill>
                <a:schemeClr val="accent1"/>
              </a:solidFill>
            </a:endParaRPr>
          </a:p>
        </p:txBody>
      </p:sp>
      <p:sp>
        <p:nvSpPr>
          <p:cNvPr id="9" name="TextBox 8">
            <a:extLst>
              <a:ext uri="{FF2B5EF4-FFF2-40B4-BE49-F238E27FC236}">
                <a16:creationId xmlns:a16="http://schemas.microsoft.com/office/drawing/2014/main" id="{0F4EDB80-0B4F-451B-58B0-019FB40C30C7}"/>
              </a:ext>
            </a:extLst>
          </p:cNvPr>
          <p:cNvSpPr txBox="1"/>
          <p:nvPr/>
        </p:nvSpPr>
        <p:spPr>
          <a:xfrm>
            <a:off x="457200" y="1103293"/>
            <a:ext cx="8382000" cy="954107"/>
          </a:xfrm>
          <a:prstGeom prst="rect">
            <a:avLst/>
          </a:prstGeom>
          <a:noFill/>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Completely factor each polynomial. Be sure to look first for the greatest common monomial factor. </a:t>
            </a:r>
          </a:p>
        </p:txBody>
      </p:sp>
      <p:pic>
        <p:nvPicPr>
          <p:cNvPr id="17" name="Picture 16" descr="example a is 6 x cubed minus 8 x squared plus 2 x ">
            <a:extLst>
              <a:ext uri="{FF2B5EF4-FFF2-40B4-BE49-F238E27FC236}">
                <a16:creationId xmlns:a16="http://schemas.microsoft.com/office/drawing/2014/main" id="{5AEC82F9-7802-2056-98CD-1C43B491A88E}"/>
              </a:ext>
            </a:extLst>
          </p:cNvPr>
          <p:cNvPicPr>
            <a:picLocks noChangeAspect="1"/>
          </p:cNvPicPr>
          <p:nvPr/>
        </p:nvPicPr>
        <p:blipFill>
          <a:blip r:embed="rId3"/>
          <a:stretch>
            <a:fillRect/>
          </a:stretch>
        </p:blipFill>
        <p:spPr>
          <a:xfrm>
            <a:off x="533400" y="2171700"/>
            <a:ext cx="2638425" cy="419100"/>
          </a:xfrm>
          <a:prstGeom prst="rect">
            <a:avLst/>
          </a:prstGeom>
        </p:spPr>
      </p:pic>
      <p:pic>
        <p:nvPicPr>
          <p:cNvPr id="20" name="Picture 19" descr="example b is negative two x squared minus x plus six">
            <a:extLst>
              <a:ext uri="{FF2B5EF4-FFF2-40B4-BE49-F238E27FC236}">
                <a16:creationId xmlns:a16="http://schemas.microsoft.com/office/drawing/2014/main" id="{D7317537-3F84-BC50-2067-8BC8422B78A3}"/>
              </a:ext>
            </a:extLst>
          </p:cNvPr>
          <p:cNvPicPr>
            <a:picLocks noChangeAspect="1"/>
          </p:cNvPicPr>
          <p:nvPr/>
        </p:nvPicPr>
        <p:blipFill>
          <a:blip r:embed="rId4"/>
          <a:stretch>
            <a:fillRect/>
          </a:stretch>
        </p:blipFill>
        <p:spPr>
          <a:xfrm>
            <a:off x="3238500" y="2171700"/>
            <a:ext cx="2324100" cy="419100"/>
          </a:xfrm>
          <a:prstGeom prst="rect">
            <a:avLst/>
          </a:prstGeom>
        </p:spPr>
      </p:pic>
      <p:pic>
        <p:nvPicPr>
          <p:cNvPr id="21" name="Picture 20" descr="example c is Ten x cubed plus five x squared plus five x ">
            <a:extLst>
              <a:ext uri="{FF2B5EF4-FFF2-40B4-BE49-F238E27FC236}">
                <a16:creationId xmlns:a16="http://schemas.microsoft.com/office/drawing/2014/main" id="{129B9EF0-9DE2-1196-5A56-DDD3A335974C}"/>
              </a:ext>
            </a:extLst>
          </p:cNvPr>
          <p:cNvPicPr>
            <a:picLocks noChangeAspect="1"/>
          </p:cNvPicPr>
          <p:nvPr/>
        </p:nvPicPr>
        <p:blipFill>
          <a:blip r:embed="rId5"/>
          <a:stretch>
            <a:fillRect/>
          </a:stretch>
        </p:blipFill>
        <p:spPr>
          <a:xfrm>
            <a:off x="5638800" y="2171700"/>
            <a:ext cx="3048000" cy="419100"/>
          </a:xfrm>
          <a:prstGeom prst="rect">
            <a:avLst/>
          </a:prstGeom>
        </p:spPr>
      </p:pic>
      <p:sp>
        <p:nvSpPr>
          <p:cNvPr id="7" name="TextBox 6">
            <a:extLst>
              <a:ext uri="{FF2B5EF4-FFF2-40B4-BE49-F238E27FC236}">
                <a16:creationId xmlns:a16="http://schemas.microsoft.com/office/drawing/2014/main" id="{50153AA6-AD73-1858-A130-5B5A1E8DD01F}"/>
              </a:ext>
            </a:extLst>
          </p:cNvPr>
          <p:cNvSpPr txBox="1"/>
          <p:nvPr/>
        </p:nvSpPr>
        <p:spPr>
          <a:xfrm>
            <a:off x="381000" y="2743200"/>
            <a:ext cx="8305800" cy="954107"/>
          </a:xfrm>
          <a:prstGeom prst="rect">
            <a:avLst/>
          </a:prstGeom>
          <a:noFill/>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 typeface="Courier New" pitchFamily="49" charset="0"/>
              <a:buNone/>
              <a:tabLst/>
              <a:defRPr/>
            </a:pPr>
            <a:r>
              <a:rPr kumimoji="0" lang="fr-FR" sz="2800" b="1" i="0" u="none" strike="noStrike" kern="1200" cap="none" spc="0" normalizeH="0" baseline="0" noProof="0" dirty="0">
                <a:ln>
                  <a:noFill/>
                </a:ln>
                <a:solidFill>
                  <a:srgbClr val="366092"/>
                </a:solidFill>
                <a:effectLst/>
                <a:uLnTx/>
                <a:uFillTx/>
                <a:latin typeface="Calibri"/>
                <a:ea typeface="+mn-ea"/>
                <a:cs typeface="+mn-cs"/>
              </a:rPr>
              <a:t>Solution</a:t>
            </a:r>
          </a:p>
          <a:p>
            <a:pPr marL="514350" marR="0" lvl="0" indent="-514350" algn="l" defTabSz="914400" rtl="0" eaLnBrk="1" fontAlgn="auto" latinLnBrk="0" hangingPunct="1">
              <a:lnSpc>
                <a:spcPct val="100000"/>
              </a:lnSpc>
              <a:spcBef>
                <a:spcPts val="0"/>
              </a:spcBef>
              <a:spcAft>
                <a:spcPts val="0"/>
              </a:spcAft>
              <a:buClrTx/>
              <a:buSzTx/>
              <a:buFont typeface="+mj-lt"/>
              <a:buAutoNum type="alphaLcPeriod"/>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To begin, factor out the common monomial 2</a:t>
            </a: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p>
        </p:txBody>
      </p:sp>
      <p:pic>
        <p:nvPicPr>
          <p:cNvPr id="2" name="Picture 1" descr="6 x cubed minus 8 x squared plus 2 x equals 2 x times open parenthesis 3 x squared minus 4 x plus 1 close parenthesis.">
            <a:extLst>
              <a:ext uri="{FF2B5EF4-FFF2-40B4-BE49-F238E27FC236}">
                <a16:creationId xmlns:a16="http://schemas.microsoft.com/office/drawing/2014/main" id="{11DC2B16-C1AF-3E5D-3A18-86F7CE27F35D}"/>
              </a:ext>
            </a:extLst>
          </p:cNvPr>
          <p:cNvPicPr>
            <a:picLocks noChangeAspect="1"/>
          </p:cNvPicPr>
          <p:nvPr/>
        </p:nvPicPr>
        <p:blipFill>
          <a:blip r:embed="rId6"/>
          <a:stretch>
            <a:fillRect/>
          </a:stretch>
        </p:blipFill>
        <p:spPr>
          <a:xfrm>
            <a:off x="2296668" y="3886200"/>
            <a:ext cx="4256532" cy="541020"/>
          </a:xfrm>
          <a:prstGeom prst="rect">
            <a:avLst/>
          </a:prstGeom>
        </p:spPr>
      </p:pic>
    </p:spTree>
    <p:extLst>
      <p:ext uri="{BB962C8B-B14F-4D97-AF65-F5344CB8AC3E}">
        <p14:creationId xmlns:p14="http://schemas.microsoft.com/office/powerpoint/2010/main" val="308344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Factoring Trinomials</a:t>
            </a:r>
            <a:r>
              <a:rPr lang="en-US" baseline="-25000" dirty="0"/>
              <a:t>2</a:t>
            </a:r>
            <a:endParaRPr lang="en-US" sz="3200" dirty="0">
              <a:solidFill>
                <a:schemeClr val="accent1"/>
              </a:solidFill>
            </a:endParaRPr>
          </a:p>
        </p:txBody>
      </p:sp>
      <p:sp>
        <p:nvSpPr>
          <p:cNvPr id="9" name="TextBox 8">
            <a:extLst>
              <a:ext uri="{FF2B5EF4-FFF2-40B4-BE49-F238E27FC236}">
                <a16:creationId xmlns:a16="http://schemas.microsoft.com/office/drawing/2014/main" id="{22B559D9-A37F-59F2-B6DF-6893F18FBC5D}"/>
              </a:ext>
            </a:extLst>
          </p:cNvPr>
          <p:cNvSpPr txBox="1"/>
          <p:nvPr/>
        </p:nvSpPr>
        <p:spPr>
          <a:xfrm>
            <a:off x="481788" y="1017969"/>
            <a:ext cx="8128812" cy="1815882"/>
          </a:xfrm>
          <a:prstGeom prst="rect">
            <a:avLst/>
          </a:prstGeom>
          <a:noFill/>
        </p:spPr>
        <p:txBody>
          <a:bodyPr wrap="square">
            <a:spAutoFit/>
          </a:bodyPr>
          <a:lstStyle/>
          <a:p>
            <a:r>
              <a:rPr lang="en-US" sz="2800" dirty="0"/>
              <a:t>Now, factor the trinomial </a:t>
            </a:r>
            <a:r>
              <a:rPr lang="en-US" sz="2800" dirty="0">
                <a:solidFill>
                  <a:srgbClr val="0000FF"/>
                </a:solidFill>
              </a:rPr>
              <a:t>3</a:t>
            </a:r>
            <a:r>
              <a:rPr lang="en-US" sz="2800" i="1" dirty="0">
                <a:solidFill>
                  <a:srgbClr val="0000FF"/>
                </a:solidFill>
              </a:rPr>
              <a:t>x </a:t>
            </a:r>
            <a:r>
              <a:rPr lang="en-US" sz="2800" dirty="0">
                <a:solidFill>
                  <a:srgbClr val="0000FF"/>
                </a:solidFill>
              </a:rPr>
              <a:t>²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latin typeface="Symbol" pitchFamily="18" charset="2"/>
              </a:rPr>
              <a:t> </a:t>
            </a:r>
            <a:r>
              <a:rPr lang="en-US" sz="2800" dirty="0">
                <a:solidFill>
                  <a:srgbClr val="0000FF"/>
                </a:solidFill>
              </a:rPr>
              <a:t>4</a:t>
            </a:r>
            <a:r>
              <a:rPr lang="en-US" sz="2800" i="1" dirty="0">
                <a:solidFill>
                  <a:srgbClr val="0000FF"/>
                </a:solidFill>
              </a:rPr>
              <a:t>x</a:t>
            </a:r>
            <a:r>
              <a:rPr lang="en-US" sz="2800" dirty="0">
                <a:solidFill>
                  <a:srgbClr val="0000FF"/>
                </a:solidFill>
              </a:rPr>
              <a:t> </a:t>
            </a:r>
            <a:r>
              <a:rPr lang="en-US" sz="2800" dirty="0">
                <a:solidFill>
                  <a:srgbClr val="0000FF"/>
                </a:solidFill>
                <a:latin typeface="Symbol" pitchFamily="18" charset="2"/>
              </a:rPr>
              <a:t>+</a:t>
            </a:r>
            <a:r>
              <a:rPr lang="en-US" sz="2800" dirty="0">
                <a:solidFill>
                  <a:srgbClr val="0000FF"/>
                </a:solidFill>
              </a:rPr>
              <a:t> 1</a:t>
            </a:r>
            <a:r>
              <a:rPr lang="en-US" sz="2800" dirty="0"/>
              <a:t>. Since the middle term is </a:t>
            </a:r>
            <a:r>
              <a:rPr lang="en-US" sz="2800" dirty="0">
                <a:latin typeface="Symbol" charset="2"/>
              </a:rPr>
              <a:t>-</a:t>
            </a:r>
            <a:r>
              <a:rPr lang="en-US" sz="2800" dirty="0"/>
              <a:t>4</a:t>
            </a:r>
            <a:r>
              <a:rPr lang="en-US" sz="2800" i="1" dirty="0"/>
              <a:t>x </a:t>
            </a:r>
            <a:r>
              <a:rPr lang="en-US" sz="2800" dirty="0"/>
              <a:t>and the constant is </a:t>
            </a:r>
            <a:r>
              <a:rPr lang="en-US" sz="2800" dirty="0">
                <a:latin typeface="Symbol" charset="2"/>
                <a:cs typeface="Symbol" charset="2"/>
              </a:rPr>
              <a:t>+</a:t>
            </a:r>
            <a:r>
              <a:rPr lang="en-US" sz="2800" dirty="0"/>
              <a:t>1, we know that the two factors of 1 must both be negative, </a:t>
            </a:r>
            <a:r>
              <a:rPr lang="en-US" sz="2800" dirty="0">
                <a:latin typeface="Symbol" charset="2"/>
              </a:rPr>
              <a:t>-</a:t>
            </a:r>
            <a:r>
              <a:rPr lang="en-US" sz="2800" dirty="0"/>
              <a:t>1 and </a:t>
            </a:r>
            <a:r>
              <a:rPr lang="en-US" sz="2800" dirty="0">
                <a:latin typeface="Symbol" charset="2"/>
              </a:rPr>
              <a:t>-</a:t>
            </a:r>
            <a:r>
              <a:rPr lang="en-US" sz="2800" dirty="0"/>
              <a:t>1. We also know that </a:t>
            </a:r>
            <a:r>
              <a:rPr lang="en-US" sz="2800" b="1" i="1" dirty="0"/>
              <a:t>F</a:t>
            </a:r>
            <a:r>
              <a:rPr lang="en-US" sz="2800" b="1" dirty="0"/>
              <a:t> </a:t>
            </a:r>
            <a:r>
              <a:rPr lang="en-US" sz="2800" dirty="0">
                <a:latin typeface="Symbol" charset="2"/>
                <a:cs typeface="Symbol" charset="2"/>
              </a:rPr>
              <a:t>=</a:t>
            </a:r>
            <a:r>
              <a:rPr lang="en-US" sz="2800" dirty="0"/>
              <a:t> 3</a:t>
            </a:r>
            <a:r>
              <a:rPr lang="en-US" sz="2800" i="1" dirty="0"/>
              <a:t>x </a:t>
            </a:r>
            <a:r>
              <a:rPr lang="en-US" sz="2800" dirty="0"/>
              <a:t>²</a:t>
            </a:r>
            <a:r>
              <a:rPr lang="en-US" sz="2800" i="1" dirty="0"/>
              <a:t> </a:t>
            </a:r>
            <a:r>
              <a:rPr lang="en-US" sz="2800" dirty="0">
                <a:latin typeface="Symbol" charset="2"/>
                <a:cs typeface="Symbol" charset="2"/>
              </a:rPr>
              <a:t>=</a:t>
            </a:r>
            <a:r>
              <a:rPr lang="en-US" sz="2800" dirty="0"/>
              <a:t> 3</a:t>
            </a:r>
            <a:r>
              <a:rPr lang="en-US" sz="2800" i="1" dirty="0"/>
              <a:t>x</a:t>
            </a:r>
            <a:r>
              <a:rPr lang="en-US" sz="2800" dirty="0">
                <a:solidFill>
                  <a:schemeClr val="accent5">
                    <a:lumMod val="50000"/>
                  </a:schemeClr>
                </a:solidFill>
                <a:latin typeface="Symbol" charset="2"/>
                <a:cs typeface="Symbol" charset="2"/>
              </a:rPr>
              <a:t> </a:t>
            </a:r>
            <a:r>
              <a:rPr lang="en-US" sz="2800" dirty="0">
                <a:solidFill>
                  <a:schemeClr val="accent5">
                    <a:lumMod val="50000"/>
                  </a:schemeClr>
                </a:solidFill>
              </a:rPr>
              <a:t>⋅</a:t>
            </a:r>
            <a:r>
              <a:rPr lang="en-US" sz="2800" dirty="0">
                <a:solidFill>
                  <a:schemeClr val="accent5">
                    <a:lumMod val="50000"/>
                  </a:schemeClr>
                </a:solidFill>
                <a:latin typeface="Symbol" charset="2"/>
                <a:cs typeface="Symbol" charset="2"/>
              </a:rPr>
              <a:t> </a:t>
            </a:r>
            <a:r>
              <a:rPr lang="en-US" sz="2800" i="1" dirty="0"/>
              <a:t>x</a:t>
            </a:r>
            <a:r>
              <a:rPr lang="en-US" sz="2800" dirty="0"/>
              <a:t>. This gives</a:t>
            </a:r>
            <a:endParaRPr lang="en-US" sz="2800" b="1" i="0" dirty="0">
              <a:solidFill>
                <a:srgbClr val="FF0008"/>
              </a:solidFill>
            </a:endParaRPr>
          </a:p>
        </p:txBody>
      </p:sp>
      <p:pic>
        <p:nvPicPr>
          <p:cNvPr id="8" name="Picture 7" descr="3 x squared minus 4x plus 1 equals open parenthesis 3 x minus 1 close parenthesis times open parenthesis x minus 1 close parenthesis with arrows pointing to the outer terms labeled  minus 3 x, and arrows pointing to the inner terms labeled  minus x.&#10;Note: minus 3x minus x equal to minus 4x">
            <a:extLst>
              <a:ext uri="{FF2B5EF4-FFF2-40B4-BE49-F238E27FC236}">
                <a16:creationId xmlns:a16="http://schemas.microsoft.com/office/drawing/2014/main" id="{012935B8-659B-AD76-237E-335A5F812C3D}"/>
              </a:ext>
            </a:extLst>
          </p:cNvPr>
          <p:cNvPicPr>
            <a:picLocks noChangeAspect="1"/>
          </p:cNvPicPr>
          <p:nvPr/>
        </p:nvPicPr>
        <p:blipFill>
          <a:blip r:embed="rId2"/>
          <a:stretch>
            <a:fillRect/>
          </a:stretch>
        </p:blipFill>
        <p:spPr>
          <a:xfrm>
            <a:off x="1171100" y="3048000"/>
            <a:ext cx="6801799" cy="1676634"/>
          </a:xfrm>
          <a:prstGeom prst="rect">
            <a:avLst/>
          </a:prstGeom>
        </p:spPr>
      </p:pic>
      <p:sp>
        <p:nvSpPr>
          <p:cNvPr id="4" name="TextBox 3">
            <a:extLst>
              <a:ext uri="{FF2B5EF4-FFF2-40B4-BE49-F238E27FC236}">
                <a16:creationId xmlns:a16="http://schemas.microsoft.com/office/drawing/2014/main" id="{414069E9-23F8-674D-6443-C39D520397F0}"/>
              </a:ext>
            </a:extLst>
          </p:cNvPr>
          <p:cNvSpPr txBox="1"/>
          <p:nvPr/>
        </p:nvSpPr>
        <p:spPr>
          <a:xfrm>
            <a:off x="467836" y="4905545"/>
            <a:ext cx="1056164" cy="523220"/>
          </a:xfrm>
          <a:prstGeom prst="rect">
            <a:avLst/>
          </a:prstGeom>
          <a:noFill/>
        </p:spPr>
        <p:txBody>
          <a:bodyPr wrap="square" rtlCol="0">
            <a:spAutoFit/>
          </a:bodyPr>
          <a:lstStyle/>
          <a:p>
            <a:r>
              <a:rPr lang="en-US" sz="2800" dirty="0"/>
              <a:t>Thus,</a:t>
            </a:r>
            <a:endParaRPr lang="en-IN" sz="2800" dirty="0"/>
          </a:p>
        </p:txBody>
      </p:sp>
      <p:pic>
        <p:nvPicPr>
          <p:cNvPr id="5" name="Picture 4" descr="6 x cubed minus 8 x squared plus 2 x equals 2 x times open parenthesis 3 x squared minus 4 x plus 1 close parenthesis equals 2 x times open parenthesis 3 x minus 1 close parenthesis times open parenthesis x minus 1 close parenthesis.">
            <a:extLst>
              <a:ext uri="{FF2B5EF4-FFF2-40B4-BE49-F238E27FC236}">
                <a16:creationId xmlns:a16="http://schemas.microsoft.com/office/drawing/2014/main" id="{19B0EB13-9E50-1373-2169-E98507BC18C0}"/>
              </a:ext>
            </a:extLst>
          </p:cNvPr>
          <p:cNvPicPr>
            <a:picLocks noChangeAspect="1"/>
          </p:cNvPicPr>
          <p:nvPr/>
        </p:nvPicPr>
        <p:blipFill>
          <a:blip r:embed="rId3"/>
          <a:stretch>
            <a:fillRect/>
          </a:stretch>
        </p:blipFill>
        <p:spPr>
          <a:xfrm>
            <a:off x="1416749" y="4958710"/>
            <a:ext cx="6768000" cy="549544"/>
          </a:xfrm>
          <a:prstGeom prst="rect">
            <a:avLst/>
          </a:prstGeom>
        </p:spPr>
      </p:pic>
      <p:sp>
        <p:nvSpPr>
          <p:cNvPr id="6" name="TextBox 5">
            <a:extLst>
              <a:ext uri="{FF2B5EF4-FFF2-40B4-BE49-F238E27FC236}">
                <a16:creationId xmlns:a16="http://schemas.microsoft.com/office/drawing/2014/main" id="{DCAD1D04-146E-3945-8450-564D8BF87172}"/>
              </a:ext>
            </a:extLst>
          </p:cNvPr>
          <p:cNvSpPr txBox="1"/>
          <p:nvPr/>
        </p:nvSpPr>
        <p:spPr>
          <a:xfrm>
            <a:off x="449131" y="5316811"/>
            <a:ext cx="8161469" cy="523220"/>
          </a:xfrm>
          <a:prstGeom prst="rect">
            <a:avLst/>
          </a:prstGeom>
          <a:noFill/>
        </p:spPr>
        <p:txBody>
          <a:bodyPr wrap="square" rtlCol="0">
            <a:spAutoFit/>
          </a:bodyPr>
          <a:lstStyle/>
          <a:p>
            <a:r>
              <a:rPr lang="en-US" sz="2800" dirty="0"/>
              <a:t>Be careful to include the monomial term in the answer.</a:t>
            </a:r>
            <a:endParaRPr lang="en-IN" sz="2800" dirty="0"/>
          </a:p>
        </p:txBody>
      </p:sp>
    </p:spTree>
    <p:extLst>
      <p:ext uri="{BB962C8B-B14F-4D97-AF65-F5344CB8AC3E}">
        <p14:creationId xmlns:p14="http://schemas.microsoft.com/office/powerpoint/2010/main" val="18660983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2670</TotalTime>
  <Words>1763</Words>
  <Application>Microsoft Office PowerPoint</Application>
  <PresentationFormat>On-screen Show (4:3)</PresentationFormat>
  <Paragraphs>169</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Courier New</vt:lpstr>
      <vt:lpstr>Symbol</vt:lpstr>
      <vt:lpstr>Office Theme</vt:lpstr>
      <vt:lpstr>Section 4.R.6</vt:lpstr>
      <vt:lpstr>Objectives</vt:lpstr>
      <vt:lpstr>Guidelines for the Trial-and-Error Method </vt:lpstr>
      <vt:lpstr>Example 1: Using the Trial-and-Error Method1</vt:lpstr>
      <vt:lpstr>Example 1: Using the Trial-and-Error Method2</vt:lpstr>
      <vt:lpstr>Example 1: Using the Trial-and-Error Method3</vt:lpstr>
      <vt:lpstr>Example 1: Using the Trial-and-Error Method4</vt:lpstr>
      <vt:lpstr>Example 2: Factoring Trinomials1 </vt:lpstr>
      <vt:lpstr>Example 2: Factoring Trinomials2</vt:lpstr>
      <vt:lpstr>Example 2: Factoring Completely3</vt:lpstr>
      <vt:lpstr>Example 2: Factoring Completely4</vt:lpstr>
      <vt:lpstr>Notes: The Trial-and-Error Method of Factoring</vt:lpstr>
      <vt:lpstr>Procedure: Analysis of Factoring by the ac-Method1</vt:lpstr>
      <vt:lpstr>Procedure: Analysis of Factoring by the ac-Method2</vt:lpstr>
      <vt:lpstr>Procedure: Analysis of Factoring by the ac-Method3</vt:lpstr>
      <vt:lpstr>Procedure: Analysis of Factoring by the ac-Method4</vt:lpstr>
      <vt:lpstr>Procedure: Analysis of Factoring by the ac-Method5</vt:lpstr>
      <vt:lpstr>Example 3: Using the ac-Method1</vt:lpstr>
      <vt:lpstr>Example 3: Using the ac-Method2</vt:lpstr>
      <vt:lpstr>Example 3: Using the ac-Method3</vt:lpstr>
      <vt:lpstr>Example 4: Using the ac-Method1</vt:lpstr>
      <vt:lpstr>Example 4: Using the ac-Method2</vt:lpstr>
      <vt:lpstr>Example 4: Using the ac-Method3</vt:lpstr>
      <vt:lpstr>Example 4: Using the ac-Method4</vt:lpstr>
      <vt:lpstr>Example 4: Using the ac-Method5</vt:lpstr>
      <vt:lpstr>Example 5: Using the ac-Method1</vt:lpstr>
      <vt:lpstr>Example 5: Using the ac-Method2</vt:lpstr>
      <vt:lpstr>Tips to Keep in Mind while Factoring1 </vt:lpstr>
      <vt:lpstr>Tips to Keep in Mind while Factoring2</vt:lpstr>
      <vt:lpstr>Example 6: Factoring Trinomials</vt:lpstr>
      <vt:lpstr>Notes: The ac-Method of Factoring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345</cp:revision>
  <dcterms:created xsi:type="dcterms:W3CDTF">2013-04-26T14:43:13Z</dcterms:created>
  <dcterms:modified xsi:type="dcterms:W3CDTF">2025-07-08T13:06:07Z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3DA8715B-86C8-49D5-A31A-DA6669D714B7</vt:lpwstr>
  </property>
  <property fmtid="{D5CDD505-2E9C-101B-9397-08002B2CF9AE}" pid="3" name="ArticulatePath">
    <vt:lpwstr>DEV2e_13_3</vt:lpwstr>
  </property>
</Properties>
</file>