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0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01" autoAdjust="0"/>
    <p:restoredTop sz="94673" autoAdjust="0"/>
  </p:normalViewPr>
  <p:slideViewPr>
    <p:cSldViewPr>
      <p:cViewPr varScale="1">
        <p:scale>
          <a:sx n="105" d="100"/>
          <a:sy n="105" d="100"/>
        </p:scale>
        <p:origin x="192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6/24/2025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16.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4.R.5</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i="1" baseline="30000" dirty="0">
                <a:solidFill>
                  <a:srgbClr val="1F497D"/>
                </a:solidFill>
              </a:rPr>
              <a:t>²</a:t>
            </a:r>
            <a:r>
              <a:rPr lang="en-US" b="1" i="1" dirty="0">
                <a:solidFill>
                  <a:srgbClr val="1F497D"/>
                </a:solidFill>
              </a:rPr>
              <a:t> </a:t>
            </a:r>
            <a:r>
              <a:rPr lang="en-US" b="1" dirty="0">
                <a:solidFill>
                  <a:srgbClr val="1F497D"/>
                </a:solidFill>
                <a:latin typeface="Calibri" panose="020F0502020204030204" pitchFamily="34" charset="0"/>
                <a:ea typeface="Calibri" panose="020F0502020204030204" pitchFamily="34" charset="0"/>
                <a:cs typeface="Calibri" panose="020F0502020204030204" pitchFamily="34" charset="0"/>
              </a:rPr>
              <a:t>+</a:t>
            </a:r>
            <a:r>
              <a:rPr lang="en-US" b="1" i="1" dirty="0">
                <a:solidFill>
                  <a:srgbClr val="1F497D"/>
                </a:solidFill>
              </a:rPr>
              <a:t> bx </a:t>
            </a:r>
            <a:r>
              <a:rPr lang="en-US" b="1" dirty="0">
                <a:solidFill>
                  <a:srgbClr val="1F497D"/>
                </a:solidFill>
                <a:latin typeface="Calibri" panose="020F0502020204030204" pitchFamily="34" charset="0"/>
                <a:ea typeface="Calibri" panose="020F0502020204030204" pitchFamily="34" charset="0"/>
                <a:cs typeface="Calibri" panose="020F0502020204030204" pitchFamily="34" charset="0"/>
              </a:rPr>
              <a:t>+</a:t>
            </a:r>
            <a:r>
              <a:rPr lang="en-US" b="1" i="1" dirty="0">
                <a:solidFill>
                  <a:srgbClr val="1F497D"/>
                </a:solidFill>
              </a:rPr>
              <a:t> c</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52400"/>
            <a:ext cx="8229600" cy="914400"/>
          </a:xfrm>
          <a:prstGeom prst="rect">
            <a:avLst/>
          </a:prstGeom>
        </p:spPr>
        <p:txBody>
          <a:bodyPr/>
          <a:lstStyle/>
          <a:p>
            <a:r>
              <a:rPr lang="en-US" dirty="0"/>
              <a:t>Procedure: To Factor Trinomials of the Form</a:t>
            </a:r>
            <a:br>
              <a:rPr lang="en-US" dirty="0"/>
            </a:br>
            <a:r>
              <a:rPr lang="en-US" i="1" dirty="0"/>
              <a:t>x</a:t>
            </a:r>
            <a:r>
              <a:rPr lang="en-US" baseline="30000" dirty="0"/>
              <a:t>²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n-US" i="1" dirty="0"/>
              <a:t>bx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n-US" i="1" dirty="0"/>
              <a:t>c</a:t>
            </a:r>
            <a:r>
              <a:rPr lang="en-US" baseline="-25000" dirty="0"/>
              <a:t>1</a:t>
            </a:r>
            <a:endParaRPr lang="en-US" sz="3200" dirty="0">
              <a:solidFill>
                <a:schemeClr val="accent1"/>
              </a:solidFill>
            </a:endParaRPr>
          </a:p>
        </p:txBody>
      </p:sp>
      <p:sp>
        <p:nvSpPr>
          <p:cNvPr id="5" name="TextBox 3"/>
          <p:cNvSpPr>
            <a:spLocks noGrp="1" noChangeArrowheads="1"/>
          </p:cNvSpPr>
          <p:nvPr>
            <p:ph idx="1"/>
          </p:nvPr>
        </p:nvSpPr>
        <p:spPr>
          <a:xfrm>
            <a:off x="457200" y="1066800"/>
            <a:ext cx="8229600" cy="4487382"/>
          </a:xfrm>
          <a:prstGeom prst="rect">
            <a:avLst/>
          </a:prstGeom>
          <a:solidFill>
            <a:srgbClr val="FFFFCC"/>
          </a:solidFill>
          <a:ln w="28575">
            <a:solidFill>
              <a:srgbClr val="000000"/>
            </a:solidFill>
          </a:ln>
        </p:spPr>
        <p:txBody>
          <a:bodyPr>
            <a:spAutoFit/>
          </a:bodyPr>
          <a:lstStyle/>
          <a:p>
            <a:r>
              <a:rPr lang="en-US" i="0" dirty="0">
                <a:solidFill>
                  <a:srgbClr val="000000"/>
                </a:solidFill>
              </a:rPr>
              <a:t>To factor </a:t>
            </a:r>
            <a:r>
              <a:rPr lang="en-US" b="1" i="1" dirty="0">
                <a:solidFill>
                  <a:srgbClr val="0000FF"/>
                </a:solidFill>
              </a:rPr>
              <a:t>x</a:t>
            </a:r>
            <a:r>
              <a:rPr lang="en-US" sz="1050" b="1" i="1" dirty="0">
                <a:solidFill>
                  <a:srgbClr val="0000FF"/>
                </a:solidFill>
              </a:rPr>
              <a:t> </a:t>
            </a:r>
            <a:r>
              <a:rPr lang="en-US" b="1" dirty="0">
                <a:solidFill>
                  <a:srgbClr val="0000FF"/>
                </a:solidFill>
              </a:rPr>
              <a:t>²</a:t>
            </a:r>
            <a:r>
              <a:rPr lang="en-US" b="1"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b="1" dirty="0">
                <a:solidFill>
                  <a:srgbClr val="0000FF"/>
                </a:solidFill>
              </a:rPr>
              <a:t> </a:t>
            </a:r>
            <a:r>
              <a:rPr lang="en-US" b="1" i="1" dirty="0">
                <a:solidFill>
                  <a:srgbClr val="0000FF"/>
                </a:solidFill>
              </a:rPr>
              <a:t>bx</a:t>
            </a:r>
            <a:r>
              <a:rPr lang="en-US" b="1" dirty="0">
                <a:solidFill>
                  <a:srgbClr val="0000FF"/>
                </a:solidFill>
              </a:rPr>
              <a:t> </a:t>
            </a:r>
            <a:r>
              <a:rPr lang="en-US" b="1"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br>
              <a:rPr lang="en-US" i="0" dirty="0">
                <a:solidFill>
                  <a:srgbClr val="000000"/>
                </a:solidFill>
              </a:rPr>
            </a:br>
            <a:br>
              <a:rPr lang="en-US" i="0" dirty="0">
                <a:solidFill>
                  <a:srgbClr val="000000"/>
                </a:solidFill>
              </a:rPr>
            </a:br>
            <a:br>
              <a:rPr lang="en-US" i="0" dirty="0">
                <a:solidFill>
                  <a:srgbClr val="000000"/>
                </a:solidFill>
              </a:rPr>
            </a:br>
            <a:br>
              <a:rPr lang="en-US" i="0" dirty="0">
                <a:solidFill>
                  <a:srgbClr val="000000"/>
                </a:solidFill>
              </a:rPr>
            </a:br>
            <a:br>
              <a:rPr lang="en-US" i="0" dirty="0">
                <a:solidFill>
                  <a:srgbClr val="000000"/>
                </a:solidFill>
              </a:rPr>
            </a:br>
            <a:br>
              <a:rPr lang="en-US" i="0" dirty="0">
                <a:solidFill>
                  <a:srgbClr val="000000"/>
                </a:solidFill>
              </a:rPr>
            </a:br>
            <a:endParaRPr lang="en-US" i="0" dirty="0">
              <a:solidFill>
                <a:srgbClr val="000000"/>
              </a:solidFill>
            </a:endParaRPr>
          </a:p>
        </p:txBody>
      </p:sp>
      <p:pic>
        <p:nvPicPr>
          <p:cNvPr id="13" name="Picture 12" descr="a. Both will be positive if b is positive.&#10;Example: x squared plus 5 x plus 4 equals open parenthesis x plus 4 close parenthesis times open parenthesis x plus 1 close parenthesis.&#10;&#10;b. Both will be negative if b is negative.&#10;Example: x squared minus 5 x plus 4 equals open parenthesis x minus 4 close parenthesis times open parenthesis x minus 1 close parenthesis.">
            <a:extLst>
              <a:ext uri="{FF2B5EF4-FFF2-40B4-BE49-F238E27FC236}">
                <a16:creationId xmlns:a16="http://schemas.microsoft.com/office/drawing/2014/main" id="{68C04FCD-CB6D-CAB7-028A-3EC17E8CF893}"/>
              </a:ext>
            </a:extLst>
          </p:cNvPr>
          <p:cNvPicPr>
            <a:picLocks noChangeAspect="1"/>
          </p:cNvPicPr>
          <p:nvPr/>
        </p:nvPicPr>
        <p:blipFill>
          <a:blip r:embed="rId2"/>
          <a:stretch>
            <a:fillRect/>
          </a:stretch>
        </p:blipFill>
        <p:spPr>
          <a:xfrm>
            <a:off x="1066797" y="3047999"/>
            <a:ext cx="5574971" cy="1980000"/>
          </a:xfrm>
          <a:prstGeom prst="rect">
            <a:avLst/>
          </a:prstGeom>
        </p:spPr>
      </p:pic>
    </p:spTree>
    <p:extLst>
      <p:ext uri="{BB962C8B-B14F-4D97-AF65-F5344CB8AC3E}">
        <p14:creationId xmlns:p14="http://schemas.microsoft.com/office/powerpoint/2010/main" val="415215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dirty="0"/>
              <a:t>Procedure: To Factor Trinomials of the Form</a:t>
            </a:r>
            <a:br>
              <a:rPr lang="en-US" dirty="0"/>
            </a:br>
            <a:r>
              <a:rPr lang="en-US" i="1" dirty="0"/>
              <a:t>x</a:t>
            </a:r>
            <a:r>
              <a:rPr lang="en-US" baseline="30000" dirty="0"/>
              <a:t>²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n-US" i="1" dirty="0"/>
              <a:t>bx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n-US" i="1" dirty="0"/>
              <a:t>c</a:t>
            </a:r>
            <a:r>
              <a:rPr lang="en-US" baseline="-25000" dirty="0"/>
              <a:t>2</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1978362"/>
          </a:xfrm>
          <a:prstGeom prst="rect">
            <a:avLst/>
          </a:prstGeom>
          <a:solidFill>
            <a:srgbClr val="FFFFCC"/>
          </a:solidFill>
          <a:ln w="28575">
            <a:solidFill>
              <a:srgbClr val="000000"/>
            </a:solidFill>
          </a:ln>
        </p:spPr>
        <p:txBody>
          <a:bodyPr>
            <a:spAutoFit/>
          </a:bodyPr>
          <a:lstStyle/>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br>
              <a:rPr lang="en-US" i="0" dirty="0">
                <a:solidFill>
                  <a:srgbClr val="000000"/>
                </a:solidFill>
              </a:rPr>
            </a:br>
            <a:br>
              <a:rPr lang="en-US" i="0" dirty="0">
                <a:solidFill>
                  <a:srgbClr val="000000"/>
                </a:solidFill>
              </a:rPr>
            </a:br>
            <a:endParaRPr lang="en-US" i="0" dirty="0">
              <a:solidFill>
                <a:srgbClr val="000000"/>
              </a:solidFill>
            </a:endParaRPr>
          </a:p>
          <a:p>
            <a:pPr algn="just">
              <a:lnSpc>
                <a:spcPct val="80000"/>
              </a:lnSpc>
              <a:spcBef>
                <a:spcPts val="1200"/>
              </a:spcBef>
              <a:tabLst>
                <a:tab pos="457200" algn="l"/>
              </a:tabLst>
            </a:pPr>
            <a:r>
              <a:rPr lang="en-US" i="0" dirty="0">
                <a:solidFill>
                  <a:srgbClr val="000000"/>
                </a:solidFill>
              </a:rPr>
              <a:t>	</a:t>
            </a:r>
          </a:p>
        </p:txBody>
      </p:sp>
      <p:pic>
        <p:nvPicPr>
          <p:cNvPr id="7" name="Picture 6" descr="Examples:&#10;x squared plus 6 x minus 7 equals open parenthesis x plus 7 close parenthesis times open parenthesis x minus 1 close parenthesis, and&#10;x squared minus 6 x minus 7 equals open parenthesis x minus 7 close parenthesis times open parenthesis x plus 1 close parenthesis.">
            <a:extLst>
              <a:ext uri="{FF2B5EF4-FFF2-40B4-BE49-F238E27FC236}">
                <a16:creationId xmlns:a16="http://schemas.microsoft.com/office/drawing/2014/main" id="{740F7F10-714E-5845-A0FB-CF9FCD3E6E19}"/>
              </a:ext>
            </a:extLst>
          </p:cNvPr>
          <p:cNvPicPr>
            <a:picLocks noChangeAspect="1"/>
          </p:cNvPicPr>
          <p:nvPr/>
        </p:nvPicPr>
        <p:blipFill>
          <a:blip r:embed="rId2"/>
          <a:stretch>
            <a:fillRect/>
          </a:stretch>
        </p:blipFill>
        <p:spPr>
          <a:xfrm>
            <a:off x="1066800" y="2133600"/>
            <a:ext cx="5648325" cy="981075"/>
          </a:xfrm>
          <a:prstGeom prst="rect">
            <a:avLst/>
          </a:prstGeom>
        </p:spPr>
      </p:pic>
    </p:spTree>
    <p:extLst>
      <p:ext uri="{BB962C8B-B14F-4D97-AF65-F5344CB8AC3E}">
        <p14:creationId xmlns:p14="http://schemas.microsoft.com/office/powerpoint/2010/main" val="3027176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Finding a Common Monomial Factor</a:t>
            </a:r>
            <a:r>
              <a:rPr lang="en-US" baseline="-25000" dirty="0"/>
              <a:t>1</a:t>
            </a:r>
            <a:endParaRPr lang="en-US" sz="3200" dirty="0">
              <a:solidFill>
                <a:schemeClr val="accent1"/>
              </a:solidFill>
            </a:endParaRPr>
          </a:p>
        </p:txBody>
      </p:sp>
      <p:sp>
        <p:nvSpPr>
          <p:cNvPr id="5" name="Rectangle 3"/>
          <p:cNvSpPr>
            <a:spLocks noGrp="1"/>
          </p:cNvSpPr>
          <p:nvPr>
            <p:ph idx="1"/>
          </p:nvPr>
        </p:nvSpPr>
        <p:spPr>
          <a:xfrm>
            <a:off x="457200" y="1280160"/>
            <a:ext cx="8229600" cy="914400"/>
          </a:xfrm>
          <a:prstGeom prst="rect">
            <a:avLst/>
          </a:prstGeom>
        </p:spPr>
        <p:txBody>
          <a:bodyPr>
            <a:normAutofit lnSpcReduction="10000"/>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p:txBody>
      </p:sp>
      <p:pic>
        <p:nvPicPr>
          <p:cNvPr id="9" name="Picture 8" descr="example a is 5 x cubed minus 15 x squared plus 10 x&#10;&#10;example b is  10 y to the power of 5 minus 20 y to the power of 4 minus 80 y cubed.">
            <a:extLst>
              <a:ext uri="{FF2B5EF4-FFF2-40B4-BE49-F238E27FC236}">
                <a16:creationId xmlns:a16="http://schemas.microsoft.com/office/drawing/2014/main" id="{7CC73006-6C75-8282-9BFB-7334300209E2}"/>
              </a:ext>
            </a:extLst>
          </p:cNvPr>
          <p:cNvPicPr>
            <a:picLocks noChangeAspect="1"/>
          </p:cNvPicPr>
          <p:nvPr/>
        </p:nvPicPr>
        <p:blipFill>
          <a:blip r:embed="rId2"/>
          <a:stretch>
            <a:fillRect/>
          </a:stretch>
        </p:blipFill>
        <p:spPr>
          <a:xfrm>
            <a:off x="539399" y="2259423"/>
            <a:ext cx="3064320" cy="1008000"/>
          </a:xfrm>
          <a:prstGeom prst="rect">
            <a:avLst/>
          </a:prstGeom>
        </p:spPr>
      </p:pic>
      <p:sp>
        <p:nvSpPr>
          <p:cNvPr id="2" name="TextBox 1">
            <a:extLst>
              <a:ext uri="{FF2B5EF4-FFF2-40B4-BE49-F238E27FC236}">
                <a16:creationId xmlns:a16="http://schemas.microsoft.com/office/drawing/2014/main" id="{273FB11F-BA3B-7E91-E375-BF6B877EA582}"/>
              </a:ext>
            </a:extLst>
          </p:cNvPr>
          <p:cNvSpPr txBox="1"/>
          <p:nvPr/>
        </p:nvSpPr>
        <p:spPr>
          <a:xfrm>
            <a:off x="457200" y="3244850"/>
            <a:ext cx="5044966" cy="1255728"/>
          </a:xfrm>
          <a:prstGeom prst="rect">
            <a:avLst/>
          </a:prstGeom>
          <a:noFill/>
        </p:spPr>
        <p:txBody>
          <a:bodyPr wrap="square" rtlCol="0">
            <a:spAutoFit/>
          </a:bodyPr>
          <a:lstStyle/>
          <a:p>
            <a:pPr marL="0" marR="0" lvl="0" indent="0" algn="l" defTabSz="914400" rtl="0" eaLnBrk="1" fontAlgn="auto" latinLnBrk="0" hangingPunct="1">
              <a:lnSpc>
                <a:spcPct val="15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 First factor out the GCF, </a:t>
            </a:r>
            <a:r>
              <a:rPr kumimoji="0" lang="en-US" sz="2800" b="0" i="0" u="none" strike="noStrike" kern="1200" cap="none" spc="0" normalizeH="0" baseline="0" noProof="0" dirty="0">
                <a:ln>
                  <a:noFill/>
                </a:ln>
                <a:solidFill>
                  <a:srgbClr val="FF00FF"/>
                </a:solidFill>
                <a:effectLst/>
                <a:uLnTx/>
                <a:uFillTx/>
                <a:latin typeface="Calibri"/>
                <a:ea typeface="+mn-ea"/>
                <a:cs typeface="+mn-cs"/>
              </a:rPr>
              <a:t>5</a:t>
            </a:r>
            <a:r>
              <a:rPr kumimoji="0" lang="en-US" sz="2800" b="0" i="1" u="none" strike="noStrike" kern="1200" cap="none" spc="0" normalizeH="0" baseline="0" noProof="0" dirty="0">
                <a:ln>
                  <a:noFill/>
                </a:ln>
                <a:solidFill>
                  <a:srgbClr val="FF00FF"/>
                </a:solidFill>
                <a:effectLst/>
                <a:uLnTx/>
                <a:uFillTx/>
                <a:latin typeface="Calibri"/>
                <a:ea typeface="+mn-ea"/>
                <a:cs typeface="+mn-cs"/>
              </a:rPr>
              <a:t>x</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pic>
        <p:nvPicPr>
          <p:cNvPr id="3" name="Picture 2" descr="5 x cubed minus 15 x squared plus 10 x&#10;equals 5 times x times open parentheses x squared minus 3 x plus 2 close parentheses.">
            <a:extLst>
              <a:ext uri="{FF2B5EF4-FFF2-40B4-BE49-F238E27FC236}">
                <a16:creationId xmlns:a16="http://schemas.microsoft.com/office/drawing/2014/main" id="{5499B331-40B6-6F66-7B28-C1AD9784A249}"/>
              </a:ext>
            </a:extLst>
          </p:cNvPr>
          <p:cNvPicPr>
            <a:picLocks noChangeAspect="1"/>
          </p:cNvPicPr>
          <p:nvPr/>
        </p:nvPicPr>
        <p:blipFill>
          <a:blip r:embed="rId3"/>
          <a:stretch>
            <a:fillRect/>
          </a:stretch>
        </p:blipFill>
        <p:spPr>
          <a:xfrm>
            <a:off x="533400" y="4552950"/>
            <a:ext cx="5038725" cy="628650"/>
          </a:xfrm>
          <a:prstGeom prst="rect">
            <a:avLst/>
          </a:prstGeom>
        </p:spPr>
      </p:pic>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spTree>
    <p:extLst>
      <p:ext uri="{BB962C8B-B14F-4D97-AF65-F5344CB8AC3E}">
        <p14:creationId xmlns:p14="http://schemas.microsoft.com/office/powerpoint/2010/main" val="4095512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4: </a:t>
            </a:r>
            <a:r>
              <a:rPr lang="en-US" dirty="0"/>
              <a:t>Finding a Common Monomial Factor</a:t>
            </a:r>
            <a:r>
              <a:rPr lang="en-US" baseline="-25000" dirty="0"/>
              <a:t>2</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dirty="0">
                <a:solidFill>
                  <a:srgbClr val="000066"/>
                </a:solidFill>
              </a:rPr>
              <a:t>²</a:t>
            </a:r>
            <a:r>
              <a:rPr lang="en-US" i="0" dirty="0">
                <a:solidFill>
                  <a:srgbClr val="000066"/>
                </a:solidFill>
              </a:rPr>
              <a:t> </a:t>
            </a:r>
            <a:r>
              <a:rPr lang="en-US" i="0" dirty="0">
                <a:solidFill>
                  <a:srgbClr val="000066"/>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66"/>
                </a:solidFill>
              </a:rPr>
              <a:t> 2</a:t>
            </a:r>
            <a:r>
              <a:rPr lang="en-US" i="0" dirty="0">
                <a:solidFill>
                  <a:schemeClr val="tx1"/>
                </a:solidFill>
              </a:rPr>
              <a:t>. Look for factors of </a:t>
            </a:r>
            <a:r>
              <a:rPr lang="en-US" dirty="0">
                <a:solidFill>
                  <a:srgbClr val="000066"/>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tx1"/>
                </a:solidFill>
              </a:rPr>
              <a:t>2 that add up to </a:t>
            </a:r>
            <a:r>
              <a:rPr lang="en-US"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tx1"/>
                </a:solidFill>
              </a:rPr>
              <a:t>3. Because</a:t>
            </a:r>
            <a:endParaRPr lang="en-US" dirty="0">
              <a:solidFill>
                <a:schemeClr val="tx1"/>
              </a:solidFill>
            </a:endParaRPr>
          </a:p>
        </p:txBody>
      </p:sp>
      <p:pic>
        <p:nvPicPr>
          <p:cNvPr id="17" name="Picture 16" descr="open parenthesis negative 1 close parenthesis times open parenthesis negative 2 close parenthesis equals plus 2 and &#10;open parenthesis negative 1 close parenthesis plus open parenthesis negative 2 close parenthesis equals negative  3 we have">
            <a:extLst>
              <a:ext uri="{FF2B5EF4-FFF2-40B4-BE49-F238E27FC236}">
                <a16:creationId xmlns:a16="http://schemas.microsoft.com/office/drawing/2014/main" id="{21C97DCE-98D8-841C-0DCB-028684E75637}"/>
              </a:ext>
            </a:extLst>
          </p:cNvPr>
          <p:cNvPicPr>
            <a:picLocks noChangeAspect="1"/>
          </p:cNvPicPr>
          <p:nvPr/>
        </p:nvPicPr>
        <p:blipFill>
          <a:blip r:embed="rId2"/>
          <a:stretch>
            <a:fillRect/>
          </a:stretch>
        </p:blipFill>
        <p:spPr>
          <a:xfrm>
            <a:off x="476025" y="2288000"/>
            <a:ext cx="6597819" cy="504000"/>
          </a:xfrm>
          <a:prstGeom prst="rect">
            <a:avLst/>
          </a:prstGeom>
        </p:spPr>
      </p:pic>
      <p:pic>
        <p:nvPicPr>
          <p:cNvPr id="3" name="Picture 2" descr="5 x cubed minus 15 x squared plus 10 x equals 5 times x times open parenthesis x squared minus 3 x plus 2 close parenthesis, which equals 5 x times open parenthesis x minus 1 close parenthesis times open parenthesis x minus 2 close parenthesis.  Completely factored">
            <a:extLst>
              <a:ext uri="{FF2B5EF4-FFF2-40B4-BE49-F238E27FC236}">
                <a16:creationId xmlns:a16="http://schemas.microsoft.com/office/drawing/2014/main" id="{ADEF5958-7D02-7941-7AB6-BD7FB4EB50B6}"/>
              </a:ext>
            </a:extLst>
          </p:cNvPr>
          <p:cNvPicPr>
            <a:picLocks noChangeAspect="1"/>
          </p:cNvPicPr>
          <p:nvPr/>
        </p:nvPicPr>
        <p:blipFill>
          <a:blip r:embed="rId3"/>
          <a:stretch>
            <a:fillRect/>
          </a:stretch>
        </p:blipFill>
        <p:spPr>
          <a:xfrm>
            <a:off x="536520" y="3015303"/>
            <a:ext cx="7884000" cy="1250558"/>
          </a:xfrm>
          <a:prstGeom prst="rect">
            <a:avLst/>
          </a:prstGeom>
        </p:spPr>
      </p:pic>
    </p:spTree>
    <p:extLst>
      <p:ext uri="{BB962C8B-B14F-4D97-AF65-F5344CB8AC3E}">
        <p14:creationId xmlns:p14="http://schemas.microsoft.com/office/powerpoint/2010/main" val="3562649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4: </a:t>
            </a:r>
            <a:r>
              <a:rPr lang="en-US" dirty="0"/>
              <a:t>Finding a Common Monomial Factor</a:t>
            </a:r>
            <a:r>
              <a:rPr lang="en-US" baseline="-25000" dirty="0"/>
              <a:t>3</a:t>
            </a:r>
            <a:endParaRPr lang="en-US" sz="3200" dirty="0">
              <a:solidFill>
                <a:schemeClr val="accent1"/>
              </a:solidFill>
            </a:endParaRPr>
          </a:p>
        </p:txBody>
      </p:sp>
      <p:sp>
        <p:nvSpPr>
          <p:cNvPr id="5" name="Rectangle 3"/>
          <p:cNvSpPr>
            <a:spLocks noGrp="1"/>
          </p:cNvSpPr>
          <p:nvPr>
            <p:ph idx="1"/>
          </p:nvPr>
        </p:nvSpPr>
        <p:spPr>
          <a:xfrm>
            <a:off x="457200" y="1280160"/>
            <a:ext cx="8229600" cy="115824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pic>
        <p:nvPicPr>
          <p:cNvPr id="3" name="Picture 2" descr="5 x times open parenthesis x minus 1 close parenthesis times open parenthesis x minus 2 close parenthesis equals 5 x times open parenthesis x squared minus 2 x minus x plus 2 close parenthesis, which equals 5 x times open parenthesis x squared minus 3 x plus 2 close parenthesis, which equals 5 x cubed minus 15 x squared plus 10 x which is the original expression">
            <a:extLst>
              <a:ext uri="{FF2B5EF4-FFF2-40B4-BE49-F238E27FC236}">
                <a16:creationId xmlns:a16="http://schemas.microsoft.com/office/drawing/2014/main" id="{61C7E6FF-527A-4D51-3B1D-5C5398C346CE}"/>
              </a:ext>
            </a:extLst>
          </p:cNvPr>
          <p:cNvPicPr>
            <a:picLocks noChangeAspect="1"/>
          </p:cNvPicPr>
          <p:nvPr/>
        </p:nvPicPr>
        <p:blipFill>
          <a:blip r:embed="rId2"/>
          <a:stretch>
            <a:fillRect/>
          </a:stretch>
        </p:blipFill>
        <p:spPr>
          <a:xfrm>
            <a:off x="574962" y="2816537"/>
            <a:ext cx="7984552" cy="1728000"/>
          </a:xfrm>
          <a:prstGeom prst="rect">
            <a:avLst/>
          </a:prstGeom>
        </p:spPr>
      </p:pic>
    </p:spTree>
    <p:extLst>
      <p:ext uri="{BB962C8B-B14F-4D97-AF65-F5344CB8AC3E}">
        <p14:creationId xmlns:p14="http://schemas.microsoft.com/office/powerpoint/2010/main" val="656761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4: </a:t>
            </a:r>
            <a:r>
              <a:rPr lang="en-US" dirty="0"/>
              <a:t>Finding a Common Monomial Factor</a:t>
            </a:r>
            <a:r>
              <a:rPr lang="en-US" baseline="-25000" dirty="0"/>
              <a:t>4</a:t>
            </a:r>
            <a:endParaRPr lang="en-US" sz="3200" dirty="0">
              <a:solidFill>
                <a:schemeClr val="accent1"/>
              </a:solidFill>
            </a:endParaRPr>
          </a:p>
        </p:txBody>
      </p:sp>
      <p:sp>
        <p:nvSpPr>
          <p:cNvPr id="5" name="Rectangle 3"/>
          <p:cNvSpPr>
            <a:spLocks noGrp="1"/>
          </p:cNvSpPr>
          <p:nvPr>
            <p:ph idx="1"/>
          </p:nvPr>
        </p:nvSpPr>
        <p:spPr>
          <a:xfrm>
            <a:off x="457200" y="1280160"/>
            <a:ext cx="5029200" cy="523220"/>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dirty="0">
                <a:solidFill>
                  <a:srgbClr val="FF00FF"/>
                </a:solidFill>
              </a:rPr>
              <a:t>³</a:t>
            </a:r>
            <a:r>
              <a:rPr lang="en-US" dirty="0">
                <a:solidFill>
                  <a:schemeClr val="tx1"/>
                </a:solidFill>
              </a:rPr>
              <a:t>.</a:t>
            </a:r>
          </a:p>
        </p:txBody>
      </p:sp>
      <p:pic>
        <p:nvPicPr>
          <p:cNvPr id="3" name="Picture 2" descr="10 y to the power of 5 minus 20 y to the power of 4 minus 80 y cubed equals 10 y cubed times open parenthesis y squared minus 2 y minus 8 close parenthesis.&#10;">
            <a:extLst>
              <a:ext uri="{FF2B5EF4-FFF2-40B4-BE49-F238E27FC236}">
                <a16:creationId xmlns:a16="http://schemas.microsoft.com/office/drawing/2014/main" id="{B3692279-0C41-57E5-5D87-D561B59A331C}"/>
              </a:ext>
            </a:extLst>
          </p:cNvPr>
          <p:cNvPicPr>
            <a:picLocks noChangeAspect="1"/>
          </p:cNvPicPr>
          <p:nvPr/>
        </p:nvPicPr>
        <p:blipFill>
          <a:blip r:embed="rId2"/>
          <a:stretch>
            <a:fillRect/>
          </a:stretch>
        </p:blipFill>
        <p:spPr>
          <a:xfrm>
            <a:off x="1067698" y="1978800"/>
            <a:ext cx="5486897" cy="612000"/>
          </a:xfrm>
          <a:prstGeom prst="rect">
            <a:avLst/>
          </a:prstGeom>
        </p:spPr>
      </p:pic>
      <p:pic>
        <p:nvPicPr>
          <p:cNvPr id="10" name="Picture 9" descr="Now factor the trinomial y squared minus 2 y minus 8. Look for factors of minus 8 that add up to minus 2. Because open parentheses minus 4 close parentheses open parentheses plus 2 close parentheses equals minus 8 and open parentheses minus 4 close parentheses plus open parentheses plus 2 close parentheses equals minus 2, we have">
            <a:extLst>
              <a:ext uri="{FF2B5EF4-FFF2-40B4-BE49-F238E27FC236}">
                <a16:creationId xmlns:a16="http://schemas.microsoft.com/office/drawing/2014/main" id="{65FD39EC-E846-EB0B-01A9-B2FE5C421552}"/>
              </a:ext>
            </a:extLst>
          </p:cNvPr>
          <p:cNvPicPr>
            <a:picLocks noChangeAspect="1"/>
          </p:cNvPicPr>
          <p:nvPr/>
        </p:nvPicPr>
        <p:blipFill>
          <a:blip r:embed="rId3"/>
          <a:stretch>
            <a:fillRect/>
          </a:stretch>
        </p:blipFill>
        <p:spPr>
          <a:xfrm>
            <a:off x="546100" y="2743200"/>
            <a:ext cx="7470222" cy="1584000"/>
          </a:xfrm>
          <a:prstGeom prst="rect">
            <a:avLst/>
          </a:prstGeom>
        </p:spPr>
      </p:pic>
      <p:pic>
        <p:nvPicPr>
          <p:cNvPr id="17" name="Picture 16" descr="10 y to the power of 5 minus 20 y to the power of 4 minus 80 y cubed equals 10 y cubed times open parenthesis y squared minus 2 y minus 8 close parenthesis, which equals 10 y cubed times open parenthesis y minus 4 close parenthesis times open parenthesis y plus 2 close parenthesis.">
            <a:extLst>
              <a:ext uri="{FF2B5EF4-FFF2-40B4-BE49-F238E27FC236}">
                <a16:creationId xmlns:a16="http://schemas.microsoft.com/office/drawing/2014/main" id="{351F6ABA-285B-9B49-275D-EAC4682A6ABB}"/>
              </a:ext>
            </a:extLst>
          </p:cNvPr>
          <p:cNvPicPr>
            <a:picLocks noChangeAspect="1"/>
          </p:cNvPicPr>
          <p:nvPr/>
        </p:nvPicPr>
        <p:blipFill>
          <a:blip r:embed="rId4"/>
          <a:stretch>
            <a:fillRect/>
          </a:stretch>
        </p:blipFill>
        <p:spPr>
          <a:xfrm>
            <a:off x="538957" y="4495800"/>
            <a:ext cx="8024276" cy="576000"/>
          </a:xfrm>
          <a:prstGeom prst="rect">
            <a:avLst/>
          </a:prstGeom>
        </p:spPr>
      </p:pic>
      <p:sp>
        <p:nvSpPr>
          <p:cNvPr id="11" name="TextBox 10">
            <a:extLst>
              <a:ext uri="{FF2B5EF4-FFF2-40B4-BE49-F238E27FC236}">
                <a16:creationId xmlns:a16="http://schemas.microsoft.com/office/drawing/2014/main" id="{77310D7C-B130-A45E-4846-EA3166A14FD8}"/>
              </a:ext>
            </a:extLst>
          </p:cNvPr>
          <p:cNvSpPr txBox="1"/>
          <p:nvPr/>
        </p:nvSpPr>
        <p:spPr>
          <a:xfrm>
            <a:off x="457200" y="5105400"/>
            <a:ext cx="8382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factoring can be checked by multiplying the factors.</a:t>
            </a:r>
            <a:endParaRPr lang="en-IN" dirty="0"/>
          </a:p>
        </p:txBody>
      </p:sp>
    </p:spTree>
    <p:extLst>
      <p:ext uri="{BB962C8B-B14F-4D97-AF65-F5344CB8AC3E}">
        <p14:creationId xmlns:p14="http://schemas.microsoft.com/office/powerpoint/2010/main" val="1980891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a:t>
            </a:r>
            <a:r>
              <a:rPr lang="en-US" dirty="0"/>
              <a:t>Finding a Common Monomial Factor</a:t>
            </a:r>
            <a:endParaRPr lang="en-US" sz="3200" dirty="0">
              <a:solidFill>
                <a:schemeClr val="accent1"/>
              </a:solidFill>
            </a:endParaRPr>
          </a:p>
        </p:txBody>
      </p:sp>
      <p:pic>
        <p:nvPicPr>
          <p:cNvPr id="12" name="Picture 11" descr="Completely factor 5 a squared plus 25 a minus 180 by first factoring out the GCF in the form of a common monomial factor.">
            <a:extLst>
              <a:ext uri="{FF2B5EF4-FFF2-40B4-BE49-F238E27FC236}">
                <a16:creationId xmlns:a16="http://schemas.microsoft.com/office/drawing/2014/main" id="{2B7187BC-8005-3A9C-0495-4B539B40ED16}"/>
              </a:ext>
            </a:extLst>
          </p:cNvPr>
          <p:cNvPicPr>
            <a:picLocks noChangeAspect="1"/>
          </p:cNvPicPr>
          <p:nvPr/>
        </p:nvPicPr>
        <p:blipFill>
          <a:blip r:embed="rId2"/>
          <a:stretch>
            <a:fillRect/>
          </a:stretch>
        </p:blipFill>
        <p:spPr>
          <a:xfrm>
            <a:off x="540542" y="1316830"/>
            <a:ext cx="7675281" cy="900000"/>
          </a:xfrm>
          <a:prstGeom prst="rect">
            <a:avLst/>
          </a:prstGeom>
        </p:spPr>
      </p:pic>
      <p:sp>
        <p:nvSpPr>
          <p:cNvPr id="2" name="TextBox 1">
            <a:extLst>
              <a:ext uri="{FF2B5EF4-FFF2-40B4-BE49-F238E27FC236}">
                <a16:creationId xmlns:a16="http://schemas.microsoft.com/office/drawing/2014/main" id="{3EC7DFA6-71BD-95ED-C75A-ED0AA7AC2096}"/>
              </a:ext>
            </a:extLst>
          </p:cNvPr>
          <p:cNvSpPr txBox="1"/>
          <p:nvPr/>
        </p:nvSpPr>
        <p:spPr>
          <a:xfrm>
            <a:off x="457200" y="2284903"/>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5" name="Picture 4" descr="5 a squared plus 25 a minus 180&#10;equals 5 times open parenthesis a squared plus 5 a minus 36 close parenthesis&#10;equals 5 times open parenthesis a plus 9 close parenthesis times open parenthesis a minus 4 close parenthesis.">
            <a:extLst>
              <a:ext uri="{FF2B5EF4-FFF2-40B4-BE49-F238E27FC236}">
                <a16:creationId xmlns:a16="http://schemas.microsoft.com/office/drawing/2014/main" id="{1C5FDE74-F28D-5BE9-A9A3-1454ED6C592D}"/>
              </a:ext>
            </a:extLst>
          </p:cNvPr>
          <p:cNvPicPr>
            <a:picLocks noChangeAspect="1"/>
          </p:cNvPicPr>
          <p:nvPr/>
        </p:nvPicPr>
        <p:blipFill>
          <a:blip r:embed="rId3"/>
          <a:stretch>
            <a:fillRect/>
          </a:stretch>
        </p:blipFill>
        <p:spPr>
          <a:xfrm>
            <a:off x="1295400" y="3048000"/>
            <a:ext cx="4933950" cy="1257300"/>
          </a:xfrm>
          <a:prstGeom prst="rect">
            <a:avLst/>
          </a:prstGeom>
        </p:spPr>
      </p:pic>
    </p:spTree>
    <p:extLst>
      <p:ext uri="{BB962C8B-B14F-4D97-AF65-F5344CB8AC3E}">
        <p14:creationId xmlns:p14="http://schemas.microsoft.com/office/powerpoint/2010/main" val="3304938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116261"/>
            <a:ext cx="8229600" cy="4832092"/>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what combinations are tried, </a:t>
            </a:r>
            <a:br>
              <a:rPr lang="en-US" dirty="0">
                <a:solidFill>
                  <a:srgbClr val="000000"/>
                </a:solidFill>
              </a:rPr>
            </a:br>
            <a:r>
              <a:rPr lang="en-US" i="1" dirty="0">
                <a:solidFill>
                  <a:srgbClr val="000000"/>
                </a:solidFill>
              </a:rPr>
              <a:t>x</a:t>
            </a:r>
            <a:r>
              <a:rPr lang="en-US" dirty="0">
                <a:solidFill>
                  <a:srgbClr val="000000"/>
                </a:solidFill>
              </a:rPr>
              <a:t>²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rPr>
              <a:t> 3</a:t>
            </a:r>
            <a:r>
              <a:rPr lang="en-US" i="1" dirty="0">
                <a:solidFill>
                  <a:srgbClr val="000000"/>
                </a:solidFill>
              </a:rPr>
              <a:t>x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rPr>
              <a:t> 4 does not have two binomial factors with integer coefficients. (There are no factors of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rPr>
              <a:t>4 that will add to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rPr>
              <a:t>3.) We say that the polynomial is </a:t>
            </a:r>
            <a:r>
              <a:rPr lang="en-US" b="1" dirty="0">
                <a:solidFill>
                  <a:srgbClr val="C00000"/>
                </a:solidFill>
              </a:rPr>
              <a:t>not factorable</a:t>
            </a:r>
            <a:r>
              <a:rPr lang="en-US" dirty="0">
                <a:solidFill>
                  <a:srgbClr val="C00000"/>
                </a:solidFill>
              </a:rPr>
              <a:t>. </a:t>
            </a:r>
            <a:r>
              <a:rPr lang="en-US" b="1" dirty="0">
                <a:solidFill>
                  <a:srgbClr val="C00000"/>
                </a:solidFill>
              </a:rPr>
              <a:t>A polynomial is not factorable if it cannot be factored as a product of polynomials with integer coefficients.</a:t>
            </a:r>
            <a:r>
              <a:rPr lang="en-US" b="1" dirty="0">
                <a:solidFill>
                  <a:srgbClr val="000000"/>
                </a:solidFill>
              </a:rPr>
              <a:t> </a:t>
            </a:r>
            <a:r>
              <a:rPr lang="en-US" b="1" dirty="0"/>
              <a:t>  </a:t>
            </a:r>
            <a:endParaRPr lang="en-US" dirty="0">
              <a:solidFill>
                <a:srgbClr val="000000"/>
              </a:solidFill>
            </a:endParaRP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pPr eaLnBrk="1" hangingPunct="1"/>
            <a:r>
              <a:rPr lang="en-US" sz="3200">
                <a:solidFill>
                  <a:schemeClr val="accent1"/>
                </a:solidFill>
              </a:rPr>
              <a:t>Objectives</a:t>
            </a:r>
          </a:p>
        </p:txBody>
      </p:sp>
      <p:sp>
        <p:nvSpPr>
          <p:cNvPr id="5" name="Content Placeholder 2"/>
          <p:cNvSpPr>
            <a:spLocks noGrp="1"/>
          </p:cNvSpPr>
          <p:nvPr>
            <p:ph idx="1"/>
          </p:nvPr>
        </p:nvSpPr>
        <p:spPr>
          <a:xfrm>
            <a:off x="457200" y="1280160"/>
            <a:ext cx="8229600" cy="2419124"/>
          </a:xfrm>
        </p:spPr>
        <p:txBody>
          <a:bodyPr>
            <a:spAutoFit/>
          </a:bodyPr>
          <a:lstStyle/>
          <a:p>
            <a:pPr marL="457200" indent="-457200">
              <a:buFont typeface="Courier New" pitchFamily="49" charset="0"/>
              <a:buChar char="o"/>
            </a:pPr>
            <a:r>
              <a:rPr lang="en-US" i="0" dirty="0">
                <a:solidFill>
                  <a:schemeClr val="tx1"/>
                </a:solidFill>
              </a:rPr>
              <a:t>Factor trinomials with leading coefficient 1 (of the form </a:t>
            </a:r>
            <a:r>
              <a:rPr lang="en-US" i="1" dirty="0">
                <a:solidFill>
                  <a:schemeClr val="tx1"/>
                </a:solidFill>
              </a:rPr>
              <a:t>x</a:t>
            </a:r>
            <a:r>
              <a:rPr lang="en-US" i="0" baseline="30000" dirty="0">
                <a:solidFill>
                  <a:schemeClr val="tx1"/>
                </a:solidFill>
              </a:rPr>
              <a:t>²</a:t>
            </a:r>
            <a:r>
              <a:rPr lang="en-US" i="0" dirty="0">
                <a:solidFill>
                  <a:schemeClr val="tx1"/>
                </a:solidFill>
              </a:rPr>
              <a:t> </a:t>
            </a:r>
            <a:r>
              <a:rPr lang="en-US"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tx1"/>
                </a:solidFill>
              </a:rPr>
              <a:t> </a:t>
            </a:r>
            <a:r>
              <a:rPr lang="en-US" i="1" dirty="0">
                <a:solidFill>
                  <a:schemeClr val="tx1"/>
                </a:solidFill>
              </a:rPr>
              <a:t>bx</a:t>
            </a:r>
            <a:r>
              <a:rPr lang="en-US" i="0" dirty="0">
                <a:solidFill>
                  <a:schemeClr val="tx1"/>
                </a:solidFill>
              </a:rPr>
              <a:t> </a:t>
            </a:r>
            <a:r>
              <a:rPr lang="en-US"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tx1"/>
                </a:solidFill>
              </a:rPr>
              <a:t> </a:t>
            </a:r>
            <a:r>
              <a:rPr lang="en-US" i="1" dirty="0">
                <a:solidFill>
                  <a:schemeClr val="tx1"/>
                </a:solidFill>
              </a:rPr>
              <a:t>c</a:t>
            </a:r>
            <a:r>
              <a:rPr lang="en-US" i="0" dirty="0">
                <a:solidFill>
                  <a:schemeClr val="tx1"/>
                </a:solidFill>
              </a:rPr>
              <a:t>).</a:t>
            </a:r>
          </a:p>
          <a:p>
            <a:pPr marL="457200" indent="-457200">
              <a:buFont typeface="Courier New"/>
              <a:buChar char="o"/>
            </a:pPr>
            <a:r>
              <a:rPr lang="en-US" dirty="0"/>
              <a:t>Factor trinomials by first factoring out a common monomial factor. </a:t>
            </a:r>
          </a:p>
          <a:p>
            <a:pPr marL="457200" indent="-457200">
              <a:buFont typeface="Courier New" pitchFamily="49" charset="0"/>
              <a:buChar char="o"/>
            </a:pPr>
            <a:endParaRPr lang="en-US" i="0" dirty="0">
              <a:solidFill>
                <a:schemeClr val="tx1"/>
              </a:solidFill>
            </a:endParaRPr>
          </a:p>
        </p:txBody>
      </p:sp>
    </p:spTree>
    <p:extLst>
      <p:ext uri="{BB962C8B-B14F-4D97-AF65-F5344CB8AC3E}">
        <p14:creationId xmlns:p14="http://schemas.microsoft.com/office/powerpoint/2010/main" val="14953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t>Factoring Trinomials with Leading Coefficients of 1</a:t>
            </a:r>
            <a:r>
              <a:rPr lang="en-US" sz="800" dirty="0"/>
              <a:t> </a:t>
            </a:r>
            <a:r>
              <a:rPr lang="en-US" baseline="-25000" dirty="0"/>
              <a:t>1</a:t>
            </a:r>
            <a:r>
              <a:rPr lang="en-US" dirty="0"/>
              <a:t>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sz="1050" i="1" dirty="0">
                <a:solidFill>
                  <a:srgbClr val="0000FF"/>
                </a:solidFill>
              </a:rPr>
              <a:t> </a:t>
            </a:r>
            <a:r>
              <a:rPr lang="en-US" dirty="0">
                <a:solidFill>
                  <a:srgbClr val="0000FF"/>
                </a:solidFill>
              </a:rPr>
              <a:t>²</a:t>
            </a:r>
            <a:r>
              <a:rPr lang="en-US" i="0" dirty="0">
                <a:solidFill>
                  <a:srgbClr val="0000FF"/>
                </a:solidFill>
              </a:rPr>
              <a:t> </a:t>
            </a:r>
            <a:r>
              <a:rPr lang="en-US" b="1"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 as illustrated </a:t>
            </a:r>
            <a:r>
              <a:rPr lang="en-US" dirty="0"/>
              <a:t>below. </a:t>
            </a:r>
          </a:p>
          <a:p>
            <a:pPr>
              <a:spcBef>
                <a:spcPct val="50000"/>
              </a:spcBef>
            </a:pPr>
            <a:r>
              <a:rPr lang="en-US" i="0" dirty="0">
                <a:solidFill>
                  <a:schemeClr val="tx1"/>
                </a:solidFill>
              </a:rPr>
              <a:t>Of these 3 pairs, only </a:t>
            </a:r>
            <a:r>
              <a:rPr lang="en-US" i="0" dirty="0">
                <a:solidFill>
                  <a:srgbClr val="9900FF"/>
                </a:solidFill>
              </a:rPr>
              <a:t>2 </a:t>
            </a:r>
            <a:r>
              <a:rPr lang="en-US" i="0" dirty="0">
                <a:solidFill>
                  <a:srgbClr val="99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9900FF"/>
                </a:solidFill>
              </a:rPr>
              <a:t> 6 </a:t>
            </a:r>
            <a:r>
              <a:rPr lang="en-US" i="0" dirty="0">
                <a:solidFill>
                  <a:schemeClr val="tx1"/>
                </a:solidFill>
              </a:rPr>
              <a:t>is equal to </a:t>
            </a:r>
            <a:r>
              <a:rPr lang="en-US" i="0" dirty="0">
                <a:solidFill>
                  <a:srgbClr val="9900FF"/>
                </a:solidFill>
              </a:rPr>
              <a:t>8</a:t>
            </a:r>
            <a:r>
              <a:rPr lang="en-US" i="0" dirty="0">
                <a:solidFill>
                  <a:schemeClr val="tx1"/>
                </a:solidFill>
              </a:rPr>
              <a:t>.	</a:t>
            </a:r>
            <a:r>
              <a:rPr lang="en-US" dirty="0">
                <a:solidFill>
                  <a:schemeClr val="tx1"/>
                </a:solidFill>
              </a:rPr>
              <a:t> </a:t>
            </a:r>
          </a:p>
          <a:p>
            <a:pPr>
              <a:tabLst>
                <a:tab pos="635000" algn="l"/>
                <a:tab pos="1092200" algn="l"/>
              </a:tabLst>
            </a:pPr>
            <a:r>
              <a:rPr lang="en-US" dirty="0">
                <a:solidFill>
                  <a:schemeClr val="tx1"/>
                </a:solidFill>
              </a:rPr>
              <a:t> </a:t>
            </a:r>
            <a:endParaRPr lang="en-US" dirty="0">
              <a:solidFill>
                <a:srgbClr val="000099"/>
              </a:solidFill>
            </a:endParaRPr>
          </a:p>
        </p:txBody>
      </p:sp>
      <p:pic>
        <p:nvPicPr>
          <p:cNvPr id="3" name="Picture 2" descr="Factors of 12:&#10;One times twelve. One plus twelve equals thirteen.&#10;Two times six. Two plus six equals eight.&#10;Three times four. Three plus four equals seven.">
            <a:extLst>
              <a:ext uri="{FF2B5EF4-FFF2-40B4-BE49-F238E27FC236}">
                <a16:creationId xmlns:a16="http://schemas.microsoft.com/office/drawing/2014/main" id="{D866335B-A367-8B25-0994-FED772A47AF1}"/>
              </a:ext>
            </a:extLst>
          </p:cNvPr>
          <p:cNvPicPr>
            <a:picLocks noChangeAspect="1"/>
          </p:cNvPicPr>
          <p:nvPr/>
        </p:nvPicPr>
        <p:blipFill>
          <a:blip r:embed="rId2"/>
          <a:stretch>
            <a:fillRect/>
          </a:stretch>
        </p:blipFill>
        <p:spPr>
          <a:xfrm>
            <a:off x="609600" y="3992010"/>
            <a:ext cx="4401164" cy="1695687"/>
          </a:xfrm>
          <a:prstGeom prst="rect">
            <a:avLst/>
          </a:prstGeom>
        </p:spPr>
      </p:pic>
    </p:spTree>
    <p:extLst>
      <p:ext uri="{BB962C8B-B14F-4D97-AF65-F5344CB8AC3E}">
        <p14:creationId xmlns:p14="http://schemas.microsoft.com/office/powerpoint/2010/main" val="3766321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1: </a:t>
            </a:r>
            <a:r>
              <a:rPr lang="en-US" dirty="0"/>
              <a:t>Factoring Trinomials with Leading Coefficients of 1</a:t>
            </a:r>
            <a:r>
              <a:rPr lang="en-US" sz="800" dirty="0"/>
              <a:t> </a:t>
            </a:r>
            <a:r>
              <a:rPr lang="en-US" baseline="-25000" dirty="0"/>
              <a:t>2</a:t>
            </a:r>
            <a:endParaRPr lang="en-US" sz="3200" dirty="0">
              <a:solidFill>
                <a:schemeClr val="accent1"/>
              </a:solidFill>
            </a:endParaRPr>
          </a:p>
        </p:txBody>
      </p:sp>
      <p:pic>
        <p:nvPicPr>
          <p:cNvPr id="5" name="Picture 4" descr="Thus, x squared plus 8 x plus 12&#10;equals open parentheses x plus 2 close parentheses times open parentheses x plus 6 close parentheses.">
            <a:extLst>
              <a:ext uri="{FF2B5EF4-FFF2-40B4-BE49-F238E27FC236}">
                <a16:creationId xmlns:a16="http://schemas.microsoft.com/office/drawing/2014/main" id="{D828C2B2-CBCE-AD2F-F737-4F89CBE75F27}"/>
              </a:ext>
            </a:extLst>
          </p:cNvPr>
          <p:cNvPicPr>
            <a:picLocks noChangeAspect="1"/>
          </p:cNvPicPr>
          <p:nvPr/>
        </p:nvPicPr>
        <p:blipFill>
          <a:blip r:embed="rId2"/>
          <a:stretch>
            <a:fillRect/>
          </a:stretch>
        </p:blipFill>
        <p:spPr>
          <a:xfrm>
            <a:off x="558860" y="1358900"/>
            <a:ext cx="4575529" cy="504000"/>
          </a:xfrm>
          <a:prstGeom prst="rect">
            <a:avLst/>
          </a:prstGeom>
        </p:spPr>
      </p:pic>
      <p:sp>
        <p:nvSpPr>
          <p:cNvPr id="10" name="TextBox 9">
            <a:extLst>
              <a:ext uri="{FF2B5EF4-FFF2-40B4-BE49-F238E27FC236}">
                <a16:creationId xmlns:a16="http://schemas.microsoft.com/office/drawing/2014/main" id="{7106DCDF-1BB2-782C-D320-78D8319C8548}"/>
              </a:ext>
            </a:extLst>
          </p:cNvPr>
          <p:cNvSpPr txBox="1"/>
          <p:nvPr/>
        </p:nvSpPr>
        <p:spPr>
          <a:xfrm>
            <a:off x="456052" y="1790701"/>
            <a:ext cx="8156929" cy="1384995"/>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Note: </a:t>
            </a:r>
            <a:r>
              <a:rPr kumimoji="0" lang="en-US" sz="2800" b="0" i="0" u="none" strike="noStrike" kern="1200" cap="none" spc="0" normalizeH="0" baseline="0" noProof="0">
                <a:ln>
                  <a:noFill/>
                </a:ln>
                <a:solidFill>
                  <a:srgbClr val="366092"/>
                </a:solidFill>
                <a:effectLst/>
                <a:uLnTx/>
                <a:uFillTx/>
                <a:latin typeface="Calibri"/>
                <a:ea typeface="+mn-ea"/>
                <a:cs typeface="+mn-cs"/>
              </a:rPr>
              <a:t>If the middle term had been</a:t>
            </a:r>
            <a:r>
              <a:rPr kumimoji="0" lang="en-US" sz="2800" b="0" i="0" u="none" strike="noStrike" kern="1200" cap="none" spc="0" normalizeH="0" baseline="0" noProof="0">
                <a:ln>
                  <a:noFill/>
                </a:ln>
                <a:solidFill>
                  <a:srgbClr val="366092"/>
                </a:solidFill>
                <a:effectLst/>
                <a:uLnTx/>
                <a:uFillTx/>
                <a:latin typeface="Symbol" charset="2"/>
                <a:ea typeface="+mn-ea"/>
                <a:cs typeface="+mn-cs"/>
              </a:rPr>
              <a:t> </a:t>
            </a:r>
            <a:r>
              <a:rPr kumimoji="0" lang="en-US" sz="2800" b="0" i="0" u="none" strike="noStrike" kern="1200" cap="none" spc="0" normalizeH="0" baseline="0" noProof="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a:ln>
                  <a:noFill/>
                </a:ln>
                <a:solidFill>
                  <a:srgbClr val="366092"/>
                </a:solidFill>
                <a:effectLst/>
                <a:uLnTx/>
                <a:uFillTx/>
                <a:latin typeface="Calibri"/>
                <a:ea typeface="+mn-ea"/>
                <a:cs typeface="+mn-cs"/>
              </a:rPr>
              <a:t>8</a:t>
            </a:r>
            <a:r>
              <a:rPr kumimoji="0" lang="en-US" sz="2800" b="0" i="1" u="none" strike="noStrike" kern="1200" cap="none" spc="0" normalizeH="0" baseline="0" noProof="0">
                <a:ln>
                  <a:noFill/>
                </a:ln>
                <a:solidFill>
                  <a:srgbClr val="366092"/>
                </a:solidFill>
                <a:effectLst/>
                <a:uLnTx/>
                <a:uFillTx/>
                <a:latin typeface="Calibri"/>
                <a:ea typeface="+mn-ea"/>
                <a:cs typeface="+mn-cs"/>
              </a:rPr>
              <a:t>x</a:t>
            </a:r>
            <a:r>
              <a:rPr kumimoji="0" lang="en-US" sz="2800" b="0" i="0" u="none" strike="noStrike" kern="1200" cap="none" spc="0" normalizeH="0" baseline="0" noProof="0">
                <a:ln>
                  <a:noFill/>
                </a:ln>
                <a:solidFill>
                  <a:srgbClr val="366092"/>
                </a:solidFill>
                <a:effectLst/>
                <a:uLnTx/>
                <a:uFillTx/>
                <a:latin typeface="Calibri"/>
                <a:ea typeface="+mn-ea"/>
                <a:cs typeface="+mn-cs"/>
              </a:rPr>
              <a:t>, then we would have wanted pairs of negative integer factors to find a sum of </a:t>
            </a:r>
            <a:r>
              <a:rPr kumimoji="0" lang="en-US" sz="2800" b="0" i="0" u="none" strike="noStrike" kern="1200" cap="none" spc="0" normalizeH="0" baseline="0" noProof="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a:ln>
                  <a:noFill/>
                </a:ln>
                <a:solidFill>
                  <a:srgbClr val="366092"/>
                </a:solidFill>
                <a:effectLst/>
                <a:uLnTx/>
                <a:uFillTx/>
                <a:latin typeface="Calibri"/>
                <a:ea typeface="+mn-ea"/>
                <a:cs typeface="+mn-cs"/>
              </a:rPr>
              <a:t>8. In other words, we would have found</a:t>
            </a:r>
            <a:r>
              <a:rPr kumimoji="0" lang="cs-CZ" sz="2800" b="0" i="0" u="none" strike="noStrike" kern="1200" cap="none" spc="0" normalizeH="0" baseline="0" noProof="0">
                <a:ln>
                  <a:noFill/>
                </a:ln>
                <a:solidFill>
                  <a:srgbClr val="366092"/>
                </a:solidFill>
                <a:effectLst/>
                <a:uLnTx/>
                <a:uFillTx/>
                <a:latin typeface="Calibri"/>
                <a:ea typeface="+mn-ea"/>
                <a:cs typeface="+mn-cs"/>
              </a:rPr>
              <a:t> that</a:t>
            </a:r>
            <a:endParaRPr lang="en-IN" dirty="0"/>
          </a:p>
        </p:txBody>
      </p:sp>
      <p:pic>
        <p:nvPicPr>
          <p:cNvPr id="8" name="Picture 7" descr="x squared minus 8 x plus 12&#10;equals open parentheses x minus 2 close parentheses times open parentheses x minus 6 close parentheses.">
            <a:extLst>
              <a:ext uri="{FF2B5EF4-FFF2-40B4-BE49-F238E27FC236}">
                <a16:creationId xmlns:a16="http://schemas.microsoft.com/office/drawing/2014/main" id="{1D489D09-42ED-EA61-BA7B-156BE04BC0FD}"/>
              </a:ext>
            </a:extLst>
          </p:cNvPr>
          <p:cNvPicPr>
            <a:picLocks noChangeAspect="1"/>
          </p:cNvPicPr>
          <p:nvPr/>
        </p:nvPicPr>
        <p:blipFill>
          <a:blip r:embed="rId3"/>
          <a:stretch>
            <a:fillRect/>
          </a:stretch>
        </p:blipFill>
        <p:spPr>
          <a:xfrm>
            <a:off x="532859" y="3200815"/>
            <a:ext cx="3834353" cy="504000"/>
          </a:xfrm>
          <a:prstGeom prst="rect">
            <a:avLst/>
          </a:prstGeom>
        </p:spPr>
      </p:pic>
    </p:spTree>
    <p:extLst>
      <p:ext uri="{BB962C8B-B14F-4D97-AF65-F5344CB8AC3E}">
        <p14:creationId xmlns:p14="http://schemas.microsoft.com/office/powerpoint/2010/main" val="3472451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sz="800" dirty="0"/>
              <a:t> </a:t>
            </a:r>
            <a:r>
              <a:rPr lang="en-US" baseline="-25000" dirty="0"/>
              <a:t>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sz="1050" i="1" dirty="0">
                <a:solidFill>
                  <a:srgbClr val="0000FF"/>
                </a:solidFill>
              </a:rPr>
              <a:t> </a:t>
            </a:r>
            <a:r>
              <a:rPr lang="en-US" dirty="0">
                <a:solidFill>
                  <a:srgbClr val="0000FF"/>
                </a:solidFill>
              </a:rPr>
              <a:t>²</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8</a:t>
            </a:r>
            <a:r>
              <a:rPr lang="en-US" i="1" dirty="0">
                <a:solidFill>
                  <a:srgbClr val="0000FF"/>
                </a:solidFill>
              </a:rPr>
              <a:t>y</a:t>
            </a:r>
            <a:r>
              <a:rPr lang="en-US" i="0" dirty="0">
                <a:solidFill>
                  <a:srgbClr val="0000FF"/>
                </a:solidFill>
              </a:rPr>
              <a:t>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sz="800" dirty="0"/>
              <a:t> </a:t>
            </a:r>
            <a:r>
              <a:rPr lang="en-US" baseline="-25000" dirty="0"/>
              <a:t>2</a:t>
            </a:r>
            <a:endParaRPr lang="en-US" sz="3200" dirty="0">
              <a:solidFill>
                <a:schemeClr val="accent1"/>
              </a:solidFill>
            </a:endParaRPr>
          </a:p>
        </p:txBody>
      </p:sp>
      <p:pic>
        <p:nvPicPr>
          <p:cNvPr id="9" name="Picture 8" descr="Factors of negative twenty:&#10;Negative one times twenty. Negative one plus twenty equals nineteen.&#10;One times negative twenty. One plus open parenthesis negative twenty close parenthesis equals negative nineteen.&#10;Negative two times ten. Negative two plus ten equals eight.&#10;Two times negative ten. Two plus open parenthesis negative ten close parenthesis equals negative eight.&#10;Negative four times five. Negative four plus five equals one.&#10;Four times negative five. Four plus open parenthesis negative five close parenthesis equals negative one.">
            <a:extLst>
              <a:ext uri="{FF2B5EF4-FFF2-40B4-BE49-F238E27FC236}">
                <a16:creationId xmlns:a16="http://schemas.microsoft.com/office/drawing/2014/main" id="{5B391702-7D46-3429-4C0D-D668011E92C5}"/>
              </a:ext>
            </a:extLst>
          </p:cNvPr>
          <p:cNvPicPr>
            <a:picLocks noChangeAspect="1"/>
          </p:cNvPicPr>
          <p:nvPr/>
        </p:nvPicPr>
        <p:blipFill>
          <a:blip r:embed="rId2"/>
          <a:stretch>
            <a:fillRect/>
          </a:stretch>
        </p:blipFill>
        <p:spPr>
          <a:xfrm>
            <a:off x="609600" y="1143000"/>
            <a:ext cx="6344535" cy="3982006"/>
          </a:xfrm>
          <a:prstGeom prst="rect">
            <a:avLst/>
          </a:prstGeom>
        </p:spPr>
      </p:pic>
    </p:spTree>
    <p:extLst>
      <p:ext uri="{BB962C8B-B14F-4D97-AF65-F5344CB8AC3E}">
        <p14:creationId xmlns:p14="http://schemas.microsoft.com/office/powerpoint/2010/main" val="3961651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sz="800" dirty="0"/>
              <a:t> </a:t>
            </a:r>
            <a:r>
              <a:rPr lang="en-US" baseline="-25000" dirty="0"/>
              <a:t>3</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9900FF"/>
                </a:solidFill>
              </a:rPr>
              <a:t>10 </a:t>
            </a:r>
            <a:r>
              <a:rPr lang="en-US" i="0" dirty="0">
                <a:solidFill>
                  <a:schemeClr val="tx1"/>
                </a:solidFill>
              </a:rPr>
              <a:t>are the only two whose sum is </a:t>
            </a:r>
            <a:r>
              <a:rPr lang="en-US" i="0" dirty="0">
                <a:solidFill>
                  <a:srgbClr val="FF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endParaRPr lang="en-US" dirty="0">
              <a:solidFill>
                <a:schemeClr val="tx1"/>
              </a:solidFill>
            </a:endParaRPr>
          </a:p>
        </p:txBody>
      </p:sp>
      <p:pic>
        <p:nvPicPr>
          <p:cNvPr id="3" name="Picture 2" descr="In this case, we have y squared minus 8 y minus 20&#10;equals open parentheses y plus 2 close parentheses times open parentheses y minus 10 close parentheses.">
            <a:extLst>
              <a:ext uri="{FF2B5EF4-FFF2-40B4-BE49-F238E27FC236}">
                <a16:creationId xmlns:a16="http://schemas.microsoft.com/office/drawing/2014/main" id="{0EED6869-097D-850E-69E0-105317960EE4}"/>
              </a:ext>
            </a:extLst>
          </p:cNvPr>
          <p:cNvPicPr>
            <a:picLocks noChangeAspect="1"/>
          </p:cNvPicPr>
          <p:nvPr/>
        </p:nvPicPr>
        <p:blipFill>
          <a:blip r:embed="rId2"/>
          <a:stretch>
            <a:fillRect/>
          </a:stretch>
        </p:blipFill>
        <p:spPr>
          <a:xfrm>
            <a:off x="552451" y="4895848"/>
            <a:ext cx="6868235" cy="504000"/>
          </a:xfrm>
          <a:prstGeom prst="rect">
            <a:avLst/>
          </a:prstGeom>
        </p:spPr>
      </p:pic>
    </p:spTree>
    <p:extLst>
      <p:ext uri="{BB962C8B-B14F-4D97-AF65-F5344CB8AC3E}">
        <p14:creationId xmlns:p14="http://schemas.microsoft.com/office/powerpoint/2010/main" val="1694354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sz="800" dirty="0"/>
              <a:t> </a:t>
            </a:r>
            <a:r>
              <a:rPr lang="en-US" baseline="-25000" dirty="0"/>
              <a:t>4</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pic>
        <p:nvPicPr>
          <p:cNvPr id="3" name="Picture 2" descr="y squared minus 8 y minus 20&#10;equals open parentheses y minus 10 close parentheses times open parentheses y plus 2 close parentheses.">
            <a:extLst>
              <a:ext uri="{FF2B5EF4-FFF2-40B4-BE49-F238E27FC236}">
                <a16:creationId xmlns:a16="http://schemas.microsoft.com/office/drawing/2014/main" id="{E541B71C-FA33-BFE2-FF49-E56134894832}"/>
              </a:ext>
            </a:extLst>
          </p:cNvPr>
          <p:cNvPicPr>
            <a:picLocks noChangeAspect="1"/>
          </p:cNvPicPr>
          <p:nvPr/>
        </p:nvPicPr>
        <p:blipFill>
          <a:blip r:embed="rId2"/>
          <a:stretch>
            <a:fillRect/>
          </a:stretch>
        </p:blipFill>
        <p:spPr>
          <a:xfrm>
            <a:off x="2484437" y="2722563"/>
            <a:ext cx="3923294" cy="504000"/>
          </a:xfrm>
          <a:prstGeom prst="rect">
            <a:avLst/>
          </a:prstGeom>
        </p:spPr>
      </p:pic>
    </p:spTree>
    <p:extLst>
      <p:ext uri="{BB962C8B-B14F-4D97-AF65-F5344CB8AC3E}">
        <p14:creationId xmlns:p14="http://schemas.microsoft.com/office/powerpoint/2010/main" val="822879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Factoring Trinomials</a:t>
            </a:r>
          </a:p>
        </p:txBody>
      </p:sp>
      <p:pic>
        <p:nvPicPr>
          <p:cNvPr id="3" name="Picture 2" descr="Factor: Y squared plus 10y plus 16">
            <a:extLst>
              <a:ext uri="{FF2B5EF4-FFF2-40B4-BE49-F238E27FC236}">
                <a16:creationId xmlns:a16="http://schemas.microsoft.com/office/drawing/2014/main" id="{A56AD8E7-73F9-CC0F-F806-4BDF9E032B8B}"/>
              </a:ext>
            </a:extLst>
          </p:cNvPr>
          <p:cNvPicPr>
            <a:picLocks noChangeAspect="1"/>
          </p:cNvPicPr>
          <p:nvPr/>
        </p:nvPicPr>
        <p:blipFill>
          <a:blip r:embed="rId2"/>
          <a:stretch>
            <a:fillRect/>
          </a:stretch>
        </p:blipFill>
        <p:spPr>
          <a:xfrm>
            <a:off x="547732" y="1297781"/>
            <a:ext cx="2912000" cy="468000"/>
          </a:xfrm>
          <a:prstGeom prst="rect">
            <a:avLst/>
          </a:prstGeom>
        </p:spPr>
      </p:pic>
      <p:sp>
        <p:nvSpPr>
          <p:cNvPr id="11" name="TextBox 10">
            <a:extLst>
              <a:ext uri="{FF2B5EF4-FFF2-40B4-BE49-F238E27FC236}">
                <a16:creationId xmlns:a16="http://schemas.microsoft.com/office/drawing/2014/main" id="{94B14A07-277E-17D9-FA4F-BB0610AB6462}"/>
              </a:ext>
            </a:extLst>
          </p:cNvPr>
          <p:cNvSpPr txBox="1"/>
          <p:nvPr/>
        </p:nvSpPr>
        <p:spPr>
          <a:xfrm>
            <a:off x="457200" y="1859774"/>
            <a:ext cx="14478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6" name="Picture 5" descr="y squared plus 10 y plus 16&#10;equals open parentheses y plus 8 close parentheses times open parentheses y plus 2 close parentheses.">
            <a:extLst>
              <a:ext uri="{FF2B5EF4-FFF2-40B4-BE49-F238E27FC236}">
                <a16:creationId xmlns:a16="http://schemas.microsoft.com/office/drawing/2014/main" id="{0B9CF8E5-76D1-52C0-ACD1-A986F15B2499}"/>
              </a:ext>
            </a:extLst>
          </p:cNvPr>
          <p:cNvPicPr>
            <a:picLocks noChangeAspect="1"/>
          </p:cNvPicPr>
          <p:nvPr/>
        </p:nvPicPr>
        <p:blipFill>
          <a:blip r:embed="rId3"/>
          <a:stretch>
            <a:fillRect/>
          </a:stretch>
        </p:blipFill>
        <p:spPr>
          <a:xfrm>
            <a:off x="1371600" y="2612088"/>
            <a:ext cx="4343400" cy="533400"/>
          </a:xfrm>
          <a:prstGeom prst="rect">
            <a:avLst/>
          </a:prstGeom>
        </p:spPr>
      </p:pic>
    </p:spTree>
    <p:extLst>
      <p:ext uri="{BB962C8B-B14F-4D97-AF65-F5344CB8AC3E}">
        <p14:creationId xmlns:p14="http://schemas.microsoft.com/office/powerpoint/2010/main" val="96049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2348</TotalTime>
  <Words>687</Words>
  <Application>Microsoft Office PowerPoint</Application>
  <PresentationFormat>On-screen Show (4:3)</PresentationFormat>
  <Paragraphs>48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Courier New</vt:lpstr>
      <vt:lpstr>Symbol</vt:lpstr>
      <vt:lpstr>Office Theme</vt:lpstr>
      <vt:lpstr>Section 4.R.5</vt:lpstr>
      <vt:lpstr>Objectives</vt:lpstr>
      <vt:lpstr>Example 1: Factoring Trinomials with Leading Coefficients of 1 1 </vt:lpstr>
      <vt:lpstr>Example 1: Factoring Trinomials with Leading Coefficients of 1 2</vt:lpstr>
      <vt:lpstr>Example 2: Factoring Trinomials with Leading Coefficients of 1 1 </vt:lpstr>
      <vt:lpstr>Example 2: Factoring Trinomials with Leading Coefficients of 1 2</vt:lpstr>
      <vt:lpstr>Example 2: Factoring Trinomials with Leading Coefficients of 1 3</vt:lpstr>
      <vt:lpstr>Example 2: Factoring Trinomials with Leading Coefficients of 1 4</vt:lpstr>
      <vt:lpstr>Example 3: Factoring Trinomials</vt:lpstr>
      <vt:lpstr>Procedure: To Factor Trinomials of the Form x² + bx + c1</vt:lpstr>
      <vt:lpstr>Procedure: To Factor Trinomials of the Form x² + bx + c2</vt:lpstr>
      <vt:lpstr>Example 4: Finding a Common Monomial Factor1</vt:lpstr>
      <vt:lpstr>Example 4: Finding a Common Monomial Factor2</vt:lpstr>
      <vt:lpstr>Example 4: Finding a Common Monomial Factor3</vt:lpstr>
      <vt:lpstr>Example 4: Finding a Common Monomial Factor4</vt:lpstr>
      <vt:lpstr>Example 5: Finding a Common Monomial Factor</vt:lpstr>
      <vt:lpstr>Identifying Polynomials that are Not Factorable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Sindhusha</cp:lastModifiedBy>
  <cp:revision>300</cp:revision>
  <dcterms:created xsi:type="dcterms:W3CDTF">2013-04-26T14:43:13Z</dcterms:created>
  <dcterms:modified xsi:type="dcterms:W3CDTF">2025-06-24T09:50:29Z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D7F87E64-E7F8-47BC-A116-D21211C4DB76</vt:lpwstr>
  </property>
  <property fmtid="{D5CDD505-2E9C-101B-9397-08002B2CF9AE}" pid="3" name="ArticulatePath">
    <vt:lpwstr>DEV2e_13_2</vt:lpwstr>
  </property>
</Properties>
</file>