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73" r:id="rId12"/>
    <p:sldId id="268" r:id="rId13"/>
    <p:sldId id="276" r:id="rId14"/>
    <p:sldId id="269" r:id="rId15"/>
    <p:sldId id="274" r:id="rId16"/>
    <p:sldId id="275" r:id="rId17"/>
  </p:sldIdLst>
  <p:sldSz cx="9144000" cy="6858000" type="screen4x3"/>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94" autoAdjust="0"/>
    <p:restoredTop sz="94673" autoAdjust="0"/>
  </p:normalViewPr>
  <p:slideViewPr>
    <p:cSldViewPr>
      <p:cViewPr varScale="1">
        <p:scale>
          <a:sx n="101" d="100"/>
          <a:sy n="101" d="100"/>
        </p:scale>
        <p:origin x="1152"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F917DC3B-32A5-4026-9875-EAF90CA14AE9}"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722574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 Id="rId5" Type="http://schemas.openxmlformats.org/officeDocument/2006/relationships/image" Target="../media/image21.emf"/><Relationship Id="rId4" Type="http://schemas.openxmlformats.org/officeDocument/2006/relationships/image" Target="../media/image20.emf"/></Relationships>
</file>

<file path=ppt/slides/_rels/slide1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2.xml"/><Relationship Id="rId4" Type="http://schemas.openxmlformats.org/officeDocument/2006/relationships/image" Target="../media/image24.emf"/></Relationships>
</file>

<file path=ppt/slides/_rels/slide13.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7" Type="http://schemas.openxmlformats.org/officeDocument/2006/relationships/image" Target="../media/image17.emf"/><Relationship Id="rId2" Type="http://schemas.openxmlformats.org/officeDocument/2006/relationships/image" Target="../media/image12.emf"/><Relationship Id="rId1" Type="http://schemas.openxmlformats.org/officeDocument/2006/relationships/slideLayout" Target="../slideLayouts/slideLayout2.xml"/><Relationship Id="rId6" Type="http://schemas.openxmlformats.org/officeDocument/2006/relationships/image" Target="../media/image16.emf"/><Relationship Id="rId5" Type="http://schemas.openxmlformats.org/officeDocument/2006/relationships/image" Target="../media/image15.emf"/><Relationship Id="rId4" Type="http://schemas.openxmlformats.org/officeDocument/2006/relationships/image" Target="../media/image14.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Attention!</a:t>
            </a:r>
            <a:r>
              <a:rPr lang="en-US" sz="3200" baseline="-25000" dirty="0">
                <a:solidFill>
                  <a:schemeClr val="accent1"/>
                </a:solidFill>
              </a:rPr>
              <a:t>2</a:t>
            </a:r>
            <a:endParaRPr lang="en-US" sz="3200" dirty="0">
              <a:solidFill>
                <a:schemeClr val="accent1"/>
              </a:solidFill>
            </a:endParaRP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a:t>
            </a: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dirty="0">
                <a:solidFill>
                  <a:srgbClr val="000000"/>
                </a:solidFill>
                <a:latin typeface="Calibri" pitchFamily="34" charset="0"/>
              </a:rPr>
              <a:t>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sp>
        <p:nvSpPr>
          <p:cNvPr id="10" name="TextBox 9">
            <a:extLst>
              <a:ext uri="{FF2B5EF4-FFF2-40B4-BE49-F238E27FC236}">
                <a16:creationId xmlns:a16="http://schemas.microsoft.com/office/drawing/2014/main" id="{24287A06-6535-35A9-242C-25C965A7EBCB}"/>
              </a:ext>
            </a:extLst>
          </p:cNvPr>
          <p:cNvSpPr txBox="1"/>
          <p:nvPr/>
        </p:nvSpPr>
        <p:spPr>
          <a:xfrm>
            <a:off x="842682" y="2304709"/>
            <a:ext cx="23622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dirty="0"/>
          </a:p>
        </p:txBody>
      </p:sp>
      <p:sp>
        <p:nvSpPr>
          <p:cNvPr id="12" name="TextBox 11">
            <a:extLst>
              <a:ext uri="{FF2B5EF4-FFF2-40B4-BE49-F238E27FC236}">
                <a16:creationId xmlns:a16="http://schemas.microsoft.com/office/drawing/2014/main" id="{B76C9A14-FF4E-E02C-6B7A-87274155C1CE}"/>
              </a:ext>
            </a:extLst>
          </p:cNvPr>
          <p:cNvSpPr txBox="1"/>
          <p:nvPr/>
        </p:nvSpPr>
        <p:spPr>
          <a:xfrm>
            <a:off x="457200" y="3036095"/>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a:t>
            </a:r>
            <a:endParaRPr lang="en-IN" sz="2800" dirty="0"/>
          </a:p>
        </p:txBody>
      </p:sp>
      <p:pic>
        <p:nvPicPr>
          <p:cNvPr id="21" name="Picture 20" descr="the number of minutes in h hours">
            <a:extLst>
              <a:ext uri="{FF2B5EF4-FFF2-40B4-BE49-F238E27FC236}">
                <a16:creationId xmlns:a16="http://schemas.microsoft.com/office/drawing/2014/main" id="{9A1E87CF-CF87-76AC-293E-84E88E6731B0}"/>
              </a:ext>
            </a:extLst>
          </p:cNvPr>
          <p:cNvPicPr>
            <a:picLocks noChangeAspect="1"/>
          </p:cNvPicPr>
          <p:nvPr/>
        </p:nvPicPr>
        <p:blipFill>
          <a:blip r:embed="rId2"/>
          <a:stretch>
            <a:fillRect/>
          </a:stretch>
        </p:blipFill>
        <p:spPr>
          <a:xfrm>
            <a:off x="1000125" y="3156042"/>
            <a:ext cx="4789125" cy="324000"/>
          </a:xfrm>
          <a:prstGeom prst="rect">
            <a:avLst/>
          </a:prstGeom>
        </p:spPr>
      </p:pic>
      <p:sp>
        <p:nvSpPr>
          <p:cNvPr id="11" name="TextBox 10">
            <a:extLst>
              <a:ext uri="{FF2B5EF4-FFF2-40B4-BE49-F238E27FC236}">
                <a16:creationId xmlns:a16="http://schemas.microsoft.com/office/drawing/2014/main" id="{2E04DA46-E2EF-9954-75F7-04BC708B70A3}"/>
              </a:ext>
            </a:extLst>
          </p:cNvPr>
          <p:cNvSpPr txBox="1"/>
          <p:nvPr/>
        </p:nvSpPr>
        <p:spPr>
          <a:xfrm>
            <a:off x="5029200" y="2219328"/>
            <a:ext cx="32766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5" name="Picture 14" descr="60h">
            <a:extLst>
              <a:ext uri="{FF2B5EF4-FFF2-40B4-BE49-F238E27FC236}">
                <a16:creationId xmlns:a16="http://schemas.microsoft.com/office/drawing/2014/main" id="{B6E7A50E-E194-F8F4-9D3D-BDCC18D167CB}"/>
              </a:ext>
            </a:extLst>
          </p:cNvPr>
          <p:cNvPicPr>
            <a:picLocks noChangeAspect="1"/>
          </p:cNvPicPr>
          <p:nvPr/>
        </p:nvPicPr>
        <p:blipFill>
          <a:blip r:embed="rId3"/>
          <a:stretch>
            <a:fillRect/>
          </a:stretch>
        </p:blipFill>
        <p:spPr>
          <a:xfrm>
            <a:off x="6358623" y="3124200"/>
            <a:ext cx="618750" cy="360000"/>
          </a:xfrm>
          <a:prstGeom prst="rect">
            <a:avLst/>
          </a:prstGeom>
        </p:spPr>
      </p:pic>
      <p:sp>
        <p:nvSpPr>
          <p:cNvPr id="13" name="TextBox 12">
            <a:extLst>
              <a:ext uri="{FF2B5EF4-FFF2-40B4-BE49-F238E27FC236}">
                <a16:creationId xmlns:a16="http://schemas.microsoft.com/office/drawing/2014/main" id="{13378EAA-C5DA-F85F-F18C-5E76504097A5}"/>
              </a:ext>
            </a:extLst>
          </p:cNvPr>
          <p:cNvSpPr txBox="1"/>
          <p:nvPr/>
        </p:nvSpPr>
        <p:spPr>
          <a:xfrm>
            <a:off x="457885" y="3975647"/>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a:t>
            </a:r>
            <a:endParaRPr lang="en-IN" sz="2800" dirty="0"/>
          </a:p>
        </p:txBody>
      </p:sp>
      <p:pic>
        <p:nvPicPr>
          <p:cNvPr id="19" name="Picture 18" descr="the cost of renting a truck for one day and driving x miles if the rate is $30 per day plus $ 0.25 per mile">
            <a:extLst>
              <a:ext uri="{FF2B5EF4-FFF2-40B4-BE49-F238E27FC236}">
                <a16:creationId xmlns:a16="http://schemas.microsoft.com/office/drawing/2014/main" id="{BA88D268-28F1-285F-4C32-911E53F72704}"/>
              </a:ext>
            </a:extLst>
          </p:cNvPr>
          <p:cNvPicPr>
            <a:picLocks noChangeAspect="1"/>
          </p:cNvPicPr>
          <p:nvPr/>
        </p:nvPicPr>
        <p:blipFill>
          <a:blip r:embed="rId4"/>
          <a:stretch>
            <a:fillRect/>
          </a:stretch>
        </p:blipFill>
        <p:spPr>
          <a:xfrm>
            <a:off x="939800" y="4082160"/>
            <a:ext cx="4351665" cy="1872000"/>
          </a:xfrm>
          <a:prstGeom prst="rect">
            <a:avLst/>
          </a:prstGeom>
        </p:spPr>
      </p:pic>
      <p:pic>
        <p:nvPicPr>
          <p:cNvPr id="17" name="Picture 16" descr="30 plus 0.2 5x">
            <a:extLst>
              <a:ext uri="{FF2B5EF4-FFF2-40B4-BE49-F238E27FC236}">
                <a16:creationId xmlns:a16="http://schemas.microsoft.com/office/drawing/2014/main" id="{A3AFF91E-4D6C-A9A5-C0F4-C5B39B913B8D}"/>
              </a:ext>
            </a:extLst>
          </p:cNvPr>
          <p:cNvPicPr>
            <a:picLocks noChangeAspect="1"/>
          </p:cNvPicPr>
          <p:nvPr/>
        </p:nvPicPr>
        <p:blipFill>
          <a:blip r:embed="rId5"/>
          <a:stretch>
            <a:fillRect/>
          </a:stretch>
        </p:blipFill>
        <p:spPr>
          <a:xfrm>
            <a:off x="5902112" y="5077871"/>
            <a:ext cx="1515484" cy="324000"/>
          </a:xfrm>
          <a:prstGeom prst="rect">
            <a:avLst/>
          </a:prstGeom>
        </p:spPr>
      </p:pic>
    </p:spTree>
    <p:extLst>
      <p:ext uri="{BB962C8B-B14F-4D97-AF65-F5344CB8AC3E}">
        <p14:creationId xmlns:p14="http://schemas.microsoft.com/office/powerpoint/2010/main" val="1236354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Translating Algebraic Expressions into English Phrases</a:t>
            </a:r>
            <a:r>
              <a:rPr lang="en-US" sz="3200" baseline="-25000" dirty="0">
                <a:solidFill>
                  <a:schemeClr val="accent1"/>
                </a:solidFill>
              </a:rPr>
              <a:t>1</a:t>
            </a:r>
            <a:endParaRPr lang="en-US" sz="3200" dirty="0">
              <a:solidFill>
                <a:schemeClr val="accent1"/>
              </a:solidFill>
            </a:endParaRPr>
          </a:p>
        </p:txBody>
      </p:sp>
      <p:sp>
        <p:nvSpPr>
          <p:cNvPr id="14339" name="Rectangle 3"/>
          <p:cNvSpPr>
            <a:spLocks noGrp="1"/>
          </p:cNvSpPr>
          <p:nvPr>
            <p:ph idx="1"/>
          </p:nvPr>
        </p:nvSpPr>
        <p:spPr>
          <a:xfrm>
            <a:off x="457200" y="1280160"/>
            <a:ext cx="8229600" cy="1384995"/>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endParaRPr lang="en-US" dirty="0">
              <a:solidFill>
                <a:schemeClr val="tx1"/>
              </a:solidFill>
            </a:endParaRPr>
          </a:p>
        </p:txBody>
      </p:sp>
      <p:pic>
        <p:nvPicPr>
          <p:cNvPr id="14" name="Picture 13" descr="example a is 5x&#10;&#10;example b is 2n plus 8&#10;&#10;example c is 3 times open parentheses a minus 2 close parentheses">
            <a:extLst>
              <a:ext uri="{FF2B5EF4-FFF2-40B4-BE49-F238E27FC236}">
                <a16:creationId xmlns:a16="http://schemas.microsoft.com/office/drawing/2014/main" id="{B24CA2BF-D79D-BA78-0B6C-1B47FC34FF99}"/>
              </a:ext>
            </a:extLst>
          </p:cNvPr>
          <p:cNvPicPr>
            <a:picLocks noChangeAspect="1"/>
          </p:cNvPicPr>
          <p:nvPr/>
        </p:nvPicPr>
        <p:blipFill>
          <a:blip r:embed="rId2"/>
          <a:stretch>
            <a:fillRect/>
          </a:stretch>
        </p:blipFill>
        <p:spPr>
          <a:xfrm>
            <a:off x="539503" y="2694112"/>
            <a:ext cx="1500000" cy="1260000"/>
          </a:xfrm>
          <a:prstGeom prst="rect">
            <a:avLst/>
          </a:prstGeom>
        </p:spPr>
      </p:pic>
      <p:sp>
        <p:nvSpPr>
          <p:cNvPr id="15" name="TextBox 14">
            <a:extLst>
              <a:ext uri="{FF2B5EF4-FFF2-40B4-BE49-F238E27FC236}">
                <a16:creationId xmlns:a16="http://schemas.microsoft.com/office/drawing/2014/main" id="{A8BF5E87-81E3-0911-BA0B-295D7FF6AB46}"/>
              </a:ext>
            </a:extLst>
          </p:cNvPr>
          <p:cNvSpPr txBox="1"/>
          <p:nvPr/>
        </p:nvSpPr>
        <p:spPr>
          <a:xfrm>
            <a:off x="457201" y="3927020"/>
            <a:ext cx="3276599"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8" name="Picture 17" descr="&#10;5x">
            <a:extLst>
              <a:ext uri="{FF2B5EF4-FFF2-40B4-BE49-F238E27FC236}">
                <a16:creationId xmlns:a16="http://schemas.microsoft.com/office/drawing/2014/main" id="{B4D5D916-5DFC-B224-1F68-251D9A1A22ED}"/>
              </a:ext>
            </a:extLst>
          </p:cNvPr>
          <p:cNvPicPr>
            <a:picLocks noChangeAspect="1"/>
          </p:cNvPicPr>
          <p:nvPr/>
        </p:nvPicPr>
        <p:blipFill>
          <a:blip r:embed="rId3"/>
          <a:stretch>
            <a:fillRect/>
          </a:stretch>
        </p:blipFill>
        <p:spPr>
          <a:xfrm>
            <a:off x="537122" y="4568482"/>
            <a:ext cx="774621" cy="288000"/>
          </a:xfrm>
          <a:prstGeom prst="rect">
            <a:avLst/>
          </a:prstGeom>
        </p:spPr>
      </p:pic>
      <p:sp>
        <p:nvSpPr>
          <p:cNvPr id="16" name="TextBox 15">
            <a:extLst>
              <a:ext uri="{FF2B5EF4-FFF2-40B4-BE49-F238E27FC236}">
                <a16:creationId xmlns:a16="http://schemas.microsoft.com/office/drawing/2014/main" id="{0A4BAAE4-E713-9F40-FC17-BC4692912F9A}"/>
              </a:ext>
            </a:extLst>
          </p:cNvPr>
          <p:cNvSpPr txBox="1"/>
          <p:nvPr/>
        </p:nvSpPr>
        <p:spPr>
          <a:xfrm>
            <a:off x="3865036" y="3926905"/>
            <a:ext cx="3599297"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Possible English Phrase</a:t>
            </a:r>
            <a:endParaRPr lang="en-IN" dirty="0"/>
          </a:p>
        </p:txBody>
      </p:sp>
      <p:sp>
        <p:nvSpPr>
          <p:cNvPr id="3" name="TextBox 2"/>
          <p:cNvSpPr txBox="1"/>
          <p:nvPr/>
        </p:nvSpPr>
        <p:spPr>
          <a:xfrm>
            <a:off x="3886200" y="4419600"/>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pic>
        <p:nvPicPr>
          <p:cNvPr id="20" name="Picture 19" descr="2n plus 8">
            <a:extLst>
              <a:ext uri="{FF2B5EF4-FFF2-40B4-BE49-F238E27FC236}">
                <a16:creationId xmlns:a16="http://schemas.microsoft.com/office/drawing/2014/main" id="{C3E13174-656F-690A-BCED-0E04A09C0448}"/>
              </a:ext>
            </a:extLst>
          </p:cNvPr>
          <p:cNvPicPr>
            <a:picLocks noChangeAspect="1"/>
          </p:cNvPicPr>
          <p:nvPr/>
        </p:nvPicPr>
        <p:blipFill>
          <a:blip r:embed="rId4"/>
          <a:stretch>
            <a:fillRect/>
          </a:stretch>
        </p:blipFill>
        <p:spPr>
          <a:xfrm>
            <a:off x="546646" y="5373128"/>
            <a:ext cx="1190625" cy="304800"/>
          </a:xfrm>
          <a:prstGeom prst="rect">
            <a:avLst/>
          </a:prstGeom>
        </p:spPr>
      </p:pic>
      <p:sp>
        <p:nvSpPr>
          <p:cNvPr id="8" name="TextBox 7"/>
          <p:cNvSpPr txBox="1"/>
          <p:nvPr/>
        </p:nvSpPr>
        <p:spPr>
          <a:xfrm>
            <a:off x="3886200" y="5278106"/>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solidFill>
                  <a:schemeClr val="accent1"/>
                </a:solidFill>
              </a:rPr>
              <a:t>Example 3:  </a:t>
            </a:r>
            <a:r>
              <a:rPr lang="en-US" dirty="0"/>
              <a:t>Translating Algebraic Expressions into English Phrases</a:t>
            </a:r>
            <a:r>
              <a:rPr lang="en-US" sz="3200" baseline="-25000" dirty="0">
                <a:solidFill>
                  <a:schemeClr val="accent1"/>
                </a:solidFill>
              </a:rPr>
              <a:t>2</a:t>
            </a:r>
            <a:endParaRPr lang="en-US" dirty="0"/>
          </a:p>
        </p:txBody>
      </p:sp>
      <p:pic>
        <p:nvPicPr>
          <p:cNvPr id="7" name="Picture 6" descr="3 times open parentheses a minus 2 close parentheses">
            <a:extLst>
              <a:ext uri="{FF2B5EF4-FFF2-40B4-BE49-F238E27FC236}">
                <a16:creationId xmlns:a16="http://schemas.microsoft.com/office/drawing/2014/main" id="{D9AE993C-925E-D08B-CDFE-D106025D4558}"/>
              </a:ext>
            </a:extLst>
          </p:cNvPr>
          <p:cNvPicPr>
            <a:picLocks noChangeAspect="1"/>
          </p:cNvPicPr>
          <p:nvPr/>
        </p:nvPicPr>
        <p:blipFill>
          <a:blip r:embed="rId2"/>
          <a:stretch>
            <a:fillRect/>
          </a:stretch>
        </p:blipFill>
        <p:spPr>
          <a:xfrm>
            <a:off x="533400" y="1295400"/>
            <a:ext cx="1428750" cy="466725"/>
          </a:xfrm>
          <a:prstGeom prst="rect">
            <a:avLst/>
          </a:prstGeom>
        </p:spPr>
      </p:pic>
      <p:sp>
        <p:nvSpPr>
          <p:cNvPr id="5" name="TextBox 4"/>
          <p:cNvSpPr txBox="1"/>
          <p:nvPr/>
        </p:nvSpPr>
        <p:spPr>
          <a:xfrm>
            <a:off x="3886200" y="129540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Translating Equations into Word Problems</a:t>
            </a:r>
            <a:r>
              <a:rPr lang="en-US" sz="3200" baseline="-25000" dirty="0">
                <a:solidFill>
                  <a:schemeClr val="accent1"/>
                </a:solidFill>
              </a:rPr>
              <a:t>1</a:t>
            </a:r>
            <a:endParaRPr lang="en-US" sz="3200" dirty="0">
              <a:solidFill>
                <a:schemeClr val="accent1"/>
              </a:solidFill>
            </a:endParaRPr>
          </a:p>
        </p:txBody>
      </p:sp>
      <p:sp>
        <p:nvSpPr>
          <p:cNvPr id="15363" name="Rectangle 3"/>
          <p:cNvSpPr>
            <a:spLocks noGrp="1"/>
          </p:cNvSpPr>
          <p:nvPr>
            <p:ph idx="1"/>
          </p:nvPr>
        </p:nvSpPr>
        <p:spPr>
          <a:xfrm>
            <a:off x="457200" y="1280160"/>
            <a:ext cx="8229600" cy="2246769"/>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endParaRPr lang="en-US" dirty="0">
              <a:solidFill>
                <a:schemeClr val="tx1"/>
              </a:solidFill>
            </a:endParaRPr>
          </a:p>
          <a:p>
            <a:pPr marL="533400" indent="-533400">
              <a:spcBef>
                <a:spcPts val="0"/>
              </a:spcBef>
            </a:pPr>
            <a:endParaRPr lang="en-US" dirty="0"/>
          </a:p>
        </p:txBody>
      </p:sp>
      <p:pic>
        <p:nvPicPr>
          <p:cNvPr id="2" name="Picture 1" descr="example a is 5x plus 10 equals minus 10&#10;&#10;example b is 3y plus 25 equals 2 times open parenthesis y plus 6 close parenthesis">
            <a:extLst>
              <a:ext uri="{FF2B5EF4-FFF2-40B4-BE49-F238E27FC236}">
                <a16:creationId xmlns:a16="http://schemas.microsoft.com/office/drawing/2014/main" id="{49164085-544A-F878-18AD-E5B983DE19E8}"/>
              </a:ext>
            </a:extLst>
          </p:cNvPr>
          <p:cNvPicPr>
            <a:picLocks noChangeAspect="1"/>
          </p:cNvPicPr>
          <p:nvPr/>
        </p:nvPicPr>
        <p:blipFill>
          <a:blip r:embed="rId2"/>
          <a:stretch>
            <a:fillRect/>
          </a:stretch>
        </p:blipFill>
        <p:spPr>
          <a:xfrm>
            <a:off x="465268" y="3330489"/>
            <a:ext cx="2864842" cy="972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4:  </a:t>
            </a:r>
            <a:r>
              <a:rPr lang="en-US" dirty="0"/>
              <a:t>Translating Equations into Word Problems</a:t>
            </a:r>
            <a:r>
              <a:rPr lang="en-US" sz="3200" baseline="-25000" dirty="0">
                <a:solidFill>
                  <a:schemeClr val="accent1"/>
                </a:solidFill>
              </a:rPr>
              <a:t>2</a:t>
            </a:r>
            <a:endParaRPr lang="en-US" sz="3200" dirty="0">
              <a:solidFill>
                <a:schemeClr val="accent1"/>
              </a:solidFill>
            </a:endParaRPr>
          </a:p>
        </p:txBody>
      </p:sp>
      <p:sp>
        <p:nvSpPr>
          <p:cNvPr id="2" name="TextBox 1">
            <a:extLst>
              <a:ext uri="{FF2B5EF4-FFF2-40B4-BE49-F238E27FC236}">
                <a16:creationId xmlns:a16="http://schemas.microsoft.com/office/drawing/2014/main" id="{A1AC1B19-7EEE-82FA-ECE0-9B4F543443B7}"/>
              </a:ext>
            </a:extLst>
          </p:cNvPr>
          <p:cNvSpPr txBox="1"/>
          <p:nvPr/>
        </p:nvSpPr>
        <p:spPr>
          <a:xfrm>
            <a:off x="457200" y="1295400"/>
            <a:ext cx="8229600" cy="3108543"/>
          </a:xfrm>
          <a:prstGeom prst="rect">
            <a:avLst/>
          </a:prstGeom>
          <a:noFill/>
        </p:spPr>
        <p:txBody>
          <a:bodyPr wrap="square" rtlCol="0">
            <a:spAutoFit/>
          </a:bodyPr>
          <a:lstStyle/>
          <a:p>
            <a:pPr marL="533400" marR="0" lvl="0" indent="-53340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542925" marR="0" lvl="0" indent="-542925" algn="l" defTabSz="9144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	Some number is multiplied by 5 and the product is increased by 10. If the result is equal to </a:t>
            </a:r>
            <a:r>
              <a:rPr kumimoji="0" lang="en-US" sz="28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−1</a:t>
            </a:r>
            <a:r>
              <a:rPr kumimoji="0" lang="en-US" sz="2800" b="0" i="0" u="none" strike="noStrike" kern="1200" cap="none" spc="0" normalizeH="0" baseline="0" noProof="0" dirty="0">
                <a:ln>
                  <a:noFill/>
                </a:ln>
                <a:solidFill>
                  <a:srgbClr val="366092"/>
                </a:solidFill>
                <a:effectLst/>
                <a:uLnTx/>
                <a:uFillTx/>
                <a:latin typeface="Calibri"/>
                <a:ea typeface="+mn-ea"/>
                <a:cs typeface="+mn-cs"/>
              </a:rPr>
              <a:t>0, what is the number?</a:t>
            </a:r>
            <a:endParaRPr kumimoji="0" lang="en-US" sz="2800" b="1" i="0" u="none" strike="noStrike" kern="1200" cap="none" spc="0" normalizeH="0" baseline="0" noProof="0" dirty="0">
              <a:ln>
                <a:noFill/>
              </a:ln>
              <a:solidFill>
                <a:srgbClr val="366092"/>
              </a:solidFill>
              <a:effectLst/>
              <a:uLnTx/>
              <a:uFillTx/>
              <a:latin typeface="Calibri"/>
              <a:ea typeface="+mn-ea"/>
              <a:cs typeface="+mn-cs"/>
            </a:endParaRPr>
          </a:p>
          <a:p>
            <a:pPr marL="542925" marR="0" lvl="0" indent="-542925" algn="l" defTabSz="914400" rtl="0" eaLnBrk="1" fontAlgn="auto" latinLnBrk="0" hangingPunct="1">
              <a:lnSpc>
                <a:spcPct val="100000"/>
              </a:lnSpc>
              <a:spcBef>
                <a:spcPts val="0"/>
              </a:spcBef>
              <a:spcAft>
                <a:spcPts val="0"/>
              </a:spcAft>
              <a:buClrTx/>
              <a:buSzTx/>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b.	If 25 is added to the product of 3 and a number, the result will be equal to twice the sum of the same number and 6. What is the number?</a:t>
            </a:r>
            <a:endParaRPr lang="en-IN" dirty="0"/>
          </a:p>
        </p:txBody>
      </p:sp>
    </p:spTree>
    <p:extLst>
      <p:ext uri="{BB962C8B-B14F-4D97-AF65-F5344CB8AC3E}">
        <p14:creationId xmlns:p14="http://schemas.microsoft.com/office/powerpoint/2010/main" val="40410286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Translate English phrases into algebraic expressions.</a:t>
            </a:r>
          </a:p>
          <a:p>
            <a:pPr marL="457200" indent="-457200" eaLnBrk="1" hangingPunct="1">
              <a:buFont typeface="Courier New" pitchFamily="49" charset="0"/>
              <a:buChar char="o"/>
            </a:pPr>
            <a:r>
              <a:rPr lang="en-US" i="0" dirty="0">
                <a:solidFill>
                  <a:schemeClr val="tx1"/>
                </a:solidFill>
              </a:rPr>
              <a:t>Translate algebraic expressions into English phrases.</a:t>
            </a:r>
          </a:p>
          <a:p>
            <a:pPr marL="457200" indent="-457200">
              <a:buFont typeface="Courier New" pitchFamily="49" charset="0"/>
              <a:buChar char="o"/>
            </a:pPr>
            <a:r>
              <a:rPr lang="en-US" dirty="0"/>
              <a:t>Create word problems that fit a given equation.</a:t>
            </a:r>
            <a:endParaRPr lang="en-US" dirty="0">
              <a:solidFill>
                <a:schemeClr val="tx1"/>
              </a:solidFill>
            </a:endParaRPr>
          </a:p>
          <a:p>
            <a:pPr eaLnBrk="1" hangingPunct="1"/>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1</a:t>
            </a:r>
          </a:p>
        </p:txBody>
      </p:sp>
      <p:sp>
        <p:nvSpPr>
          <p:cNvPr id="6" name="TextBox 5">
            <a:extLst>
              <a:ext uri="{FF2B5EF4-FFF2-40B4-BE49-F238E27FC236}">
                <a16:creationId xmlns:a16="http://schemas.microsoft.com/office/drawing/2014/main" id="{4EEE253D-BA44-E080-66E9-17F4CBE445F9}"/>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3" name="TextBox 2">
            <a:extLst>
              <a:ext uri="{FF2B5EF4-FFF2-40B4-BE49-F238E27FC236}">
                <a16:creationId xmlns:a16="http://schemas.microsoft.com/office/drawing/2014/main" id="{0BF998C6-FF8E-5CD1-3DF7-A68A50E11D50}"/>
              </a:ext>
            </a:extLst>
          </p:cNvPr>
          <p:cNvSpPr txBox="1"/>
          <p:nvPr/>
        </p:nvSpPr>
        <p:spPr>
          <a:xfrm>
            <a:off x="457200" y="2273268"/>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a:t>
            </a:r>
            <a:endParaRPr lang="en-IN" sz="2800" dirty="0"/>
          </a:p>
        </p:txBody>
      </p:sp>
      <p:pic>
        <p:nvPicPr>
          <p:cNvPr id="11" name="Picture 10" descr="a number plus three&#10;three added to z&#10;the sum of z and three&#10;three more than a number&#10;z increased by three">
            <a:extLst>
              <a:ext uri="{FF2B5EF4-FFF2-40B4-BE49-F238E27FC236}">
                <a16:creationId xmlns:a16="http://schemas.microsoft.com/office/drawing/2014/main" id="{3310447C-F071-047F-3DB8-755EE869D7CC}"/>
              </a:ext>
            </a:extLst>
          </p:cNvPr>
          <p:cNvPicPr>
            <a:picLocks noChangeAspect="1"/>
          </p:cNvPicPr>
          <p:nvPr/>
        </p:nvPicPr>
        <p:blipFill>
          <a:blip r:embed="rId2"/>
          <a:stretch>
            <a:fillRect/>
          </a:stretch>
        </p:blipFill>
        <p:spPr>
          <a:xfrm>
            <a:off x="1355725" y="2324100"/>
            <a:ext cx="3762375" cy="2419350"/>
          </a:xfrm>
          <a:prstGeom prst="rect">
            <a:avLst/>
          </a:prstGeom>
        </p:spPr>
      </p:pic>
      <p:sp>
        <p:nvSpPr>
          <p:cNvPr id="8" name="TextBox 7">
            <a:extLst>
              <a:ext uri="{FF2B5EF4-FFF2-40B4-BE49-F238E27FC236}">
                <a16:creationId xmlns:a16="http://schemas.microsoft.com/office/drawing/2014/main" id="{9DFB727E-29DA-E3A4-7010-E4169C06B5E2}"/>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5" name="Picture 4" descr="z plus 3">
            <a:extLst>
              <a:ext uri="{FF2B5EF4-FFF2-40B4-BE49-F238E27FC236}">
                <a16:creationId xmlns:a16="http://schemas.microsoft.com/office/drawing/2014/main" id="{C1B46C74-8447-F7F6-8BDD-939D56E7A124}"/>
              </a:ext>
            </a:extLst>
          </p:cNvPr>
          <p:cNvPicPr>
            <a:picLocks noChangeAspect="1"/>
          </p:cNvPicPr>
          <p:nvPr/>
        </p:nvPicPr>
        <p:blipFill>
          <a:blip r:embed="rId3"/>
          <a:stretch>
            <a:fillRect/>
          </a:stretch>
        </p:blipFill>
        <p:spPr>
          <a:xfrm>
            <a:off x="6438901" y="3326607"/>
            <a:ext cx="619125" cy="29527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2</a:t>
            </a:r>
            <a:endParaRPr lang="en-US" sz="3200" dirty="0">
              <a:solidFill>
                <a:schemeClr val="accent1"/>
              </a:solidFill>
            </a:endParaRPr>
          </a:p>
        </p:txBody>
      </p:sp>
      <p:sp>
        <p:nvSpPr>
          <p:cNvPr id="3" name="TextBox 2">
            <a:extLst>
              <a:ext uri="{FF2B5EF4-FFF2-40B4-BE49-F238E27FC236}">
                <a16:creationId xmlns:a16="http://schemas.microsoft.com/office/drawing/2014/main" id="{3CD6E691-B3EC-6700-BFDA-57D57E7588A5}"/>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2" name="TextBox 1">
            <a:extLst>
              <a:ext uri="{FF2B5EF4-FFF2-40B4-BE49-F238E27FC236}">
                <a16:creationId xmlns:a16="http://schemas.microsoft.com/office/drawing/2014/main" id="{8CBDB2A9-9E3B-966D-F8D0-7EC5197EB391}"/>
              </a:ext>
            </a:extLst>
          </p:cNvPr>
          <p:cNvSpPr txBox="1"/>
          <p:nvPr/>
        </p:nvSpPr>
        <p:spPr>
          <a:xfrm>
            <a:off x="457200" y="2273268"/>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b.</a:t>
            </a:r>
            <a:endParaRPr lang="en-IN" sz="2800" dirty="0"/>
          </a:p>
        </p:txBody>
      </p:sp>
      <p:pic>
        <p:nvPicPr>
          <p:cNvPr id="15" name="Picture 14" descr="the product of three and x&#10;three times a number&#10;three multiplied by the&#10;number represented by x">
            <a:extLst>
              <a:ext uri="{FF2B5EF4-FFF2-40B4-BE49-F238E27FC236}">
                <a16:creationId xmlns:a16="http://schemas.microsoft.com/office/drawing/2014/main" id="{641AA298-D436-8BDD-3053-98508060D240}"/>
              </a:ext>
            </a:extLst>
          </p:cNvPr>
          <p:cNvPicPr>
            <a:picLocks noChangeAspect="1"/>
          </p:cNvPicPr>
          <p:nvPr/>
        </p:nvPicPr>
        <p:blipFill>
          <a:blip r:embed="rId2"/>
          <a:stretch>
            <a:fillRect/>
          </a:stretch>
        </p:blipFill>
        <p:spPr>
          <a:xfrm>
            <a:off x="1110730" y="2356126"/>
            <a:ext cx="3695700" cy="1933575"/>
          </a:xfrm>
          <a:prstGeom prst="rect">
            <a:avLst/>
          </a:prstGeom>
        </p:spPr>
      </p:pic>
      <p:sp>
        <p:nvSpPr>
          <p:cNvPr id="4" name="TextBox 3">
            <a:extLst>
              <a:ext uri="{FF2B5EF4-FFF2-40B4-BE49-F238E27FC236}">
                <a16:creationId xmlns:a16="http://schemas.microsoft.com/office/drawing/2014/main" id="{898F97BC-D0C1-4626-B363-CC0F99D89E67}"/>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8" name="Picture 7" descr="3x">
            <a:extLst>
              <a:ext uri="{FF2B5EF4-FFF2-40B4-BE49-F238E27FC236}">
                <a16:creationId xmlns:a16="http://schemas.microsoft.com/office/drawing/2014/main" id="{06822243-8690-E275-A4B3-7126DE7A9230}"/>
              </a:ext>
            </a:extLst>
          </p:cNvPr>
          <p:cNvPicPr>
            <a:picLocks noChangeAspect="1"/>
          </p:cNvPicPr>
          <p:nvPr/>
        </p:nvPicPr>
        <p:blipFill>
          <a:blip r:embed="rId3"/>
          <a:stretch>
            <a:fillRect/>
          </a:stretch>
        </p:blipFill>
        <p:spPr>
          <a:xfrm>
            <a:off x="6561931" y="3082925"/>
            <a:ext cx="371475" cy="2952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3</a:t>
            </a:r>
            <a:endParaRPr lang="en-US" sz="3200" dirty="0">
              <a:solidFill>
                <a:schemeClr val="accent1"/>
              </a:solidFill>
            </a:endParaRPr>
          </a:p>
        </p:txBody>
      </p:sp>
      <p:sp>
        <p:nvSpPr>
          <p:cNvPr id="2" name="TextBox 1">
            <a:extLst>
              <a:ext uri="{FF2B5EF4-FFF2-40B4-BE49-F238E27FC236}">
                <a16:creationId xmlns:a16="http://schemas.microsoft.com/office/drawing/2014/main" id="{D577BACF-B91A-3C49-C202-F31F3CD52A1D}"/>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4" name="TextBox 3">
            <a:extLst>
              <a:ext uri="{FF2B5EF4-FFF2-40B4-BE49-F238E27FC236}">
                <a16:creationId xmlns:a16="http://schemas.microsoft.com/office/drawing/2014/main" id="{995CB3A9-2429-27A7-1110-BB6B2EE11079}"/>
              </a:ext>
            </a:extLst>
          </p:cNvPr>
          <p:cNvSpPr txBox="1"/>
          <p:nvPr/>
        </p:nvSpPr>
        <p:spPr>
          <a:xfrm>
            <a:off x="457200" y="2222468"/>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c.</a:t>
            </a:r>
            <a:endParaRPr lang="en-IN" sz="2800" dirty="0"/>
          </a:p>
        </p:txBody>
      </p:sp>
      <p:pic>
        <p:nvPicPr>
          <p:cNvPr id="8" name="Picture 7" descr="twice the sum of x and one&#10;the product of two with the&#10;sum of x and one&#10;two times the quantity found&#10;by adding a number to one">
            <a:extLst>
              <a:ext uri="{FF2B5EF4-FFF2-40B4-BE49-F238E27FC236}">
                <a16:creationId xmlns:a16="http://schemas.microsoft.com/office/drawing/2014/main" id="{05907D32-1A36-18E7-E1DD-C28F1578A399}"/>
              </a:ext>
            </a:extLst>
          </p:cNvPr>
          <p:cNvPicPr>
            <a:picLocks noChangeAspect="1"/>
          </p:cNvPicPr>
          <p:nvPr/>
        </p:nvPicPr>
        <p:blipFill>
          <a:blip r:embed="rId2"/>
          <a:stretch>
            <a:fillRect/>
          </a:stretch>
        </p:blipFill>
        <p:spPr>
          <a:xfrm>
            <a:off x="1060449" y="2299236"/>
            <a:ext cx="4016693" cy="2340000"/>
          </a:xfrm>
          <a:prstGeom prst="rect">
            <a:avLst/>
          </a:prstGeom>
        </p:spPr>
      </p:pic>
      <p:sp>
        <p:nvSpPr>
          <p:cNvPr id="3" name="TextBox 2">
            <a:extLst>
              <a:ext uri="{FF2B5EF4-FFF2-40B4-BE49-F238E27FC236}">
                <a16:creationId xmlns:a16="http://schemas.microsoft.com/office/drawing/2014/main" id="{0C573D8C-8B41-CE28-01D8-A0C0B6CDC548}"/>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0" name="Picture 9" descr="2  times open parenthesis x plus 1 close parenthesis">
            <a:extLst>
              <a:ext uri="{FF2B5EF4-FFF2-40B4-BE49-F238E27FC236}">
                <a16:creationId xmlns:a16="http://schemas.microsoft.com/office/drawing/2014/main" id="{138E8108-809C-37E1-B63C-B2A4CDFC9C3F}"/>
              </a:ext>
            </a:extLst>
          </p:cNvPr>
          <p:cNvPicPr>
            <a:picLocks noChangeAspect="1"/>
          </p:cNvPicPr>
          <p:nvPr/>
        </p:nvPicPr>
        <p:blipFill>
          <a:blip r:embed="rId3"/>
          <a:stretch>
            <a:fillRect/>
          </a:stretch>
        </p:blipFill>
        <p:spPr>
          <a:xfrm>
            <a:off x="6260307" y="3181103"/>
            <a:ext cx="1028700" cy="4667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4</a:t>
            </a:r>
            <a:endParaRPr lang="en-US" sz="3200" dirty="0">
              <a:solidFill>
                <a:schemeClr val="accent1"/>
              </a:solidFill>
            </a:endParaRPr>
          </a:p>
        </p:txBody>
      </p:sp>
      <p:sp>
        <p:nvSpPr>
          <p:cNvPr id="3" name="TextBox 2">
            <a:extLst>
              <a:ext uri="{FF2B5EF4-FFF2-40B4-BE49-F238E27FC236}">
                <a16:creationId xmlns:a16="http://schemas.microsoft.com/office/drawing/2014/main" id="{1EF3552C-3F53-207F-A7EB-33F7129EAF0B}"/>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2" name="TextBox 1">
            <a:extLst>
              <a:ext uri="{FF2B5EF4-FFF2-40B4-BE49-F238E27FC236}">
                <a16:creationId xmlns:a16="http://schemas.microsoft.com/office/drawing/2014/main" id="{300DA85D-80A0-320F-B13C-B167194553C3}"/>
              </a:ext>
            </a:extLst>
          </p:cNvPr>
          <p:cNvSpPr txBox="1"/>
          <p:nvPr/>
        </p:nvSpPr>
        <p:spPr>
          <a:xfrm>
            <a:off x="457200" y="2222468"/>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d.</a:t>
            </a:r>
            <a:endParaRPr lang="en-IN" sz="2800" dirty="0"/>
          </a:p>
        </p:txBody>
      </p:sp>
      <p:pic>
        <p:nvPicPr>
          <p:cNvPr id="9" name="Picture 8" descr="twice x plus one&#10;the sum of twice x and one&#10;two times x increased by one&#10;one more than the product&#10;of two and a number">
            <a:extLst>
              <a:ext uri="{FF2B5EF4-FFF2-40B4-BE49-F238E27FC236}">
                <a16:creationId xmlns:a16="http://schemas.microsoft.com/office/drawing/2014/main" id="{CFCD8E69-A432-2B3F-6978-E361930B5D4C}"/>
              </a:ext>
            </a:extLst>
          </p:cNvPr>
          <p:cNvPicPr>
            <a:picLocks noChangeAspect="1"/>
          </p:cNvPicPr>
          <p:nvPr/>
        </p:nvPicPr>
        <p:blipFill>
          <a:blip r:embed="rId2"/>
          <a:stretch>
            <a:fillRect/>
          </a:stretch>
        </p:blipFill>
        <p:spPr>
          <a:xfrm>
            <a:off x="1105229" y="2299140"/>
            <a:ext cx="4114800" cy="2419350"/>
          </a:xfrm>
          <a:prstGeom prst="rect">
            <a:avLst/>
          </a:prstGeom>
        </p:spPr>
      </p:pic>
      <p:sp>
        <p:nvSpPr>
          <p:cNvPr id="5" name="TextBox 4">
            <a:extLst>
              <a:ext uri="{FF2B5EF4-FFF2-40B4-BE49-F238E27FC236}">
                <a16:creationId xmlns:a16="http://schemas.microsoft.com/office/drawing/2014/main" id="{DE60F20E-D032-91D2-BAFA-115D15365CAE}"/>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1" name="Picture 10" descr="2x plus 1">
            <a:extLst>
              <a:ext uri="{FF2B5EF4-FFF2-40B4-BE49-F238E27FC236}">
                <a16:creationId xmlns:a16="http://schemas.microsoft.com/office/drawing/2014/main" id="{DF368389-0DDC-85DB-1EBF-CB7FAD756C80}"/>
              </a:ext>
            </a:extLst>
          </p:cNvPr>
          <p:cNvPicPr>
            <a:picLocks noChangeAspect="1"/>
          </p:cNvPicPr>
          <p:nvPr/>
        </p:nvPicPr>
        <p:blipFill>
          <a:blip r:embed="rId3"/>
          <a:stretch>
            <a:fillRect/>
          </a:stretch>
        </p:blipFill>
        <p:spPr>
          <a:xfrm>
            <a:off x="6337300" y="3243155"/>
            <a:ext cx="771525" cy="2762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5</a:t>
            </a:r>
            <a:endParaRPr lang="en-US" sz="3200" dirty="0">
              <a:solidFill>
                <a:schemeClr val="accent1"/>
              </a:solidFill>
            </a:endParaRPr>
          </a:p>
        </p:txBody>
      </p:sp>
      <p:sp>
        <p:nvSpPr>
          <p:cNvPr id="3" name="TextBox 2">
            <a:extLst>
              <a:ext uri="{FF2B5EF4-FFF2-40B4-BE49-F238E27FC236}">
                <a16:creationId xmlns:a16="http://schemas.microsoft.com/office/drawing/2014/main" id="{16C99CD4-DA40-0758-1C0B-46C52C1EEB71}"/>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2" name="TextBox 1">
            <a:extLst>
              <a:ext uri="{FF2B5EF4-FFF2-40B4-BE49-F238E27FC236}">
                <a16:creationId xmlns:a16="http://schemas.microsoft.com/office/drawing/2014/main" id="{4D9EFB68-4AA3-0E80-4535-B81444D8CC11}"/>
              </a:ext>
            </a:extLst>
          </p:cNvPr>
          <p:cNvSpPr txBox="1"/>
          <p:nvPr/>
        </p:nvSpPr>
        <p:spPr>
          <a:xfrm>
            <a:off x="457200" y="2082693"/>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e.</a:t>
            </a:r>
            <a:endParaRPr lang="en-IN" sz="2800" dirty="0"/>
          </a:p>
        </p:txBody>
      </p:sp>
      <p:pic>
        <p:nvPicPr>
          <p:cNvPr id="8" name="Picture 7" descr="the difference between five times&#10;a number and three&#10;three less than the product of a&#10;number and five&#10;five times a number minus three&#10;three subtracted from 5n&#10;five multiplied by a number,&#10;less three">
            <a:extLst>
              <a:ext uri="{FF2B5EF4-FFF2-40B4-BE49-F238E27FC236}">
                <a16:creationId xmlns:a16="http://schemas.microsoft.com/office/drawing/2014/main" id="{A6B4C00B-2B1A-95B2-A2B9-152A4BD9D34E}"/>
              </a:ext>
            </a:extLst>
          </p:cNvPr>
          <p:cNvPicPr>
            <a:picLocks noChangeAspect="1"/>
          </p:cNvPicPr>
          <p:nvPr/>
        </p:nvPicPr>
        <p:blipFill>
          <a:blip r:embed="rId2"/>
          <a:stretch>
            <a:fillRect/>
          </a:stretch>
        </p:blipFill>
        <p:spPr>
          <a:xfrm>
            <a:off x="1049339" y="2162960"/>
            <a:ext cx="4729701" cy="3780000"/>
          </a:xfrm>
          <a:prstGeom prst="rect">
            <a:avLst/>
          </a:prstGeom>
        </p:spPr>
      </p:pic>
      <p:sp>
        <p:nvSpPr>
          <p:cNvPr id="4" name="TextBox 3">
            <a:extLst>
              <a:ext uri="{FF2B5EF4-FFF2-40B4-BE49-F238E27FC236}">
                <a16:creationId xmlns:a16="http://schemas.microsoft.com/office/drawing/2014/main" id="{EA12AA8E-67D7-6D79-CBE4-F61307FEB200}"/>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0" name="Picture 9" descr="5 n minus 3">
            <a:extLst>
              <a:ext uri="{FF2B5EF4-FFF2-40B4-BE49-F238E27FC236}">
                <a16:creationId xmlns:a16="http://schemas.microsoft.com/office/drawing/2014/main" id="{0B2DFDC3-2466-A294-3495-E518E972FDBE}"/>
              </a:ext>
            </a:extLst>
          </p:cNvPr>
          <p:cNvPicPr>
            <a:picLocks noChangeAspect="1"/>
          </p:cNvPicPr>
          <p:nvPr/>
        </p:nvPicPr>
        <p:blipFill>
          <a:blip r:embed="rId3"/>
          <a:stretch>
            <a:fillRect/>
          </a:stretch>
        </p:blipFill>
        <p:spPr>
          <a:xfrm>
            <a:off x="6314280" y="3895725"/>
            <a:ext cx="800100" cy="2952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Translating English Phrases into Algebraic Expressions</a:t>
            </a:r>
            <a:r>
              <a:rPr lang="en-US" sz="3200" baseline="-25000" dirty="0">
                <a:solidFill>
                  <a:schemeClr val="accent1"/>
                </a:solidFill>
              </a:rPr>
              <a:t>6</a:t>
            </a:r>
            <a:endParaRPr lang="en-US" sz="3200" dirty="0">
              <a:solidFill>
                <a:schemeClr val="accent1"/>
              </a:solidFill>
            </a:endParaRPr>
          </a:p>
        </p:txBody>
      </p:sp>
      <p:sp>
        <p:nvSpPr>
          <p:cNvPr id="2" name="TextBox 1">
            <a:extLst>
              <a:ext uri="{FF2B5EF4-FFF2-40B4-BE49-F238E27FC236}">
                <a16:creationId xmlns:a16="http://schemas.microsoft.com/office/drawing/2014/main" id="{D27E2F77-F1EE-E7F1-794E-473B9FA9CF04}"/>
              </a:ext>
            </a:extLst>
          </p:cNvPr>
          <p:cNvSpPr txBox="1"/>
          <p:nvPr/>
        </p:nvSpPr>
        <p:spPr>
          <a:xfrm>
            <a:off x="1663700" y="1416050"/>
            <a:ext cx="24384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English Phrase</a:t>
            </a:r>
            <a:endParaRPr lang="en-IN" b="1" dirty="0"/>
          </a:p>
        </p:txBody>
      </p:sp>
      <p:sp>
        <p:nvSpPr>
          <p:cNvPr id="4" name="TextBox 3">
            <a:extLst>
              <a:ext uri="{FF2B5EF4-FFF2-40B4-BE49-F238E27FC236}">
                <a16:creationId xmlns:a16="http://schemas.microsoft.com/office/drawing/2014/main" id="{80C1CE4D-B94C-C6D2-853D-4FDC2A588931}"/>
              </a:ext>
            </a:extLst>
          </p:cNvPr>
          <p:cNvSpPr txBox="1"/>
          <p:nvPr/>
        </p:nvSpPr>
        <p:spPr>
          <a:xfrm>
            <a:off x="457200" y="2219980"/>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f.</a:t>
            </a:r>
            <a:endParaRPr lang="en-IN" sz="2800" dirty="0"/>
          </a:p>
        </p:txBody>
      </p:sp>
      <p:pic>
        <p:nvPicPr>
          <p:cNvPr id="9" name="Picture 8" descr="the quotient of a number and six &#10;n divided by six&#10;the ratio of a number and six">
            <a:extLst>
              <a:ext uri="{FF2B5EF4-FFF2-40B4-BE49-F238E27FC236}">
                <a16:creationId xmlns:a16="http://schemas.microsoft.com/office/drawing/2014/main" id="{FD4914E2-1F02-61D7-F5ED-6B2CC17BF0CA}"/>
              </a:ext>
            </a:extLst>
          </p:cNvPr>
          <p:cNvPicPr>
            <a:picLocks noChangeAspect="1"/>
          </p:cNvPicPr>
          <p:nvPr/>
        </p:nvPicPr>
        <p:blipFill>
          <a:blip r:embed="rId2"/>
          <a:stretch>
            <a:fillRect/>
          </a:stretch>
        </p:blipFill>
        <p:spPr>
          <a:xfrm>
            <a:off x="1090614" y="2247566"/>
            <a:ext cx="4847685" cy="1548000"/>
          </a:xfrm>
          <a:prstGeom prst="rect">
            <a:avLst/>
          </a:prstGeom>
        </p:spPr>
      </p:pic>
      <p:sp>
        <p:nvSpPr>
          <p:cNvPr id="3" name="TextBox 2">
            <a:extLst>
              <a:ext uri="{FF2B5EF4-FFF2-40B4-BE49-F238E27FC236}">
                <a16:creationId xmlns:a16="http://schemas.microsoft.com/office/drawing/2014/main" id="{ACE3056E-7D1F-FE2B-37BB-11D1E6C7DE5F}"/>
              </a:ext>
            </a:extLst>
          </p:cNvPr>
          <p:cNvSpPr txBox="1"/>
          <p:nvPr/>
        </p:nvSpPr>
        <p:spPr>
          <a:xfrm>
            <a:off x="5750719" y="1269196"/>
            <a:ext cx="1981200" cy="954107"/>
          </a:xfrm>
          <a:prstGeom prst="rect">
            <a:avLst/>
          </a:prstGeom>
          <a:noFill/>
        </p:spPr>
        <p:txBody>
          <a:bodyPr wrap="square" rtlCol="0">
            <a:spAutoFit/>
          </a:bodyPr>
          <a:lstStyle/>
          <a:p>
            <a:pPr algn="ctr"/>
            <a:r>
              <a:rPr kumimoji="0" lang="en-US" sz="2800" b="1" i="0" u="none" strike="noStrike" kern="1200" cap="none" spc="0" normalizeH="0" baseline="0" noProof="0" dirty="0">
                <a:ln>
                  <a:noFill/>
                </a:ln>
                <a:solidFill>
                  <a:srgbClr val="366092"/>
                </a:solidFill>
                <a:effectLst/>
                <a:uLnTx/>
                <a:uFillTx/>
                <a:latin typeface="Calibri"/>
                <a:ea typeface="+mn-ea"/>
                <a:cs typeface="+mn-cs"/>
              </a:rPr>
              <a:t>Algebraic Expression</a:t>
            </a:r>
            <a:endParaRPr lang="en-IN" dirty="0"/>
          </a:p>
        </p:txBody>
      </p:sp>
      <p:pic>
        <p:nvPicPr>
          <p:cNvPr id="13" name="Picture 12" descr="n divided by 6">
            <a:extLst>
              <a:ext uri="{FF2B5EF4-FFF2-40B4-BE49-F238E27FC236}">
                <a16:creationId xmlns:a16="http://schemas.microsoft.com/office/drawing/2014/main" id="{E9D9FF74-4AC1-24D8-1564-D2C1BE4D1F57}"/>
              </a:ext>
            </a:extLst>
          </p:cNvPr>
          <p:cNvPicPr>
            <a:picLocks noChangeAspect="1"/>
          </p:cNvPicPr>
          <p:nvPr/>
        </p:nvPicPr>
        <p:blipFill>
          <a:blip r:embed="rId3"/>
          <a:stretch>
            <a:fillRect/>
          </a:stretch>
        </p:blipFill>
        <p:spPr>
          <a:xfrm>
            <a:off x="6598439" y="2618340"/>
            <a:ext cx="291471" cy="864000"/>
          </a:xfrm>
          <a:prstGeom prst="rect">
            <a:avLst/>
          </a:prstGeom>
        </p:spPr>
      </p:pic>
      <p:sp>
        <p:nvSpPr>
          <p:cNvPr id="6" name="TextBox 5">
            <a:extLst>
              <a:ext uri="{FF2B5EF4-FFF2-40B4-BE49-F238E27FC236}">
                <a16:creationId xmlns:a16="http://schemas.microsoft.com/office/drawing/2014/main" id="{20435564-ADD0-D0A4-0171-A8AFAC09C3C6}"/>
              </a:ext>
            </a:extLst>
          </p:cNvPr>
          <p:cNvSpPr txBox="1"/>
          <p:nvPr/>
        </p:nvSpPr>
        <p:spPr>
          <a:xfrm>
            <a:off x="457200" y="3766998"/>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g.</a:t>
            </a:r>
            <a:endParaRPr lang="en-IN" sz="2800" dirty="0"/>
          </a:p>
        </p:txBody>
      </p:sp>
      <p:pic>
        <p:nvPicPr>
          <p:cNvPr id="15" name="Picture 14" descr="the square of a number&#10;a number squared">
            <a:extLst>
              <a:ext uri="{FF2B5EF4-FFF2-40B4-BE49-F238E27FC236}">
                <a16:creationId xmlns:a16="http://schemas.microsoft.com/office/drawing/2014/main" id="{D75F7F7B-FD87-7194-5CCB-3139F5485008}"/>
              </a:ext>
            </a:extLst>
          </p:cNvPr>
          <p:cNvPicPr>
            <a:picLocks noChangeAspect="1"/>
          </p:cNvPicPr>
          <p:nvPr/>
        </p:nvPicPr>
        <p:blipFill>
          <a:blip r:embed="rId4"/>
          <a:stretch>
            <a:fillRect/>
          </a:stretch>
        </p:blipFill>
        <p:spPr>
          <a:xfrm>
            <a:off x="1093789" y="3827953"/>
            <a:ext cx="3528000" cy="1008000"/>
          </a:xfrm>
          <a:prstGeom prst="rect">
            <a:avLst/>
          </a:prstGeom>
        </p:spPr>
      </p:pic>
      <p:pic>
        <p:nvPicPr>
          <p:cNvPr id="17" name="Picture 16" descr="x squared">
            <a:extLst>
              <a:ext uri="{FF2B5EF4-FFF2-40B4-BE49-F238E27FC236}">
                <a16:creationId xmlns:a16="http://schemas.microsoft.com/office/drawing/2014/main" id="{2ECD0157-0811-0B85-35D4-E8C6A4A0E9EB}"/>
              </a:ext>
            </a:extLst>
          </p:cNvPr>
          <p:cNvPicPr>
            <a:picLocks noChangeAspect="1"/>
          </p:cNvPicPr>
          <p:nvPr/>
        </p:nvPicPr>
        <p:blipFill>
          <a:blip r:embed="rId5"/>
          <a:stretch>
            <a:fillRect/>
          </a:stretch>
        </p:blipFill>
        <p:spPr>
          <a:xfrm>
            <a:off x="6572357" y="4088605"/>
            <a:ext cx="342000" cy="396000"/>
          </a:xfrm>
          <a:prstGeom prst="rect">
            <a:avLst/>
          </a:prstGeom>
        </p:spPr>
      </p:pic>
      <p:sp>
        <p:nvSpPr>
          <p:cNvPr id="7" name="TextBox 6">
            <a:extLst>
              <a:ext uri="{FF2B5EF4-FFF2-40B4-BE49-F238E27FC236}">
                <a16:creationId xmlns:a16="http://schemas.microsoft.com/office/drawing/2014/main" id="{C4E36C31-3E11-8766-3381-44F9EBE28834}"/>
              </a:ext>
            </a:extLst>
          </p:cNvPr>
          <p:cNvSpPr txBox="1"/>
          <p:nvPr/>
        </p:nvSpPr>
        <p:spPr>
          <a:xfrm>
            <a:off x="457200" y="4815546"/>
            <a:ext cx="533400" cy="523220"/>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h.</a:t>
            </a:r>
            <a:endParaRPr lang="en-IN" sz="2800" dirty="0"/>
          </a:p>
        </p:txBody>
      </p:sp>
      <p:pic>
        <p:nvPicPr>
          <p:cNvPr id="8" name="Picture 7" descr="the cube of a number&#10;a number cubed">
            <a:extLst>
              <a:ext uri="{FF2B5EF4-FFF2-40B4-BE49-F238E27FC236}">
                <a16:creationId xmlns:a16="http://schemas.microsoft.com/office/drawing/2014/main" id="{D2564135-9B6F-76CB-84D7-2E8E2F737007}"/>
              </a:ext>
            </a:extLst>
          </p:cNvPr>
          <p:cNvPicPr>
            <a:picLocks noChangeAspect="1"/>
          </p:cNvPicPr>
          <p:nvPr/>
        </p:nvPicPr>
        <p:blipFill>
          <a:blip r:embed="rId6"/>
          <a:stretch>
            <a:fillRect/>
          </a:stretch>
        </p:blipFill>
        <p:spPr>
          <a:xfrm>
            <a:off x="1095376" y="4844529"/>
            <a:ext cx="3382560" cy="1044000"/>
          </a:xfrm>
          <a:prstGeom prst="rect">
            <a:avLst/>
          </a:prstGeom>
        </p:spPr>
      </p:pic>
      <p:pic>
        <p:nvPicPr>
          <p:cNvPr id="23" name="Picture 22" descr="n cube">
            <a:extLst>
              <a:ext uri="{FF2B5EF4-FFF2-40B4-BE49-F238E27FC236}">
                <a16:creationId xmlns:a16="http://schemas.microsoft.com/office/drawing/2014/main" id="{8C905B34-33B8-1304-145A-14865BABF1E5}"/>
              </a:ext>
            </a:extLst>
          </p:cNvPr>
          <p:cNvPicPr>
            <a:picLocks noChangeAspect="1"/>
          </p:cNvPicPr>
          <p:nvPr/>
        </p:nvPicPr>
        <p:blipFill>
          <a:blip r:embed="rId7"/>
          <a:stretch>
            <a:fillRect/>
          </a:stretch>
        </p:blipFill>
        <p:spPr>
          <a:xfrm>
            <a:off x="6586643" y="5029200"/>
            <a:ext cx="304800" cy="3619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Attention!</a:t>
            </a:r>
            <a:r>
              <a:rPr lang="en-US" sz="3200" baseline="-25000" dirty="0">
                <a:solidFill>
                  <a:schemeClr val="accent1"/>
                </a:solidFill>
              </a:rPr>
              <a:t>1</a:t>
            </a: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6"/>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1184</TotalTime>
  <Words>568</Words>
  <Application>Microsoft Office PowerPoint</Application>
  <PresentationFormat>On-screen Show (4:3)</PresentationFormat>
  <Paragraphs>77</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Courier New</vt:lpstr>
      <vt:lpstr>Office Theme</vt:lpstr>
      <vt:lpstr>Section 4.R.2</vt:lpstr>
      <vt:lpstr>Objectives</vt:lpstr>
      <vt:lpstr>Example 1:  Translating English Phrases into Algebraic Expressions1</vt:lpstr>
      <vt:lpstr>Example 1:  Translating English Phrases into Algebraic Expressions2</vt:lpstr>
      <vt:lpstr>Example 1:  Translating English Phrases into Algebraic Expressions3</vt:lpstr>
      <vt:lpstr>Example 1:  Translating English Phrases into Algebraic Expressions4</vt:lpstr>
      <vt:lpstr>Example 1:  Translating English Phrases into Algebraic Expressions5</vt:lpstr>
      <vt:lpstr>Example 1:  Translating English Phrases into Algebraic Expressions6</vt:lpstr>
      <vt:lpstr>Attention!1</vt:lpstr>
      <vt:lpstr>Attention!2</vt:lpstr>
      <vt:lpstr>Example 2:  Application: Translating English Phrases</vt:lpstr>
      <vt:lpstr>Example 3:  Translating Algebraic Expressions into English Phrases1</vt:lpstr>
      <vt:lpstr>Example 3:  Translating Algebraic Expressions into English Phrases2</vt:lpstr>
      <vt:lpstr>Example 4:  Translating Equations into Word Problems1</vt:lpstr>
      <vt:lpstr>Example 4:  Translating Equations into Word Problems2</vt:lpstr>
      <vt:lpstr>Note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anil</cp:lastModifiedBy>
  <cp:revision>189</cp:revision>
  <dcterms:created xsi:type="dcterms:W3CDTF">2013-04-26T14:43:13Z</dcterms:created>
  <dcterms:modified xsi:type="dcterms:W3CDTF">2025-08-18T07:37:19Z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79E92BE2-0752-4626-9719-5CCB8E8683C7</vt:lpwstr>
  </property>
  <property fmtid="{D5CDD505-2E9C-101B-9397-08002B2CF9AE}" pid="3" name="ArticulatePath">
    <vt:lpwstr>DEV2e_8_8</vt:lpwstr>
  </property>
</Properties>
</file>