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259" r:id="rId3"/>
    <p:sldId id="299" r:id="rId4"/>
    <p:sldId id="261" r:id="rId5"/>
    <p:sldId id="262" r:id="rId6"/>
    <p:sldId id="263" r:id="rId7"/>
    <p:sldId id="264" r:id="rId8"/>
    <p:sldId id="265" r:id="rId9"/>
    <p:sldId id="268" r:id="rId10"/>
    <p:sldId id="269" r:id="rId11"/>
    <p:sldId id="302" r:id="rId12"/>
    <p:sldId id="271" r:id="rId13"/>
    <p:sldId id="273" r:id="rId14"/>
    <p:sldId id="298" r:id="rId15"/>
    <p:sldId id="297" r:id="rId16"/>
    <p:sldId id="277" r:id="rId17"/>
    <p:sldId id="278" r:id="rId18"/>
    <p:sldId id="279" r:id="rId19"/>
    <p:sldId id="280" r:id="rId20"/>
    <p:sldId id="281" r:id="rId21"/>
    <p:sldId id="282" r:id="rId22"/>
    <p:sldId id="283" r:id="rId23"/>
    <p:sldId id="285" r:id="rId24"/>
    <p:sldId id="300" r:id="rId25"/>
    <p:sldId id="304" r:id="rId26"/>
    <p:sldId id="287" r:id="rId27"/>
    <p:sldId id="288" r:id="rId28"/>
    <p:sldId id="290" r:id="rId29"/>
    <p:sldId id="291" r:id="rId30"/>
    <p:sldId id="292" r:id="rId31"/>
    <p:sldId id="293" r:id="rId32"/>
  </p:sldIdLst>
  <p:sldSz cx="9144000" cy="6858000" type="screen4x3"/>
  <p:notesSz cx="6858000" cy="9144000"/>
  <p:custDataLst>
    <p:tags r:id="rId3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FF"/>
    <a:srgbClr val="000000"/>
    <a:srgbClr val="2D7D9F"/>
    <a:srgbClr val="0000FF"/>
    <a:srgbClr val="000099"/>
    <a:srgbClr val="FFFFCC"/>
    <a:srgbClr val="008080"/>
    <a:srgbClr val="CCFFCC"/>
    <a:srgbClr val="1F497D"/>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53" autoAdjust="0"/>
    <p:restoredTop sz="94673" autoAdjust="0"/>
  </p:normalViewPr>
  <p:slideViewPr>
    <p:cSldViewPr>
      <p:cViewPr varScale="1">
        <p:scale>
          <a:sx n="103" d="100"/>
          <a:sy n="103" d="100"/>
        </p:scale>
        <p:origin x="1224"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gs" Target="tags/tag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053483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8F8676-1DDF-40F5-B728-965A13674E99}" type="datetimeFigureOut">
              <a:rPr lang="en-US" smtClean="0"/>
              <a:pPr/>
              <a:t>6/23/2025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A04A84-2FE0-4B50-B766-989A99375186}" type="slidenum">
              <a:rPr lang="en-US" smtClean="0"/>
              <a:pPr/>
              <a:t>‹#›</a:t>
            </a:fld>
            <a:endParaRPr lang="en-US"/>
          </a:p>
        </p:txBody>
      </p:sp>
    </p:spTree>
    <p:extLst>
      <p:ext uri="{BB962C8B-B14F-4D97-AF65-F5344CB8AC3E}">
        <p14:creationId xmlns:p14="http://schemas.microsoft.com/office/powerpoint/2010/main" val="2340569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A5A04A84-2FE0-4B50-B766-989A99375186}" type="slidenum">
              <a:rPr lang="en-US" smtClean="0"/>
              <a:pPr/>
              <a:t>11</a:t>
            </a:fld>
            <a:endParaRPr lang="en-US"/>
          </a:p>
        </p:txBody>
      </p:sp>
    </p:spTree>
    <p:extLst>
      <p:ext uri="{BB962C8B-B14F-4D97-AF65-F5344CB8AC3E}">
        <p14:creationId xmlns:p14="http://schemas.microsoft.com/office/powerpoint/2010/main" val="30752054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2.xml"/><Relationship Id="rId4" Type="http://schemas.openxmlformats.org/officeDocument/2006/relationships/image" Target="../media/image4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4.R.1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Functions and Function Notation</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3: </a:t>
            </a:r>
            <a:r>
              <a:rPr lang="en-US" dirty="0"/>
              <a:t>Determining if a Relation is a Function</a:t>
            </a:r>
            <a:r>
              <a:rPr lang="en-US" sz="3200" baseline="-25000" dirty="0">
                <a:solidFill>
                  <a:schemeClr val="accent1"/>
                </a:solidFill>
              </a:rPr>
              <a:t>1</a:t>
            </a:r>
            <a:endParaRPr lang="en-US" sz="3200" dirty="0">
              <a:solidFill>
                <a:schemeClr val="accent1"/>
              </a:solidFill>
            </a:endParaRPr>
          </a:p>
        </p:txBody>
      </p:sp>
      <p:sp>
        <p:nvSpPr>
          <p:cNvPr id="5" name="Content Placeholder 2"/>
          <p:cNvSpPr txBox="1">
            <a:spLocks/>
          </p:cNvSpPr>
          <p:nvPr/>
        </p:nvSpPr>
        <p:spPr>
          <a:xfrm>
            <a:off x="457200" y="128016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Determine whether each of the following relations is a function.</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pic>
        <p:nvPicPr>
          <p:cNvPr id="6" name="Picture 5" descr=" s equals the set containing the following ordered pairs:&#10;open parenthesis 2 comma 3 close parenthesis,&#10;open parenthesis 1 comma 6 close parenthesis,&#10;open parenthesis 2 comma square root of 5 close parenthesis,&#10;open parenthesis 0 comma negative 1 close parenthesis.&#10;t equals the set containing the following ordered pairs:&#10;open parenthesis 1 comma 5 close parenthesis,&#10;open parenthesis 3 comma 5 close parenthesis,&#10;open parenthesis square root of 2 comma 5 close parenthesis,&#10;open parenthesis negative 1 comma 5 close parenthesis,&#10;open parenthesis negative 4 comma 5 close parenthesis.">
            <a:extLst>
              <a:ext uri="{FF2B5EF4-FFF2-40B4-BE49-F238E27FC236}">
                <a16:creationId xmlns:a16="http://schemas.microsoft.com/office/drawing/2014/main" id="{B8D68338-29B6-4CB4-4F6E-9555D027D28D}"/>
              </a:ext>
            </a:extLst>
          </p:cNvPr>
          <p:cNvPicPr>
            <a:picLocks noChangeAspect="1"/>
          </p:cNvPicPr>
          <p:nvPr/>
        </p:nvPicPr>
        <p:blipFill>
          <a:blip r:embed="rId2"/>
          <a:stretch>
            <a:fillRect/>
          </a:stretch>
        </p:blipFill>
        <p:spPr>
          <a:xfrm>
            <a:off x="547689" y="2167660"/>
            <a:ext cx="6078926" cy="14400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3: </a:t>
            </a:r>
            <a:r>
              <a:rPr lang="en-US" dirty="0"/>
              <a:t>Determining if a Relation is a Function</a:t>
            </a:r>
            <a:r>
              <a:rPr lang="en-US" sz="3200" baseline="-25000" dirty="0">
                <a:solidFill>
                  <a:schemeClr val="accent1"/>
                </a:solidFill>
              </a:rPr>
              <a:t>2</a:t>
            </a:r>
            <a:endParaRPr lang="en-US" sz="3200" dirty="0">
              <a:solidFill>
                <a:schemeClr val="accent1"/>
              </a:solidFill>
            </a:endParaRPr>
          </a:p>
        </p:txBody>
      </p:sp>
      <p:pic>
        <p:nvPicPr>
          <p:cNvPr id="11" name="Picture 10" descr=" s equals the set containing the following ordered pairs:&#10;open parenthesis 2 comma 3 close parenthesis,&#10;open parenthesis 1 comma 6 close parenthesis,&#10;open parenthesis 2 comma square root of 5 close parenthesis,&#10;open parenthesis 0 comma negative 1 close parenthesis.">
            <a:extLst>
              <a:ext uri="{FF2B5EF4-FFF2-40B4-BE49-F238E27FC236}">
                <a16:creationId xmlns:a16="http://schemas.microsoft.com/office/drawing/2014/main" id="{3AB4B5E2-0A52-7A71-FBB0-A3332D5C59D4}"/>
              </a:ext>
            </a:extLst>
          </p:cNvPr>
          <p:cNvPicPr>
            <a:picLocks noChangeAspect="1"/>
          </p:cNvPicPr>
          <p:nvPr/>
        </p:nvPicPr>
        <p:blipFill>
          <a:blip r:embed="rId3"/>
          <a:stretch>
            <a:fillRect/>
          </a:stretch>
        </p:blipFill>
        <p:spPr>
          <a:xfrm>
            <a:off x="475860" y="1228725"/>
            <a:ext cx="5089107" cy="752475"/>
          </a:xfrm>
          <a:prstGeom prst="rect">
            <a:avLst/>
          </a:prstGeom>
        </p:spPr>
      </p:pic>
      <p:sp>
        <p:nvSpPr>
          <p:cNvPr id="9" name="TextBox 8">
            <a:extLst>
              <a:ext uri="{FF2B5EF4-FFF2-40B4-BE49-F238E27FC236}">
                <a16:creationId xmlns:a16="http://schemas.microsoft.com/office/drawing/2014/main" id="{04318168-FCC6-410A-4FEC-9A64AF65E759}"/>
              </a:ext>
            </a:extLst>
          </p:cNvPr>
          <p:cNvSpPr txBox="1"/>
          <p:nvPr/>
        </p:nvSpPr>
        <p:spPr>
          <a:xfrm>
            <a:off x="447869" y="2105025"/>
            <a:ext cx="4352731" cy="1902059"/>
          </a:xfrm>
          <a:prstGeom prst="rect">
            <a:avLst/>
          </a:prstGeom>
          <a:noFill/>
        </p:spPr>
        <p:txBody>
          <a:bodyPr wrap="square">
            <a:spAutoFit/>
          </a:bodyPr>
          <a:lstStyle/>
          <a:p>
            <a:pPr marL="0" marR="0" lvl="0" indent="0" algn="l" defTabSz="914400" rtl="0" eaLnBrk="1" fontAlgn="auto" latinLnBrk="0" hangingPunct="1">
              <a:lnSpc>
                <a:spcPct val="100000"/>
              </a:lnSpc>
              <a:spcBef>
                <a:spcPct val="6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rPr>
              <a:t>Solution:</a:t>
            </a:r>
          </a:p>
          <a:p>
            <a:pPr>
              <a:spcBef>
                <a:spcPct val="20000"/>
              </a:spcBef>
              <a:defRPr/>
            </a:pPr>
            <a:r>
              <a:rPr kumimoji="0" lang="en-US" sz="2800" b="0" i="1" u="none" strike="noStrike" kern="1200" cap="none" spc="0" normalizeH="0" baseline="0" noProof="0" dirty="0">
                <a:ln>
                  <a:noFill/>
                </a:ln>
                <a:solidFill>
                  <a:srgbClr val="FF0000"/>
                </a:solidFill>
                <a:effectLst/>
                <a:uLnTx/>
                <a:uFillTx/>
                <a:latin typeface="Calibri"/>
                <a:ea typeface="+mn-ea"/>
                <a:cs typeface="+mn-cs"/>
              </a:rPr>
              <a:t>s</a:t>
            </a:r>
            <a:r>
              <a:rPr kumimoji="0" lang="en-US" sz="2800" b="0" i="0" u="none" strike="noStrike" kern="1200" cap="none" spc="0" normalizeH="0" baseline="0" noProof="0" dirty="0">
                <a:ln>
                  <a:noFill/>
                </a:ln>
                <a:solidFill>
                  <a:srgbClr val="FF0000"/>
                </a:solidFill>
                <a:effectLst/>
                <a:uLnTx/>
                <a:uFillTx/>
                <a:latin typeface="Calibri"/>
                <a:ea typeface="+mn-ea"/>
                <a:cs typeface="+mn-cs"/>
              </a:rPr>
              <a:t> is not a function</a:t>
            </a:r>
            <a:r>
              <a:rPr kumimoji="0" lang="en-US" sz="2800" b="0" i="0" u="none" strike="noStrike" kern="1200" cap="none" spc="0" normalizeH="0" baseline="0" noProof="0" dirty="0">
                <a:ln>
                  <a:noFill/>
                </a:ln>
                <a:solidFill>
                  <a:srgbClr val="366092"/>
                </a:solidFill>
                <a:effectLst/>
                <a:uLnTx/>
                <a:uFillTx/>
                <a:latin typeface="Calibri"/>
                <a:ea typeface="+mn-ea"/>
                <a:cs typeface="+mn-cs"/>
              </a:rPr>
              <a:t>.  The number </a:t>
            </a:r>
            <a:r>
              <a:rPr kumimoji="0" lang="en-US" sz="2800" b="0" i="0" u="none" strike="noStrike" kern="1200" cap="none" spc="0" normalizeH="0" baseline="0" noProof="0" dirty="0">
                <a:ln>
                  <a:noFill/>
                </a:ln>
                <a:solidFill>
                  <a:srgbClr val="FF0000"/>
                </a:solidFill>
                <a:effectLst/>
                <a:uLnTx/>
                <a:uFillTx/>
                <a:latin typeface="Calibri"/>
                <a:ea typeface="+mn-ea"/>
                <a:cs typeface="+mn-cs"/>
              </a:rPr>
              <a:t>2</a:t>
            </a:r>
            <a:r>
              <a:rPr kumimoji="0" lang="en-US" sz="2800" b="0" i="0" u="none" strike="noStrike" kern="1200" cap="none" spc="0" normalizeH="0" baseline="0" noProof="0" dirty="0">
                <a:ln>
                  <a:noFill/>
                </a:ln>
                <a:solidFill>
                  <a:srgbClr val="366092"/>
                </a:solidFill>
                <a:effectLst/>
                <a:uLnTx/>
                <a:uFillTx/>
                <a:latin typeface="Calibri"/>
                <a:ea typeface="+mn-ea"/>
                <a:cs typeface="+mn-cs"/>
              </a:rPr>
              <a:t> appears as a first coordinate more than once.</a:t>
            </a:r>
            <a:endParaRPr kumimoji="0" lang="en-US" sz="2800" u="none" strike="noStrike" kern="1200" cap="none" spc="0" normalizeH="0" baseline="0" noProof="0" dirty="0">
              <a:ln>
                <a:noFill/>
              </a:ln>
              <a:solidFill>
                <a:schemeClr val="tx1"/>
              </a:solidFill>
              <a:effectLst/>
              <a:uLnTx/>
              <a:uFillTx/>
            </a:endParaRPr>
          </a:p>
        </p:txBody>
      </p:sp>
      <p:pic>
        <p:nvPicPr>
          <p:cNvPr id="6" name="Picture 3" descr="The ellipse on the left contains numbers representing domain values that point to numbers inside the ellipse on the right, which represent range values.  2  points to both  3  and  square root 5,  1 points to  6,  0 points to  minus 1."/>
          <p:cNvPicPr>
            <a:picLocks noChangeAspect="1" noChangeArrowheads="1"/>
          </p:cNvPicPr>
          <p:nvPr/>
        </p:nvPicPr>
        <p:blipFill>
          <a:blip r:embed="rId4" cstate="print"/>
          <a:srcRect/>
          <a:stretch>
            <a:fillRect/>
          </a:stretch>
        </p:blipFill>
        <p:spPr bwMode="auto">
          <a:xfrm>
            <a:off x="5026089" y="2362200"/>
            <a:ext cx="3148729" cy="2895600"/>
          </a:xfrm>
          <a:prstGeom prst="rect">
            <a:avLst/>
          </a:prstGeom>
          <a:noFill/>
          <a:ln w="9525">
            <a:noFill/>
            <a:miter lim="800000"/>
            <a:headEnd/>
            <a:tailEnd/>
          </a:ln>
        </p:spPr>
      </p:pic>
    </p:spTree>
    <p:extLst>
      <p:ext uri="{BB962C8B-B14F-4D97-AF65-F5344CB8AC3E}">
        <p14:creationId xmlns:p14="http://schemas.microsoft.com/office/powerpoint/2010/main" val="2044129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3: </a:t>
            </a:r>
            <a:r>
              <a:rPr lang="en-US" dirty="0"/>
              <a:t>Determining if a Relation is a Function</a:t>
            </a:r>
            <a:r>
              <a:rPr lang="en-US" sz="3200" baseline="-25000" dirty="0">
                <a:solidFill>
                  <a:schemeClr val="accent1"/>
                </a:solidFill>
              </a:rPr>
              <a:t>3</a:t>
            </a:r>
            <a:endParaRPr lang="en-US" sz="3200" dirty="0">
              <a:solidFill>
                <a:schemeClr val="accent1"/>
              </a:solidFill>
            </a:endParaRPr>
          </a:p>
        </p:txBody>
      </p:sp>
      <p:pic>
        <p:nvPicPr>
          <p:cNvPr id="7" name="Picture 6" descr="t equals the set containing the following ordered pairs:&#10;open parenthesis 1 comma 5 close parenthesis,&#10;open parenthesis 3 comma 5 close parenthesis,&#10;open parenthesis square root of 2 comma 5 close parenthesis,&#10;open parenthesis negative 1 comma 5 close parenthesis,&#10;open parenthesis negative 4 comma 5 close parenthesis.">
            <a:extLst>
              <a:ext uri="{FF2B5EF4-FFF2-40B4-BE49-F238E27FC236}">
                <a16:creationId xmlns:a16="http://schemas.microsoft.com/office/drawing/2014/main" id="{83A1AE1C-B90C-71EE-413B-9B5319B45779}"/>
              </a:ext>
            </a:extLst>
          </p:cNvPr>
          <p:cNvPicPr>
            <a:picLocks noChangeAspect="1"/>
          </p:cNvPicPr>
          <p:nvPr/>
        </p:nvPicPr>
        <p:blipFill>
          <a:blip r:embed="rId2"/>
          <a:stretch>
            <a:fillRect/>
          </a:stretch>
        </p:blipFill>
        <p:spPr>
          <a:xfrm>
            <a:off x="457200" y="1074576"/>
            <a:ext cx="6221039" cy="762579"/>
          </a:xfrm>
          <a:prstGeom prst="rect">
            <a:avLst/>
          </a:prstGeom>
        </p:spPr>
      </p:pic>
      <p:sp>
        <p:nvSpPr>
          <p:cNvPr id="2" name="TextBox 1">
            <a:extLst>
              <a:ext uri="{FF2B5EF4-FFF2-40B4-BE49-F238E27FC236}">
                <a16:creationId xmlns:a16="http://schemas.microsoft.com/office/drawing/2014/main" id="{67D381A4-09DB-E3F9-7A12-C929AB6EFCB1}"/>
              </a:ext>
            </a:extLst>
          </p:cNvPr>
          <p:cNvSpPr txBox="1"/>
          <p:nvPr/>
        </p:nvSpPr>
        <p:spPr>
          <a:xfrm>
            <a:off x="483637" y="2090172"/>
            <a:ext cx="4114800" cy="3108543"/>
          </a:xfrm>
          <a:prstGeom prst="rect">
            <a:avLst/>
          </a:prstGeom>
          <a:noFill/>
        </p:spPr>
        <p:txBody>
          <a:bodyPr wrap="square" rtlCol="0">
            <a:spAutoFit/>
          </a:bodyPr>
          <a:lstStyle/>
          <a:p>
            <a:r>
              <a:rPr kumimoji="0" lang="en-US" sz="2800" b="1" i="0" u="none" strike="noStrike" kern="1200" cap="none" spc="0" normalizeH="0" baseline="0" noProof="0" dirty="0">
                <a:ln>
                  <a:noFill/>
                </a:ln>
                <a:solidFill>
                  <a:schemeClr val="tx1"/>
                </a:solidFill>
                <a:effectLst/>
                <a:uLnTx/>
                <a:uFillTx/>
              </a:rPr>
              <a:t>Solution:</a:t>
            </a:r>
          </a:p>
          <a:p>
            <a:r>
              <a:rPr kumimoji="0" lang="en-US" sz="2800" b="0" i="1" u="none" strike="noStrike" kern="1200" cap="none" spc="0" normalizeH="0" baseline="0" noProof="0" dirty="0">
                <a:ln>
                  <a:noFill/>
                </a:ln>
                <a:solidFill>
                  <a:srgbClr val="FF0000"/>
                </a:solidFill>
                <a:effectLst/>
                <a:uLnTx/>
                <a:uFillTx/>
                <a:latin typeface="Calibri"/>
                <a:ea typeface="+mn-ea"/>
                <a:cs typeface="+mn-cs"/>
              </a:rPr>
              <a:t>t</a:t>
            </a:r>
            <a:r>
              <a:rPr kumimoji="0" lang="en-US" sz="2800" b="0" i="0" u="none" strike="noStrike" kern="1200" cap="none" spc="0" normalizeH="0" baseline="0" noProof="0" dirty="0">
                <a:ln>
                  <a:noFill/>
                </a:ln>
                <a:solidFill>
                  <a:srgbClr val="FF0000"/>
                </a:solidFill>
                <a:effectLst/>
                <a:uLnTx/>
                <a:uFillTx/>
                <a:latin typeface="Calibri"/>
                <a:ea typeface="+mn-ea"/>
                <a:cs typeface="+mn-cs"/>
              </a:rPr>
              <a:t> is a function</a:t>
            </a:r>
            <a:r>
              <a:rPr kumimoji="0" lang="en-US" sz="2800" b="0" i="0" u="none" strike="noStrike" kern="1200" cap="none" spc="0" normalizeH="0" baseline="0" noProof="0" dirty="0">
                <a:ln>
                  <a:noFill/>
                </a:ln>
                <a:solidFill>
                  <a:srgbClr val="366092"/>
                </a:solidFill>
                <a:effectLst/>
                <a:uLnTx/>
                <a:uFillTx/>
                <a:latin typeface="Calibri"/>
                <a:ea typeface="+mn-ea"/>
                <a:cs typeface="+mn-cs"/>
              </a:rPr>
              <a:t>. Each first coordinate appears only once. The fact that the second coordinates are all the same  has no effect on the concept of a function.</a:t>
            </a:r>
            <a:endParaRPr lang="en-IN" dirty="0"/>
          </a:p>
        </p:txBody>
      </p:sp>
      <p:pic>
        <p:nvPicPr>
          <p:cNvPr id="6" name="Picture 3" descr="The ellipse on the left contains domain values that point to a single range value inside the ellipse on the right.  1 ,  3 ,  square root of 2,  minus 1, and  minus 4 all point to  5."/>
          <p:cNvPicPr>
            <a:picLocks noChangeAspect="1" noChangeArrowheads="1"/>
          </p:cNvPicPr>
          <p:nvPr/>
        </p:nvPicPr>
        <p:blipFill>
          <a:blip r:embed="rId3" cstate="print"/>
          <a:srcRect/>
          <a:stretch>
            <a:fillRect/>
          </a:stretch>
        </p:blipFill>
        <p:spPr bwMode="auto">
          <a:xfrm>
            <a:off x="4953000" y="2133600"/>
            <a:ext cx="2983305" cy="27432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dirty="0">
                <a:solidFill>
                  <a:schemeClr val="tx1"/>
                </a:solidFill>
              </a:rPr>
              <a:t>Procedure: Vertical Line Test</a:t>
            </a:r>
          </a:p>
        </p:txBody>
      </p:sp>
      <p:sp>
        <p:nvSpPr>
          <p:cNvPr id="19459" name="TextBox 3"/>
          <p:cNvSpPr>
            <a:spLocks noGrp="1" noChangeArrowheads="1"/>
          </p:cNvSpPr>
          <p:nvPr>
            <p:ph idx="1"/>
          </p:nvPr>
        </p:nvSpPr>
        <p:spPr>
          <a:xfrm>
            <a:off x="457200" y="1280160"/>
            <a:ext cx="8229600" cy="1384995"/>
          </a:xfrm>
          <a:prstGeom prst="rect">
            <a:avLst/>
          </a:prstGeom>
          <a:solidFill>
            <a:srgbClr val="FFFFCC"/>
          </a:solidFill>
          <a:ln w="28575">
            <a:solidFill>
              <a:srgbClr val="000000"/>
            </a:solidFill>
          </a:ln>
        </p:spPr>
        <p:txBody>
          <a:bodyPr>
            <a:spAutoFit/>
          </a:bodyPr>
          <a:lstStyle/>
          <a:p>
            <a:pPr marL="15875" indent="-15875">
              <a:buFont typeface="Courier New" pitchFamily="49" charset="0"/>
              <a:buNone/>
              <a:tabLst>
                <a:tab pos="342900" algn="l"/>
                <a:tab pos="977900" algn="l"/>
                <a:tab pos="7150100" algn="l"/>
              </a:tabLst>
            </a:pPr>
            <a:r>
              <a:rPr lang="en-US" i="0" dirty="0">
                <a:solidFill>
                  <a:srgbClr val="000000"/>
                </a:solidFill>
              </a:rPr>
              <a:t>If </a:t>
            </a:r>
            <a:r>
              <a:rPr lang="en-US" b="1" i="0" dirty="0">
                <a:solidFill>
                  <a:srgbClr val="C00000"/>
                </a:solidFill>
              </a:rPr>
              <a:t>any</a:t>
            </a:r>
            <a:r>
              <a:rPr lang="en-US" i="0" dirty="0">
                <a:solidFill>
                  <a:srgbClr val="000000"/>
                </a:solidFill>
              </a:rPr>
              <a:t> vertical line intersects the graph of a relation at more than one point, then the relation is </a:t>
            </a:r>
            <a:r>
              <a:rPr lang="en-US" b="1" i="0" dirty="0">
                <a:solidFill>
                  <a:srgbClr val="C00000"/>
                </a:solidFill>
              </a:rPr>
              <a:t>not</a:t>
            </a:r>
            <a:r>
              <a:rPr lang="en-US" i="0" dirty="0">
                <a:solidFill>
                  <a:srgbClr val="000000"/>
                </a:solidFill>
              </a:rPr>
              <a:t> a function.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Vertical Line Test</a:t>
            </a:r>
            <a:r>
              <a:rPr lang="en-US" sz="3200" baseline="-25000" dirty="0">
                <a:solidFill>
                  <a:schemeClr val="accent1"/>
                </a:solidFill>
              </a:rPr>
              <a:t>1</a:t>
            </a:r>
            <a:endParaRPr lang="en-US" sz="3200" dirty="0">
              <a:solidFill>
                <a:schemeClr val="accent1"/>
              </a:solidFill>
            </a:endParaRPr>
          </a:p>
        </p:txBody>
      </p:sp>
      <p:sp>
        <p:nvSpPr>
          <p:cNvPr id="3" name="TextBox 2">
            <a:extLst>
              <a:ext uri="{FF2B5EF4-FFF2-40B4-BE49-F238E27FC236}">
                <a16:creationId xmlns:a16="http://schemas.microsoft.com/office/drawing/2014/main" id="{E8B256DA-F8BC-CCF2-A15C-C8FEAECAA04E}"/>
              </a:ext>
            </a:extLst>
          </p:cNvPr>
          <p:cNvSpPr txBox="1"/>
          <p:nvPr/>
        </p:nvSpPr>
        <p:spPr>
          <a:xfrm>
            <a:off x="457200" y="1092615"/>
            <a:ext cx="8305800" cy="1384995"/>
          </a:xfrm>
          <a:prstGeom prst="rect">
            <a:avLst/>
          </a:prstGeom>
          <a:noFill/>
        </p:spPr>
        <p:txBody>
          <a:bodyPr wrap="square">
            <a:spAutoFit/>
          </a:bodyPr>
          <a:lstStyle/>
          <a:p>
            <a:pPr marL="0" indent="0" defTabSz="342900">
              <a:spcBef>
                <a:spcPct val="0"/>
              </a:spcBef>
              <a:buFont typeface="Courier New" pitchFamily="49" charset="0"/>
              <a:buNone/>
            </a:pPr>
            <a:r>
              <a:rPr lang="en-US" sz="2800" i="0" dirty="0">
                <a:solidFill>
                  <a:schemeClr val="tx1"/>
                </a:solidFill>
              </a:rPr>
              <a:t>Use the vertical line test to determine whether each  graph represents a function. Then list the domain and range of each graph.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sz="3200" baseline="-25000" dirty="0">
                <a:solidFill>
                  <a:schemeClr val="accent1"/>
                </a:solidFill>
              </a:rPr>
              <a:t>2</a:t>
            </a:r>
            <a:endParaRPr lang="en-US" sz="3200" dirty="0">
              <a:solidFill>
                <a:schemeClr val="accent1"/>
              </a:solidFill>
            </a:endParaRPr>
          </a:p>
        </p:txBody>
      </p:sp>
      <p:sp>
        <p:nvSpPr>
          <p:cNvPr id="5" name="TextBox 4">
            <a:extLst>
              <a:ext uri="{FF2B5EF4-FFF2-40B4-BE49-F238E27FC236}">
                <a16:creationId xmlns:a16="http://schemas.microsoft.com/office/drawing/2014/main" id="{5126ADC7-CEB8-BF8F-F0FF-BBB902EA6C7D}"/>
              </a:ext>
            </a:extLst>
          </p:cNvPr>
          <p:cNvSpPr txBox="1"/>
          <p:nvPr/>
        </p:nvSpPr>
        <p:spPr>
          <a:xfrm>
            <a:off x="381000" y="1097280"/>
            <a:ext cx="8229600" cy="2015936"/>
          </a:xfrm>
          <a:prstGeom prst="rect">
            <a:avLst/>
          </a:prstGeom>
          <a:noFill/>
        </p:spPr>
        <p:txBody>
          <a:bodyPr wrap="square">
            <a:spAutoFit/>
          </a:bodyPr>
          <a:lstStyle/>
          <a:p>
            <a:pPr marL="344488" indent="-344488" algn="just" defTabSz="342900">
              <a:spcBef>
                <a:spcPts val="600"/>
              </a:spcBef>
              <a:defRPr/>
            </a:pPr>
            <a:r>
              <a:rPr lang="en-US" sz="2400" b="1" dirty="0"/>
              <a:t>Solution</a:t>
            </a:r>
          </a:p>
          <a:p>
            <a:pPr marL="514350" indent="-514350" defTabSz="342900">
              <a:spcBef>
                <a:spcPts val="600"/>
              </a:spcBef>
              <a:buFont typeface="+mj-lt"/>
              <a:buAutoNum type="alphaLcPeriod"/>
              <a:defRPr/>
            </a:pPr>
            <a:r>
              <a:rPr lang="en-US" sz="2400" dirty="0"/>
              <a:t>The relation is </a:t>
            </a:r>
            <a:r>
              <a:rPr lang="en-US" sz="2400" b="1" dirty="0"/>
              <a:t>not a function</a:t>
            </a:r>
            <a:r>
              <a:rPr lang="en-US" sz="2400" dirty="0"/>
              <a:t> since a vertical line can be drawn that intersects the graph at more than one point. Listing the ordered pairs shows that several </a:t>
            </a:r>
            <a:r>
              <a:rPr lang="en-US" sz="2400" i="1" dirty="0"/>
              <a:t>x</a:t>
            </a:r>
            <a:r>
              <a:rPr lang="en-US" sz="2400" dirty="0"/>
              <a:t>-coordinates appear more than once. </a:t>
            </a:r>
          </a:p>
        </p:txBody>
      </p:sp>
      <p:pic>
        <p:nvPicPr>
          <p:cNvPr id="4" name="Picture 3" descr="r equals the set containing:&#10;open parenthesis negative 2 comma 3 close parenthesis,&#10;open parenthesis negative 1 comma 1 close parenthesis,&#10;open parenthesis negative 1 comma 4 close parenthesis,&#10;open parenthesis 0 comma 0 close parenthesis,&#10;open parenthesis 0 comma 5 close parenthesis,&#10;open parenthesis 1 comma 1 close parenthesis,&#10;open parenthesis 1 comma 4 close parenthesis,&#10;open parenthesis 2 comma 3 close parenthesis.">
            <a:extLst>
              <a:ext uri="{FF2B5EF4-FFF2-40B4-BE49-F238E27FC236}">
                <a16:creationId xmlns:a16="http://schemas.microsoft.com/office/drawing/2014/main" id="{F8018533-901C-59F4-AC63-7ECBEE0D9882}"/>
              </a:ext>
            </a:extLst>
          </p:cNvPr>
          <p:cNvPicPr>
            <a:picLocks noChangeAspect="1"/>
          </p:cNvPicPr>
          <p:nvPr/>
        </p:nvPicPr>
        <p:blipFill>
          <a:blip r:embed="rId2"/>
          <a:stretch>
            <a:fillRect/>
          </a:stretch>
        </p:blipFill>
        <p:spPr>
          <a:xfrm>
            <a:off x="640541" y="3155949"/>
            <a:ext cx="3657600" cy="1500326"/>
          </a:xfrm>
          <a:prstGeom prst="rect">
            <a:avLst/>
          </a:prstGeom>
        </p:spPr>
      </p:pic>
      <p:pic>
        <p:nvPicPr>
          <p:cNvPr id="10" name="Picture 9" descr="Here the set D contains the elements negative 2, negative 1, 0, 1, and 2.&#10;and the set R contains the elements 0, 1, 3, 4, and 5. &#10;">
            <a:extLst>
              <a:ext uri="{FF2B5EF4-FFF2-40B4-BE49-F238E27FC236}">
                <a16:creationId xmlns:a16="http://schemas.microsoft.com/office/drawing/2014/main" id="{6B428FB0-BF5C-51AF-90BA-DA447C9903F6}"/>
              </a:ext>
            </a:extLst>
          </p:cNvPr>
          <p:cNvPicPr>
            <a:picLocks noChangeAspect="1"/>
          </p:cNvPicPr>
          <p:nvPr/>
        </p:nvPicPr>
        <p:blipFill>
          <a:blip r:embed="rId3"/>
          <a:stretch>
            <a:fillRect/>
          </a:stretch>
        </p:blipFill>
        <p:spPr>
          <a:xfrm>
            <a:off x="695107" y="4729488"/>
            <a:ext cx="3038693" cy="1061712"/>
          </a:xfrm>
          <a:prstGeom prst="rect">
            <a:avLst/>
          </a:prstGeom>
        </p:spPr>
      </p:pic>
      <p:pic>
        <p:nvPicPr>
          <p:cNvPr id="41328" name="Picture 368" descr="Two graphs are shown plotted on a coordinate plane. The first graph is in the shape of a “v,” which opens upward with the vertex lying at ordered pair  open parentheses 0 comma 0 close parentheses. It passes through the points plotted at ordered pair open parentheses minus 1 comma 1 close parentheses and ordered pair open parentheses 1 comma 1 close parentheses. The second graph is in the shape of an inverted “v,” which opens downward with the vertex lying at ordered pair open parentheses 0 comma 5 close parentheses. It passes through the points plotted at ordered pair open parentheses minus 2 comma 3 close parentheses ordered pair open parentheses 1 comma 1 close parentheses, ordered pair open parentheses 1 comma 4 close parentheses, and ordered pair open parentheses 2 comma 3 close parentheses. There are three vertical lines, each passing through a point on the graph of the function.&#10;"/>
          <p:cNvPicPr>
            <a:picLocks noChangeAspect="1" noChangeArrowheads="1"/>
          </p:cNvPicPr>
          <p:nvPr/>
        </p:nvPicPr>
        <p:blipFill>
          <a:blip r:embed="rId4" cstate="print"/>
          <a:srcRect/>
          <a:stretch>
            <a:fillRect/>
          </a:stretch>
        </p:blipFill>
        <p:spPr bwMode="auto">
          <a:xfrm>
            <a:off x="5029200" y="2692733"/>
            <a:ext cx="3200400" cy="3250867"/>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Vertical Line Test</a:t>
            </a:r>
            <a:r>
              <a:rPr lang="en-US" sz="3200" baseline="-25000" dirty="0">
                <a:solidFill>
                  <a:schemeClr val="accent1"/>
                </a:solidFill>
              </a:rPr>
              <a:t>3</a:t>
            </a:r>
            <a:endParaRPr lang="en-US" sz="3200" dirty="0">
              <a:solidFill>
                <a:schemeClr val="accent1"/>
              </a:solidFill>
            </a:endParaRPr>
          </a:p>
        </p:txBody>
      </p:sp>
      <p:sp>
        <p:nvSpPr>
          <p:cNvPr id="3" name="TextBox 2">
            <a:extLst>
              <a:ext uri="{FF2B5EF4-FFF2-40B4-BE49-F238E27FC236}">
                <a16:creationId xmlns:a16="http://schemas.microsoft.com/office/drawing/2014/main" id="{58F8FA89-F7A7-D57A-4827-78D11EC06806}"/>
              </a:ext>
            </a:extLst>
          </p:cNvPr>
          <p:cNvSpPr txBox="1"/>
          <p:nvPr/>
        </p:nvSpPr>
        <p:spPr>
          <a:xfrm>
            <a:off x="457199" y="1143000"/>
            <a:ext cx="4872135" cy="4047262"/>
          </a:xfrm>
          <a:prstGeom prst="rect">
            <a:avLst/>
          </a:prstGeom>
          <a:noFill/>
        </p:spPr>
        <p:txBody>
          <a:bodyPr wrap="square">
            <a:spAutoFit/>
          </a:bodyPr>
          <a:lstStyle/>
          <a:p>
            <a:pPr marL="457200" indent="-457200">
              <a:buFont typeface="Courier New" pitchFamily="49" charset="0"/>
              <a:buNone/>
              <a:tabLst>
                <a:tab pos="7772400" algn="r"/>
              </a:tabLst>
            </a:pPr>
            <a:r>
              <a:rPr lang="en-US" sz="2800" dirty="0">
                <a:solidFill>
                  <a:schemeClr val="tx1"/>
                </a:solidFill>
              </a:rPr>
              <a:t>b.  The relation </a:t>
            </a:r>
            <a:r>
              <a:rPr lang="en-US" sz="2800" b="1" dirty="0">
                <a:solidFill>
                  <a:schemeClr val="tx1"/>
                </a:solidFill>
              </a:rPr>
              <a:t>is a function.</a:t>
            </a:r>
          </a:p>
          <a:p>
            <a:pPr marL="457200" indent="-457200">
              <a:spcBef>
                <a:spcPts val="0"/>
              </a:spcBef>
              <a:buFont typeface="Courier New" pitchFamily="49" charset="0"/>
              <a:buNone/>
              <a:tabLst>
                <a:tab pos="7772400" algn="r"/>
              </a:tabLst>
            </a:pPr>
            <a:r>
              <a:rPr lang="en-US" sz="2800" dirty="0">
                <a:solidFill>
                  <a:schemeClr val="tx1"/>
                </a:solidFill>
              </a:rPr>
              <a:t>	No vertical line will intersect </a:t>
            </a:r>
          </a:p>
          <a:p>
            <a:pPr marL="457200" indent="-457200">
              <a:spcBef>
                <a:spcPts val="0"/>
              </a:spcBef>
              <a:buFont typeface="Courier New" pitchFamily="49" charset="0"/>
              <a:buNone/>
              <a:tabLst>
                <a:tab pos="7772400" algn="r"/>
              </a:tabLst>
            </a:pPr>
            <a:r>
              <a:rPr lang="en-US" sz="2800" dirty="0">
                <a:solidFill>
                  <a:schemeClr val="tx1"/>
                </a:solidFill>
              </a:rPr>
              <a:t>	the graph at more than one </a:t>
            </a:r>
          </a:p>
          <a:p>
            <a:pPr marL="457200" indent="-457200">
              <a:spcBef>
                <a:spcPts val="0"/>
              </a:spcBef>
              <a:buFont typeface="Courier New" pitchFamily="49" charset="0"/>
              <a:buNone/>
              <a:tabLst>
                <a:tab pos="7772400" algn="r"/>
              </a:tabLst>
            </a:pPr>
            <a:r>
              <a:rPr lang="en-US" sz="2800" dirty="0">
                <a:solidFill>
                  <a:schemeClr val="tx1"/>
                </a:solidFill>
              </a:rPr>
              <a:t>	point. Several vertical lines  are drawn to illustrate this.</a:t>
            </a:r>
          </a:p>
          <a:p>
            <a:pPr marL="457200" indent="-457200">
              <a:spcBef>
                <a:spcPts val="600"/>
              </a:spcBef>
              <a:buFont typeface="Courier New" pitchFamily="49" charset="0"/>
              <a:buNone/>
              <a:tabLst>
                <a:tab pos="7772400" algn="r"/>
              </a:tabLst>
            </a:pPr>
            <a:br>
              <a:rPr lang="en-US" sz="2800" dirty="0">
                <a:solidFill>
                  <a:schemeClr val="tx1"/>
                </a:solidFill>
              </a:rPr>
            </a:br>
            <a:r>
              <a:rPr lang="en-US" sz="2800" dirty="0">
                <a:solidFill>
                  <a:schemeClr val="tx1"/>
                </a:solidFill>
              </a:rPr>
              <a:t>For this function, we see </a:t>
            </a:r>
          </a:p>
          <a:p>
            <a:pPr marL="457200" indent="-457200">
              <a:spcBef>
                <a:spcPts val="0"/>
              </a:spcBef>
              <a:buFont typeface="Courier New" pitchFamily="49" charset="0"/>
              <a:buNone/>
              <a:tabLst>
                <a:tab pos="7772400" algn="r"/>
              </a:tabLst>
            </a:pPr>
            <a:r>
              <a:rPr lang="en-US" sz="2800" dirty="0">
                <a:solidFill>
                  <a:schemeClr val="tx1"/>
                </a:solidFill>
              </a:rPr>
              <a:t>	from the graph that </a:t>
            </a:r>
          </a:p>
          <a:p>
            <a:pPr marL="457200" indent="-457200">
              <a:spcBef>
                <a:spcPts val="0"/>
              </a:spcBef>
              <a:buFont typeface="Courier New" pitchFamily="49" charset="0"/>
              <a:buNone/>
              <a:tabLst>
                <a:tab pos="7772400" algn="r"/>
              </a:tabLst>
            </a:pPr>
            <a:r>
              <a:rPr lang="en-US" sz="2800" dirty="0">
                <a:solidFill>
                  <a:schemeClr val="tx1"/>
                </a:solidFill>
              </a:rPr>
              <a:t>	</a:t>
            </a:r>
            <a:r>
              <a:rPr lang="en-US" sz="2800" i="1" dirty="0">
                <a:solidFill>
                  <a:srgbClr val="FF0000"/>
                </a:solidFill>
              </a:rPr>
              <a:t>D</a:t>
            </a:r>
            <a:r>
              <a:rPr lang="en-US" sz="2800" dirty="0">
                <a:solidFill>
                  <a:srgbClr val="FF0000"/>
                </a:solidFill>
              </a:rPr>
              <a:t> </a:t>
            </a:r>
            <a:r>
              <a:rPr lang="en-US" sz="2800" dirty="0">
                <a:solidFill>
                  <a:srgbClr val="FF0000"/>
                </a:solidFill>
                <a:latin typeface="Symbol" pitchFamily="18" charset="2"/>
              </a:rPr>
              <a:t>= </a:t>
            </a:r>
            <a:r>
              <a:rPr lang="en-US" sz="2800" dirty="0">
                <a:solidFill>
                  <a:srgbClr val="FF0000"/>
                </a:solidFill>
              </a:rPr>
              <a:t>[</a:t>
            </a:r>
            <a:r>
              <a:rPr lang="en-US" sz="28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FF0000"/>
                </a:solidFill>
              </a:rPr>
              <a:t>2, 2]</a:t>
            </a:r>
            <a:r>
              <a:rPr lang="en-US" sz="2800" dirty="0">
                <a:solidFill>
                  <a:schemeClr val="tx1"/>
                </a:solidFill>
              </a:rPr>
              <a:t> and </a:t>
            </a:r>
            <a:r>
              <a:rPr lang="en-US" sz="2800" i="1" dirty="0">
                <a:solidFill>
                  <a:srgbClr val="FF0000"/>
                </a:solidFill>
              </a:rPr>
              <a:t>R</a:t>
            </a:r>
            <a:r>
              <a:rPr lang="en-US" sz="2800" dirty="0">
                <a:solidFill>
                  <a:srgbClr val="FF0000"/>
                </a:solidFill>
              </a:rPr>
              <a:t> </a:t>
            </a:r>
            <a:r>
              <a:rPr lang="en-US" sz="2800" dirty="0">
                <a:solidFill>
                  <a:srgbClr val="FF0000"/>
                </a:solidFill>
                <a:latin typeface="Symbol" pitchFamily="18" charset="2"/>
              </a:rPr>
              <a:t>= </a:t>
            </a:r>
            <a:r>
              <a:rPr lang="en-US" sz="2800" dirty="0">
                <a:solidFill>
                  <a:srgbClr val="FF0000"/>
                </a:solidFill>
              </a:rPr>
              <a:t>[0, 2]</a:t>
            </a:r>
            <a:r>
              <a:rPr lang="en-US" sz="2800" dirty="0">
                <a:solidFill>
                  <a:schemeClr val="tx1"/>
                </a:solidFill>
              </a:rPr>
              <a:t>.</a:t>
            </a:r>
          </a:p>
        </p:txBody>
      </p:sp>
      <p:pic>
        <p:nvPicPr>
          <p:cNvPr id="46081" name="Picture 1" descr="Graph showing a vertical line test for a relation passing through the points open parentheses minus 2 comma 0 close parentheses, open parentheses 0 comma 2 close parentheses, open parentheses 2 comma 0 close parentheses. This relation resembles a half circle facing downward. A vertical line test is performed for the x values 1, minus 0.75, minus 1.5&#10;"/>
          <p:cNvPicPr>
            <a:picLocks noChangeAspect="1" noChangeArrowheads="1"/>
          </p:cNvPicPr>
          <p:nvPr/>
        </p:nvPicPr>
        <p:blipFill>
          <a:blip r:embed="rId2" cstate="print"/>
          <a:srcRect/>
          <a:stretch>
            <a:fillRect/>
          </a:stretch>
        </p:blipFill>
        <p:spPr bwMode="auto">
          <a:xfrm>
            <a:off x="5329335" y="1814543"/>
            <a:ext cx="3273552" cy="3228913"/>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sz="3200" baseline="-25000" dirty="0">
                <a:solidFill>
                  <a:schemeClr val="accent1"/>
                </a:solidFill>
              </a:rPr>
              <a:t>4</a:t>
            </a:r>
            <a:endParaRPr lang="en-US" sz="3200" dirty="0">
              <a:solidFill>
                <a:schemeClr val="accent1"/>
              </a:solidFill>
            </a:endParaRPr>
          </a:p>
        </p:txBody>
      </p:sp>
      <p:sp>
        <p:nvSpPr>
          <p:cNvPr id="4" name="TextBox 3">
            <a:extLst>
              <a:ext uri="{FF2B5EF4-FFF2-40B4-BE49-F238E27FC236}">
                <a16:creationId xmlns:a16="http://schemas.microsoft.com/office/drawing/2014/main" id="{C28CF321-8CCF-D398-8BBB-1EE4F2C2CADC}"/>
              </a:ext>
            </a:extLst>
          </p:cNvPr>
          <p:cNvSpPr txBox="1"/>
          <p:nvPr/>
        </p:nvSpPr>
        <p:spPr>
          <a:xfrm>
            <a:off x="443204" y="1131728"/>
            <a:ext cx="4966996" cy="1815882"/>
          </a:xfrm>
          <a:prstGeom prst="rect">
            <a:avLst/>
          </a:prstGeom>
          <a:noFill/>
        </p:spPr>
        <p:txBody>
          <a:bodyPr wrap="square">
            <a:spAutoFit/>
          </a:bodyPr>
          <a:lstStyle/>
          <a:p>
            <a:pPr marL="457200" indent="-457200"/>
            <a:r>
              <a:rPr kumimoji="0" lang="en-US" sz="2800" b="0" i="0" u="none" strike="noStrike" kern="1200" cap="none" spc="0" normalizeH="0" baseline="0" noProof="0" dirty="0">
                <a:ln>
                  <a:noFill/>
                </a:ln>
                <a:solidFill>
                  <a:srgbClr val="366092"/>
                </a:solidFill>
                <a:effectLst/>
                <a:uLnTx/>
                <a:uFillTx/>
                <a:latin typeface="Calibri"/>
                <a:ea typeface="+mn-ea"/>
                <a:cs typeface="+mn-cs"/>
              </a:rPr>
              <a:t>c.   </a:t>
            </a:r>
            <a:r>
              <a:rPr lang="en-US" sz="2800" dirty="0"/>
              <a:t>The relation is </a:t>
            </a:r>
            <a:r>
              <a:rPr lang="en-US" sz="2800" b="1" dirty="0"/>
              <a:t>not a function</a:t>
            </a:r>
            <a:r>
              <a:rPr lang="en-US" sz="2800" dirty="0"/>
              <a:t>.</a:t>
            </a:r>
          </a:p>
          <a:p>
            <a:pPr marL="457200" indent="-457200">
              <a:buFont typeface="Courier New" pitchFamily="49" charset="0"/>
              <a:buNone/>
            </a:pPr>
            <a:r>
              <a:rPr lang="en-US" sz="2800" dirty="0"/>
              <a:t>	At least one vertical line (drawn) intersects the graph at more than one point.</a:t>
            </a:r>
          </a:p>
        </p:txBody>
      </p:sp>
      <p:pic>
        <p:nvPicPr>
          <p:cNvPr id="9" name="Picture 8" descr="Here, D equals open parentheses minus Infinity comma Infinity close parentheses and R equals open parentheses minus Infinity comma Infinity close parentheses.">
            <a:extLst>
              <a:ext uri="{FF2B5EF4-FFF2-40B4-BE49-F238E27FC236}">
                <a16:creationId xmlns:a16="http://schemas.microsoft.com/office/drawing/2014/main" id="{BF641897-C9AB-79CC-447C-73ACE9669F01}"/>
              </a:ext>
            </a:extLst>
          </p:cNvPr>
          <p:cNvPicPr>
            <a:picLocks noChangeAspect="1"/>
          </p:cNvPicPr>
          <p:nvPr/>
        </p:nvPicPr>
        <p:blipFill>
          <a:blip r:embed="rId2"/>
          <a:stretch>
            <a:fillRect/>
          </a:stretch>
        </p:blipFill>
        <p:spPr>
          <a:xfrm>
            <a:off x="1602173" y="3300526"/>
            <a:ext cx="2649057" cy="1080000"/>
          </a:xfrm>
          <a:prstGeom prst="rect">
            <a:avLst/>
          </a:prstGeom>
        </p:spPr>
      </p:pic>
      <p:pic>
        <p:nvPicPr>
          <p:cNvPr id="7899" name="Picture 731" descr="An s shaped graph is shown plotted on a coordinate plane. It begins from the third quadrant and takes the first turn from the origin to enter into the second quadrant. It takes the second turn from the second quadrant and intersects the y axis to enter into the first quadrant. A vertical line is shown passing through the graph at three different points.&#10;"/>
          <p:cNvPicPr>
            <a:picLocks noChangeAspect="1" noChangeArrowheads="1"/>
          </p:cNvPicPr>
          <p:nvPr/>
        </p:nvPicPr>
        <p:blipFill>
          <a:blip r:embed="rId3" cstate="print"/>
          <a:srcRect/>
          <a:stretch>
            <a:fillRect/>
          </a:stretch>
        </p:blipFill>
        <p:spPr bwMode="auto">
          <a:xfrm>
            <a:off x="5214444" y="1447800"/>
            <a:ext cx="3264408" cy="32421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sz="3200" baseline="-25000" dirty="0">
                <a:solidFill>
                  <a:schemeClr val="accent1"/>
                </a:solidFill>
              </a:rPr>
              <a:t>5</a:t>
            </a:r>
            <a:endParaRPr lang="en-US" sz="3200" dirty="0">
              <a:solidFill>
                <a:schemeClr val="accent1"/>
              </a:solidFill>
            </a:endParaRPr>
          </a:p>
        </p:txBody>
      </p:sp>
      <p:sp>
        <p:nvSpPr>
          <p:cNvPr id="5" name="TextBox 4">
            <a:extLst>
              <a:ext uri="{FF2B5EF4-FFF2-40B4-BE49-F238E27FC236}">
                <a16:creationId xmlns:a16="http://schemas.microsoft.com/office/drawing/2014/main" id="{D2F3A934-2CD2-00DA-FA9A-AFB64BD125AD}"/>
              </a:ext>
            </a:extLst>
          </p:cNvPr>
          <p:cNvSpPr txBox="1"/>
          <p:nvPr/>
        </p:nvSpPr>
        <p:spPr>
          <a:xfrm>
            <a:off x="457200" y="1229112"/>
            <a:ext cx="4572000" cy="2677656"/>
          </a:xfrm>
          <a:prstGeom prst="rect">
            <a:avLst/>
          </a:prstGeom>
          <a:noFill/>
        </p:spPr>
        <p:txBody>
          <a:bodyPr wrap="square">
            <a:spAutoFit/>
          </a:bodyPr>
          <a:lstStyle/>
          <a:p>
            <a:pPr marL="457200" indent="-457200">
              <a:buFont typeface="Courier New" pitchFamily="49" charset="0"/>
              <a:buNone/>
              <a:tabLst>
                <a:tab pos="457200" algn="l"/>
              </a:tabLst>
            </a:pPr>
            <a:r>
              <a:rPr lang="en-US" sz="2800" dirty="0"/>
              <a:t>d.  The relation is </a:t>
            </a:r>
            <a:r>
              <a:rPr lang="en-US" sz="2800" b="1" dirty="0"/>
              <a:t>not a function</a:t>
            </a:r>
            <a:r>
              <a:rPr lang="en-US" sz="2800" dirty="0"/>
              <a:t>. Every point has the same </a:t>
            </a:r>
            <a:r>
              <a:rPr lang="en-US" sz="2800" i="1" dirty="0"/>
              <a:t>x</a:t>
            </a:r>
            <a:r>
              <a:rPr lang="en-US" sz="2800" dirty="0"/>
              <a:t>‑value: </a:t>
            </a:r>
            <a:r>
              <a:rPr lang="en-US" sz="2800" i="1" dirty="0">
                <a:solidFill>
                  <a:srgbClr val="FF0000"/>
                </a:solidFill>
              </a:rPr>
              <a:t>x</a:t>
            </a:r>
            <a:r>
              <a:rPr lang="en-US" sz="2800" dirty="0">
                <a:solidFill>
                  <a:srgbClr val="FF0000"/>
                </a:solidFill>
              </a:rPr>
              <a:t> </a:t>
            </a:r>
            <a:r>
              <a:rPr lang="en-US" sz="2800" dirty="0">
                <a:solidFill>
                  <a:srgbClr val="FF0000"/>
                </a:solidFill>
                <a:latin typeface="Symbol" pitchFamily="18" charset="2"/>
              </a:rPr>
              <a:t>= </a:t>
            </a:r>
            <a:r>
              <a:rPr lang="en-US" sz="28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FF0000"/>
                </a:solidFill>
              </a:rPr>
              <a:t>3</a:t>
            </a:r>
            <a:r>
              <a:rPr lang="en-US" sz="2800" dirty="0"/>
              <a:t>.</a:t>
            </a:r>
            <a:r>
              <a:rPr lang="en-US" sz="2800" dirty="0">
                <a:solidFill>
                  <a:srgbClr val="FF0000"/>
                </a:solidFill>
              </a:rPr>
              <a:t> </a:t>
            </a:r>
            <a:r>
              <a:rPr lang="en-US" sz="2800" dirty="0"/>
              <a:t>In fact, no vertical line is a function since every point will have the same </a:t>
            </a:r>
            <a:r>
              <a:rPr lang="en-US" sz="2800" i="1" dirty="0"/>
              <a:t>x</a:t>
            </a:r>
            <a:r>
              <a:rPr lang="en-US" sz="2800" dirty="0"/>
              <a:t>‑value.</a:t>
            </a:r>
          </a:p>
        </p:txBody>
      </p:sp>
      <p:pic>
        <p:nvPicPr>
          <p:cNvPr id="10" name="Picture 9" descr="Here, D is the set containing the number minus three. and R is the set of all real numbers.">
            <a:extLst>
              <a:ext uri="{FF2B5EF4-FFF2-40B4-BE49-F238E27FC236}">
                <a16:creationId xmlns:a16="http://schemas.microsoft.com/office/drawing/2014/main" id="{7482CBF3-067C-FCA9-CAC4-FD6D52C1D0EB}"/>
              </a:ext>
            </a:extLst>
          </p:cNvPr>
          <p:cNvPicPr>
            <a:picLocks noChangeAspect="1"/>
          </p:cNvPicPr>
          <p:nvPr/>
        </p:nvPicPr>
        <p:blipFill>
          <a:blip r:embed="rId2"/>
          <a:stretch>
            <a:fillRect/>
          </a:stretch>
        </p:blipFill>
        <p:spPr>
          <a:xfrm>
            <a:off x="1524000" y="4086208"/>
            <a:ext cx="2555829" cy="1140293"/>
          </a:xfrm>
          <a:prstGeom prst="rect">
            <a:avLst/>
          </a:prstGeom>
        </p:spPr>
      </p:pic>
      <p:pic>
        <p:nvPicPr>
          <p:cNvPr id="8923" name="Picture 731" descr="The line  x equals minus 3 is represented as a solid line.&#10;"/>
          <p:cNvPicPr>
            <a:picLocks noChangeAspect="1" noChangeArrowheads="1"/>
          </p:cNvPicPr>
          <p:nvPr/>
        </p:nvPicPr>
        <p:blipFill>
          <a:blip r:embed="rId3" cstate="print"/>
          <a:srcRect/>
          <a:stretch>
            <a:fillRect/>
          </a:stretch>
        </p:blipFill>
        <p:spPr bwMode="auto">
          <a:xfrm>
            <a:off x="5105400" y="1427442"/>
            <a:ext cx="3273552" cy="3228913"/>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dirty="0"/>
              <a:t>Definition: Linear Functions</a:t>
            </a:r>
            <a:endParaRPr lang="en-US" sz="3200" dirty="0">
              <a:solidFill>
                <a:schemeClr val="tx1"/>
              </a:solidFill>
            </a:endParaRPr>
          </a:p>
        </p:txBody>
      </p:sp>
      <p:sp>
        <p:nvSpPr>
          <p:cNvPr id="5" name="Content Placeholder 2"/>
          <p:cNvSpPr txBox="1">
            <a:spLocks/>
          </p:cNvSpPr>
          <p:nvPr/>
        </p:nvSpPr>
        <p:spPr>
          <a:xfrm>
            <a:off x="457200" y="1280160"/>
            <a:ext cx="8229600" cy="2936188"/>
          </a:xfrm>
          <a:prstGeom prst="rect">
            <a:avLst/>
          </a:prstGeom>
          <a:solidFill>
            <a:srgbClr val="FFFFCC"/>
          </a:solidFill>
          <a:ln w="28575">
            <a:solidFill>
              <a:srgbClr val="000000"/>
            </a:solidFill>
          </a:ln>
        </p:spPr>
        <p:txBody>
          <a:bodyPr>
            <a:spAutoFit/>
          </a:bodyPr>
          <a:lstStyle/>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A </a:t>
            </a:r>
            <a:r>
              <a:rPr kumimoji="0" lang="en-US" sz="2800" b="1" i="0" u="none" strike="noStrike" kern="1200" cap="none" spc="0" normalizeH="0" baseline="0" noProof="0" dirty="0">
                <a:ln>
                  <a:noFill/>
                </a:ln>
                <a:solidFill>
                  <a:srgbClr val="C00000"/>
                </a:solidFill>
                <a:effectLst/>
                <a:uLnTx/>
                <a:uFillTx/>
                <a:latin typeface="+mn-lt"/>
                <a:ea typeface="+mn-ea"/>
                <a:cs typeface="+mn-cs"/>
              </a:rPr>
              <a:t>linear function</a:t>
            </a:r>
            <a:r>
              <a:rPr kumimoji="0" lang="en-US" sz="2800" b="0" i="0" u="none" strike="noStrike" kern="1200" cap="none" spc="0" normalizeH="0" baseline="0" noProof="0" dirty="0">
                <a:ln>
                  <a:noFill/>
                </a:ln>
                <a:solidFill>
                  <a:srgbClr val="000000"/>
                </a:solidFill>
                <a:effectLst/>
                <a:uLnTx/>
                <a:uFillTx/>
                <a:latin typeface="+mn-lt"/>
                <a:ea typeface="+mn-ea"/>
                <a:cs typeface="+mn-cs"/>
              </a:rPr>
              <a:t> is a function represented by an equation of the form</a:t>
            </a:r>
          </a:p>
          <a:p>
            <a:pPr marL="15875" marR="0" lvl="0" indent="-15875" algn="ctr"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1" i="1" u="none" strike="noStrike" kern="1200" cap="none" spc="0" normalizeH="0" baseline="0" noProof="0" dirty="0">
                <a:ln>
                  <a:noFill/>
                </a:ln>
                <a:solidFill>
                  <a:srgbClr val="0000FF"/>
                </a:solidFill>
                <a:effectLst/>
                <a:uLnTx/>
                <a:uFillTx/>
                <a:latin typeface="+mn-lt"/>
                <a:ea typeface="+mn-ea"/>
                <a:cs typeface="+mn-cs"/>
              </a:rPr>
              <a:t>y</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1" u="none" strike="noStrike" kern="1200" cap="none" spc="0" normalizeH="0" baseline="0" noProof="0" dirty="0" err="1">
                <a:ln>
                  <a:noFill/>
                </a:ln>
                <a:solidFill>
                  <a:srgbClr val="0000FF"/>
                </a:solidFill>
                <a:effectLst/>
                <a:uLnTx/>
                <a:uFillTx/>
                <a:latin typeface="+mn-lt"/>
                <a:ea typeface="+mn-ea"/>
                <a:cs typeface="+mn-cs"/>
              </a:rPr>
              <a:t>mx</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1" u="none" strike="noStrike" kern="1200" cap="none" spc="0" normalizeH="0" baseline="0" noProof="0" dirty="0">
                <a:ln>
                  <a:noFill/>
                </a:ln>
                <a:solidFill>
                  <a:srgbClr val="0000FF"/>
                </a:solidFill>
                <a:effectLst/>
                <a:uLnTx/>
                <a:uFillTx/>
                <a:latin typeface="+mn-lt"/>
                <a:ea typeface="+mn-ea"/>
                <a:cs typeface="+mn-cs"/>
              </a:rPr>
              <a:t>b</a:t>
            </a:r>
            <a:r>
              <a:rPr kumimoji="0" lang="en-US" sz="2800" b="0" i="0" u="none" strike="noStrike" kern="1200" cap="none" spc="0" normalizeH="0" baseline="0" noProof="0" dirty="0">
                <a:ln>
                  <a:noFill/>
                </a:ln>
                <a:solidFill>
                  <a:srgbClr val="000000"/>
                </a:solidFill>
                <a:effectLst/>
                <a:uLnTx/>
                <a:uFillTx/>
                <a:latin typeface="+mn-lt"/>
                <a:ea typeface="+mn-ea"/>
                <a:cs typeface="+mn-cs"/>
              </a:rPr>
              <a:t>.</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The domain of a linear function is the set of all real numbers:</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pic>
        <p:nvPicPr>
          <p:cNvPr id="3" name="Picture 2" descr="D equals open parenthesis minus infinity comma infinity close parenthesis.">
            <a:extLst>
              <a:ext uri="{FF2B5EF4-FFF2-40B4-BE49-F238E27FC236}">
                <a16:creationId xmlns:a16="http://schemas.microsoft.com/office/drawing/2014/main" id="{CFF8EC71-A780-49F5-E715-38823B0582C4}"/>
              </a:ext>
            </a:extLst>
          </p:cNvPr>
          <p:cNvPicPr>
            <a:picLocks noChangeAspect="1"/>
          </p:cNvPicPr>
          <p:nvPr/>
        </p:nvPicPr>
        <p:blipFill>
          <a:blip r:embed="rId2"/>
          <a:stretch>
            <a:fillRect/>
          </a:stretch>
        </p:blipFill>
        <p:spPr>
          <a:xfrm>
            <a:off x="3657600" y="3657600"/>
            <a:ext cx="1638300" cy="46672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3" name="TextBox 2">
            <a:extLst>
              <a:ext uri="{FF2B5EF4-FFF2-40B4-BE49-F238E27FC236}">
                <a16:creationId xmlns:a16="http://schemas.microsoft.com/office/drawing/2014/main" id="{0E7C100D-A93F-A283-D5E2-D5A439EFE060}"/>
              </a:ext>
            </a:extLst>
          </p:cNvPr>
          <p:cNvSpPr txBox="1"/>
          <p:nvPr/>
        </p:nvSpPr>
        <p:spPr>
          <a:xfrm>
            <a:off x="457200" y="1219200"/>
            <a:ext cx="8229600" cy="3539430"/>
          </a:xfrm>
          <a:prstGeom prst="rect">
            <a:avLst/>
          </a:prstGeom>
          <a:noFill/>
        </p:spPr>
        <p:txBody>
          <a:bodyPr wrap="square">
            <a:spAutoFit/>
          </a:bodyPr>
          <a:lstStyle/>
          <a:p>
            <a:pPr marL="457200" indent="-457200" defTabSz="406400">
              <a:buFont typeface="Courier New" pitchFamily="49" charset="0"/>
              <a:buChar char="o"/>
            </a:pPr>
            <a:r>
              <a:rPr lang="en-US" sz="2800" dirty="0"/>
              <a:t>Find the domain and range of a relation.</a:t>
            </a:r>
            <a:endParaRPr lang="en-US" sz="2800" i="0" dirty="0">
              <a:solidFill>
                <a:schemeClr val="tx1"/>
              </a:solidFill>
            </a:endParaRPr>
          </a:p>
          <a:p>
            <a:pPr marL="457200" indent="-457200" defTabSz="406400">
              <a:buFont typeface="Courier New" pitchFamily="49" charset="0"/>
              <a:buChar char="o"/>
            </a:pPr>
            <a:r>
              <a:rPr lang="en-US" sz="2800" dirty="0"/>
              <a:t>Determine whether a relation is a function</a:t>
            </a:r>
            <a:r>
              <a:rPr lang="en-US" sz="2800" i="0" dirty="0">
                <a:solidFill>
                  <a:schemeClr val="tx1"/>
                </a:solidFill>
              </a:rPr>
              <a:t>.</a:t>
            </a:r>
          </a:p>
          <a:p>
            <a:pPr marL="457200" indent="-457200" defTabSz="406400">
              <a:buFont typeface="Courier New" pitchFamily="49" charset="0"/>
              <a:buChar char="o"/>
            </a:pPr>
            <a:r>
              <a:rPr lang="en-US" sz="2800" dirty="0"/>
              <a:t>Use the vertical line test to determine whether a graph is the graph of a function.</a:t>
            </a:r>
            <a:endParaRPr lang="en-US" sz="2800" i="0" dirty="0">
              <a:solidFill>
                <a:schemeClr val="tx1"/>
              </a:solidFill>
            </a:endParaRPr>
          </a:p>
          <a:p>
            <a:pPr marL="457200" indent="-457200" defTabSz="406400">
              <a:buFont typeface="Courier New" pitchFamily="49" charset="0"/>
              <a:buChar char="o"/>
            </a:pPr>
            <a:r>
              <a:rPr lang="en-US" sz="2800" dirty="0"/>
              <a:t>Determine the domains of linear and nonlinear functions.</a:t>
            </a:r>
            <a:endParaRPr lang="en-US" sz="2800" i="0" dirty="0">
              <a:solidFill>
                <a:schemeClr val="tx1"/>
              </a:solidFill>
            </a:endParaRPr>
          </a:p>
          <a:p>
            <a:pPr marL="457200" indent="-457200" defTabSz="406400">
              <a:buFont typeface="Courier New" pitchFamily="49" charset="0"/>
              <a:buChar char="o"/>
            </a:pPr>
            <a:r>
              <a:rPr lang="en-US" sz="2800" dirty="0"/>
              <a:t>Evaluate functions written in function notation.</a:t>
            </a:r>
            <a:endParaRPr lang="en-US" sz="2800" i="0" dirty="0">
              <a:solidFill>
                <a:schemeClr val="tx1"/>
              </a:solidFill>
            </a:endParaRPr>
          </a:p>
          <a:p>
            <a:pPr marL="457200" indent="-457200" defTabSz="406400">
              <a:buFont typeface="Courier New" pitchFamily="49" charset="0"/>
              <a:buChar char="o"/>
            </a:pPr>
            <a:r>
              <a:rPr lang="en-US" sz="2800" dirty="0"/>
              <a:t>Use a graphing calculator to graph functions.</a:t>
            </a:r>
            <a:endParaRPr lang="en-US" sz="2800"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dirty="0">
                <a:solidFill>
                  <a:schemeClr val="accent1"/>
                </a:solidFill>
              </a:rPr>
              <a:t>Attention! </a:t>
            </a:r>
            <a:endParaRPr lang="en-US" sz="3200" dirty="0">
              <a:solidFill>
                <a:schemeClr val="accent1"/>
              </a:solidFill>
            </a:endParaRPr>
          </a:p>
        </p:txBody>
      </p:sp>
      <p:sp>
        <p:nvSpPr>
          <p:cNvPr id="27651" name="TextBox 3"/>
          <p:cNvSpPr>
            <a:spLocks noGrp="1" noChangeArrowheads="1"/>
          </p:cNvSpPr>
          <p:nvPr>
            <p:ph idx="1"/>
          </p:nvPr>
        </p:nvSpPr>
        <p:spPr>
          <a:xfrm>
            <a:off x="457200" y="1280160"/>
            <a:ext cx="8229600" cy="1815882"/>
          </a:xfrm>
          <a:prstGeom prst="rect">
            <a:avLst/>
          </a:prstGeom>
          <a:noFill/>
          <a:ln w="28575">
            <a:solidFill>
              <a:srgbClr val="FF0000"/>
            </a:solidFill>
          </a:ln>
        </p:spPr>
        <p:txBody>
          <a:bodyPr>
            <a:spAutoFit/>
          </a:bodyPr>
          <a:lstStyle/>
          <a:p>
            <a:pPr marL="15875" indent="-15875">
              <a:buFont typeface="Courier New" pitchFamily="49" charset="0"/>
              <a:buNone/>
              <a:tabLst>
                <a:tab pos="342900" algn="l"/>
                <a:tab pos="977900" algn="l"/>
                <a:tab pos="7150100" algn="l"/>
              </a:tabLst>
            </a:pPr>
            <a:r>
              <a:rPr lang="en-US" i="0" dirty="0">
                <a:solidFill>
                  <a:srgbClr val="000000"/>
                </a:solidFill>
              </a:rPr>
              <a:t>In determining the domain of a function, one fact to remember at this stage is that </a:t>
            </a:r>
            <a:r>
              <a:rPr lang="en-US" b="1" i="0" dirty="0">
                <a:solidFill>
                  <a:srgbClr val="C00000"/>
                </a:solidFill>
              </a:rPr>
              <a:t>no denominator can equal 0</a:t>
            </a:r>
            <a:r>
              <a:rPr lang="en-US" i="0" dirty="0">
                <a:solidFill>
                  <a:srgbClr val="000000"/>
                </a:solidFill>
              </a:rPr>
              <a:t>. In future chapters we will discuss other nonlinear functions with limited domains.</a:t>
            </a:r>
            <a:endParaRPr lang="en-US" b="1" i="0" dirty="0">
              <a:solidFill>
                <a:srgbClr val="0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Finding the Domain of a Function</a:t>
            </a:r>
            <a:endParaRPr lang="en-US" sz="3200" dirty="0">
              <a:solidFill>
                <a:schemeClr val="accent1"/>
              </a:solidFill>
            </a:endParaRPr>
          </a:p>
        </p:txBody>
      </p:sp>
      <p:sp>
        <p:nvSpPr>
          <p:cNvPr id="12" name="TextBox 11">
            <a:extLst>
              <a:ext uri="{FF2B5EF4-FFF2-40B4-BE49-F238E27FC236}">
                <a16:creationId xmlns:a16="http://schemas.microsoft.com/office/drawing/2014/main" id="{AA824C6E-40DB-CD23-0D32-37A7556B8037}"/>
              </a:ext>
            </a:extLst>
          </p:cNvPr>
          <p:cNvSpPr txBox="1"/>
          <p:nvPr/>
        </p:nvSpPr>
        <p:spPr>
          <a:xfrm>
            <a:off x="478971" y="1272469"/>
            <a:ext cx="4931229" cy="480131"/>
          </a:xfrm>
          <a:prstGeom prst="rect">
            <a:avLst/>
          </a:prstGeom>
          <a:noFill/>
        </p:spPr>
        <p:txBody>
          <a:bodyPr wrap="square">
            <a:spAutoFit/>
          </a:bodyPr>
          <a:lstStyle/>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the domain for the function</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pic>
        <p:nvPicPr>
          <p:cNvPr id="3" name="Picture 2" descr="y equals open fraction 2x plus 1 divided by x minus 5 close fraction">
            <a:extLst>
              <a:ext uri="{FF2B5EF4-FFF2-40B4-BE49-F238E27FC236}">
                <a16:creationId xmlns:a16="http://schemas.microsoft.com/office/drawing/2014/main" id="{3ED814E5-9FDB-4FA4-CDDE-B9221062B544}"/>
              </a:ext>
            </a:extLst>
          </p:cNvPr>
          <p:cNvPicPr>
            <a:picLocks noChangeAspect="1"/>
          </p:cNvPicPr>
          <p:nvPr/>
        </p:nvPicPr>
        <p:blipFill>
          <a:blip r:embed="rId2"/>
          <a:stretch>
            <a:fillRect/>
          </a:stretch>
        </p:blipFill>
        <p:spPr>
          <a:xfrm>
            <a:off x="5328579" y="1097547"/>
            <a:ext cx="1519807" cy="864000"/>
          </a:xfrm>
          <a:prstGeom prst="rect">
            <a:avLst/>
          </a:prstGeom>
        </p:spPr>
      </p:pic>
      <p:sp>
        <p:nvSpPr>
          <p:cNvPr id="6" name="TextBox 5">
            <a:extLst>
              <a:ext uri="{FF2B5EF4-FFF2-40B4-BE49-F238E27FC236}">
                <a16:creationId xmlns:a16="http://schemas.microsoft.com/office/drawing/2014/main" id="{92A31D24-B5F1-C077-C607-34A92EA396FB}"/>
              </a:ext>
            </a:extLst>
          </p:cNvPr>
          <p:cNvSpPr txBox="1"/>
          <p:nvPr/>
        </p:nvSpPr>
        <p:spPr>
          <a:xfrm>
            <a:off x="457200" y="1819275"/>
            <a:ext cx="7772400" cy="954107"/>
          </a:xfrm>
          <a:prstGeom prst="rect">
            <a:avLst/>
          </a:prstGeom>
          <a:noFill/>
        </p:spPr>
        <p:txBody>
          <a:bodyPr wrap="square" rtlCol="0">
            <a:spAutoFit/>
          </a:bodyPr>
          <a:lstStyle/>
          <a:p>
            <a:pPr marL="0" marR="0" lvl="0" indent="0" algn="l" defTabSz="914400" rtl="0" eaLnBrk="1" fontAlgn="auto" latinLnBrk="0" hangingPunct="1">
              <a:lnSpc>
                <a:spcPct val="90000"/>
              </a:lnSpc>
              <a:spcBef>
                <a:spcPts val="120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The domain is all real numbers for which the</a:t>
            </a:r>
            <a:endParaRPr lang="en-IN" dirty="0"/>
          </a:p>
        </p:txBody>
      </p:sp>
      <p:pic>
        <p:nvPicPr>
          <p:cNvPr id="13" name="Picture 12" descr="expression open fraction 2x plus 1 divided by x minus 5 close fraction is defined. Thus,  D equals open parenthesis minus infinity comma 5 close parenthesis union open parenthesis 5 comma infinity close parenthesis.">
            <a:extLst>
              <a:ext uri="{FF2B5EF4-FFF2-40B4-BE49-F238E27FC236}">
                <a16:creationId xmlns:a16="http://schemas.microsoft.com/office/drawing/2014/main" id="{189C4310-CA63-8930-687F-0411D351D341}"/>
              </a:ext>
            </a:extLst>
          </p:cNvPr>
          <p:cNvPicPr>
            <a:picLocks noChangeAspect="1"/>
          </p:cNvPicPr>
          <p:nvPr/>
        </p:nvPicPr>
        <p:blipFill>
          <a:blip r:embed="rId3"/>
          <a:stretch>
            <a:fillRect/>
          </a:stretch>
        </p:blipFill>
        <p:spPr>
          <a:xfrm>
            <a:off x="535781" y="2795590"/>
            <a:ext cx="7994602" cy="864000"/>
          </a:xfrm>
          <a:prstGeom prst="rect">
            <a:avLst/>
          </a:prstGeom>
        </p:spPr>
      </p:pic>
      <p:sp>
        <p:nvSpPr>
          <p:cNvPr id="9" name="TextBox 8">
            <a:extLst>
              <a:ext uri="{FF2B5EF4-FFF2-40B4-BE49-F238E27FC236}">
                <a16:creationId xmlns:a16="http://schemas.microsoft.com/office/drawing/2014/main" id="{BA60C3C0-5CAE-D410-6C33-A6DA13E32359}"/>
              </a:ext>
            </a:extLst>
          </p:cNvPr>
          <p:cNvSpPr txBox="1"/>
          <p:nvPr/>
        </p:nvSpPr>
        <p:spPr>
          <a:xfrm>
            <a:off x="457200" y="3691961"/>
            <a:ext cx="7698581" cy="987963"/>
          </a:xfrm>
          <a:prstGeom prst="rect">
            <a:avLst/>
          </a:prstGeom>
          <a:noFill/>
        </p:spPr>
        <p:txBody>
          <a:bodyPr wrap="square">
            <a:spAutoFit/>
          </a:bodyPr>
          <a:lstStyle/>
          <a:p>
            <a:pPr marL="0" marR="0" lvl="0" indent="0" algn="l" defTabSz="914400" rtl="0" eaLnBrk="1" fontAlgn="auto" latinLnBrk="0" hangingPunct="1">
              <a:lnSpc>
                <a:spcPct val="90000"/>
              </a:lnSpc>
              <a:spcBef>
                <a:spcPct val="20000"/>
              </a:spcBef>
              <a:spcAft>
                <a:spcPts val="0"/>
              </a:spcAft>
              <a:buClrTx/>
              <a:buSzTx/>
              <a:buFontTx/>
              <a:buNone/>
              <a:tabLst/>
              <a:defRPr/>
            </a:pPr>
            <a:r>
              <a:rPr lang="en-US" sz="2800" dirty="0">
                <a:solidFill>
                  <a:srgbClr val="FF0000"/>
                </a:solidFill>
                <a:latin typeface="Calibri"/>
              </a:rPr>
              <a:t>or </a:t>
            </a:r>
            <a:r>
              <a:rPr lang="en-US" sz="2800" i="1" dirty="0">
                <a:solidFill>
                  <a:srgbClr val="FF0000"/>
                </a:solidFill>
                <a:latin typeface="Calibri"/>
              </a:rPr>
              <a:t>x</a:t>
            </a:r>
            <a:r>
              <a:rPr lang="en-US" sz="2800" dirty="0">
                <a:solidFill>
                  <a:srgbClr val="FF0000"/>
                </a:solidFill>
                <a:latin typeface="Calibri"/>
              </a:rPr>
              <a:t> </a:t>
            </a:r>
            <a:r>
              <a:rPr lang="en-US" sz="2800" dirty="0">
                <a:solidFill>
                  <a:srgbClr val="FF0000"/>
                </a:solidFill>
                <a:latin typeface="Cambria Math" panose="02040503050406030204" pitchFamily="18" charset="0"/>
                <a:ea typeface="Cambria Math" panose="02040503050406030204" pitchFamily="18" charset="0"/>
              </a:rPr>
              <a:t>≠ </a:t>
            </a:r>
            <a:r>
              <a:rPr lang="en-US" sz="2800" dirty="0">
                <a:solidFill>
                  <a:srgbClr val="FF0000"/>
                </a:solidFill>
                <a:latin typeface="Calibri"/>
              </a:rPr>
              <a:t>5</a:t>
            </a:r>
            <a:r>
              <a:rPr lang="en-US" sz="2800" dirty="0">
                <a:solidFill>
                  <a:srgbClr val="366092"/>
                </a:solidFill>
                <a:latin typeface="Calibri"/>
              </a:rPr>
              <a:t>, because the denominator is 0 when x </a:t>
            </a:r>
            <a:r>
              <a:rPr lang="en-US" sz="2800" dirty="0">
                <a:solidFill>
                  <a:srgbClr val="366092"/>
                </a:solidFill>
                <a:latin typeface="Cambria Math" panose="02040503050406030204" pitchFamily="18" charset="0"/>
                <a:ea typeface="Cambria Math" panose="02040503050406030204" pitchFamily="18" charset="0"/>
              </a:rPr>
              <a:t>= </a:t>
            </a:r>
            <a:r>
              <a:rPr lang="en-US" sz="2800" dirty="0">
                <a:solidFill>
                  <a:srgbClr val="366092"/>
                </a:solidFill>
                <a:latin typeface="Calibri"/>
              </a:rPr>
              <a:t>5.</a:t>
            </a:r>
          </a:p>
          <a:p>
            <a:pPr marL="0" marR="0" lvl="0" indent="0" algn="l" defTabSz="914400" rtl="0" eaLnBrk="1" fontAlgn="auto" latinLnBrk="0" hangingPunct="1">
              <a:lnSpc>
                <a:spcPct val="90000"/>
              </a:lnSpc>
              <a:spcBef>
                <a:spcPct val="20000"/>
              </a:spcBef>
              <a:spcAft>
                <a:spcPts val="0"/>
              </a:spcAft>
              <a:buClrTx/>
              <a:buSzTx/>
              <a:buFontTx/>
              <a:buNone/>
              <a:tabLst/>
              <a:defRPr/>
            </a:pPr>
            <a:endParaRPr lang="en-US" sz="1200" dirty="0">
              <a:solidFill>
                <a:srgbClr val="366092"/>
              </a:solidFill>
              <a:latin typeface="Calibri"/>
            </a:endParaRPr>
          </a:p>
          <a:p>
            <a:pPr>
              <a:lnSpc>
                <a:spcPct val="90000"/>
              </a:lnSpc>
              <a:spcBef>
                <a:spcPct val="20000"/>
              </a:spcBef>
              <a:defRPr/>
            </a:pPr>
            <a:r>
              <a:rPr kumimoji="0" lang="en-US" b="1" i="0" u="none" strike="noStrike" kern="1200" cap="none" spc="0" normalizeH="0" baseline="0" noProof="0" dirty="0">
                <a:ln>
                  <a:noFill/>
                </a:ln>
                <a:solidFill>
                  <a:srgbClr val="008080"/>
                </a:solidFill>
                <a:effectLst/>
                <a:uLnTx/>
                <a:uFillTx/>
                <a:latin typeface="Calibri"/>
                <a:ea typeface="+mn-ea"/>
                <a:cs typeface="+mn-cs"/>
              </a:rPr>
              <a:t>Note</a:t>
            </a:r>
            <a:r>
              <a:rPr kumimoji="0" lang="en-US" b="0" i="0" u="none" strike="noStrike" kern="1200" cap="none" spc="0" normalizeH="0" baseline="0" noProof="0" dirty="0">
                <a:ln>
                  <a:noFill/>
                </a:ln>
                <a:solidFill>
                  <a:srgbClr val="008080"/>
                </a:solidFill>
                <a:effectLst/>
                <a:uLnTx/>
                <a:uFillTx/>
                <a:latin typeface="Calibri"/>
                <a:ea typeface="+mn-ea"/>
                <a:cs typeface="+mn-cs"/>
              </a:rPr>
              <a:t>: Here interval notation tells us that </a:t>
            </a:r>
            <a:r>
              <a:rPr kumimoji="0" lang="en-US" b="0" i="1" u="none" strike="noStrike" kern="1200" cap="none" spc="0" normalizeH="0" baseline="0" noProof="0" dirty="0">
                <a:ln>
                  <a:noFill/>
                </a:ln>
                <a:solidFill>
                  <a:srgbClr val="008080"/>
                </a:solidFill>
                <a:effectLst/>
                <a:uLnTx/>
                <a:uFillTx/>
                <a:latin typeface="Calibri"/>
                <a:ea typeface="+mn-ea"/>
                <a:cs typeface="+mn-cs"/>
              </a:rPr>
              <a:t>x</a:t>
            </a:r>
            <a:r>
              <a:rPr kumimoji="0" lang="en-US" b="0" i="0" u="none" strike="noStrike" kern="1200" cap="none" spc="0" normalizeH="0" baseline="0" noProof="0" dirty="0">
                <a:ln>
                  <a:noFill/>
                </a:ln>
                <a:solidFill>
                  <a:srgbClr val="008080"/>
                </a:solidFill>
                <a:effectLst/>
                <a:uLnTx/>
                <a:uFillTx/>
                <a:latin typeface="Calibri"/>
                <a:ea typeface="+mn-ea"/>
                <a:cs typeface="+mn-cs"/>
              </a:rPr>
              <a:t> can be any real number except 5.</a:t>
            </a:r>
            <a:endParaRPr lang="en-IN"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Evaluating Functions</a:t>
            </a:r>
            <a:endParaRPr lang="en-US" sz="3200" dirty="0">
              <a:solidFill>
                <a:schemeClr val="accent1"/>
              </a:solidFill>
            </a:endParaRPr>
          </a:p>
        </p:txBody>
      </p:sp>
      <p:sp>
        <p:nvSpPr>
          <p:cNvPr id="3" name="TextBox 2">
            <a:extLst>
              <a:ext uri="{FF2B5EF4-FFF2-40B4-BE49-F238E27FC236}">
                <a16:creationId xmlns:a16="http://schemas.microsoft.com/office/drawing/2014/main" id="{0EE2A66A-3260-4BF9-161B-37C84A881635}"/>
              </a:ext>
            </a:extLst>
          </p:cNvPr>
          <p:cNvSpPr txBox="1"/>
          <p:nvPr/>
        </p:nvSpPr>
        <p:spPr>
          <a:xfrm>
            <a:off x="457200" y="1143000"/>
            <a:ext cx="5791200" cy="480131"/>
          </a:xfrm>
          <a:prstGeom prst="rect">
            <a:avLst/>
          </a:prstGeom>
          <a:noFill/>
        </p:spPr>
        <p:txBody>
          <a:bodyPr wrap="square">
            <a:spAutoFit/>
          </a:bodyPr>
          <a:lstStyle/>
          <a:p>
            <a:pPr>
              <a:lnSpc>
                <a:spcPct val="90000"/>
              </a:lnSpc>
              <a:spcBef>
                <a:spcPct val="50000"/>
              </a:spcBef>
            </a:pPr>
            <a:r>
              <a:rPr lang="en-US" sz="2800" i="0" dirty="0">
                <a:solidFill>
                  <a:schemeClr val="tx1"/>
                </a:solidFill>
              </a:rPr>
              <a:t>For the function </a:t>
            </a:r>
            <a:r>
              <a:rPr lang="en-US" sz="2800" i="1" dirty="0">
                <a:solidFill>
                  <a:srgbClr val="0000FF"/>
                </a:solidFill>
              </a:rPr>
              <a:t>g</a:t>
            </a:r>
            <a:r>
              <a:rPr lang="en-US" sz="2800" i="0" dirty="0">
                <a:solidFill>
                  <a:srgbClr val="0000FF"/>
                </a:solidFill>
              </a:rPr>
              <a:t>(</a:t>
            </a:r>
            <a:r>
              <a:rPr lang="en-US" sz="2800" i="1" dirty="0">
                <a:solidFill>
                  <a:srgbClr val="0000FF"/>
                </a:solidFill>
              </a:rPr>
              <a:t>x</a:t>
            </a:r>
            <a:r>
              <a:rPr lang="en-US" sz="2800" i="0" dirty="0">
                <a:solidFill>
                  <a:srgbClr val="0000FF"/>
                </a:solidFill>
              </a:rPr>
              <a:t>) = 4</a:t>
            </a:r>
            <a:r>
              <a:rPr lang="en-US" sz="2800" i="1" dirty="0">
                <a:solidFill>
                  <a:srgbClr val="0000FF"/>
                </a:solidFill>
              </a:rPr>
              <a:t>x</a:t>
            </a:r>
            <a:r>
              <a:rPr lang="en-US" sz="2800" i="0" dirty="0">
                <a:solidFill>
                  <a:srgbClr val="0000FF"/>
                </a:solidFill>
              </a:rPr>
              <a:t> + 5</a:t>
            </a:r>
            <a:r>
              <a:rPr lang="en-US" sz="2800" dirty="0">
                <a:solidFill>
                  <a:schemeClr val="tx1"/>
                </a:solidFill>
              </a:rPr>
              <a:t>, </a:t>
            </a:r>
            <a:r>
              <a:rPr lang="en-US" sz="2800" i="0" dirty="0">
                <a:solidFill>
                  <a:schemeClr val="tx1"/>
                </a:solidFill>
              </a:rPr>
              <a:t>find:</a:t>
            </a:r>
          </a:p>
        </p:txBody>
      </p:sp>
      <p:pic>
        <p:nvPicPr>
          <p:cNvPr id="7" name="Picture 6" descr="example a is g of 2,&#10;example b is g of minus 1,&#10;example c is g of 0.">
            <a:extLst>
              <a:ext uri="{FF2B5EF4-FFF2-40B4-BE49-F238E27FC236}">
                <a16:creationId xmlns:a16="http://schemas.microsoft.com/office/drawing/2014/main" id="{6965F767-E526-DED7-9870-0AD17E2065D7}"/>
              </a:ext>
            </a:extLst>
          </p:cNvPr>
          <p:cNvPicPr>
            <a:picLocks noChangeAspect="1"/>
          </p:cNvPicPr>
          <p:nvPr/>
        </p:nvPicPr>
        <p:blipFill>
          <a:blip r:embed="rId2"/>
          <a:stretch>
            <a:fillRect/>
          </a:stretch>
        </p:blipFill>
        <p:spPr>
          <a:xfrm>
            <a:off x="990600" y="1737564"/>
            <a:ext cx="1524000" cy="1656522"/>
          </a:xfrm>
          <a:prstGeom prst="rect">
            <a:avLst/>
          </a:prstGeom>
        </p:spPr>
      </p:pic>
      <p:sp>
        <p:nvSpPr>
          <p:cNvPr id="9" name="TextBox 8">
            <a:extLst>
              <a:ext uri="{FF2B5EF4-FFF2-40B4-BE49-F238E27FC236}">
                <a16:creationId xmlns:a16="http://schemas.microsoft.com/office/drawing/2014/main" id="{E37B99C1-D783-FCBD-0632-53BE05025B98}"/>
              </a:ext>
            </a:extLst>
          </p:cNvPr>
          <p:cNvSpPr txBox="1"/>
          <p:nvPr/>
        </p:nvSpPr>
        <p:spPr>
          <a:xfrm>
            <a:off x="457200" y="3508519"/>
            <a:ext cx="1524000" cy="480131"/>
          </a:xfrm>
          <a:prstGeom prst="rect">
            <a:avLst/>
          </a:prstGeom>
          <a:noFill/>
        </p:spPr>
        <p:txBody>
          <a:bodyPr wrap="square">
            <a:spAutoFit/>
          </a:bodyPr>
          <a:lstStyle/>
          <a:p>
            <a:pPr>
              <a:lnSpc>
                <a:spcPct val="90000"/>
              </a:lnSpc>
              <a:spcBef>
                <a:spcPts val="1860"/>
              </a:spcBef>
              <a:buFont typeface="Courier New" pitchFamily="49" charset="0"/>
              <a:buNone/>
              <a:tabLst>
                <a:tab pos="457200" algn="l"/>
              </a:tabLst>
            </a:pPr>
            <a:r>
              <a:rPr lang="en-US" sz="2800" b="1" i="0" dirty="0">
                <a:solidFill>
                  <a:schemeClr val="tx1"/>
                </a:solidFill>
              </a:rPr>
              <a:t>Solution</a:t>
            </a:r>
          </a:p>
        </p:txBody>
      </p:sp>
      <p:pic>
        <p:nvPicPr>
          <p:cNvPr id="11" name="Picture 10" descr="solution for a is g of 2 equals 4 times open parenthesis 2 close parenthesis plus 5 equals 13,&#10;solution for b is g of minus 1 equals 4 times open parenthesis minus 1 close parenthesis plus 5 equals 1,&#10;solution for c is g of 0 equals 4 times open parenthesis 0 close parenthesis plus 5 equals 5&#10;">
            <a:extLst>
              <a:ext uri="{FF2B5EF4-FFF2-40B4-BE49-F238E27FC236}">
                <a16:creationId xmlns:a16="http://schemas.microsoft.com/office/drawing/2014/main" id="{F2C56DD6-F083-DD43-37E0-ED4058889BCD}"/>
              </a:ext>
            </a:extLst>
          </p:cNvPr>
          <p:cNvPicPr>
            <a:picLocks noChangeAspect="1"/>
          </p:cNvPicPr>
          <p:nvPr/>
        </p:nvPicPr>
        <p:blipFill>
          <a:blip r:embed="rId3"/>
          <a:stretch>
            <a:fillRect/>
          </a:stretch>
        </p:blipFill>
        <p:spPr>
          <a:xfrm>
            <a:off x="993709" y="4103082"/>
            <a:ext cx="3644347" cy="1656521"/>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t>Evaluating Nonlinear Functions</a:t>
            </a:r>
            <a:endParaRPr lang="en-US" sz="3200" dirty="0"/>
          </a:p>
        </p:txBody>
      </p:sp>
      <p:sp>
        <p:nvSpPr>
          <p:cNvPr id="5" name="TextBox 4">
            <a:extLst>
              <a:ext uri="{FF2B5EF4-FFF2-40B4-BE49-F238E27FC236}">
                <a16:creationId xmlns:a16="http://schemas.microsoft.com/office/drawing/2014/main" id="{37EDB3BA-F523-FD78-1631-5CA7C73FE7B2}"/>
              </a:ext>
            </a:extLst>
          </p:cNvPr>
          <p:cNvSpPr txBox="1"/>
          <p:nvPr/>
        </p:nvSpPr>
        <p:spPr>
          <a:xfrm>
            <a:off x="441648" y="1108166"/>
            <a:ext cx="7635551" cy="523220"/>
          </a:xfrm>
          <a:prstGeom prst="rect">
            <a:avLst/>
          </a:prstGeom>
          <a:noFill/>
        </p:spPr>
        <p:txBody>
          <a:bodyPr wrap="square">
            <a:spAutoFit/>
          </a:bodyPr>
          <a:lstStyle/>
          <a:p>
            <a:r>
              <a:rPr lang="en-US" sz="2800" i="0" dirty="0">
                <a:solidFill>
                  <a:schemeClr val="tx1"/>
                </a:solidFill>
              </a:rPr>
              <a:t>For the function </a:t>
            </a:r>
            <a:r>
              <a:rPr lang="en-US" sz="2800" i="1" dirty="0">
                <a:solidFill>
                  <a:srgbClr val="0000FF"/>
                </a:solidFill>
              </a:rPr>
              <a:t>h</a:t>
            </a:r>
            <a:r>
              <a:rPr lang="en-US" sz="2800" i="0" dirty="0">
                <a:solidFill>
                  <a:srgbClr val="0000FF"/>
                </a:solidFill>
              </a:rPr>
              <a:t>(</a:t>
            </a:r>
            <a:r>
              <a:rPr lang="en-US" sz="2800" i="1" dirty="0">
                <a:solidFill>
                  <a:srgbClr val="0000FF"/>
                </a:solidFill>
              </a:rPr>
              <a:t>x</a:t>
            </a:r>
            <a:r>
              <a:rPr lang="en-US" sz="2800" i="0" dirty="0">
                <a:solidFill>
                  <a:srgbClr val="0000FF"/>
                </a:solidFill>
              </a:rPr>
              <a:t>) = </a:t>
            </a:r>
            <a:r>
              <a:rPr lang="en-US" sz="2800" i="1" dirty="0">
                <a:solidFill>
                  <a:srgbClr val="0000FF"/>
                </a:solidFill>
              </a:rPr>
              <a:t>x</a:t>
            </a:r>
            <a:r>
              <a:rPr lang="en-US" sz="2800" i="0" baseline="46000" dirty="0">
                <a:solidFill>
                  <a:srgbClr val="0000FF"/>
                </a:solidFill>
              </a:rPr>
              <a:t>²</a:t>
            </a:r>
            <a:r>
              <a:rPr lang="en-US" sz="2800" i="0" dirty="0">
                <a:solidFill>
                  <a:srgbClr val="0000FF"/>
                </a:solidFill>
              </a:rPr>
              <a:t> </a:t>
            </a:r>
            <a:r>
              <a:rPr lang="en-US" sz="2800"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800" i="0" dirty="0">
                <a:solidFill>
                  <a:srgbClr val="0000FF"/>
                </a:solidFill>
                <a:latin typeface="Symbol" pitchFamily="18" charset="2"/>
              </a:rPr>
              <a:t> </a:t>
            </a:r>
            <a:r>
              <a:rPr lang="en-US" sz="2800" i="0" dirty="0">
                <a:solidFill>
                  <a:srgbClr val="0000FF"/>
                </a:solidFill>
              </a:rPr>
              <a:t>3</a:t>
            </a:r>
            <a:r>
              <a:rPr lang="en-US" sz="2800" i="1" dirty="0">
                <a:solidFill>
                  <a:srgbClr val="0000FF"/>
                </a:solidFill>
              </a:rPr>
              <a:t>x</a:t>
            </a:r>
            <a:r>
              <a:rPr lang="en-US" sz="2800" i="0" dirty="0">
                <a:solidFill>
                  <a:srgbClr val="0000FF"/>
                </a:solidFill>
              </a:rPr>
              <a:t> </a:t>
            </a:r>
            <a:r>
              <a:rPr lang="en-US" sz="2800" i="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800" i="0" dirty="0">
                <a:solidFill>
                  <a:srgbClr val="0000FF"/>
                </a:solidFill>
                <a:latin typeface="Symbol" pitchFamily="18" charset="2"/>
              </a:rPr>
              <a:t> </a:t>
            </a:r>
            <a:r>
              <a:rPr lang="en-US" sz="2800" i="0" dirty="0">
                <a:solidFill>
                  <a:srgbClr val="0000FF"/>
                </a:solidFill>
              </a:rPr>
              <a:t>2</a:t>
            </a:r>
            <a:r>
              <a:rPr lang="en-US" sz="2800" dirty="0">
                <a:solidFill>
                  <a:schemeClr val="tx1"/>
                </a:solidFill>
              </a:rPr>
              <a:t>, </a:t>
            </a:r>
            <a:r>
              <a:rPr lang="en-US" sz="2800" i="0" dirty="0">
                <a:solidFill>
                  <a:schemeClr val="tx1"/>
                </a:solidFill>
              </a:rPr>
              <a:t>find:</a:t>
            </a:r>
          </a:p>
        </p:txBody>
      </p:sp>
      <p:pic>
        <p:nvPicPr>
          <p:cNvPr id="9" name="Picture 8" descr="example a is h of 4,&#10;example b is h of 0,&#10;example c is h of minus 3.">
            <a:extLst>
              <a:ext uri="{FF2B5EF4-FFF2-40B4-BE49-F238E27FC236}">
                <a16:creationId xmlns:a16="http://schemas.microsoft.com/office/drawing/2014/main" id="{0525F6A4-E096-9E06-51DC-6FB984D44190}"/>
              </a:ext>
            </a:extLst>
          </p:cNvPr>
          <p:cNvPicPr>
            <a:picLocks noChangeAspect="1"/>
          </p:cNvPicPr>
          <p:nvPr/>
        </p:nvPicPr>
        <p:blipFill>
          <a:blip r:embed="rId2"/>
          <a:stretch>
            <a:fillRect/>
          </a:stretch>
        </p:blipFill>
        <p:spPr>
          <a:xfrm>
            <a:off x="914401" y="1713648"/>
            <a:ext cx="1371600" cy="1490870"/>
          </a:xfrm>
          <a:prstGeom prst="rect">
            <a:avLst/>
          </a:prstGeom>
        </p:spPr>
      </p:pic>
      <p:sp>
        <p:nvSpPr>
          <p:cNvPr id="11" name="TextBox 10">
            <a:extLst>
              <a:ext uri="{FF2B5EF4-FFF2-40B4-BE49-F238E27FC236}">
                <a16:creationId xmlns:a16="http://schemas.microsoft.com/office/drawing/2014/main" id="{9C3EE954-1F83-DE10-A911-264D589990A7}"/>
              </a:ext>
            </a:extLst>
          </p:cNvPr>
          <p:cNvSpPr txBox="1"/>
          <p:nvPr/>
        </p:nvSpPr>
        <p:spPr>
          <a:xfrm>
            <a:off x="443203" y="3286780"/>
            <a:ext cx="1447800" cy="523220"/>
          </a:xfrm>
          <a:prstGeom prst="rect">
            <a:avLst/>
          </a:prstGeom>
          <a:noFill/>
        </p:spPr>
        <p:txBody>
          <a:bodyPr wrap="square">
            <a:spAutoFit/>
          </a:bodyPr>
          <a:lstStyle/>
          <a:p>
            <a:pPr>
              <a:spcBef>
                <a:spcPts val="1500"/>
              </a:spcBef>
              <a:buFont typeface="Courier New" pitchFamily="49" charset="0"/>
              <a:buNone/>
              <a:tabLst>
                <a:tab pos="457200" algn="l"/>
              </a:tabLst>
            </a:pPr>
            <a:r>
              <a:rPr lang="en-US" sz="2800" b="1" i="0" dirty="0">
                <a:solidFill>
                  <a:schemeClr val="tx1"/>
                </a:solidFill>
              </a:rPr>
              <a:t>Solution</a:t>
            </a:r>
          </a:p>
        </p:txBody>
      </p:sp>
      <p:pic>
        <p:nvPicPr>
          <p:cNvPr id="7" name="Picture 6" descr="solution for a is  h of 4 equals 4 squared minus 3 times 4 plus 2 equals 16 minus 12 plus 2 equals 6,&#10;solution for b is h of 0 equals 0 squared minus 3 times 0 plus 2 equals 0 minus 0 plus 2 equals 2,&#10;solution for c is h of negative 3 equals open parenthesis negative 3  close parenthesis squared minus 3 open parenthesis negative 3  close parenthesis plus 2 equals 9 plus 9 plus 2 equals 20.">
            <a:extLst>
              <a:ext uri="{FF2B5EF4-FFF2-40B4-BE49-F238E27FC236}">
                <a16:creationId xmlns:a16="http://schemas.microsoft.com/office/drawing/2014/main" id="{29A59891-9A47-F589-233B-4AF41C19F335}"/>
              </a:ext>
            </a:extLst>
          </p:cNvPr>
          <p:cNvPicPr>
            <a:picLocks noChangeAspect="1"/>
          </p:cNvPicPr>
          <p:nvPr/>
        </p:nvPicPr>
        <p:blipFill>
          <a:blip r:embed="rId3"/>
          <a:stretch>
            <a:fillRect/>
          </a:stretch>
        </p:blipFill>
        <p:spPr>
          <a:xfrm>
            <a:off x="914401" y="3862026"/>
            <a:ext cx="6019799" cy="1702151"/>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14400"/>
          </a:xfrm>
        </p:spPr>
        <p:txBody>
          <a:bodyPr/>
          <a:lstStyle/>
          <a:p>
            <a:r>
              <a:rPr lang="en-US" dirty="0">
                <a:solidFill>
                  <a:schemeClr val="accent1"/>
                </a:solidFill>
              </a:rPr>
              <a:t>Example 8: </a:t>
            </a:r>
            <a:r>
              <a:rPr lang="en-US" dirty="0"/>
              <a:t>Evaluating Functions From a Graph</a:t>
            </a:r>
            <a:r>
              <a:rPr lang="en-US" sz="3200" baseline="-25000" dirty="0">
                <a:solidFill>
                  <a:schemeClr val="accent1"/>
                </a:solidFill>
              </a:rPr>
              <a:t>1</a:t>
            </a:r>
            <a:endParaRPr lang="en-US" dirty="0"/>
          </a:p>
        </p:txBody>
      </p:sp>
      <p:sp>
        <p:nvSpPr>
          <p:cNvPr id="7" name="TextBox 6">
            <a:extLst>
              <a:ext uri="{FF2B5EF4-FFF2-40B4-BE49-F238E27FC236}">
                <a16:creationId xmlns:a16="http://schemas.microsoft.com/office/drawing/2014/main" id="{6FBA446D-B8F3-6BA4-B1E6-06AC3E35C0AF}"/>
              </a:ext>
            </a:extLst>
          </p:cNvPr>
          <p:cNvSpPr txBox="1"/>
          <p:nvPr/>
        </p:nvSpPr>
        <p:spPr>
          <a:xfrm>
            <a:off x="457200" y="1097280"/>
            <a:ext cx="7924800" cy="954107"/>
          </a:xfrm>
          <a:prstGeom prst="rect">
            <a:avLst/>
          </a:prstGeom>
          <a:noFill/>
        </p:spPr>
        <p:txBody>
          <a:bodyPr wrap="square">
            <a:spAutoFit/>
          </a:bodyPr>
          <a:lstStyle/>
          <a:p>
            <a:r>
              <a:rPr lang="en-US" sz="2800" dirty="0"/>
              <a:t>Using the graph of</a:t>
            </a:r>
            <a:r>
              <a:rPr lang="en-US" sz="2800" dirty="0">
                <a:solidFill>
                  <a:srgbClr val="0000FF"/>
                </a:solidFill>
              </a:rPr>
              <a:t> </a:t>
            </a:r>
            <a:r>
              <a:rPr lang="en-US" sz="2800" i="1" dirty="0">
                <a:solidFill>
                  <a:srgbClr val="0000FF"/>
                </a:solidFill>
              </a:rPr>
              <a:t>g</a:t>
            </a:r>
            <a:r>
              <a:rPr lang="en-US" sz="2800" dirty="0">
                <a:solidFill>
                  <a:srgbClr val="0000FF"/>
                </a:solidFill>
              </a:rPr>
              <a:t>(</a:t>
            </a:r>
            <a:r>
              <a:rPr lang="en-US" sz="2800" i="1" dirty="0">
                <a:solidFill>
                  <a:srgbClr val="0000FF"/>
                </a:solidFill>
              </a:rPr>
              <a:t>x</a:t>
            </a:r>
            <a:r>
              <a:rPr lang="en-US" sz="2800" dirty="0">
                <a:solidFill>
                  <a:srgbClr val="0000FF"/>
                </a:solidFill>
              </a:rPr>
              <a:t>)</a:t>
            </a:r>
            <a:r>
              <a:rPr lang="en-US" sz="2800" dirty="0"/>
              <a:t>, find each of the following values.</a:t>
            </a:r>
          </a:p>
        </p:txBody>
      </p:sp>
      <p:pic>
        <p:nvPicPr>
          <p:cNvPr id="9" name="Picture 8" descr="example a is g of minus 2,&#10;example b is g of 0,&#10;example c is g of 3.">
            <a:extLst>
              <a:ext uri="{FF2B5EF4-FFF2-40B4-BE49-F238E27FC236}">
                <a16:creationId xmlns:a16="http://schemas.microsoft.com/office/drawing/2014/main" id="{0F61263D-D98D-9ABD-E64B-D3DC2BD06485}"/>
              </a:ext>
            </a:extLst>
          </p:cNvPr>
          <p:cNvPicPr>
            <a:picLocks noChangeAspect="1"/>
          </p:cNvPicPr>
          <p:nvPr/>
        </p:nvPicPr>
        <p:blipFill>
          <a:blip r:embed="rId2"/>
          <a:stretch>
            <a:fillRect/>
          </a:stretch>
        </p:blipFill>
        <p:spPr>
          <a:xfrm>
            <a:off x="914400" y="2133600"/>
            <a:ext cx="1373126" cy="1492528"/>
          </a:xfrm>
          <a:prstGeom prst="rect">
            <a:avLst/>
          </a:prstGeom>
        </p:spPr>
      </p:pic>
      <p:pic>
        <p:nvPicPr>
          <p:cNvPr id="53249" name="Picture 1" descr="An s shaped function is plotted on a coordinate plane. The x axis and the y axis are ranging from minus 4 to 4, in increments of 1. The graph of function, y equals g of x, begins from the third quadrant with the first turn at ordered pair open parentheses minus 2 comma 4 close parentheses, y-intercept is at ordered pair open parentheses 0 comma 1 close parentheses, and the second turning at ordered pair open parentheses 3 comma minus 5 close  parentheses. The graph ends in the first quadrant."/>
          <p:cNvPicPr>
            <a:picLocks noChangeAspect="1" noChangeArrowheads="1"/>
          </p:cNvPicPr>
          <p:nvPr/>
        </p:nvPicPr>
        <p:blipFill>
          <a:blip r:embed="rId3" cstate="print"/>
          <a:srcRect/>
          <a:stretch>
            <a:fillRect/>
          </a:stretch>
        </p:blipFill>
        <p:spPr bwMode="auto">
          <a:xfrm>
            <a:off x="3810000" y="1981200"/>
            <a:ext cx="3255264" cy="3270128"/>
          </a:xfrm>
          <a:prstGeom prst="rect">
            <a:avLst/>
          </a:prstGeom>
          <a:noFill/>
          <a:ln w="9525">
            <a:noFill/>
            <a:miter lim="800000"/>
            <a:headEnd/>
            <a:tailEnd/>
          </a:ln>
        </p:spPr>
      </p:pic>
    </p:spTree>
    <p:extLst>
      <p:ext uri="{BB962C8B-B14F-4D97-AF65-F5344CB8AC3E}">
        <p14:creationId xmlns:p14="http://schemas.microsoft.com/office/powerpoint/2010/main" val="7270200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8: </a:t>
            </a:r>
            <a:r>
              <a:rPr lang="en-US" dirty="0"/>
              <a:t>Evaluating Functions From a Graph</a:t>
            </a:r>
            <a:r>
              <a:rPr lang="en-US" sz="3200" baseline="-25000" dirty="0">
                <a:solidFill>
                  <a:schemeClr val="accent1"/>
                </a:solidFill>
              </a:rPr>
              <a:t>2</a:t>
            </a:r>
            <a:endParaRPr lang="en-US" dirty="0"/>
          </a:p>
        </p:txBody>
      </p:sp>
      <p:sp>
        <p:nvSpPr>
          <p:cNvPr id="7" name="TextBox 6">
            <a:extLst>
              <a:ext uri="{FF2B5EF4-FFF2-40B4-BE49-F238E27FC236}">
                <a16:creationId xmlns:a16="http://schemas.microsoft.com/office/drawing/2014/main" id="{4B6C8BAC-C44A-A7AD-4A46-B39017D0A3F3}"/>
              </a:ext>
            </a:extLst>
          </p:cNvPr>
          <p:cNvSpPr txBox="1"/>
          <p:nvPr/>
        </p:nvSpPr>
        <p:spPr>
          <a:xfrm>
            <a:off x="488302" y="1053155"/>
            <a:ext cx="8229600" cy="1384995"/>
          </a:xfrm>
          <a:prstGeom prst="rect">
            <a:avLst/>
          </a:prstGeom>
          <a:noFill/>
        </p:spPr>
        <p:txBody>
          <a:bodyPr wrap="square">
            <a:spAutoFit/>
          </a:bodyPr>
          <a:lstStyle/>
          <a:p>
            <a:r>
              <a:rPr lang="en-US" sz="2800" b="1" dirty="0"/>
              <a:t>Solution</a:t>
            </a:r>
          </a:p>
          <a:p>
            <a:pPr>
              <a:tabLst>
                <a:tab pos="536575" algn="l"/>
              </a:tabLst>
            </a:pPr>
            <a:r>
              <a:rPr lang="en-US" sz="2800" dirty="0"/>
              <a:t>Using the graph, we need to find the </a:t>
            </a:r>
            <a:r>
              <a:rPr lang="en-US" sz="2800" i="1" dirty="0"/>
              <a:t>y</a:t>
            </a:r>
            <a:r>
              <a:rPr lang="en-US" sz="2800" dirty="0"/>
              <a:t>‑value that corresponds to each </a:t>
            </a:r>
            <a:r>
              <a:rPr lang="en-US" sz="2800" i="1" dirty="0"/>
              <a:t>x</a:t>
            </a:r>
            <a:r>
              <a:rPr lang="en-US" sz="2800" dirty="0"/>
              <a:t>‑value.</a:t>
            </a:r>
          </a:p>
        </p:txBody>
      </p:sp>
      <p:pic>
        <p:nvPicPr>
          <p:cNvPr id="4" name="Picture 3" descr="An s shaped function is plotted on a coordinate plane. The x axis ranges from minus 5 to 5, and the y axis ranges from minus 5 to 5, both in increments of 1. The graph of the function, y equals g of x, begins in the third quadrant and moves upward, curving to reach a local maximum at the ordered pair (minus 2 comms 4). From there, the graph curves downward, passing through the point (0 comma 1), and continues to decrease until it reaches a local minimum at the ordered pair (3 comma minus 5). After this point, the graph curves upward again and continues toward the first quadrant. Arrows on both ends of the graph indicate that the function continues infinitely in both directions.">
            <a:extLst>
              <a:ext uri="{FF2B5EF4-FFF2-40B4-BE49-F238E27FC236}">
                <a16:creationId xmlns:a16="http://schemas.microsoft.com/office/drawing/2014/main" id="{5B0D4D23-29D7-CA37-B4DC-8A724F2F9BA6}"/>
              </a:ext>
            </a:extLst>
          </p:cNvPr>
          <p:cNvPicPr>
            <a:picLocks noChangeAspect="1"/>
          </p:cNvPicPr>
          <p:nvPr/>
        </p:nvPicPr>
        <p:blipFill>
          <a:blip r:embed="rId2"/>
          <a:stretch>
            <a:fillRect/>
          </a:stretch>
        </p:blipFill>
        <p:spPr>
          <a:xfrm>
            <a:off x="758350" y="2741762"/>
            <a:ext cx="3585051" cy="3118160"/>
          </a:xfrm>
          <a:prstGeom prst="rect">
            <a:avLst/>
          </a:prstGeom>
        </p:spPr>
      </p:pic>
      <p:sp>
        <p:nvSpPr>
          <p:cNvPr id="6" name="TextBox 5"/>
          <p:cNvSpPr txBox="1"/>
          <p:nvPr/>
        </p:nvSpPr>
        <p:spPr>
          <a:xfrm>
            <a:off x="4800600" y="2873702"/>
            <a:ext cx="3962400" cy="954107"/>
          </a:xfrm>
          <a:prstGeom prst="rect">
            <a:avLst/>
          </a:prstGeom>
          <a:noFill/>
        </p:spPr>
        <p:txBody>
          <a:bodyPr wrap="square" rtlCol="0">
            <a:spAutoFit/>
          </a:bodyPr>
          <a:lstStyle/>
          <a:p>
            <a:pPr>
              <a:tabLst>
                <a:tab pos="536575" algn="l"/>
              </a:tabLst>
            </a:pPr>
            <a:r>
              <a:rPr lang="en-US" sz="2800" dirty="0"/>
              <a:t>Thus, the function values are as follows.</a:t>
            </a:r>
            <a:endParaRPr lang="en-US" sz="2800" b="1" dirty="0"/>
          </a:p>
        </p:txBody>
      </p:sp>
      <p:pic>
        <p:nvPicPr>
          <p:cNvPr id="9" name="Picture 8" descr="solution for a is g of negative 2 equals 4,&#10;solution for b is g of 0 equals 1,&#10;solution for c is  g of 3 equals negative 5.">
            <a:extLst>
              <a:ext uri="{FF2B5EF4-FFF2-40B4-BE49-F238E27FC236}">
                <a16:creationId xmlns:a16="http://schemas.microsoft.com/office/drawing/2014/main" id="{FDB1DF7B-FC11-7219-2150-657216FC0692}"/>
              </a:ext>
            </a:extLst>
          </p:cNvPr>
          <p:cNvPicPr>
            <a:picLocks noChangeAspect="1"/>
          </p:cNvPicPr>
          <p:nvPr/>
        </p:nvPicPr>
        <p:blipFill>
          <a:blip r:embed="rId3"/>
          <a:stretch>
            <a:fillRect/>
          </a:stretch>
        </p:blipFill>
        <p:spPr>
          <a:xfrm>
            <a:off x="5257800" y="4056067"/>
            <a:ext cx="1747967" cy="1409651"/>
          </a:xfrm>
          <a:prstGeom prst="rect">
            <a:avLst/>
          </a:prstGeom>
        </p:spPr>
      </p:pic>
    </p:spTree>
    <p:extLst>
      <p:ext uri="{BB962C8B-B14F-4D97-AF65-F5344CB8AC3E}">
        <p14:creationId xmlns:p14="http://schemas.microsoft.com/office/powerpoint/2010/main" val="38251593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9: </a:t>
            </a:r>
            <a:r>
              <a:rPr lang="en-US" dirty="0"/>
              <a:t>Graphing Functions with a TI-84 Plus</a:t>
            </a:r>
            <a:r>
              <a:rPr lang="en-US" sz="3200" baseline="-25000" dirty="0">
                <a:solidFill>
                  <a:schemeClr val="accent1"/>
                </a:solidFill>
              </a:rPr>
              <a:t>1</a:t>
            </a:r>
            <a:endParaRPr lang="en-US" sz="3200" dirty="0">
              <a:solidFill>
                <a:schemeClr val="accent1"/>
              </a:solidFill>
            </a:endParaRPr>
          </a:p>
        </p:txBody>
      </p:sp>
      <p:sp>
        <p:nvSpPr>
          <p:cNvPr id="5" name="TextBox 4">
            <a:extLst>
              <a:ext uri="{FF2B5EF4-FFF2-40B4-BE49-F238E27FC236}">
                <a16:creationId xmlns:a16="http://schemas.microsoft.com/office/drawing/2014/main" id="{BC303626-407D-8714-734F-589C73A8135B}"/>
              </a:ext>
            </a:extLst>
          </p:cNvPr>
          <p:cNvSpPr txBox="1"/>
          <p:nvPr/>
        </p:nvSpPr>
        <p:spPr>
          <a:xfrm>
            <a:off x="457200" y="1066800"/>
            <a:ext cx="8229600" cy="4401205"/>
          </a:xfrm>
          <a:prstGeom prst="rect">
            <a:avLst/>
          </a:prstGeom>
          <a:noFill/>
        </p:spPr>
        <p:txBody>
          <a:bodyPr wrap="square">
            <a:spAutoFit/>
          </a:bodyPr>
          <a:lstStyle/>
          <a:p>
            <a:pPr marL="0" indent="0">
              <a:buFont typeface="Courier New" pitchFamily="49" charset="0"/>
              <a:buNone/>
            </a:pPr>
            <a:r>
              <a:rPr lang="en-US" sz="2800" i="0" dirty="0">
                <a:solidFill>
                  <a:schemeClr val="tx1"/>
                </a:solidFill>
              </a:rPr>
              <a:t>Use a TI-84 Plus graphing calculator to find the graphs of each of the following functions. Use the </a:t>
            </a:r>
            <a:r>
              <a:rPr lang="en-US" sz="2800" i="0" dirty="0">
                <a:solidFill>
                  <a:schemeClr val="tx1"/>
                </a:solidFill>
                <a:latin typeface="Ti86pc" pitchFamily="49" charset="0"/>
              </a:rPr>
              <a:t>CALC</a:t>
            </a:r>
            <a:r>
              <a:rPr lang="en-US" sz="2800" i="0" dirty="0">
                <a:solidFill>
                  <a:schemeClr val="tx1"/>
                </a:solidFill>
              </a:rPr>
              <a:t> key to find the point where each graph intersects the </a:t>
            </a:r>
            <a:r>
              <a:rPr lang="en-US" sz="2800" i="1" dirty="0">
                <a:solidFill>
                  <a:schemeClr val="tx1"/>
                </a:solidFill>
              </a:rPr>
              <a:t>x</a:t>
            </a:r>
            <a:r>
              <a:rPr lang="en-US" sz="2800" i="0" dirty="0">
                <a:solidFill>
                  <a:schemeClr val="tx1"/>
                </a:solidFill>
              </a:rPr>
              <a:t>-axis. Changing the </a:t>
            </a:r>
            <a:r>
              <a:rPr lang="en-US" sz="2800" i="0" dirty="0">
                <a:solidFill>
                  <a:schemeClr val="tx1"/>
                </a:solidFill>
                <a:latin typeface="Ti86pc" pitchFamily="49" charset="0"/>
              </a:rPr>
              <a:t>WINDOW</a:t>
            </a:r>
            <a:r>
              <a:rPr lang="en-US" sz="2800" i="0" dirty="0">
                <a:solidFill>
                  <a:schemeClr val="tx1"/>
                </a:solidFill>
              </a:rPr>
              <a:t> may help you get a “better” or “more complete” picture of the function.  This is a judgement call on your part.</a:t>
            </a:r>
          </a:p>
          <a:p>
            <a:pPr marL="0" indent="0">
              <a:buFont typeface="Courier New" pitchFamily="49" charset="0"/>
              <a:buNone/>
            </a:pPr>
            <a:endParaRPr lang="en-US" sz="2800" i="0" dirty="0">
              <a:solidFill>
                <a:schemeClr val="tx1"/>
              </a:solidFill>
            </a:endParaRPr>
          </a:p>
          <a:p>
            <a:pPr marL="514350" indent="-514350">
              <a:buFont typeface="+mj-lt"/>
              <a:buAutoNum type="alphaLcPeriod"/>
              <a:tabLst>
                <a:tab pos="536575" algn="l"/>
              </a:tabLst>
            </a:pPr>
            <a:r>
              <a:rPr lang="en-US" sz="2800" dirty="0"/>
              <a:t> </a:t>
            </a:r>
            <a:r>
              <a:rPr lang="en-US" sz="2800" dirty="0">
                <a:solidFill>
                  <a:srgbClr val="0000FF"/>
                </a:solidFill>
              </a:rPr>
              <a:t>3</a:t>
            </a:r>
            <a:r>
              <a:rPr lang="en-US" sz="2800" i="1" dirty="0">
                <a:solidFill>
                  <a:srgbClr val="0000FF"/>
                </a:solidFill>
              </a:rPr>
              <a:t>x</a:t>
            </a:r>
            <a:r>
              <a:rPr lang="en-US" sz="2800" dirty="0">
                <a:solidFill>
                  <a:srgbClr val="0000FF"/>
                </a:solidFill>
              </a:rPr>
              <a:t>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FF"/>
                </a:solidFill>
              </a:rPr>
              <a:t> </a:t>
            </a:r>
            <a:r>
              <a:rPr lang="en-US" sz="2800" i="1" dirty="0">
                <a:solidFill>
                  <a:srgbClr val="0000FF"/>
                </a:solidFill>
              </a:rPr>
              <a:t>y</a:t>
            </a:r>
            <a:r>
              <a:rPr lang="en-US" sz="2800" dirty="0">
                <a:solidFill>
                  <a:srgbClr val="0000FF"/>
                </a:solidFill>
              </a:rPr>
              <a:t>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FF"/>
                </a:solidFill>
              </a:rPr>
              <a:t> </a:t>
            </a:r>
            <a:r>
              <a:rPr lang="es-E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FF"/>
                </a:solidFill>
              </a:rPr>
              <a:t>1</a:t>
            </a:r>
            <a:r>
              <a:rPr lang="en-US" sz="300" dirty="0">
                <a:solidFill>
                  <a:srgbClr val="0000FF"/>
                </a:solidFill>
              </a:rPr>
              <a:t>,</a:t>
            </a:r>
          </a:p>
          <a:p>
            <a:pPr marL="514350" indent="-514350">
              <a:buFont typeface="+mj-lt"/>
              <a:buAutoNum type="alphaLcPeriod" startAt="2"/>
              <a:tabLst>
                <a:tab pos="536575" algn="l"/>
              </a:tabLst>
            </a:pPr>
            <a:r>
              <a:rPr lang="en-US" sz="2800" dirty="0"/>
              <a:t> </a:t>
            </a:r>
            <a:r>
              <a:rPr lang="en-US" sz="2800" i="1" dirty="0">
                <a:solidFill>
                  <a:srgbClr val="0000FF"/>
                </a:solidFill>
              </a:rPr>
              <a:t>y</a:t>
            </a:r>
            <a:r>
              <a:rPr lang="en-US" sz="2800" dirty="0">
                <a:solidFill>
                  <a:srgbClr val="0000FF"/>
                </a:solidFill>
              </a:rPr>
              <a:t>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FF"/>
                </a:solidFill>
              </a:rPr>
              <a:t> </a:t>
            </a:r>
            <a:r>
              <a:rPr lang="en-US" sz="2800" i="1" dirty="0">
                <a:solidFill>
                  <a:srgbClr val="0000FF"/>
                </a:solidFill>
              </a:rPr>
              <a:t>x</a:t>
            </a:r>
            <a:r>
              <a:rPr lang="en-US" sz="2800" dirty="0">
                <a:solidFill>
                  <a:srgbClr val="0000FF"/>
                </a:solidFill>
              </a:rPr>
              <a:t>²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FF"/>
                </a:solidFill>
              </a:rPr>
              <a:t> 3x</a:t>
            </a:r>
            <a:r>
              <a:rPr lang="en-US" sz="800" dirty="0">
                <a:solidFill>
                  <a:srgbClr val="0000FF"/>
                </a:solidFill>
              </a:rPr>
              <a:t> ,</a:t>
            </a:r>
            <a:endParaRPr lang="en-US" sz="2800" b="1" dirty="0"/>
          </a:p>
          <a:p>
            <a:pPr marL="514350" indent="-514350">
              <a:buFont typeface="+mj-lt"/>
              <a:buAutoNum type="alphaLcPeriod" startAt="3"/>
              <a:tabLst>
                <a:tab pos="536575" algn="l"/>
              </a:tabLst>
            </a:pPr>
            <a:r>
              <a:rPr lang="en-US" sz="2800" dirty="0"/>
              <a:t> </a:t>
            </a:r>
            <a:r>
              <a:rPr lang="es-ES" sz="2800" i="1" dirty="0">
                <a:solidFill>
                  <a:srgbClr val="0000FF"/>
                </a:solidFill>
              </a:rPr>
              <a:t>y</a:t>
            </a:r>
            <a:r>
              <a:rPr lang="es-ES" sz="2800" dirty="0">
                <a:solidFill>
                  <a:srgbClr val="0000FF"/>
                </a:solidFill>
              </a:rPr>
              <a:t>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s-ES" sz="2800" dirty="0">
                <a:solidFill>
                  <a:srgbClr val="0000FF"/>
                </a:solidFill>
              </a:rPr>
              <a:t> 1</a:t>
            </a:r>
            <a:r>
              <a:rPr lang="es-ES" sz="2800" dirty="0">
                <a:solidFill>
                  <a:schemeClr val="tx1"/>
                </a:solidFill>
              </a:rPr>
              <a:t>; </a:t>
            </a:r>
            <a:r>
              <a:rPr lang="es-ES" sz="2800" i="1" dirty="0">
                <a:solidFill>
                  <a:srgbClr val="0000FF"/>
                </a:solidFill>
              </a:rPr>
              <a:t>y</a:t>
            </a:r>
            <a:r>
              <a:rPr lang="es-ES" sz="2800" dirty="0">
                <a:solidFill>
                  <a:srgbClr val="0000FF"/>
                </a:solidFill>
              </a:rPr>
              <a:t>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s-ES" sz="2800" dirty="0">
                <a:solidFill>
                  <a:srgbClr val="0000FF"/>
                </a:solidFill>
              </a:rPr>
              <a:t> 1</a:t>
            </a:r>
            <a:r>
              <a:rPr lang="es-ES" sz="2800" dirty="0">
                <a:solidFill>
                  <a:schemeClr val="tx1"/>
                </a:solidFill>
              </a:rPr>
              <a:t>; </a:t>
            </a:r>
            <a:r>
              <a:rPr lang="es-ES" sz="2800" i="1" dirty="0">
                <a:solidFill>
                  <a:srgbClr val="0000FF"/>
                </a:solidFill>
              </a:rPr>
              <a:t>y</a:t>
            </a:r>
            <a:r>
              <a:rPr lang="es-ES" sz="2800" dirty="0">
                <a:solidFill>
                  <a:srgbClr val="0000FF"/>
                </a:solidFill>
              </a:rPr>
              <a:t>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s-ES" sz="2800" dirty="0">
                <a:solidFill>
                  <a:srgbClr val="0000FF"/>
                </a:solidFill>
              </a:rPr>
              <a:t> 3</a:t>
            </a:r>
            <a:endParaRPr lang="en-IN"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9: </a:t>
            </a:r>
            <a:r>
              <a:rPr lang="en-US" dirty="0"/>
              <a:t>Graphing Functions with a TI-84 Plus</a:t>
            </a:r>
            <a:r>
              <a:rPr lang="en-US" sz="3200" baseline="-25000" dirty="0">
                <a:solidFill>
                  <a:schemeClr val="accent1"/>
                </a:solidFill>
              </a:rPr>
              <a:t>2</a:t>
            </a:r>
            <a:endParaRPr lang="en-US" sz="3200" dirty="0">
              <a:solidFill>
                <a:schemeClr val="accent1"/>
              </a:solidFill>
            </a:endParaRPr>
          </a:p>
        </p:txBody>
      </p:sp>
      <p:sp>
        <p:nvSpPr>
          <p:cNvPr id="10" name="TextBox 9">
            <a:extLst>
              <a:ext uri="{FF2B5EF4-FFF2-40B4-BE49-F238E27FC236}">
                <a16:creationId xmlns:a16="http://schemas.microsoft.com/office/drawing/2014/main" id="{114EE0FF-4129-799F-C1F8-F98CBAFFD79A}"/>
              </a:ext>
            </a:extLst>
          </p:cNvPr>
          <p:cNvSpPr txBox="1"/>
          <p:nvPr/>
        </p:nvSpPr>
        <p:spPr>
          <a:xfrm>
            <a:off x="474501" y="1066800"/>
            <a:ext cx="8229599" cy="2677656"/>
          </a:xfrm>
          <a:prstGeom prst="rect">
            <a:avLst/>
          </a:prstGeom>
          <a:noFill/>
        </p:spPr>
        <p:txBody>
          <a:bodyPr wrap="square">
            <a:spAutoFit/>
          </a:bodyPr>
          <a:lstStyle/>
          <a:p>
            <a:pPr marL="514350" indent="-514350">
              <a:buFont typeface="+mj-lt"/>
              <a:buAutoNum type="alphaLcPeriod"/>
              <a:tabLst>
                <a:tab pos="457200" algn="r"/>
              </a:tabLst>
            </a:pPr>
            <a:r>
              <a:rPr lang="en-US" sz="2800" dirty="0">
                <a:solidFill>
                  <a:srgbClr val="0000FF"/>
                </a:solidFill>
              </a:rPr>
              <a:t>3</a:t>
            </a:r>
            <a:r>
              <a:rPr lang="en-US" sz="2800" i="1" dirty="0">
                <a:solidFill>
                  <a:srgbClr val="0000FF"/>
                </a:solidFill>
              </a:rPr>
              <a:t>x</a:t>
            </a:r>
            <a:r>
              <a:rPr lang="en-US" sz="2800" dirty="0">
                <a:solidFill>
                  <a:srgbClr val="0000FF"/>
                </a:solidFill>
              </a:rPr>
              <a:t>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FF"/>
                </a:solidFill>
              </a:rPr>
              <a:t> </a:t>
            </a:r>
            <a:r>
              <a:rPr lang="en-US" sz="2800" i="1" dirty="0">
                <a:solidFill>
                  <a:srgbClr val="0000FF"/>
                </a:solidFill>
              </a:rPr>
              <a:t>y</a:t>
            </a:r>
            <a:r>
              <a:rPr lang="en-US" sz="2800" dirty="0">
                <a:solidFill>
                  <a:srgbClr val="0000FF"/>
                </a:solidFill>
              </a:rPr>
              <a:t>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FF"/>
                </a:solidFill>
              </a:rPr>
              <a:t>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FF"/>
                </a:solidFill>
              </a:rPr>
              <a:t>1</a:t>
            </a:r>
          </a:p>
          <a:p>
            <a:pPr marL="0" indent="0">
              <a:buFont typeface="Courier New" pitchFamily="49" charset="0"/>
              <a:buNone/>
              <a:tabLst>
                <a:tab pos="457200" algn="r"/>
              </a:tabLst>
            </a:pPr>
            <a:r>
              <a:rPr lang="en-US" sz="2800" b="1" i="0" dirty="0">
                <a:solidFill>
                  <a:schemeClr val="tx1"/>
                </a:solidFill>
              </a:rPr>
              <a:t>Solution</a:t>
            </a:r>
          </a:p>
          <a:p>
            <a:pPr marL="514350" indent="-514350">
              <a:buFont typeface="+mj-lt"/>
              <a:buAutoNum type="alphaLcPeriod"/>
              <a:tabLst>
                <a:tab pos="536575" algn="l"/>
              </a:tabLst>
            </a:pPr>
            <a:r>
              <a:rPr lang="en-US" sz="2800" i="0" dirty="0">
                <a:solidFill>
                  <a:schemeClr val="tx1"/>
                </a:solidFill>
              </a:rPr>
              <a:t>	To have the calculator graph a nonvertical straight </a:t>
            </a:r>
            <a:br>
              <a:rPr lang="en-US" sz="2800" i="0" dirty="0">
                <a:solidFill>
                  <a:schemeClr val="tx1"/>
                </a:solidFill>
              </a:rPr>
            </a:br>
            <a:r>
              <a:rPr lang="en-US" sz="2800" i="0" dirty="0">
                <a:solidFill>
                  <a:schemeClr val="tx1"/>
                </a:solidFill>
              </a:rPr>
              <a:t>	line, you must first solve the equation for </a:t>
            </a:r>
            <a:r>
              <a:rPr lang="en-US" sz="2800" i="1" dirty="0">
                <a:solidFill>
                  <a:schemeClr val="tx1"/>
                </a:solidFill>
              </a:rPr>
              <a:t>y</a:t>
            </a:r>
            <a:r>
              <a:rPr lang="en-US" sz="2800" i="0" dirty="0">
                <a:solidFill>
                  <a:schemeClr val="tx1"/>
                </a:solidFill>
              </a:rPr>
              <a:t>. Solving </a:t>
            </a:r>
            <a:br>
              <a:rPr lang="en-US" sz="2800" i="0" dirty="0">
                <a:solidFill>
                  <a:schemeClr val="tx1"/>
                </a:solidFill>
              </a:rPr>
            </a:br>
            <a:r>
              <a:rPr lang="en-US" sz="2800" i="0" dirty="0">
                <a:solidFill>
                  <a:schemeClr val="tx1"/>
                </a:solidFill>
              </a:rPr>
              <a:t>	for </a:t>
            </a:r>
            <a:r>
              <a:rPr lang="en-US" sz="2800" i="1" dirty="0">
                <a:solidFill>
                  <a:schemeClr val="tx1"/>
                </a:solidFill>
              </a:rPr>
              <a:t>y</a:t>
            </a:r>
            <a:r>
              <a:rPr lang="en-US" sz="2800" i="0" dirty="0">
                <a:solidFill>
                  <a:schemeClr val="tx1"/>
                </a:solidFill>
              </a:rPr>
              <a:t> gives,</a:t>
            </a:r>
          </a:p>
          <a:p>
            <a:pPr algn="ctr">
              <a:tabLst>
                <a:tab pos="457200" algn="r"/>
              </a:tabLst>
            </a:pPr>
            <a:r>
              <a:rPr lang="en-US" sz="2800" i="1" dirty="0">
                <a:solidFill>
                  <a:srgbClr val="000099"/>
                </a:solidFill>
              </a:rPr>
              <a:t>y</a:t>
            </a:r>
            <a:r>
              <a:rPr lang="en-US" sz="2800" i="0" dirty="0">
                <a:solidFill>
                  <a:srgbClr val="000099"/>
                </a:solidFill>
              </a:rPr>
              <a:t> </a:t>
            </a:r>
            <a:r>
              <a:rPr lang="en-US" sz="2800" i="0" dirty="0">
                <a:solidFill>
                  <a:srgbClr val="000099"/>
                </a:solidFill>
                <a:latin typeface="Calibri" panose="020F0502020204030204" pitchFamily="34" charset="0"/>
                <a:ea typeface="Calibri" panose="020F0502020204030204" pitchFamily="34" charset="0"/>
                <a:cs typeface="Calibri" panose="020F0502020204030204" pitchFamily="34" charset="0"/>
              </a:rPr>
              <a:t>=</a:t>
            </a:r>
            <a:r>
              <a:rPr lang="en-US" sz="2800" i="0" dirty="0">
                <a:solidFill>
                  <a:srgbClr val="000099"/>
                </a:solidFill>
                <a:latin typeface="Symbol" pitchFamily="18" charset="2"/>
              </a:rPr>
              <a:t> </a:t>
            </a:r>
            <a:r>
              <a:rPr lang="en-US" sz="2800" i="0" dirty="0">
                <a:solidFill>
                  <a:srgbClr val="000099"/>
                </a:solidFill>
                <a:latin typeface="Calibri" panose="020F0502020204030204" pitchFamily="34" charset="0"/>
                <a:ea typeface="Calibri" panose="020F0502020204030204" pitchFamily="34" charset="0"/>
                <a:cs typeface="Calibri" panose="020F0502020204030204" pitchFamily="34" charset="0"/>
              </a:rPr>
              <a:t>−</a:t>
            </a:r>
            <a:r>
              <a:rPr lang="en-US" sz="2800" i="0" dirty="0">
                <a:solidFill>
                  <a:srgbClr val="000099"/>
                </a:solidFill>
              </a:rPr>
              <a:t>3</a:t>
            </a:r>
            <a:r>
              <a:rPr lang="en-US" sz="2800" i="1" dirty="0">
                <a:solidFill>
                  <a:srgbClr val="000099"/>
                </a:solidFill>
              </a:rPr>
              <a:t>x</a:t>
            </a:r>
            <a:r>
              <a:rPr lang="en-US" sz="2800" i="0" dirty="0">
                <a:solidFill>
                  <a:srgbClr val="000099"/>
                </a:solidFill>
              </a:rPr>
              <a:t> </a:t>
            </a:r>
            <a:r>
              <a:rPr lang="en-US" sz="2800" dirty="0">
                <a:solidFill>
                  <a:srgbClr val="000099"/>
                </a:solidFill>
                <a:latin typeface="Calibri" panose="020F0502020204030204" pitchFamily="34" charset="0"/>
                <a:ea typeface="Calibri" panose="020F0502020204030204" pitchFamily="34" charset="0"/>
                <a:cs typeface="Calibri" panose="020F0502020204030204" pitchFamily="34" charset="0"/>
              </a:rPr>
              <a:t>−</a:t>
            </a:r>
            <a:r>
              <a:rPr lang="en-US" sz="2800" i="0" dirty="0">
                <a:solidFill>
                  <a:srgbClr val="000099"/>
                </a:solidFill>
              </a:rPr>
              <a:t> 1</a:t>
            </a:r>
            <a:r>
              <a:rPr lang="en-US" sz="2800" i="0" dirty="0">
                <a:solidFill>
                  <a:schemeClr val="tx1"/>
                </a:solidFill>
              </a:rPr>
              <a:t>.</a:t>
            </a:r>
          </a:p>
        </p:txBody>
      </p:sp>
      <p:sp>
        <p:nvSpPr>
          <p:cNvPr id="7" name="TextBox 6">
            <a:extLst>
              <a:ext uri="{FF2B5EF4-FFF2-40B4-BE49-F238E27FC236}">
                <a16:creationId xmlns:a16="http://schemas.microsoft.com/office/drawing/2014/main" id="{5B768AD4-CCC8-5084-3FDA-9CFF1B9E6A8A}"/>
              </a:ext>
            </a:extLst>
          </p:cNvPr>
          <p:cNvSpPr txBox="1"/>
          <p:nvPr/>
        </p:nvSpPr>
        <p:spPr>
          <a:xfrm>
            <a:off x="474501" y="3934667"/>
            <a:ext cx="3657600" cy="480131"/>
          </a:xfrm>
          <a:prstGeom prst="rect">
            <a:avLst/>
          </a:prstGeom>
          <a:noFill/>
        </p:spPr>
        <p:txBody>
          <a:bodyPr wrap="square">
            <a:spAutoFit/>
          </a:bodyPr>
          <a:lstStyle/>
          <a:p>
            <a:pPr>
              <a:lnSpc>
                <a:spcPct val="90000"/>
              </a:lnSpc>
              <a:buFont typeface="Courier New" pitchFamily="49" charset="0"/>
              <a:buNone/>
            </a:pPr>
            <a:r>
              <a:rPr lang="en-US" sz="2800" dirty="0">
                <a:solidFill>
                  <a:schemeClr val="tx1"/>
                </a:solidFill>
              </a:rPr>
              <a:t>(It is important that the</a:t>
            </a:r>
          </a:p>
        </p:txBody>
      </p:sp>
      <p:pic>
        <p:nvPicPr>
          <p:cNvPr id="8" name="Picture 4" descr="Minus"/>
          <p:cNvPicPr>
            <a:picLocks noChangeAspect="1" noChangeArrowheads="1"/>
          </p:cNvPicPr>
          <p:nvPr/>
        </p:nvPicPr>
        <p:blipFill>
          <a:blip r:embed="rId2" cstate="print"/>
          <a:srcRect/>
          <a:stretch>
            <a:fillRect/>
          </a:stretch>
        </p:blipFill>
        <p:spPr bwMode="auto">
          <a:xfrm>
            <a:off x="3969543" y="3941948"/>
            <a:ext cx="706437" cy="515938"/>
          </a:xfrm>
          <a:prstGeom prst="rect">
            <a:avLst/>
          </a:prstGeom>
          <a:noFill/>
          <a:ln w="9525">
            <a:noFill/>
            <a:miter lim="800000"/>
            <a:headEnd/>
            <a:tailEnd/>
          </a:ln>
        </p:spPr>
      </p:pic>
      <p:sp>
        <p:nvSpPr>
          <p:cNvPr id="3" name="TextBox 2">
            <a:extLst>
              <a:ext uri="{FF2B5EF4-FFF2-40B4-BE49-F238E27FC236}">
                <a16:creationId xmlns:a16="http://schemas.microsoft.com/office/drawing/2014/main" id="{C9762A5F-5487-9DCC-A666-5BB2F813510E}"/>
              </a:ext>
            </a:extLst>
          </p:cNvPr>
          <p:cNvSpPr txBox="1"/>
          <p:nvPr/>
        </p:nvSpPr>
        <p:spPr>
          <a:xfrm>
            <a:off x="4652966" y="3934667"/>
            <a:ext cx="6858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key</a:t>
            </a:r>
            <a:endParaRPr lang="en-IN" sz="2800" dirty="0"/>
          </a:p>
        </p:txBody>
      </p:sp>
      <p:sp>
        <p:nvSpPr>
          <p:cNvPr id="5" name="TextBox 4">
            <a:extLst>
              <a:ext uri="{FF2B5EF4-FFF2-40B4-BE49-F238E27FC236}">
                <a16:creationId xmlns:a16="http://schemas.microsoft.com/office/drawing/2014/main" id="{3F89AAD0-26FF-FD24-64D8-9CB677E2BBE3}"/>
              </a:ext>
            </a:extLst>
          </p:cNvPr>
          <p:cNvSpPr txBox="1"/>
          <p:nvPr/>
        </p:nvSpPr>
        <p:spPr>
          <a:xfrm>
            <a:off x="466725" y="4315265"/>
            <a:ext cx="4943475" cy="1384995"/>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be used to indicate the negative sign in front of 3</a:t>
            </a:r>
            <a:r>
              <a:rPr kumimoji="0" lang="en-US" sz="2800" b="0" i="1" u="none" strike="noStrike" kern="1200" cap="none" spc="0" normalizeH="0" baseline="0" noProof="0" dirty="0">
                <a:ln>
                  <a:noFill/>
                </a:ln>
                <a:solidFill>
                  <a:srgbClr val="366092"/>
                </a:solidFill>
                <a:effectLst/>
                <a:uLnTx/>
                <a:uFillTx/>
                <a:latin typeface="Calibri"/>
                <a:ea typeface="+mn-ea"/>
                <a:cs typeface="+mn-cs"/>
              </a:rPr>
              <a:t>x</a:t>
            </a:r>
            <a:r>
              <a:rPr kumimoji="0" lang="en-US" sz="2800" b="0" i="0" u="none" strike="noStrike" kern="1200" cap="none" spc="0" normalizeH="0" baseline="0" noProof="0" dirty="0">
                <a:ln>
                  <a:noFill/>
                </a:ln>
                <a:solidFill>
                  <a:srgbClr val="366092"/>
                </a:solidFill>
                <a:effectLst/>
                <a:uLnTx/>
                <a:uFillTx/>
                <a:latin typeface="Calibri"/>
                <a:ea typeface="+mn-ea"/>
                <a:cs typeface="+mn-cs"/>
              </a:rPr>
              <a:t>. This is not the same as the subtraction key.</a:t>
            </a:r>
            <a:endParaRPr lang="en-IN" sz="2800" dirty="0"/>
          </a:p>
        </p:txBody>
      </p:sp>
      <p:pic>
        <p:nvPicPr>
          <p:cNvPr id="57346" name="Picture 2" descr="The graph window for y equals negative 3 times x minus 1 showing the zero at x equals negative .3333333, y equals 0"/>
          <p:cNvPicPr>
            <a:picLocks noChangeAspect="1" noChangeArrowheads="1"/>
          </p:cNvPicPr>
          <p:nvPr/>
        </p:nvPicPr>
        <p:blipFill>
          <a:blip r:embed="rId3" cstate="print"/>
          <a:srcRect/>
          <a:stretch>
            <a:fillRect/>
          </a:stretch>
        </p:blipFill>
        <p:spPr bwMode="auto">
          <a:xfrm>
            <a:off x="5562600" y="3820506"/>
            <a:ext cx="3095625" cy="2181225"/>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9: </a:t>
            </a:r>
            <a:r>
              <a:rPr lang="en-US" dirty="0"/>
              <a:t>Graphing Functions with a TI-84 Plus</a:t>
            </a:r>
            <a:r>
              <a:rPr lang="en-US" sz="3200" baseline="-25000" dirty="0">
                <a:solidFill>
                  <a:schemeClr val="accent1"/>
                </a:solidFill>
              </a:rPr>
              <a:t>3</a:t>
            </a:r>
            <a:endParaRPr lang="en-US" sz="3200" dirty="0">
              <a:solidFill>
                <a:schemeClr val="accent1"/>
              </a:solidFill>
            </a:endParaRPr>
          </a:p>
        </p:txBody>
      </p:sp>
      <p:pic>
        <p:nvPicPr>
          <p:cNvPr id="8" name="Picture 7" descr="b. y equals x squared plus 3x">
            <a:extLst>
              <a:ext uri="{FF2B5EF4-FFF2-40B4-BE49-F238E27FC236}">
                <a16:creationId xmlns:a16="http://schemas.microsoft.com/office/drawing/2014/main" id="{25BAA9B0-63F9-A287-A9E0-641BF25E37F9}"/>
              </a:ext>
            </a:extLst>
          </p:cNvPr>
          <p:cNvPicPr>
            <a:picLocks noChangeAspect="1"/>
          </p:cNvPicPr>
          <p:nvPr/>
        </p:nvPicPr>
        <p:blipFill>
          <a:blip r:embed="rId2"/>
          <a:stretch>
            <a:fillRect/>
          </a:stretch>
        </p:blipFill>
        <p:spPr>
          <a:xfrm>
            <a:off x="545305" y="1239667"/>
            <a:ext cx="2038400" cy="468000"/>
          </a:xfrm>
          <a:prstGeom prst="rect">
            <a:avLst/>
          </a:prstGeom>
        </p:spPr>
      </p:pic>
      <p:sp>
        <p:nvSpPr>
          <p:cNvPr id="3" name="TextBox 2">
            <a:extLst>
              <a:ext uri="{FF2B5EF4-FFF2-40B4-BE49-F238E27FC236}">
                <a16:creationId xmlns:a16="http://schemas.microsoft.com/office/drawing/2014/main" id="{6526BF98-385F-5F47-169B-A183099ECBC3}"/>
              </a:ext>
            </a:extLst>
          </p:cNvPr>
          <p:cNvSpPr txBox="1"/>
          <p:nvPr/>
        </p:nvSpPr>
        <p:spPr>
          <a:xfrm>
            <a:off x="990600" y="1913936"/>
            <a:ext cx="7924800" cy="1384995"/>
          </a:xfrm>
          <a:prstGeom prst="rect">
            <a:avLst/>
          </a:prstGeom>
          <a:noFill/>
        </p:spPr>
        <p:txBody>
          <a:bodyPr wrap="square">
            <a:spAutoFit/>
          </a:bodyPr>
          <a:lstStyle/>
          <a:p>
            <a:pPr>
              <a:tabLst>
                <a:tab pos="536575" algn="l"/>
              </a:tabLst>
            </a:pPr>
            <a:r>
              <a:rPr lang="en-US" sz="2800" dirty="0"/>
              <a:t>Since the graph of this function has two </a:t>
            </a:r>
            <a:r>
              <a:rPr lang="en-US" sz="2800" i="1" dirty="0"/>
              <a:t>x</a:t>
            </a:r>
            <a:r>
              <a:rPr lang="en-US" sz="2800" dirty="0"/>
              <a:t>-intercepts, we have shown the graph twice. Each graph shows the coordinates of a distinct </a:t>
            </a:r>
            <a:r>
              <a:rPr lang="en-US" sz="2800" i="1" dirty="0"/>
              <a:t>x</a:t>
            </a:r>
            <a:r>
              <a:rPr lang="en-US" sz="2800" dirty="0"/>
              <a:t>-intercept.</a:t>
            </a:r>
          </a:p>
        </p:txBody>
      </p:sp>
      <p:pic>
        <p:nvPicPr>
          <p:cNvPr id="58370" name="Picture 2" descr="The graph window for y equals x squared plus 3 times x showing the zero at x equals negative 3, y equals 0.&#10;The graph window for y equals x squared plus 3 times x showing the zero at x equals 0, y equals 0."/>
          <p:cNvPicPr>
            <a:picLocks noChangeAspect="1" noChangeArrowheads="1"/>
          </p:cNvPicPr>
          <p:nvPr/>
        </p:nvPicPr>
        <p:blipFill>
          <a:blip r:embed="rId3" cstate="print"/>
          <a:srcRect/>
          <a:stretch>
            <a:fillRect/>
          </a:stretch>
        </p:blipFill>
        <p:spPr bwMode="auto">
          <a:xfrm>
            <a:off x="1219200" y="3505200"/>
            <a:ext cx="6667500" cy="2171700"/>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9: </a:t>
            </a:r>
            <a:r>
              <a:rPr lang="en-US" dirty="0"/>
              <a:t>Graphing Functions with a TI-84 Plus</a:t>
            </a:r>
            <a:r>
              <a:rPr lang="en-US" sz="3200" baseline="-25000" dirty="0">
                <a:solidFill>
                  <a:schemeClr val="accent1"/>
                </a:solidFill>
              </a:rPr>
              <a:t>4</a:t>
            </a:r>
            <a:endParaRPr lang="en-US" sz="3200" dirty="0">
              <a:solidFill>
                <a:schemeClr val="accent1"/>
              </a:solidFill>
            </a:endParaRPr>
          </a:p>
        </p:txBody>
      </p:sp>
      <p:sp>
        <p:nvSpPr>
          <p:cNvPr id="5" name="TextBox 4">
            <a:extLst>
              <a:ext uri="{FF2B5EF4-FFF2-40B4-BE49-F238E27FC236}">
                <a16:creationId xmlns:a16="http://schemas.microsoft.com/office/drawing/2014/main" id="{F1EDBE5C-04F5-A965-273C-AB3668516B78}"/>
              </a:ext>
            </a:extLst>
          </p:cNvPr>
          <p:cNvSpPr txBox="1"/>
          <p:nvPr/>
        </p:nvSpPr>
        <p:spPr>
          <a:xfrm>
            <a:off x="457200" y="1280841"/>
            <a:ext cx="53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c.</a:t>
            </a:r>
            <a:endParaRPr lang="en-IN" sz="2800" dirty="0"/>
          </a:p>
        </p:txBody>
      </p:sp>
      <p:sp>
        <p:nvSpPr>
          <p:cNvPr id="9" name="Rectangle 8"/>
          <p:cNvSpPr/>
          <p:nvPr/>
        </p:nvSpPr>
        <p:spPr>
          <a:xfrm>
            <a:off x="1068504" y="1770231"/>
            <a:ext cx="1604927"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s-ES" sz="2800" dirty="0">
                <a:solidFill>
                  <a:srgbClr val="0000FF"/>
                </a:solidFill>
              </a:rPr>
              <a:t> 1</a:t>
            </a:r>
            <a:endParaRPr lang="en-US" sz="2800" dirty="0"/>
          </a:p>
        </p:txBody>
      </p:sp>
      <p:pic>
        <p:nvPicPr>
          <p:cNvPr id="2" name="Picture 1" descr="The graph window for y equals 2 times x minus 1 showing the zero at x equals .5, y equals 0.">
            <a:extLst>
              <a:ext uri="{FF2B5EF4-FFF2-40B4-BE49-F238E27FC236}">
                <a16:creationId xmlns:a16="http://schemas.microsoft.com/office/drawing/2014/main" id="{F923010E-F3DE-D8BA-0B10-CA2C92668745}"/>
              </a:ext>
            </a:extLst>
          </p:cNvPr>
          <p:cNvPicPr>
            <a:picLocks noChangeAspect="1"/>
          </p:cNvPicPr>
          <p:nvPr/>
        </p:nvPicPr>
        <p:blipFill>
          <a:blip r:embed="rId2"/>
          <a:stretch>
            <a:fillRect/>
          </a:stretch>
        </p:blipFill>
        <p:spPr>
          <a:xfrm>
            <a:off x="592596" y="2528653"/>
            <a:ext cx="2481438" cy="1728000"/>
          </a:xfrm>
          <a:prstGeom prst="rect">
            <a:avLst/>
          </a:prstGeom>
        </p:spPr>
      </p:pic>
      <p:sp>
        <p:nvSpPr>
          <p:cNvPr id="7" name="Rectangle 6"/>
          <p:cNvSpPr/>
          <p:nvPr/>
        </p:nvSpPr>
        <p:spPr>
          <a:xfrm>
            <a:off x="3817459" y="1752979"/>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s-ES" sz="2800" dirty="0">
                <a:solidFill>
                  <a:srgbClr val="0000FF"/>
                </a:solidFill>
              </a:rPr>
              <a:t> 1</a:t>
            </a:r>
            <a:endParaRPr lang="en-US" sz="2800" dirty="0"/>
          </a:p>
        </p:txBody>
      </p:sp>
      <p:pic>
        <p:nvPicPr>
          <p:cNvPr id="3" name="Picture 2" descr="The graph window for y equals 2 times x plus 1 showing the zero at x equals negative .5, y equals 0">
            <a:extLst>
              <a:ext uri="{FF2B5EF4-FFF2-40B4-BE49-F238E27FC236}">
                <a16:creationId xmlns:a16="http://schemas.microsoft.com/office/drawing/2014/main" id="{DD25BDEF-BE8F-9654-7575-0E974BF45A39}"/>
              </a:ext>
            </a:extLst>
          </p:cNvPr>
          <p:cNvPicPr>
            <a:picLocks noChangeAspect="1"/>
          </p:cNvPicPr>
          <p:nvPr/>
        </p:nvPicPr>
        <p:blipFill>
          <a:blip r:embed="rId3"/>
          <a:stretch>
            <a:fillRect/>
          </a:stretch>
        </p:blipFill>
        <p:spPr>
          <a:xfrm>
            <a:off x="3354792" y="2500678"/>
            <a:ext cx="2584800" cy="1814330"/>
          </a:xfrm>
          <a:prstGeom prst="rect">
            <a:avLst/>
          </a:prstGeom>
        </p:spPr>
      </p:pic>
      <p:sp>
        <p:nvSpPr>
          <p:cNvPr id="8" name="Rectangle 7"/>
          <p:cNvSpPr/>
          <p:nvPr/>
        </p:nvSpPr>
        <p:spPr>
          <a:xfrm>
            <a:off x="6657729" y="1735727"/>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s-ES" sz="2800" dirty="0">
                <a:solidFill>
                  <a:srgbClr val="0000FF"/>
                </a:solidFill>
              </a:rPr>
              <a:t> 3</a:t>
            </a:r>
            <a:endParaRPr lang="en-US" sz="2800" dirty="0"/>
          </a:p>
        </p:txBody>
      </p:sp>
      <p:pic>
        <p:nvPicPr>
          <p:cNvPr id="4" name="Picture 3" descr="The graph window for y equals 2 times x plus 3 showing the zero at x equals negative 1.5, y equals 0">
            <a:extLst>
              <a:ext uri="{FF2B5EF4-FFF2-40B4-BE49-F238E27FC236}">
                <a16:creationId xmlns:a16="http://schemas.microsoft.com/office/drawing/2014/main" id="{4097CB8F-0EFD-BCA5-FFDF-7AF958A02049}"/>
              </a:ext>
            </a:extLst>
          </p:cNvPr>
          <p:cNvPicPr>
            <a:picLocks noChangeAspect="1"/>
          </p:cNvPicPr>
          <p:nvPr/>
        </p:nvPicPr>
        <p:blipFill>
          <a:blip r:embed="rId4"/>
          <a:stretch>
            <a:fillRect/>
          </a:stretch>
        </p:blipFill>
        <p:spPr>
          <a:xfrm>
            <a:off x="6126042" y="2509304"/>
            <a:ext cx="2584800" cy="174805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5875" indent="-15875">
              <a:spcBef>
                <a:spcPct val="50000"/>
              </a:spcBef>
              <a:tabLst>
                <a:tab pos="342900" algn="l"/>
                <a:tab pos="977900" algn="l"/>
                <a:tab pos="7150100" algn="l"/>
              </a:tabLst>
            </a:pPr>
            <a:r>
              <a:rPr lang="en-US" dirty="0">
                <a:solidFill>
                  <a:schemeClr val="accent1"/>
                </a:solidFill>
              </a:rPr>
              <a:t>Definition: Relation, Domain, and Range</a:t>
            </a:r>
          </a:p>
        </p:txBody>
      </p:sp>
      <p:sp>
        <p:nvSpPr>
          <p:cNvPr id="5" name="TextBox 3"/>
          <p:cNvSpPr txBox="1">
            <a:spLocks noChangeArrowheads="1"/>
          </p:cNvSpPr>
          <p:nvPr/>
        </p:nvSpPr>
        <p:spPr>
          <a:xfrm>
            <a:off x="457200" y="1280160"/>
            <a:ext cx="8229600" cy="2677656"/>
          </a:xfrm>
          <a:prstGeom prst="rect">
            <a:avLst/>
          </a:prstGeom>
          <a:solidFill>
            <a:srgbClr val="FFFFCC"/>
          </a:solidFill>
          <a:ln w="28575">
            <a:solidFill>
              <a:srgbClr val="00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A </a:t>
            </a:r>
            <a:r>
              <a:rPr lang="en-US" b="1" dirty="0">
                <a:solidFill>
                  <a:srgbClr val="C00000"/>
                </a:solidFill>
              </a:rPr>
              <a:t>relation</a:t>
            </a:r>
            <a:r>
              <a:rPr lang="en-US" dirty="0">
                <a:solidFill>
                  <a:srgbClr val="000000"/>
                </a:solidFill>
              </a:rPr>
              <a:t> is a set of ordered pairs of real numbers.</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The </a:t>
            </a:r>
            <a:r>
              <a:rPr lang="en-US" b="1" dirty="0">
                <a:solidFill>
                  <a:srgbClr val="C00000"/>
                </a:solidFill>
              </a:rPr>
              <a:t>domain, </a:t>
            </a:r>
            <a:r>
              <a:rPr lang="en-US" b="1" i="1" dirty="0">
                <a:solidFill>
                  <a:srgbClr val="C00000"/>
                </a:solidFill>
              </a:rPr>
              <a:t>D</a:t>
            </a:r>
            <a:r>
              <a:rPr lang="en-US" b="1" dirty="0">
                <a:solidFill>
                  <a:srgbClr val="C00000"/>
                </a:solidFill>
              </a:rPr>
              <a:t>,</a:t>
            </a:r>
            <a:r>
              <a:rPr lang="en-US" dirty="0">
                <a:solidFill>
                  <a:srgbClr val="000000"/>
                </a:solidFill>
              </a:rPr>
              <a:t> of a relation is the set of all first coordinates in the relation.</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The </a:t>
            </a:r>
            <a:r>
              <a:rPr lang="en-US" b="1" dirty="0">
                <a:solidFill>
                  <a:srgbClr val="C00000"/>
                </a:solidFill>
              </a:rPr>
              <a:t>range, </a:t>
            </a:r>
            <a:r>
              <a:rPr lang="en-US" b="1" i="1" dirty="0">
                <a:solidFill>
                  <a:srgbClr val="C00000"/>
                </a:solidFill>
              </a:rPr>
              <a:t>R</a:t>
            </a:r>
            <a:r>
              <a:rPr lang="en-US" b="1" dirty="0">
                <a:solidFill>
                  <a:srgbClr val="C00000"/>
                </a:solidFill>
              </a:rPr>
              <a:t>,</a:t>
            </a:r>
            <a:r>
              <a:rPr lang="en-US" dirty="0">
                <a:solidFill>
                  <a:srgbClr val="000000"/>
                </a:solidFill>
              </a:rPr>
              <a:t> of a relation is the set of all second coordinates in the relation.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a:prstGeom prst="rect">
            <a:avLst/>
          </a:prstGeom>
        </p:spPr>
        <p:txBody>
          <a:bodyPr/>
          <a:lstStyle/>
          <a:p>
            <a:r>
              <a:rPr lang="en-US" dirty="0"/>
              <a:t>Note</a:t>
            </a:r>
            <a:r>
              <a:rPr lang="en-US" sz="3200" baseline="-25000" dirty="0">
                <a:solidFill>
                  <a:schemeClr val="accent1"/>
                </a:solidFill>
              </a:rPr>
              <a:t>2</a:t>
            </a:r>
            <a:endParaRPr lang="en-US" sz="3200" dirty="0">
              <a:solidFill>
                <a:schemeClr val="accent1"/>
              </a:solidFill>
            </a:endParaRPr>
          </a:p>
        </p:txBody>
      </p:sp>
      <p:sp>
        <p:nvSpPr>
          <p:cNvPr id="4" name="Content Placeholder 3"/>
          <p:cNvSpPr txBox="1">
            <a:spLocks/>
          </p:cNvSpPr>
          <p:nvPr/>
        </p:nvSpPr>
        <p:spPr>
          <a:xfrm>
            <a:off x="457200" y="1280160"/>
            <a:ext cx="8229600" cy="954107"/>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eaLnBrk="0" hangingPunct="0">
              <a:tabLst>
                <a:tab pos="342900" algn="l"/>
                <a:tab pos="977900" algn="l"/>
                <a:tab pos="7150100" algn="l"/>
              </a:tabLst>
            </a:pPr>
            <a:r>
              <a:rPr lang="en-US" dirty="0">
                <a:solidFill>
                  <a:srgbClr val="000000"/>
                </a:solidFill>
              </a:rPr>
              <a:t>Vertical lines are not functions and cannot be graphed by the calculator in function mode.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prstGeom prst="rect">
            <a:avLst/>
          </a:prstGeom>
        </p:spPr>
        <p:txBody>
          <a:bodyPr/>
          <a:lstStyle/>
          <a:p>
            <a:r>
              <a:rPr lang="en-US" dirty="0"/>
              <a:t>Note</a:t>
            </a:r>
            <a:r>
              <a:rPr lang="en-US" sz="3200" baseline="-25000" dirty="0">
                <a:solidFill>
                  <a:schemeClr val="accent1"/>
                </a:solidFill>
              </a:rPr>
              <a:t>3</a:t>
            </a:r>
            <a:endParaRPr lang="en-US" sz="3200" dirty="0">
              <a:solidFill>
                <a:schemeClr val="accent1"/>
              </a:solidFill>
            </a:endParaRPr>
          </a:p>
        </p:txBody>
      </p:sp>
      <p:sp>
        <p:nvSpPr>
          <p:cNvPr id="5" name="TextBox 3"/>
          <p:cNvSpPr txBox="1">
            <a:spLocks noChangeArrowheads="1"/>
          </p:cNvSpPr>
          <p:nvPr/>
        </p:nvSpPr>
        <p:spPr>
          <a:xfrm>
            <a:off x="457200" y="1066800"/>
            <a:ext cx="8229600" cy="4918269"/>
          </a:xfrm>
          <a:prstGeom prst="rect">
            <a:avLst/>
          </a:prstGeom>
          <a:noFill/>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buFont typeface="Courier New" pitchFamily="49" charset="0"/>
              <a:buNone/>
              <a:tabLst>
                <a:tab pos="342900" algn="l"/>
                <a:tab pos="977900" algn="l"/>
                <a:tab pos="7150100" algn="l"/>
              </a:tabLst>
            </a:pPr>
            <a:r>
              <a:rPr lang="en-US" dirty="0">
                <a:solidFill>
                  <a:srgbClr val="000000"/>
                </a:solidFill>
              </a:rPr>
              <a:t>The standard window shows 96 pixels across the window and 64 pixels up and down the window. This gives a ratio of 3 to 2 and can give a slightly distorted view of the actual graph because the vertical pixels are squeezed into a smaller space. For Example 9c, the graphs of all three functions are in the standard window. Experiment by changing the window to a square window, say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00"/>
                </a:solidFill>
              </a:rPr>
              <a:t>9 to 9 for </a:t>
            </a:r>
            <a:r>
              <a:rPr lang="en-US" i="1" dirty="0">
                <a:solidFill>
                  <a:srgbClr val="000000"/>
                </a:solidFill>
              </a:rPr>
              <a:t>x</a:t>
            </a:r>
            <a:r>
              <a:rPr lang="en-US" dirty="0">
                <a:solidFill>
                  <a:srgbClr val="000000"/>
                </a:solidFill>
              </a:rPr>
              <a:t> and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00"/>
                </a:solidFill>
              </a:rPr>
              <a:t>6 to 6 for </a:t>
            </a:r>
            <a:r>
              <a:rPr lang="en-US" i="1" dirty="0">
                <a:solidFill>
                  <a:srgbClr val="000000"/>
                </a:solidFill>
              </a:rPr>
              <a:t>y</a:t>
            </a:r>
            <a:r>
              <a:rPr lang="en-US" dirty="0">
                <a:solidFill>
                  <a:srgbClr val="000000"/>
                </a:solidFill>
              </a:rPr>
              <a:t>.</a:t>
            </a:r>
          </a:p>
          <a:p>
            <a:pPr marL="15875" indent="-15875">
              <a:buFont typeface="Courier New" pitchFamily="49" charset="0"/>
              <a:buNone/>
              <a:tabLst>
                <a:tab pos="342900" algn="l"/>
                <a:tab pos="977900" algn="l"/>
                <a:tab pos="7150100" algn="l"/>
              </a:tabLst>
            </a:pPr>
            <a:r>
              <a:rPr lang="en-US" dirty="0">
                <a:solidFill>
                  <a:srgbClr val="000000"/>
                </a:solidFill>
                <a:latin typeface="Calibri" pitchFamily="34" charset="0"/>
              </a:rPr>
              <a:t>Then graph the functions and notice the slight differences (and better representation) in the appearances on the display.</a:t>
            </a:r>
            <a:endParaRPr lang="en-US" dirty="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Note</a:t>
            </a:r>
            <a:r>
              <a:rPr lang="en-US" sz="3200" baseline="-25000" dirty="0">
                <a:solidFill>
                  <a:schemeClr val="accent1"/>
                </a:solidFill>
              </a:rPr>
              <a:t>1</a:t>
            </a:r>
          </a:p>
        </p:txBody>
      </p:sp>
      <p:sp>
        <p:nvSpPr>
          <p:cNvPr id="4" name="Content Placeholder 2"/>
          <p:cNvSpPr txBox="1">
            <a:spLocks/>
          </p:cNvSpPr>
          <p:nvPr/>
        </p:nvSpPr>
        <p:spPr>
          <a:xfrm>
            <a:off x="457200" y="1280160"/>
            <a:ext cx="8229600" cy="1815882"/>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rgbClr val="000000"/>
                </a:solidFill>
              </a:rPr>
              <a:t>The ordered pairs discussed in this text are ordered pairs of real numbers. However, more generally, ordered pairs might be other types of pairs such as (child, mother), (city, state), or (name, batting average).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Finding the Domain and Range</a:t>
            </a:r>
            <a:r>
              <a:rPr lang="en-US" sz="3200" baseline="-25000" dirty="0">
                <a:solidFill>
                  <a:schemeClr val="accent1"/>
                </a:solidFill>
              </a:rPr>
              <a:t>1</a:t>
            </a:r>
          </a:p>
        </p:txBody>
      </p:sp>
      <p:sp>
        <p:nvSpPr>
          <p:cNvPr id="11" name="TextBox 10">
            <a:extLst>
              <a:ext uri="{FF2B5EF4-FFF2-40B4-BE49-F238E27FC236}">
                <a16:creationId xmlns:a16="http://schemas.microsoft.com/office/drawing/2014/main" id="{76721D68-8A5B-FAFD-935C-C3EF10CF3CC4}"/>
              </a:ext>
            </a:extLst>
          </p:cNvPr>
          <p:cNvSpPr txBox="1"/>
          <p:nvPr/>
        </p:nvSpPr>
        <p:spPr>
          <a:xfrm>
            <a:off x="533400" y="1076941"/>
            <a:ext cx="7772400" cy="95410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Tx/>
              <a:buNone/>
              <a:tabLst>
                <a:tab pos="520700" algn="l"/>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the domain and range for each of the following relations</a:t>
            </a:r>
            <a:r>
              <a:rPr lang="en-US" sz="2800" dirty="0"/>
              <a:t>.</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pic>
        <p:nvPicPr>
          <p:cNvPr id="8" name="Picture 7" descr="g equals the set containing the following ordered pairs:&#10;open parenthesis 5 comma 7 close parenthesis,&#10;open parenthesis 6 comma 2 close parenthesis,&#10;open parenthesis 6 comma 3 close parenthesis and,&#10;open parenthesis minus 1 comma 2 close parenthesis.">
            <a:extLst>
              <a:ext uri="{FF2B5EF4-FFF2-40B4-BE49-F238E27FC236}">
                <a16:creationId xmlns:a16="http://schemas.microsoft.com/office/drawing/2014/main" id="{9641083B-CED4-B1D6-2786-D361DC6B075B}"/>
              </a:ext>
            </a:extLst>
          </p:cNvPr>
          <p:cNvPicPr>
            <a:picLocks noChangeAspect="1"/>
          </p:cNvPicPr>
          <p:nvPr/>
        </p:nvPicPr>
        <p:blipFill>
          <a:blip r:embed="rId2"/>
          <a:stretch>
            <a:fillRect/>
          </a:stretch>
        </p:blipFill>
        <p:spPr>
          <a:xfrm>
            <a:off x="1143000" y="2081823"/>
            <a:ext cx="5201373" cy="620740"/>
          </a:xfrm>
          <a:prstGeom prst="rect">
            <a:avLst/>
          </a:prstGeom>
        </p:spPr>
      </p:pic>
      <p:sp>
        <p:nvSpPr>
          <p:cNvPr id="9" name="TextBox 8">
            <a:extLst>
              <a:ext uri="{FF2B5EF4-FFF2-40B4-BE49-F238E27FC236}">
                <a16:creationId xmlns:a16="http://schemas.microsoft.com/office/drawing/2014/main" id="{AFFF3B7D-742A-8EE8-24AE-3F2A1306EBA7}"/>
              </a:ext>
            </a:extLst>
          </p:cNvPr>
          <p:cNvSpPr txBox="1"/>
          <p:nvPr/>
        </p:nvSpPr>
        <p:spPr>
          <a:xfrm>
            <a:off x="533400" y="2788102"/>
            <a:ext cx="2743200" cy="523220"/>
          </a:xfrm>
          <a:prstGeom prst="rect">
            <a:avLst/>
          </a:prstGeom>
          <a:noFill/>
        </p:spPr>
        <p:txBody>
          <a:bodyPr wrap="square">
            <a:spAutoFit/>
          </a:bodyPr>
          <a:lstStyle/>
          <a:p>
            <a:pPr lvl="0">
              <a:spcBef>
                <a:spcPct val="20000"/>
              </a:spcBef>
              <a:tabLst>
                <a:tab pos="520700" algn="l"/>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r>
              <a:rPr lang="en-US" sz="2800" b="1" dirty="0"/>
              <a:t>	</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pic>
        <p:nvPicPr>
          <p:cNvPr id="3" name="Picture 2" descr="D equals the set of elements 5, 6, negative 1. The set of all the first coordinates in g">
            <a:extLst>
              <a:ext uri="{FF2B5EF4-FFF2-40B4-BE49-F238E27FC236}">
                <a16:creationId xmlns:a16="http://schemas.microsoft.com/office/drawing/2014/main" id="{BC13A8E0-8706-EB93-46CD-1506E858BCE4}"/>
              </a:ext>
            </a:extLst>
          </p:cNvPr>
          <p:cNvPicPr>
            <a:picLocks noChangeAspect="1"/>
          </p:cNvPicPr>
          <p:nvPr/>
        </p:nvPicPr>
        <p:blipFill>
          <a:blip r:embed="rId3"/>
          <a:stretch>
            <a:fillRect/>
          </a:stretch>
        </p:blipFill>
        <p:spPr>
          <a:xfrm>
            <a:off x="1043105" y="3479009"/>
            <a:ext cx="6031992" cy="492252"/>
          </a:xfrm>
          <a:prstGeom prst="rect">
            <a:avLst/>
          </a:prstGeom>
        </p:spPr>
      </p:pic>
      <p:pic>
        <p:nvPicPr>
          <p:cNvPr id="4" name="Picture 3" descr="R equals the set of elements 7, 2, 3. The set of all the second coordinates in g">
            <a:extLst>
              <a:ext uri="{FF2B5EF4-FFF2-40B4-BE49-F238E27FC236}">
                <a16:creationId xmlns:a16="http://schemas.microsoft.com/office/drawing/2014/main" id="{F543BC5D-C8CD-168E-25C5-A32F5144D95A}"/>
              </a:ext>
            </a:extLst>
          </p:cNvPr>
          <p:cNvPicPr>
            <a:picLocks noChangeAspect="1"/>
          </p:cNvPicPr>
          <p:nvPr/>
        </p:nvPicPr>
        <p:blipFill>
          <a:blip r:embed="rId4"/>
          <a:stretch>
            <a:fillRect/>
          </a:stretch>
        </p:blipFill>
        <p:spPr>
          <a:xfrm>
            <a:off x="1029860" y="4157664"/>
            <a:ext cx="6394704" cy="505968"/>
          </a:xfrm>
          <a:prstGeom prst="rect">
            <a:avLst/>
          </a:prstGeom>
        </p:spPr>
      </p:pic>
      <p:sp>
        <p:nvSpPr>
          <p:cNvPr id="2" name="Rectangle 1">
            <a:extLst>
              <a:ext uri="{FF2B5EF4-FFF2-40B4-BE49-F238E27FC236}">
                <a16:creationId xmlns:a16="http://schemas.microsoft.com/office/drawing/2014/main" id="{0F59B45A-9626-4A58-90EE-05515028FFA3}"/>
              </a:ext>
            </a:extLst>
          </p:cNvPr>
          <p:cNvSpPr/>
          <p:nvPr/>
        </p:nvSpPr>
        <p:spPr>
          <a:xfrm>
            <a:off x="449580" y="4834711"/>
            <a:ext cx="8229600" cy="1200329"/>
          </a:xfrm>
          <a:prstGeom prst="rect">
            <a:avLst/>
          </a:prstGeom>
        </p:spPr>
        <p:txBody>
          <a:bodyPr wrap="square">
            <a:spAutoFit/>
          </a:bodyPr>
          <a:lstStyle/>
          <a:p>
            <a:pPr lvl="0">
              <a:spcBef>
                <a:spcPct val="0"/>
              </a:spcBef>
              <a:tabLst>
                <a:tab pos="520700" algn="l"/>
              </a:tabLst>
              <a:defRPr/>
            </a:pPr>
            <a:r>
              <a:rPr lang="en-US" sz="2400" dirty="0"/>
              <a:t>Note that</a:t>
            </a:r>
            <a:r>
              <a:rPr lang="en-US" sz="2400" b="1" dirty="0"/>
              <a:t> </a:t>
            </a:r>
            <a:r>
              <a:rPr lang="en-US" sz="2400" b="1" dirty="0">
                <a:solidFill>
                  <a:srgbClr val="9900FF"/>
                </a:solidFill>
              </a:rPr>
              <a:t>6</a:t>
            </a:r>
            <a:r>
              <a:rPr lang="en-US" sz="2400" b="1" dirty="0"/>
              <a:t> </a:t>
            </a:r>
            <a:r>
              <a:rPr lang="en-US" sz="2400" dirty="0"/>
              <a:t>is written only once in the domain and </a:t>
            </a:r>
            <a:r>
              <a:rPr lang="en-US" sz="2400" b="1" dirty="0">
                <a:solidFill>
                  <a:srgbClr val="00B050"/>
                </a:solidFill>
              </a:rPr>
              <a:t>2</a:t>
            </a:r>
            <a:r>
              <a:rPr lang="en-US" sz="2400" dirty="0"/>
              <a:t> is written only once in the range, even though each appears more than once in the relation.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127000" y="15240"/>
            <a:ext cx="8864599" cy="914400"/>
          </a:xfrm>
          <a:prstGeom prst="rect">
            <a:avLst/>
          </a:prstGeom>
        </p:spPr>
        <p:txBody>
          <a:bodyPr/>
          <a:lstStyle/>
          <a:p>
            <a:r>
              <a:rPr lang="en-US" sz="3200" dirty="0">
                <a:solidFill>
                  <a:schemeClr val="accent1"/>
                </a:solidFill>
              </a:rPr>
              <a:t>Example 1: Finding the Domain and Range</a:t>
            </a:r>
            <a:r>
              <a:rPr lang="en-US" sz="3200" baseline="-25000" dirty="0">
                <a:solidFill>
                  <a:schemeClr val="accent1"/>
                </a:solidFill>
              </a:rPr>
              <a:t>2</a:t>
            </a:r>
            <a:endParaRPr lang="en-US" sz="3200" dirty="0">
              <a:solidFill>
                <a:schemeClr val="accent1"/>
              </a:solidFill>
            </a:endParaRPr>
          </a:p>
        </p:txBody>
      </p:sp>
      <p:sp>
        <p:nvSpPr>
          <p:cNvPr id="3" name="Rectangle 2">
            <a:extLst>
              <a:ext uri="{FF2B5EF4-FFF2-40B4-BE49-F238E27FC236}">
                <a16:creationId xmlns:a16="http://schemas.microsoft.com/office/drawing/2014/main" id="{8351E0AC-446F-4BE7-9D96-B1C460551486}"/>
              </a:ext>
            </a:extLst>
          </p:cNvPr>
          <p:cNvSpPr/>
          <p:nvPr/>
        </p:nvSpPr>
        <p:spPr>
          <a:xfrm>
            <a:off x="381000" y="1190625"/>
            <a:ext cx="8305800" cy="954107"/>
          </a:xfrm>
          <a:prstGeom prst="rect">
            <a:avLst/>
          </a:prstGeom>
        </p:spPr>
        <p:txBody>
          <a:bodyPr wrap="square">
            <a:spAutoFit/>
          </a:bodyPr>
          <a:lstStyle/>
          <a:p>
            <a:pPr lvl="0">
              <a:spcBef>
                <a:spcPct val="20000"/>
              </a:spcBef>
              <a:tabLst>
                <a:tab pos="520700" algn="l"/>
              </a:tabLst>
              <a:defRPr/>
            </a:pPr>
            <a:r>
              <a:rPr lang="en-US" sz="2800" dirty="0"/>
              <a:t>Find the domain and range for each of the following relations.</a:t>
            </a:r>
          </a:p>
        </p:txBody>
      </p:sp>
      <p:pic>
        <p:nvPicPr>
          <p:cNvPr id="14" name="Picture 13" descr="f equals the set containing the following ordered pairs:&#10;open parenthesis minus 1 comma 1 close parenthesis,&#10;open parenthesis 1 comma 5 close parenthesis and,&#10;open parenthesis 0 comma 3 close parenthesis.">
            <a:extLst>
              <a:ext uri="{FF2B5EF4-FFF2-40B4-BE49-F238E27FC236}">
                <a16:creationId xmlns:a16="http://schemas.microsoft.com/office/drawing/2014/main" id="{FCDDD0A4-CDE8-6457-94A0-1A3BBAF78E48}"/>
              </a:ext>
            </a:extLst>
          </p:cNvPr>
          <p:cNvPicPr>
            <a:picLocks noChangeAspect="1"/>
          </p:cNvPicPr>
          <p:nvPr/>
        </p:nvPicPr>
        <p:blipFill>
          <a:blip r:embed="rId2"/>
          <a:stretch>
            <a:fillRect/>
          </a:stretch>
        </p:blipFill>
        <p:spPr>
          <a:xfrm>
            <a:off x="1263604" y="2285999"/>
            <a:ext cx="3689396" cy="554365"/>
          </a:xfrm>
          <a:prstGeom prst="rect">
            <a:avLst/>
          </a:prstGeom>
        </p:spPr>
      </p:pic>
      <p:sp>
        <p:nvSpPr>
          <p:cNvPr id="4" name="Rectangle 3">
            <a:extLst>
              <a:ext uri="{FF2B5EF4-FFF2-40B4-BE49-F238E27FC236}">
                <a16:creationId xmlns:a16="http://schemas.microsoft.com/office/drawing/2014/main" id="{9D118179-0ACA-4705-8968-19A3B249CE47}"/>
              </a:ext>
            </a:extLst>
          </p:cNvPr>
          <p:cNvSpPr/>
          <p:nvPr/>
        </p:nvSpPr>
        <p:spPr>
          <a:xfrm>
            <a:off x="411480" y="2982724"/>
            <a:ext cx="2179319" cy="523220"/>
          </a:xfrm>
          <a:prstGeom prst="rect">
            <a:avLst/>
          </a:prstGeom>
        </p:spPr>
        <p:txBody>
          <a:bodyPr wrap="square">
            <a:spAutoFit/>
          </a:bodyPr>
          <a:lstStyle/>
          <a:p>
            <a:pPr>
              <a:spcBef>
                <a:spcPct val="20000"/>
              </a:spcBef>
              <a:tabLst>
                <a:tab pos="520700" algn="l"/>
              </a:tabLst>
              <a:defRPr/>
            </a:pPr>
            <a:r>
              <a:rPr lang="en-US" sz="2800" b="1" dirty="0"/>
              <a:t>Solution</a:t>
            </a:r>
            <a:endParaRPr lang="en-US" sz="2800" b="1" dirty="0">
              <a:solidFill>
                <a:srgbClr val="366092"/>
              </a:solidFill>
            </a:endParaRPr>
          </a:p>
        </p:txBody>
      </p:sp>
      <p:pic>
        <p:nvPicPr>
          <p:cNvPr id="5" name="Picture 4" descr="D equals the set of elements negative 1, 1, 0. The set of all the first coordinates in f">
            <a:extLst>
              <a:ext uri="{FF2B5EF4-FFF2-40B4-BE49-F238E27FC236}">
                <a16:creationId xmlns:a16="http://schemas.microsoft.com/office/drawing/2014/main" id="{B35F9B2F-5A74-741D-8C7A-8CD835DCA772}"/>
              </a:ext>
            </a:extLst>
          </p:cNvPr>
          <p:cNvPicPr>
            <a:picLocks noChangeAspect="1"/>
          </p:cNvPicPr>
          <p:nvPr/>
        </p:nvPicPr>
        <p:blipFill>
          <a:blip r:embed="rId3"/>
          <a:stretch>
            <a:fillRect/>
          </a:stretch>
        </p:blipFill>
        <p:spPr>
          <a:xfrm>
            <a:off x="1276045" y="3890191"/>
            <a:ext cx="6326124" cy="598932"/>
          </a:xfrm>
          <a:prstGeom prst="rect">
            <a:avLst/>
          </a:prstGeom>
        </p:spPr>
      </p:pic>
      <p:pic>
        <p:nvPicPr>
          <p:cNvPr id="6" name="Picture 5" descr="R equals the set of elements 1, 5, 3. The set of all the second coordinates in f">
            <a:extLst>
              <a:ext uri="{FF2B5EF4-FFF2-40B4-BE49-F238E27FC236}">
                <a16:creationId xmlns:a16="http://schemas.microsoft.com/office/drawing/2014/main" id="{E6934376-6F3B-8DB9-4553-49E92BF54A7D}"/>
              </a:ext>
            </a:extLst>
          </p:cNvPr>
          <p:cNvPicPr>
            <a:picLocks noChangeAspect="1"/>
          </p:cNvPicPr>
          <p:nvPr/>
        </p:nvPicPr>
        <p:blipFill>
          <a:blip r:embed="rId4"/>
          <a:stretch>
            <a:fillRect/>
          </a:stretch>
        </p:blipFill>
        <p:spPr>
          <a:xfrm>
            <a:off x="1276045" y="4718658"/>
            <a:ext cx="6656832" cy="59740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2: </a:t>
            </a:r>
            <a:r>
              <a:rPr lang="en-US" dirty="0"/>
              <a:t>Reading Domain and Range from the Graph of a Relation</a:t>
            </a:r>
            <a:r>
              <a:rPr lang="en-US" sz="3200" baseline="-25000" dirty="0">
                <a:solidFill>
                  <a:schemeClr val="accent1"/>
                </a:solidFill>
              </a:rPr>
              <a:t>1</a:t>
            </a:r>
            <a:endParaRPr lang="en-US" sz="3200" dirty="0">
              <a:solidFill>
                <a:schemeClr val="accent1"/>
              </a:solidFill>
            </a:endParaRPr>
          </a:p>
        </p:txBody>
      </p:sp>
      <p:sp>
        <p:nvSpPr>
          <p:cNvPr id="10243" name="Rectangle 3"/>
          <p:cNvSpPr>
            <a:spLocks noGrp="1"/>
          </p:cNvSpPr>
          <p:nvPr>
            <p:ph idx="1"/>
          </p:nvPr>
        </p:nvSpPr>
        <p:spPr>
          <a:xfrm>
            <a:off x="457200" y="1066800"/>
            <a:ext cx="8229600" cy="954107"/>
          </a:xfrm>
          <a:prstGeom prst="rect">
            <a:avLst/>
          </a:prstGeom>
        </p:spPr>
        <p:txBody>
          <a:bodyPr>
            <a:spAutoFit/>
          </a:bodyPr>
          <a:lstStyle/>
          <a:p>
            <a:pPr marL="0" indent="0" defTabSz="457200">
              <a:buFont typeface="Courier New" pitchFamily="49" charset="0"/>
              <a:buNone/>
            </a:pPr>
            <a:r>
              <a:rPr lang="en-US" i="0" dirty="0">
                <a:solidFill>
                  <a:schemeClr val="tx1"/>
                </a:solidFill>
              </a:rPr>
              <a:t>Identify the domain and range from the graph of each relation. </a:t>
            </a:r>
          </a:p>
        </p:txBody>
      </p:sp>
      <p:sp>
        <p:nvSpPr>
          <p:cNvPr id="4" name="TextBox 3">
            <a:extLst>
              <a:ext uri="{FF2B5EF4-FFF2-40B4-BE49-F238E27FC236}">
                <a16:creationId xmlns:a16="http://schemas.microsoft.com/office/drawing/2014/main" id="{DE8B8704-FEE8-582A-77D7-D2492678CE82}"/>
              </a:ext>
            </a:extLst>
          </p:cNvPr>
          <p:cNvSpPr txBox="1"/>
          <p:nvPr/>
        </p:nvSpPr>
        <p:spPr>
          <a:xfrm>
            <a:off x="430763" y="1981200"/>
            <a:ext cx="4699960" cy="3970318"/>
          </a:xfrm>
          <a:prstGeom prst="rect">
            <a:avLst/>
          </a:prstGeom>
          <a:noFill/>
        </p:spPr>
        <p:txBody>
          <a:bodyPr wrap="square">
            <a:spAutoFit/>
          </a:bodyPr>
          <a:lstStyle/>
          <a:p>
            <a:pPr marL="514350" indent="-514350" defTabSz="457200">
              <a:buFont typeface="+mj-lt"/>
              <a:buAutoNum type="alphaLcPeriod"/>
            </a:pPr>
            <a:r>
              <a:rPr lang="en-US" sz="2800" dirty="0"/>
              <a:t>The domain consists of the set of </a:t>
            </a:r>
            <a:r>
              <a:rPr lang="en-US" sz="2800" i="1" dirty="0"/>
              <a:t>x</a:t>
            </a:r>
            <a:r>
              <a:rPr lang="en-US" sz="2800" dirty="0"/>
              <a:t>-values for all points on the graph. In this case, the domain is the interval </a:t>
            </a:r>
            <a:r>
              <a:rPr lang="en-US" sz="2800" dirty="0">
                <a:solidFill>
                  <a:srgbClr val="FF0000"/>
                </a:solidFill>
              </a:rPr>
              <a:t>[</a:t>
            </a:r>
            <a:r>
              <a:rPr lang="en-US" sz="28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FF0000"/>
                </a:solidFill>
              </a:rPr>
              <a:t>1, 3]</a:t>
            </a:r>
            <a:r>
              <a:rPr lang="en-US" sz="2800" dirty="0"/>
              <a:t>.</a:t>
            </a:r>
          </a:p>
          <a:p>
            <a:pPr marL="457200" indent="-457200" defTabSz="457200"/>
            <a:r>
              <a:rPr lang="en-US" sz="2800" dirty="0"/>
              <a:t>     The range consists of the set of </a:t>
            </a:r>
            <a:r>
              <a:rPr lang="en-US" sz="2800" i="1" dirty="0"/>
              <a:t>y</a:t>
            </a:r>
            <a:r>
              <a:rPr lang="en-US" sz="2800" dirty="0"/>
              <a:t>-values for all points on the graph. In this case, the range is the interval </a:t>
            </a:r>
            <a:r>
              <a:rPr lang="en-US" sz="2800" dirty="0">
                <a:solidFill>
                  <a:srgbClr val="FF0000"/>
                </a:solidFill>
              </a:rPr>
              <a:t>[0, 6]</a:t>
            </a:r>
            <a:r>
              <a:rPr lang="en-US" sz="2800" dirty="0"/>
              <a:t>. </a:t>
            </a:r>
          </a:p>
        </p:txBody>
      </p:sp>
      <p:pic>
        <p:nvPicPr>
          <p:cNvPr id="14337" name="Picture 1" descr="Graph of a curved line with a starting point at open parentheses minus 1 comma 0 close parentheses and an ending point at open parentheses 3 comma 6 close parentheses. The range is open square bracket 0 comma 6 close square bracket and the domain is open square bracket minus 1 comma 3 close square bracket.&#10;"/>
          <p:cNvPicPr>
            <a:picLocks noChangeAspect="1" noChangeArrowheads="1"/>
          </p:cNvPicPr>
          <p:nvPr/>
        </p:nvPicPr>
        <p:blipFill>
          <a:blip r:embed="rId2" cstate="print"/>
          <a:srcRect/>
          <a:stretch>
            <a:fillRect/>
          </a:stretch>
        </p:blipFill>
        <p:spPr bwMode="auto">
          <a:xfrm>
            <a:off x="5253697" y="2209800"/>
            <a:ext cx="3310128" cy="3302656"/>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2: </a:t>
            </a:r>
            <a:r>
              <a:rPr lang="en-US" dirty="0"/>
              <a:t>Reading Domain and Range from the Graph of a Relation</a:t>
            </a:r>
            <a:r>
              <a:rPr lang="en-US" sz="3200" baseline="-25000" dirty="0">
                <a:solidFill>
                  <a:schemeClr val="accent1"/>
                </a:solidFill>
              </a:rPr>
              <a:t>2</a:t>
            </a:r>
            <a:endParaRPr lang="en-US" sz="3200" dirty="0">
              <a:solidFill>
                <a:schemeClr val="accent1"/>
              </a:solidFill>
            </a:endParaRPr>
          </a:p>
        </p:txBody>
      </p:sp>
      <p:sp>
        <p:nvSpPr>
          <p:cNvPr id="7" name="TextBox 6">
            <a:extLst>
              <a:ext uri="{FF2B5EF4-FFF2-40B4-BE49-F238E27FC236}">
                <a16:creationId xmlns:a16="http://schemas.microsoft.com/office/drawing/2014/main" id="{7353A627-FFD1-C086-3720-DA9701C29C0A}"/>
              </a:ext>
            </a:extLst>
          </p:cNvPr>
          <p:cNvSpPr txBox="1"/>
          <p:nvPr/>
        </p:nvSpPr>
        <p:spPr>
          <a:xfrm>
            <a:off x="457200" y="1143000"/>
            <a:ext cx="5029200" cy="4401205"/>
          </a:xfrm>
          <a:prstGeom prst="rect">
            <a:avLst/>
          </a:prstGeom>
          <a:noFill/>
        </p:spPr>
        <p:txBody>
          <a:bodyPr wrap="square">
            <a:spAutoFit/>
          </a:bodyPr>
          <a:lstStyle/>
          <a:p>
            <a:pPr defTabSz="457200">
              <a:spcBef>
                <a:spcPct val="0"/>
              </a:spcBef>
            </a:pPr>
            <a:r>
              <a:rPr kumimoji="0" lang="en-US" sz="2800" b="0" i="0" u="none" strike="noStrike" kern="1200" cap="none" spc="0" normalizeH="0" baseline="0" noProof="0" dirty="0">
                <a:ln>
                  <a:noFill/>
                </a:ln>
                <a:solidFill>
                  <a:srgbClr val="366092"/>
                </a:solidFill>
                <a:effectLst/>
                <a:uLnTx/>
                <a:uFillTx/>
                <a:latin typeface="Calibri"/>
                <a:ea typeface="+mn-ea"/>
                <a:cs typeface="+mn-cs"/>
              </a:rPr>
              <a:t>b.</a:t>
            </a:r>
            <a:r>
              <a:rPr kumimoji="0" lang="en-IN" sz="2800" b="0" i="0" u="none" strike="noStrike" kern="1200" cap="none" spc="0" normalizeH="0" baseline="0" noProof="0" dirty="0">
                <a:ln>
                  <a:noFill/>
                </a:ln>
                <a:solidFill>
                  <a:srgbClr val="366092"/>
                </a:solidFill>
                <a:effectLst/>
                <a:uLnTx/>
                <a:uFillTx/>
                <a:latin typeface="Calibri"/>
                <a:ea typeface="+mn-ea"/>
                <a:cs typeface="+mn-cs"/>
              </a:rPr>
              <a:t> </a:t>
            </a:r>
            <a:r>
              <a:rPr lang="en-US" sz="2800" dirty="0"/>
              <a:t>There </a:t>
            </a:r>
            <a:r>
              <a:rPr lang="en-US" sz="2800" dirty="0">
                <a:solidFill>
                  <a:schemeClr val="tx1"/>
                </a:solidFill>
              </a:rPr>
              <a:t>is no restriction on the</a:t>
            </a:r>
          </a:p>
          <a:p>
            <a:pPr defTabSz="457200">
              <a:spcBef>
                <a:spcPct val="0"/>
              </a:spcBef>
            </a:pPr>
            <a:r>
              <a:rPr lang="en-US" sz="2800" dirty="0"/>
              <a:t>   </a:t>
            </a:r>
            <a:r>
              <a:rPr lang="en-US" sz="2800" dirty="0">
                <a:solidFill>
                  <a:schemeClr val="tx1"/>
                </a:solidFill>
              </a:rPr>
              <a:t> </a:t>
            </a:r>
            <a:r>
              <a:rPr lang="en-US" sz="2800" i="1" dirty="0">
                <a:solidFill>
                  <a:schemeClr val="tx1"/>
                </a:solidFill>
              </a:rPr>
              <a:t>x</a:t>
            </a:r>
            <a:r>
              <a:rPr lang="en-US" sz="2800" dirty="0">
                <a:solidFill>
                  <a:schemeClr val="tx1"/>
                </a:solidFill>
              </a:rPr>
              <a:t>-values which means that for</a:t>
            </a:r>
          </a:p>
          <a:p>
            <a:pPr defTabSz="457200">
              <a:spcBef>
                <a:spcPct val="0"/>
              </a:spcBef>
            </a:pPr>
            <a:r>
              <a:rPr lang="en-US" sz="2800" dirty="0"/>
              <a:t>   </a:t>
            </a:r>
            <a:r>
              <a:rPr lang="en-US" sz="2800" dirty="0">
                <a:solidFill>
                  <a:schemeClr val="tx1"/>
                </a:solidFill>
              </a:rPr>
              <a:t> every real number there is a</a:t>
            </a:r>
          </a:p>
          <a:p>
            <a:pPr defTabSz="457200">
              <a:spcBef>
                <a:spcPct val="0"/>
              </a:spcBef>
            </a:pPr>
            <a:r>
              <a:rPr lang="en-US" sz="2800" dirty="0"/>
              <a:t>   </a:t>
            </a:r>
            <a:r>
              <a:rPr lang="en-US" sz="2800" dirty="0">
                <a:solidFill>
                  <a:schemeClr val="tx1"/>
                </a:solidFill>
              </a:rPr>
              <a:t> point on the graph with that</a:t>
            </a:r>
          </a:p>
          <a:p>
            <a:pPr defTabSz="457200">
              <a:spcBef>
                <a:spcPct val="0"/>
              </a:spcBef>
            </a:pPr>
            <a:r>
              <a:rPr lang="en-US" sz="2800" dirty="0"/>
              <a:t>   </a:t>
            </a:r>
            <a:r>
              <a:rPr lang="en-US" sz="2800" dirty="0">
                <a:solidFill>
                  <a:schemeClr val="tx1"/>
                </a:solidFill>
              </a:rPr>
              <a:t> number as its </a:t>
            </a:r>
            <a:r>
              <a:rPr lang="en-US" sz="2800" i="1" dirty="0">
                <a:solidFill>
                  <a:schemeClr val="tx1"/>
                </a:solidFill>
              </a:rPr>
              <a:t>x</a:t>
            </a:r>
            <a:r>
              <a:rPr lang="en-US" sz="2800" dirty="0">
                <a:solidFill>
                  <a:schemeClr val="tx1"/>
                </a:solidFill>
              </a:rPr>
              <a:t>-value. </a:t>
            </a:r>
            <a:r>
              <a:rPr lang="en-US" sz="2800" dirty="0"/>
              <a:t>Thus,</a:t>
            </a:r>
          </a:p>
          <a:p>
            <a:pPr defTabSz="457200">
              <a:spcBef>
                <a:spcPct val="0"/>
              </a:spcBef>
            </a:pPr>
            <a:r>
              <a:rPr lang="en-US" sz="2800" dirty="0"/>
              <a:t>   the domain is the set of all real</a:t>
            </a:r>
          </a:p>
          <a:p>
            <a:pPr defTabSz="457200">
              <a:spcBef>
                <a:spcPct val="0"/>
              </a:spcBef>
            </a:pPr>
            <a:r>
              <a:rPr lang="en-US" sz="2800" dirty="0"/>
              <a:t>   numbers: </a:t>
            </a:r>
            <a:r>
              <a:rPr lang="en-US" sz="2800" dirty="0">
                <a:solidFill>
                  <a:srgbClr val="FF0000"/>
                </a:solidFill>
              </a:rPr>
              <a:t>(</a:t>
            </a:r>
            <a:r>
              <a:rPr lang="en-US" sz="28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FF0000"/>
                </a:solidFill>
                <a:latin typeface="Times New Roman"/>
                <a:cs typeface="Symbol" charset="2"/>
                <a:sym typeface="Symbol"/>
              </a:rPr>
              <a:t>∞</a:t>
            </a:r>
            <a:r>
              <a:rPr lang="en-US" sz="2800" dirty="0">
                <a:solidFill>
                  <a:srgbClr val="FF0000"/>
                </a:solidFill>
                <a:sym typeface="Symbol"/>
              </a:rPr>
              <a:t>, </a:t>
            </a:r>
            <a:r>
              <a:rPr lang="en-US" sz="2800" dirty="0">
                <a:solidFill>
                  <a:srgbClr val="FF0000"/>
                </a:solidFill>
                <a:latin typeface="Times New Roman"/>
                <a:cs typeface="Symbol" charset="2"/>
                <a:sym typeface="Symbol"/>
              </a:rPr>
              <a:t>∞</a:t>
            </a:r>
            <a:r>
              <a:rPr lang="en-US" sz="2800" dirty="0">
                <a:solidFill>
                  <a:srgbClr val="FF0000"/>
                </a:solidFill>
              </a:rPr>
              <a:t>)</a:t>
            </a:r>
            <a:r>
              <a:rPr lang="en-US" sz="2800" dirty="0"/>
              <a:t>. The </a:t>
            </a:r>
            <a:r>
              <a:rPr lang="en-US" sz="2800" i="1" dirty="0"/>
              <a:t>y</a:t>
            </a:r>
            <a:r>
              <a:rPr lang="en-US" sz="2800" dirty="0"/>
              <a:t>-values</a:t>
            </a:r>
          </a:p>
          <a:p>
            <a:pPr defTabSz="457200">
              <a:spcBef>
                <a:spcPct val="0"/>
              </a:spcBef>
            </a:pPr>
            <a:r>
              <a:rPr lang="en-US" sz="2800" dirty="0"/>
              <a:t>   begin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2 and then increase </a:t>
            </a:r>
          </a:p>
          <a:p>
            <a:pPr defTabSz="457200">
              <a:spcBef>
                <a:spcPct val="0"/>
              </a:spcBef>
            </a:pPr>
            <a:r>
              <a:rPr lang="en-US" sz="2800" dirty="0"/>
              <a:t>   to infinity. The range is the</a:t>
            </a:r>
          </a:p>
          <a:p>
            <a:pPr defTabSz="457200">
              <a:spcBef>
                <a:spcPct val="0"/>
              </a:spcBef>
            </a:pPr>
            <a:r>
              <a:rPr lang="en-US" sz="2800" dirty="0"/>
              <a:t>   interval </a:t>
            </a:r>
            <a:r>
              <a:rPr lang="en-US" sz="2800" dirty="0">
                <a:solidFill>
                  <a:srgbClr val="FF0000"/>
                </a:solidFill>
              </a:rPr>
              <a:t>[</a:t>
            </a:r>
            <a:r>
              <a:rPr lang="en-US" sz="28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FF0000"/>
                </a:solidFill>
              </a:rPr>
              <a:t>2, </a:t>
            </a:r>
            <a:r>
              <a:rPr lang="en-US" sz="2800" dirty="0">
                <a:solidFill>
                  <a:srgbClr val="FF0000"/>
                </a:solidFill>
                <a:latin typeface="Times New Roman"/>
                <a:cs typeface="Symbol" charset="2"/>
                <a:sym typeface="Symbol"/>
              </a:rPr>
              <a:t>∞</a:t>
            </a:r>
            <a:r>
              <a:rPr lang="en-US" sz="2800" dirty="0">
                <a:solidFill>
                  <a:srgbClr val="FF0000"/>
                </a:solidFill>
              </a:rPr>
              <a:t>)</a:t>
            </a:r>
            <a:r>
              <a:rPr lang="en-US" sz="2800" dirty="0"/>
              <a:t>. </a:t>
            </a:r>
          </a:p>
        </p:txBody>
      </p:sp>
      <p:pic>
        <p:nvPicPr>
          <p:cNvPr id="13313" name="Picture 1" descr="A graph of a parabola that opens upwards with a range of  the interval from minus two to infinity  and a domain of  interval from minus infinity to infinity."/>
          <p:cNvPicPr>
            <a:picLocks noChangeAspect="1" noChangeArrowheads="1"/>
          </p:cNvPicPr>
          <p:nvPr/>
        </p:nvPicPr>
        <p:blipFill>
          <a:blip r:embed="rId2" cstate="print"/>
          <a:srcRect/>
          <a:stretch>
            <a:fillRect/>
          </a:stretch>
        </p:blipFill>
        <p:spPr bwMode="auto">
          <a:xfrm>
            <a:off x="5423574" y="1524000"/>
            <a:ext cx="3246120" cy="3253548"/>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t>Definition: Functions</a:t>
            </a:r>
            <a:endParaRPr lang="en-US" sz="3200" dirty="0">
              <a:solidFill>
                <a:schemeClr val="accent1"/>
              </a:solidFill>
            </a:endParaRPr>
          </a:p>
        </p:txBody>
      </p:sp>
      <p:sp>
        <p:nvSpPr>
          <p:cNvPr id="14339" name="TextBox 3"/>
          <p:cNvSpPr>
            <a:spLocks noGrp="1" noChangeArrowheads="1"/>
          </p:cNvSpPr>
          <p:nvPr>
            <p:ph idx="1"/>
          </p:nvPr>
        </p:nvSpPr>
        <p:spPr>
          <a:xfrm>
            <a:off x="457200" y="1280160"/>
            <a:ext cx="8229600" cy="954107"/>
          </a:xfrm>
          <a:prstGeom prst="rect">
            <a:avLst/>
          </a:prstGeom>
          <a:solidFill>
            <a:srgbClr val="FFFFCC"/>
          </a:solidFill>
          <a:ln w="28575">
            <a:solidFill>
              <a:srgbClr val="000000"/>
            </a:solidFill>
          </a:ln>
        </p:spPr>
        <p:txBody>
          <a:bodyPr>
            <a:spAutoFit/>
          </a:bodyPr>
          <a:lstStyle/>
          <a:p>
            <a:pPr marL="15875" indent="-15875">
              <a:buFont typeface="Courier New" pitchFamily="49" charset="0"/>
              <a:buNone/>
              <a:tabLst>
                <a:tab pos="342900" algn="l"/>
                <a:tab pos="977900" algn="l"/>
                <a:tab pos="7150100" algn="l"/>
              </a:tabLst>
            </a:pPr>
            <a:r>
              <a:rPr lang="en-US" i="0" dirty="0">
                <a:solidFill>
                  <a:srgbClr val="000000"/>
                </a:solidFill>
              </a:rPr>
              <a:t>A </a:t>
            </a:r>
            <a:r>
              <a:rPr lang="en-US" b="1" i="0" dirty="0">
                <a:solidFill>
                  <a:srgbClr val="C00000"/>
                </a:solidFill>
              </a:rPr>
              <a:t>function</a:t>
            </a:r>
            <a:r>
              <a:rPr lang="en-US" i="0" dirty="0">
                <a:solidFill>
                  <a:srgbClr val="000000"/>
                </a:solidFill>
              </a:rPr>
              <a:t> is a relation in which each domain element has exactly one corresponding range element.</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32"/>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3170</TotalTime>
  <Words>1416</Words>
  <Application>Microsoft Office PowerPoint</Application>
  <PresentationFormat>On-screen Show (4:3)</PresentationFormat>
  <Paragraphs>119</Paragraphs>
  <Slides>31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31</vt:i4>
      </vt:variant>
    </vt:vector>
  </HeadingPairs>
  <TitlesOfParts>
    <vt:vector size="39" baseType="lpstr">
      <vt:lpstr>Arial</vt:lpstr>
      <vt:lpstr>Calibri</vt:lpstr>
      <vt:lpstr>Cambria Math</vt:lpstr>
      <vt:lpstr>Courier New</vt:lpstr>
      <vt:lpstr>Symbol</vt:lpstr>
      <vt:lpstr>Ti86pc</vt:lpstr>
      <vt:lpstr>Times New Roman</vt:lpstr>
      <vt:lpstr>Office Theme</vt:lpstr>
      <vt:lpstr>Section 4.R.1</vt:lpstr>
      <vt:lpstr>Objectives</vt:lpstr>
      <vt:lpstr>Definition: Relation, Domain, and Range</vt:lpstr>
      <vt:lpstr>Note1</vt:lpstr>
      <vt:lpstr>Example 1: Finding the Domain and Range1</vt:lpstr>
      <vt:lpstr>Example 1: Finding the Domain and Range2</vt:lpstr>
      <vt:lpstr>Example 2: Reading Domain and Range from the Graph of a Relation1</vt:lpstr>
      <vt:lpstr>Example 2: Reading Domain and Range from the Graph of a Relation2</vt:lpstr>
      <vt:lpstr>Definition: Functions</vt:lpstr>
      <vt:lpstr>Example 3: Determining if a Relation is a Function1</vt:lpstr>
      <vt:lpstr>Example 3: Determining if a Relation is a Function2</vt:lpstr>
      <vt:lpstr>Example 3: Determining if a Relation is a Function3</vt:lpstr>
      <vt:lpstr>Procedure: Vertical Line Test</vt:lpstr>
      <vt:lpstr>Example 4: Using the Vertical Line Test1</vt:lpstr>
      <vt:lpstr>Example 4: Using the Vertical Line Test2</vt:lpstr>
      <vt:lpstr>Example 4: Using the Vertical Line Test3</vt:lpstr>
      <vt:lpstr>Example 4: Using the Vertical Line Test4</vt:lpstr>
      <vt:lpstr>Example 4: Using the Vertical Line Test5</vt:lpstr>
      <vt:lpstr>Definition: Linear Functions</vt:lpstr>
      <vt:lpstr>Attention! </vt:lpstr>
      <vt:lpstr>Example 5: Finding the Domain of a Function</vt:lpstr>
      <vt:lpstr>Example 6: Evaluating Functions</vt:lpstr>
      <vt:lpstr>Example 7: Evaluating Nonlinear Functions</vt:lpstr>
      <vt:lpstr>Example 8: Evaluating Functions From a Graph1</vt:lpstr>
      <vt:lpstr>Example 8: Evaluating Functions From a Graph2</vt:lpstr>
      <vt:lpstr>Example 9: Graphing Functions with a TI-84 Plus1</vt:lpstr>
      <vt:lpstr>Example 9: Graphing Functions with a TI-84 Plus2</vt:lpstr>
      <vt:lpstr>Example 9: Graphing Functions with a TI-84 Plus3</vt:lpstr>
      <vt:lpstr>Example 9: Graphing Functions with a TI-84 Plus4</vt:lpstr>
      <vt:lpstr>Note2</vt:lpstr>
      <vt:lpstr>Note3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Sindhusha</cp:lastModifiedBy>
  <cp:revision>418</cp:revision>
  <dcterms:created xsi:type="dcterms:W3CDTF">2013-04-26T14:43:13Z</dcterms:created>
  <dcterms:modified xsi:type="dcterms:W3CDTF">2025-06-23T07:48:04Z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74A64990-E35E-429C-84EE-60D33E359AB2</vt:lpwstr>
  </property>
  <property fmtid="{D5CDD505-2E9C-101B-9397-08002B2CF9AE}" pid="3" name="ArticulatePath">
    <vt:lpwstr>DEV2e_10_5</vt:lpwstr>
  </property>
</Properties>
</file>