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1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62" r:id="rId17"/>
    <p:sldId id="287" r:id="rId18"/>
    <p:sldId id="288" r:id="rId19"/>
    <p:sldId id="289" r:id="rId20"/>
    <p:sldId id="290" r:id="rId21"/>
    <p:sldId id="291" r:id="rId22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003F"/>
    <a:srgbClr val="7F00FF"/>
    <a:srgbClr val="21FE59"/>
    <a:srgbClr val="00007D"/>
    <a:srgbClr val="0000FF"/>
    <a:srgbClr val="007E7E"/>
    <a:srgbClr val="000000"/>
    <a:srgbClr val="008000"/>
    <a:srgbClr val="9900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8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380" y="96"/>
      </p:cViewPr>
      <p:guideLst>
        <p:guide orient="horz" pos="2160"/>
        <p:guide pos="2880"/>
      </p:guideLst>
    </p:cSldViewPr>
  </p:slideViewPr>
  <p:notesTextViewPr>
    <p:cViewPr>
      <p:scale>
        <a:sx n="25" d="100"/>
        <a:sy n="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6/25/2025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The Quadratic Formula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</a:t>
            </a:r>
            <a:r>
              <a:rPr lang="en-US" baseline="-25000" dirty="0"/>
              <a:t>1</a:t>
            </a:r>
            <a:r>
              <a:rPr lang="en-US" dirty="0"/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5791200" cy="540731"/>
          </a:xfrm>
        </p:spPr>
        <p:txBody>
          <a:bodyPr/>
          <a:lstStyle/>
          <a:p>
            <a:r>
              <a:rPr lang="en-US" dirty="0"/>
              <a:t>Solve by using the quadratic formula.</a:t>
            </a:r>
            <a:endParaRPr lang="en-US" b="1" dirty="0"/>
          </a:p>
        </p:txBody>
      </p:sp>
      <p:pic>
        <p:nvPicPr>
          <p:cNvPr id="5" name="Picture 4" descr="Open parenthesis 3x minus 1 close parenthesis times open parenthesis x plus 2 close parenthesis equals 4x">
            <a:extLst>
              <a:ext uri="{FF2B5EF4-FFF2-40B4-BE49-F238E27FC236}">
                <a16:creationId xmlns:a16="http://schemas.microsoft.com/office/drawing/2014/main" id="{3A2D730C-9488-406A-EE57-77DF53CAB3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315" y="1820891"/>
            <a:ext cx="2746285" cy="504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1B705FE-6C5B-9906-DA4C-601A7A977CAF}"/>
              </a:ext>
            </a:extLst>
          </p:cNvPr>
          <p:cNvSpPr txBox="1"/>
          <p:nvPr/>
        </p:nvSpPr>
        <p:spPr>
          <a:xfrm>
            <a:off x="457200" y="2303462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9" name="Picture 8" descr="Open parenthesis 3x minus 1 close parenthesis times open parenthesis x plus 2 close parenthesis equals 4x&#10;&#10;3x squared plus 5x minus 2 equals 4x">
            <a:extLst>
              <a:ext uri="{FF2B5EF4-FFF2-40B4-BE49-F238E27FC236}">
                <a16:creationId xmlns:a16="http://schemas.microsoft.com/office/drawing/2014/main" id="{4C0636FE-71F2-62F5-4770-2043BAB423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5" y="2997806"/>
            <a:ext cx="2630653" cy="936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5200" y="3660576"/>
            <a:ext cx="3404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on the left-hand side. </a:t>
            </a:r>
          </a:p>
        </p:txBody>
      </p:sp>
      <p:pic>
        <p:nvPicPr>
          <p:cNvPr id="11" name="Picture 10" descr="3 x squared plus x minus 2 equals 0">
            <a:extLst>
              <a:ext uri="{FF2B5EF4-FFF2-40B4-BE49-F238E27FC236}">
                <a16:creationId xmlns:a16="http://schemas.microsoft.com/office/drawing/2014/main" id="{1ED40FF8-200E-6F98-FF3A-8BD419C79B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1008" y="4274425"/>
            <a:ext cx="1959692" cy="396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05200" y="43242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4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from both sides so that one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r>
              <a:rPr lang="en-US" sz="2000" dirty="0">
                <a:solidFill>
                  <a:srgbClr val="007E7E"/>
                </a:solidFill>
              </a:rPr>
              <a:t>side is 0.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</a:t>
            </a:r>
            <a:r>
              <a:rPr lang="en-US" i="1" dirty="0"/>
              <a:t>a </a:t>
            </a:r>
            <a:r>
              <a:rPr lang="en-US" dirty="0"/>
              <a:t>= 3, </a:t>
            </a:r>
            <a:r>
              <a:rPr lang="en-US" i="1" dirty="0"/>
              <a:t>b</a:t>
            </a:r>
            <a:r>
              <a:rPr lang="en-US" dirty="0"/>
              <a:t> = 1, and </a:t>
            </a:r>
            <a:r>
              <a:rPr lang="en-US" i="1" dirty="0"/>
              <a:t>c</a:t>
            </a:r>
            <a:r>
              <a:rPr lang="en-US" dirty="0"/>
              <a:t> =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/>
              <a:t>2.</a:t>
            </a:r>
          </a:p>
          <a:p>
            <a:r>
              <a:rPr lang="en-US" dirty="0"/>
              <a:t>Substituting in the quadratic formula gives the following.  </a:t>
            </a:r>
          </a:p>
        </p:txBody>
      </p:sp>
      <p:pic>
        <p:nvPicPr>
          <p:cNvPr id="5" name="Picture 4" descr="x equals negative 1 plus or minus square root of 1 squared minus 4 times 3 times negative 2 divided by 2 times 3&#10;&#10;equals negative 1 plus or minus square root of 25 divided by 6&#10;&#10;equals negative 1 plus or minus 5 divided by 6">
            <a:extLst>
              <a:ext uri="{FF2B5EF4-FFF2-40B4-BE49-F238E27FC236}">
                <a16:creationId xmlns:a16="http://schemas.microsoft.com/office/drawing/2014/main" id="{D4DD199B-F713-4F6F-D15E-BE6FB077BD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940" y="2835000"/>
            <a:ext cx="6685017" cy="1188000"/>
          </a:xfrm>
          <a:prstGeom prst="rect">
            <a:avLst/>
          </a:prstGeom>
        </p:spPr>
      </p:pic>
      <p:pic>
        <p:nvPicPr>
          <p:cNvPr id="7" name="Picture 6" descr="x equals&#10;negative 1 plus 5 divided by 6&#10;equals 4 divided by 6&#10;equals 2 divided by 3&#10;&#10;or&#10;&#10;x equals&#10;negative 1 minus 5 divided by 6&#10;equals negative 6 divided by 6&#10;equals negative 1">
            <a:extLst>
              <a:ext uri="{FF2B5EF4-FFF2-40B4-BE49-F238E27FC236}">
                <a16:creationId xmlns:a16="http://schemas.microsoft.com/office/drawing/2014/main" id="{BD6F33E9-3406-BE81-0764-2C412F3E57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1075" y="4343400"/>
            <a:ext cx="6422746" cy="864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</a:t>
            </a:r>
            <a:r>
              <a:rPr lang="en-US" baseline="-25000" dirty="0"/>
              <a:t>3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Whenever the solutions are rational numbers, the equation can be solved by factoring. In this example, we could have solved as follows. </a:t>
            </a:r>
          </a:p>
        </p:txBody>
      </p:sp>
      <p:pic>
        <p:nvPicPr>
          <p:cNvPr id="5" name="Picture 4" descr="3x squared plus x minus 2 equals 0&#10;&#10;Open parenthesis 3x minus 2 close parenthesis times open parenthesis x plus 1 close parenthesis equals 0&#10;&#10;3x minus 2 equals 0&#10;or&#10;x plus 1 equals 0&#10;&#10;x equals 2 divided by 3&#10;or&#10;x equals minus 1">
            <a:extLst>
              <a:ext uri="{FF2B5EF4-FFF2-40B4-BE49-F238E27FC236}">
                <a16:creationId xmlns:a16="http://schemas.microsoft.com/office/drawing/2014/main" id="{F390EA08-1A1C-5854-0026-418E1827A3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9527" y="2950846"/>
            <a:ext cx="4744946" cy="2484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Many students make a mistake when simplifying fractions by dividing the denominator into only one of the terms in the numerator. 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514600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</a:p>
        </p:txBody>
      </p:sp>
      <p:pic>
        <p:nvPicPr>
          <p:cNvPr id="10" name="Picture 9" descr="4 plus 2 square root of 3 divided by 2. The common factor 2 is cancelled in both numerator and denominator, which is equals to 4 plus square root of 3. The entire math is cancelled as this is a wrong solution.">
            <a:extLst>
              <a:ext uri="{FF2B5EF4-FFF2-40B4-BE49-F238E27FC236}">
                <a16:creationId xmlns:a16="http://schemas.microsoft.com/office/drawing/2014/main" id="{1753EFA3-430D-7E6A-8BE3-C4B268043A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2819400"/>
            <a:ext cx="2466975" cy="10287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3733800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</a:p>
        </p:txBody>
      </p:sp>
      <p:sp>
        <p:nvSpPr>
          <p:cNvPr id="8" name="Rounded Rectangl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5800" y="4267200"/>
            <a:ext cx="36576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4 plus 2 times square root of 3 all divided by 2 equals 4 divided by 2 plus 2 square root of 3 divided by 2 equals 2 plus square root of 3.">
            <a:extLst>
              <a:ext uri="{FF2B5EF4-FFF2-40B4-BE49-F238E27FC236}">
                <a16:creationId xmlns:a16="http://schemas.microsoft.com/office/drawing/2014/main" id="{F02B89FA-6153-8154-6D8A-4341771C8B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631" y="4348162"/>
            <a:ext cx="3390472" cy="792000"/>
          </a:xfrm>
          <a:prstGeom prst="rect">
            <a:avLst/>
          </a:prstGeom>
        </p:spPr>
      </p:pic>
      <p:sp>
        <p:nvSpPr>
          <p:cNvPr id="12" name="Rounded Rectangl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33278" y="4267200"/>
            <a:ext cx="38100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14" descr="4 plus 2 times square root of 3 all divided by 2 equals 2 times open parentheses 2 plus square root of 3 close parentheses divided by 2. The common factor 2 is cancelled in both the numerator and denominator, which equals 2 plus square root of 3.">
            <a:extLst>
              <a:ext uri="{FF2B5EF4-FFF2-40B4-BE49-F238E27FC236}">
                <a16:creationId xmlns:a16="http://schemas.microsoft.com/office/drawing/2014/main" id="{C5516493-5DB4-7BF9-E47A-39BCB15C23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9478" y="4250081"/>
            <a:ext cx="3640583" cy="972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Cubic Equations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cubic equation by factoring and using the quadratic formula.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pic>
        <p:nvPicPr>
          <p:cNvPr id="5" name="Picture 4" descr="2 x cubed minus 10 x squared plus 6 x equals 0">
            <a:extLst>
              <a:ext uri="{FF2B5EF4-FFF2-40B4-BE49-F238E27FC236}">
                <a16:creationId xmlns:a16="http://schemas.microsoft.com/office/drawing/2014/main" id="{6FA27F2A-765A-B3DA-5D9E-9418E0BF4F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499" y="2232900"/>
            <a:ext cx="2609538" cy="396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3FA0977-AEFB-25B2-E1CE-E69CA272932B}"/>
              </a:ext>
            </a:extLst>
          </p:cNvPr>
          <p:cNvSpPr txBox="1"/>
          <p:nvPr/>
        </p:nvSpPr>
        <p:spPr>
          <a:xfrm>
            <a:off x="457200" y="2729177"/>
            <a:ext cx="1475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7" name="Picture 6" descr="2 x cubed minus 10 x squared plus 6 x equals 0&#10;&#10;By factoring out 2x, the equation becomes  2x times open parentheses  x squared minus 5x plus 3 close parentheses equals 0.">
            <a:extLst>
              <a:ext uri="{FF2B5EF4-FFF2-40B4-BE49-F238E27FC236}">
                <a16:creationId xmlns:a16="http://schemas.microsoft.com/office/drawing/2014/main" id="{1E65689E-23A7-329A-1334-61C212DB02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981" y="3436784"/>
            <a:ext cx="2560821" cy="1116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800600" y="4114800"/>
            <a:ext cx="1670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2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Cubic Equations</a:t>
            </a:r>
            <a:r>
              <a:rPr lang="en-US" baseline="-25000" dirty="0"/>
              <a:t>2</a:t>
            </a:r>
            <a:endParaRPr lang="en-US" dirty="0"/>
          </a:p>
        </p:txBody>
      </p:sp>
      <p:pic>
        <p:nvPicPr>
          <p:cNvPr id="4" name="Picture 3" descr="2 x equals 0 or x squared minus 5 x plus 3 equals 0">
            <a:extLst>
              <a:ext uri="{FF2B5EF4-FFF2-40B4-BE49-F238E27FC236}">
                <a16:creationId xmlns:a16="http://schemas.microsoft.com/office/drawing/2014/main" id="{36C39AB5-410F-0CA3-2399-85ED9AB8B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" y="1382356"/>
            <a:ext cx="3401538" cy="39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410200" y="137160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pic>
        <p:nvPicPr>
          <p:cNvPr id="7" name="Picture 6" descr="x equals 0&#10;&#10;x equals 5 plus or minus square root of 13 divided by 2">
            <a:extLst>
              <a:ext uri="{FF2B5EF4-FFF2-40B4-BE49-F238E27FC236}">
                <a16:creationId xmlns:a16="http://schemas.microsoft.com/office/drawing/2014/main" id="{7DF0F3B8-43CC-6939-491F-FE3320F7BD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243" y="2126664"/>
            <a:ext cx="4196629" cy="900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410200" y="2057400"/>
            <a:ext cx="3200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equation. (The quadratic equation was solved in Example 1 using the quadratic formula.)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439180"/>
            <a:ext cx="3504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3 solutions:  </a:t>
            </a:r>
          </a:p>
        </p:txBody>
      </p:sp>
      <p:pic>
        <p:nvPicPr>
          <p:cNvPr id="9" name="Picture 8" descr="0, 5 plus square root of 13 divided by 2, and 5 minus square root of 13 divided by 2.">
            <a:extLst>
              <a:ext uri="{FF2B5EF4-FFF2-40B4-BE49-F238E27FC236}">
                <a16:creationId xmlns:a16="http://schemas.microsoft.com/office/drawing/2014/main" id="{1EE37997-9498-B530-D9E6-EC9AE8AAB7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6950" y="4295575"/>
            <a:ext cx="3320090" cy="864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Discriminant </a:t>
            </a:r>
          </a:p>
        </p:txBody>
      </p:sp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291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Table 1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pic>
        <p:nvPicPr>
          <p:cNvPr id="3" name="Picture 2" descr="The table consists of two columns Discriminant and Nature of Solutions&#10;&#10;If the Discriminant reads b squared minus 4 a c greater than 0, there are two real solutions.&#10;&#10;If the Discriminant reads b squared minus 4 a c equals 0,  one real solution, x equals minus b plus or minus 0 divided by 2a equals minus b divided by 2a.&#10;&#10;If the Discriminant reads b squared minus 4 a c less than 0, Nature of solutions the text reads two nonreal solutions">
            <a:extLst>
              <a:ext uri="{FF2B5EF4-FFF2-40B4-BE49-F238E27FC236}">
                <a16:creationId xmlns:a16="http://schemas.microsoft.com/office/drawing/2014/main" id="{AF0F6ACD-5F9A-F9FD-0C41-C0B5170CEC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0734" y="1905000"/>
            <a:ext cx="6822532" cy="2340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</a:t>
            </a:r>
            <a:r>
              <a:rPr lang="en-US" baseline="-25000" dirty="0"/>
              <a:t>1</a:t>
            </a:r>
            <a:r>
              <a:rPr lang="en-US" dirty="0"/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discriminant and determine the nature of the solutions to each of the following quadratic equations.</a:t>
            </a:r>
          </a:p>
        </p:txBody>
      </p:sp>
      <p:pic>
        <p:nvPicPr>
          <p:cNvPr id="8" name="Picture 7" descr="example a is 3 x squared plus 11 x minus 7 equals 0">
            <a:extLst>
              <a:ext uri="{FF2B5EF4-FFF2-40B4-BE49-F238E27FC236}">
                <a16:creationId xmlns:a16="http://schemas.microsoft.com/office/drawing/2014/main" id="{3B24FC4F-4849-8F5F-5740-5D8318904B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733" y="2281238"/>
            <a:ext cx="2843077" cy="396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0E93B39-DC4B-3C0C-0C9D-F46035D2F9D2}"/>
              </a:ext>
            </a:extLst>
          </p:cNvPr>
          <p:cNvSpPr txBox="1"/>
          <p:nvPr/>
        </p:nvSpPr>
        <p:spPr>
          <a:xfrm>
            <a:off x="457200" y="2733675"/>
            <a:ext cx="8229600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Substitute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3,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11,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−7 into the discriminant.</a:t>
            </a:r>
            <a:endParaRPr lang="en-IN" dirty="0"/>
          </a:p>
        </p:txBody>
      </p:sp>
      <p:pic>
        <p:nvPicPr>
          <p:cNvPr id="10" name="Picture 9" descr="b squared minus 4 a c equals 11 squared minus 4 times 3 times negative 7 which is equals to 121 plus 84 which is equals to 205 greater than 0">
            <a:extLst>
              <a:ext uri="{FF2B5EF4-FFF2-40B4-BE49-F238E27FC236}">
                <a16:creationId xmlns:a16="http://schemas.microsoft.com/office/drawing/2014/main" id="{44C10F04-9091-D891-30F9-A1DCDD0FE6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8644" y="4252914"/>
            <a:ext cx="3660480" cy="1476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029200" y="5410200"/>
            <a:ext cx="3222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real solutions.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</a:t>
            </a:r>
            <a:r>
              <a:rPr lang="en-US" baseline="-25000" dirty="0"/>
              <a:t>2</a:t>
            </a:r>
            <a:endParaRPr lang="en-US" dirty="0"/>
          </a:p>
        </p:txBody>
      </p:sp>
      <p:pic>
        <p:nvPicPr>
          <p:cNvPr id="5" name="Picture 4" descr="example b is x squared plus 6 x plus 9 equals zero">
            <a:extLst>
              <a:ext uri="{FF2B5EF4-FFF2-40B4-BE49-F238E27FC236}">
                <a16:creationId xmlns:a16="http://schemas.microsoft.com/office/drawing/2014/main" id="{6DD99692-F572-069F-FDE3-6345DE8F9F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522" y="1289047"/>
            <a:ext cx="2538462" cy="396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35BF3AC-0102-F707-0758-6B12890C1A97}"/>
              </a:ext>
            </a:extLst>
          </p:cNvPr>
          <p:cNvSpPr txBox="1"/>
          <p:nvPr/>
        </p:nvSpPr>
        <p:spPr>
          <a:xfrm>
            <a:off x="457580" y="1793558"/>
            <a:ext cx="8162278" cy="1040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Substitute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 1,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6,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9 into the discriminant.</a:t>
            </a:r>
            <a:endParaRPr lang="en-IN" dirty="0"/>
          </a:p>
        </p:txBody>
      </p:sp>
      <p:pic>
        <p:nvPicPr>
          <p:cNvPr id="11" name="Picture 10" descr="b squared minus 4 a c equals 6  squared minus 4 times 1 times 9 equals 36 minus 36 equals 0">
            <a:extLst>
              <a:ext uri="{FF2B5EF4-FFF2-40B4-BE49-F238E27FC236}">
                <a16:creationId xmlns:a16="http://schemas.microsoft.com/office/drawing/2014/main" id="{0369C55C-CBA2-6131-37F8-0C442C4752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999" y="2997576"/>
            <a:ext cx="3325920" cy="1476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962400" y="4191000"/>
            <a:ext cx="44682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is one real solution, a double root.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</a:t>
            </a:r>
            <a:r>
              <a:rPr lang="en-US" baseline="-25000" dirty="0"/>
              <a:t>3</a:t>
            </a:r>
            <a:endParaRPr lang="en-US" dirty="0"/>
          </a:p>
        </p:txBody>
      </p:sp>
      <p:pic>
        <p:nvPicPr>
          <p:cNvPr id="5" name="Picture 4" descr="example c is x squared plus 1">
            <a:extLst>
              <a:ext uri="{FF2B5EF4-FFF2-40B4-BE49-F238E27FC236}">
                <a16:creationId xmlns:a16="http://schemas.microsoft.com/office/drawing/2014/main" id="{9383CE15-796A-B670-884F-7162828727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107" y="1290638"/>
            <a:ext cx="1370769" cy="396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427CD1A-1293-7181-831C-F36B6C421CA6}"/>
              </a:ext>
            </a:extLst>
          </p:cNvPr>
          <p:cNvSpPr txBox="1"/>
          <p:nvPr/>
        </p:nvSpPr>
        <p:spPr>
          <a:xfrm>
            <a:off x="457200" y="1795786"/>
            <a:ext cx="7010400" cy="1040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1963" marR="0" lvl="0" indent="-4619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</a:p>
          <a:p>
            <a:pPr marL="461963" marR="0" lvl="0" indent="-4619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 0. We could write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²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+ 0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+ 1 = 0.</a:t>
            </a:r>
            <a:endParaRPr lang="en-IN" dirty="0"/>
          </a:p>
        </p:txBody>
      </p:sp>
      <p:pic>
        <p:nvPicPr>
          <p:cNvPr id="11" name="Picture 10" descr="b squared minus 4 a c equals 0  squared minus 4 times 1 times 1 equals 0 minus 4&#10;equals negative 4">
            <a:extLst>
              <a:ext uri="{FF2B5EF4-FFF2-40B4-BE49-F238E27FC236}">
                <a16:creationId xmlns:a16="http://schemas.microsoft.com/office/drawing/2014/main" id="{8C839596-40A6-664A-FF64-A60376E94E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1895" y="2940843"/>
            <a:ext cx="3705225" cy="16383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267200" y="4171890"/>
            <a:ext cx="362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nonreal solutions.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quadratic formula to solve quadratic equations.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discriminant to determine the nature of a quadratic equation’s solutions.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Understanding the Discriminant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c </a:t>
            </a:r>
            <a:r>
              <a:rPr lang="en-US" dirty="0"/>
              <a:t>such that </a:t>
            </a:r>
            <a:r>
              <a:rPr lang="en-US" i="1" dirty="0"/>
              <a:t>x</a:t>
            </a:r>
            <a:r>
              <a:rPr lang="en-US" baseline="30000" dirty="0"/>
              <a:t>²</a:t>
            </a:r>
            <a:r>
              <a:rPr lang="en-US" dirty="0"/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dirty="0"/>
              <a:t> 8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dirty="0"/>
              <a:t> </a:t>
            </a:r>
            <a:r>
              <a:rPr lang="en-US" i="1" dirty="0"/>
              <a:t>c</a:t>
            </a:r>
            <a:r>
              <a:rPr lang="en-US" dirty="0"/>
              <a:t> = 0 will have one real solution. (</a:t>
            </a:r>
            <a:r>
              <a:rPr lang="en-US" b="1" dirty="0"/>
              <a:t>Hint:</a:t>
            </a:r>
            <a:r>
              <a:rPr lang="en-US" dirty="0"/>
              <a:t> Set the discriminant equal to 0 and solve the equation for </a:t>
            </a:r>
            <a:r>
              <a:rPr lang="en-US" i="1" dirty="0"/>
              <a:t>c</a:t>
            </a:r>
            <a:r>
              <a:rPr lang="en-US" dirty="0"/>
              <a:t>.) 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pic>
        <p:nvPicPr>
          <p:cNvPr id="7" name="Picture 6" descr="b squared minus 4 a c equals 0&#10;By substituting the values, 8 squared minus 4 times 1 times c  equals 0.&#10;Simplifying 64 minus 4 c equals 0&#10;which is minus 4 c equals minus 64&#10;Finally c equals 16">
            <a:extLst>
              <a:ext uri="{FF2B5EF4-FFF2-40B4-BE49-F238E27FC236}">
                <a16:creationId xmlns:a16="http://schemas.microsoft.com/office/drawing/2014/main" id="{60E05077-D807-B97E-61D8-BF9EFF996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848" y="3066288"/>
            <a:ext cx="2706304" cy="2484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876800" y="2895600"/>
            <a:ext cx="115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 </a:t>
            </a:r>
            <a:endParaRPr lang="en-US" sz="2800" dirty="0"/>
          </a:p>
        </p:txBody>
      </p:sp>
      <p:pic>
        <p:nvPicPr>
          <p:cNvPr id="9" name="Picture 8" descr="x squared plus 8 x plus 16 equals 0&#10;open parenthesis x plus 4 close parenthesis squared equals 0&#10;x equals minus 4">
            <a:extLst>
              <a:ext uri="{FF2B5EF4-FFF2-40B4-BE49-F238E27FC236}">
                <a16:creationId xmlns:a16="http://schemas.microsoft.com/office/drawing/2014/main" id="{07FA8D85-EDAF-B0F0-7D21-DEBDAC2EC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1462" y="3450336"/>
            <a:ext cx="2481218" cy="2124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549658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is only one real solution. Thus, </a:t>
            </a:r>
            <a:r>
              <a:rPr lang="en-US" sz="2800" dirty="0">
                <a:solidFill>
                  <a:srgbClr val="FF0000"/>
                </a:solidFill>
              </a:rPr>
              <a:t>−4</a:t>
            </a:r>
            <a:r>
              <a:rPr lang="en-US" sz="2800" dirty="0"/>
              <a:t> is a double root.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Understanding the Discriminant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a</a:t>
            </a:r>
            <a:r>
              <a:rPr lang="en-US" dirty="0"/>
              <a:t> such that </a:t>
            </a:r>
            <a:r>
              <a:rPr lang="en-US" i="1" dirty="0">
                <a:solidFill>
                  <a:srgbClr val="0000FF"/>
                </a:solidFill>
              </a:rPr>
              <a:t>ax</a:t>
            </a:r>
            <a:r>
              <a:rPr lang="en-US" baseline="30000" dirty="0">
                <a:solidFill>
                  <a:srgbClr val="0000FF"/>
                </a:solidFill>
              </a:rPr>
              <a:t>²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4 = 0</a:t>
            </a:r>
            <a:r>
              <a:rPr lang="en-US" dirty="0"/>
              <a:t> will have two nonreal solutions. (</a:t>
            </a:r>
            <a:r>
              <a:rPr lang="en-US" b="1" dirty="0"/>
              <a:t>Hint:</a:t>
            </a:r>
            <a:r>
              <a:rPr lang="en-US" dirty="0"/>
              <a:t> Set the discriminant less than 0 and solve for </a:t>
            </a:r>
            <a:r>
              <a:rPr lang="en-US" i="1" dirty="0"/>
              <a:t>a</a:t>
            </a:r>
            <a:r>
              <a:rPr lang="en-US" dirty="0"/>
              <a:t>.)</a:t>
            </a:r>
            <a:r>
              <a:rPr lang="en-US" b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pic>
        <p:nvPicPr>
          <p:cNvPr id="6" name="Picture 5" descr="b squared minus 4 a c is less than 0&#10;open parenthesis negative 8 close parenthesis squared minus 4 times a times 4 is less than 0&#10;64 minus 16 a is less than 0&#10;negative 16 a is less than negative 64&#10;a is greater than 4">
            <a:extLst>
              <a:ext uri="{FF2B5EF4-FFF2-40B4-BE49-F238E27FC236}">
                <a16:creationId xmlns:a16="http://schemas.microsoft.com/office/drawing/2014/main" id="{E4CF06EC-3DD4-110B-2E93-93AE87C636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038" y="3195638"/>
            <a:ext cx="3108328" cy="2520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267200" y="34290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Thus, if </a:t>
            </a:r>
            <a:r>
              <a:rPr lang="en-US" sz="2800" i="1" dirty="0"/>
              <a:t>a </a:t>
            </a:r>
            <a:r>
              <a:rPr lang="en-US" sz="2800" dirty="0"/>
              <a:t>is any real number greater than 4, the discriminant will be negative and the equation will have two nonreal solutions.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The Quadratic Formula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139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For the general quadratic equation </a:t>
            </a:r>
            <a:r>
              <a:rPr lang="en-US" sz="2800" b="1" i="1" dirty="0">
                <a:solidFill>
                  <a:srgbClr val="000000"/>
                </a:solidFill>
              </a:rPr>
              <a:t>a</a:t>
            </a:r>
            <a:r>
              <a:rPr lang="en-US" sz="800" b="1" i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x</a:t>
            </a:r>
            <a:r>
              <a:rPr lang="en-US" sz="2800" b="1" baseline="30000" dirty="0">
                <a:solidFill>
                  <a:srgbClr val="000000"/>
                </a:solidFill>
              </a:rPr>
              <a:t>²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bx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sz="2800" b="1" dirty="0">
                <a:solidFill>
                  <a:srgbClr val="000000"/>
                </a:solidFill>
              </a:rPr>
              <a:t> 0</a:t>
            </a:r>
            <a:r>
              <a:rPr lang="en-US" sz="2800" dirty="0">
                <a:solidFill>
                  <a:srgbClr val="000000"/>
                </a:solidFill>
              </a:rPr>
              <a:t>,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 the solutions are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3" name="Picture 2" descr="x equals&#10;minus b plus or minus square root of b squared minus 4 a c&#10;all divided by 2 a">
            <a:extLst>
              <a:ext uri="{FF2B5EF4-FFF2-40B4-BE49-F238E27FC236}">
                <a16:creationId xmlns:a16="http://schemas.microsoft.com/office/drawing/2014/main" id="{AB1C00DF-3F57-5BB7-9138-7E94710F03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5621" y="2304600"/>
            <a:ext cx="2772758" cy="972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convenience and without loss of generality, in the development of the quadratic formula (and in the examples and exercises) the leading coefficient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is positive.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 negative number, we can multiply both sides of the equation by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00"/>
                </a:solidFill>
              </a:rPr>
              <a:t>1. This will make the leading coefficient positive without changing any solutions of the original equation.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Quadratic Formula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5638800" cy="624840"/>
          </a:xfrm>
        </p:spPr>
        <p:txBody>
          <a:bodyPr>
            <a:normAutofit/>
          </a:bodyPr>
          <a:lstStyle/>
          <a:p>
            <a:r>
              <a:rPr lang="en-US" dirty="0"/>
              <a:t>Solve by using the quadratic formula.</a:t>
            </a:r>
          </a:p>
        </p:txBody>
      </p:sp>
      <p:pic>
        <p:nvPicPr>
          <p:cNvPr id="5" name="Picture 4" descr="x squared minus 5x plus 3 equals 0">
            <a:extLst>
              <a:ext uri="{FF2B5EF4-FFF2-40B4-BE49-F238E27FC236}">
                <a16:creationId xmlns:a16="http://schemas.microsoft.com/office/drawing/2014/main" id="{F67853C0-20AE-4D63-FA31-BA31A11933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354" y="1600200"/>
            <a:ext cx="2137846" cy="432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9AE14AD-9EE1-8E6F-2FFD-0C88F25E00E0}"/>
              </a:ext>
            </a:extLst>
          </p:cNvPr>
          <p:cNvSpPr txBox="1"/>
          <p:nvPr/>
        </p:nvSpPr>
        <p:spPr>
          <a:xfrm>
            <a:off x="457200" y="2109414"/>
            <a:ext cx="8229600" cy="1040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Substitute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1FE5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F00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F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F003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into the formula.</a:t>
            </a:r>
            <a:endParaRPr lang="en-IN" dirty="0"/>
          </a:p>
        </p:txBody>
      </p:sp>
      <p:pic>
        <p:nvPicPr>
          <p:cNvPr id="8" name="Picture 7" descr="x equals&#10;minus b plus or minus square root of b squared minus 4 a c&#10;divided by 2 a&#10;&#10;equals&#10;minus open parenthesis minus 5 close parenthesis plus or minus square root of open parenthesis minus 5 close parenthesis squared minus 4 times 1 times 3&#10;divided by 2 times 1&#10;&#10;equals&#10;5 plus or minus square root of 25 minus 12&#10;divided by 2&#10;&#10;equals&#10;5 plus or minus square root of 13&#10;divided by 2">
            <a:extLst>
              <a:ext uri="{FF2B5EF4-FFF2-40B4-BE49-F238E27FC236}">
                <a16:creationId xmlns:a16="http://schemas.microsoft.com/office/drawing/2014/main" id="{4669F66F-55AA-9419-AD63-0CC9FE6021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3226913"/>
            <a:ext cx="5664927" cy="2736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The Quadratic Formula</a:t>
            </a:r>
            <a:r>
              <a:rPr lang="en-US" baseline="-25000" dirty="0"/>
              <a:t>1</a:t>
            </a:r>
            <a:r>
              <a:rPr lang="en-US" dirty="0"/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5562600" cy="624840"/>
          </a:xfrm>
        </p:spPr>
        <p:txBody>
          <a:bodyPr/>
          <a:lstStyle/>
          <a:p>
            <a:r>
              <a:rPr lang="en-US" dirty="0"/>
              <a:t>Solve by using the quadratic formula.</a:t>
            </a:r>
          </a:p>
        </p:txBody>
      </p:sp>
      <p:pic>
        <p:nvPicPr>
          <p:cNvPr id="5" name="Picture 4" descr="7x squared minus 2x plus 1 equals 0">
            <a:extLst>
              <a:ext uri="{FF2B5EF4-FFF2-40B4-BE49-F238E27FC236}">
                <a16:creationId xmlns:a16="http://schemas.microsoft.com/office/drawing/2014/main" id="{9B52B580-96FF-5DB1-C8F5-A6233D1A74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3" y="1821180"/>
            <a:ext cx="2122154" cy="396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F07ADC3-249B-0255-9D05-4F20AD65F533}"/>
              </a:ext>
            </a:extLst>
          </p:cNvPr>
          <p:cNvSpPr txBox="1"/>
          <p:nvPr/>
        </p:nvSpPr>
        <p:spPr>
          <a:xfrm>
            <a:off x="457200" y="2305372"/>
            <a:ext cx="7543800" cy="1040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Substitute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1FE5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F00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F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F003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into the formula.</a:t>
            </a:r>
            <a:endParaRPr lang="en-IN" dirty="0"/>
          </a:p>
        </p:txBody>
      </p:sp>
      <p:pic>
        <p:nvPicPr>
          <p:cNvPr id="8" name="Picture 7" descr="x equals&#10;minus b plus or minus square root of b squared minus 4 a c&#10;divided by 2 a&#10;&#10;equals&#10;minus open parenthesis negative 2 close parenthesis plus or minus square root of open parenthesis negative 2 close parenthesis squared minus 4 times 7 times 1&#10;divided by 2 times 7&#10;&#10;equals&#10;2 plus or minus square root of 4 minus 28&#10;divided by 14">
            <a:extLst>
              <a:ext uri="{FF2B5EF4-FFF2-40B4-BE49-F238E27FC236}">
                <a16:creationId xmlns:a16="http://schemas.microsoft.com/office/drawing/2014/main" id="{4C8A57C1-9BDD-9417-C845-B8EF20D61D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6820" y="3578662"/>
            <a:ext cx="6322542" cy="208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The Quadratic Formula</a:t>
            </a:r>
            <a:r>
              <a:rPr lang="en-US" baseline="-25000" dirty="0"/>
              <a:t>2</a:t>
            </a:r>
            <a:endParaRPr lang="en-US" dirty="0"/>
          </a:p>
        </p:txBody>
      </p:sp>
      <p:pic>
        <p:nvPicPr>
          <p:cNvPr id="4" name="Picture 3" descr="equals&#10;2 plus or minus square root of minus 24&#10;divided by 14&#10;&#10;equals&#10;2 plus or minus 2 i square root of 6&#10;divided by 14&#10;&#10;equals&#10;2 times open parenthesis 1 plus or minus i square root of 6 close parenthesis&#10;divided by 2 times 7&#10;&#10;common factor 2 is cancelled in both numerator and denominator">
            <a:extLst>
              <a:ext uri="{FF2B5EF4-FFF2-40B4-BE49-F238E27FC236}">
                <a16:creationId xmlns:a16="http://schemas.microsoft.com/office/drawing/2014/main" id="{E9E210A8-0C79-BDF0-773D-2C08F61D70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638" y="1395414"/>
            <a:ext cx="1841980" cy="3024000"/>
          </a:xfrm>
          <a:prstGeom prst="rect">
            <a:avLst/>
          </a:prstGeom>
        </p:spPr>
      </p:pic>
      <p:pic>
        <p:nvPicPr>
          <p:cNvPr id="6" name="Picture 5" descr="equals&#10;open parenthesis 1 plus or minus i times square root of 6 close parenthesis&#10;divided by 7&#10;&#10;or, in standard form,&#10;&#10;1 divided by 7 plus or minus square root of 6 divided by 7 times i">
            <a:extLst>
              <a:ext uri="{FF2B5EF4-FFF2-40B4-BE49-F238E27FC236}">
                <a16:creationId xmlns:a16="http://schemas.microsoft.com/office/drawing/2014/main" id="{85C7E6EB-9C10-65E4-8C09-82382CF27B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516" y="4964959"/>
            <a:ext cx="5521348" cy="900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6772922" y="4876800"/>
            <a:ext cx="2057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solutions are nonreal complex conjugates.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Quadratic Formula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5800078" cy="559985"/>
          </a:xfrm>
        </p:spPr>
        <p:txBody>
          <a:bodyPr/>
          <a:lstStyle/>
          <a:p>
            <a:r>
              <a:rPr lang="en-US" dirty="0"/>
              <a:t>Solve by using the quadratic formula.</a:t>
            </a:r>
          </a:p>
        </p:txBody>
      </p:sp>
      <p:pic>
        <p:nvPicPr>
          <p:cNvPr id="5" name="Picture 4" descr="Three fourths x squared minus one half x equals one third.">
            <a:extLst>
              <a:ext uri="{FF2B5EF4-FFF2-40B4-BE49-F238E27FC236}">
                <a16:creationId xmlns:a16="http://schemas.microsoft.com/office/drawing/2014/main" id="{EF50F69B-CB98-60F9-2113-CD21F4C9DE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765" y="1797795"/>
            <a:ext cx="1925783" cy="864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D1C6EC6-55DD-56A6-F6AC-492A5C9491CA}"/>
              </a:ext>
            </a:extLst>
          </p:cNvPr>
          <p:cNvSpPr txBox="1"/>
          <p:nvPr/>
        </p:nvSpPr>
        <p:spPr>
          <a:xfrm>
            <a:off x="457200" y="2674143"/>
            <a:ext cx="8229600" cy="1902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quadratic formula is easier to use with integer coefficients. Multiply each term by the LCD, 12, so that the coefficients will be integers.</a:t>
            </a:r>
            <a:endParaRPr lang="en-IN" dirty="0"/>
          </a:p>
        </p:txBody>
      </p:sp>
      <p:pic>
        <p:nvPicPr>
          <p:cNvPr id="8" name="Picture 7" descr="Twelve times three fourths x squared, minus twelve times one half x, equals twelve times one third.&#10;This simplifies to: nine x squared minus six x equals four.">
            <a:extLst>
              <a:ext uri="{FF2B5EF4-FFF2-40B4-BE49-F238E27FC236}">
                <a16:creationId xmlns:a16="http://schemas.microsoft.com/office/drawing/2014/main" id="{EF57F281-A84D-AC1D-7E9F-479E4F6F3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9078" y="4593429"/>
            <a:ext cx="3295256" cy="1296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Quadratic Formula</a:t>
            </a:r>
            <a:r>
              <a:rPr lang="en-US" baseline="-25000" dirty="0"/>
              <a:t>2</a:t>
            </a:r>
            <a:endParaRPr lang="en-US" dirty="0"/>
          </a:p>
        </p:txBody>
      </p:sp>
      <p:pic>
        <p:nvPicPr>
          <p:cNvPr id="4" name="Picture 3" descr="9 x squared minus 6 x minus 4 equals 0">
            <a:extLst>
              <a:ext uri="{FF2B5EF4-FFF2-40B4-BE49-F238E27FC236}">
                <a16:creationId xmlns:a16="http://schemas.microsoft.com/office/drawing/2014/main" id="{E0FD6F12-9DA3-A72B-8F35-BD55DB23CA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074" y="1300037"/>
            <a:ext cx="2162769" cy="396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021686" y="1347133"/>
            <a:ext cx="44831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 apply the formula, one side must be 0. </a:t>
            </a:r>
          </a:p>
        </p:txBody>
      </p:sp>
      <p:pic>
        <p:nvPicPr>
          <p:cNvPr id="9" name="Picture 8" descr="x equals&#10;negative open parenthesis negative 6 close parenthesis&#10;plus or minus square root of&#10;open parenthesis negative 6 close parenthesis squared&#10;minus 4 times 9 times negative 4&#10;all divided by&#10;2 times 9">
            <a:extLst>
              <a:ext uri="{FF2B5EF4-FFF2-40B4-BE49-F238E27FC236}">
                <a16:creationId xmlns:a16="http://schemas.microsoft.com/office/drawing/2014/main" id="{24A30BBD-4E7D-64EE-E079-C063366F4B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519" y="1876687"/>
            <a:ext cx="4217492" cy="1152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410200" y="2010518"/>
            <a:ext cx="313928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a</a:t>
            </a:r>
            <a:r>
              <a:rPr lang="en-US" sz="2000" dirty="0">
                <a:solidFill>
                  <a:srgbClr val="007E7E"/>
                </a:solidFill>
              </a:rPr>
              <a:t> = 9, </a:t>
            </a:r>
            <a:r>
              <a:rPr lang="en-US" sz="2000" i="1" dirty="0">
                <a:solidFill>
                  <a:srgbClr val="007E7E"/>
                </a:solidFill>
              </a:rPr>
              <a:t>b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000" dirty="0">
                <a:solidFill>
                  <a:srgbClr val="007E7E"/>
                </a:solidFill>
              </a:rPr>
              <a:t>6, and </a:t>
            </a:r>
            <a:r>
              <a:rPr lang="en-US" sz="2000" i="1" dirty="0">
                <a:solidFill>
                  <a:srgbClr val="007E7E"/>
                </a:solidFill>
              </a:rPr>
              <a:t>c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000" dirty="0">
                <a:solidFill>
                  <a:srgbClr val="007E7E"/>
                </a:solidFill>
              </a:rPr>
              <a:t>4 into the quadratic formula. </a:t>
            </a:r>
          </a:p>
        </p:txBody>
      </p:sp>
      <p:pic>
        <p:nvPicPr>
          <p:cNvPr id="11" name="Picture 10" descr="equals&#10;6 plus or minus square root of 36 plus 144&#10;divided by 18&#10;&#10;equals&#10;6 plus or minus square root of 180&#10;divided by 18">
            <a:extLst>
              <a:ext uri="{FF2B5EF4-FFF2-40B4-BE49-F238E27FC236}">
                <a16:creationId xmlns:a16="http://schemas.microsoft.com/office/drawing/2014/main" id="{913BF1D0-8F21-3F37-68FB-057B312F1E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525" y="3176590"/>
            <a:ext cx="3748352" cy="900000"/>
          </a:xfrm>
          <a:prstGeom prst="rect">
            <a:avLst/>
          </a:prstGeom>
        </p:spPr>
      </p:pic>
      <p:pic>
        <p:nvPicPr>
          <p:cNvPr id="13" name="Picture 12" descr="6 plus or minus 6 times square root of 5 divided by 18 equals 6 times open parenthesis 1 plus or minus square root of 5 close parenthesis divided by 6 times 3&#10;equals 1 plus or minus square root of 5 divided by 3&#10;">
            <a:extLst>
              <a:ext uri="{FF2B5EF4-FFF2-40B4-BE49-F238E27FC236}">
                <a16:creationId xmlns:a16="http://schemas.microsoft.com/office/drawing/2014/main" id="{00E26971-013F-03B3-63F1-8402B57203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6525" y="4204341"/>
            <a:ext cx="4295314" cy="1044000"/>
          </a:xfrm>
          <a:prstGeom prst="rect">
            <a:avLst/>
          </a:prstGeom>
        </p:spPr>
      </p:pic>
      <p:sp>
        <p:nvSpPr>
          <p:cNvPr id="8" name="Rectangle 7" descr="equals&#10;6 plus or minus 6 square root of 5&#10;divided by 18&#10;&#10;equals&#10;6 times open parenthesis 1 plus or minus square root of 5 close parenthesis&#10;divided by 6 times 3&#10;&#10;equals&#10;1 plus or minus square root of 5&#10;divided by 3"/>
          <p:cNvSpPr/>
          <p:nvPr/>
        </p:nvSpPr>
        <p:spPr>
          <a:xfrm>
            <a:off x="5943600" y="4648200"/>
            <a:ext cx="2188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and reduce. 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721</Words>
  <Application>Microsoft Office PowerPoint</Application>
  <PresentationFormat>On-screen Show (4:3)</PresentationFormat>
  <Paragraphs>77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Courier New</vt:lpstr>
      <vt:lpstr>Office Theme</vt:lpstr>
      <vt:lpstr>Section 4.R.10</vt:lpstr>
      <vt:lpstr>Objectives</vt:lpstr>
      <vt:lpstr>Formula: The Quadratic Formula</vt:lpstr>
      <vt:lpstr>Note </vt:lpstr>
      <vt:lpstr>Example 1: The Quadratic Formula </vt:lpstr>
      <vt:lpstr>Example 2: The Quadratic Formula1 </vt:lpstr>
      <vt:lpstr>Example 2: The Quadratic Formula2</vt:lpstr>
      <vt:lpstr>Example 3: The Quadratic Formula1</vt:lpstr>
      <vt:lpstr>Example 3: The Quadratic Formula2</vt:lpstr>
      <vt:lpstr>Example 4: The Quadratic Formula1 </vt:lpstr>
      <vt:lpstr>Example 4: The Quadratic Formula2</vt:lpstr>
      <vt:lpstr>Example 4: The Quadratic Formula3</vt:lpstr>
      <vt:lpstr>Caution</vt:lpstr>
      <vt:lpstr>Example 5: Cubic Equations1</vt:lpstr>
      <vt:lpstr>Example 5: Cubic Equations2</vt:lpstr>
      <vt:lpstr>The Discriminant </vt:lpstr>
      <vt:lpstr>Example 6: Finding the Discriminant1 </vt:lpstr>
      <vt:lpstr>Example 6: Finding the Discriminant2</vt:lpstr>
      <vt:lpstr>Example 6: Finding the Discriminant3</vt:lpstr>
      <vt:lpstr>Example 7: Understanding the Discriminant </vt:lpstr>
      <vt:lpstr>Example 8: Understanding the Discriminant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Sindhusha</cp:lastModifiedBy>
  <cp:revision>198</cp:revision>
  <dcterms:created xsi:type="dcterms:W3CDTF">2013-04-26T14:43:13Z</dcterms:created>
  <dcterms:modified xsi:type="dcterms:W3CDTF">2025-06-25T10:04:26Z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24746FDF-9844-4287-901F-E9352E84E8F3</vt:lpwstr>
  </property>
  <property fmtid="{D5CDD505-2E9C-101B-9397-08002B2CF9AE}" pid="3" name="ArticulatePath">
    <vt:lpwstr>DEV2e_16_3</vt:lpwstr>
  </property>
</Properties>
</file>