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9" r:id="rId3"/>
    <p:sldId id="260" r:id="rId4"/>
    <p:sldId id="262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7D9F"/>
    <a:srgbClr val="000099"/>
    <a:srgbClr val="000000"/>
    <a:srgbClr val="0000FF"/>
    <a:srgbClr val="1F497D"/>
    <a:srgbClr val="366092"/>
    <a:srgbClr val="1F4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73" autoAdjust="0"/>
    <p:restoredTop sz="94673" autoAdjust="0"/>
  </p:normalViewPr>
  <p:slideViewPr>
    <p:cSldViewPr>
      <p:cViewPr varScale="1">
        <p:scale>
          <a:sx n="101" d="100"/>
          <a:sy n="101" d="100"/>
        </p:scale>
        <p:origin x="223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77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35DB0-18E5-42EE-8A41-3EE53E7DF1D8}" type="datetimeFigureOut">
              <a:rPr lang="en-US" smtClean="0"/>
              <a:pPr/>
              <a:t>8/18/2025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92EB-0FA9-4C62-9AEF-94474B71BC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398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FC6A14-F8A9-43FF-91F1-5E371CD108E7}" type="datetimeFigureOut">
              <a:rPr lang="en-US" smtClean="0"/>
              <a:pPr/>
              <a:t>8/18/2025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07B98-95EC-4CDC-A495-B3EA5059B9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98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5539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endParaRPr lang="en-US" dirty="0"/>
          </a:p>
        </p:txBody>
      </p:sp>
      <p:sp>
        <p:nvSpPr>
          <p:cNvPr id="10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sp>
        <p:nvSpPr>
          <p:cNvPr id="12" name="Title 1"/>
          <p:cNvSpPr>
            <a:spLocks noGrp="1"/>
          </p:cNvSpPr>
          <p:nvPr userDrawn="1"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endParaRPr lang="en-US" b="1" dirty="0">
              <a:solidFill>
                <a:srgbClr val="1F497D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Subtitle 2"/>
          <p:cNvSpPr>
            <a:spLocks noGrp="1"/>
          </p:cNvSpPr>
          <p:nvPr userDrawn="1"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>
              <a:buNone/>
              <a:defRPr/>
            </a:pPr>
            <a:endParaRPr lang="en-US" b="1" i="1" dirty="0">
              <a:solidFill>
                <a:srgbClr val="1F497D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0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914400"/>
          </a:xfrm>
          <a:prstGeom prst="rect">
            <a:avLst/>
          </a:prstGeom>
        </p:spPr>
        <p:txBody>
          <a:bodyPr anchor="ctr" anchorCtr="1">
            <a:normAutofit/>
          </a:bodyPr>
          <a:lstStyle>
            <a:lvl1pPr>
              <a:lnSpc>
                <a:spcPts val="3000"/>
              </a:lnSpc>
              <a:defRPr sz="3200" baseline="0">
                <a:solidFill>
                  <a:srgbClr val="1F497D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Box 5"/>
          <p:cNvSpPr txBox="1">
            <a:spLocks noChangeArrowheads="1"/>
          </p:cNvSpPr>
          <p:nvPr userDrawn="1"/>
        </p:nvSpPr>
        <p:spPr bwMode="auto">
          <a:xfrm>
            <a:off x="906483" y="6008914"/>
            <a:ext cx="2819400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</p:txBody>
      </p:sp>
      <p:sp>
        <p:nvSpPr>
          <p:cNvPr id="14" name="TextBox 5"/>
          <p:cNvSpPr txBox="1">
            <a:spLocks noChangeArrowheads="1"/>
          </p:cNvSpPr>
          <p:nvPr userDrawn="1"/>
        </p:nvSpPr>
        <p:spPr bwMode="auto">
          <a:xfrm>
            <a:off x="6164283" y="5856514"/>
            <a:ext cx="28194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baseline="30000" dirty="0">
              <a:solidFill>
                <a:srgbClr val="004786"/>
              </a:solidFill>
            </a:endParaRP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Copyright © by Hawkes Learning   </a:t>
            </a:r>
          </a:p>
          <a:p>
            <a:pPr eaLnBrk="1" hangingPunct="1"/>
            <a:r>
              <a:rPr lang="en-US" baseline="-25000" dirty="0">
                <a:solidFill>
                  <a:srgbClr val="2D7D9F"/>
                </a:solidFill>
              </a:rPr>
              <a:t>All rights reserved.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005840"/>
            <a:ext cx="82296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457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2800" b="0" i="0" baseline="0">
                <a:solidFill>
                  <a:srgbClr val="36609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52400" y="6019800"/>
            <a:ext cx="877824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38"/>
            <a:ext cx="1828649" cy="45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65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166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552"/>
            <a:ext cx="7772400" cy="1470025"/>
          </a:xfrm>
          <a:prstGeom prst="rect">
            <a:avLst/>
          </a:prstGeom>
        </p:spPr>
        <p:txBody>
          <a:bodyPr anchor="ctr" anchorCtr="0"/>
          <a:lstStyle/>
          <a:p>
            <a:pPr eaLnBrk="1" hangingPunct="1"/>
            <a:r>
              <a:rPr lang="en-US" b="1" dirty="0">
                <a:solidFill>
                  <a:srgbClr val="1F497D"/>
                </a:solidFill>
                <a:latin typeface="Arial" charset="0"/>
                <a:cs typeface="Arial" charset="0"/>
              </a:rPr>
              <a:t>Section 4.R.3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502152"/>
            <a:ext cx="6400800" cy="1752600"/>
          </a:xfrm>
          <a:prstGeom prst="rect">
            <a:avLst/>
          </a:prstGeom>
        </p:spPr>
        <p:txBody>
          <a:bodyPr rtlCol="0" anchor="t" anchorCtr="1">
            <a:normAutofit/>
          </a:bodyPr>
          <a:lstStyle/>
          <a:p>
            <a:pPr marL="0" indent="0" algn="ctr">
              <a:buFont typeface="Courier New" pitchFamily="49" charset="0"/>
              <a:buNone/>
            </a:pPr>
            <a:r>
              <a:rPr lang="en-US" b="1" i="1" dirty="0">
                <a:solidFill>
                  <a:srgbClr val="1F497D"/>
                </a:solidFill>
              </a:rPr>
              <a:t>Applications: Number Problems </a:t>
            </a:r>
          </a:p>
          <a:p>
            <a:pPr marL="0" indent="0" algn="ctr">
              <a:buFont typeface="Courier New" pitchFamily="49" charset="0"/>
              <a:buNone/>
            </a:pPr>
            <a:r>
              <a:rPr lang="en-US" b="1" i="1" dirty="0">
                <a:solidFill>
                  <a:srgbClr val="1F497D"/>
                </a:solidFill>
              </a:rPr>
              <a:t>and Consecutive Integers 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Definition: Consecutive Odd Integers</a:t>
            </a:r>
          </a:p>
        </p:txBody>
      </p:sp>
      <p:sp>
        <p:nvSpPr>
          <p:cNvPr id="15363" name="TextBox 3"/>
          <p:cNvSpPr>
            <a:spLocks noGrp="1" noChangeArrowheads="1"/>
          </p:cNvSpPr>
          <p:nvPr>
            <p:ph idx="1"/>
          </p:nvPr>
        </p:nvSpPr>
        <p:spPr>
          <a:xfrm>
            <a:off x="457200" y="1280160"/>
            <a:ext cx="8229600" cy="2910840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0000"/>
            </a:solidFill>
          </a:ln>
        </p:spPr>
        <p:txBody>
          <a:bodyPr/>
          <a:lstStyle/>
          <a:p>
            <a:pPr marL="12700" indent="-12700">
              <a:buFont typeface="Courier New" pitchFamily="49" charset="0"/>
              <a:buNone/>
              <a:tabLst>
                <a:tab pos="457200" algn="l"/>
              </a:tabLst>
            </a:pPr>
            <a:r>
              <a:rPr lang="en-US" i="0" dirty="0">
                <a:solidFill>
                  <a:srgbClr val="000000"/>
                </a:solidFill>
              </a:rPr>
              <a:t>Odd integers are </a:t>
            </a:r>
            <a:r>
              <a:rPr lang="en-US" b="1" i="0" dirty="0">
                <a:solidFill>
                  <a:srgbClr val="C00000"/>
                </a:solidFill>
              </a:rPr>
              <a:t>consecutive</a:t>
            </a:r>
            <a:r>
              <a:rPr lang="en-US" b="1" i="0" dirty="0">
                <a:solidFill>
                  <a:srgbClr val="000000"/>
                </a:solidFill>
              </a:rPr>
              <a:t> </a:t>
            </a:r>
            <a:r>
              <a:rPr lang="en-US" i="0" dirty="0">
                <a:solidFill>
                  <a:srgbClr val="000000"/>
                </a:solidFill>
              </a:rPr>
              <a:t>if each is 2 more than the previous odd integer. Three consecutive odd integers can be represented as</a:t>
            </a:r>
          </a:p>
          <a:p>
            <a:pPr marL="12700" indent="-12700" algn="ctr">
              <a:tabLst>
                <a:tab pos="457200" algn="l"/>
              </a:tabLst>
            </a:pPr>
            <a:r>
              <a:rPr lang="en-US" b="1" i="1" dirty="0">
                <a:solidFill>
                  <a:srgbClr val="C00000"/>
                </a:solidFill>
              </a:rPr>
              <a:t>n</a:t>
            </a:r>
            <a:r>
              <a:rPr lang="en-US" dirty="0">
                <a:solidFill>
                  <a:srgbClr val="000000"/>
                </a:solidFill>
              </a:rPr>
              <a:t>,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b="1" i="1" dirty="0">
                <a:solidFill>
                  <a:srgbClr val="C00000"/>
                </a:solidFill>
              </a:rPr>
              <a:t>n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i="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2</a:t>
            </a:r>
            <a:r>
              <a:rPr lang="en-US" dirty="0">
                <a:solidFill>
                  <a:srgbClr val="000000"/>
                </a:solidFill>
              </a:rPr>
              <a:t>, and </a:t>
            </a:r>
            <a:r>
              <a:rPr lang="en-US" b="1" i="1" dirty="0">
                <a:solidFill>
                  <a:srgbClr val="C00000"/>
                </a:solidFill>
              </a:rPr>
              <a:t>n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i="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4</a:t>
            </a:r>
          </a:p>
          <a:p>
            <a:pPr marL="12700" indent="-12700" algn="just">
              <a:buFont typeface="Courier New" pitchFamily="49" charset="0"/>
              <a:buNone/>
              <a:tabLst>
                <a:tab pos="457200" algn="l"/>
              </a:tabLst>
            </a:pPr>
            <a:r>
              <a:rPr lang="en-US" i="0" dirty="0">
                <a:solidFill>
                  <a:srgbClr val="000000"/>
                </a:solidFill>
              </a:rPr>
              <a:t>where </a:t>
            </a:r>
            <a:r>
              <a:rPr lang="en-US" i="1" dirty="0">
                <a:solidFill>
                  <a:srgbClr val="000000"/>
                </a:solidFill>
              </a:rPr>
              <a:t>n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i="0" dirty="0">
                <a:solidFill>
                  <a:srgbClr val="000000"/>
                </a:solidFill>
              </a:rPr>
              <a:t>is an </a:t>
            </a:r>
            <a:r>
              <a:rPr lang="en-US" b="1" i="0" dirty="0">
                <a:solidFill>
                  <a:srgbClr val="C00000"/>
                </a:solidFill>
              </a:rPr>
              <a:t>odd</a:t>
            </a:r>
            <a:r>
              <a:rPr lang="en-US" b="1" i="0" dirty="0">
                <a:solidFill>
                  <a:srgbClr val="000000"/>
                </a:solidFill>
              </a:rPr>
              <a:t> </a:t>
            </a:r>
            <a:r>
              <a:rPr lang="en-US" i="0" dirty="0">
                <a:solidFill>
                  <a:srgbClr val="000000"/>
                </a:solidFill>
              </a:rPr>
              <a:t>integer.</a:t>
            </a:r>
            <a:r>
              <a:rPr lang="en-US" dirty="0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4:  </a:t>
            </a:r>
            <a:r>
              <a:rPr lang="en-US" dirty="0"/>
              <a:t>Finding</a:t>
            </a:r>
            <a:r>
              <a:rPr lang="en-US" sz="3200" dirty="0">
                <a:solidFill>
                  <a:schemeClr val="accent1"/>
                </a:solidFill>
              </a:rPr>
              <a:t> Consecutive Integers</a:t>
            </a:r>
            <a:r>
              <a:rPr lang="en-US" sz="3200" baseline="-25000" dirty="0">
                <a:solidFill>
                  <a:schemeClr val="accent1"/>
                </a:solidFill>
              </a:rPr>
              <a:t>1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4100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85001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The sum of three consecutive </a:t>
            </a:r>
            <a:r>
              <a:rPr lang="en-US" b="1" i="0" dirty="0">
                <a:solidFill>
                  <a:schemeClr val="tx1"/>
                </a:solidFill>
              </a:rPr>
              <a:t>odd </a:t>
            </a:r>
            <a:r>
              <a:rPr lang="en-US" i="0" dirty="0">
                <a:solidFill>
                  <a:schemeClr val="tx1"/>
                </a:solidFill>
              </a:rPr>
              <a:t>integers is </a:t>
            </a:r>
            <a:r>
              <a:rPr lang="en-US" i="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i="0" dirty="0">
                <a:solidFill>
                  <a:srgbClr val="0000FF"/>
                </a:solidFill>
              </a:rPr>
              <a:t>3</a:t>
            </a:r>
            <a:r>
              <a:rPr lang="en-US" i="0" dirty="0">
                <a:solidFill>
                  <a:schemeClr val="tx1"/>
                </a:solidFill>
              </a:rPr>
              <a:t>.  What are the integers?</a:t>
            </a:r>
          </a:p>
          <a:p>
            <a:pPr marL="0" indent="0"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r>
              <a:rPr lang="en-US" i="0" dirty="0">
                <a:solidFill>
                  <a:schemeClr val="tx1"/>
                </a:solidFill>
              </a:rPr>
              <a:t>Let </a:t>
            </a:r>
            <a:r>
              <a:rPr lang="en-US" i="1" dirty="0">
                <a:solidFill>
                  <a:schemeClr val="tx1"/>
                </a:solidFill>
              </a:rPr>
              <a:t>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i="0" dirty="0">
                <a:solidFill>
                  <a:schemeClr val="tx1"/>
                </a:solidFill>
              </a:rPr>
              <a:t> the first odd integer, then </a:t>
            </a:r>
            <a:r>
              <a:rPr lang="en-US" i="1" dirty="0">
                <a:solidFill>
                  <a:schemeClr val="tx1"/>
                </a:solidFill>
              </a:rPr>
              <a:t>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i="0" dirty="0">
                <a:solidFill>
                  <a:schemeClr val="tx1"/>
                </a:solidFill>
              </a:rPr>
              <a:t> 2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i="0" dirty="0">
                <a:solidFill>
                  <a:schemeClr val="tx1"/>
                </a:solidFill>
              </a:rPr>
              <a:t> the second odd integer and </a:t>
            </a:r>
            <a:r>
              <a:rPr lang="en-US" i="1" dirty="0">
                <a:solidFill>
                  <a:schemeClr val="tx1"/>
                </a:solidFill>
              </a:rPr>
              <a:t>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i="0" dirty="0">
                <a:solidFill>
                  <a:schemeClr val="tx1"/>
                </a:solidFill>
              </a:rPr>
              <a:t> 4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i="0" dirty="0">
                <a:solidFill>
                  <a:schemeClr val="tx1"/>
                </a:solidFill>
              </a:rPr>
              <a:t> the third odd integer.  Set up and solve the related equation.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4:  </a:t>
            </a:r>
            <a:r>
              <a:rPr lang="en-US" dirty="0"/>
              <a:t>Finding</a:t>
            </a:r>
            <a:r>
              <a:rPr lang="en-US" dirty="0">
                <a:solidFill>
                  <a:schemeClr val="accent1"/>
                </a:solidFill>
              </a:rPr>
              <a:t> Consecutive </a:t>
            </a:r>
            <a:r>
              <a:rPr lang="en-US" sz="3200" dirty="0">
                <a:solidFill>
                  <a:schemeClr val="accent1"/>
                </a:solidFill>
              </a:rPr>
              <a:t>Integers</a:t>
            </a:r>
            <a:r>
              <a:rPr lang="en-US" sz="3200" baseline="-25000" dirty="0">
                <a:solidFill>
                  <a:schemeClr val="accent1"/>
                </a:solidFill>
              </a:rPr>
              <a:t>2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3" name="Picture 2" descr="The sum of the first integer, the second integer, and the third integer equals negative three. Letting n represent the first integer, the second integer is n plus  2 and the third integer is n plus  4. Setting up the equation, n plus n plus  2 plus n plus  4 equals negative three. Simplifying, three times n plus six equals negative three. Subtracting six from both sides gives three times n equals negative nine. Dividing both sides by three, n equals negative three. &#10;&#10;n plus 2 equals minus 1&#10;&#10;n plus 4 equals 1">
            <a:extLst>
              <a:ext uri="{FF2B5EF4-FFF2-40B4-BE49-F238E27FC236}">
                <a16:creationId xmlns:a16="http://schemas.microsoft.com/office/drawing/2014/main" id="{FBA1A930-2CA3-BE51-93BC-43D67C1F9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288" y="1097280"/>
            <a:ext cx="6123576" cy="4464000"/>
          </a:xfrm>
          <a:prstGeom prst="rect">
            <a:avLst/>
          </a:prstGeom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81000" y="5500687"/>
            <a:ext cx="8068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Calibri" pitchFamily="34" charset="0"/>
              </a:rPr>
              <a:t>The three consecutive odd integers are </a:t>
            </a:r>
            <a:r>
              <a:rPr lang="en-US" sz="2800" dirty="0">
                <a:solidFill>
                  <a:srgbClr val="FF000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sz="2800" dirty="0">
                <a:solidFill>
                  <a:srgbClr val="FF0008"/>
                </a:solidFill>
                <a:latin typeface="Calibri" pitchFamily="34" charset="0"/>
              </a:rPr>
              <a:t>3, </a:t>
            </a:r>
            <a:r>
              <a:rPr lang="en-US" sz="2800" dirty="0">
                <a:solidFill>
                  <a:srgbClr val="FF000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sz="2800" dirty="0">
                <a:solidFill>
                  <a:srgbClr val="FF0008"/>
                </a:solidFill>
                <a:latin typeface="Calibri" pitchFamily="34" charset="0"/>
              </a:rPr>
              <a:t>1, and 1</a:t>
            </a:r>
            <a:r>
              <a:rPr lang="en-US" sz="2800" dirty="0">
                <a:latin typeface="Calibri" pitchFamily="34" charset="0"/>
              </a:rPr>
              <a:t>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5:  </a:t>
            </a:r>
            <a:r>
              <a:rPr lang="en-US" dirty="0"/>
              <a:t>Finding </a:t>
            </a:r>
            <a:r>
              <a:rPr lang="en-US" sz="3200" dirty="0">
                <a:solidFill>
                  <a:schemeClr val="accent1"/>
                </a:solidFill>
              </a:rPr>
              <a:t>Consecutive Integers</a:t>
            </a:r>
            <a:r>
              <a:rPr lang="en-US" sz="3200" baseline="-25000" dirty="0">
                <a:solidFill>
                  <a:schemeClr val="accent1"/>
                </a:solidFill>
              </a:rPr>
              <a:t>1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Find three consecutive integers such that the sum of the first and third is </a:t>
            </a:r>
            <a:r>
              <a:rPr lang="en-US" i="0" dirty="0">
                <a:solidFill>
                  <a:srgbClr val="0000FF"/>
                </a:solidFill>
              </a:rPr>
              <a:t>76</a:t>
            </a:r>
            <a:r>
              <a:rPr lang="en-US" i="0" dirty="0">
                <a:solidFill>
                  <a:schemeClr val="tx1"/>
                </a:solidFill>
              </a:rPr>
              <a:t> less than three times the second.</a:t>
            </a:r>
          </a:p>
          <a:p>
            <a:pPr marL="0" indent="0"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r>
              <a:rPr lang="en-US" i="0" dirty="0">
                <a:solidFill>
                  <a:schemeClr val="tx1"/>
                </a:solidFill>
              </a:rPr>
              <a:t>Let </a:t>
            </a:r>
            <a:r>
              <a:rPr lang="en-US" i="1" dirty="0">
                <a:solidFill>
                  <a:schemeClr val="tx1"/>
                </a:solidFill>
              </a:rPr>
              <a:t>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i="0" dirty="0">
                <a:solidFill>
                  <a:schemeClr val="tx1"/>
                </a:solidFill>
              </a:rPr>
              <a:t> the first integer, then </a:t>
            </a:r>
            <a:r>
              <a:rPr lang="en-US" i="1" dirty="0">
                <a:solidFill>
                  <a:schemeClr val="tx1"/>
                </a:solidFill>
              </a:rPr>
              <a:t>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i="0" dirty="0">
                <a:solidFill>
                  <a:schemeClr val="tx1"/>
                </a:solidFill>
              </a:rPr>
              <a:t> 1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i="0" dirty="0">
                <a:solidFill>
                  <a:schemeClr val="tx1"/>
                </a:solidFill>
              </a:rPr>
              <a:t> the second integer and </a:t>
            </a:r>
            <a:r>
              <a:rPr lang="en-US" i="1" dirty="0">
                <a:solidFill>
                  <a:schemeClr val="tx1"/>
                </a:solidFill>
              </a:rPr>
              <a:t>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i="0" dirty="0">
                <a:solidFill>
                  <a:schemeClr val="tx1"/>
                </a:solidFill>
              </a:rPr>
              <a:t> 2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i="0" dirty="0">
                <a:solidFill>
                  <a:schemeClr val="tx1"/>
                </a:solidFill>
              </a:rPr>
              <a:t> the third integer.  Set up and solve the related equation.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5:  </a:t>
            </a:r>
            <a:r>
              <a:rPr lang="en-US" dirty="0"/>
              <a:t>Finding </a:t>
            </a:r>
            <a:r>
              <a:rPr lang="en-US" sz="3200" dirty="0">
                <a:solidFill>
                  <a:schemeClr val="accent1"/>
                </a:solidFill>
              </a:rPr>
              <a:t>Consecutive Integers</a:t>
            </a:r>
            <a:r>
              <a:rPr lang="en-US" sz="3200" baseline="-25000" dirty="0">
                <a:solidFill>
                  <a:schemeClr val="accent1"/>
                </a:solidFill>
              </a:rPr>
              <a:t>2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3" name="Picture 2" descr="The sum of the first integer and the third integer equals three times the second integer minus seventy six. Letting n represent the first integer, the third integer becomes n plus  2, and the second integer becomes n plus  1. &#10;&#10;Setting up the equation, n plus n plus  2 equals three times open parenthesis n plus  1 close parenthesis minus seventy six. &#10;&#10;Simplifying, two times n plus two equals three times n plus three minus seventy six, which further simplifies to two times n plus two equals three times n minus seventy three. &#10;&#10;Adding seventy three to both sides:&#10;2 times  n plus 2 plus 73 equals 3 times  n minus 73 plus 73&#10;&#10;results in two times n plus seventy five equals three times n.&#10;&#10;Subtracting two times n from both sides:&#10;two times n plus 75  minus 2 times  n equals three times n minus 2 times  n &#10;gives seventy five equals n.&#10;n plus 1 equal to 76&#10;n plus 2 equal to 77">
            <a:extLst>
              <a:ext uri="{FF2B5EF4-FFF2-40B4-BE49-F238E27FC236}">
                <a16:creationId xmlns:a16="http://schemas.microsoft.com/office/drawing/2014/main" id="{072D0903-0109-2A74-7176-07EB2D8B2A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5330" y="1125855"/>
            <a:ext cx="5673340" cy="4356000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57200" y="5496580"/>
            <a:ext cx="8229600" cy="523220"/>
          </a:xfrm>
        </p:spPr>
        <p:txBody>
          <a:bodyPr>
            <a:spAutoFit/>
          </a:bodyPr>
          <a:lstStyle/>
          <a:p>
            <a:r>
              <a:rPr lang="en-US" dirty="0"/>
              <a:t>The three consecutive integers are </a:t>
            </a:r>
            <a:r>
              <a:rPr lang="en-US" dirty="0">
                <a:solidFill>
                  <a:srgbClr val="FF0008"/>
                </a:solidFill>
              </a:rPr>
              <a:t>75, 76, and 77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5:  </a:t>
            </a:r>
            <a:r>
              <a:rPr lang="en-US" dirty="0"/>
              <a:t>Finding </a:t>
            </a:r>
            <a:r>
              <a:rPr lang="en-US" sz="3200" dirty="0">
                <a:solidFill>
                  <a:schemeClr val="accent1"/>
                </a:solidFill>
              </a:rPr>
              <a:t>Consecutive Integers</a:t>
            </a:r>
            <a:r>
              <a:rPr lang="en-US" sz="3200" baseline="-25000" dirty="0">
                <a:solidFill>
                  <a:schemeClr val="accent1"/>
                </a:solidFill>
              </a:rPr>
              <a:t>3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7173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1371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tx1"/>
                </a:solidFill>
              </a:rPr>
              <a:t>Check:</a:t>
            </a:r>
          </a:p>
        </p:txBody>
      </p:sp>
      <p:pic>
        <p:nvPicPr>
          <p:cNvPr id="3" name="Picture 2" descr="75 plus 77 equals 152 and 3 times 76 minus 76 equals 228 minus 76 equals 152">
            <a:extLst>
              <a:ext uri="{FF2B5EF4-FFF2-40B4-BE49-F238E27FC236}">
                <a16:creationId xmlns:a16="http://schemas.microsoft.com/office/drawing/2014/main" id="{B34F9ECE-5579-3537-CAF8-7BC0FB930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295" y="1969295"/>
            <a:ext cx="7141225" cy="540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6:  </a:t>
            </a:r>
            <a:r>
              <a:rPr lang="en-US" dirty="0"/>
              <a:t>Application: Calculating </a:t>
            </a:r>
            <a:br>
              <a:rPr lang="en-US" dirty="0"/>
            </a:br>
            <a:r>
              <a:rPr lang="en-US" sz="3200" dirty="0">
                <a:solidFill>
                  <a:schemeClr val="accent1"/>
                </a:solidFill>
              </a:rPr>
              <a:t>Living Expenses</a:t>
            </a:r>
            <a:r>
              <a:rPr lang="en-US" sz="3200" baseline="-25000" dirty="0">
                <a:solidFill>
                  <a:schemeClr val="accent1"/>
                </a:solidFill>
              </a:rPr>
              <a:t>1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6" name="Picture 5" descr="Joe wants to budget 2 divided by 5 of his monthly income for rent.">
            <a:extLst>
              <a:ext uri="{FF2B5EF4-FFF2-40B4-BE49-F238E27FC236}">
                <a16:creationId xmlns:a16="http://schemas.microsoft.com/office/drawing/2014/main" id="{283CD4A4-C8F9-2549-977F-786807CC4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845" y="1132999"/>
            <a:ext cx="7921734" cy="86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A570C3-3508-C744-127F-010660496C83}"/>
              </a:ext>
            </a:extLst>
          </p:cNvPr>
          <p:cNvSpPr txBox="1"/>
          <p:nvPr/>
        </p:nvSpPr>
        <p:spPr>
          <a:xfrm>
            <a:off x="457200" y="1976438"/>
            <a:ext cx="8229600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He found an apartment he likes for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$800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 month. What monthly income does he need to be able to afford this apartment?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66092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Solution</a:t>
            </a:r>
            <a:endParaRPr lang="en-IN" dirty="0"/>
          </a:p>
        </p:txBody>
      </p:sp>
      <p:pic>
        <p:nvPicPr>
          <p:cNvPr id="9" name="Picture 8" descr="Let x equals Joe's monthly income, then  Two fifths times x equals rent.">
            <a:extLst>
              <a:ext uri="{FF2B5EF4-FFF2-40B4-BE49-F238E27FC236}">
                <a16:creationId xmlns:a16="http://schemas.microsoft.com/office/drawing/2014/main" id="{BFEF32D1-170E-AC2F-63B8-F1663C74DE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31" y="3699427"/>
            <a:ext cx="6589301" cy="864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6:  </a:t>
            </a:r>
            <a:r>
              <a:rPr lang="en-US" dirty="0"/>
              <a:t>Application: Calculating </a:t>
            </a:r>
            <a:br>
              <a:rPr lang="en-US" dirty="0"/>
            </a:br>
            <a:r>
              <a:rPr lang="en-US" sz="3200" dirty="0">
                <a:solidFill>
                  <a:schemeClr val="accent1"/>
                </a:solidFill>
              </a:rPr>
              <a:t>Living Expenses</a:t>
            </a:r>
            <a:r>
              <a:rPr lang="en-US" sz="3200" baseline="-25000" dirty="0">
                <a:solidFill>
                  <a:schemeClr val="accent1"/>
                </a:solidFill>
              </a:rPr>
              <a:t>2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3" name="Picture 2" descr="Two fifths times x equals eight hundred. Multiplying both sides by five halves, we have five halves times two fifths times x equals five halves times eight hundred over one. Therefore, x equals two thousand.">
            <a:extLst>
              <a:ext uri="{FF2B5EF4-FFF2-40B4-BE49-F238E27FC236}">
                <a16:creationId xmlns:a16="http://schemas.microsoft.com/office/drawing/2014/main" id="{4EAD69EE-068F-201A-1502-5C466A9CB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0571" y="1356906"/>
            <a:ext cx="2262858" cy="2232000"/>
          </a:xfrm>
          <a:prstGeom prst="rect">
            <a:avLst/>
          </a:prstGeom>
        </p:spPr>
      </p:pic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508000" y="3886200"/>
            <a:ext cx="59769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Calibri" pitchFamily="34" charset="0"/>
              </a:rPr>
              <a:t>Joe’s monthly income should be </a:t>
            </a:r>
            <a:r>
              <a:rPr lang="en-US" sz="2800" dirty="0">
                <a:solidFill>
                  <a:srgbClr val="FF0008"/>
                </a:solidFill>
                <a:latin typeface="Calibri" pitchFamily="34" charset="0"/>
              </a:rPr>
              <a:t>$2000</a:t>
            </a:r>
            <a:r>
              <a:rPr lang="en-US" sz="2800" dirty="0">
                <a:latin typeface="Calibri" pitchFamily="34" charset="0"/>
              </a:rPr>
              <a:t>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7:  </a:t>
            </a:r>
            <a:r>
              <a:rPr lang="en-US" dirty="0"/>
              <a:t>Application: Calculating Costs </a:t>
            </a:r>
            <a:br>
              <a:rPr lang="en-US" dirty="0"/>
            </a:br>
            <a:r>
              <a:rPr lang="en-US" dirty="0"/>
              <a:t>of Purchases</a:t>
            </a:r>
            <a:r>
              <a:rPr lang="en-US" sz="3200" baseline="-25000" dirty="0">
                <a:solidFill>
                  <a:schemeClr val="accent1"/>
                </a:solidFill>
              </a:rPr>
              <a:t>1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A student bought a calculator and a textbook for a total of </a:t>
            </a:r>
            <a:r>
              <a:rPr lang="en-US" i="0" dirty="0">
                <a:solidFill>
                  <a:srgbClr val="0000FF"/>
                </a:solidFill>
              </a:rPr>
              <a:t>$200.80 </a:t>
            </a:r>
            <a:r>
              <a:rPr lang="en-US" i="0" dirty="0">
                <a:solidFill>
                  <a:schemeClr val="tx1"/>
                </a:solidFill>
              </a:rPr>
              <a:t>(including tax).  The textbook cost </a:t>
            </a:r>
            <a:r>
              <a:rPr lang="en-US" i="0" dirty="0">
                <a:solidFill>
                  <a:srgbClr val="0000FF"/>
                </a:solidFill>
              </a:rPr>
              <a:t>$20.50 </a:t>
            </a:r>
            <a:r>
              <a:rPr lang="en-US" i="0" dirty="0">
                <a:solidFill>
                  <a:schemeClr val="tx1"/>
                </a:solidFill>
              </a:rPr>
              <a:t>more than the calculator.  He then challenged a friend to calculate the cost of each item.</a:t>
            </a:r>
          </a:p>
          <a:p>
            <a:pPr marL="0" indent="0"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</a:t>
            </a:r>
          </a:p>
          <a:p>
            <a:pPr marL="0" indent="0"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His friend proceeded as follows. </a:t>
            </a:r>
          </a:p>
          <a:p>
            <a:pPr marL="0" indent="0"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Let </a:t>
            </a:r>
            <a:r>
              <a:rPr lang="en-US" i="1" dirty="0">
                <a:solidFill>
                  <a:schemeClr val="tx1"/>
                </a:solidFill>
              </a:rPr>
              <a:t>x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i="0" dirty="0">
                <a:solidFill>
                  <a:schemeClr val="tx1"/>
                </a:solidFill>
              </a:rPr>
              <a:t> cost of the calculator, </a:t>
            </a:r>
          </a:p>
          <a:p>
            <a:r>
              <a:rPr lang="en-US" i="0" dirty="0">
                <a:solidFill>
                  <a:schemeClr val="tx1"/>
                </a:solidFill>
              </a:rPr>
              <a:t>then </a:t>
            </a:r>
            <a:r>
              <a:rPr lang="en-US" i="1" dirty="0">
                <a:solidFill>
                  <a:schemeClr val="tx1"/>
                </a:solidFill>
              </a:rPr>
              <a:t>x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i="0" dirty="0">
                <a:solidFill>
                  <a:schemeClr val="tx1"/>
                </a:solidFill>
              </a:rPr>
              <a:t> 20.50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i="0" dirty="0">
                <a:solidFill>
                  <a:schemeClr val="tx1"/>
                </a:solidFill>
              </a:rPr>
              <a:t> cost of the textbook. </a:t>
            </a:r>
          </a:p>
          <a:p>
            <a:pPr marL="0" indent="0"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The equation to be solved is: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3556" name="Picture 4" descr="Graphing calculator on a text book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3429000"/>
            <a:ext cx="2528888" cy="1919288"/>
          </a:xfrm>
          <a:prstGeom prst="rect">
            <a:avLst/>
          </a:prstGeom>
          <a:noFill/>
          <a:ln w="3175" cmpd="sng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7:  </a:t>
            </a:r>
            <a:r>
              <a:rPr lang="en-US" dirty="0"/>
              <a:t>Application: Calculating Costs </a:t>
            </a:r>
            <a:br>
              <a:rPr lang="en-US" dirty="0"/>
            </a:br>
            <a:r>
              <a:rPr lang="en-US" dirty="0"/>
              <a:t>of Purchases</a:t>
            </a:r>
            <a:r>
              <a:rPr lang="en-US" sz="3200" baseline="-25000" dirty="0">
                <a:solidFill>
                  <a:schemeClr val="accent1"/>
                </a:solidFill>
              </a:rPr>
              <a:t>2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4" name="Picture 3" descr="Cost of textbook plus cost of calculator equals Total spent&#10;&#10;x plus 20.50 plus x equals 200.80&#10;&#10;Combine like terms: 2x plus 20.50 equals 200.80&#10;&#10;Subtract 20.50 from both sides: 2x plus 20.50 minus 20.50 equals 200.80 minus 20.50&#10;&#10;2x equals 180.30&#10;&#10;Divide both sides by 2: 2x divided by 2 equals 180.30 divided by 2&#10;&#10;x equals 90.15 Cost of calculator&#10;&#10;x plus 20.50 equals 110.65 Cost of textbook">
            <a:extLst>
              <a:ext uri="{FF2B5EF4-FFF2-40B4-BE49-F238E27FC236}">
                <a16:creationId xmlns:a16="http://schemas.microsoft.com/office/drawing/2014/main" id="{CAC6BDEA-D1C1-FC03-3E77-0620749EC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271587"/>
            <a:ext cx="6829425" cy="4314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sz="3200">
                <a:solidFill>
                  <a:schemeClr val="accent1"/>
                </a:solidFill>
              </a:rPr>
              <a:t>Objectives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2960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1200"/>
              </a:spcAft>
              <a:buFont typeface="Courier New" pitchFamily="49" charset="0"/>
              <a:buChar char="o"/>
              <a:tabLst>
                <a:tab pos="463550" algn="l"/>
              </a:tabLst>
            </a:pPr>
            <a:r>
              <a:rPr lang="en-US" i="0" dirty="0">
                <a:solidFill>
                  <a:schemeClr val="tx1"/>
                </a:solidFill>
              </a:rPr>
              <a:t>	</a:t>
            </a:r>
            <a:r>
              <a:rPr lang="en-US" dirty="0"/>
              <a:t>Use linear equations to solve number problems.</a:t>
            </a:r>
            <a:endParaRPr lang="en-US" i="0" dirty="0">
              <a:solidFill>
                <a:schemeClr val="tx1"/>
              </a:solidFill>
            </a:endParaRPr>
          </a:p>
          <a:p>
            <a:pPr>
              <a:spcAft>
                <a:spcPts val="1200"/>
              </a:spcAft>
              <a:buFont typeface="Courier New" pitchFamily="49" charset="0"/>
              <a:buChar char="o"/>
              <a:tabLst>
                <a:tab pos="463550" algn="l"/>
              </a:tabLst>
            </a:pPr>
            <a:r>
              <a:rPr lang="en-US" i="0" dirty="0">
                <a:solidFill>
                  <a:schemeClr val="tx1"/>
                </a:solidFill>
              </a:rPr>
              <a:t>	</a:t>
            </a:r>
            <a:r>
              <a:rPr lang="en-US" dirty="0"/>
              <a:t>Use linear equations to solve word problems </a:t>
            </a:r>
            <a:br>
              <a:rPr lang="en-US" dirty="0"/>
            </a:br>
            <a:r>
              <a:rPr lang="en-US" dirty="0"/>
              <a:t>	involving consecutive integers.</a:t>
            </a:r>
            <a:endParaRPr lang="en-US" i="0" dirty="0">
              <a:solidFill>
                <a:schemeClr val="tx1"/>
              </a:solidFill>
            </a:endParaRPr>
          </a:p>
          <a:p>
            <a:pPr marL="452438" lvl="1" indent="-452438">
              <a:spcAft>
                <a:spcPts val="1200"/>
              </a:spcAft>
              <a:buFont typeface="Courier New" pitchFamily="49" charset="0"/>
              <a:buChar char="o"/>
              <a:tabLst>
                <a:tab pos="452438" algn="l"/>
              </a:tabLst>
            </a:pPr>
            <a:r>
              <a:rPr lang="en-US" dirty="0"/>
              <a:t>Use linear equations to solve applications.</a:t>
            </a:r>
            <a:endParaRPr lang="en-US" i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7:  </a:t>
            </a:r>
            <a:r>
              <a:rPr lang="en-US" dirty="0"/>
              <a:t>Application: Calculating Costs </a:t>
            </a:r>
            <a:br>
              <a:rPr lang="en-US" dirty="0"/>
            </a:br>
            <a:r>
              <a:rPr lang="en-US" dirty="0"/>
              <a:t>of Purchases</a:t>
            </a:r>
            <a:r>
              <a:rPr lang="en-US" sz="3200" baseline="-25000" dirty="0">
                <a:solidFill>
                  <a:schemeClr val="accent1"/>
                </a:solidFill>
              </a:rPr>
              <a:t>3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80160"/>
            <a:ext cx="82296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indent="0"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The calculator costs </a:t>
            </a:r>
            <a:r>
              <a:rPr lang="en-US" i="0" dirty="0">
                <a:solidFill>
                  <a:srgbClr val="FF0000"/>
                </a:solidFill>
              </a:rPr>
              <a:t>$90.15 </a:t>
            </a:r>
            <a:r>
              <a:rPr lang="en-US" i="0" dirty="0">
                <a:solidFill>
                  <a:schemeClr val="tx1"/>
                </a:solidFill>
              </a:rPr>
              <a:t>and the textbook costs </a:t>
            </a:r>
            <a:r>
              <a:rPr lang="en-US" i="0" dirty="0">
                <a:solidFill>
                  <a:srgbClr val="000099"/>
                </a:solidFill>
              </a:rPr>
              <a:t>$90.15 </a:t>
            </a:r>
            <a:r>
              <a:rPr lang="en-US" i="0" dirty="0">
                <a:solidFill>
                  <a:srgbClr val="00009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i="0" dirty="0">
                <a:solidFill>
                  <a:srgbClr val="000099"/>
                </a:solidFill>
              </a:rPr>
              <a:t> $20.50 </a:t>
            </a:r>
            <a:r>
              <a:rPr lang="en-US" i="0" dirty="0">
                <a:solidFill>
                  <a:srgbClr val="00009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i="0" dirty="0">
                <a:solidFill>
                  <a:srgbClr val="000099"/>
                </a:solidFill>
              </a:rPr>
              <a:t> </a:t>
            </a:r>
            <a:r>
              <a:rPr lang="en-US" i="0" dirty="0">
                <a:solidFill>
                  <a:srgbClr val="FF0000"/>
                </a:solidFill>
              </a:rPr>
              <a:t>$110.65</a:t>
            </a:r>
            <a:r>
              <a:rPr lang="en-US" i="0" dirty="0">
                <a:solidFill>
                  <a:schemeClr val="tx1"/>
                </a:solidFill>
              </a:rPr>
              <a:t>, with tax included in each price.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1:  </a:t>
            </a:r>
            <a:r>
              <a:rPr lang="en-US" dirty="0"/>
              <a:t>Solving </a:t>
            </a:r>
            <a:r>
              <a:rPr lang="en-US" sz="3200" dirty="0">
                <a:solidFill>
                  <a:schemeClr val="accent1"/>
                </a:solidFill>
              </a:rPr>
              <a:t>Number Problems </a:t>
            </a:r>
          </a:p>
        </p:txBody>
      </p:sp>
      <p:sp>
        <p:nvSpPr>
          <p:cNvPr id="15363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14619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>
              <a:spcBef>
                <a:spcPts val="600"/>
              </a:spcBef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If a number is decreased by </a:t>
            </a:r>
            <a:r>
              <a:rPr lang="en-US" i="0" dirty="0">
                <a:solidFill>
                  <a:srgbClr val="0000FF"/>
                </a:solidFill>
              </a:rPr>
              <a:t>36</a:t>
            </a:r>
            <a:r>
              <a:rPr lang="en-US" i="0" dirty="0">
                <a:solidFill>
                  <a:schemeClr val="tx1"/>
                </a:solidFill>
              </a:rPr>
              <a:t> and the result is </a:t>
            </a:r>
            <a:r>
              <a:rPr lang="en-US" i="0" dirty="0">
                <a:solidFill>
                  <a:srgbClr val="0000FF"/>
                </a:solidFill>
              </a:rPr>
              <a:t>76</a:t>
            </a:r>
            <a:r>
              <a:rPr lang="en-US" i="0" dirty="0">
                <a:solidFill>
                  <a:schemeClr val="tx1"/>
                </a:solidFill>
              </a:rPr>
              <a:t> less than twice the number, what is the number?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b="1" i="0" dirty="0">
              <a:solidFill>
                <a:schemeClr val="tx1"/>
              </a:solidFill>
            </a:endParaRPr>
          </a:p>
          <a:p>
            <a:pPr marL="0" indent="0">
              <a:spcBef>
                <a:spcPts val="600"/>
              </a:spcBef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   </a:t>
            </a:r>
            <a:r>
              <a:rPr lang="en-US" i="0" dirty="0">
                <a:solidFill>
                  <a:schemeClr val="tx1"/>
                </a:solidFill>
              </a:rPr>
              <a:t>Let </a:t>
            </a:r>
            <a:r>
              <a:rPr lang="en-US" i="1" dirty="0">
                <a:solidFill>
                  <a:schemeClr val="tx1"/>
                </a:solidFill>
              </a:rPr>
              <a:t>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i="0" dirty="0">
                <a:solidFill>
                  <a:schemeClr val="tx1"/>
                </a:solidFill>
              </a:rPr>
              <a:t> the unknown number.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 descr="A number is decreased by thirty six. The result is seventy six less than twice the number.&#10;&#10;n minus 36 equals 2n minus 76.">
            <a:extLst>
              <a:ext uri="{FF2B5EF4-FFF2-40B4-BE49-F238E27FC236}">
                <a16:creationId xmlns:a16="http://schemas.microsoft.com/office/drawing/2014/main" id="{06E836E9-315B-77C2-2B29-5BE45C3D33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837" y="2878501"/>
            <a:ext cx="7862400" cy="720000"/>
          </a:xfrm>
          <a:prstGeom prst="rect">
            <a:avLst/>
          </a:prstGeom>
        </p:spPr>
      </p:pic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457200" y="5500688"/>
            <a:ext cx="2863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Calibri" pitchFamily="34" charset="0"/>
              </a:rPr>
              <a:t>The number is </a:t>
            </a:r>
            <a:r>
              <a:rPr lang="en-US" sz="2800" dirty="0">
                <a:solidFill>
                  <a:srgbClr val="FF0008"/>
                </a:solidFill>
                <a:latin typeface="Calibri" pitchFamily="34" charset="0"/>
              </a:rPr>
              <a:t>40</a:t>
            </a:r>
            <a:r>
              <a:rPr lang="en-US" sz="2800" dirty="0">
                <a:latin typeface="Calibri" pitchFamily="34" charset="0"/>
              </a:rPr>
              <a:t>. </a:t>
            </a:r>
          </a:p>
        </p:txBody>
      </p:sp>
      <p:pic>
        <p:nvPicPr>
          <p:cNvPr id="11" name="Picture 10" descr="n minus thirty six minus n equals two n minus seventy six minus n. Simplifying both sides, we get negative thirty six equals n minus seventy six. Adding seventy six to both sides results in forty equals n.">
            <a:extLst>
              <a:ext uri="{FF2B5EF4-FFF2-40B4-BE49-F238E27FC236}">
                <a16:creationId xmlns:a16="http://schemas.microsoft.com/office/drawing/2014/main" id="{17C52FA0-F691-9A9A-53A2-89CABCC5A4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9437" y="3757613"/>
            <a:ext cx="2905125" cy="17430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2:  </a:t>
            </a:r>
            <a:r>
              <a:rPr lang="en-US" dirty="0"/>
              <a:t>Solving</a:t>
            </a:r>
            <a:r>
              <a:rPr lang="en-US" b="1" dirty="0"/>
              <a:t> </a:t>
            </a:r>
            <a:r>
              <a:rPr lang="en-US" sz="3200" dirty="0">
                <a:solidFill>
                  <a:schemeClr val="accent1"/>
                </a:solidFill>
              </a:rPr>
              <a:t>Number Problems</a:t>
            </a: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446088" y="1280160"/>
            <a:ext cx="8229600" cy="147117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Three times the sum of a number and </a:t>
            </a:r>
            <a:r>
              <a:rPr lang="en-US" i="0" dirty="0">
                <a:solidFill>
                  <a:srgbClr val="0000FF"/>
                </a:solidFill>
              </a:rPr>
              <a:t>5</a:t>
            </a:r>
            <a:r>
              <a:rPr lang="en-US" i="0" dirty="0">
                <a:solidFill>
                  <a:schemeClr val="tx1"/>
                </a:solidFill>
              </a:rPr>
              <a:t> is equal to twice the number plus </a:t>
            </a:r>
            <a:r>
              <a:rPr lang="en-US" i="0" dirty="0">
                <a:solidFill>
                  <a:srgbClr val="0000FF"/>
                </a:solidFill>
              </a:rPr>
              <a:t>5</a:t>
            </a:r>
            <a:r>
              <a:rPr lang="en-US" i="0" dirty="0">
                <a:solidFill>
                  <a:schemeClr val="tx1"/>
                </a:solidFill>
              </a:rPr>
              <a:t>.  Find the number.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US" b="1" i="0" dirty="0">
              <a:solidFill>
                <a:schemeClr val="tx1"/>
              </a:solidFill>
            </a:endParaRPr>
          </a:p>
          <a:p>
            <a:r>
              <a:rPr lang="en-US" b="1" i="0" dirty="0">
                <a:solidFill>
                  <a:schemeClr val="tx1"/>
                </a:solidFill>
              </a:rPr>
              <a:t>Solution   </a:t>
            </a:r>
            <a:r>
              <a:rPr lang="en-US" i="0" dirty="0">
                <a:solidFill>
                  <a:schemeClr val="tx1"/>
                </a:solidFill>
              </a:rPr>
              <a:t>Let </a:t>
            </a:r>
            <a:r>
              <a:rPr lang="en-US" i="1" dirty="0">
                <a:solidFill>
                  <a:schemeClr val="tx1"/>
                </a:solidFill>
              </a:rPr>
              <a:t>x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i="0" dirty="0">
                <a:solidFill>
                  <a:schemeClr val="tx1"/>
                </a:solidFill>
              </a:rPr>
              <a:t> the unknown number.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 descr="Three times the sum of a number and five is equal to twice the number plus five.&#10;&#10;3 times open parenthesis x plus 5 close parenthesis equals 2x plus 5.">
            <a:extLst>
              <a:ext uri="{FF2B5EF4-FFF2-40B4-BE49-F238E27FC236}">
                <a16:creationId xmlns:a16="http://schemas.microsoft.com/office/drawing/2014/main" id="{AC6E6236-FA1A-6A8B-8583-4C458CB82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582" y="2748380"/>
            <a:ext cx="7880612" cy="828000"/>
          </a:xfrm>
          <a:prstGeom prst="rect">
            <a:avLst/>
          </a:prstGeom>
        </p:spPr>
      </p:pic>
      <p:pic>
        <p:nvPicPr>
          <p:cNvPr id="7" name="Picture 6" descr="Three x plus fifteen equals two x plus five. Subtracting two x from both sides gives x plus fifteen equals five. Subtracting fifteen from both sides, we get x equals negative ten.&#10;x equals minus 10">
            <a:extLst>
              <a:ext uri="{FF2B5EF4-FFF2-40B4-BE49-F238E27FC236}">
                <a16:creationId xmlns:a16="http://schemas.microsoft.com/office/drawing/2014/main" id="{54DF0559-71FB-1DCC-4424-F2E6E56153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6143" y="3512700"/>
            <a:ext cx="3208624" cy="2088000"/>
          </a:xfrm>
          <a:prstGeom prst="rect">
            <a:avLst/>
          </a:prstGeom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46088" y="5500687"/>
            <a:ext cx="31053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Calibri" pitchFamily="34" charset="0"/>
              </a:rPr>
              <a:t>The number is </a:t>
            </a:r>
            <a:r>
              <a:rPr lang="en-US" sz="2800" dirty="0">
                <a:solidFill>
                  <a:srgbClr val="FF000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−</a:t>
            </a:r>
            <a:r>
              <a:rPr lang="en-US" sz="2800" dirty="0">
                <a:solidFill>
                  <a:srgbClr val="FF0008"/>
                </a:solidFill>
                <a:latin typeface="Calibri" pitchFamily="34" charset="0"/>
              </a:rPr>
              <a:t>10</a:t>
            </a:r>
            <a:r>
              <a:rPr lang="en-US" sz="2800" dirty="0">
                <a:latin typeface="Calibri" pitchFamily="34" charset="0"/>
              </a:rPr>
              <a:t>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3:  </a:t>
            </a:r>
            <a:r>
              <a:rPr lang="en-US" dirty="0"/>
              <a:t>Solving </a:t>
            </a:r>
            <a:r>
              <a:rPr lang="en-US" sz="3200" dirty="0">
                <a:solidFill>
                  <a:schemeClr val="accent1"/>
                </a:solidFill>
              </a:rPr>
              <a:t>Number Problems</a:t>
            </a:r>
            <a:r>
              <a:rPr lang="en-US" sz="3200" baseline="-250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50530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buFont typeface="Courier New" pitchFamily="49" charset="0"/>
              <a:buNone/>
            </a:pPr>
            <a:r>
              <a:rPr lang="en-US" i="0" dirty="0">
                <a:solidFill>
                  <a:schemeClr val="tx1"/>
                </a:solidFill>
              </a:rPr>
              <a:t>One integer is </a:t>
            </a:r>
            <a:r>
              <a:rPr lang="en-US" i="0" dirty="0">
                <a:solidFill>
                  <a:srgbClr val="0000FF"/>
                </a:solidFill>
              </a:rPr>
              <a:t>4</a:t>
            </a:r>
            <a:r>
              <a:rPr lang="en-US" i="0" dirty="0">
                <a:solidFill>
                  <a:schemeClr val="tx1"/>
                </a:solidFill>
              </a:rPr>
              <a:t> more than three times a second integer.  Their sum is </a:t>
            </a:r>
            <a:r>
              <a:rPr lang="en-US" i="0" dirty="0">
                <a:solidFill>
                  <a:srgbClr val="0000FF"/>
                </a:solidFill>
              </a:rPr>
              <a:t>24</a:t>
            </a:r>
            <a:r>
              <a:rPr lang="en-US" i="0" dirty="0">
                <a:solidFill>
                  <a:schemeClr val="tx1"/>
                </a:solidFill>
              </a:rPr>
              <a:t>.  What are the two integers?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 marL="0" indent="0">
              <a:buFont typeface="Courier New" pitchFamily="49" charset="0"/>
              <a:buNone/>
            </a:pPr>
            <a:r>
              <a:rPr lang="en-US" b="1" i="0" dirty="0">
                <a:solidFill>
                  <a:schemeClr val="tx1"/>
                </a:solidFill>
              </a:rPr>
              <a:t>Solution </a:t>
            </a:r>
          </a:p>
          <a:p>
            <a:r>
              <a:rPr lang="en-US" i="0" dirty="0">
                <a:solidFill>
                  <a:schemeClr val="tx1"/>
                </a:solidFill>
              </a:rPr>
              <a:t>Let </a:t>
            </a:r>
            <a:r>
              <a:rPr lang="en-US" i="1" dirty="0">
                <a:solidFill>
                  <a:schemeClr val="tx1"/>
                </a:solidFill>
              </a:rPr>
              <a:t>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i="0" dirty="0">
                <a:solidFill>
                  <a:schemeClr val="tx1"/>
                </a:solidFill>
              </a:rPr>
              <a:t> the second integer,</a:t>
            </a:r>
          </a:p>
          <a:p>
            <a:r>
              <a:rPr lang="en-US" i="0" dirty="0">
                <a:solidFill>
                  <a:schemeClr val="tx1"/>
                </a:solidFill>
              </a:rPr>
              <a:t>then 3</a:t>
            </a:r>
            <a:r>
              <a:rPr lang="en-US" i="1" dirty="0">
                <a:solidFill>
                  <a:schemeClr val="tx1"/>
                </a:solidFill>
              </a:rPr>
              <a:t>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i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i="0" dirty="0">
                <a:solidFill>
                  <a:schemeClr val="tx1"/>
                </a:solidFill>
              </a:rPr>
              <a:t> 4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i="0" dirty="0">
                <a:solidFill>
                  <a:schemeClr val="tx1"/>
                </a:solidFill>
              </a:rPr>
              <a:t> the first integer.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Example 3:  </a:t>
            </a:r>
            <a:r>
              <a:rPr lang="en-US" dirty="0"/>
              <a:t>Solving </a:t>
            </a:r>
            <a:r>
              <a:rPr lang="en-US" sz="3200" dirty="0">
                <a:solidFill>
                  <a:schemeClr val="accent1"/>
                </a:solidFill>
              </a:rPr>
              <a:t>Number Problems</a:t>
            </a:r>
            <a:r>
              <a:rPr lang="en-US" sz="3200" baseline="-25000" dirty="0">
                <a:solidFill>
                  <a:schemeClr val="accent1"/>
                </a:solidFill>
              </a:rPr>
              <a:t>2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4" name="Picture 3" descr="The sum of the first integer and the second integer is 24. Their sum is 24.&#10;&#10;The first integer is represented as 3n plus 4 and the second integer is n.&#10;&#10;open parentheses 3n plus 4 close parentheses and n equals twenty four. Combining like terms, we get four n plus four equals twenty four. Subtracting four from both sides, we have four n equals twenty. Dividing both sides by four, n equals five.&#10;&#10;3n plus 4 equals 19">
            <a:extLst>
              <a:ext uri="{FF2B5EF4-FFF2-40B4-BE49-F238E27FC236}">
                <a16:creationId xmlns:a16="http://schemas.microsoft.com/office/drawing/2014/main" id="{364DF5D8-41FA-A2C8-D8DF-835B8E53DE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340940"/>
            <a:ext cx="6911744" cy="4068000"/>
          </a:xfrm>
          <a:prstGeom prst="rect">
            <a:avLst/>
          </a:prstGeom>
        </p:spPr>
      </p:pic>
      <p:sp>
        <p:nvSpPr>
          <p:cNvPr id="12" name="Content Placeholder 12"/>
          <p:cNvSpPr>
            <a:spLocks noGrp="1"/>
          </p:cNvSpPr>
          <p:nvPr>
            <p:ph idx="1"/>
          </p:nvPr>
        </p:nvSpPr>
        <p:spPr>
          <a:xfrm>
            <a:off x="457200" y="5496580"/>
            <a:ext cx="4635500" cy="523220"/>
          </a:xfrm>
        </p:spPr>
        <p:txBody>
          <a:bodyPr wrap="square">
            <a:spAutoFit/>
          </a:bodyPr>
          <a:lstStyle/>
          <a:p>
            <a:r>
              <a:rPr lang="en-US" dirty="0">
                <a:latin typeface="Calibri" pitchFamily="34" charset="0"/>
              </a:rPr>
              <a:t>The two integers are </a:t>
            </a:r>
            <a:r>
              <a:rPr lang="en-US" dirty="0">
                <a:solidFill>
                  <a:srgbClr val="FF0008"/>
                </a:solidFill>
                <a:latin typeface="Calibri" pitchFamily="34" charset="0"/>
              </a:rPr>
              <a:t>5 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</a:rPr>
              <a:t>and</a:t>
            </a:r>
            <a:r>
              <a:rPr lang="en-US" dirty="0">
                <a:solidFill>
                  <a:srgbClr val="FF0008"/>
                </a:solidFill>
                <a:latin typeface="Calibri" pitchFamily="34" charset="0"/>
              </a:rPr>
              <a:t> 19</a:t>
            </a:r>
            <a:r>
              <a:rPr lang="en-US" dirty="0">
                <a:latin typeface="Calibri" pitchFamily="34" charset="0"/>
              </a:rPr>
              <a:t>.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Note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80160"/>
            <a:ext cx="8229600" cy="2682240"/>
          </a:xfrm>
          <a:ln w="28575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marL="12700" indent="-12700" eaLnBrk="0" hangingPunct="0"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In this discussion, we will be dealing only with integers. Therefore, if you get a result that has a fraction or decimal number (not an integer), you will know that an error has been made and you should correct some part of your work.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Definition: Consecutive Integers</a:t>
            </a:r>
            <a:r>
              <a:rPr lang="en-US" sz="3200" baseline="-250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3315" name="TextBox 3"/>
          <p:cNvSpPr>
            <a:spLocks noGrp="1" noChangeArrowheads="1"/>
          </p:cNvSpPr>
          <p:nvPr>
            <p:ph idx="1"/>
          </p:nvPr>
        </p:nvSpPr>
        <p:spPr>
          <a:xfrm>
            <a:off x="457200" y="1280160"/>
            <a:ext cx="8229600" cy="2682240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0000"/>
            </a:solidFill>
          </a:ln>
        </p:spPr>
        <p:txBody>
          <a:bodyPr/>
          <a:lstStyle/>
          <a:p>
            <a:pPr marL="12700" indent="-12700" eaLnBrk="1" hangingPunct="1">
              <a:spcBef>
                <a:spcPct val="0"/>
              </a:spcBef>
              <a:buFontTx/>
              <a:buNone/>
              <a:tabLst>
                <a:tab pos="457200" algn="l"/>
              </a:tabLst>
            </a:pPr>
            <a:r>
              <a:rPr lang="en-US" i="0" dirty="0">
                <a:solidFill>
                  <a:srgbClr val="000000"/>
                </a:solidFill>
              </a:rPr>
              <a:t>Integers are </a:t>
            </a:r>
            <a:r>
              <a:rPr lang="en-US" b="1" i="0" dirty="0">
                <a:solidFill>
                  <a:srgbClr val="C00000"/>
                </a:solidFill>
              </a:rPr>
              <a:t>consecutive</a:t>
            </a:r>
            <a:r>
              <a:rPr lang="en-US" b="1" i="0" dirty="0">
                <a:solidFill>
                  <a:srgbClr val="000000"/>
                </a:solidFill>
              </a:rPr>
              <a:t> </a:t>
            </a:r>
            <a:r>
              <a:rPr lang="en-US" i="0" dirty="0">
                <a:solidFill>
                  <a:srgbClr val="000000"/>
                </a:solidFill>
              </a:rPr>
              <a:t>if each is 1 more than the previous integer. Three consecutive integers can be represented as</a:t>
            </a:r>
          </a:p>
          <a:p>
            <a:pPr marL="12700" indent="-12700" algn="ctr">
              <a:spcBef>
                <a:spcPct val="0"/>
              </a:spcBef>
              <a:tabLst>
                <a:tab pos="457200" algn="l"/>
              </a:tabLst>
            </a:pPr>
            <a:r>
              <a:rPr lang="en-US" b="1" i="1" dirty="0">
                <a:solidFill>
                  <a:srgbClr val="C00000"/>
                </a:solidFill>
              </a:rPr>
              <a:t>n</a:t>
            </a:r>
            <a:r>
              <a:rPr lang="en-US" dirty="0">
                <a:solidFill>
                  <a:srgbClr val="000000"/>
                </a:solidFill>
              </a:rPr>
              <a:t>,</a:t>
            </a:r>
            <a:r>
              <a:rPr lang="en-US" i="0" dirty="0">
                <a:solidFill>
                  <a:srgbClr val="C00000"/>
                </a:solidFill>
              </a:rPr>
              <a:t> </a:t>
            </a:r>
            <a:r>
              <a:rPr lang="en-US" b="1" i="1" dirty="0">
                <a:solidFill>
                  <a:srgbClr val="C00000"/>
                </a:solidFill>
              </a:rPr>
              <a:t>n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i="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i="0" dirty="0">
                <a:solidFill>
                  <a:srgbClr val="C00000"/>
                </a:solidFill>
              </a:rPr>
              <a:t> </a:t>
            </a:r>
            <a:r>
              <a:rPr lang="en-US" b="1" i="0" dirty="0">
                <a:solidFill>
                  <a:srgbClr val="C00000"/>
                </a:solidFill>
              </a:rPr>
              <a:t>1</a:t>
            </a:r>
            <a:r>
              <a:rPr lang="en-US" i="0" dirty="0">
                <a:solidFill>
                  <a:srgbClr val="000000"/>
                </a:solidFill>
              </a:rPr>
              <a:t>, and </a:t>
            </a:r>
            <a:r>
              <a:rPr lang="en-US" b="1" i="1" dirty="0">
                <a:solidFill>
                  <a:srgbClr val="C00000"/>
                </a:solidFill>
              </a:rPr>
              <a:t>n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i="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i="0" dirty="0">
                <a:solidFill>
                  <a:srgbClr val="C00000"/>
                </a:solidFill>
              </a:rPr>
              <a:t> </a:t>
            </a:r>
            <a:r>
              <a:rPr lang="en-US" b="1" i="0" dirty="0">
                <a:solidFill>
                  <a:srgbClr val="C00000"/>
                </a:solidFill>
              </a:rPr>
              <a:t>2</a:t>
            </a:r>
          </a:p>
          <a:p>
            <a:pPr marL="12700" indent="-12700" algn="just" eaLnBrk="1" hangingPunct="1">
              <a:spcBef>
                <a:spcPct val="0"/>
              </a:spcBef>
              <a:buFontTx/>
              <a:buNone/>
              <a:tabLst>
                <a:tab pos="457200" algn="l"/>
              </a:tabLst>
            </a:pPr>
            <a:r>
              <a:rPr lang="en-US" i="0" dirty="0">
                <a:solidFill>
                  <a:srgbClr val="000000"/>
                </a:solidFill>
              </a:rPr>
              <a:t>where </a:t>
            </a:r>
            <a:r>
              <a:rPr lang="en-US" i="1" dirty="0">
                <a:solidFill>
                  <a:srgbClr val="000000"/>
                </a:solidFill>
              </a:rPr>
              <a:t>n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i="0" dirty="0">
                <a:solidFill>
                  <a:srgbClr val="000000"/>
                </a:solidFill>
              </a:rPr>
              <a:t>is an integer.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solidFill>
                  <a:schemeClr val="accent1"/>
                </a:solidFill>
              </a:rPr>
              <a:t>Definition: Consecutive Integers</a:t>
            </a:r>
            <a:r>
              <a:rPr lang="en-US" sz="3200" baseline="-25000" dirty="0">
                <a:solidFill>
                  <a:schemeClr val="accent1"/>
                </a:solidFill>
              </a:rPr>
              <a:t>2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4339" name="TextBox 3"/>
          <p:cNvSpPr>
            <a:spLocks noGrp="1" noChangeArrowheads="1"/>
          </p:cNvSpPr>
          <p:nvPr>
            <p:ph idx="1"/>
          </p:nvPr>
        </p:nvSpPr>
        <p:spPr>
          <a:xfrm>
            <a:off x="457200" y="1280160"/>
            <a:ext cx="8229600" cy="2910840"/>
          </a:xfrm>
          <a:prstGeom prst="rect">
            <a:avLst/>
          </a:prstGeom>
          <a:solidFill>
            <a:schemeClr val="accent3"/>
          </a:solidFill>
          <a:ln w="28575">
            <a:solidFill>
              <a:srgbClr val="000000"/>
            </a:solidFill>
          </a:ln>
        </p:spPr>
        <p:txBody>
          <a:bodyPr/>
          <a:lstStyle/>
          <a:p>
            <a:pPr marL="12700" indent="-12700">
              <a:buFont typeface="Courier New" pitchFamily="49" charset="0"/>
              <a:buNone/>
              <a:tabLst>
                <a:tab pos="457200" algn="l"/>
              </a:tabLst>
            </a:pPr>
            <a:r>
              <a:rPr lang="en-US" i="0" dirty="0">
                <a:solidFill>
                  <a:srgbClr val="000000"/>
                </a:solidFill>
              </a:rPr>
              <a:t>Even integers are </a:t>
            </a:r>
            <a:r>
              <a:rPr lang="en-US" b="1" i="0" dirty="0">
                <a:solidFill>
                  <a:srgbClr val="C00000"/>
                </a:solidFill>
              </a:rPr>
              <a:t>consecutive</a:t>
            </a:r>
            <a:r>
              <a:rPr lang="en-US" b="1" i="0" dirty="0">
                <a:solidFill>
                  <a:srgbClr val="000000"/>
                </a:solidFill>
              </a:rPr>
              <a:t> </a:t>
            </a:r>
            <a:r>
              <a:rPr lang="en-US" i="0" dirty="0">
                <a:solidFill>
                  <a:srgbClr val="000000"/>
                </a:solidFill>
              </a:rPr>
              <a:t>if each is 2 more than the previous even integer. Three consecutive even integers can be represented as</a:t>
            </a:r>
          </a:p>
          <a:p>
            <a:pPr marL="12700" indent="-12700" algn="ctr">
              <a:tabLst>
                <a:tab pos="457200" algn="l"/>
              </a:tabLst>
            </a:pPr>
            <a:r>
              <a:rPr lang="en-US" b="1" i="1" dirty="0">
                <a:solidFill>
                  <a:srgbClr val="C00000"/>
                </a:solidFill>
              </a:rPr>
              <a:t>n</a:t>
            </a:r>
            <a:r>
              <a:rPr lang="en-US" dirty="0">
                <a:solidFill>
                  <a:srgbClr val="000000"/>
                </a:solidFill>
              </a:rPr>
              <a:t>,</a:t>
            </a:r>
            <a:r>
              <a:rPr lang="en-US" i="0" dirty="0">
                <a:solidFill>
                  <a:srgbClr val="C00000"/>
                </a:solidFill>
              </a:rPr>
              <a:t> </a:t>
            </a:r>
            <a:r>
              <a:rPr lang="en-US" b="1" i="1" dirty="0">
                <a:solidFill>
                  <a:srgbClr val="C00000"/>
                </a:solidFill>
              </a:rPr>
              <a:t>n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i="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i="0" dirty="0">
                <a:solidFill>
                  <a:srgbClr val="C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2</a:t>
            </a:r>
            <a:r>
              <a:rPr lang="en-US" i="0" dirty="0">
                <a:solidFill>
                  <a:srgbClr val="000000"/>
                </a:solidFill>
              </a:rPr>
              <a:t>, and </a:t>
            </a:r>
            <a:r>
              <a:rPr lang="en-US" b="1" i="1" dirty="0">
                <a:solidFill>
                  <a:srgbClr val="C00000"/>
                </a:solidFill>
              </a:rPr>
              <a:t>n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i="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en-US" i="0" dirty="0">
                <a:solidFill>
                  <a:srgbClr val="C00000"/>
                </a:solidFill>
              </a:rPr>
              <a:t> </a:t>
            </a:r>
            <a:r>
              <a:rPr lang="en-US" b="1" i="0" dirty="0">
                <a:solidFill>
                  <a:srgbClr val="C00000"/>
                </a:solidFill>
              </a:rPr>
              <a:t>4</a:t>
            </a:r>
          </a:p>
          <a:p>
            <a:pPr marL="12700" indent="-12700" algn="just">
              <a:buFont typeface="Courier New" pitchFamily="49" charset="0"/>
              <a:buNone/>
              <a:tabLst>
                <a:tab pos="457200" algn="l"/>
              </a:tabLst>
            </a:pPr>
            <a:r>
              <a:rPr lang="en-US" i="0" dirty="0">
                <a:solidFill>
                  <a:srgbClr val="000000"/>
                </a:solidFill>
              </a:rPr>
              <a:t>where </a:t>
            </a:r>
            <a:r>
              <a:rPr lang="en-US" i="1" dirty="0">
                <a:solidFill>
                  <a:srgbClr val="000000"/>
                </a:solidFill>
              </a:rPr>
              <a:t>n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i="0" dirty="0">
                <a:solidFill>
                  <a:srgbClr val="000000"/>
                </a:solidFill>
              </a:rPr>
              <a:t>is an </a:t>
            </a:r>
            <a:r>
              <a:rPr lang="en-US" b="1" i="0" dirty="0">
                <a:solidFill>
                  <a:srgbClr val="C00000"/>
                </a:solidFill>
              </a:rPr>
              <a:t>even</a:t>
            </a:r>
            <a:r>
              <a:rPr lang="en-US" b="1" i="0" dirty="0">
                <a:solidFill>
                  <a:srgbClr val="000000"/>
                </a:solidFill>
              </a:rPr>
              <a:t> </a:t>
            </a:r>
            <a:r>
              <a:rPr lang="en-US" i="0" dirty="0">
                <a:solidFill>
                  <a:srgbClr val="000000"/>
                </a:solidFill>
              </a:rPr>
              <a:t>integer.</a:t>
            </a:r>
            <a:r>
              <a:rPr lang="en-US" dirty="0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0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Custom 1">
      <a:dk1>
        <a:srgbClr val="366092"/>
      </a:dk1>
      <a:lt1>
        <a:srgbClr val="FFFFFF"/>
      </a:lt1>
      <a:dk2>
        <a:srgbClr val="4F81BD"/>
      </a:dk2>
      <a:lt2>
        <a:srgbClr val="FFFFFF"/>
      </a:lt2>
      <a:accent1>
        <a:srgbClr val="1F497D"/>
      </a:accent1>
      <a:accent2>
        <a:srgbClr val="366092"/>
      </a:accent2>
      <a:accent3>
        <a:srgbClr val="FFFFCC"/>
      </a:accent3>
      <a:accent4>
        <a:srgbClr val="B8CCE4"/>
      </a:accent4>
      <a:accent5>
        <a:srgbClr val="DBE5F1"/>
      </a:accent5>
      <a:accent6>
        <a:srgbClr val="C6D9F0"/>
      </a:accent6>
      <a:hlink>
        <a:srgbClr val="92CDDC"/>
      </a:hlink>
      <a:folHlink>
        <a:srgbClr val="8DB3E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999</TotalTime>
  <Words>715</Words>
  <Application>Microsoft Office PowerPoint</Application>
  <PresentationFormat>On-screen Show (4:3)</PresentationFormat>
  <Paragraphs>65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Courier New</vt:lpstr>
      <vt:lpstr>Calibri</vt:lpstr>
      <vt:lpstr>Arial</vt:lpstr>
      <vt:lpstr>Office Theme</vt:lpstr>
      <vt:lpstr>Section 4.R.3 </vt:lpstr>
      <vt:lpstr>Objectives</vt:lpstr>
      <vt:lpstr>Example 1:  Solving Number Problems </vt:lpstr>
      <vt:lpstr>Example 2:  Solving Number Problems</vt:lpstr>
      <vt:lpstr>Example 3:  Solving Number Problems1</vt:lpstr>
      <vt:lpstr>Example 3:  Solving Number Problems2</vt:lpstr>
      <vt:lpstr>Note</vt:lpstr>
      <vt:lpstr>Definition: Consecutive Integers1</vt:lpstr>
      <vt:lpstr>Definition: Consecutive Integers2</vt:lpstr>
      <vt:lpstr>Definition: Consecutive Odd Integers</vt:lpstr>
      <vt:lpstr>Example 4:  Finding Consecutive Integers1 </vt:lpstr>
      <vt:lpstr>Example 4:  Finding Consecutive Integers2</vt:lpstr>
      <vt:lpstr>Example 5:  Finding Consecutive Integers1</vt:lpstr>
      <vt:lpstr>Example 5:  Finding Consecutive Integers2</vt:lpstr>
      <vt:lpstr>Example 5:  Finding Consecutive Integers3</vt:lpstr>
      <vt:lpstr>Example 6:  Application: Calculating  Living Expenses1</vt:lpstr>
      <vt:lpstr>Example 6:  Application: Calculating  Living Expenses2</vt:lpstr>
      <vt:lpstr>Example 7:  Application: Calculating Costs  of Purchases1 </vt:lpstr>
      <vt:lpstr>Example 7:  Application: Calculating Costs  of Purchases2</vt:lpstr>
      <vt:lpstr>Example 7:  Application: Calculating Costs  of Purchases3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College Algebra 3rd Edition Plus Integrated Review</dc:title>
  <dc:creator>Hawkes Learning Systems</dc:creator>
  <cp:lastModifiedBy>anil</cp:lastModifiedBy>
  <cp:revision>169</cp:revision>
  <dcterms:created xsi:type="dcterms:W3CDTF">2013-04-26T14:43:13Z</dcterms:created>
  <dcterms:modified xsi:type="dcterms:W3CDTF">2025-08-18T11:05:56Z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A80899AC-D4C7-4432-B0B5-07C325C10B3F</vt:lpwstr>
  </property>
  <property fmtid="{D5CDD505-2E9C-101B-9397-08002B2CF9AE}" pid="3" name="ArticulatePath">
    <vt:lpwstr>DEV2e_9_5</vt:lpwstr>
  </property>
</Properties>
</file>