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Tavormina" initials="AT" lastIdx="1" clrIdx="0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2D7D9F"/>
    <a:srgbClr val="000000"/>
    <a:srgbClr val="1F497D"/>
    <a:srgbClr val="000099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1" autoAdjust="0"/>
    <p:restoredTop sz="96247" autoAdjust="0"/>
  </p:normalViewPr>
  <p:slideViewPr>
    <p:cSldViewPr>
      <p:cViewPr varScale="1">
        <p:scale>
          <a:sx n="106" d="100"/>
          <a:sy n="106" d="100"/>
        </p:scale>
        <p:origin x="97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53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D3C06-3229-432D-986E-5A3D121C1778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AB69E-18D5-4B34-BFA6-BB70B1125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63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3.R.7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Solving Linear Equations: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a</a:t>
            </a:r>
            <a:r>
              <a:rPr lang="en-US" sz="100" b="1" i="1" dirty="0">
                <a:solidFill>
                  <a:srgbClr val="1F497D"/>
                </a:solidFill>
              </a:rPr>
              <a:t> </a:t>
            </a:r>
            <a:r>
              <a:rPr lang="en-US" b="1" i="1" dirty="0">
                <a:solidFill>
                  <a:srgbClr val="1F497D"/>
                </a:solidFill>
              </a:rPr>
              <a:t>x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b="1" i="1" dirty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cx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d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220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 descr="Six y plus two point five equals seven y minus three point six. Substitute y equals six point one: six times six point one plus two point five is compared to seven times six point one minus three point six. Simplify: thirty six point six plus two point five is compared to forty two point seven minus three point six. Further simplify: thirty nine point one equals thirty nine point one. This is a true statement.">
            <a:extLst>
              <a:ext uri="{FF2B5EF4-FFF2-40B4-BE49-F238E27FC236}">
                <a16:creationId xmlns:a16="http://schemas.microsoft.com/office/drawing/2014/main" id="{EB15D3CC-31DA-1603-AF4E-7E993C7A7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742420"/>
            <a:ext cx="6457950" cy="29337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</a:t>
            </a:r>
            <a:r>
              <a:rPr lang="en-US" dirty="0"/>
              <a:t>Involving Fractions</a:t>
            </a:r>
            <a:r>
              <a:rPr lang="en-US" baseline="-25000" dirty="0"/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197" name="Rectangle 3"/>
          <p:cNvSpPr>
            <a:spLocks noGrp="1"/>
          </p:cNvSpPr>
          <p:nvPr>
            <p:ph idx="1"/>
          </p:nvPr>
        </p:nvSpPr>
        <p:spPr>
          <a:xfrm>
            <a:off x="457200" y="145243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 descr="One third times x plus thirteen divided by fifteen equals three divided by five times x minus one.">
            <a:extLst>
              <a:ext uri="{FF2B5EF4-FFF2-40B4-BE49-F238E27FC236}">
                <a16:creationId xmlns:a16="http://schemas.microsoft.com/office/drawing/2014/main" id="{0C9F3B7D-7708-040D-28D3-24CDB0CF5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326023"/>
            <a:ext cx="2533650" cy="9048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85BF351-88F0-10CA-81C7-115F6844E000}"/>
              </a:ext>
            </a:extLst>
          </p:cNvPr>
          <p:cNvSpPr txBox="1"/>
          <p:nvPr/>
        </p:nvSpPr>
        <p:spPr>
          <a:xfrm>
            <a:off x="457200" y="2102061"/>
            <a:ext cx="1600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11" name="Picture 10" descr="One third x plus thirteen divided by fifteen equals three divided by five times x minus one. Multiply both sides by fifteen, the least common multiple of the denominators: fifteen times open parenthesis one third x plus thirteen divided by fifteen close parenthesis equals fifteen times open parenthesis three divided by five times x minus one close parenthesis. Apply the distributive property: fifteen times one third x plus fifteen times thirteen divided by fifteen equals fifteen times three divided by five times x minus fifteen times one.">
            <a:extLst>
              <a:ext uri="{FF2B5EF4-FFF2-40B4-BE49-F238E27FC236}">
                <a16:creationId xmlns:a16="http://schemas.microsoft.com/office/drawing/2014/main" id="{E1A9A002-2343-B2FD-B90E-775A0ADB0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5" y="2895600"/>
            <a:ext cx="8829675" cy="24574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</a:t>
            </a:r>
            <a:r>
              <a:rPr lang="en-US" dirty="0"/>
              <a:t>Involving Fractions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 Simplify: five x plus thirteen equals nine x minus fifteen. Subtract thirteen from both sides: five x plus thirteen minus thirteen equals nine x minus fifteen minus thirteen. Simplify: five x equals nine x minus twenty eight. Subtract nine x from both sides: five x minus nine x equals nine x minus twenty eight minus nine x. Simplify: negative four x equals negative twenty eight. Divide both sides by negative four: negative four x divided by negative four equals negative twenty eight divided by negative four. Simplify: x equals seven.">
            <a:extLst>
              <a:ext uri="{FF2B5EF4-FFF2-40B4-BE49-F238E27FC236}">
                <a16:creationId xmlns:a16="http://schemas.microsoft.com/office/drawing/2014/main" id="{0596F7DC-0398-B360-C897-2E7D66731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372475" cy="36671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</a:t>
            </a:r>
            <a:r>
              <a:rPr lang="en-US" dirty="0"/>
              <a:t>Linear Equations Involving Parentheses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Solve the equation: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Two times open parenthesis y minus seven close parenthesis equals four times open parenthesis y plus one close parenthesis minus twenty six . ">
            <a:extLst>
              <a:ext uri="{FF2B5EF4-FFF2-40B4-BE49-F238E27FC236}">
                <a16:creationId xmlns:a16="http://schemas.microsoft.com/office/drawing/2014/main" id="{867D51D5-085C-33DA-3FA5-4C1FF9C7B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369312"/>
            <a:ext cx="3124200" cy="4667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742CD1-6E5A-1A74-24C2-BF7052C9BCF4}"/>
              </a:ext>
            </a:extLst>
          </p:cNvPr>
          <p:cNvSpPr txBox="1"/>
          <p:nvPr/>
        </p:nvSpPr>
        <p:spPr>
          <a:xfrm>
            <a:off x="533400" y="1869158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/>
          </a:p>
          <a:p>
            <a:endParaRPr lang="en-IN" sz="2800" dirty="0"/>
          </a:p>
        </p:txBody>
      </p:sp>
      <p:pic>
        <p:nvPicPr>
          <p:cNvPr id="5" name="Picture 4" descr="Two times open parenthesis y minus seven close parenthesis equals four times open parenthesis y plus one close parenthesis minus twenty six . Apply the distributive property: two y minus fourteen equals four y plus four minus twenty six. Combine like terms: two y minus fourteen equals four y minus twenty two. Add twenty two to both sides to move constants: two y minus fourteen plus twenty two equals four y minus twenty two plus twenty two.">
            <a:extLst>
              <a:ext uri="{FF2B5EF4-FFF2-40B4-BE49-F238E27FC236}">
                <a16:creationId xmlns:a16="http://schemas.microsoft.com/office/drawing/2014/main" id="{27816112-2FDD-9A18-888C-4D6DB72085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438400"/>
            <a:ext cx="7219950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</a:t>
            </a:r>
            <a:r>
              <a:rPr lang="en-US" dirty="0"/>
              <a:t>Linear Equations Involving Parentheses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 Simplify: two y plus eight equals four y. Subtract two y from both sides: two y plus eight minus two y equals four y minus two y. Simplify: eight equals two y. Divide both sides by two: eight divided by two equals two y divided by two. Simplify: four equals y.">
            <a:extLst>
              <a:ext uri="{FF2B5EF4-FFF2-40B4-BE49-F238E27FC236}">
                <a16:creationId xmlns:a16="http://schemas.microsoft.com/office/drawing/2014/main" id="{124409E2-D928-05F0-9270-9F4423AA0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315325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</a:t>
            </a:r>
            <a:r>
              <a:rPr lang="en-US" dirty="0"/>
              <a:t>Linear Equations Involving Parentheses</a:t>
            </a:r>
            <a:r>
              <a:rPr lang="en-US" baseline="-25000" dirty="0"/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equation.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		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Negative two times open parenthesis five x plus thirteen close parenthesis minus two  equals negative six times open parenthesis three x minus two close parenthesis minus forty one.">
            <a:extLst>
              <a:ext uri="{FF2B5EF4-FFF2-40B4-BE49-F238E27FC236}">
                <a16:creationId xmlns:a16="http://schemas.microsoft.com/office/drawing/2014/main" id="{F489AB59-C704-60A3-7071-8DDB4F755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823334"/>
            <a:ext cx="4661916" cy="4724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A2C1BA-2ACF-6564-9F1E-870DF5B5C2E7}"/>
              </a:ext>
            </a:extLst>
          </p:cNvPr>
          <p:cNvSpPr txBox="1"/>
          <p:nvPr/>
        </p:nvSpPr>
        <p:spPr>
          <a:xfrm>
            <a:off x="381000" y="2361894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5" name="Picture 4" descr="Negative two times open parenthesis five x plus thirteen close parenthesis minus two  equals negative six times open parenthesis three x minus two close parenthesis minus forty one. Apply the distributive property: negative ten x minus twenty six minus two equals negative eighteen x plus twelve minus forty one. Combine like terms: negative ten x minus twenty eight equals negative eighteen x minus twenty nine. Add eighteen x to both sides: negative ten x minus twenty eight plus eighteen x equals negative eighteen x minus twenty nine plus eighteen x.">
            <a:extLst>
              <a:ext uri="{FF2B5EF4-FFF2-40B4-BE49-F238E27FC236}">
                <a16:creationId xmlns:a16="http://schemas.microsoft.com/office/drawing/2014/main" id="{67A18806-46FE-B2F5-3BB6-D37C2B7A2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075" y="3021827"/>
            <a:ext cx="8924925" cy="17811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</a:t>
            </a:r>
            <a:r>
              <a:rPr lang="en-US" dirty="0"/>
              <a:t>Linear Equations Involving Parentheses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Simplify: eight x minus twenty eight equals negative twenty nine. Add twenty eight to both sides: eight x minus twenty eight plus twenty eight equals negative twenty nine plus twenty eight. Simplify: eight x equals negative one. Divide both sides by eight: eight x divided by eight equals negative one divided by eight. Simplify: x equals negative one eighth.">
            <a:extLst>
              <a:ext uri="{FF2B5EF4-FFF2-40B4-BE49-F238E27FC236}">
                <a16:creationId xmlns:a16="http://schemas.microsoft.com/office/drawing/2014/main" id="{224697DC-2676-B894-3D74-C7927905B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955" y="1447800"/>
            <a:ext cx="8334375" cy="30861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Solving Equations </a:t>
            </a:r>
            <a:r>
              <a:rPr lang="en-US" dirty="0"/>
              <a:t>Involving Parentheses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5824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Four times open parenthesis x plus three close parenthesis equals two times open parenthesis three x minus one close parenthesis plus six. ">
            <a:extLst>
              <a:ext uri="{FF2B5EF4-FFF2-40B4-BE49-F238E27FC236}">
                <a16:creationId xmlns:a16="http://schemas.microsoft.com/office/drawing/2014/main" id="{0D2081D1-EEE5-5465-12C4-C214435C8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344896"/>
            <a:ext cx="3240024" cy="47091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A8F086B-67B2-FD6A-66F0-F5371A2E439B}"/>
              </a:ext>
            </a:extLst>
          </p:cNvPr>
          <p:cNvSpPr txBox="1"/>
          <p:nvPr/>
        </p:nvSpPr>
        <p:spPr>
          <a:xfrm>
            <a:off x="457200" y="1961346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/>
          </a:p>
          <a:p>
            <a:endParaRPr lang="en-IN" sz="2800" dirty="0"/>
          </a:p>
        </p:txBody>
      </p:sp>
      <p:pic>
        <p:nvPicPr>
          <p:cNvPr id="5" name="Picture 4" descr="Four times open parenthesis x plus three close parenthesis equals two times open parenthesis three x minus one close parenthesis plus six. Apply the distributive property: four x plus twelve equals six x minus two plus six. Combine like terms: four x plus twelve equals six x plus four. Subtract twelve from both sides: four x plus twelve minus twelve equals six x plus four minus twelve.">
            <a:extLst>
              <a:ext uri="{FF2B5EF4-FFF2-40B4-BE49-F238E27FC236}">
                <a16:creationId xmlns:a16="http://schemas.microsoft.com/office/drawing/2014/main" id="{940EF813-BCC5-6242-71C7-5BACE339D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653574"/>
            <a:ext cx="7924800" cy="21526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Solving Equations </a:t>
            </a:r>
            <a:r>
              <a:rPr lang="en-US" dirty="0"/>
              <a:t>Involving Parentheses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Simplify: four x equals six x minus eight. &#10;Subtract six x from both sides: four x minus six x equals six x minus eight minus six x. &#10;Simplify: negative two x equals negative eight. &#10;Divide both sides by negative two: negative two x divided by negative two equals negative eight divided by negative two. &#10;Simplify: x equals four.">
            <a:extLst>
              <a:ext uri="{FF2B5EF4-FFF2-40B4-BE49-F238E27FC236}">
                <a16:creationId xmlns:a16="http://schemas.microsoft.com/office/drawing/2014/main" id="{05C87C7F-5B7B-8486-C40F-EBB033083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47800"/>
            <a:ext cx="731520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Determining Types of Equations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05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600" i="0" dirty="0">
                <a:solidFill>
                  <a:schemeClr val="tx1"/>
                </a:solidFill>
              </a:rPr>
              <a:t>Determine whether the equation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2" name="Picture 1" descr="Three times open parenthesis x plus five close parenthesis plus one equals negative eleven.">
            <a:extLst>
              <a:ext uri="{FF2B5EF4-FFF2-40B4-BE49-F238E27FC236}">
                <a16:creationId xmlns:a16="http://schemas.microsoft.com/office/drawing/2014/main" id="{B664F61E-92A0-705B-36F5-CC44EDCCED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399" y="1349638"/>
            <a:ext cx="2124000" cy="40296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DA0D77-DCE0-B8AF-4233-4FAC3C4318FC}"/>
              </a:ext>
            </a:extLst>
          </p:cNvPr>
          <p:cNvSpPr txBox="1"/>
          <p:nvPr/>
        </p:nvSpPr>
        <p:spPr>
          <a:xfrm>
            <a:off x="524934" y="1673737"/>
            <a:ext cx="7848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i="0" dirty="0">
                <a:solidFill>
                  <a:schemeClr val="tx1"/>
                </a:solidFill>
              </a:rPr>
              <a:t>is a conditional equation, an identity, or a contradiction.</a:t>
            </a:r>
            <a:endParaRPr lang="en-IN" sz="2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A96F6E-8DA7-3FBA-CCC3-DA5281F80C7C}"/>
              </a:ext>
            </a:extLst>
          </p:cNvPr>
          <p:cNvSpPr txBox="1"/>
          <p:nvPr/>
        </p:nvSpPr>
        <p:spPr>
          <a:xfrm>
            <a:off x="457200" y="2129247"/>
            <a:ext cx="167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0" dirty="0">
                <a:solidFill>
                  <a:schemeClr val="tx1"/>
                </a:solidFill>
              </a:rPr>
              <a:t>Solution</a:t>
            </a:r>
            <a:endParaRPr lang="en-IN" sz="2600" dirty="0"/>
          </a:p>
        </p:txBody>
      </p:sp>
      <p:pic>
        <p:nvPicPr>
          <p:cNvPr id="6" name="Picture 5" descr="Three times open parenthesis x plus five close parenthesis plus one equals negative eleven. Apply the distributive property: three x plus fifteen plus one equals negative eleven. Combine like terms: three x plus sixteen equals negative eleven. Subtract sixteen from both sides: three x plus sixteen minus sixteen equals negative eleven minus sixteen. Simplify: three x equals negative twenty-seven. Divide both sides by three: three x divided by three equals negative twenty-seven divided by three. Simplify: x equals negative nine.">
            <a:extLst>
              <a:ext uri="{FF2B5EF4-FFF2-40B4-BE49-F238E27FC236}">
                <a16:creationId xmlns:a16="http://schemas.microsoft.com/office/drawing/2014/main" id="{9DDB1CA0-EA93-09C8-C30A-23854F4BE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5157" y="2209800"/>
            <a:ext cx="6300000" cy="37403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Solve equations of the form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sz="100" i="1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cx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/>
              <a:t>Determine whether an equation is a conditional equation, an identity, or a contradiction.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Determining Types of Equations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r>
              <a:rPr lang="en-US" dirty="0">
                <a:latin typeface="Calibri" pitchFamily="34" charset="0"/>
              </a:rPr>
              <a:t>The equation has one solution. Therefore it is a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conditional</a:t>
            </a:r>
            <a:r>
              <a:rPr lang="en-US" dirty="0">
                <a:latin typeface="Calibri" pitchFamily="34" charset="0"/>
              </a:rPr>
              <a:t> equation.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Determining Types </a:t>
            </a:r>
            <a:r>
              <a:rPr lang="en-US"/>
              <a:t>of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6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6868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the equation</a:t>
            </a:r>
            <a:endParaRPr lang="en-US" dirty="0"/>
          </a:p>
        </p:txBody>
      </p:sp>
      <p:pic>
        <p:nvPicPr>
          <p:cNvPr id="3" name="Picture 2" descr="Three times open parenthesis x minus twenty five close parenthesis plus three x equals six times open parenthesis x plus ten close parenthesis. ">
            <a:extLst>
              <a:ext uri="{FF2B5EF4-FFF2-40B4-BE49-F238E27FC236}">
                <a16:creationId xmlns:a16="http://schemas.microsoft.com/office/drawing/2014/main" id="{5D35079D-CD3B-2E8B-6E9B-3F052C3C3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1333309"/>
            <a:ext cx="3564000" cy="4739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A4BB56-7811-5156-6067-4125E5BD1E50}"/>
              </a:ext>
            </a:extLst>
          </p:cNvPr>
          <p:cNvSpPr txBox="1"/>
          <p:nvPr/>
        </p:nvSpPr>
        <p:spPr>
          <a:xfrm>
            <a:off x="457200" y="1683991"/>
            <a:ext cx="83936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is a conditional equation, an identity, or a contradiction.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4" name="Picture 3" descr="Three times open parenthesis x minus twenty five close parenthesis plus three x equals six times open parenthesis x plus ten close parenthesis. Apply the distributive property: three x minus seventy five plus three x equals six x plus sixty. Combine like terms: six x minus seventy five equals six x plus sixty. Subtract six x from both sides: six x minus seventy five minus six x equals six x plus sixty minus six x. Simplify: negative seventy five equals sixty.">
            <a:extLst>
              <a:ext uri="{FF2B5EF4-FFF2-40B4-BE49-F238E27FC236}">
                <a16:creationId xmlns:a16="http://schemas.microsoft.com/office/drawing/2014/main" id="{3673982C-F40C-14FC-469F-5723DAE726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2592341"/>
            <a:ext cx="7524000" cy="2518070"/>
          </a:xfrm>
          <a:prstGeom prst="rect">
            <a:avLst/>
          </a:prstGeom>
        </p:spPr>
      </p:pic>
      <p:sp>
        <p:nvSpPr>
          <p:cNvPr id="15" name="Rectangle 3"/>
          <p:cNvSpPr txBox="1">
            <a:spLocks/>
          </p:cNvSpPr>
          <p:nvPr/>
        </p:nvSpPr>
        <p:spPr>
          <a:xfrm>
            <a:off x="457200" y="5158026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last equation is never true. Therefore, the original equation is a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contradiction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has no solution.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Determining Types of Equations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70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Determine whether the equation</a:t>
            </a: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Negative two times open parenthesis x minus seven close parenthesis plus x equals fourteen minus x.">
            <a:extLst>
              <a:ext uri="{FF2B5EF4-FFF2-40B4-BE49-F238E27FC236}">
                <a16:creationId xmlns:a16="http://schemas.microsoft.com/office/drawing/2014/main" id="{02CF39E3-7CC1-B412-CB83-6DDE3465FA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1332464"/>
            <a:ext cx="3037332" cy="4709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14544D-F1F8-6468-5440-FE5A7F53E25E}"/>
              </a:ext>
            </a:extLst>
          </p:cNvPr>
          <p:cNvSpPr txBox="1"/>
          <p:nvPr/>
        </p:nvSpPr>
        <p:spPr>
          <a:xfrm>
            <a:off x="457200" y="1728098"/>
            <a:ext cx="8458200" cy="106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is a conditional equation, an identity, or a contradiction. </a:t>
            </a:r>
          </a:p>
          <a:p>
            <a:pPr marL="0" indent="0">
              <a:spcBef>
                <a:spcPts val="9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4" name="Picture 3" descr="Negative two times open parenthesis x minus seven close parenthesis plus x equals fourteen minus x,&#10;Apply the distributive property: negative two x plus fourteen plus x equals fourteen minus x, &#10;Combine like terms: fourteen minus x equals fourteen minus x, &#10;Subtract fourteen from both sides: fourteen minus x minus fourteen equals fourteen minus x minus fourteen,&#10;Simplify: negative x equals negative x. Add x to both sides: negative x plus x equals negative x plus x,&#10; Simplify: zero equals zero. ">
            <a:extLst>
              <a:ext uri="{FF2B5EF4-FFF2-40B4-BE49-F238E27FC236}">
                <a16:creationId xmlns:a16="http://schemas.microsoft.com/office/drawing/2014/main" id="{7B40CD14-1631-C4D3-4E87-52A4C573A0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900" y="2667000"/>
            <a:ext cx="6660000" cy="336306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Determining Types of Equations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last equation is always true.  Therefore, the original equation is an </a:t>
            </a:r>
            <a:r>
              <a:rPr lang="en-US" i="0" dirty="0">
                <a:solidFill>
                  <a:srgbClr val="FF0000"/>
                </a:solidFill>
              </a:rPr>
              <a:t>identity</a:t>
            </a:r>
            <a:r>
              <a:rPr lang="en-US" i="0" dirty="0">
                <a:solidFill>
                  <a:schemeClr val="tx1"/>
                </a:solidFill>
              </a:rPr>
              <a:t> and has an infinite number of solutions.  Every real number is a solution.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000" dirty="0"/>
              <a:t>Procedure: Procedure for Solving Linear Equations that Simplify to the Form </a:t>
            </a:r>
            <a:r>
              <a:rPr lang="en-US" sz="3000" i="1" dirty="0"/>
              <a:t>a</a:t>
            </a:r>
            <a:r>
              <a:rPr lang="en-US" sz="100" i="1" dirty="0"/>
              <a:t> </a:t>
            </a:r>
            <a:r>
              <a:rPr lang="en-US" sz="3000" i="1" dirty="0"/>
              <a:t>x </a:t>
            </a:r>
            <a:r>
              <a:rPr lang="en-US" sz="3000" dirty="0"/>
              <a:t>+</a:t>
            </a:r>
            <a:r>
              <a:rPr lang="en-US" sz="3000" i="1" dirty="0"/>
              <a:t> b </a:t>
            </a:r>
            <a:r>
              <a:rPr lang="en-US" sz="3000" dirty="0"/>
              <a:t>=</a:t>
            </a:r>
            <a:r>
              <a:rPr lang="en-US" sz="3000" i="1" dirty="0"/>
              <a:t> cx </a:t>
            </a:r>
            <a:r>
              <a:rPr lang="en-US" sz="3000" dirty="0"/>
              <a:t>+</a:t>
            </a:r>
            <a:r>
              <a:rPr lang="en-US" sz="3000" i="1" dirty="0"/>
              <a:t> d</a:t>
            </a:r>
            <a:r>
              <a:rPr lang="en-US" sz="3000" baseline="-25000" dirty="0"/>
              <a:t>1</a:t>
            </a:r>
            <a:endParaRPr lang="en-US" sz="3000" baseline="-250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solidFill>
            <a:schemeClr val="accent3"/>
          </a:solidFill>
          <a:ln w="28575">
            <a:solidFill>
              <a:schemeClr val="accent6">
                <a:lumMod val="10000"/>
              </a:schemeClr>
            </a:solidFill>
          </a:ln>
        </p:spPr>
        <p:txBody>
          <a:bodyPr>
            <a:no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Simplify each side of the equation by removing any grouping symbols and combining like terms on both sides of the equation.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add the opposite of a constant term and/or variable term to both sides </a:t>
            </a:r>
            <a:r>
              <a:rPr lang="en-US" dirty="0">
                <a:solidFill>
                  <a:srgbClr val="000000"/>
                </a:solidFill>
              </a:rPr>
              <a:t>of the equation so that variables are on one side and constants are on the other side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000" dirty="0"/>
              <a:t>Procedure: Procedure for Solving Linear Equations that Simplify to the Form </a:t>
            </a:r>
            <a:r>
              <a:rPr lang="en-US" sz="3000" i="1" dirty="0"/>
              <a:t>a</a:t>
            </a:r>
            <a:r>
              <a:rPr lang="en-US" sz="100" i="1" dirty="0"/>
              <a:t> </a:t>
            </a:r>
            <a:r>
              <a:rPr lang="en-US" sz="3000" i="1" dirty="0"/>
              <a:t>x </a:t>
            </a:r>
            <a:r>
              <a:rPr lang="en-US" sz="3000" dirty="0"/>
              <a:t>+</a:t>
            </a:r>
            <a:r>
              <a:rPr lang="en-US" sz="3000" i="1" dirty="0"/>
              <a:t> b </a:t>
            </a:r>
            <a:r>
              <a:rPr lang="en-US" sz="3000" dirty="0"/>
              <a:t>=</a:t>
            </a:r>
            <a:r>
              <a:rPr lang="en-US" sz="3000" i="1" dirty="0"/>
              <a:t> cx </a:t>
            </a:r>
            <a:r>
              <a:rPr lang="en-US" sz="3000" dirty="0"/>
              <a:t>+</a:t>
            </a:r>
            <a:r>
              <a:rPr lang="en-US" sz="3000" i="1" dirty="0"/>
              <a:t> d</a:t>
            </a:r>
            <a:r>
              <a:rPr lang="en-US" sz="3000" baseline="-25000" dirty="0"/>
              <a:t>2</a:t>
            </a:r>
            <a:endParaRPr lang="en-US" sz="3000" dirty="0">
              <a:solidFill>
                <a:schemeClr val="accent1"/>
              </a:solidFill>
            </a:endParaRP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20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Use the </a:t>
            </a:r>
            <a:r>
              <a:rPr lang="en-US" b="1" i="0" dirty="0">
                <a:solidFill>
                  <a:srgbClr val="C00000"/>
                </a:solidFill>
              </a:rPr>
              <a:t>multiplication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division</a:t>
            </a:r>
            <a:r>
              <a:rPr lang="en-US" i="0" dirty="0">
                <a:solidFill>
                  <a:srgbClr val="000000"/>
                </a:solidFill>
              </a:rPr>
              <a:t>) </a:t>
            </a:r>
            <a:r>
              <a:rPr lang="en-US" b="1" i="0" dirty="0">
                <a:solidFill>
                  <a:srgbClr val="C00000"/>
                </a:solidFill>
              </a:rPr>
              <a:t>principle of equality </a:t>
            </a:r>
            <a:r>
              <a:rPr lang="en-US" i="0" dirty="0">
                <a:solidFill>
                  <a:srgbClr val="000000"/>
                </a:solidFill>
              </a:rPr>
              <a:t>and multiply both sides of the </a:t>
            </a:r>
            <a:r>
              <a:rPr lang="en-US" dirty="0">
                <a:solidFill>
                  <a:srgbClr val="000000"/>
                </a:solidFill>
              </a:rPr>
              <a:t>equation by the reciprocal of the coefficient of the variable</a:t>
            </a:r>
            <a:r>
              <a:rPr lang="en-US" i="0" dirty="0">
                <a:solidFill>
                  <a:srgbClr val="000000"/>
                </a:solidFill>
              </a:rPr>
              <a:t> (</a:t>
            </a:r>
            <a:r>
              <a:rPr lang="en-US" b="1" i="0" dirty="0">
                <a:solidFill>
                  <a:srgbClr val="C00000"/>
                </a:solidFill>
              </a:rPr>
              <a:t>or divide both sides by the coefficient itself</a:t>
            </a:r>
            <a:r>
              <a:rPr lang="en-US" i="0" dirty="0">
                <a:solidFill>
                  <a:srgbClr val="000000"/>
                </a:solidFill>
              </a:rPr>
              <a:t>). The coefficient of the variable will become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Check your answer by substituting it for the variable in the original equation.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i="0" dirty="0"/>
              <a:t>5</a:t>
            </a:r>
            <a:r>
              <a:rPr lang="en-US" i="1" dirty="0"/>
              <a:t>x</a:t>
            </a:r>
            <a:r>
              <a:rPr lang="en-US" i="0" dirty="0"/>
              <a:t> + 3 = 2</a:t>
            </a:r>
            <a:r>
              <a:rPr lang="en-US" i="1" dirty="0"/>
              <a:t>x</a:t>
            </a:r>
            <a:r>
              <a:rPr lang="en-US" i="0" dirty="0"/>
              <a:t> </a:t>
            </a:r>
            <a:r>
              <a:rPr lang="en-US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i="0" dirty="0"/>
              <a:t>18</a:t>
            </a:r>
            <a:r>
              <a:rPr lang="en-US" dirty="0"/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Five x plus three equals two x minus eighteen. Subtract three from both sides: five x plus three minus three equals two x minus eighteen minus three. Simplify: five x equals two x minus twenty one. Subtract two x from both sides: five x minus two x equals two x minus twenty one minus two x. Simplify: three x equals negative twenty one. Divide both sides by three: three x divided by three equals negative twenty one divided by three. Simplify: x equals negative seven.">
            <a:extLst>
              <a:ext uri="{FF2B5EF4-FFF2-40B4-BE49-F238E27FC236}">
                <a16:creationId xmlns:a16="http://schemas.microsoft.com/office/drawing/2014/main" id="{4FD746D3-601A-7403-A5C9-D527C7483A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950" y="1905000"/>
            <a:ext cx="6267450" cy="3962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2938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Five x plus three equals two x minus eighteen. Substitute x equals negative seven: five times negative seven plus three is compared to two times negative seven minus eighteen. Simplify: negative thirty five plus three is compared to negative fourteen minus eighteen. Further simplify: negative thirty two equals negative thirty two. This is a true statement.">
            <a:extLst>
              <a:ext uri="{FF2B5EF4-FFF2-40B4-BE49-F238E27FC236}">
                <a16:creationId xmlns:a16="http://schemas.microsoft.com/office/drawing/2014/main" id="{D484FDD0-BD10-B726-2D9E-E6C1FC1E4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371600"/>
            <a:ext cx="5419725" cy="28289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  <a:r>
              <a:rPr lang="en-US" baseline="-25000" dirty="0"/>
              <a:t>1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i="0" dirty="0">
                <a:solidFill>
                  <a:srgbClr val="2D7D9F"/>
                </a:solidFill>
              </a:rPr>
              <a:t>4</a:t>
            </a:r>
            <a:r>
              <a:rPr lang="en-US" i="1" dirty="0">
                <a:solidFill>
                  <a:srgbClr val="2D7D9F"/>
                </a:solidFill>
              </a:rPr>
              <a:t>x</a:t>
            </a:r>
            <a:r>
              <a:rPr lang="en-US" i="0" dirty="0">
                <a:solidFill>
                  <a:srgbClr val="2D7D9F"/>
                </a:solidFill>
              </a:rPr>
              <a:t> + 1 </a:t>
            </a:r>
            <a:r>
              <a:rPr lang="en-US" i="0" dirty="0">
                <a:solidFill>
                  <a:srgbClr val="2D7D9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i="0" dirty="0">
                <a:solidFill>
                  <a:srgbClr val="2D7D9F"/>
                </a:solidFill>
              </a:rPr>
              <a:t> </a:t>
            </a:r>
            <a:r>
              <a:rPr lang="en-US" i="1" dirty="0">
                <a:solidFill>
                  <a:srgbClr val="2D7D9F"/>
                </a:solidFill>
              </a:rPr>
              <a:t>x</a:t>
            </a:r>
            <a:r>
              <a:rPr lang="en-US" i="0" dirty="0">
                <a:solidFill>
                  <a:srgbClr val="2D7D9F"/>
                </a:solidFill>
              </a:rPr>
              <a:t> = 2</a:t>
            </a:r>
            <a:r>
              <a:rPr lang="en-US" i="1" dirty="0">
                <a:solidFill>
                  <a:srgbClr val="2D7D9F"/>
                </a:solidFill>
              </a:rPr>
              <a:t>x</a:t>
            </a:r>
            <a:r>
              <a:rPr lang="en-US" i="0" dirty="0">
                <a:solidFill>
                  <a:srgbClr val="2D7D9F"/>
                </a:solidFill>
              </a:rPr>
              <a:t> </a:t>
            </a:r>
            <a:r>
              <a:rPr lang="en-US" i="0" dirty="0">
                <a:solidFill>
                  <a:srgbClr val="2D7D9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i="0" dirty="0">
                <a:solidFill>
                  <a:srgbClr val="2D7D9F"/>
                </a:solidFill>
              </a:rPr>
              <a:t> 13 + 5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Four x plus one minus x equals two x minus thirteen plus five. Combine like terms: three x plus one equals two x minus eight. Subtract one from both sides: three x plus one minus one equals two x minus eight minus one. Simplify: three x equals two x minus nine. Subtract two x from both sides: three x minus two x equals two x minus nine minus two x. Simplify: x equals negative nine.">
            <a:extLst>
              <a:ext uri="{FF2B5EF4-FFF2-40B4-BE49-F238E27FC236}">
                <a16:creationId xmlns:a16="http://schemas.microsoft.com/office/drawing/2014/main" id="{F06D2FAB-8B37-6202-4F55-CB9EABB7D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03325"/>
            <a:ext cx="6391275" cy="32575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220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 descr="Four x plus one minus x equals two x minus thirteen plus five. Substitute x equals negative nine: four times negative nine plus one minus negative nine is compared to two times negative nine minus thirteen plus five. Simplify: negative thirty six plus one plus nine is compared to negative eighteen minus thirteen plus five. Further simplify: negative twenty six equals negative twenty six. This is a true statement.">
            <a:extLst>
              <a:ext uri="{FF2B5EF4-FFF2-40B4-BE49-F238E27FC236}">
                <a16:creationId xmlns:a16="http://schemas.microsoft.com/office/drawing/2014/main" id="{1F4C3A92-9B63-FD61-8CE1-091697AB2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716541"/>
            <a:ext cx="7353300" cy="29337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Involving Decimals</a:t>
            </a:r>
            <a:r>
              <a:rPr lang="en-US" baseline="-25000" dirty="0"/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6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+ 2.5 = 7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i="0" dirty="0">
                <a:solidFill>
                  <a:schemeClr val="tx1"/>
                </a:solidFill>
              </a:rPr>
              <a:t> 3.6</a:t>
            </a:r>
          </a:p>
          <a:p>
            <a:pPr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 descr="Six y plus two point five equals seven y minus three point six. Add three point six to both sides: six y plus two point five plus three point six equals seven y minus three point six plus three point six. Simplify: six y plus six point one equals seven y. Subtract six y from both sides: six y plus six point one minus six y equals seven y minus six y. Simplify: six point one equals y.">
            <a:extLst>
              <a:ext uri="{FF2B5EF4-FFF2-40B4-BE49-F238E27FC236}">
                <a16:creationId xmlns:a16="http://schemas.microsoft.com/office/drawing/2014/main" id="{741A4E22-F0BC-72C3-A94F-0FA8DA7F9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503325"/>
            <a:ext cx="7162800" cy="268605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579</Words>
  <Application>Microsoft Office PowerPoint</Application>
  <PresentationFormat>On-screen Show (4:3)</PresentationFormat>
  <Paragraphs>61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Courier New</vt:lpstr>
      <vt:lpstr>Symbol</vt:lpstr>
      <vt:lpstr>Arial</vt:lpstr>
      <vt:lpstr>Office Theme</vt:lpstr>
      <vt:lpstr>Section 3.R.7</vt:lpstr>
      <vt:lpstr>Objectives</vt:lpstr>
      <vt:lpstr>Procedure: Procedure for Solving Linear Equations that Simplify to the Form a x + b = cx + d1</vt:lpstr>
      <vt:lpstr>Procedure: Procedure for Solving Linear Equations that Simplify to the Form a x + b = cx + d2</vt:lpstr>
      <vt:lpstr>Example 1:  Solving Linear Equations of the Form a x + b = cx + d1</vt:lpstr>
      <vt:lpstr>Example 1:  Solving Linear Equations of the Form a x + b = cx + d2</vt:lpstr>
      <vt:lpstr>Example 2:  Solving Linear Equations of the Form a x + b = cx + d1</vt:lpstr>
      <vt:lpstr>Example 2:  Solving Linear Equations of the Form a x + b = cx + d2</vt:lpstr>
      <vt:lpstr>Example 3:  Solving Linear Equations  Involving Decimals1 </vt:lpstr>
      <vt:lpstr>Example 3:  Solving Linear Equations Involving Decimals2</vt:lpstr>
      <vt:lpstr>Example 4:  Solving Linear Equations Involving Fractions1 </vt:lpstr>
      <vt:lpstr>Example 4:  Solving Linear Equations Involving Fractions2</vt:lpstr>
      <vt:lpstr>Example 5:  Solving Linear Equations Involving Parentheses1</vt:lpstr>
      <vt:lpstr>Example 5:  Solving Linear Equations Involving Parentheses2</vt:lpstr>
      <vt:lpstr>Example 6: Solving Linear Equations Involving Parentheses1 </vt:lpstr>
      <vt:lpstr>Example 6: Solving Linear Equations Involving Parentheses2</vt:lpstr>
      <vt:lpstr>Example 7: Solving Equations Involving Parentheses1</vt:lpstr>
      <vt:lpstr>Example 7: Solving Equations Involving Parentheses2</vt:lpstr>
      <vt:lpstr>Example 8: Determining Types of Equations1</vt:lpstr>
      <vt:lpstr>Example 8: Determining Types of Equations2</vt:lpstr>
      <vt:lpstr>Example 9: Determining Types of Equations</vt:lpstr>
      <vt:lpstr>Example 10: Determining Types of Equations1</vt:lpstr>
      <vt:lpstr>Example 10: Determining Types of Equations2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Appaji</cp:lastModifiedBy>
  <cp:revision>144</cp:revision>
  <dcterms:created xsi:type="dcterms:W3CDTF">2013-04-26T14:43:13Z</dcterms:created>
  <dcterms:modified xsi:type="dcterms:W3CDTF">2025-06-25T11:54:13Z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79E894AE-E206-49D2-945F-4B425B5AC481</vt:lpwstr>
  </property>
  <property fmtid="{D5CDD505-2E9C-101B-9397-08002B2CF9AE}" pid="3" name="ArticulatePath">
    <vt:lpwstr>DEV2e_9_3</vt:lpwstr>
  </property>
</Properties>
</file>