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8" r:id="rId3"/>
    <p:sldId id="259" r:id="rId4"/>
    <p:sldId id="260" r:id="rId5"/>
    <p:sldId id="261" r:id="rId6"/>
    <p:sldId id="262" r:id="rId7"/>
    <p:sldId id="263" r:id="rId8"/>
    <p:sldId id="264" r:id="rId9"/>
    <p:sldId id="265" r:id="rId10"/>
    <p:sldId id="266" r:id="rId11"/>
    <p:sldId id="275" r:id="rId12"/>
    <p:sldId id="267" r:id="rId13"/>
    <p:sldId id="268" r:id="rId14"/>
    <p:sldId id="269" r:id="rId15"/>
    <p:sldId id="276" r:id="rId16"/>
    <p:sldId id="277" r:id="rId17"/>
    <p:sldId id="270" r:id="rId18"/>
    <p:sldId id="271" r:id="rId19"/>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000000"/>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673" autoAdjust="0"/>
  </p:normalViewPr>
  <p:slideViewPr>
    <p:cSldViewPr>
      <p:cViewPr varScale="1">
        <p:scale>
          <a:sx n="105" d="100"/>
          <a:sy n="105" d="100"/>
        </p:scale>
        <p:origin x="144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6.png"/><Relationship Id="rId7" Type="http://schemas.openxmlformats.org/officeDocument/2006/relationships/oleObject" Target="../embeddings/oleObject1.bin"/><Relationship Id="rId2" Type="http://schemas.openxmlformats.org/officeDocument/2006/relationships/image" Target="../media/image15.emf"/><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emf"/><Relationship Id="rId9" Type="http://schemas.openxmlformats.org/officeDocument/2006/relationships/image" Target="../media/image21.png"/></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emf"/><Relationship Id="rId1" Type="http://schemas.openxmlformats.org/officeDocument/2006/relationships/slideLayout" Target="../slideLayouts/slideLayout2.xml"/><Relationship Id="rId6" Type="http://schemas.openxmlformats.org/officeDocument/2006/relationships/image" Target="../media/image27.emf"/><Relationship Id="rId5" Type="http://schemas.openxmlformats.org/officeDocument/2006/relationships/image" Target="../media/image26.png"/><Relationship Id="rId10" Type="http://schemas.openxmlformats.org/officeDocument/2006/relationships/image" Target="../media/image21.png"/><Relationship Id="rId4" Type="http://schemas.openxmlformats.org/officeDocument/2006/relationships/image" Target="../media/image25.png"/><Relationship Id="rId9" Type="http://schemas.openxmlformats.org/officeDocument/2006/relationships/image" Target="../media/image19.png"/></Relationships>
</file>

<file path=ppt/slides/_rels/slide1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2.png"/><Relationship Id="rId7" Type="http://schemas.openxmlformats.org/officeDocument/2006/relationships/image" Target="../media/image19.png"/><Relationship Id="rId2"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emf"/><Relationship Id="rId4" Type="http://schemas.openxmlformats.org/officeDocument/2006/relationships/image" Target="../media/image33.png"/></Relationships>
</file>

<file path=ppt/slides/_rels/slide1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a:solidFill>
                  <a:srgbClr val="1F497D"/>
                </a:solidFill>
              </a:rPr>
              <a:t>Evaluating Radicals</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4: Evaluating Cube Roots</a:t>
            </a:r>
          </a:p>
        </p:txBody>
      </p:sp>
      <p:pic>
        <p:nvPicPr>
          <p:cNvPr id="4" name="Picture 3" descr="a. Because 2 cubed equals 8, the cube root of 8 equals 2.">
            <a:extLst>
              <a:ext uri="{FF2B5EF4-FFF2-40B4-BE49-F238E27FC236}">
                <a16:creationId xmlns:a16="http://schemas.microsoft.com/office/drawing/2014/main" id="{6E1D545A-FB20-5D0C-9DEE-58D92737DA9C}"/>
              </a:ext>
            </a:extLst>
          </p:cNvPr>
          <p:cNvPicPr>
            <a:picLocks noChangeAspect="1"/>
          </p:cNvPicPr>
          <p:nvPr/>
        </p:nvPicPr>
        <p:blipFill>
          <a:blip r:embed="rId2"/>
          <a:stretch>
            <a:fillRect/>
          </a:stretch>
        </p:blipFill>
        <p:spPr>
          <a:xfrm>
            <a:off x="495404" y="1385078"/>
            <a:ext cx="3667125" cy="466725"/>
          </a:xfrm>
          <a:prstGeom prst="rect">
            <a:avLst/>
          </a:prstGeom>
        </p:spPr>
      </p:pic>
      <p:pic>
        <p:nvPicPr>
          <p:cNvPr id="8" name="Picture 7" descr="b. because open parenthesis negative 6 close parenthesis cubed equals negative 216, the cube root of negative 216 equals negative 6.">
            <a:extLst>
              <a:ext uri="{FF2B5EF4-FFF2-40B4-BE49-F238E27FC236}">
                <a16:creationId xmlns:a16="http://schemas.microsoft.com/office/drawing/2014/main" id="{C1F1A5E8-8423-AECC-8C83-6A91F22A52C5}"/>
              </a:ext>
            </a:extLst>
          </p:cNvPr>
          <p:cNvPicPr>
            <a:picLocks noChangeAspect="1"/>
          </p:cNvPicPr>
          <p:nvPr/>
        </p:nvPicPr>
        <p:blipFill>
          <a:blip r:embed="rId3"/>
          <a:stretch>
            <a:fillRect/>
          </a:stretch>
        </p:blipFill>
        <p:spPr>
          <a:xfrm>
            <a:off x="502920" y="2132791"/>
            <a:ext cx="5495925" cy="581025"/>
          </a:xfrm>
          <a:prstGeom prst="rect">
            <a:avLst/>
          </a:prstGeom>
        </p:spPr>
      </p:pic>
      <p:sp>
        <p:nvSpPr>
          <p:cNvPr id="7" name="Rectangle 6"/>
          <p:cNvSpPr/>
          <p:nvPr/>
        </p:nvSpPr>
        <p:spPr>
          <a:xfrm>
            <a:off x="6172200" y="1905000"/>
            <a:ext cx="2468880" cy="1200329"/>
          </a:xfrm>
          <a:prstGeom prst="rect">
            <a:avLst/>
          </a:prstGeom>
        </p:spPr>
        <p:txBody>
          <a:bodyPr>
            <a:spAutoFit/>
          </a:bodyPr>
          <a:lstStyle/>
          <a:p>
            <a:pPr>
              <a:spcBef>
                <a:spcPct val="30000"/>
              </a:spcBef>
              <a:buFont typeface="Courier New" pitchFamily="49" charset="0"/>
              <a:buNone/>
            </a:pPr>
            <a:r>
              <a:rPr lang="en-US" dirty="0">
                <a:solidFill>
                  <a:srgbClr val="008080"/>
                </a:solidFill>
              </a:rPr>
              <a:t>The cube root of a negative number is a real number and is negative. </a:t>
            </a:r>
          </a:p>
        </p:txBody>
      </p:sp>
      <p:pic>
        <p:nvPicPr>
          <p:cNvPr id="11" name="Picture 10" descr="c. Because one third cubed equals one twenty seventh, the cube root of one twenty seventh equals one third.">
            <a:extLst>
              <a:ext uri="{FF2B5EF4-FFF2-40B4-BE49-F238E27FC236}">
                <a16:creationId xmlns:a16="http://schemas.microsoft.com/office/drawing/2014/main" id="{55BF3F31-66FF-82EE-258E-263206515B60}"/>
              </a:ext>
            </a:extLst>
          </p:cNvPr>
          <p:cNvPicPr>
            <a:picLocks noChangeAspect="1"/>
          </p:cNvPicPr>
          <p:nvPr/>
        </p:nvPicPr>
        <p:blipFill>
          <a:blip r:embed="rId4"/>
          <a:stretch>
            <a:fillRect/>
          </a:stretch>
        </p:blipFill>
        <p:spPr>
          <a:xfrm>
            <a:off x="502920" y="2924175"/>
            <a:ext cx="4629150" cy="10096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Cube Roots</a:t>
            </a:r>
          </a:p>
        </p:txBody>
      </p:sp>
      <p:sp>
        <p:nvSpPr>
          <p:cNvPr id="10" name="Rectangle 3"/>
          <p:cNvSpPr txBox="1">
            <a:spLocks/>
          </p:cNvSpPr>
          <p:nvPr/>
        </p:nvSpPr>
        <p:spPr>
          <a:xfrm>
            <a:off x="457200" y="1280160"/>
            <a:ext cx="8229600" cy="3194721"/>
          </a:xfrm>
          <a:prstGeom prst="rect">
            <a:avLst/>
          </a:prstGeom>
          <a:noFill/>
          <a:ln w="28575">
            <a:solidFill>
              <a:srgbClr val="FF0000"/>
            </a:solidFill>
          </a:ln>
        </p:spPr>
        <p:txBody>
          <a:bodyPr>
            <a:spAutoFit/>
          </a:bodyPr>
          <a:lstStyle/>
          <a:p>
            <a:pPr marL="15875" indent="-15875" algn="ctr">
              <a:tabLst>
                <a:tab pos="342900" algn="l"/>
                <a:tab pos="800100" algn="l"/>
                <a:tab pos="7150100" algn="l"/>
              </a:tabLst>
            </a:pPr>
            <a:r>
              <a:rPr lang="en-US" sz="2800" b="1" dirty="0">
                <a:solidFill>
                  <a:srgbClr val="000000"/>
                </a:solidFill>
                <a:latin typeface="Calibri" pitchFamily="34" charset="0"/>
              </a:rPr>
              <a:t>Attention!</a:t>
            </a:r>
          </a:p>
          <a:p>
            <a:pPr marL="15875" indent="-15875">
              <a:spcBef>
                <a:spcPct val="30000"/>
              </a:spcBef>
              <a:tabLst>
                <a:tab pos="342900" algn="l"/>
                <a:tab pos="800100" algn="l"/>
                <a:tab pos="7150100" algn="l"/>
              </a:tabLst>
            </a:pPr>
            <a:r>
              <a:rPr lang="en-US" sz="2800" dirty="0">
                <a:solidFill>
                  <a:srgbClr val="000000"/>
                </a:solidFill>
                <a:latin typeface="Calibri" pitchFamily="34" charset="0"/>
              </a:rPr>
              <a:t>In the cube root expression 		 			</a:t>
            </a: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p:txBody>
      </p:sp>
      <p:pic>
        <p:nvPicPr>
          <p:cNvPr id="4" name="Picture 3" descr="Cube root of a.">
            <a:extLst>
              <a:ext uri="{FF2B5EF4-FFF2-40B4-BE49-F238E27FC236}">
                <a16:creationId xmlns:a16="http://schemas.microsoft.com/office/drawing/2014/main" id="{521C2D10-74F0-5EA7-0B02-55D48244BC9E}"/>
              </a:ext>
            </a:extLst>
          </p:cNvPr>
          <p:cNvPicPr>
            <a:picLocks noChangeAspect="1"/>
          </p:cNvPicPr>
          <p:nvPr/>
        </p:nvPicPr>
        <p:blipFill>
          <a:blip r:embed="rId2"/>
          <a:stretch>
            <a:fillRect/>
          </a:stretch>
        </p:blipFill>
        <p:spPr>
          <a:xfrm>
            <a:off x="4525654" y="1828800"/>
            <a:ext cx="495300" cy="457200"/>
          </a:xfrm>
          <a:prstGeom prst="rect">
            <a:avLst/>
          </a:prstGeom>
        </p:spPr>
      </p:pic>
      <p:sp>
        <p:nvSpPr>
          <p:cNvPr id="9" name="TextBox 8">
            <a:extLst>
              <a:ext uri="{FF2B5EF4-FFF2-40B4-BE49-F238E27FC236}">
                <a16:creationId xmlns:a16="http://schemas.microsoft.com/office/drawing/2014/main" id="{CA033DA3-96CA-4C57-DB48-1F2E45AF1DDD}"/>
              </a:ext>
            </a:extLst>
          </p:cNvPr>
          <p:cNvSpPr txBox="1"/>
          <p:nvPr/>
        </p:nvSpPr>
        <p:spPr>
          <a:xfrm>
            <a:off x="5020954" y="1795790"/>
            <a:ext cx="3429000" cy="523220"/>
          </a:xfrm>
          <a:prstGeom prst="rect">
            <a:avLst/>
          </a:prstGeom>
          <a:noFill/>
        </p:spPr>
        <p:txBody>
          <a:bodyPr wrap="square">
            <a:spAutoFit/>
          </a:bodyPr>
          <a:lstStyle/>
          <a:p>
            <a:r>
              <a:rPr lang="en-US" sz="2800" dirty="0">
                <a:solidFill>
                  <a:srgbClr val="000000"/>
                </a:solidFill>
                <a:latin typeface="Calibri" pitchFamily="34" charset="0"/>
              </a:rPr>
              <a:t>the number 3 is called</a:t>
            </a:r>
            <a:endParaRPr lang="en-IN" sz="2800" dirty="0"/>
          </a:p>
        </p:txBody>
      </p:sp>
      <p:sp>
        <p:nvSpPr>
          <p:cNvPr id="12" name="TextBox 11">
            <a:extLst>
              <a:ext uri="{FF2B5EF4-FFF2-40B4-BE49-F238E27FC236}">
                <a16:creationId xmlns:a16="http://schemas.microsoft.com/office/drawing/2014/main" id="{A716EC1A-9083-A44C-BC8F-382A7EBA095B}"/>
              </a:ext>
            </a:extLst>
          </p:cNvPr>
          <p:cNvSpPr txBox="1"/>
          <p:nvPr/>
        </p:nvSpPr>
        <p:spPr>
          <a:xfrm>
            <a:off x="485954" y="2296180"/>
            <a:ext cx="7515046" cy="523220"/>
          </a:xfrm>
          <a:prstGeom prst="rect">
            <a:avLst/>
          </a:prstGeom>
          <a:noFill/>
        </p:spPr>
        <p:txBody>
          <a:bodyPr wrap="square">
            <a:spAutoFit/>
          </a:bodyPr>
          <a:lstStyle/>
          <a:p>
            <a:r>
              <a:rPr lang="en-US" sz="2800" dirty="0">
                <a:solidFill>
                  <a:srgbClr val="000000"/>
                </a:solidFill>
                <a:latin typeface="Calibri" pitchFamily="34" charset="0"/>
              </a:rPr>
              <a:t>the </a:t>
            </a:r>
            <a:r>
              <a:rPr lang="en-US" sz="2800" b="1" dirty="0">
                <a:solidFill>
                  <a:srgbClr val="C00000"/>
                </a:solidFill>
                <a:latin typeface="Calibri" pitchFamily="34" charset="0"/>
              </a:rPr>
              <a:t>index</a:t>
            </a:r>
            <a:r>
              <a:rPr lang="en-US" sz="2800" b="1" dirty="0">
                <a:solidFill>
                  <a:srgbClr val="000000"/>
                </a:solidFill>
                <a:latin typeface="Calibri" pitchFamily="34" charset="0"/>
              </a:rPr>
              <a:t>.  </a:t>
            </a:r>
            <a:r>
              <a:rPr lang="en-US" sz="2800" dirty="0">
                <a:solidFill>
                  <a:srgbClr val="000000"/>
                </a:solidFill>
                <a:latin typeface="Calibri" pitchFamily="34" charset="0"/>
              </a:rPr>
              <a:t>In a square root expression such as √</a:t>
            </a:r>
            <a:r>
              <a:rPr lang="en-US" sz="2800" i="1" dirty="0">
                <a:solidFill>
                  <a:srgbClr val="000000"/>
                </a:solidFill>
                <a:latin typeface="Calibri" pitchFamily="34" charset="0"/>
              </a:rPr>
              <a:t>a</a:t>
            </a:r>
            <a:r>
              <a:rPr lang="en-US" sz="2800" dirty="0">
                <a:solidFill>
                  <a:srgbClr val="000000"/>
                </a:solidFill>
                <a:latin typeface="Calibri" pitchFamily="34" charset="0"/>
              </a:rPr>
              <a:t> </a:t>
            </a:r>
            <a:endParaRPr lang="en-IN" sz="2800" dirty="0"/>
          </a:p>
        </p:txBody>
      </p:sp>
      <p:sp>
        <p:nvSpPr>
          <p:cNvPr id="14" name="TextBox 13">
            <a:extLst>
              <a:ext uri="{FF2B5EF4-FFF2-40B4-BE49-F238E27FC236}">
                <a16:creationId xmlns:a16="http://schemas.microsoft.com/office/drawing/2014/main" id="{B2694247-2FB0-59B0-ED58-33D1FB85C5FB}"/>
              </a:ext>
            </a:extLst>
          </p:cNvPr>
          <p:cNvSpPr txBox="1"/>
          <p:nvPr/>
        </p:nvSpPr>
        <p:spPr>
          <a:xfrm>
            <a:off x="498894" y="2701855"/>
            <a:ext cx="8035506" cy="1384995"/>
          </a:xfrm>
          <a:prstGeom prst="rect">
            <a:avLst/>
          </a:prstGeom>
          <a:noFill/>
        </p:spPr>
        <p:txBody>
          <a:bodyPr wrap="square">
            <a:spAutoFit/>
          </a:bodyPr>
          <a:lstStyle/>
          <a:p>
            <a:r>
              <a:rPr lang="en-US" sz="2800" dirty="0">
                <a:solidFill>
                  <a:srgbClr val="000000"/>
                </a:solidFill>
                <a:latin typeface="Calibri" pitchFamily="34" charset="0"/>
              </a:rPr>
              <a:t>the index is understood to be 2 and is </a:t>
            </a:r>
            <a:r>
              <a:rPr lang="en-US" sz="2800" b="1" dirty="0">
                <a:solidFill>
                  <a:srgbClr val="C00000"/>
                </a:solidFill>
                <a:latin typeface="Calibri" pitchFamily="34" charset="0"/>
              </a:rPr>
              <a:t>not</a:t>
            </a:r>
            <a:r>
              <a:rPr lang="en-US" sz="2800" dirty="0">
                <a:solidFill>
                  <a:srgbClr val="000000"/>
                </a:solidFill>
                <a:latin typeface="Calibri" pitchFamily="34" charset="0"/>
              </a:rPr>
              <a:t> written.</a:t>
            </a:r>
            <a:r>
              <a:rPr lang="en-US" sz="2800" b="1" dirty="0">
                <a:solidFill>
                  <a:srgbClr val="000000"/>
                </a:solidFill>
                <a:latin typeface="Calibri" pitchFamily="34" charset="0"/>
              </a:rPr>
              <a:t> </a:t>
            </a:r>
            <a:r>
              <a:rPr lang="en-US" sz="2800" dirty="0">
                <a:solidFill>
                  <a:srgbClr val="000000"/>
                </a:solidFill>
                <a:latin typeface="Calibri" pitchFamily="34" charset="0"/>
              </a:rPr>
              <a:t>Expressions with square roots and cube roots (as well as other roots) are called </a:t>
            </a:r>
            <a:r>
              <a:rPr lang="en-US" sz="2800" b="1" dirty="0">
                <a:solidFill>
                  <a:srgbClr val="C00000"/>
                </a:solidFill>
                <a:latin typeface="Calibri" pitchFamily="34" charset="0"/>
              </a:rPr>
              <a:t>radical expressions</a:t>
            </a:r>
            <a:r>
              <a:rPr lang="en-US" sz="2800" dirty="0">
                <a:solidFill>
                  <a:srgbClr val="000000"/>
                </a:solidFill>
                <a:latin typeface="Calibri" pitchFamily="34" charset="0"/>
              </a:rPr>
              <a:t>.</a:t>
            </a:r>
            <a:endParaRPr lang="en-IN"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1</a:t>
            </a:r>
          </a:p>
        </p:txBody>
      </p:sp>
      <p:sp>
        <p:nvSpPr>
          <p:cNvPr id="14339" name="Rectangle 3"/>
          <p:cNvSpPr>
            <a:spLocks noGrp="1"/>
          </p:cNvSpPr>
          <p:nvPr>
            <p:ph idx="1"/>
          </p:nvPr>
        </p:nvSpPr>
        <p:spPr>
          <a:xfrm>
            <a:off x="457200" y="1280160"/>
            <a:ext cx="8229600" cy="2850011"/>
          </a:xfrm>
          <a:prstGeom prst="rect">
            <a:avLst/>
          </a:prstGeom>
          <a:noFill/>
        </p:spPr>
        <p:txBody>
          <a:bodyPr>
            <a:spAutoFit/>
          </a:bodyPr>
          <a:lstStyle/>
          <a:p>
            <a:pPr>
              <a:lnSpc>
                <a:spcPct val="90000"/>
              </a:lnSpc>
              <a:buFont typeface="Courier New" pitchFamily="49" charset="0"/>
              <a:buNone/>
            </a:pPr>
            <a:r>
              <a:rPr lang="en-US" i="0" dirty="0">
                <a:solidFill>
                  <a:schemeClr val="tx1"/>
                </a:solidFill>
              </a:rPr>
              <a:t>The following radical expressions are evaluated by </a:t>
            </a:r>
          </a:p>
          <a:p>
            <a:pPr>
              <a:lnSpc>
                <a:spcPct val="90000"/>
              </a:lnSpc>
              <a:buFont typeface="Courier New" pitchFamily="49" charset="0"/>
              <a:buNone/>
            </a:pPr>
            <a:r>
              <a:rPr lang="en-US" i="0" dirty="0">
                <a:solidFill>
                  <a:schemeClr val="tx1"/>
                </a:solidFill>
              </a:rPr>
              <a:t>using a TI-84 Plus graphing calculator. In each example </a:t>
            </a:r>
          </a:p>
          <a:p>
            <a:pPr>
              <a:lnSpc>
                <a:spcPct val="90000"/>
              </a:lnSpc>
              <a:buFont typeface="Courier New" pitchFamily="49" charset="0"/>
              <a:buNone/>
            </a:pPr>
            <a:r>
              <a:rPr lang="en-US" i="0" dirty="0">
                <a:solidFill>
                  <a:schemeClr val="tx1"/>
                </a:solidFill>
              </a:rPr>
              <a:t>the steps (or keys to press) are shown. The TI-84 Plus </a:t>
            </a:r>
          </a:p>
          <a:p>
            <a:pPr>
              <a:lnSpc>
                <a:spcPct val="90000"/>
              </a:lnSpc>
              <a:buFont typeface="Courier New" pitchFamily="49" charset="0"/>
              <a:buNone/>
            </a:pPr>
            <a:r>
              <a:rPr lang="en-US" i="0" dirty="0">
                <a:solidFill>
                  <a:schemeClr val="tx1"/>
                </a:solidFill>
              </a:rPr>
              <a:t>gives answers rounded to nine decimal places. You may </a:t>
            </a:r>
          </a:p>
          <a:p>
            <a:pPr>
              <a:lnSpc>
                <a:spcPct val="90000"/>
              </a:lnSpc>
              <a:buFont typeface="Courier New" pitchFamily="49" charset="0"/>
              <a:buNone/>
            </a:pPr>
            <a:r>
              <a:rPr lang="en-US" i="0" dirty="0">
                <a:solidFill>
                  <a:schemeClr val="tx1"/>
                </a:solidFill>
              </a:rPr>
              <a:t>choose (through the            </a:t>
            </a:r>
          </a:p>
          <a:p>
            <a:pPr>
              <a:lnSpc>
                <a:spcPct val="90000"/>
              </a:lnSpc>
              <a:buFont typeface="Courier New" pitchFamily="49" charset="0"/>
              <a:buNone/>
            </a:pPr>
            <a:endParaRPr lang="en-US" i="0" dirty="0">
              <a:solidFill>
                <a:schemeClr val="tx1"/>
              </a:solidFill>
            </a:endParaRPr>
          </a:p>
        </p:txBody>
      </p:sp>
      <p:pic>
        <p:nvPicPr>
          <p:cNvPr id="9222" name="Picture 6" descr="MOD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032" y="3219956"/>
            <a:ext cx="800530"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BB39417C-8C4F-7A63-C88F-927CE0F9BD7B}"/>
              </a:ext>
            </a:extLst>
          </p:cNvPr>
          <p:cNvSpPr txBox="1"/>
          <p:nvPr/>
        </p:nvSpPr>
        <p:spPr>
          <a:xfrm>
            <a:off x="4322245" y="3167390"/>
            <a:ext cx="3352800" cy="523220"/>
          </a:xfrm>
          <a:prstGeom prst="rect">
            <a:avLst/>
          </a:prstGeom>
          <a:noFill/>
        </p:spPr>
        <p:txBody>
          <a:bodyPr wrap="square">
            <a:spAutoFit/>
          </a:bodyPr>
          <a:lstStyle/>
          <a:p>
            <a:r>
              <a:rPr lang="en-US" sz="2800" i="0" dirty="0">
                <a:solidFill>
                  <a:schemeClr val="tx1"/>
                </a:solidFill>
              </a:rPr>
              <a:t>key) to have answers </a:t>
            </a:r>
            <a:endParaRPr lang="en-IN" sz="2800" dirty="0"/>
          </a:p>
        </p:txBody>
      </p:sp>
      <p:sp>
        <p:nvSpPr>
          <p:cNvPr id="5" name="TextBox 4">
            <a:extLst>
              <a:ext uri="{FF2B5EF4-FFF2-40B4-BE49-F238E27FC236}">
                <a16:creationId xmlns:a16="http://schemas.microsoft.com/office/drawing/2014/main" id="{F1851F84-836C-7696-887E-9A7645896134}"/>
              </a:ext>
            </a:extLst>
          </p:cNvPr>
          <p:cNvSpPr txBox="1"/>
          <p:nvPr/>
        </p:nvSpPr>
        <p:spPr>
          <a:xfrm>
            <a:off x="457200" y="3634669"/>
            <a:ext cx="5334000" cy="480131"/>
          </a:xfrm>
          <a:prstGeom prst="rect">
            <a:avLst/>
          </a:prstGeom>
          <a:noFill/>
        </p:spPr>
        <p:txBody>
          <a:bodyPr wrap="square">
            <a:spAutoFit/>
          </a:bodyPr>
          <a:lstStyle/>
          <a:p>
            <a:pPr>
              <a:lnSpc>
                <a:spcPct val="90000"/>
              </a:lnSpc>
              <a:buFont typeface="Courier New" pitchFamily="49" charset="0"/>
              <a:buNone/>
            </a:pPr>
            <a:r>
              <a:rPr lang="en-US" sz="2800" i="0" dirty="0">
                <a:solidFill>
                  <a:schemeClr val="tx1"/>
                </a:solidFill>
              </a:rPr>
              <a:t>rounded to fewer than nine places.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2</a:t>
            </a:r>
            <a:endParaRPr lang="en-US" sz="3200" dirty="0">
              <a:solidFill>
                <a:schemeClr val="accent1"/>
              </a:solidFill>
            </a:endParaRPr>
          </a:p>
        </p:txBody>
      </p:sp>
      <p:pic>
        <p:nvPicPr>
          <p:cNvPr id="4" name="Picture 3" descr="a. Square root of seventeen.">
            <a:extLst>
              <a:ext uri="{FF2B5EF4-FFF2-40B4-BE49-F238E27FC236}">
                <a16:creationId xmlns:a16="http://schemas.microsoft.com/office/drawing/2014/main" id="{33F8B53F-BD93-685A-D5FD-59E91BFCD69D}"/>
              </a:ext>
            </a:extLst>
          </p:cNvPr>
          <p:cNvPicPr>
            <a:picLocks noChangeAspect="1"/>
          </p:cNvPicPr>
          <p:nvPr/>
        </p:nvPicPr>
        <p:blipFill>
          <a:blip r:embed="rId2"/>
          <a:stretch>
            <a:fillRect/>
          </a:stretch>
        </p:blipFill>
        <p:spPr>
          <a:xfrm>
            <a:off x="533400" y="1280160"/>
            <a:ext cx="1200150" cy="485775"/>
          </a:xfrm>
          <a:prstGeom prst="rect">
            <a:avLst/>
          </a:prstGeom>
        </p:spPr>
      </p:pic>
      <p:sp>
        <p:nvSpPr>
          <p:cNvPr id="9" name="TextBox 8">
            <a:extLst>
              <a:ext uri="{FF2B5EF4-FFF2-40B4-BE49-F238E27FC236}">
                <a16:creationId xmlns:a16="http://schemas.microsoft.com/office/drawing/2014/main" id="{CC292DA9-7F37-F08C-C004-7EDD67F593C6}"/>
              </a:ext>
            </a:extLst>
          </p:cNvPr>
          <p:cNvSpPr txBox="1"/>
          <p:nvPr/>
        </p:nvSpPr>
        <p:spPr>
          <a:xfrm>
            <a:off x="457200" y="1911408"/>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sp>
        <p:nvSpPr>
          <p:cNvPr id="11" name="TextBox 10">
            <a:extLst>
              <a:ext uri="{FF2B5EF4-FFF2-40B4-BE49-F238E27FC236}">
                <a16:creationId xmlns:a16="http://schemas.microsoft.com/office/drawing/2014/main" id="{A8CB1DFA-AC6A-36E8-69D8-B4E45933B560}"/>
              </a:ext>
            </a:extLst>
          </p:cNvPr>
          <p:cNvSpPr txBox="1"/>
          <p:nvPr/>
        </p:nvSpPr>
        <p:spPr>
          <a:xfrm>
            <a:off x="439773" y="2409056"/>
            <a:ext cx="2127250" cy="523220"/>
          </a:xfrm>
          <a:prstGeom prst="rect">
            <a:avLst/>
          </a:prstGeom>
          <a:noFill/>
        </p:spPr>
        <p:txBody>
          <a:bodyPr wrap="square">
            <a:spAutoFit/>
          </a:bodyPr>
          <a:lstStyle/>
          <a:p>
            <a:r>
              <a:rPr lang="en-US" sz="2800" b="1" i="0" dirty="0">
                <a:solidFill>
                  <a:schemeClr val="tx1"/>
                </a:solidFill>
              </a:rPr>
              <a:t>Step 1: </a:t>
            </a:r>
            <a:r>
              <a:rPr lang="en-US" sz="2800" i="0" dirty="0">
                <a:solidFill>
                  <a:schemeClr val="tx1"/>
                </a:solidFill>
              </a:rPr>
              <a:t>Press</a:t>
            </a:r>
            <a:endParaRPr lang="en-IN" sz="2800" dirty="0"/>
          </a:p>
        </p:txBody>
      </p:sp>
      <p:pic>
        <p:nvPicPr>
          <p:cNvPr id="10247" name="Picture 7" descr="Second, then x squared."/>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490048" y="2506509"/>
            <a:ext cx="1132378" cy="365760"/>
          </a:xfrm>
          <a:prstGeom prst="rect">
            <a:avLst/>
          </a:prstGeom>
          <a:noFill/>
          <a:ln w="9525">
            <a:noFill/>
            <a:miter lim="800000"/>
            <a:headEnd/>
            <a:tailEnd/>
          </a:ln>
        </p:spPr>
      </p:pic>
      <p:sp>
        <p:nvSpPr>
          <p:cNvPr id="13" name="TextBox 12">
            <a:extLst>
              <a:ext uri="{FF2B5EF4-FFF2-40B4-BE49-F238E27FC236}">
                <a16:creationId xmlns:a16="http://schemas.microsoft.com/office/drawing/2014/main" id="{EB310ACC-669A-3744-7EB4-7C7A3575E364}"/>
              </a:ext>
            </a:extLst>
          </p:cNvPr>
          <p:cNvSpPr txBox="1"/>
          <p:nvPr/>
        </p:nvSpPr>
        <p:spPr>
          <a:xfrm>
            <a:off x="3581400" y="2448580"/>
            <a:ext cx="4572000" cy="523220"/>
          </a:xfrm>
          <a:prstGeom prst="rect">
            <a:avLst/>
          </a:prstGeom>
          <a:noFill/>
        </p:spPr>
        <p:txBody>
          <a:bodyPr wrap="square">
            <a:spAutoFit/>
          </a:bodyPr>
          <a:lstStyle/>
          <a:p>
            <a:r>
              <a:rPr lang="en-US" sz="2800" i="0" dirty="0">
                <a:solidFill>
                  <a:schemeClr val="tx1"/>
                </a:solidFill>
              </a:rPr>
              <a:t>to get the square root symbol</a:t>
            </a:r>
            <a:endParaRPr lang="en-IN" sz="2800" dirty="0"/>
          </a:p>
        </p:txBody>
      </p:sp>
      <p:pic>
        <p:nvPicPr>
          <p:cNvPr id="7" name="Picture 6" descr="X th root.">
            <a:extLst>
              <a:ext uri="{FF2B5EF4-FFF2-40B4-BE49-F238E27FC236}">
                <a16:creationId xmlns:a16="http://schemas.microsoft.com/office/drawing/2014/main" id="{744AD284-234F-EEF1-0E63-B30B41D17D23}"/>
              </a:ext>
            </a:extLst>
          </p:cNvPr>
          <p:cNvPicPr>
            <a:picLocks noChangeAspect="1"/>
          </p:cNvPicPr>
          <p:nvPr/>
        </p:nvPicPr>
        <p:blipFill>
          <a:blip r:embed="rId4"/>
          <a:stretch>
            <a:fillRect/>
          </a:stretch>
        </p:blipFill>
        <p:spPr>
          <a:xfrm>
            <a:off x="8015287" y="2446501"/>
            <a:ext cx="581025" cy="485775"/>
          </a:xfrm>
          <a:prstGeom prst="rect">
            <a:avLst/>
          </a:prstGeom>
        </p:spPr>
      </p:pic>
      <p:sp>
        <p:nvSpPr>
          <p:cNvPr id="16" name="TextBox 15">
            <a:extLst>
              <a:ext uri="{FF2B5EF4-FFF2-40B4-BE49-F238E27FC236}">
                <a16:creationId xmlns:a16="http://schemas.microsoft.com/office/drawing/2014/main" id="{6AA0B755-4FA7-E10A-8E30-3ECC56362B41}"/>
              </a:ext>
            </a:extLst>
          </p:cNvPr>
          <p:cNvSpPr txBox="1"/>
          <p:nvPr/>
        </p:nvSpPr>
        <p:spPr>
          <a:xfrm>
            <a:off x="457200" y="3032492"/>
            <a:ext cx="2127250" cy="523220"/>
          </a:xfrm>
          <a:prstGeom prst="rect">
            <a:avLst/>
          </a:prstGeom>
          <a:noFill/>
        </p:spPr>
        <p:txBody>
          <a:bodyPr wrap="square">
            <a:spAutoFit/>
          </a:bodyPr>
          <a:lstStyle/>
          <a:p>
            <a:r>
              <a:rPr lang="en-US" sz="2800" b="1" dirty="0">
                <a:solidFill>
                  <a:schemeClr val="tx1"/>
                </a:solidFill>
              </a:rPr>
              <a:t>Step 2: </a:t>
            </a:r>
            <a:r>
              <a:rPr lang="en-US" sz="2800" dirty="0">
                <a:solidFill>
                  <a:schemeClr val="tx1"/>
                </a:solidFill>
              </a:rPr>
              <a:t>Enter</a:t>
            </a:r>
            <a:endParaRPr lang="en-IN" sz="2800" dirty="0"/>
          </a:p>
        </p:txBody>
      </p:sp>
      <p:pic>
        <p:nvPicPr>
          <p:cNvPr id="10249" name="Picture 9" descr="One, seven."/>
          <p:cNvPicPr>
            <a:picLocks noChangeAspect="1" noChangeArrowheads="1"/>
          </p:cNvPicPr>
          <p:nvPr/>
        </p:nvPicPr>
        <p:blipFill>
          <a:blip r:embed="rId5" cstate="print"/>
          <a:srcRect/>
          <a:stretch>
            <a:fillRect/>
          </a:stretch>
        </p:blipFill>
        <p:spPr bwMode="auto">
          <a:xfrm>
            <a:off x="2498416" y="3156568"/>
            <a:ext cx="804672" cy="365760"/>
          </a:xfrm>
          <a:prstGeom prst="rect">
            <a:avLst/>
          </a:prstGeom>
          <a:noFill/>
          <a:ln w="9525">
            <a:noFill/>
            <a:miter lim="800000"/>
            <a:headEnd/>
            <a:tailEnd/>
          </a:ln>
        </p:spPr>
      </p:pic>
      <p:sp>
        <p:nvSpPr>
          <p:cNvPr id="18" name="TextBox 17">
            <a:extLst>
              <a:ext uri="{FF2B5EF4-FFF2-40B4-BE49-F238E27FC236}">
                <a16:creationId xmlns:a16="http://schemas.microsoft.com/office/drawing/2014/main" id="{9262C23C-0329-30D3-C0DB-CBD14AE764BC}"/>
              </a:ext>
            </a:extLst>
          </p:cNvPr>
          <p:cNvSpPr txBox="1"/>
          <p:nvPr/>
        </p:nvSpPr>
        <p:spPr>
          <a:xfrm>
            <a:off x="3254806" y="3077838"/>
            <a:ext cx="5341506" cy="523220"/>
          </a:xfrm>
          <a:prstGeom prst="rect">
            <a:avLst/>
          </a:prstGeom>
          <a:noFill/>
        </p:spPr>
        <p:txBody>
          <a:bodyPr wrap="square">
            <a:spAutoFit/>
          </a:bodyPr>
          <a:lstStyle/>
          <a:p>
            <a:r>
              <a:rPr lang="en-US" sz="2800" dirty="0">
                <a:solidFill>
                  <a:schemeClr val="tx1"/>
                </a:solidFill>
              </a:rPr>
              <a:t>and the right-hand parenthesis</a:t>
            </a:r>
            <a:endParaRPr lang="en-IN" sz="2800" dirty="0"/>
          </a:p>
        </p:txBody>
      </p:sp>
      <p:pic>
        <p:nvPicPr>
          <p:cNvPr id="10251" name="Picture 11" descr="Right parenthesis."/>
          <p:cNvPicPr>
            <a:picLocks noChangeAspect="1" noChangeArrowheads="1"/>
          </p:cNvPicPr>
          <p:nvPr/>
        </p:nvPicPr>
        <p:blipFill>
          <a:blip r:embed="rId6" cstate="print"/>
          <a:srcRect/>
          <a:stretch>
            <a:fillRect/>
          </a:stretch>
        </p:blipFill>
        <p:spPr bwMode="auto">
          <a:xfrm>
            <a:off x="7918312" y="3156568"/>
            <a:ext cx="387488" cy="365760"/>
          </a:xfrm>
          <a:prstGeom prst="rect">
            <a:avLst/>
          </a:prstGeom>
          <a:noFill/>
          <a:ln w="9525">
            <a:noFill/>
            <a:miter lim="800000"/>
            <a:headEnd/>
            <a:tailEnd/>
          </a:ln>
        </p:spPr>
      </p:pic>
      <p:sp>
        <p:nvSpPr>
          <p:cNvPr id="20" name="TextBox 19">
            <a:extLst>
              <a:ext uri="{FF2B5EF4-FFF2-40B4-BE49-F238E27FC236}">
                <a16:creationId xmlns:a16="http://schemas.microsoft.com/office/drawing/2014/main" id="{442C6612-110C-09C9-9CC4-E78D90CF3D78}"/>
              </a:ext>
            </a:extLst>
          </p:cNvPr>
          <p:cNvSpPr txBox="1"/>
          <p:nvPr/>
        </p:nvSpPr>
        <p:spPr>
          <a:xfrm>
            <a:off x="419645" y="3655928"/>
            <a:ext cx="2127250" cy="523220"/>
          </a:xfrm>
          <a:prstGeom prst="rect">
            <a:avLst/>
          </a:prstGeom>
          <a:noFill/>
        </p:spPr>
        <p:txBody>
          <a:bodyPr wrap="square">
            <a:spAutoFit/>
          </a:bodyPr>
          <a:lstStyle/>
          <a:p>
            <a:r>
              <a:rPr lang="en-US" sz="2800" i="0" dirty="0">
                <a:solidFill>
                  <a:schemeClr val="tx1"/>
                </a:solidFill>
              </a:rPr>
              <a:t>(</a:t>
            </a:r>
            <a:r>
              <a:rPr lang="en-US" sz="2800" b="1" i="0" dirty="0">
                <a:solidFill>
                  <a:schemeClr val="tx1"/>
                </a:solidFill>
              </a:rPr>
              <a:t>Note: </a:t>
            </a:r>
            <a:r>
              <a:rPr lang="en-US" sz="2800" i="0" dirty="0">
                <a:solidFill>
                  <a:schemeClr val="tx1"/>
                </a:solidFill>
              </a:rPr>
              <a:t>When</a:t>
            </a:r>
            <a:endParaRPr lang="en-IN" sz="2800" dirty="0"/>
          </a:p>
        </p:txBody>
      </p:sp>
      <p:graphicFrame>
        <p:nvGraphicFramePr>
          <p:cNvPr id="10248" name="Object 8" descr="X th root"/>
          <p:cNvGraphicFramePr>
            <a:graphicFrameLocks noChangeAspect="1"/>
          </p:cNvGraphicFramePr>
          <p:nvPr>
            <p:extLst>
              <p:ext uri="{D42A27DB-BD31-4B8C-83A1-F6EECF244321}">
                <p14:modId xmlns:p14="http://schemas.microsoft.com/office/powerpoint/2010/main" val="492869459"/>
              </p:ext>
            </p:extLst>
          </p:nvPr>
        </p:nvGraphicFramePr>
        <p:xfrm>
          <a:off x="2533650" y="3733800"/>
          <a:ext cx="444500" cy="419100"/>
        </p:xfrm>
        <a:graphic>
          <a:graphicData uri="http://schemas.openxmlformats.org/presentationml/2006/ole">
            <mc:AlternateContent xmlns:mc="http://schemas.openxmlformats.org/markup-compatibility/2006">
              <mc:Choice xmlns:v="urn:schemas-microsoft-com:vml" Requires="v">
                <p:oleObj name="Equation" r:id="rId7" imgW="444240" imgH="419040" progId="Equation.DSMT4">
                  <p:embed/>
                </p:oleObj>
              </mc:Choice>
              <mc:Fallback>
                <p:oleObj name="Equation" r:id="rId7" imgW="444240" imgH="4190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3650" y="3733800"/>
                        <a:ext cx="4445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a:extLst>
              <a:ext uri="{FF2B5EF4-FFF2-40B4-BE49-F238E27FC236}">
                <a16:creationId xmlns:a16="http://schemas.microsoft.com/office/drawing/2014/main" id="{99E1E4FB-2A5C-84C6-C8D7-58ED7D5D7AC2}"/>
              </a:ext>
            </a:extLst>
          </p:cNvPr>
          <p:cNvSpPr txBox="1"/>
          <p:nvPr/>
        </p:nvSpPr>
        <p:spPr>
          <a:xfrm>
            <a:off x="2950832" y="3667780"/>
            <a:ext cx="5888368" cy="523220"/>
          </a:xfrm>
          <a:prstGeom prst="rect">
            <a:avLst/>
          </a:prstGeom>
          <a:noFill/>
        </p:spPr>
        <p:txBody>
          <a:bodyPr wrap="square">
            <a:spAutoFit/>
          </a:bodyPr>
          <a:lstStyle/>
          <a:p>
            <a:r>
              <a:rPr lang="en-US" sz="2800" i="0" dirty="0">
                <a:solidFill>
                  <a:schemeClr val="tx1"/>
                </a:solidFill>
              </a:rPr>
              <a:t>the symbol appears, it will appear with</a:t>
            </a:r>
            <a:endParaRPr lang="en-IN" sz="2800" dirty="0"/>
          </a:p>
        </p:txBody>
      </p:sp>
      <p:sp>
        <p:nvSpPr>
          <p:cNvPr id="24" name="TextBox 23">
            <a:extLst>
              <a:ext uri="{FF2B5EF4-FFF2-40B4-BE49-F238E27FC236}">
                <a16:creationId xmlns:a16="http://schemas.microsoft.com/office/drawing/2014/main" id="{C47FB22F-B31D-256D-FE85-C8BE57BF8778}"/>
              </a:ext>
            </a:extLst>
          </p:cNvPr>
          <p:cNvSpPr txBox="1"/>
          <p:nvPr/>
        </p:nvSpPr>
        <p:spPr>
          <a:xfrm>
            <a:off x="439772" y="4152900"/>
            <a:ext cx="8229599" cy="954107"/>
          </a:xfrm>
          <a:prstGeom prst="rect">
            <a:avLst/>
          </a:prstGeom>
          <a:noFill/>
        </p:spPr>
        <p:txBody>
          <a:bodyPr wrap="square">
            <a:spAutoFit/>
          </a:bodyPr>
          <a:lstStyle/>
          <a:p>
            <a:r>
              <a:rPr lang="en-US" sz="2800" i="0" dirty="0">
                <a:solidFill>
                  <a:schemeClr val="tx1"/>
                </a:solidFill>
              </a:rPr>
              <a:t>a left-hand parenthesis. You should press the right-hand parenthesis to close the square root operation.)</a:t>
            </a:r>
            <a:endParaRPr lang="en-IN" sz="2800" dirty="0"/>
          </a:p>
        </p:txBody>
      </p:sp>
      <p:sp>
        <p:nvSpPr>
          <p:cNvPr id="26" name="TextBox 25">
            <a:extLst>
              <a:ext uri="{FF2B5EF4-FFF2-40B4-BE49-F238E27FC236}">
                <a16:creationId xmlns:a16="http://schemas.microsoft.com/office/drawing/2014/main" id="{F9AAE3C1-33F9-CE65-DA37-3CBB8F81DCDB}"/>
              </a:ext>
            </a:extLst>
          </p:cNvPr>
          <p:cNvSpPr txBox="1"/>
          <p:nvPr/>
        </p:nvSpPr>
        <p:spPr>
          <a:xfrm>
            <a:off x="432518" y="5029200"/>
            <a:ext cx="3189907" cy="523220"/>
          </a:xfrm>
          <a:prstGeom prst="rect">
            <a:avLst/>
          </a:prstGeom>
          <a:noFill/>
        </p:spPr>
        <p:txBody>
          <a:bodyPr wrap="square">
            <a:spAutoFit/>
          </a:bodyPr>
          <a:lstStyle/>
          <a:p>
            <a:r>
              <a:rPr lang="en-US" sz="2800" b="1" dirty="0">
                <a:solidFill>
                  <a:schemeClr val="tx1"/>
                </a:solidFill>
              </a:rPr>
              <a:t>Step 3: </a:t>
            </a:r>
            <a:r>
              <a:rPr lang="en-US" sz="2800" dirty="0">
                <a:solidFill>
                  <a:schemeClr val="tx1"/>
                </a:solidFill>
              </a:rPr>
              <a:t>Press             .</a:t>
            </a:r>
            <a:endParaRPr lang="en-IN" sz="2800" dirty="0"/>
          </a:p>
        </p:txBody>
      </p:sp>
      <p:pic>
        <p:nvPicPr>
          <p:cNvPr id="14" name="Picture 1" descr="Enter."/>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462048" y="5120640"/>
            <a:ext cx="966952" cy="36576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3</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a:spcBef>
                <a:spcPct val="50000"/>
              </a:spcBef>
              <a:buFont typeface="Courier New" pitchFamily="49" charset="0"/>
              <a:buNone/>
            </a:pPr>
            <a:r>
              <a:rPr lang="en-US" i="0" dirty="0">
                <a:solidFill>
                  <a:schemeClr val="tx1"/>
                </a:solidFill>
              </a:rPr>
              <a:t>The display will appear as follows:</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p:txBody>
      </p:sp>
      <p:pic>
        <p:nvPicPr>
          <p:cNvPr id="33793" name="Picture 1" descr="Square root of open parenthesis seventeen  close parenthesis equals to 4.123105626"/>
          <p:cNvPicPr>
            <a:picLocks noChangeAspect="1" noChangeArrowheads="1"/>
          </p:cNvPicPr>
          <p:nvPr/>
        </p:nvPicPr>
        <p:blipFill>
          <a:blip r:embed="rId2" cstate="print"/>
          <a:srcRect/>
          <a:stretch>
            <a:fillRect/>
          </a:stretch>
        </p:blipFill>
        <p:spPr bwMode="auto">
          <a:xfrm>
            <a:off x="2912534" y="1981200"/>
            <a:ext cx="3318933" cy="2286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Evaluating Radical Expressions </a:t>
            </a:r>
            <a:br>
              <a:rPr lang="en-US" dirty="0">
                <a:solidFill>
                  <a:schemeClr val="accent1"/>
                </a:solidFill>
              </a:rPr>
            </a:br>
            <a:r>
              <a:rPr lang="en-US" dirty="0">
                <a:solidFill>
                  <a:schemeClr val="accent1"/>
                </a:solidFill>
              </a:rPr>
              <a:t>with a Calculator</a:t>
            </a:r>
            <a:r>
              <a:rPr lang="en-US" sz="3200" baseline="-25000" dirty="0">
                <a:solidFill>
                  <a:schemeClr val="accent1"/>
                </a:solidFill>
              </a:rPr>
              <a:t>4</a:t>
            </a:r>
            <a:endParaRPr lang="en-US" dirty="0"/>
          </a:p>
        </p:txBody>
      </p:sp>
      <p:pic>
        <p:nvPicPr>
          <p:cNvPr id="9" name="Picture 8" descr="b. The cube root of one hundred.">
            <a:extLst>
              <a:ext uri="{FF2B5EF4-FFF2-40B4-BE49-F238E27FC236}">
                <a16:creationId xmlns:a16="http://schemas.microsoft.com/office/drawing/2014/main" id="{B0E1901C-3601-4ACF-4A30-B923FE36416E}"/>
              </a:ext>
            </a:extLst>
          </p:cNvPr>
          <p:cNvPicPr>
            <a:picLocks noChangeAspect="1"/>
          </p:cNvPicPr>
          <p:nvPr/>
        </p:nvPicPr>
        <p:blipFill>
          <a:blip r:embed="rId2"/>
          <a:stretch>
            <a:fillRect/>
          </a:stretch>
        </p:blipFill>
        <p:spPr>
          <a:xfrm>
            <a:off x="517216" y="1232723"/>
            <a:ext cx="1409700" cy="485775"/>
          </a:xfrm>
          <a:prstGeom prst="rect">
            <a:avLst/>
          </a:prstGeom>
        </p:spPr>
      </p:pic>
      <p:sp>
        <p:nvSpPr>
          <p:cNvPr id="11" name="TextBox 10">
            <a:extLst>
              <a:ext uri="{FF2B5EF4-FFF2-40B4-BE49-F238E27FC236}">
                <a16:creationId xmlns:a16="http://schemas.microsoft.com/office/drawing/2014/main" id="{2270FEEE-5763-1BB2-8114-F2B24D632262}"/>
              </a:ext>
            </a:extLst>
          </p:cNvPr>
          <p:cNvSpPr txBox="1"/>
          <p:nvPr/>
        </p:nvSpPr>
        <p:spPr>
          <a:xfrm>
            <a:off x="457200" y="1828800"/>
            <a:ext cx="1448210" cy="523220"/>
          </a:xfrm>
          <a:prstGeom prst="rect">
            <a:avLst/>
          </a:prstGeom>
          <a:noFill/>
        </p:spPr>
        <p:txBody>
          <a:bodyPr wrap="square">
            <a:spAutoFit/>
          </a:bodyPr>
          <a:lstStyle/>
          <a:p>
            <a:r>
              <a:rPr lang="en-US" sz="2800" b="1" dirty="0"/>
              <a:t>Solution</a:t>
            </a:r>
            <a:endParaRPr lang="en-IN" sz="2800" dirty="0"/>
          </a:p>
        </p:txBody>
      </p:sp>
      <p:sp>
        <p:nvSpPr>
          <p:cNvPr id="14" name="TextBox 13">
            <a:extLst>
              <a:ext uri="{FF2B5EF4-FFF2-40B4-BE49-F238E27FC236}">
                <a16:creationId xmlns:a16="http://schemas.microsoft.com/office/drawing/2014/main" id="{0E0414E7-B078-F6BB-CA92-036CE7550780}"/>
              </a:ext>
            </a:extLst>
          </p:cNvPr>
          <p:cNvSpPr txBox="1"/>
          <p:nvPr/>
        </p:nvSpPr>
        <p:spPr>
          <a:xfrm>
            <a:off x="457201" y="2286000"/>
            <a:ext cx="2209800" cy="523220"/>
          </a:xfrm>
          <a:prstGeom prst="rect">
            <a:avLst/>
          </a:prstGeom>
          <a:noFill/>
        </p:spPr>
        <p:txBody>
          <a:bodyPr wrap="square">
            <a:spAutoFit/>
          </a:bodyPr>
          <a:lstStyle/>
          <a:p>
            <a:r>
              <a:rPr lang="en-US" sz="2800" b="1" dirty="0"/>
              <a:t>Step 1: </a:t>
            </a:r>
            <a:r>
              <a:rPr lang="en-US" sz="2800" dirty="0"/>
              <a:t>Press</a:t>
            </a:r>
            <a:endParaRPr lang="en-IN" sz="2800" dirty="0"/>
          </a:p>
        </p:txBody>
      </p:sp>
      <p:pic>
        <p:nvPicPr>
          <p:cNvPr id="32772" name="Picture 4" descr="Three, Math, Five."/>
          <p:cNvPicPr>
            <a:picLocks noChangeAspect="1" noChangeArrowheads="1"/>
          </p:cNvPicPr>
          <p:nvPr/>
        </p:nvPicPr>
        <p:blipFill>
          <a:blip r:embed="rId3" cstate="print"/>
          <a:srcRect/>
          <a:stretch>
            <a:fillRect/>
          </a:stretch>
        </p:blipFill>
        <p:spPr bwMode="auto">
          <a:xfrm>
            <a:off x="2438400" y="2362200"/>
            <a:ext cx="1696122" cy="365760"/>
          </a:xfrm>
          <a:prstGeom prst="rect">
            <a:avLst/>
          </a:prstGeom>
          <a:noFill/>
          <a:ln w="9525">
            <a:noFill/>
            <a:miter lim="800000"/>
            <a:headEnd/>
            <a:tailEnd/>
          </a:ln>
        </p:spPr>
      </p:pic>
      <p:sp>
        <p:nvSpPr>
          <p:cNvPr id="20" name="TextBox 19">
            <a:extLst>
              <a:ext uri="{FF2B5EF4-FFF2-40B4-BE49-F238E27FC236}">
                <a16:creationId xmlns:a16="http://schemas.microsoft.com/office/drawing/2014/main" id="{39A205FB-E286-A9BA-61F1-5AC30597807F}"/>
              </a:ext>
            </a:extLst>
          </p:cNvPr>
          <p:cNvSpPr txBox="1"/>
          <p:nvPr/>
        </p:nvSpPr>
        <p:spPr>
          <a:xfrm>
            <a:off x="4038600" y="2278176"/>
            <a:ext cx="1943100" cy="523220"/>
          </a:xfrm>
          <a:prstGeom prst="rect">
            <a:avLst/>
          </a:prstGeom>
          <a:noFill/>
        </p:spPr>
        <p:txBody>
          <a:bodyPr wrap="square">
            <a:spAutoFit/>
          </a:bodyPr>
          <a:lstStyle/>
          <a:p>
            <a:r>
              <a:rPr lang="en-US" sz="2800" dirty="0"/>
              <a:t>. (</a:t>
            </a:r>
            <a:r>
              <a:rPr lang="en-US" sz="2800" b="1" dirty="0"/>
              <a:t>Note:</a:t>
            </a:r>
            <a:r>
              <a:rPr lang="en-US" sz="2800" dirty="0"/>
              <a:t> The</a:t>
            </a:r>
            <a:endParaRPr lang="en-IN" sz="2800" dirty="0"/>
          </a:p>
        </p:txBody>
      </p:sp>
      <p:pic>
        <p:nvPicPr>
          <p:cNvPr id="32773" name="Picture 5" descr="Three"/>
          <p:cNvPicPr>
            <a:picLocks noChangeAspect="1" noChangeArrowheads="1"/>
          </p:cNvPicPr>
          <p:nvPr/>
        </p:nvPicPr>
        <p:blipFill>
          <a:blip r:embed="rId4" cstate="print"/>
          <a:srcRect/>
          <a:stretch>
            <a:fillRect/>
          </a:stretch>
        </p:blipFill>
        <p:spPr bwMode="auto">
          <a:xfrm>
            <a:off x="5943600" y="2362200"/>
            <a:ext cx="358371" cy="365760"/>
          </a:xfrm>
          <a:prstGeom prst="rect">
            <a:avLst/>
          </a:prstGeom>
          <a:noFill/>
          <a:ln w="9525">
            <a:noFill/>
            <a:miter lim="800000"/>
            <a:headEnd/>
            <a:tailEnd/>
          </a:ln>
        </p:spPr>
      </p:pic>
      <p:sp>
        <p:nvSpPr>
          <p:cNvPr id="22" name="TextBox 21">
            <a:extLst>
              <a:ext uri="{FF2B5EF4-FFF2-40B4-BE49-F238E27FC236}">
                <a16:creationId xmlns:a16="http://schemas.microsoft.com/office/drawing/2014/main" id="{58C0B7F1-68A2-FB3A-1C18-3B6DAA8E8BE8}"/>
              </a:ext>
            </a:extLst>
          </p:cNvPr>
          <p:cNvSpPr txBox="1"/>
          <p:nvPr/>
        </p:nvSpPr>
        <p:spPr>
          <a:xfrm>
            <a:off x="6274814" y="2296180"/>
            <a:ext cx="1943100" cy="523220"/>
          </a:xfrm>
          <a:prstGeom prst="rect">
            <a:avLst/>
          </a:prstGeom>
          <a:noFill/>
        </p:spPr>
        <p:txBody>
          <a:bodyPr wrap="square">
            <a:spAutoFit/>
          </a:bodyPr>
          <a:lstStyle/>
          <a:p>
            <a:r>
              <a:rPr lang="en-US" sz="2800" dirty="0"/>
              <a:t>followed by</a:t>
            </a:r>
            <a:endParaRPr lang="en-IN" sz="2800" dirty="0"/>
          </a:p>
        </p:txBody>
      </p:sp>
      <p:pic>
        <p:nvPicPr>
          <p:cNvPr id="32774" name="Picture 6" descr="Math, five"/>
          <p:cNvPicPr>
            <a:picLocks noChangeAspect="1" noChangeArrowheads="1"/>
          </p:cNvPicPr>
          <p:nvPr/>
        </p:nvPicPr>
        <p:blipFill>
          <a:blip r:embed="rId5" cstate="print"/>
          <a:srcRect/>
          <a:stretch>
            <a:fillRect/>
          </a:stretch>
        </p:blipFill>
        <p:spPr bwMode="auto">
          <a:xfrm>
            <a:off x="533400" y="2819400"/>
            <a:ext cx="1314860" cy="365760"/>
          </a:xfrm>
          <a:prstGeom prst="rect">
            <a:avLst/>
          </a:prstGeom>
          <a:noFill/>
          <a:ln w="9525">
            <a:noFill/>
            <a:miter lim="800000"/>
            <a:headEnd/>
            <a:tailEnd/>
          </a:ln>
        </p:spPr>
      </p:pic>
      <p:sp>
        <p:nvSpPr>
          <p:cNvPr id="24" name="TextBox 23">
            <a:extLst>
              <a:ext uri="{FF2B5EF4-FFF2-40B4-BE49-F238E27FC236}">
                <a16:creationId xmlns:a16="http://schemas.microsoft.com/office/drawing/2014/main" id="{5B39FB38-D36B-2106-02C7-E6BCC2543515}"/>
              </a:ext>
            </a:extLst>
          </p:cNvPr>
          <p:cNvSpPr txBox="1"/>
          <p:nvPr/>
        </p:nvSpPr>
        <p:spPr>
          <a:xfrm>
            <a:off x="1864745" y="2753380"/>
            <a:ext cx="6822054" cy="523220"/>
          </a:xfrm>
          <a:prstGeom prst="rect">
            <a:avLst/>
          </a:prstGeom>
          <a:noFill/>
        </p:spPr>
        <p:txBody>
          <a:bodyPr wrap="square">
            <a:spAutoFit/>
          </a:bodyPr>
          <a:lstStyle/>
          <a:p>
            <a:r>
              <a:rPr lang="en-US" sz="2800" dirty="0"/>
              <a:t>indicates the cube root to the calculator. That</a:t>
            </a:r>
            <a:endParaRPr lang="en-IN" sz="2800" dirty="0"/>
          </a:p>
        </p:txBody>
      </p:sp>
      <p:sp>
        <p:nvSpPr>
          <p:cNvPr id="26" name="TextBox 25">
            <a:extLst>
              <a:ext uri="{FF2B5EF4-FFF2-40B4-BE49-F238E27FC236}">
                <a16:creationId xmlns:a16="http://schemas.microsoft.com/office/drawing/2014/main" id="{E6B55658-CC6E-6633-7435-CB4B736058B0}"/>
              </a:ext>
            </a:extLst>
          </p:cNvPr>
          <p:cNvSpPr txBox="1"/>
          <p:nvPr/>
        </p:nvSpPr>
        <p:spPr>
          <a:xfrm>
            <a:off x="457198" y="3200400"/>
            <a:ext cx="7494993" cy="523220"/>
          </a:xfrm>
          <a:prstGeom prst="rect">
            <a:avLst/>
          </a:prstGeom>
          <a:noFill/>
        </p:spPr>
        <p:txBody>
          <a:bodyPr wrap="square">
            <a:spAutoFit/>
          </a:bodyPr>
          <a:lstStyle/>
          <a:p>
            <a:r>
              <a:rPr lang="en-US" sz="2800" dirty="0"/>
              <a:t>is, the 3 takes the place of </a:t>
            </a:r>
            <a:r>
              <a:rPr lang="en-US" sz="2800" i="1" dirty="0"/>
              <a:t>x</a:t>
            </a:r>
            <a:r>
              <a:rPr lang="en-US" sz="2800" dirty="0"/>
              <a:t> in the expression        )</a:t>
            </a:r>
            <a:endParaRPr lang="en-IN" sz="2800" dirty="0"/>
          </a:p>
        </p:txBody>
      </p:sp>
      <p:pic>
        <p:nvPicPr>
          <p:cNvPr id="18" name="Picture 17" descr="X th root.">
            <a:extLst>
              <a:ext uri="{FF2B5EF4-FFF2-40B4-BE49-F238E27FC236}">
                <a16:creationId xmlns:a16="http://schemas.microsoft.com/office/drawing/2014/main" id="{4B4E200E-177E-00A4-6426-C7EED235DA19}"/>
              </a:ext>
            </a:extLst>
          </p:cNvPr>
          <p:cNvPicPr>
            <a:picLocks noChangeAspect="1"/>
          </p:cNvPicPr>
          <p:nvPr/>
        </p:nvPicPr>
        <p:blipFill>
          <a:blip r:embed="rId6"/>
          <a:stretch>
            <a:fillRect/>
          </a:stretch>
        </p:blipFill>
        <p:spPr>
          <a:xfrm>
            <a:off x="7086600" y="3185160"/>
            <a:ext cx="581025" cy="485775"/>
          </a:xfrm>
          <a:prstGeom prst="rect">
            <a:avLst/>
          </a:prstGeom>
        </p:spPr>
      </p:pic>
      <p:sp>
        <p:nvSpPr>
          <p:cNvPr id="28" name="TextBox 27">
            <a:extLst>
              <a:ext uri="{FF2B5EF4-FFF2-40B4-BE49-F238E27FC236}">
                <a16:creationId xmlns:a16="http://schemas.microsoft.com/office/drawing/2014/main" id="{B2022999-F14A-0BC2-C321-61799FC92A4D}"/>
              </a:ext>
            </a:extLst>
          </p:cNvPr>
          <p:cNvSpPr txBox="1"/>
          <p:nvPr/>
        </p:nvSpPr>
        <p:spPr>
          <a:xfrm>
            <a:off x="402160" y="3657600"/>
            <a:ext cx="6532040" cy="523220"/>
          </a:xfrm>
          <a:prstGeom prst="rect">
            <a:avLst/>
          </a:prstGeom>
          <a:noFill/>
        </p:spPr>
        <p:txBody>
          <a:bodyPr wrap="square">
            <a:spAutoFit/>
          </a:bodyPr>
          <a:lstStyle/>
          <a:p>
            <a:r>
              <a:rPr lang="en-US" sz="2800" b="1" dirty="0"/>
              <a:t>Step 2:  </a:t>
            </a:r>
            <a:r>
              <a:rPr lang="en-US" sz="2800" dirty="0"/>
              <a:t>Enter the left-hand parenthesis</a:t>
            </a:r>
            <a:endParaRPr lang="en-IN" sz="2800" dirty="0"/>
          </a:p>
        </p:txBody>
      </p:sp>
      <p:pic>
        <p:nvPicPr>
          <p:cNvPr id="32777" name="Picture 9" descr="Left parenthesis,"/>
          <p:cNvPicPr>
            <a:picLocks noChangeAspect="1" noChangeArrowheads="1"/>
          </p:cNvPicPr>
          <p:nvPr/>
        </p:nvPicPr>
        <p:blipFill>
          <a:blip r:embed="rId7" cstate="print"/>
          <a:srcRect/>
          <a:stretch>
            <a:fillRect/>
          </a:stretch>
        </p:blipFill>
        <p:spPr bwMode="auto">
          <a:xfrm>
            <a:off x="6240308" y="3733800"/>
            <a:ext cx="393469" cy="365760"/>
          </a:xfrm>
          <a:prstGeom prst="rect">
            <a:avLst/>
          </a:prstGeom>
          <a:noFill/>
          <a:ln w="9525">
            <a:noFill/>
            <a:miter lim="800000"/>
            <a:headEnd/>
            <a:tailEnd/>
          </a:ln>
        </p:spPr>
      </p:pic>
      <p:sp>
        <p:nvSpPr>
          <p:cNvPr id="30" name="TextBox 29">
            <a:extLst>
              <a:ext uri="{FF2B5EF4-FFF2-40B4-BE49-F238E27FC236}">
                <a16:creationId xmlns:a16="http://schemas.microsoft.com/office/drawing/2014/main" id="{3B9BF23A-9A2E-759F-48D2-218D2A5A2685}"/>
              </a:ext>
            </a:extLst>
          </p:cNvPr>
          <p:cNvSpPr txBox="1"/>
          <p:nvPr/>
        </p:nvSpPr>
        <p:spPr>
          <a:xfrm>
            <a:off x="6600494" y="3637925"/>
            <a:ext cx="1094448" cy="523220"/>
          </a:xfrm>
          <a:prstGeom prst="rect">
            <a:avLst/>
          </a:prstGeom>
          <a:noFill/>
        </p:spPr>
        <p:txBody>
          <a:bodyPr wrap="square">
            <a:spAutoFit/>
          </a:bodyPr>
          <a:lstStyle/>
          <a:p>
            <a:r>
              <a:rPr lang="en-US" sz="2800" dirty="0"/>
              <a:t>, then</a:t>
            </a:r>
            <a:endParaRPr lang="en-IN" sz="2800" dirty="0"/>
          </a:p>
        </p:txBody>
      </p:sp>
      <p:pic>
        <p:nvPicPr>
          <p:cNvPr id="32779" name="Picture 11" descr="One, Zero, Zero"/>
          <p:cNvPicPr>
            <a:picLocks noChangeAspect="1" noChangeArrowheads="1"/>
          </p:cNvPicPr>
          <p:nvPr/>
        </p:nvPicPr>
        <p:blipFill>
          <a:blip r:embed="rId8" cstate="print"/>
          <a:srcRect/>
          <a:stretch>
            <a:fillRect/>
          </a:stretch>
        </p:blipFill>
        <p:spPr bwMode="auto">
          <a:xfrm>
            <a:off x="517216" y="4191000"/>
            <a:ext cx="1242481" cy="365760"/>
          </a:xfrm>
          <a:prstGeom prst="rect">
            <a:avLst/>
          </a:prstGeom>
          <a:noFill/>
          <a:ln w="9525">
            <a:noFill/>
            <a:miter lim="800000"/>
            <a:headEnd/>
            <a:tailEnd/>
          </a:ln>
        </p:spPr>
      </p:pic>
      <p:sp>
        <p:nvSpPr>
          <p:cNvPr id="32" name="TextBox 31">
            <a:extLst>
              <a:ext uri="{FF2B5EF4-FFF2-40B4-BE49-F238E27FC236}">
                <a16:creationId xmlns:a16="http://schemas.microsoft.com/office/drawing/2014/main" id="{BC1E1967-597B-6C5B-283C-B06E4CAAC5A8}"/>
              </a:ext>
            </a:extLst>
          </p:cNvPr>
          <p:cNvSpPr txBox="1"/>
          <p:nvPr/>
        </p:nvSpPr>
        <p:spPr>
          <a:xfrm>
            <a:off x="1663681" y="4067891"/>
            <a:ext cx="7099317" cy="523220"/>
          </a:xfrm>
          <a:prstGeom prst="rect">
            <a:avLst/>
          </a:prstGeom>
          <a:noFill/>
        </p:spPr>
        <p:txBody>
          <a:bodyPr wrap="square">
            <a:spAutoFit/>
          </a:bodyPr>
          <a:lstStyle/>
          <a:p>
            <a:r>
              <a:rPr lang="en-US" sz="2800" dirty="0"/>
              <a:t>, and then finally the right hand parenthesis</a:t>
            </a:r>
            <a:endParaRPr lang="en-IN" sz="2800" dirty="0"/>
          </a:p>
        </p:txBody>
      </p:sp>
      <p:pic>
        <p:nvPicPr>
          <p:cNvPr id="12" name="Picture 11" descr="Right parenthesis."/>
          <p:cNvPicPr>
            <a:picLocks noChangeAspect="1" noChangeArrowheads="1"/>
          </p:cNvPicPr>
          <p:nvPr/>
        </p:nvPicPr>
        <p:blipFill>
          <a:blip r:embed="rId9" cstate="print"/>
          <a:srcRect/>
          <a:stretch>
            <a:fillRect/>
          </a:stretch>
        </p:blipFill>
        <p:spPr bwMode="auto">
          <a:xfrm>
            <a:off x="8125752" y="4182908"/>
            <a:ext cx="387488"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C97981F3-E0F5-A19B-CF5A-44B8DBC76335}"/>
              </a:ext>
              <a:ext uri="{C183D7F6-B498-43B3-948B-1728B52AA6E4}">
                <adec:decorative xmlns:adec="http://schemas.microsoft.com/office/drawing/2017/decorative" val="0"/>
              </a:ext>
            </a:extLst>
          </p:cNvPr>
          <p:cNvSpPr txBox="1"/>
          <p:nvPr/>
        </p:nvSpPr>
        <p:spPr>
          <a:xfrm flipH="1">
            <a:off x="8458198" y="4067891"/>
            <a:ext cx="228601" cy="523220"/>
          </a:xfrm>
          <a:prstGeom prst="rect">
            <a:avLst/>
          </a:prstGeom>
          <a:noFill/>
        </p:spPr>
        <p:txBody>
          <a:bodyPr wrap="square">
            <a:spAutoFit/>
          </a:bodyPr>
          <a:lstStyle/>
          <a:p>
            <a:r>
              <a:rPr lang="en-US" sz="2800" dirty="0"/>
              <a:t>.</a:t>
            </a:r>
            <a:endParaRPr lang="en-IN" sz="2800" dirty="0"/>
          </a:p>
        </p:txBody>
      </p:sp>
      <p:sp>
        <p:nvSpPr>
          <p:cNvPr id="34" name="TextBox 33">
            <a:extLst>
              <a:ext uri="{FF2B5EF4-FFF2-40B4-BE49-F238E27FC236}">
                <a16:creationId xmlns:a16="http://schemas.microsoft.com/office/drawing/2014/main" id="{FF8B1DC1-4C40-0DFA-6922-42955EE94DFA}"/>
              </a:ext>
            </a:extLst>
          </p:cNvPr>
          <p:cNvSpPr txBox="1"/>
          <p:nvPr/>
        </p:nvSpPr>
        <p:spPr>
          <a:xfrm>
            <a:off x="457201" y="4591111"/>
            <a:ext cx="3352799" cy="523220"/>
          </a:xfrm>
          <a:prstGeom prst="rect">
            <a:avLst/>
          </a:prstGeom>
          <a:noFill/>
        </p:spPr>
        <p:txBody>
          <a:bodyPr wrap="square">
            <a:spAutoFit/>
          </a:bodyPr>
          <a:lstStyle/>
          <a:p>
            <a:r>
              <a:rPr lang="en-US" sz="2800" b="1" dirty="0"/>
              <a:t>Step 3: </a:t>
            </a:r>
            <a:r>
              <a:rPr lang="en-US" sz="2800" dirty="0"/>
              <a:t>Press</a:t>
            </a:r>
            <a:endParaRPr lang="en-IN" sz="2800" dirty="0"/>
          </a:p>
        </p:txBody>
      </p:sp>
      <p:pic>
        <p:nvPicPr>
          <p:cNvPr id="17" name="Picture 1" descr="Enter"/>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2482232" y="4680568"/>
            <a:ext cx="966952" cy="365760"/>
          </a:xfrm>
          <a:prstGeom prst="rect">
            <a:avLst/>
          </a:prstGeom>
          <a:noFill/>
          <a:ln w="9525">
            <a:noFill/>
            <a:miter lim="800000"/>
            <a:headEnd/>
            <a:tailEnd/>
          </a:ln>
        </p:spPr>
      </p:pic>
      <p:sp>
        <p:nvSpPr>
          <p:cNvPr id="4" name="TextBox 3">
            <a:extLst>
              <a:ext uri="{FF2B5EF4-FFF2-40B4-BE49-F238E27FC236}">
                <a16:creationId xmlns:a16="http://schemas.microsoft.com/office/drawing/2014/main" id="{34798453-0DE6-4E98-5A5F-9059FFA590AB}"/>
              </a:ext>
              <a:ext uri="{C183D7F6-B498-43B3-948B-1728B52AA6E4}">
                <adec:decorative xmlns:adec="http://schemas.microsoft.com/office/drawing/2017/decorative" val="0"/>
              </a:ext>
            </a:extLst>
          </p:cNvPr>
          <p:cNvSpPr txBox="1"/>
          <p:nvPr/>
        </p:nvSpPr>
        <p:spPr>
          <a:xfrm flipH="1">
            <a:off x="3369740" y="4582180"/>
            <a:ext cx="235088" cy="523220"/>
          </a:xfrm>
          <a:prstGeom prst="rect">
            <a:avLst/>
          </a:prstGeom>
          <a:noFill/>
        </p:spPr>
        <p:txBody>
          <a:bodyPr wrap="square">
            <a:spAutoFit/>
          </a:bodyPr>
          <a:lstStyle/>
          <a:p>
            <a:r>
              <a:rPr lang="en-US" sz="2800" dirty="0"/>
              <a:t>.</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Evaluating Radical Expressions </a:t>
            </a:r>
            <a:br>
              <a:rPr lang="en-US" dirty="0">
                <a:solidFill>
                  <a:schemeClr val="accent1"/>
                </a:solidFill>
              </a:rPr>
            </a:br>
            <a:r>
              <a:rPr lang="en-US" dirty="0">
                <a:solidFill>
                  <a:schemeClr val="accent1"/>
                </a:solidFill>
              </a:rPr>
              <a:t>with a Calculator</a:t>
            </a:r>
            <a:r>
              <a:rPr lang="en-US" sz="3200" baseline="-25000" dirty="0">
                <a:solidFill>
                  <a:schemeClr val="accent1"/>
                </a:solidFill>
              </a:rPr>
              <a:t>5</a:t>
            </a:r>
            <a:endParaRPr lang="en-US" dirty="0"/>
          </a:p>
        </p:txBody>
      </p:sp>
      <p:sp>
        <p:nvSpPr>
          <p:cNvPr id="3" name="Content Placeholder 2"/>
          <p:cNvSpPr>
            <a:spLocks noGrp="1"/>
          </p:cNvSpPr>
          <p:nvPr>
            <p:ph idx="1"/>
          </p:nvPr>
        </p:nvSpPr>
        <p:spPr/>
        <p:txBody>
          <a:bodyPr/>
          <a:lstStyle/>
          <a:p>
            <a:r>
              <a:rPr lang="en-US" dirty="0"/>
              <a:t> The display will appear as follows. </a:t>
            </a:r>
            <a:endParaRPr lang="en-US" dirty="0">
              <a:solidFill>
                <a:schemeClr val="tx1"/>
              </a:solidFill>
            </a:endParaRPr>
          </a:p>
          <a:p>
            <a:endParaRPr lang="en-US" dirty="0"/>
          </a:p>
        </p:txBody>
      </p:sp>
      <p:pic>
        <p:nvPicPr>
          <p:cNvPr id="34817" name="Picture 1" descr="Three times the square root of open parenthesis  100 close parenthesis  equals 4.641588834"/>
          <p:cNvPicPr>
            <a:picLocks noChangeAspect="1" noChangeArrowheads="1"/>
          </p:cNvPicPr>
          <p:nvPr/>
        </p:nvPicPr>
        <p:blipFill>
          <a:blip r:embed="rId2" cstate="print"/>
          <a:srcRect/>
          <a:stretch>
            <a:fillRect/>
          </a:stretch>
        </p:blipFill>
        <p:spPr bwMode="auto">
          <a:xfrm>
            <a:off x="2911078" y="1981200"/>
            <a:ext cx="3321844" cy="2286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6</a:t>
            </a:r>
            <a:endParaRPr lang="en-US" sz="3200" dirty="0">
              <a:solidFill>
                <a:schemeClr val="accent1"/>
              </a:solidFill>
            </a:endParaRPr>
          </a:p>
        </p:txBody>
      </p:sp>
      <p:pic>
        <p:nvPicPr>
          <p:cNvPr id="7" name="Picture 6" descr="c. Three times the square root of twenty.">
            <a:extLst>
              <a:ext uri="{FF2B5EF4-FFF2-40B4-BE49-F238E27FC236}">
                <a16:creationId xmlns:a16="http://schemas.microsoft.com/office/drawing/2014/main" id="{C3E9077E-7C29-A89B-36F5-F85824B9569E}"/>
              </a:ext>
            </a:extLst>
          </p:cNvPr>
          <p:cNvPicPr>
            <a:picLocks noChangeAspect="1"/>
          </p:cNvPicPr>
          <p:nvPr/>
        </p:nvPicPr>
        <p:blipFill>
          <a:blip r:embed="rId2"/>
          <a:stretch>
            <a:fillRect/>
          </a:stretch>
        </p:blipFill>
        <p:spPr>
          <a:xfrm>
            <a:off x="561975" y="1293265"/>
            <a:ext cx="1390650" cy="485775"/>
          </a:xfrm>
          <a:prstGeom prst="rect">
            <a:avLst/>
          </a:prstGeom>
        </p:spPr>
      </p:pic>
      <p:sp>
        <p:nvSpPr>
          <p:cNvPr id="30" name="TextBox 29">
            <a:extLst>
              <a:ext uri="{FF2B5EF4-FFF2-40B4-BE49-F238E27FC236}">
                <a16:creationId xmlns:a16="http://schemas.microsoft.com/office/drawing/2014/main" id="{EE36CB5C-3E30-A5C4-808D-3BFFF64615C5}"/>
              </a:ext>
            </a:extLst>
          </p:cNvPr>
          <p:cNvSpPr txBox="1"/>
          <p:nvPr/>
        </p:nvSpPr>
        <p:spPr>
          <a:xfrm>
            <a:off x="2640554" y="1398296"/>
            <a:ext cx="4598446" cy="369332"/>
          </a:xfrm>
          <a:prstGeom prst="rect">
            <a:avLst/>
          </a:prstGeom>
          <a:noFill/>
        </p:spPr>
        <p:txBody>
          <a:bodyPr wrap="square">
            <a:spAutoFit/>
          </a:bodyPr>
          <a:lstStyle/>
          <a:p>
            <a:r>
              <a:rPr lang="en-US" sz="1800" b="1" i="0" dirty="0">
                <a:solidFill>
                  <a:srgbClr val="008080"/>
                </a:solidFill>
              </a:rPr>
              <a:t>Note: </a:t>
            </a:r>
            <a:r>
              <a:rPr lang="en-US" sz="1800" i="0" dirty="0">
                <a:solidFill>
                  <a:srgbClr val="008080"/>
                </a:solidFill>
              </a:rPr>
              <a:t>This expression represents 3 times √20</a:t>
            </a:r>
            <a:endParaRPr lang="en-IN" dirty="0"/>
          </a:p>
        </p:txBody>
      </p:sp>
      <p:sp>
        <p:nvSpPr>
          <p:cNvPr id="9" name="TextBox 8">
            <a:extLst>
              <a:ext uri="{FF2B5EF4-FFF2-40B4-BE49-F238E27FC236}">
                <a16:creationId xmlns:a16="http://schemas.microsoft.com/office/drawing/2014/main" id="{5E0887CB-688D-B589-B14D-1526D58E059D}"/>
              </a:ext>
            </a:extLst>
          </p:cNvPr>
          <p:cNvSpPr txBox="1"/>
          <p:nvPr/>
        </p:nvSpPr>
        <p:spPr>
          <a:xfrm>
            <a:off x="457200" y="1905000"/>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sp>
        <p:nvSpPr>
          <p:cNvPr id="11" name="TextBox 10">
            <a:extLst>
              <a:ext uri="{FF2B5EF4-FFF2-40B4-BE49-F238E27FC236}">
                <a16:creationId xmlns:a16="http://schemas.microsoft.com/office/drawing/2014/main" id="{42CFDCC8-6D48-415B-E946-09C65BC327F9}"/>
              </a:ext>
            </a:extLst>
          </p:cNvPr>
          <p:cNvSpPr txBox="1"/>
          <p:nvPr/>
        </p:nvSpPr>
        <p:spPr>
          <a:xfrm>
            <a:off x="457200" y="2423995"/>
            <a:ext cx="2590800" cy="523220"/>
          </a:xfrm>
          <a:prstGeom prst="rect">
            <a:avLst/>
          </a:prstGeom>
          <a:noFill/>
        </p:spPr>
        <p:txBody>
          <a:bodyPr wrap="square">
            <a:spAutoFit/>
          </a:bodyPr>
          <a:lstStyle/>
          <a:p>
            <a:r>
              <a:rPr lang="en-US" sz="2800" b="1" dirty="0"/>
              <a:t>Step 1: </a:t>
            </a:r>
            <a:r>
              <a:rPr lang="en-US" sz="2800" dirty="0"/>
              <a:t>Enter</a:t>
            </a:r>
            <a:endParaRPr lang="en-IN" sz="2800" dirty="0"/>
          </a:p>
        </p:txBody>
      </p:sp>
      <p:pic>
        <p:nvPicPr>
          <p:cNvPr id="11274" name="Picture 10" descr="three"/>
          <p:cNvPicPr>
            <a:picLocks noChangeAspect="1" noChangeArrowheads="1"/>
          </p:cNvPicPr>
          <p:nvPr/>
        </p:nvPicPr>
        <p:blipFill>
          <a:blip r:embed="rId3" cstate="print"/>
          <a:srcRect/>
          <a:stretch>
            <a:fillRect/>
          </a:stretch>
        </p:blipFill>
        <p:spPr bwMode="auto">
          <a:xfrm>
            <a:off x="2466639" y="2514600"/>
            <a:ext cx="347831" cy="365760"/>
          </a:xfrm>
          <a:prstGeom prst="rect">
            <a:avLst/>
          </a:prstGeom>
          <a:noFill/>
          <a:ln w="9525">
            <a:noFill/>
            <a:miter lim="800000"/>
            <a:headEnd/>
            <a:tailEnd/>
          </a:ln>
        </p:spPr>
      </p:pic>
      <p:sp>
        <p:nvSpPr>
          <p:cNvPr id="2" name="TextBox 1">
            <a:extLst>
              <a:ext uri="{FF2B5EF4-FFF2-40B4-BE49-F238E27FC236}">
                <a16:creationId xmlns:a16="http://schemas.microsoft.com/office/drawing/2014/main" id="{D4FF3B55-2AAB-ED07-C0E0-F0E97919413D}"/>
              </a:ext>
              <a:ext uri="{C183D7F6-B498-43B3-948B-1728B52AA6E4}">
                <adec:decorative xmlns:adec="http://schemas.microsoft.com/office/drawing/2017/decorative" val="0"/>
              </a:ext>
            </a:extLst>
          </p:cNvPr>
          <p:cNvSpPr txBox="1"/>
          <p:nvPr/>
        </p:nvSpPr>
        <p:spPr>
          <a:xfrm flipH="1">
            <a:off x="2743200" y="2423995"/>
            <a:ext cx="235088" cy="523220"/>
          </a:xfrm>
          <a:prstGeom prst="rect">
            <a:avLst/>
          </a:prstGeom>
          <a:noFill/>
        </p:spPr>
        <p:txBody>
          <a:bodyPr wrap="square">
            <a:spAutoFit/>
          </a:bodyPr>
          <a:lstStyle/>
          <a:p>
            <a:r>
              <a:rPr lang="en-US" sz="2800" dirty="0"/>
              <a:t>.</a:t>
            </a:r>
            <a:endParaRPr lang="en-IN" sz="2800" dirty="0"/>
          </a:p>
        </p:txBody>
      </p:sp>
      <p:sp>
        <p:nvSpPr>
          <p:cNvPr id="13" name="TextBox 12">
            <a:extLst>
              <a:ext uri="{FF2B5EF4-FFF2-40B4-BE49-F238E27FC236}">
                <a16:creationId xmlns:a16="http://schemas.microsoft.com/office/drawing/2014/main" id="{C71AF0C3-B8B5-FE11-B2C8-330E05C0974C}"/>
              </a:ext>
            </a:extLst>
          </p:cNvPr>
          <p:cNvSpPr txBox="1"/>
          <p:nvPr/>
        </p:nvSpPr>
        <p:spPr>
          <a:xfrm>
            <a:off x="457200" y="2947215"/>
            <a:ext cx="2349431" cy="523220"/>
          </a:xfrm>
          <a:prstGeom prst="rect">
            <a:avLst/>
          </a:prstGeom>
          <a:noFill/>
        </p:spPr>
        <p:txBody>
          <a:bodyPr wrap="square">
            <a:spAutoFit/>
          </a:bodyPr>
          <a:lstStyle/>
          <a:p>
            <a:r>
              <a:rPr lang="en-US" sz="2800" b="1" dirty="0"/>
              <a:t>Step 2: </a:t>
            </a:r>
            <a:r>
              <a:rPr lang="en-US" sz="2800" dirty="0"/>
              <a:t>Press</a:t>
            </a:r>
            <a:endParaRPr lang="en-IN" sz="2800" dirty="0"/>
          </a:p>
        </p:txBody>
      </p:sp>
      <p:pic>
        <p:nvPicPr>
          <p:cNvPr id="11275" name="Picture 11" descr="second, x square."/>
          <p:cNvPicPr>
            <a:picLocks noChangeAspect="1" noChangeArrowheads="1"/>
          </p:cNvPicPr>
          <p:nvPr/>
        </p:nvPicPr>
        <p:blipFill>
          <a:blip r:embed="rId4" cstate="print"/>
          <a:srcRect/>
          <a:stretch>
            <a:fillRect/>
          </a:stretch>
        </p:blipFill>
        <p:spPr bwMode="auto">
          <a:xfrm>
            <a:off x="2421367" y="3048000"/>
            <a:ext cx="1129553" cy="365760"/>
          </a:xfrm>
          <a:prstGeom prst="rect">
            <a:avLst/>
          </a:prstGeom>
          <a:noFill/>
          <a:ln w="9525">
            <a:noFill/>
            <a:miter lim="800000"/>
            <a:headEnd/>
            <a:tailEnd/>
          </a:ln>
        </p:spPr>
      </p:pic>
      <p:sp>
        <p:nvSpPr>
          <p:cNvPr id="17" name="TextBox 16">
            <a:extLst>
              <a:ext uri="{FF2B5EF4-FFF2-40B4-BE49-F238E27FC236}">
                <a16:creationId xmlns:a16="http://schemas.microsoft.com/office/drawing/2014/main" id="{16739E34-8E4D-7873-D244-F23FFAB651D5}"/>
              </a:ext>
            </a:extLst>
          </p:cNvPr>
          <p:cNvSpPr txBox="1"/>
          <p:nvPr/>
        </p:nvSpPr>
        <p:spPr>
          <a:xfrm>
            <a:off x="3463026" y="2929265"/>
            <a:ext cx="2447925" cy="523220"/>
          </a:xfrm>
          <a:prstGeom prst="rect">
            <a:avLst/>
          </a:prstGeom>
          <a:noFill/>
        </p:spPr>
        <p:txBody>
          <a:bodyPr wrap="square">
            <a:spAutoFit/>
          </a:bodyPr>
          <a:lstStyle/>
          <a:p>
            <a:r>
              <a:rPr lang="en-US" sz="2800" dirty="0"/>
              <a:t>. (This gives the</a:t>
            </a:r>
            <a:endParaRPr lang="en-IN" sz="2800" dirty="0"/>
          </a:p>
        </p:txBody>
      </p:sp>
      <p:pic>
        <p:nvPicPr>
          <p:cNvPr id="22" name="Picture 21" descr="X th root.">
            <a:extLst>
              <a:ext uri="{FF2B5EF4-FFF2-40B4-BE49-F238E27FC236}">
                <a16:creationId xmlns:a16="http://schemas.microsoft.com/office/drawing/2014/main" id="{A64D1E9D-86B0-FDA0-28FC-2FFA4CA96B13}"/>
              </a:ext>
            </a:extLst>
          </p:cNvPr>
          <p:cNvPicPr>
            <a:picLocks noChangeAspect="1"/>
          </p:cNvPicPr>
          <p:nvPr/>
        </p:nvPicPr>
        <p:blipFill>
          <a:blip r:embed="rId5"/>
          <a:stretch>
            <a:fillRect/>
          </a:stretch>
        </p:blipFill>
        <p:spPr>
          <a:xfrm>
            <a:off x="5833649" y="2984660"/>
            <a:ext cx="581025" cy="485775"/>
          </a:xfrm>
          <a:prstGeom prst="rect">
            <a:avLst/>
          </a:prstGeom>
        </p:spPr>
      </p:pic>
      <p:sp>
        <p:nvSpPr>
          <p:cNvPr id="19" name="TextBox 18">
            <a:extLst>
              <a:ext uri="{FF2B5EF4-FFF2-40B4-BE49-F238E27FC236}">
                <a16:creationId xmlns:a16="http://schemas.microsoft.com/office/drawing/2014/main" id="{596AE170-87FE-71EF-4F90-2B254B926A9A}"/>
              </a:ext>
            </a:extLst>
          </p:cNvPr>
          <p:cNvSpPr txBox="1"/>
          <p:nvPr/>
        </p:nvSpPr>
        <p:spPr>
          <a:xfrm>
            <a:off x="6337371" y="2947215"/>
            <a:ext cx="1538408" cy="523220"/>
          </a:xfrm>
          <a:prstGeom prst="rect">
            <a:avLst/>
          </a:prstGeom>
          <a:noFill/>
        </p:spPr>
        <p:txBody>
          <a:bodyPr wrap="square">
            <a:spAutoFit/>
          </a:bodyPr>
          <a:lstStyle/>
          <a:p>
            <a:r>
              <a:rPr lang="en-US" sz="2800" dirty="0"/>
              <a:t>symbol.)</a:t>
            </a:r>
            <a:endParaRPr lang="en-IN" sz="2800" dirty="0"/>
          </a:p>
        </p:txBody>
      </p:sp>
      <p:sp>
        <p:nvSpPr>
          <p:cNvPr id="23" name="TextBox 22">
            <a:extLst>
              <a:ext uri="{FF2B5EF4-FFF2-40B4-BE49-F238E27FC236}">
                <a16:creationId xmlns:a16="http://schemas.microsoft.com/office/drawing/2014/main" id="{71905608-4F45-437D-8EAD-CDEEEF51633A}"/>
              </a:ext>
            </a:extLst>
          </p:cNvPr>
          <p:cNvSpPr txBox="1"/>
          <p:nvPr/>
        </p:nvSpPr>
        <p:spPr>
          <a:xfrm>
            <a:off x="457200" y="3452485"/>
            <a:ext cx="2077813" cy="523220"/>
          </a:xfrm>
          <a:prstGeom prst="rect">
            <a:avLst/>
          </a:prstGeom>
          <a:noFill/>
        </p:spPr>
        <p:txBody>
          <a:bodyPr wrap="square">
            <a:spAutoFit/>
          </a:bodyPr>
          <a:lstStyle/>
          <a:p>
            <a:r>
              <a:rPr lang="en-US" sz="2800" b="1" dirty="0"/>
              <a:t>Step 3: </a:t>
            </a:r>
            <a:r>
              <a:rPr lang="en-US" sz="2800" dirty="0"/>
              <a:t>Enter   </a:t>
            </a:r>
            <a:endParaRPr lang="en-IN" sz="2800" dirty="0"/>
          </a:p>
        </p:txBody>
      </p:sp>
      <p:pic>
        <p:nvPicPr>
          <p:cNvPr id="11277" name="Picture 13" descr="Two, zero"/>
          <p:cNvPicPr>
            <a:picLocks noChangeAspect="1" noChangeArrowheads="1"/>
          </p:cNvPicPr>
          <p:nvPr/>
        </p:nvPicPr>
        <p:blipFill>
          <a:blip r:embed="rId6" cstate="print"/>
          <a:srcRect/>
          <a:stretch>
            <a:fillRect/>
          </a:stretch>
        </p:blipFill>
        <p:spPr bwMode="auto">
          <a:xfrm>
            <a:off x="2466639" y="3543300"/>
            <a:ext cx="771861" cy="365760"/>
          </a:xfrm>
          <a:prstGeom prst="rect">
            <a:avLst/>
          </a:prstGeom>
          <a:noFill/>
          <a:ln w="9525">
            <a:noFill/>
            <a:miter lim="800000"/>
            <a:headEnd/>
            <a:tailEnd/>
          </a:ln>
        </p:spPr>
      </p:pic>
      <p:sp>
        <p:nvSpPr>
          <p:cNvPr id="27" name="TextBox 26">
            <a:extLst>
              <a:ext uri="{FF2B5EF4-FFF2-40B4-BE49-F238E27FC236}">
                <a16:creationId xmlns:a16="http://schemas.microsoft.com/office/drawing/2014/main" id="{786A10EE-36F9-1F9E-790D-B1A23F6FA462}"/>
              </a:ext>
            </a:extLst>
          </p:cNvPr>
          <p:cNvSpPr txBox="1"/>
          <p:nvPr/>
        </p:nvSpPr>
        <p:spPr>
          <a:xfrm>
            <a:off x="3183920" y="3441710"/>
            <a:ext cx="5397209" cy="523220"/>
          </a:xfrm>
          <a:prstGeom prst="rect">
            <a:avLst/>
          </a:prstGeom>
          <a:noFill/>
        </p:spPr>
        <p:txBody>
          <a:bodyPr wrap="square">
            <a:spAutoFit/>
          </a:bodyPr>
          <a:lstStyle/>
          <a:p>
            <a:r>
              <a:rPr lang="en-US" sz="2800" dirty="0"/>
              <a:t>and the right-hand parenthesis    .</a:t>
            </a:r>
            <a:endParaRPr lang="en-IN" sz="2800" dirty="0"/>
          </a:p>
        </p:txBody>
      </p:sp>
      <p:pic>
        <p:nvPicPr>
          <p:cNvPr id="16" name="Picture 11" descr="Right parenthesis."/>
          <p:cNvPicPr>
            <a:picLocks noChangeAspect="1" noChangeArrowheads="1"/>
          </p:cNvPicPr>
          <p:nvPr/>
        </p:nvPicPr>
        <p:blipFill>
          <a:blip r:embed="rId7" cstate="print"/>
          <a:srcRect/>
          <a:stretch>
            <a:fillRect/>
          </a:stretch>
        </p:blipFill>
        <p:spPr bwMode="auto">
          <a:xfrm>
            <a:off x="7839075" y="3520440"/>
            <a:ext cx="387488"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E1F9898A-62F3-77F9-8C8D-A0484E32A5A6}"/>
              </a:ext>
              <a:ext uri="{C183D7F6-B498-43B3-948B-1728B52AA6E4}">
                <adec:decorative xmlns:adec="http://schemas.microsoft.com/office/drawing/2017/decorative" val="0"/>
              </a:ext>
            </a:extLst>
          </p:cNvPr>
          <p:cNvSpPr txBox="1"/>
          <p:nvPr/>
        </p:nvSpPr>
        <p:spPr>
          <a:xfrm flipH="1">
            <a:off x="8153400" y="3439180"/>
            <a:ext cx="235088" cy="523220"/>
          </a:xfrm>
          <a:prstGeom prst="rect">
            <a:avLst/>
          </a:prstGeom>
          <a:noFill/>
        </p:spPr>
        <p:txBody>
          <a:bodyPr wrap="square">
            <a:spAutoFit/>
          </a:bodyPr>
          <a:lstStyle/>
          <a:p>
            <a:r>
              <a:rPr lang="en-US" sz="2800" dirty="0"/>
              <a:t>.</a:t>
            </a:r>
            <a:endParaRPr lang="en-IN" sz="2800" dirty="0"/>
          </a:p>
        </p:txBody>
      </p:sp>
      <p:sp>
        <p:nvSpPr>
          <p:cNvPr id="28" name="TextBox 27">
            <a:extLst>
              <a:ext uri="{FF2B5EF4-FFF2-40B4-BE49-F238E27FC236}">
                <a16:creationId xmlns:a16="http://schemas.microsoft.com/office/drawing/2014/main" id="{EB53D2E6-8ACE-01E3-216D-7B9459021C08}"/>
              </a:ext>
            </a:extLst>
          </p:cNvPr>
          <p:cNvSpPr txBox="1"/>
          <p:nvPr/>
        </p:nvSpPr>
        <p:spPr>
          <a:xfrm>
            <a:off x="431321" y="3958396"/>
            <a:ext cx="3302479" cy="523220"/>
          </a:xfrm>
          <a:prstGeom prst="rect">
            <a:avLst/>
          </a:prstGeom>
          <a:noFill/>
        </p:spPr>
        <p:txBody>
          <a:bodyPr wrap="square">
            <a:spAutoFit/>
          </a:bodyPr>
          <a:lstStyle/>
          <a:p>
            <a:r>
              <a:rPr lang="en-US" sz="2800" b="1" dirty="0"/>
              <a:t>Step 4: </a:t>
            </a:r>
            <a:r>
              <a:rPr lang="en-US" sz="2800" dirty="0"/>
              <a:t>Enter </a:t>
            </a:r>
            <a:endParaRPr lang="en-IN" sz="2800" dirty="0"/>
          </a:p>
        </p:txBody>
      </p:sp>
      <p:pic>
        <p:nvPicPr>
          <p:cNvPr id="15" name="Picture 1" descr="Enter."/>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2457450" y="4038600"/>
            <a:ext cx="966952" cy="365760"/>
          </a:xfrm>
          <a:prstGeom prst="rect">
            <a:avLst/>
          </a:prstGeom>
          <a:noFill/>
          <a:ln w="9525">
            <a:noFill/>
            <a:miter lim="800000"/>
            <a:headEnd/>
            <a:tailEnd/>
          </a:ln>
        </p:spPr>
      </p:pic>
      <p:sp>
        <p:nvSpPr>
          <p:cNvPr id="4" name="TextBox 3">
            <a:extLst>
              <a:ext uri="{FF2B5EF4-FFF2-40B4-BE49-F238E27FC236}">
                <a16:creationId xmlns:a16="http://schemas.microsoft.com/office/drawing/2014/main" id="{ABD5C9A4-C6C4-A66F-7D2C-B6E66C7D3649}"/>
              </a:ext>
              <a:ext uri="{C183D7F6-B498-43B3-948B-1728B52AA6E4}">
                <adec:decorative xmlns:adec="http://schemas.microsoft.com/office/drawing/2017/decorative" val="0"/>
              </a:ext>
            </a:extLst>
          </p:cNvPr>
          <p:cNvSpPr txBox="1"/>
          <p:nvPr/>
        </p:nvSpPr>
        <p:spPr>
          <a:xfrm flipH="1">
            <a:off x="3344013" y="3964930"/>
            <a:ext cx="235088" cy="523220"/>
          </a:xfrm>
          <a:prstGeom prst="rect">
            <a:avLst/>
          </a:prstGeom>
          <a:noFill/>
        </p:spPr>
        <p:txBody>
          <a:bodyPr wrap="square">
            <a:spAutoFit/>
          </a:bodyPr>
          <a:lstStyle/>
          <a:p>
            <a:r>
              <a:rPr lang="en-US" sz="2800" dirty="0"/>
              <a:t>.</a:t>
            </a:r>
            <a:endParaRPr lang="en-IN"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a:noFill/>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7</a:t>
            </a:r>
            <a:endParaRPr lang="en-US" sz="3200" dirty="0">
              <a:solidFill>
                <a:schemeClr val="accent1"/>
              </a:solidFill>
            </a:endParaRPr>
          </a:p>
        </p:txBody>
      </p:sp>
      <p:sp>
        <p:nvSpPr>
          <p:cNvPr id="10" name="Content Placeholder 9"/>
          <p:cNvSpPr>
            <a:spLocks noGrp="1"/>
          </p:cNvSpPr>
          <p:nvPr>
            <p:ph idx="1"/>
          </p:nvPr>
        </p:nvSpPr>
        <p:spPr/>
        <p:txBody>
          <a:bodyPr/>
          <a:lstStyle/>
          <a:p>
            <a:r>
              <a:rPr lang="en-US" dirty="0"/>
              <a:t>  The display will appear as follows. </a:t>
            </a:r>
            <a:endParaRPr lang="en-US" dirty="0">
              <a:solidFill>
                <a:schemeClr val="tx1"/>
              </a:solidFill>
            </a:endParaRPr>
          </a:p>
          <a:p>
            <a:endParaRPr lang="en-US" dirty="0"/>
          </a:p>
        </p:txBody>
      </p:sp>
      <p:pic>
        <p:nvPicPr>
          <p:cNvPr id="29697" name="Picture 1" descr="Three times the square root of open parenthesis  twenty close parenthesis  equals 13.41640786"/>
          <p:cNvPicPr>
            <a:picLocks noChangeAspect="1" noChangeArrowheads="1"/>
          </p:cNvPicPr>
          <p:nvPr/>
        </p:nvPicPr>
        <p:blipFill>
          <a:blip r:embed="rId2" cstate="print"/>
          <a:srcRect/>
          <a:stretch>
            <a:fillRect/>
          </a:stretch>
        </p:blipFill>
        <p:spPr bwMode="auto">
          <a:xfrm>
            <a:off x="2919511" y="1905000"/>
            <a:ext cx="3304979" cy="2286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Evaluate square roots. </a:t>
            </a:r>
          </a:p>
          <a:p>
            <a:pPr marL="457200" indent="-457200" defTabSz="406400">
              <a:buFont typeface="Courier New" pitchFamily="49" charset="0"/>
              <a:buChar char="o"/>
            </a:pPr>
            <a:r>
              <a:rPr lang="en-US" i="0" dirty="0">
                <a:solidFill>
                  <a:schemeClr val="tx1"/>
                </a:solidFill>
              </a:rPr>
              <a:t>Evaluate cube roots.</a:t>
            </a:r>
          </a:p>
          <a:p>
            <a:pPr marL="457200" indent="-457200" defTabSz="406400">
              <a:buFont typeface="Courier New" pitchFamily="49" charset="0"/>
              <a:buChar char="o"/>
            </a:pPr>
            <a:r>
              <a:rPr lang="en-US" i="0" dirty="0">
                <a:solidFill>
                  <a:schemeClr val="tx1"/>
                </a:solidFill>
              </a:rPr>
              <a:t>Use a calculator to evaluate square and cube roots. </a:t>
            </a:r>
            <a:r>
              <a:rPr lang="en-US" dirty="0">
                <a:solidFill>
                  <a:schemeClr val="tx1"/>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Definition: Radical Terminology </a:t>
            </a:r>
          </a:p>
        </p:txBody>
      </p:sp>
      <p:sp>
        <p:nvSpPr>
          <p:cNvPr id="7" name="Content Placeholder 6"/>
          <p:cNvSpPr>
            <a:spLocks noGrp="1"/>
          </p:cNvSpPr>
          <p:nvPr>
            <p:ph idx="1"/>
          </p:nvPr>
        </p:nvSpPr>
        <p:spPr>
          <a:xfrm>
            <a:off x="457200" y="1280160"/>
            <a:ext cx="8229600" cy="2677656"/>
          </a:xfrm>
          <a:solidFill>
            <a:schemeClr val="accent3"/>
          </a:solidFill>
          <a:ln w="28575">
            <a:solidFill>
              <a:srgbClr val="000000"/>
            </a:solidFill>
          </a:ln>
        </p:spPr>
        <p:txBody>
          <a:bodyPr wrap="square">
            <a:spAutoFit/>
          </a:bodyPr>
          <a:lstStyle/>
          <a:p>
            <a:pPr marL="15875" indent="-15875">
              <a:spcBef>
                <a:spcPct val="50000"/>
              </a:spcBef>
              <a:tabLst>
                <a:tab pos="342900" algn="l"/>
                <a:tab pos="800100" algn="l"/>
                <a:tab pos="7150100" algn="l"/>
              </a:tabLst>
            </a:pPr>
            <a:r>
              <a:rPr lang="en-US" dirty="0">
                <a:solidFill>
                  <a:srgbClr val="000000"/>
                </a:solidFill>
                <a:latin typeface="Calibri" pitchFamily="34" charset="0"/>
              </a:rPr>
              <a:t>The symbol  √  is called a </a:t>
            </a:r>
            <a:r>
              <a:rPr lang="en-US" b="1" dirty="0">
                <a:solidFill>
                  <a:srgbClr val="C00000"/>
                </a:solidFill>
                <a:latin typeface="Calibri" pitchFamily="34" charset="0"/>
              </a:rPr>
              <a:t>radical sign</a:t>
            </a:r>
            <a:r>
              <a:rPr lang="en-US" dirty="0">
                <a:solidFill>
                  <a:srgbClr val="000000"/>
                </a:solidFill>
                <a:latin typeface="Calibri" pitchFamily="34" charset="0"/>
              </a:rPr>
              <a:t>. </a:t>
            </a:r>
          </a:p>
          <a:p>
            <a:pPr marL="15875" indent="-15875">
              <a:spcBef>
                <a:spcPct val="50000"/>
              </a:spcBef>
              <a:tabLst>
                <a:tab pos="342900" algn="l"/>
                <a:tab pos="800100" algn="l"/>
                <a:tab pos="7150100" algn="l"/>
              </a:tabLst>
            </a:pPr>
            <a:r>
              <a:rPr lang="en-US" dirty="0">
                <a:solidFill>
                  <a:srgbClr val="000000"/>
                </a:solidFill>
                <a:latin typeface="Calibri" pitchFamily="34" charset="0"/>
              </a:rPr>
              <a:t>The number under the radical sign is called the </a:t>
            </a:r>
            <a:r>
              <a:rPr lang="en-US" b="1" dirty="0">
                <a:solidFill>
                  <a:srgbClr val="C00000"/>
                </a:solidFill>
                <a:latin typeface="Calibri" pitchFamily="34" charset="0"/>
              </a:rPr>
              <a:t>radicand</a:t>
            </a:r>
            <a:r>
              <a:rPr lang="en-US" dirty="0">
                <a:solidFill>
                  <a:srgbClr val="000000"/>
                </a:solidFill>
                <a:latin typeface="Calibri" pitchFamily="34" charset="0"/>
              </a:rPr>
              <a:t>. </a:t>
            </a:r>
          </a:p>
          <a:p>
            <a:pPr marL="15875" indent="-15875">
              <a:spcBef>
                <a:spcPct val="50000"/>
              </a:spcBef>
              <a:tabLst>
                <a:tab pos="342900" algn="l"/>
                <a:tab pos="800100" algn="l"/>
                <a:tab pos="7150100" algn="l"/>
              </a:tabLst>
            </a:pPr>
            <a:r>
              <a:rPr lang="en-US" dirty="0">
                <a:solidFill>
                  <a:srgbClr val="000000"/>
                </a:solidFill>
                <a:latin typeface="Calibri" pitchFamily="34" charset="0"/>
              </a:rPr>
              <a:t>The complete expression, such as √64, is called a </a:t>
            </a:r>
            <a:r>
              <a:rPr lang="en-US" b="1" dirty="0">
                <a:solidFill>
                  <a:srgbClr val="C00000"/>
                </a:solidFill>
                <a:latin typeface="Calibri" pitchFamily="34" charset="0"/>
              </a:rPr>
              <a:t>radical</a:t>
            </a:r>
            <a:r>
              <a:rPr lang="en-US" b="1" dirty="0">
                <a:solidFill>
                  <a:srgbClr val="000000"/>
                </a:solidFill>
                <a:latin typeface="Calibri" pitchFamily="34" charset="0"/>
              </a:rPr>
              <a:t> </a:t>
            </a:r>
            <a:r>
              <a:rPr lang="en-US" dirty="0">
                <a:solidFill>
                  <a:srgbClr val="000000"/>
                </a:solidFill>
                <a:latin typeface="Calibri" pitchFamily="34" charset="0"/>
              </a:rPr>
              <a:t>or </a:t>
            </a:r>
            <a:r>
              <a:rPr lang="en-US" b="1" dirty="0">
                <a:solidFill>
                  <a:srgbClr val="C00000"/>
                </a:solidFill>
                <a:latin typeface="Calibri" pitchFamily="34" charset="0"/>
              </a:rPr>
              <a:t>radical expression</a:t>
            </a:r>
            <a:r>
              <a:rPr lang="en-US" dirty="0">
                <a:solidFill>
                  <a:srgbClr val="000000"/>
                </a:solidFill>
                <a:latin typeface="Calibri" pitchFamily="34" charset="0"/>
              </a:rPr>
              <a:t>.</a:t>
            </a:r>
            <a:endParaRPr lang="en-US" i="1" dirty="0">
              <a:solidFill>
                <a:srgbClr val="000000"/>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395461"/>
            <a:ext cx="8229600" cy="489236"/>
          </a:xfrm>
          <a:prstGeom prst="rect">
            <a:avLst/>
          </a:prstGeom>
          <a:noFill/>
        </p:spPr>
        <p:txBody>
          <a:bodyPr>
            <a:spAutoFit/>
          </a:bodyPr>
          <a:lstStyle/>
          <a:p>
            <a:r>
              <a:rPr lang="en-US" dirty="0"/>
              <a:t>Definition: Square Root </a:t>
            </a:r>
            <a:endParaRPr lang="en-US" sz="3200" dirty="0">
              <a:solidFill>
                <a:schemeClr val="accent1"/>
              </a:solidFill>
            </a:endParaRPr>
          </a:p>
        </p:txBody>
      </p:sp>
      <p:sp>
        <p:nvSpPr>
          <p:cNvPr id="6" name="Content Placeholder 5"/>
          <p:cNvSpPr>
            <a:spLocks noGrp="1"/>
          </p:cNvSpPr>
          <p:nvPr>
            <p:ph idx="1"/>
          </p:nvPr>
        </p:nvSpPr>
        <p:spPr>
          <a:xfrm>
            <a:off x="457200" y="1280160"/>
            <a:ext cx="8229600" cy="2462213"/>
          </a:xfrm>
          <a:solidFill>
            <a:schemeClr val="accent3"/>
          </a:solidFill>
          <a:ln w="28575">
            <a:solidFill>
              <a:srgbClr val="000000"/>
            </a:solidFill>
          </a:ln>
        </p:spPr>
        <p:txBody>
          <a:bodyPr wrap="square">
            <a:spAutoFit/>
          </a:bodyPr>
          <a:lstStyle/>
          <a:p>
            <a:pPr marL="15875" indent="-15875" algn="just">
              <a:spcBef>
                <a:spcPct val="50000"/>
              </a:spcBef>
              <a:tabLst>
                <a:tab pos="342900" algn="l"/>
                <a:tab pos="800100" algn="l"/>
                <a:tab pos="7150100" algn="l"/>
              </a:tabLst>
            </a:pPr>
            <a:r>
              <a:rPr lang="en-US" dirty="0">
                <a:solidFill>
                  <a:srgbClr val="000000"/>
                </a:solidFill>
                <a:latin typeface="Calibri" pitchFamily="34" charset="0"/>
              </a:rPr>
              <a:t>If </a:t>
            </a:r>
            <a:r>
              <a:rPr lang="en-US" i="1" dirty="0">
                <a:solidFill>
                  <a:srgbClr val="000000"/>
                </a:solidFill>
                <a:latin typeface="Calibri" pitchFamily="34" charset="0"/>
              </a:rPr>
              <a:t>a </a:t>
            </a:r>
            <a:r>
              <a:rPr lang="en-US" dirty="0">
                <a:solidFill>
                  <a:srgbClr val="000000"/>
                </a:solidFill>
                <a:latin typeface="Calibri" pitchFamily="34" charset="0"/>
              </a:rPr>
              <a:t>is a nonnegative real number, then </a:t>
            </a:r>
          </a:p>
          <a:p>
            <a:pPr marL="15875" indent="-15875" algn="ctr">
              <a:spcBef>
                <a:spcPct val="50000"/>
              </a:spcBef>
              <a:tabLst>
                <a:tab pos="342900" algn="l"/>
                <a:tab pos="800100" algn="l"/>
                <a:tab pos="7150100" algn="l"/>
              </a:tabLst>
            </a:pPr>
            <a:r>
              <a:rPr lang="en-US" sz="2800" dirty="0">
                <a:solidFill>
                  <a:srgbClr val="000000"/>
                </a:solidFill>
                <a:latin typeface="Calibri" pitchFamily="34" charset="0"/>
              </a:rPr>
              <a:t>√</a:t>
            </a:r>
            <a:r>
              <a:rPr lang="en-US" sz="2800" i="1" dirty="0">
                <a:solidFill>
                  <a:srgbClr val="000000"/>
                </a:solidFill>
                <a:latin typeface="Calibri" pitchFamily="34" charset="0"/>
              </a:rPr>
              <a:t>a </a:t>
            </a:r>
            <a:r>
              <a:rPr lang="en-US" sz="2800" dirty="0">
                <a:solidFill>
                  <a:srgbClr val="000000"/>
                </a:solidFill>
                <a:latin typeface="Calibri" pitchFamily="34" charset="0"/>
              </a:rPr>
              <a:t>is the </a:t>
            </a:r>
            <a:r>
              <a:rPr lang="en-US" sz="2800" b="1" dirty="0">
                <a:solidFill>
                  <a:srgbClr val="C00000"/>
                </a:solidFill>
                <a:latin typeface="Calibri" pitchFamily="34" charset="0"/>
              </a:rPr>
              <a:t>principal square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p>
          <a:p>
            <a:pPr marL="15875" indent="-15875" algn="ctr">
              <a:spcBef>
                <a:spcPct val="50000"/>
              </a:spcBef>
              <a:tabLst>
                <a:tab pos="342900" algn="l"/>
                <a:tab pos="800100" algn="l"/>
                <a:tab pos="7150100" algn="l"/>
              </a:tabLst>
            </a:pPr>
            <a:r>
              <a:rPr lang="en-US" dirty="0">
                <a:solidFill>
                  <a:srgbClr val="000000"/>
                </a:solidFill>
                <a:latin typeface="Calibri" pitchFamily="34" charset="0"/>
              </a:rPr>
              <a:t>a</a:t>
            </a:r>
            <a:r>
              <a:rPr lang="en-US" sz="2800" dirty="0">
                <a:solidFill>
                  <a:srgbClr val="000000"/>
                </a:solidFill>
                <a:latin typeface="Calibri" pitchFamily="34" charset="0"/>
              </a:rPr>
              <a:t>nd</a:t>
            </a:r>
          </a:p>
          <a:p>
            <a:pPr marL="15875" indent="-15875" algn="ctr">
              <a:spcBef>
                <a:spcPct val="50000"/>
              </a:spcBef>
              <a:tabLst>
                <a:tab pos="342900" algn="l"/>
                <a:tab pos="800100" algn="l"/>
                <a:tab pos="7150100" algn="l"/>
              </a:tabLst>
            </a:pP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00"/>
                </a:solidFill>
                <a:latin typeface="Calibri" pitchFamily="34" charset="0"/>
              </a:rPr>
              <a:t>√</a:t>
            </a:r>
            <a:r>
              <a:rPr lang="en-US" sz="2800" i="1" dirty="0">
                <a:solidFill>
                  <a:srgbClr val="000000"/>
                </a:solidFill>
                <a:latin typeface="Calibri" pitchFamily="34" charset="0"/>
              </a:rPr>
              <a:t>a </a:t>
            </a:r>
            <a:r>
              <a:rPr lang="en-US" sz="2800" dirty="0">
                <a:solidFill>
                  <a:srgbClr val="000000"/>
                </a:solidFill>
                <a:latin typeface="Calibri" pitchFamily="34" charset="0"/>
              </a:rPr>
              <a:t>is the </a:t>
            </a:r>
            <a:r>
              <a:rPr lang="en-US" sz="2800" b="1" dirty="0">
                <a:solidFill>
                  <a:srgbClr val="C00000"/>
                </a:solidFill>
                <a:latin typeface="Calibri" pitchFamily="34" charset="0"/>
              </a:rPr>
              <a:t>negative square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Perfect Squares and Square Roots</a:t>
            </a:r>
          </a:p>
        </p:txBody>
      </p:sp>
      <p:sp>
        <p:nvSpPr>
          <p:cNvPr id="5" name="Content Placeholder 4"/>
          <p:cNvSpPr>
            <a:spLocks noGrp="1"/>
          </p:cNvSpPr>
          <p:nvPr>
            <p:ph idx="1"/>
          </p:nvPr>
        </p:nvSpPr>
        <p:spPr>
          <a:xfrm>
            <a:off x="457200" y="1280160"/>
            <a:ext cx="8229600" cy="2634567"/>
          </a:xfrm>
          <a:noFill/>
          <a:ln w="28575">
            <a:solidFill>
              <a:srgbClr val="FF0000"/>
            </a:solidFill>
          </a:ln>
        </p:spPr>
        <p:txBody>
          <a:bodyPr>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Notes</a:t>
            </a:r>
          </a:p>
          <a:p>
            <a:pPr marL="15875" indent="-15875">
              <a:spcBef>
                <a:spcPct val="50000"/>
              </a:spcBef>
              <a:tabLst>
                <a:tab pos="342900" algn="l"/>
                <a:tab pos="800100" algn="l"/>
                <a:tab pos="7150100" algn="l"/>
              </a:tabLst>
            </a:pPr>
            <a:r>
              <a:rPr lang="en-US" dirty="0">
                <a:solidFill>
                  <a:srgbClr val="000000"/>
                </a:solidFill>
                <a:latin typeface="Calibri" pitchFamily="34" charset="0"/>
              </a:rPr>
              <a:t>Square roots of negative numbers are not real numbers.  For example,√</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−4</a:t>
            </a:r>
            <a:r>
              <a:rPr lang="en-US" dirty="0">
                <a:solidFill>
                  <a:srgbClr val="000000"/>
                </a:solidFill>
                <a:latin typeface="Calibri" pitchFamily="34" charset="0"/>
              </a:rPr>
              <a:t> </a:t>
            </a:r>
            <a:r>
              <a:rPr lang="en-US" sz="2800" dirty="0">
                <a:solidFill>
                  <a:srgbClr val="000000"/>
                </a:solidFill>
                <a:latin typeface="Calibri" pitchFamily="34" charset="0"/>
              </a:rPr>
              <a:t>is not a real number.</a:t>
            </a:r>
            <a:br>
              <a:rPr lang="en-US" sz="2800" dirty="0">
                <a:solidFill>
                  <a:srgbClr val="000000"/>
                </a:solidFill>
                <a:latin typeface="Calibri" pitchFamily="34" charset="0"/>
              </a:rPr>
            </a:br>
            <a:r>
              <a:rPr lang="en-US" sz="2800" dirty="0">
                <a:solidFill>
                  <a:srgbClr val="000000"/>
                </a:solidFill>
                <a:latin typeface="Calibri" pitchFamily="34" charset="0"/>
              </a:rPr>
              <a:t>There is no real number whose square is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00"/>
                </a:solidFill>
                <a:latin typeface="Calibri" pitchFamily="34" charset="0"/>
              </a:rPr>
              <a:t>4. </a:t>
            </a:r>
            <a:endParaRPr lang="en-IN" dirty="0">
              <a:solidFill>
                <a:srgbClr val="000000"/>
              </a:solidFill>
              <a:latin typeface="Calibri" pitchFamily="34" charset="0"/>
            </a:endParaRPr>
          </a:p>
          <a:p>
            <a:pPr marL="15875" indent="-15875">
              <a:tabLst>
                <a:tab pos="342900" algn="l"/>
                <a:tab pos="800100" algn="l"/>
                <a:tab pos="7150100" algn="l"/>
              </a:tabLst>
            </a:pP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Evaluating Square Roots</a:t>
            </a:r>
          </a:p>
        </p:txBody>
      </p:sp>
      <p:pic>
        <p:nvPicPr>
          <p:cNvPr id="4" name="Picture 3" descr="a. Because 6 squared equals 36,&#10;we have the square root of 36 equals 6  the principal square root of 36,&#10;and negative square root of 36 equals negative 6   the negative square root of 36.">
            <a:extLst>
              <a:ext uri="{FF2B5EF4-FFF2-40B4-BE49-F238E27FC236}">
                <a16:creationId xmlns:a16="http://schemas.microsoft.com/office/drawing/2014/main" id="{CD4528DD-DA3F-A7FA-F592-32565B9C4B40}"/>
              </a:ext>
            </a:extLst>
          </p:cNvPr>
          <p:cNvPicPr>
            <a:picLocks noChangeAspect="1"/>
          </p:cNvPicPr>
          <p:nvPr/>
        </p:nvPicPr>
        <p:blipFill>
          <a:blip r:embed="rId2"/>
          <a:stretch>
            <a:fillRect/>
          </a:stretch>
        </p:blipFill>
        <p:spPr>
          <a:xfrm>
            <a:off x="533400" y="1257300"/>
            <a:ext cx="6810375" cy="1562100"/>
          </a:xfrm>
          <a:prstGeom prst="rect">
            <a:avLst/>
          </a:prstGeom>
        </p:spPr>
      </p:pic>
      <p:pic>
        <p:nvPicPr>
          <p:cNvPr id="7" name="Picture 6" descr="b. Because 11 squared equals 121, we have the square root of 121 equals 11, and the negative square root of 121 equals negative 11.">
            <a:extLst>
              <a:ext uri="{FF2B5EF4-FFF2-40B4-BE49-F238E27FC236}">
                <a16:creationId xmlns:a16="http://schemas.microsoft.com/office/drawing/2014/main" id="{9D978588-FAA7-D912-026F-C36A9C8A5100}"/>
              </a:ext>
            </a:extLst>
          </p:cNvPr>
          <p:cNvPicPr>
            <a:picLocks noChangeAspect="1"/>
          </p:cNvPicPr>
          <p:nvPr/>
        </p:nvPicPr>
        <p:blipFill>
          <a:blip r:embed="rId3"/>
          <a:stretch>
            <a:fillRect/>
          </a:stretch>
        </p:blipFill>
        <p:spPr>
          <a:xfrm>
            <a:off x="533400" y="3048000"/>
            <a:ext cx="6038850" cy="981075"/>
          </a:xfrm>
          <a:prstGeom prst="rect">
            <a:avLst/>
          </a:prstGeom>
        </p:spPr>
      </p:pic>
      <p:pic>
        <p:nvPicPr>
          <p:cNvPr id="13" name="Picture 12" descr="c. Because zero squared equals zero, the square root of zero squared equals zero.">
            <a:extLst>
              <a:ext uri="{FF2B5EF4-FFF2-40B4-BE49-F238E27FC236}">
                <a16:creationId xmlns:a16="http://schemas.microsoft.com/office/drawing/2014/main" id="{CDD3A23C-20F9-2674-4DED-5DB16C591FBA}"/>
              </a:ext>
            </a:extLst>
          </p:cNvPr>
          <p:cNvPicPr>
            <a:picLocks noChangeAspect="1"/>
          </p:cNvPicPr>
          <p:nvPr/>
        </p:nvPicPr>
        <p:blipFill>
          <a:blip r:embed="rId4"/>
          <a:stretch>
            <a:fillRect/>
          </a:stretch>
        </p:blipFill>
        <p:spPr>
          <a:xfrm>
            <a:off x="533400" y="4136656"/>
            <a:ext cx="3600450" cy="485775"/>
          </a:xfrm>
          <a:prstGeom prst="rect">
            <a:avLst/>
          </a:prstGeom>
        </p:spPr>
      </p:pic>
      <p:pic>
        <p:nvPicPr>
          <p:cNvPr id="16" name="Picture 15" descr="d. The square root of negative twenty five is not a real number.">
            <a:extLst>
              <a:ext uri="{FF2B5EF4-FFF2-40B4-BE49-F238E27FC236}">
                <a16:creationId xmlns:a16="http://schemas.microsoft.com/office/drawing/2014/main" id="{55223620-F617-288E-E8CA-F65B80F09602}"/>
              </a:ext>
            </a:extLst>
          </p:cNvPr>
          <p:cNvPicPr>
            <a:picLocks noChangeAspect="1"/>
          </p:cNvPicPr>
          <p:nvPr/>
        </p:nvPicPr>
        <p:blipFill>
          <a:blip r:embed="rId5"/>
          <a:stretch>
            <a:fillRect/>
          </a:stretch>
        </p:blipFill>
        <p:spPr>
          <a:xfrm>
            <a:off x="533400" y="5029200"/>
            <a:ext cx="4133850" cy="4286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a:noFill/>
        </p:spPr>
        <p:txBody>
          <a:bodyPr/>
          <a:lstStyle/>
          <a:p>
            <a:r>
              <a:rPr lang="en-US" sz="3200">
                <a:solidFill>
                  <a:schemeClr val="accent1"/>
                </a:solidFill>
              </a:rPr>
              <a:t>Example 2: Evaluating Square Roots</a:t>
            </a:r>
          </a:p>
        </p:txBody>
      </p:sp>
      <p:pic>
        <p:nvPicPr>
          <p:cNvPr id="4" name="Picture 3" descr="a. Because open parenthesis four fifths close parenthesis squared equals sixteen divided by twenty five, we know that the square root of sixteen divided by twenty five equals four fifths.">
            <a:extLst>
              <a:ext uri="{FF2B5EF4-FFF2-40B4-BE49-F238E27FC236}">
                <a16:creationId xmlns:a16="http://schemas.microsoft.com/office/drawing/2014/main" id="{6A2B3EA4-8863-A64E-9C29-186BC63E4915}"/>
              </a:ext>
            </a:extLst>
          </p:cNvPr>
          <p:cNvPicPr>
            <a:picLocks noChangeAspect="1"/>
          </p:cNvPicPr>
          <p:nvPr/>
        </p:nvPicPr>
        <p:blipFill>
          <a:blip r:embed="rId2"/>
          <a:stretch>
            <a:fillRect/>
          </a:stretch>
        </p:blipFill>
        <p:spPr>
          <a:xfrm>
            <a:off x="543407" y="1295400"/>
            <a:ext cx="6248400" cy="942975"/>
          </a:xfrm>
          <a:prstGeom prst="rect">
            <a:avLst/>
          </a:prstGeom>
        </p:spPr>
      </p:pic>
      <p:pic>
        <p:nvPicPr>
          <p:cNvPr id="7" name="Picture 6" descr="b. Negative square root of zero point zero zero zero nine equals negative zero point zero three because the quantity zero point zero three squared equals zero point zero zero zero nine.">
            <a:extLst>
              <a:ext uri="{FF2B5EF4-FFF2-40B4-BE49-F238E27FC236}">
                <a16:creationId xmlns:a16="http://schemas.microsoft.com/office/drawing/2014/main" id="{4BB9E636-F367-7172-153A-F10E54BF2E3C}"/>
              </a:ext>
            </a:extLst>
          </p:cNvPr>
          <p:cNvPicPr>
            <a:picLocks noChangeAspect="1"/>
          </p:cNvPicPr>
          <p:nvPr/>
        </p:nvPicPr>
        <p:blipFill>
          <a:blip r:embed="rId3"/>
          <a:stretch>
            <a:fillRect/>
          </a:stretch>
        </p:blipFill>
        <p:spPr>
          <a:xfrm>
            <a:off x="543407" y="2667000"/>
            <a:ext cx="6324600" cy="533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3: Estimating Square Roots</a:t>
            </a:r>
          </a:p>
        </p:txBody>
      </p:sp>
      <p:sp>
        <p:nvSpPr>
          <p:cNvPr id="11267" name="Rectangle 6"/>
          <p:cNvSpPr>
            <a:spLocks noGrp="1"/>
          </p:cNvSpPr>
          <p:nvPr>
            <p:ph idx="1"/>
          </p:nvPr>
        </p:nvSpPr>
        <p:spPr>
          <a:xfrm>
            <a:off x="457200" y="1280160"/>
            <a:ext cx="8229600" cy="6358664"/>
          </a:xfrm>
          <a:prstGeom prst="rect">
            <a:avLst/>
          </a:prstGeom>
          <a:noFill/>
        </p:spPr>
        <p:txBody>
          <a:bodyPr>
            <a:spAutoFit/>
          </a:bodyPr>
          <a:lstStyle/>
          <a:p>
            <a:r>
              <a:rPr lang="en-US" sz="2600" i="0" dirty="0">
                <a:solidFill>
                  <a:schemeClr val="tx1"/>
                </a:solidFill>
              </a:rPr>
              <a:t>A calculator will giv</a:t>
            </a:r>
            <a:r>
              <a:rPr lang="en-US" sz="2600" dirty="0">
                <a:solidFill>
                  <a:schemeClr val="tx1"/>
                </a:solidFill>
              </a:rPr>
              <a:t>e √30 ≈ 5.4772 rounded to the </a:t>
            </a:r>
          </a:p>
          <a:p>
            <a:r>
              <a:rPr lang="en-US" sz="2600" dirty="0">
                <a:solidFill>
                  <a:schemeClr val="tx1"/>
                </a:solidFill>
              </a:rPr>
              <a:t>nearest ten-thousandth. Check that this is a reasonable </a:t>
            </a:r>
          </a:p>
          <a:p>
            <a:r>
              <a:rPr lang="en-US" sz="2600" dirty="0">
                <a:solidFill>
                  <a:schemeClr val="tx1"/>
                </a:solidFill>
              </a:rPr>
              <a:t>estimate. </a:t>
            </a:r>
          </a:p>
          <a:p>
            <a:r>
              <a:rPr lang="en-US" sz="2600" b="1" dirty="0">
                <a:solidFill>
                  <a:schemeClr val="tx1"/>
                </a:solidFill>
              </a:rPr>
              <a:t>Solution </a:t>
            </a:r>
          </a:p>
          <a:p>
            <a:r>
              <a:rPr lang="en-US" sz="2600" dirty="0">
                <a:solidFill>
                  <a:schemeClr val="tx1"/>
                </a:solidFill>
              </a:rPr>
              <a:t>Because </a:t>
            </a:r>
            <a:r>
              <a:rPr lang="en-US" sz="2600" dirty="0">
                <a:solidFill>
                  <a:srgbClr val="000087"/>
                </a:solidFill>
              </a:rPr>
              <a:t>25 &lt; 30 &lt; 36</a:t>
            </a:r>
            <a:r>
              <a:rPr lang="en-US" sz="2600" dirty="0">
                <a:solidFill>
                  <a:schemeClr val="tx1"/>
                </a:solidFill>
              </a:rPr>
              <a:t>, we have </a:t>
            </a:r>
            <a:r>
              <a:rPr lang="en-US" sz="2600" dirty="0">
                <a:solidFill>
                  <a:srgbClr val="000087"/>
                </a:solidFill>
              </a:rPr>
              <a:t>√25 &lt; √30 &lt; √36                          </a:t>
            </a:r>
            <a:r>
              <a:rPr lang="en-US" sz="2600" dirty="0">
                <a:solidFill>
                  <a:schemeClr val="tx1"/>
                </a:solidFill>
              </a:rPr>
              <a:t>and </a:t>
            </a:r>
            <a:r>
              <a:rPr lang="en-US" sz="2600" dirty="0">
                <a:solidFill>
                  <a:srgbClr val="000087"/>
                </a:solidFill>
              </a:rPr>
              <a:t>5 &lt; √30 &lt; 6</a:t>
            </a:r>
            <a:r>
              <a:rPr lang="en-US" sz="2600" dirty="0">
                <a:solidFill>
                  <a:schemeClr val="tx1"/>
                </a:solidFill>
              </a:rPr>
              <a:t>. The approximation 5.4772 is between 5 </a:t>
            </a:r>
          </a:p>
          <a:p>
            <a:r>
              <a:rPr lang="en-US" sz="2600" dirty="0">
                <a:solidFill>
                  <a:schemeClr val="tx1"/>
                </a:solidFill>
              </a:rPr>
              <a:t>and 6 and is reasonable.</a:t>
            </a:r>
          </a:p>
          <a:p>
            <a:r>
              <a:rPr lang="en-US" sz="2600" dirty="0">
                <a:solidFill>
                  <a:schemeClr val="tx1"/>
                </a:solidFill>
              </a:rPr>
              <a:t>Another approach is to square as follows: </a:t>
            </a:r>
          </a:p>
          <a:p>
            <a:pPr>
              <a:buFont typeface="Courier New" pitchFamily="49" charset="0"/>
              <a:buNone/>
            </a:pPr>
            <a:endParaRPr lang="en-US" i="0" dirty="0">
              <a:solidFill>
                <a:schemeClr val="tx1"/>
              </a:solidFill>
            </a:endParaRPr>
          </a:p>
          <a:p>
            <a:pPr>
              <a:buFont typeface="Courier New" pitchFamily="49" charset="0"/>
              <a:buNone/>
            </a:pPr>
            <a:r>
              <a:rPr lang="en-US" b="1" i="0" dirty="0">
                <a:solidFill>
                  <a:schemeClr val="tx1"/>
                </a:solidFill>
              </a:rPr>
              <a:t> </a:t>
            </a:r>
          </a:p>
          <a:p>
            <a:pPr>
              <a:buFont typeface="Courier New" pitchFamily="49" charset="0"/>
              <a:buNone/>
            </a:pPr>
            <a:r>
              <a:rPr lang="en-US" i="0" dirty="0">
                <a:solidFill>
                  <a:schemeClr val="tx1"/>
                </a:solidFill>
              </a:rPr>
              <a:t>							</a:t>
            </a:r>
          </a:p>
          <a:p>
            <a:pPr>
              <a:buFont typeface="Courier New" pitchFamily="49" charset="0"/>
              <a:buNone/>
            </a:pPr>
            <a:r>
              <a:rPr lang="en-US" i="0" dirty="0">
                <a:solidFill>
                  <a:schemeClr val="tx1"/>
                </a:solidFill>
              </a:rPr>
              <a:t>                       </a:t>
            </a:r>
          </a:p>
          <a:p>
            <a:pPr>
              <a:buFont typeface="Courier New" pitchFamily="49" charset="0"/>
              <a:buNone/>
            </a:pPr>
            <a:endParaRPr lang="en-US" i="0" dirty="0">
              <a:solidFill>
                <a:schemeClr val="tx1"/>
              </a:solidFill>
            </a:endParaRPr>
          </a:p>
        </p:txBody>
      </p:sp>
      <p:pic>
        <p:nvPicPr>
          <p:cNvPr id="22" name="Picture 21" descr="Five point four seven seven two squared equals twenty nine point nine nine nine seven one nine eight four, which is close to thirty.">
            <a:extLst>
              <a:ext uri="{FF2B5EF4-FFF2-40B4-BE49-F238E27FC236}">
                <a16:creationId xmlns:a16="http://schemas.microsoft.com/office/drawing/2014/main" id="{11D4870A-EE0D-C90E-5324-0BC1C65A5498}"/>
              </a:ext>
            </a:extLst>
          </p:cNvPr>
          <p:cNvPicPr>
            <a:picLocks noChangeAspect="1"/>
          </p:cNvPicPr>
          <p:nvPr/>
        </p:nvPicPr>
        <p:blipFill>
          <a:blip r:embed="rId2"/>
          <a:stretch>
            <a:fillRect/>
          </a:stretch>
        </p:blipFill>
        <p:spPr>
          <a:xfrm>
            <a:off x="1144905" y="5047297"/>
            <a:ext cx="6715125" cy="5810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Definition: </a:t>
            </a:r>
            <a:r>
              <a:rPr lang="en-US" sz="3200" dirty="0">
                <a:solidFill>
                  <a:schemeClr val="accent1"/>
                </a:solidFill>
              </a:rPr>
              <a:t>Cube Root</a:t>
            </a:r>
          </a:p>
        </p:txBody>
      </p:sp>
      <p:sp>
        <p:nvSpPr>
          <p:cNvPr id="8" name="Content Placeholder 7"/>
          <p:cNvSpPr>
            <a:spLocks noGrp="1"/>
          </p:cNvSpPr>
          <p:nvPr>
            <p:ph idx="1"/>
          </p:nvPr>
        </p:nvSpPr>
        <p:spPr>
          <a:xfrm>
            <a:off x="457200" y="1280160"/>
            <a:ext cx="8229600" cy="523220"/>
          </a:xfrm>
          <a:solidFill>
            <a:schemeClr val="accent3"/>
          </a:solidFill>
          <a:ln w="28575">
            <a:solidFill>
              <a:srgbClr val="000000"/>
            </a:solidFill>
          </a:ln>
        </p:spPr>
        <p:txBody>
          <a:bodyPr wrap="square">
            <a:spAutoFit/>
          </a:bodyPr>
          <a:lstStyle/>
          <a:p>
            <a:pPr marL="15875" indent="-15875">
              <a:spcBef>
                <a:spcPct val="35000"/>
              </a:spcBef>
              <a:tabLst>
                <a:tab pos="342900" algn="l"/>
                <a:tab pos="800100" algn="l"/>
                <a:tab pos="7150100" algn="l"/>
              </a:tabLst>
            </a:pPr>
            <a:r>
              <a:rPr lang="en-US" dirty="0">
                <a:solidFill>
                  <a:srgbClr val="000000"/>
                </a:solidFill>
                <a:latin typeface="Calibri" pitchFamily="34" charset="0"/>
              </a:rPr>
              <a:t>If </a:t>
            </a:r>
            <a:r>
              <a:rPr lang="en-US" i="1" dirty="0">
                <a:solidFill>
                  <a:srgbClr val="000000"/>
                </a:solidFill>
                <a:latin typeface="Calibri" pitchFamily="34" charset="0"/>
              </a:rPr>
              <a:t>a </a:t>
            </a:r>
            <a:r>
              <a:rPr lang="en-US" dirty="0">
                <a:solidFill>
                  <a:srgbClr val="000000"/>
                </a:solidFill>
                <a:latin typeface="Calibri" pitchFamily="34" charset="0"/>
              </a:rPr>
              <a:t>is a real number, then</a:t>
            </a:r>
            <a:endParaRPr lang="en-US" i="1" dirty="0">
              <a:solidFill>
                <a:srgbClr val="000000"/>
              </a:solidFill>
              <a:latin typeface="Calibri" pitchFamily="34" charset="0"/>
            </a:endParaRPr>
          </a:p>
        </p:txBody>
      </p:sp>
      <p:pic>
        <p:nvPicPr>
          <p:cNvPr id="4" name="Picture 3" descr="Cube root of a.">
            <a:extLst>
              <a:ext uri="{FF2B5EF4-FFF2-40B4-BE49-F238E27FC236}">
                <a16:creationId xmlns:a16="http://schemas.microsoft.com/office/drawing/2014/main" id="{8CF93B80-949D-B283-8C17-B5289EDAD49C}"/>
              </a:ext>
            </a:extLst>
          </p:cNvPr>
          <p:cNvPicPr>
            <a:picLocks noChangeAspect="1"/>
          </p:cNvPicPr>
          <p:nvPr/>
        </p:nvPicPr>
        <p:blipFill>
          <a:blip r:embed="rId2"/>
          <a:stretch>
            <a:fillRect/>
          </a:stretch>
        </p:blipFill>
        <p:spPr>
          <a:xfrm>
            <a:off x="4267200" y="1280160"/>
            <a:ext cx="533400" cy="485775"/>
          </a:xfrm>
          <a:prstGeom prst="rect">
            <a:avLst/>
          </a:prstGeom>
        </p:spPr>
      </p:pic>
      <p:sp>
        <p:nvSpPr>
          <p:cNvPr id="6" name="TextBox 5">
            <a:extLst>
              <a:ext uri="{FF2B5EF4-FFF2-40B4-BE49-F238E27FC236}">
                <a16:creationId xmlns:a16="http://schemas.microsoft.com/office/drawing/2014/main" id="{754392AD-702F-185E-0256-D72D54FF5EFE}"/>
              </a:ext>
            </a:extLst>
          </p:cNvPr>
          <p:cNvSpPr txBox="1"/>
          <p:nvPr/>
        </p:nvSpPr>
        <p:spPr>
          <a:xfrm>
            <a:off x="4800600" y="1261437"/>
            <a:ext cx="3276600" cy="523220"/>
          </a:xfrm>
          <a:prstGeom prst="rect">
            <a:avLst/>
          </a:prstGeom>
          <a:noFill/>
        </p:spPr>
        <p:txBody>
          <a:bodyPr wrap="square">
            <a:spAutoFit/>
          </a:bodyPr>
          <a:lstStyle/>
          <a:p>
            <a:r>
              <a:rPr lang="en-US" sz="2800" dirty="0">
                <a:solidFill>
                  <a:srgbClr val="000000"/>
                </a:solidFill>
                <a:latin typeface="Calibri" pitchFamily="34" charset="0"/>
              </a:rPr>
              <a:t>is the </a:t>
            </a:r>
            <a:r>
              <a:rPr lang="en-US" sz="2800" b="1" dirty="0">
                <a:solidFill>
                  <a:srgbClr val="C00000"/>
                </a:solidFill>
                <a:latin typeface="Calibri" pitchFamily="34" charset="0"/>
              </a:rPr>
              <a:t>cube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endParaRPr lang="en-IN"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8"/>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1304</TotalTime>
  <Words>640</Words>
  <Application>Microsoft Office PowerPoint</Application>
  <PresentationFormat>On-screen Show (4:3)</PresentationFormat>
  <Paragraphs>94</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Calibri</vt:lpstr>
      <vt:lpstr>Courier New</vt:lpstr>
      <vt:lpstr>Office Theme</vt:lpstr>
      <vt:lpstr>Equation</vt:lpstr>
      <vt:lpstr>Section 3.R.3</vt:lpstr>
      <vt:lpstr>Objectives</vt:lpstr>
      <vt:lpstr>Definition: Radical Terminology </vt:lpstr>
      <vt:lpstr>Definition: Square Root </vt:lpstr>
      <vt:lpstr>Perfect Squares and Square Roots</vt:lpstr>
      <vt:lpstr>Example 1: Evaluating Square Roots</vt:lpstr>
      <vt:lpstr>Example 2: Evaluating Square Roots</vt:lpstr>
      <vt:lpstr>Example 3: Estimating Square Roots</vt:lpstr>
      <vt:lpstr>Definition: Cube Root</vt:lpstr>
      <vt:lpstr>Example 4: Evaluating Cube Roots</vt:lpstr>
      <vt:lpstr>Cube Roots</vt:lpstr>
      <vt:lpstr>Example 5: Evaluating Radical Expressions  with a Calculator1</vt:lpstr>
      <vt:lpstr>Example 5: Evaluating Radical Expressions  with a Calculator2</vt:lpstr>
      <vt:lpstr>Example 5: Evaluating Radical Expressions  with a Calculator3</vt:lpstr>
      <vt:lpstr>Example 5: Evaluating Radical Expressions  with a Calculator4</vt:lpstr>
      <vt:lpstr>Example 5: Evaluating Radical Expressions  with a Calculator5</vt:lpstr>
      <vt:lpstr>Example 5: Evaluating Radical Expressions  with a Calculator6</vt:lpstr>
      <vt:lpstr>Example 5: Evaluating Radical Expressions  with a Calculator7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135</cp:revision>
  <dcterms:created xsi:type="dcterms:W3CDTF">2013-04-26T14:43:13Z</dcterms:created>
  <dcterms:modified xsi:type="dcterms:W3CDTF">2025-06-24T09:53:19Z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F965E312-7105-44DB-871C-3C5F0CDD4618</vt:lpwstr>
  </property>
  <property fmtid="{D5CDD505-2E9C-101B-9397-08002B2CF9AE}" pid="3" name="ArticulatePath">
    <vt:lpwstr>DEV2e_15_1</vt:lpwstr>
  </property>
</Properties>
</file>