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59" r:id="rId3"/>
    <p:sldId id="276" r:id="rId4"/>
    <p:sldId id="260" r:id="rId5"/>
    <p:sldId id="277" r:id="rId6"/>
    <p:sldId id="261" r:id="rId7"/>
    <p:sldId id="273" r:id="rId8"/>
    <p:sldId id="262" r:id="rId9"/>
    <p:sldId id="264" r:id="rId10"/>
    <p:sldId id="275" r:id="rId11"/>
    <p:sldId id="265" r:id="rId12"/>
    <p:sldId id="266" r:id="rId13"/>
    <p:sldId id="267" r:id="rId14"/>
    <p:sldId id="268" r:id="rId15"/>
    <p:sldId id="269" r:id="rId16"/>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 id="1" name="Anna Tavormina" initials="AT" lastIdx="1" clrIdx="1">
    <p:extLst>
      <p:ext uri="{19B8F6BF-5375-455C-9EA6-DF929625EA0E}">
        <p15:presenceInfo xmlns:p15="http://schemas.microsoft.com/office/powerpoint/2012/main" userId="Anna Tavormina" providerId="None"/>
      </p:ext>
    </p:extLst>
  </p:cmAuthor>
  <p:cmAuthor id="2" name="Nagesh" initials="N"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C7C9E"/>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73" autoAdjust="0"/>
  </p:normalViewPr>
  <p:slideViewPr>
    <p:cSldViewPr>
      <p:cViewPr varScale="1">
        <p:scale>
          <a:sx n="105" d="100"/>
          <a:sy n="105" d="100"/>
        </p:scale>
        <p:origin x="118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96208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20EED1-6F6B-408F-BF03-5B7A103D5F82}"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C8FAC8-0C7E-4A3C-9564-C8B2C6FA857D}" type="slidenum">
              <a:rPr lang="en-US" smtClean="0"/>
              <a:pPr/>
              <a:t>‹#›</a:t>
            </a:fld>
            <a:endParaRPr lang="en-US"/>
          </a:p>
        </p:txBody>
      </p:sp>
    </p:spTree>
    <p:extLst>
      <p:ext uri="{BB962C8B-B14F-4D97-AF65-F5344CB8AC3E}">
        <p14:creationId xmlns:p14="http://schemas.microsoft.com/office/powerpoint/2010/main" val="3099194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9F5D1EB1-F43B-437B-A7D1-68C1CA7982C4}"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37090906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E"/>
                </a:solidFill>
              </a:rPr>
              <a:t>Copyright © by Hawkes Learning   </a:t>
            </a:r>
          </a:p>
          <a:p>
            <a:pPr eaLnBrk="1" hangingPunct="1"/>
            <a:r>
              <a:rPr lang="en-US" baseline="-25000" dirty="0">
                <a:solidFill>
                  <a:srgbClr val="2C7C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E"/>
                </a:solidFill>
              </a:rPr>
              <a:t>Copyright © by Hawkes Learning</a:t>
            </a:r>
          </a:p>
          <a:p>
            <a:pPr eaLnBrk="1" hangingPunct="1"/>
            <a:r>
              <a:rPr lang="en-US" baseline="-25000" dirty="0">
                <a:solidFill>
                  <a:srgbClr val="2C7C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3" Type="http://schemas.openxmlformats.org/officeDocument/2006/relationships/image" Target="../media/image7.wmf"/><Relationship Id="rId18" Type="http://schemas.openxmlformats.org/officeDocument/2006/relationships/oleObject" Target="../embeddings/oleObject9.bin"/><Relationship Id="rId26" Type="http://schemas.openxmlformats.org/officeDocument/2006/relationships/oleObject" Target="../embeddings/oleObject13.bin"/><Relationship Id="rId39" Type="http://schemas.openxmlformats.org/officeDocument/2006/relationships/image" Target="../media/image20.wmf"/><Relationship Id="rId21" Type="http://schemas.openxmlformats.org/officeDocument/2006/relationships/image" Target="../media/image11.wmf"/><Relationship Id="rId34" Type="http://schemas.openxmlformats.org/officeDocument/2006/relationships/oleObject" Target="../embeddings/oleObject17.bin"/><Relationship Id="rId7" Type="http://schemas.openxmlformats.org/officeDocument/2006/relationships/image" Target="../media/image4.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5.wmf"/><Relationship Id="rId41" Type="http://schemas.openxmlformats.org/officeDocument/2006/relationships/image" Target="../media/image21.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24" Type="http://schemas.openxmlformats.org/officeDocument/2006/relationships/oleObject" Target="../embeddings/oleObject12.bin"/><Relationship Id="rId32" Type="http://schemas.openxmlformats.org/officeDocument/2006/relationships/oleObject" Target="../embeddings/oleObject16.bin"/><Relationship Id="rId37" Type="http://schemas.openxmlformats.org/officeDocument/2006/relationships/image" Target="../media/image19.wmf"/><Relationship Id="rId40" Type="http://schemas.openxmlformats.org/officeDocument/2006/relationships/oleObject" Target="../embeddings/oleObject20.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36" Type="http://schemas.openxmlformats.org/officeDocument/2006/relationships/oleObject" Target="../embeddings/oleObject18.bin"/><Relationship Id="rId10" Type="http://schemas.openxmlformats.org/officeDocument/2006/relationships/oleObject" Target="../embeddings/oleObject5.bin"/><Relationship Id="rId19" Type="http://schemas.openxmlformats.org/officeDocument/2006/relationships/image" Target="../media/image10.wmf"/><Relationship Id="rId31" Type="http://schemas.openxmlformats.org/officeDocument/2006/relationships/image" Target="../media/image16.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 Id="rId30" Type="http://schemas.openxmlformats.org/officeDocument/2006/relationships/oleObject" Target="../embeddings/oleObject15.bin"/><Relationship Id="rId35" Type="http://schemas.openxmlformats.org/officeDocument/2006/relationships/image" Target="../media/image18.wmf"/><Relationship Id="rId8" Type="http://schemas.openxmlformats.org/officeDocument/2006/relationships/oleObject" Target="../embeddings/oleObject4.bin"/><Relationship Id="rId3" Type="http://schemas.openxmlformats.org/officeDocument/2006/relationships/image" Target="../media/image2.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33" Type="http://schemas.openxmlformats.org/officeDocument/2006/relationships/image" Target="../media/image17.wmf"/><Relationship Id="rId38" Type="http://schemas.openxmlformats.org/officeDocument/2006/relationships/oleObject" Target="../embeddings/oleObject19.bin"/></Relationships>
</file>

<file path=ppt/slides/_rels/slide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 Id="rId5" Type="http://schemas.openxmlformats.org/officeDocument/2006/relationships/image" Target="../media/image25.emf"/><Relationship Id="rId4" Type="http://schemas.openxmlformats.org/officeDocument/2006/relationships/image" Target="../media/image24.emf"/></Relationships>
</file>

<file path=ppt/slides/_rels/slide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image" Target="../media/image28.emf"/></Relationships>
</file>

<file path=ppt/slides/_rels/slide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 Id="rId5" Type="http://schemas.openxmlformats.org/officeDocument/2006/relationships/image" Target="../media/image33.emf"/><Relationship Id="rId4" Type="http://schemas.openxmlformats.org/officeDocument/2006/relationships/image" Target="../media/image32.emf"/></Relationships>
</file>

<file path=ppt/slides/_rels/slide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Square Roots and the Pythagorean Theorem</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Pythagorean Theorem</a:t>
            </a:r>
          </a:p>
        </p:txBody>
      </p:sp>
      <p:sp>
        <p:nvSpPr>
          <p:cNvPr id="5" name="Content Placeholder 6"/>
          <p:cNvSpPr txBox="1">
            <a:spLocks/>
          </p:cNvSpPr>
          <p:nvPr/>
        </p:nvSpPr>
        <p:spPr>
          <a:xfrm>
            <a:off x="457200" y="1280160"/>
            <a:ext cx="8229600" cy="3767185"/>
          </a:xfrm>
          <a:prstGeom prst="rect">
            <a:avLst/>
          </a:prstGeom>
          <a:solidFill>
            <a:schemeClr val="accent3"/>
          </a:solidFill>
          <a:ln w="28575">
            <a:solidFill>
              <a:srgbClr val="000000"/>
            </a:solidFill>
            <a:miter lim="800000"/>
            <a:headEnd/>
            <a:tailEnd/>
          </a:ln>
        </p:spPr>
        <p:txBody>
          <a:bodyPr wrap="square">
            <a:spAutoFit/>
          </a:bodyPr>
          <a:lstStyle/>
          <a:p>
            <a:pPr marL="0" marR="0" lvl="0" indent="0" algn="l" defTabSz="914400" rtl="0" eaLnBrk="0" fontAlgn="auto" latinLnBrk="0" hangingPunct="0">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In a right triangle, the square of the length of the hypotenuse is equal to the sum of the squares of the lengths of the two legs.</a:t>
            </a:r>
          </a:p>
          <a:p>
            <a:pPr marL="0" marR="0" lvl="0" indent="0" algn="l" defTabSz="914400" rtl="0" eaLnBrk="0" fontAlgn="auto" latinLnBrk="0" hangingPunct="0">
              <a:lnSpc>
                <a:spcPct val="100000"/>
              </a:lnSpc>
              <a:spcBef>
                <a:spcPct val="20000"/>
              </a:spcBef>
              <a:spcAft>
                <a:spcPts val="0"/>
              </a:spcAft>
              <a:buClrTx/>
              <a:buSzTx/>
              <a:buFontTx/>
              <a:buNone/>
              <a:tabLst/>
              <a:defRPr/>
            </a:pPr>
            <a:endPar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endParaRPr>
          </a:p>
          <a:p>
            <a:pPr marL="533400" marR="0" lvl="0" indent="-533400" algn="just" defTabSz="914400" rtl="0" eaLnBrk="0" fontAlgn="auto" latinLnBrk="0" hangingPunct="0">
              <a:lnSpc>
                <a:spcPct val="100000"/>
              </a:lnSpc>
              <a:spcBef>
                <a:spcPct val="20000"/>
              </a:spcBef>
              <a:spcAft>
                <a:spcPts val="0"/>
              </a:spcAft>
              <a:buClrTx/>
              <a:buSzTx/>
              <a:buFontTx/>
              <a:buNone/>
              <a:tabLst/>
              <a:defRPr/>
            </a:pPr>
            <a:endPar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endParaRPr>
          </a:p>
          <a:p>
            <a:pPr marL="533400" marR="0" lvl="0" indent="-533400" algn="just" defTabSz="914400" rtl="0" eaLnBrk="0" fontAlgn="auto" latinLnBrk="0" hangingPunct="0">
              <a:lnSpc>
                <a:spcPct val="100000"/>
              </a:lnSpc>
              <a:spcBef>
                <a:spcPct val="20000"/>
              </a:spcBef>
              <a:spcAft>
                <a:spcPts val="0"/>
              </a:spcAft>
              <a:buClrTx/>
              <a:buSzTx/>
              <a:buFontTx/>
              <a:buNone/>
              <a:tabLst/>
              <a:defRPr/>
            </a:pPr>
            <a:endPar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endParaRPr>
          </a:p>
          <a:p>
            <a:pPr marL="533400" marR="0" lvl="0" indent="-533400" algn="just" defTabSz="914400" rtl="0" eaLnBrk="0" fontAlgn="auto" latinLnBrk="0" hangingPunct="0">
              <a:lnSpc>
                <a:spcPct val="100000"/>
              </a:lnSpc>
              <a:spcBef>
                <a:spcPct val="20000"/>
              </a:spcBef>
              <a:spcAft>
                <a:spcPts val="0"/>
              </a:spcAft>
              <a:buClrTx/>
              <a:buSzTx/>
              <a:buFontTx/>
              <a:buNone/>
              <a:tabLst/>
              <a:defRPr/>
            </a:pPr>
            <a:endParaRPr kumimoji="0" lang="en-US" sz="4500" b="0" i="1" u="none" strike="noStrike" kern="1200" cap="none" spc="0" normalizeH="0" baseline="0" noProof="0" dirty="0">
              <a:ln>
                <a:noFill/>
              </a:ln>
              <a:solidFill>
                <a:srgbClr val="000000"/>
              </a:solidFill>
              <a:effectLst/>
              <a:uLnTx/>
              <a:uFillTx/>
              <a:latin typeface="Calibri" pitchFamily="34" charset="0"/>
              <a:ea typeface="+mn-ea"/>
              <a:cs typeface="+mn-cs"/>
            </a:endParaRPr>
          </a:p>
        </p:txBody>
      </p:sp>
      <p:pic>
        <p:nvPicPr>
          <p:cNvPr id="8" name="Picture 7" descr="c squared equals a squared plus b squared.">
            <a:extLst>
              <a:ext uri="{FF2B5EF4-FFF2-40B4-BE49-F238E27FC236}">
                <a16:creationId xmlns:a16="http://schemas.microsoft.com/office/drawing/2014/main" id="{5F2245CA-7D3C-FF03-A2D4-AE6890CA486B}"/>
              </a:ext>
            </a:extLst>
          </p:cNvPr>
          <p:cNvPicPr>
            <a:picLocks noChangeAspect="1"/>
          </p:cNvPicPr>
          <p:nvPr/>
        </p:nvPicPr>
        <p:blipFill>
          <a:blip r:embed="rId2"/>
          <a:stretch>
            <a:fillRect/>
          </a:stretch>
        </p:blipFill>
        <p:spPr>
          <a:xfrm>
            <a:off x="895350" y="3051235"/>
            <a:ext cx="1733550" cy="419100"/>
          </a:xfrm>
          <a:prstGeom prst="rect">
            <a:avLst/>
          </a:prstGeom>
        </p:spPr>
      </p:pic>
      <p:pic>
        <p:nvPicPr>
          <p:cNvPr id="6" name="Picture 2" descr="A diagram of right triangle shown with legs labeled a and b and the hypotenuse labeled c."/>
          <p:cNvPicPr>
            <a:picLocks noChangeAspect="1" noChangeArrowheads="1"/>
          </p:cNvPicPr>
          <p:nvPr/>
        </p:nvPicPr>
        <p:blipFill>
          <a:blip r:embed="rId3" cstate="print">
            <a:clrChange>
              <a:clrFrom>
                <a:srgbClr val="E6F4F1"/>
              </a:clrFrom>
              <a:clrTo>
                <a:srgbClr val="E6F4F1">
                  <a:alpha val="0"/>
                </a:srgbClr>
              </a:clrTo>
            </a:clrChange>
            <a:lum bright="-20000"/>
          </a:blip>
          <a:srcRect/>
          <a:stretch>
            <a:fillRect/>
          </a:stretch>
        </p:blipFill>
        <p:spPr bwMode="auto">
          <a:xfrm>
            <a:off x="3810000" y="2819400"/>
            <a:ext cx="3571875" cy="19621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Verifying Right Triangles</a:t>
            </a:r>
            <a:endParaRPr lang="en-US" sz="3200" dirty="0">
              <a:solidFill>
                <a:schemeClr val="accent1"/>
              </a:solidFill>
            </a:endParaRPr>
          </a:p>
        </p:txBody>
      </p:sp>
      <p:sp>
        <p:nvSpPr>
          <p:cNvPr id="11267"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Show that a triangle with sides of lengths </a:t>
            </a:r>
            <a:r>
              <a:rPr lang="en-US" i="0" dirty="0">
                <a:solidFill>
                  <a:srgbClr val="0000FF"/>
                </a:solidFill>
              </a:rPr>
              <a:t>3 inches</a:t>
            </a:r>
            <a:r>
              <a:rPr lang="en-US" i="0" dirty="0">
                <a:solidFill>
                  <a:schemeClr val="tx1"/>
                </a:solidFill>
              </a:rPr>
              <a:t>, </a:t>
            </a:r>
            <a:r>
              <a:rPr lang="en-US" i="0" dirty="0">
                <a:solidFill>
                  <a:srgbClr val="0000FF"/>
                </a:solidFill>
              </a:rPr>
              <a:t>4 inches</a:t>
            </a:r>
            <a:r>
              <a:rPr lang="en-US" i="0" dirty="0">
                <a:solidFill>
                  <a:schemeClr val="tx1"/>
                </a:solidFill>
              </a:rPr>
              <a:t>, and </a:t>
            </a:r>
            <a:r>
              <a:rPr lang="en-US" i="0" dirty="0">
                <a:solidFill>
                  <a:srgbClr val="0000FF"/>
                </a:solidFill>
              </a:rPr>
              <a:t>5 inches </a:t>
            </a:r>
            <a:r>
              <a:rPr lang="en-US" i="0" dirty="0">
                <a:solidFill>
                  <a:schemeClr val="tx1"/>
                </a:solidFill>
              </a:rPr>
              <a:t>must be a right triangle. </a:t>
            </a:r>
          </a:p>
          <a:p>
            <a:pPr>
              <a:buFont typeface="Courier New" pitchFamily="49" charset="0"/>
              <a:buNone/>
            </a:pPr>
            <a:r>
              <a:rPr lang="en-US" b="1" i="0" dirty="0">
                <a:solidFill>
                  <a:schemeClr val="tx1"/>
                </a:solidFill>
              </a:rPr>
              <a:t>Solution </a:t>
            </a:r>
          </a:p>
        </p:txBody>
      </p:sp>
      <p:sp>
        <p:nvSpPr>
          <p:cNvPr id="7" name="Rectangle 6"/>
          <p:cNvSpPr/>
          <p:nvPr/>
        </p:nvSpPr>
        <p:spPr>
          <a:xfrm>
            <a:off x="457200" y="2819400"/>
            <a:ext cx="8229600" cy="2246769"/>
          </a:xfrm>
          <a:prstGeom prst="rect">
            <a:avLst/>
          </a:prstGeom>
        </p:spPr>
        <p:txBody>
          <a:bodyPr wrap="square">
            <a:spAutoFit/>
          </a:bodyPr>
          <a:lstStyle/>
          <a:p>
            <a:pPr>
              <a:spcBef>
                <a:spcPts val="600"/>
              </a:spcBef>
              <a:buFont typeface="Courier New" pitchFamily="49" charset="0"/>
              <a:buNone/>
            </a:pPr>
            <a:r>
              <a:rPr lang="en-US" sz="2800" dirty="0"/>
              <a:t>If the triangle is a right triangle, then its three sides must satisfy the property stated in the Pythagorean Theorem: </a:t>
            </a:r>
            <a:r>
              <a:rPr lang="en-US" sz="2800" b="1" i="1" dirty="0">
                <a:solidFill>
                  <a:srgbClr val="0000FF"/>
                </a:solidFill>
              </a:rPr>
              <a:t>c</a:t>
            </a:r>
            <a:r>
              <a:rPr lang="en-US" sz="2800" dirty="0">
                <a:solidFill>
                  <a:srgbClr val="0000FF"/>
                </a:solidFill>
              </a:rPr>
              <a:t>²</a:t>
            </a:r>
            <a:r>
              <a:rPr lang="en-US" sz="2800" b="1" dirty="0">
                <a:solidFill>
                  <a:srgbClr val="0000FF"/>
                </a:solidFill>
              </a:rPr>
              <a:t> = </a:t>
            </a:r>
            <a:r>
              <a:rPr lang="en-US" sz="2800" b="1" i="1" dirty="0">
                <a:solidFill>
                  <a:srgbClr val="0000FF"/>
                </a:solidFill>
              </a:rPr>
              <a:t>a</a:t>
            </a:r>
            <a:r>
              <a:rPr lang="en-US" sz="2800" dirty="0">
                <a:solidFill>
                  <a:srgbClr val="0000FF"/>
                </a:solidFill>
              </a:rPr>
              <a:t>²</a:t>
            </a:r>
            <a:r>
              <a:rPr lang="en-US" sz="2800" b="1" dirty="0">
                <a:solidFill>
                  <a:srgbClr val="0000FF"/>
                </a:solidFill>
              </a:rPr>
              <a:t> + </a:t>
            </a:r>
            <a:r>
              <a:rPr lang="en-US" sz="2800" b="1" i="1" dirty="0">
                <a:solidFill>
                  <a:srgbClr val="0000FF"/>
                </a:solidFill>
              </a:rPr>
              <a:t>b</a:t>
            </a:r>
            <a:r>
              <a:rPr lang="en-US" sz="2800" dirty="0">
                <a:solidFill>
                  <a:srgbClr val="0000FF"/>
                </a:solidFill>
              </a:rPr>
              <a:t>²</a:t>
            </a:r>
            <a:r>
              <a:rPr lang="en-US" sz="2800" dirty="0"/>
              <a:t>. Or, in this case, 5² = 3² + 4². Since </a:t>
            </a:r>
            <a:r>
              <a:rPr lang="en-US" sz="2800" dirty="0">
                <a:solidFill>
                  <a:srgbClr val="000099"/>
                </a:solidFill>
              </a:rPr>
              <a:t>25 = 9 + 16 </a:t>
            </a:r>
            <a:r>
              <a:rPr lang="en-US" sz="2800" dirty="0"/>
              <a:t>is a true statement, the triangle is a </a:t>
            </a:r>
            <a:r>
              <a:rPr lang="en-US" sz="2800" dirty="0">
                <a:solidFill>
                  <a:srgbClr val="FF0008"/>
                </a:solidFill>
              </a:rPr>
              <a:t>right triangle</a:t>
            </a:r>
            <a:r>
              <a:rPr lang="en-US" sz="28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Length of the Hypotenuse</a:t>
            </a:r>
            <a:endParaRPr lang="en-US" sz="3200" dirty="0">
              <a:solidFill>
                <a:schemeClr val="accent1"/>
              </a:solidFill>
            </a:endParaRPr>
          </a:p>
        </p:txBody>
      </p:sp>
      <p:sp>
        <p:nvSpPr>
          <p:cNvPr id="12291" name="Rectangle 3"/>
          <p:cNvSpPr>
            <a:spLocks noGrp="1"/>
          </p:cNvSpPr>
          <p:nvPr>
            <p:ph idx="1"/>
          </p:nvPr>
        </p:nvSpPr>
        <p:spPr>
          <a:xfrm>
            <a:off x="457200" y="1266783"/>
            <a:ext cx="8229600" cy="867930"/>
          </a:xfrm>
          <a:prstGeom prst="rect">
            <a:avLst/>
          </a:prstGeom>
        </p:spPr>
        <p:txBody>
          <a:bodyPr>
            <a:spAutoFit/>
          </a:bodyPr>
          <a:lstStyle/>
          <a:p>
            <a:pPr>
              <a:lnSpc>
                <a:spcPct val="90000"/>
              </a:lnSpc>
              <a:buFont typeface="Courier New" pitchFamily="49" charset="0"/>
              <a:buNone/>
            </a:pPr>
            <a:r>
              <a:rPr lang="en-US" i="0" dirty="0">
                <a:solidFill>
                  <a:schemeClr val="tx1"/>
                </a:solidFill>
              </a:rPr>
              <a:t>Find the length of the hypotenuse of a right triangle with legs of length </a:t>
            </a:r>
            <a:r>
              <a:rPr lang="en-US" i="0" dirty="0">
                <a:solidFill>
                  <a:srgbClr val="0000FF"/>
                </a:solidFill>
              </a:rPr>
              <a:t>12 cm </a:t>
            </a:r>
            <a:r>
              <a:rPr lang="en-US" i="0" dirty="0">
                <a:solidFill>
                  <a:schemeClr val="tx1"/>
                </a:solidFill>
              </a:rPr>
              <a:t>and </a:t>
            </a:r>
            <a:r>
              <a:rPr lang="en-US" i="0" dirty="0">
                <a:solidFill>
                  <a:srgbClr val="0000FF"/>
                </a:solidFill>
              </a:rPr>
              <a:t>5 cm</a:t>
            </a:r>
            <a:r>
              <a:rPr lang="en-US" i="0" dirty="0">
                <a:solidFill>
                  <a:schemeClr val="tx1"/>
                </a:solidFill>
              </a:rPr>
              <a:t>.</a:t>
            </a:r>
          </a:p>
        </p:txBody>
      </p:sp>
      <p:sp>
        <p:nvSpPr>
          <p:cNvPr id="8" name="TextBox 7">
            <a:extLst>
              <a:ext uri="{FF2B5EF4-FFF2-40B4-BE49-F238E27FC236}">
                <a16:creationId xmlns:a16="http://schemas.microsoft.com/office/drawing/2014/main" id="{D4DDF74F-7D50-F8E8-12B8-8A1AFCF9C2BB}"/>
              </a:ext>
            </a:extLst>
          </p:cNvPr>
          <p:cNvSpPr txBox="1"/>
          <p:nvPr/>
        </p:nvSpPr>
        <p:spPr>
          <a:xfrm>
            <a:off x="504824" y="2133600"/>
            <a:ext cx="6734175" cy="867930"/>
          </a:xfrm>
          <a:prstGeom prst="rect">
            <a:avLst/>
          </a:prstGeom>
          <a:noFill/>
        </p:spPr>
        <p:txBody>
          <a:bodyPr wrap="square">
            <a:spAutoFit/>
          </a:bodyPr>
          <a:lstStyle/>
          <a:p>
            <a:pPr>
              <a:lnSpc>
                <a:spcPct val="90000"/>
              </a:lnSpc>
              <a:buFont typeface="Courier New" pitchFamily="49" charset="0"/>
              <a:buNone/>
            </a:pPr>
            <a:r>
              <a:rPr lang="en-US" sz="2800" b="1" i="0" dirty="0">
                <a:solidFill>
                  <a:schemeClr val="tx1"/>
                </a:solidFill>
              </a:rPr>
              <a:t>Solution </a:t>
            </a:r>
          </a:p>
          <a:p>
            <a:pPr>
              <a:lnSpc>
                <a:spcPct val="90000"/>
              </a:lnSpc>
              <a:buFont typeface="Courier New" pitchFamily="49" charset="0"/>
              <a:buNone/>
            </a:pPr>
            <a:r>
              <a:rPr lang="en-US" sz="2800" i="0" dirty="0">
                <a:solidFill>
                  <a:schemeClr val="tx1"/>
                </a:solidFill>
              </a:rPr>
              <a:t>Let </a:t>
            </a:r>
            <a:r>
              <a:rPr lang="en-US" sz="2800" i="1" dirty="0">
                <a:solidFill>
                  <a:schemeClr val="tx1"/>
                </a:solidFill>
              </a:rPr>
              <a:t>c</a:t>
            </a:r>
            <a:r>
              <a:rPr lang="en-US" sz="2800" dirty="0">
                <a:solidFill>
                  <a:schemeClr val="tx1"/>
                </a:solidFill>
              </a:rPr>
              <a:t> </a:t>
            </a:r>
            <a:r>
              <a:rPr lang="en-US" sz="2800" i="0" dirty="0">
                <a:solidFill>
                  <a:schemeClr val="tx1"/>
                </a:solidFill>
              </a:rPr>
              <a:t>= the length of the hypotenuse.</a:t>
            </a:r>
            <a:endParaRPr lang="en-IN" sz="2800" dirty="0"/>
          </a:p>
        </p:txBody>
      </p:sp>
      <p:pic>
        <p:nvPicPr>
          <p:cNvPr id="7186" name="Picture 18" descr="A right triangle shown with legs of length  5  and  12. The length of the hypotenuse, c, is unknown."/>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5803058" y="1752600"/>
            <a:ext cx="2908909" cy="1608715"/>
          </a:xfrm>
          <a:prstGeom prst="rect">
            <a:avLst/>
          </a:prstGeom>
          <a:noFill/>
          <a:ln w="9525">
            <a:noFill/>
            <a:miter lim="800000"/>
            <a:headEnd/>
            <a:tailEnd/>
          </a:ln>
        </p:spPr>
      </p:pic>
      <p:pic>
        <p:nvPicPr>
          <p:cNvPr id="4" name="Picture 3" descr="c squared equals 12 squared plus 5 squared.&#10;c squared equals 144 plus 25.&#10;c squared equals 169.&#10;c equals the square root of 169, which equals 13.">
            <a:extLst>
              <a:ext uri="{FF2B5EF4-FFF2-40B4-BE49-F238E27FC236}">
                <a16:creationId xmlns:a16="http://schemas.microsoft.com/office/drawing/2014/main" id="{C007718F-ECD1-0D11-2291-DA28E7091903}"/>
              </a:ext>
            </a:extLst>
          </p:cNvPr>
          <p:cNvPicPr>
            <a:picLocks noChangeAspect="1"/>
          </p:cNvPicPr>
          <p:nvPr/>
        </p:nvPicPr>
        <p:blipFill>
          <a:blip r:embed="rId3"/>
          <a:stretch>
            <a:fillRect/>
          </a:stretch>
        </p:blipFill>
        <p:spPr>
          <a:xfrm>
            <a:off x="762000" y="3048000"/>
            <a:ext cx="2028825" cy="2333625"/>
          </a:xfrm>
          <a:prstGeom prst="rect">
            <a:avLst/>
          </a:prstGeom>
        </p:spPr>
      </p:pic>
      <p:sp>
        <p:nvSpPr>
          <p:cNvPr id="6" name="TextBox 5">
            <a:extLst>
              <a:ext uri="{FF2B5EF4-FFF2-40B4-BE49-F238E27FC236}">
                <a16:creationId xmlns:a16="http://schemas.microsoft.com/office/drawing/2014/main" id="{F123287D-89C2-15F4-6760-429BF08EEF0E}"/>
              </a:ext>
            </a:extLst>
          </p:cNvPr>
          <p:cNvSpPr txBox="1"/>
          <p:nvPr/>
        </p:nvSpPr>
        <p:spPr>
          <a:xfrm>
            <a:off x="455762" y="5463469"/>
            <a:ext cx="6326038" cy="480131"/>
          </a:xfrm>
          <a:prstGeom prst="rect">
            <a:avLst/>
          </a:prstGeom>
          <a:noFill/>
        </p:spPr>
        <p:txBody>
          <a:bodyPr wrap="square">
            <a:spAutoFit/>
          </a:bodyPr>
          <a:lstStyle/>
          <a:p>
            <a:pPr>
              <a:lnSpc>
                <a:spcPct val="90000"/>
              </a:lnSpc>
              <a:buFont typeface="Courier New" pitchFamily="49" charset="0"/>
              <a:buNone/>
            </a:pPr>
            <a:r>
              <a:rPr lang="en-US" sz="2800" i="0" dirty="0">
                <a:solidFill>
                  <a:schemeClr val="tx1"/>
                </a:solidFill>
              </a:rPr>
              <a:t>The length of the hypotenuse is </a:t>
            </a:r>
            <a:r>
              <a:rPr lang="en-US" sz="2800" i="0" dirty="0">
                <a:solidFill>
                  <a:srgbClr val="FF0008"/>
                </a:solidFill>
              </a:rPr>
              <a:t>13 cm</a:t>
            </a:r>
            <a:r>
              <a:rPr lang="en-US" sz="2800" i="0" dirty="0">
                <a:solidFill>
                  <a:schemeClr val="tx1"/>
                </a:solidFill>
              </a:rPr>
              <a:t>.</a:t>
            </a:r>
            <a:r>
              <a:rPr lang="en-US" sz="2800"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6: Finding the Length of </a:t>
            </a:r>
            <a:br>
              <a:rPr lang="en-US" sz="3200" dirty="0">
                <a:solidFill>
                  <a:schemeClr val="accent1"/>
                </a:solidFill>
              </a:rPr>
            </a:br>
            <a:r>
              <a:rPr lang="en-US" sz="3200" dirty="0">
                <a:solidFill>
                  <a:schemeClr val="accent1"/>
                </a:solidFill>
              </a:rPr>
              <a:t>the Hypotenuse</a:t>
            </a:r>
          </a:p>
        </p:txBody>
      </p:sp>
      <p:sp>
        <p:nvSpPr>
          <p:cNvPr id="13315" name="Rectangle 3"/>
          <p:cNvSpPr>
            <a:spLocks noGrp="1"/>
          </p:cNvSpPr>
          <p:nvPr>
            <p:ph idx="1"/>
          </p:nvPr>
        </p:nvSpPr>
        <p:spPr>
          <a:xfrm>
            <a:off x="457200" y="1016467"/>
            <a:ext cx="8229600" cy="1384995"/>
          </a:xfrm>
          <a:prstGeom prst="rect">
            <a:avLst/>
          </a:prstGeom>
        </p:spPr>
        <p:txBody>
          <a:bodyPr wrap="square">
            <a:spAutoFit/>
          </a:bodyPr>
          <a:lstStyle/>
          <a:p>
            <a:r>
              <a:rPr lang="en-US" dirty="0"/>
              <a:t>Find the length of the hypotenuse (to the nearest hundredth) of a right triangle in which both legs have a length of </a:t>
            </a:r>
            <a:r>
              <a:rPr lang="en-US" i="0" dirty="0">
                <a:solidFill>
                  <a:srgbClr val="0000FF"/>
                </a:solidFill>
              </a:rPr>
              <a:t>1 meter</a:t>
            </a:r>
            <a:r>
              <a:rPr lang="en-US" i="0" dirty="0">
                <a:solidFill>
                  <a:schemeClr val="tx1"/>
                </a:solidFill>
              </a:rPr>
              <a:t>. </a:t>
            </a:r>
            <a:endParaRPr lang="en-US" dirty="0">
              <a:solidFill>
                <a:schemeClr val="tx1"/>
              </a:solidFill>
            </a:endParaRPr>
          </a:p>
        </p:txBody>
      </p:sp>
      <p:pic>
        <p:nvPicPr>
          <p:cNvPr id="8210" name="Picture 18" descr="The diagram of Right triangle shown with legs of length 1 meter. The length of the hypotenuse, c, is unknown."/>
          <p:cNvPicPr>
            <a:picLocks noChangeAspect="1" noChangeArrowheads="1"/>
          </p:cNvPicPr>
          <p:nvPr/>
        </p:nvPicPr>
        <p:blipFill>
          <a:blip r:embed="rId2" cstate="print"/>
          <a:srcRect/>
          <a:stretch>
            <a:fillRect/>
          </a:stretch>
        </p:blipFill>
        <p:spPr bwMode="auto">
          <a:xfrm>
            <a:off x="5823527" y="2286000"/>
            <a:ext cx="2863273" cy="2362200"/>
          </a:xfrm>
          <a:prstGeom prst="rect">
            <a:avLst/>
          </a:prstGeom>
          <a:noFill/>
          <a:ln w="9525">
            <a:noFill/>
            <a:miter lim="800000"/>
            <a:headEnd/>
            <a:tailEnd/>
          </a:ln>
        </p:spPr>
      </p:pic>
      <p:sp>
        <p:nvSpPr>
          <p:cNvPr id="3" name="TextBox 2">
            <a:extLst>
              <a:ext uri="{FF2B5EF4-FFF2-40B4-BE49-F238E27FC236}">
                <a16:creationId xmlns:a16="http://schemas.microsoft.com/office/drawing/2014/main" id="{3EC039A0-A9E1-8058-F738-A32EB008A8B1}"/>
              </a:ext>
            </a:extLst>
          </p:cNvPr>
          <p:cNvSpPr txBox="1"/>
          <p:nvPr/>
        </p:nvSpPr>
        <p:spPr>
          <a:xfrm>
            <a:off x="464628" y="2424134"/>
            <a:ext cx="7612571" cy="1384995"/>
          </a:xfrm>
          <a:prstGeom prst="rect">
            <a:avLst/>
          </a:prstGeom>
          <a:noFill/>
        </p:spPr>
        <p:txBody>
          <a:bodyPr wrap="square">
            <a:spAutoFit/>
          </a:bodyPr>
          <a:lstStyle/>
          <a:p>
            <a:pPr>
              <a:buFont typeface="Courier New" pitchFamily="49" charset="0"/>
              <a:buNone/>
            </a:pPr>
            <a:r>
              <a:rPr lang="en-US" sz="2800" b="1" i="0" dirty="0">
                <a:solidFill>
                  <a:schemeClr val="tx1"/>
                </a:solidFill>
              </a:rPr>
              <a:t>Solution</a:t>
            </a:r>
            <a:r>
              <a:rPr lang="en-US" sz="2800" dirty="0">
                <a:solidFill>
                  <a:schemeClr val="tx1"/>
                </a:solidFill>
              </a:rPr>
              <a:t> </a:t>
            </a:r>
          </a:p>
          <a:p>
            <a:r>
              <a:rPr lang="en-US" sz="2800" dirty="0"/>
              <a:t>Let </a:t>
            </a:r>
            <a:r>
              <a:rPr lang="en-US" sz="2800" i="1" dirty="0"/>
              <a:t>c</a:t>
            </a:r>
            <a:r>
              <a:rPr lang="en-US" sz="2800" dirty="0"/>
              <a:t> = the length of the hypotenuse</a:t>
            </a:r>
          </a:p>
          <a:p>
            <a:r>
              <a:rPr lang="en-US" sz="2800" dirty="0"/>
              <a:t>Now, by the Pythagorean Theorem:</a:t>
            </a:r>
            <a:endParaRPr lang="en-US" sz="2800" dirty="0">
              <a:solidFill>
                <a:schemeClr val="tx1"/>
              </a:solidFill>
            </a:endParaRPr>
          </a:p>
        </p:txBody>
      </p:sp>
      <p:pic>
        <p:nvPicPr>
          <p:cNvPr id="6" name="Picture 5" descr="c squared equals 1 squared plus 1 squared.&#10;c squared equals 1 plus 1, which equals 2.&#10;c equals the square root of 2.&#10;c is approximately equal to 1.41.">
            <a:extLst>
              <a:ext uri="{FF2B5EF4-FFF2-40B4-BE49-F238E27FC236}">
                <a16:creationId xmlns:a16="http://schemas.microsoft.com/office/drawing/2014/main" id="{21A9D4B3-7DDA-390B-87D0-EE6FE8E1A761}"/>
              </a:ext>
            </a:extLst>
          </p:cNvPr>
          <p:cNvPicPr>
            <a:picLocks noChangeAspect="1"/>
          </p:cNvPicPr>
          <p:nvPr/>
        </p:nvPicPr>
        <p:blipFill>
          <a:blip r:embed="rId3"/>
          <a:stretch>
            <a:fillRect/>
          </a:stretch>
        </p:blipFill>
        <p:spPr>
          <a:xfrm>
            <a:off x="866774" y="3722846"/>
            <a:ext cx="1876425" cy="2257425"/>
          </a:xfrm>
          <a:prstGeom prst="rect">
            <a:avLst/>
          </a:prstGeom>
        </p:spPr>
      </p:pic>
      <p:sp>
        <p:nvSpPr>
          <p:cNvPr id="12" name="Rectangle 11"/>
          <p:cNvSpPr/>
          <p:nvPr/>
        </p:nvSpPr>
        <p:spPr>
          <a:xfrm>
            <a:off x="3395932" y="4947430"/>
            <a:ext cx="5410200" cy="1044000"/>
          </a:xfrm>
          <a:prstGeom prst="rect">
            <a:avLst/>
          </a:prstGeom>
        </p:spPr>
        <p:txBody>
          <a:bodyPr wrap="square">
            <a:spAutoFit/>
          </a:bodyPr>
          <a:lstStyle/>
          <a:p>
            <a:r>
              <a:rPr lang="en-US" sz="2800" dirty="0"/>
              <a:t>The length of the hypotenuse is </a:t>
            </a:r>
            <a:br>
              <a:rPr lang="en-US" sz="2800" dirty="0"/>
            </a:br>
            <a:r>
              <a:rPr lang="en-US" sz="2800" dirty="0">
                <a:solidFill>
                  <a:srgbClr val="FF0008"/>
                </a:solidFill>
              </a:rPr>
              <a:t>√2 meters</a:t>
            </a:r>
            <a:r>
              <a:rPr lang="en-US" sz="2800" dirty="0"/>
              <a:t> (or about </a:t>
            </a:r>
            <a:r>
              <a:rPr lang="en-US" sz="2800" dirty="0">
                <a:solidFill>
                  <a:srgbClr val="FF0008"/>
                </a:solidFill>
              </a:rPr>
              <a:t>1.41 meters</a:t>
            </a:r>
            <a:r>
              <a:rPr lang="en-US" sz="2800" dirty="0"/>
              <a:t>).</a:t>
            </a:r>
            <a:endParaRPr lang="en-IN" sz="2800" dirty="0"/>
          </a:p>
          <a:p>
            <a:pPr>
              <a:buFont typeface="Courier New" pitchFamily="49" charset="0"/>
              <a:buNone/>
            </a:pPr>
            <a:r>
              <a:rPr lang="en-US" sz="2800" dirty="0"/>
              <a:t>        </a:t>
            </a:r>
          </a:p>
          <a:p>
            <a:pPr>
              <a:buFont typeface="Courier New" pitchFamily="49" charset="0"/>
              <a:buNone/>
            </a:pPr>
            <a:r>
              <a:rPr lang="en-US" sz="2800" dirty="0">
                <a:solidFill>
                  <a:srgbClr val="FF0008"/>
                </a:solidFill>
              </a:rPr>
              <a:t>      </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Application: Finding the Length of the Hypotenuse</a:t>
            </a:r>
            <a:r>
              <a:rPr lang="en-US" baseline="-25000" dirty="0"/>
              <a:t>1</a:t>
            </a:r>
            <a:endParaRPr lang="en-US" sz="3200" baseline="-25000" dirty="0">
              <a:solidFill>
                <a:schemeClr val="accent1"/>
              </a:solidFill>
            </a:endParaRPr>
          </a:p>
        </p:txBody>
      </p:sp>
      <p:sp>
        <p:nvSpPr>
          <p:cNvPr id="14339" name="Rectangle 3"/>
          <p:cNvSpPr>
            <a:spLocks noGrp="1"/>
          </p:cNvSpPr>
          <p:nvPr>
            <p:ph idx="1"/>
          </p:nvPr>
        </p:nvSpPr>
        <p:spPr>
          <a:xfrm>
            <a:off x="457200" y="1280160"/>
            <a:ext cx="8229600" cy="1815882"/>
          </a:xfrm>
          <a:prstGeom prst="rect">
            <a:avLst/>
          </a:prstGeom>
          <a:noFill/>
        </p:spPr>
        <p:txBody>
          <a:bodyPr>
            <a:spAutoFit/>
          </a:bodyPr>
          <a:lstStyle/>
          <a:p>
            <a:r>
              <a:rPr lang="en-US" i="0" dirty="0">
                <a:solidFill>
                  <a:schemeClr val="tx1"/>
                </a:solidFill>
              </a:rPr>
              <a:t>A guy wire is attached to the top of a telephone pole and anchored to the ground </a:t>
            </a:r>
            <a:r>
              <a:rPr lang="en-US" i="0" dirty="0">
                <a:solidFill>
                  <a:srgbClr val="0000FF"/>
                </a:solidFill>
              </a:rPr>
              <a:t>10 feet </a:t>
            </a:r>
            <a:r>
              <a:rPr lang="en-US" i="0" dirty="0">
                <a:solidFill>
                  <a:schemeClr val="tx1"/>
                </a:solidFill>
              </a:rPr>
              <a:t>from the base of the pole. If the pole is </a:t>
            </a:r>
            <a:r>
              <a:rPr lang="en-US" i="0" dirty="0">
                <a:solidFill>
                  <a:srgbClr val="0000FF"/>
                </a:solidFill>
              </a:rPr>
              <a:t>20 feet </a:t>
            </a:r>
            <a:r>
              <a:rPr lang="en-US" i="0" dirty="0">
                <a:solidFill>
                  <a:schemeClr val="tx1"/>
                </a:solidFill>
              </a:rPr>
              <a:t>high, what is the length of the guy wire </a:t>
            </a:r>
            <a:r>
              <a:rPr lang="en-US" dirty="0"/>
              <a:t>to the nearest hundredth?</a:t>
            </a:r>
            <a:r>
              <a:rPr lang="en-US" i="0" dirty="0">
                <a:solidFill>
                  <a:schemeClr val="tx1"/>
                </a:solidFill>
              </a:rPr>
              <a:t>  </a:t>
            </a:r>
          </a:p>
        </p:txBody>
      </p:sp>
      <p:pic>
        <p:nvPicPr>
          <p:cNvPr id="9224" name="Picture 8" descr="Illustration of a telephone pole with height of 20 feet and guy wire anchored 10 feet from the base. The length of the guy wire, x, is unknown."/>
          <p:cNvPicPr>
            <a:picLocks noChangeAspect="1" noChangeArrowheads="1"/>
          </p:cNvPicPr>
          <p:nvPr/>
        </p:nvPicPr>
        <p:blipFill>
          <a:blip r:embed="rId2" cstate="print"/>
          <a:srcRect/>
          <a:stretch>
            <a:fillRect/>
          </a:stretch>
        </p:blipFill>
        <p:spPr bwMode="auto">
          <a:xfrm>
            <a:off x="5791200" y="3114675"/>
            <a:ext cx="2571750" cy="2600325"/>
          </a:xfrm>
          <a:prstGeom prst="rect">
            <a:avLst/>
          </a:prstGeom>
          <a:noFill/>
          <a:ln w="9525">
            <a:noFill/>
            <a:miter lim="800000"/>
            <a:headEnd/>
            <a:tailEnd/>
          </a:ln>
        </p:spPr>
      </p:pic>
      <p:sp>
        <p:nvSpPr>
          <p:cNvPr id="3" name="TextBox 2">
            <a:extLst>
              <a:ext uri="{FF2B5EF4-FFF2-40B4-BE49-F238E27FC236}">
                <a16:creationId xmlns:a16="http://schemas.microsoft.com/office/drawing/2014/main" id="{8A3DCF5F-1482-C67E-523B-6F733DCC6BB8}"/>
              </a:ext>
            </a:extLst>
          </p:cNvPr>
          <p:cNvSpPr txBox="1"/>
          <p:nvPr/>
        </p:nvSpPr>
        <p:spPr>
          <a:xfrm>
            <a:off x="491706" y="3048000"/>
            <a:ext cx="7966494" cy="954107"/>
          </a:xfrm>
          <a:prstGeom prst="rect">
            <a:avLst/>
          </a:prstGeom>
          <a:noFill/>
        </p:spPr>
        <p:txBody>
          <a:bodyPr wrap="square">
            <a:spAutoFit/>
          </a:bodyPr>
          <a:lstStyle/>
          <a:p>
            <a:pPr>
              <a:spcBef>
                <a:spcPts val="1200"/>
              </a:spcBef>
              <a:buFont typeface="Courier New" pitchFamily="49" charset="0"/>
              <a:buNone/>
            </a:pPr>
            <a:r>
              <a:rPr lang="en-US" sz="2800" b="1" i="0" dirty="0">
                <a:solidFill>
                  <a:schemeClr val="tx1"/>
                </a:solidFill>
              </a:rPr>
              <a:t>Solution </a:t>
            </a:r>
          </a:p>
          <a:p>
            <a:pPr>
              <a:buFont typeface="Courier New" pitchFamily="49" charset="0"/>
              <a:buNone/>
            </a:pPr>
            <a:r>
              <a:rPr lang="en-US" sz="2800" i="0" dirty="0">
                <a:solidFill>
                  <a:schemeClr val="tx1"/>
                </a:solidFill>
              </a:rPr>
              <a:t>Let </a:t>
            </a:r>
            <a:r>
              <a:rPr lang="en-US" sz="2800" i="1" dirty="0">
                <a:solidFill>
                  <a:schemeClr val="tx1"/>
                </a:solidFill>
              </a:rPr>
              <a:t>x</a:t>
            </a:r>
            <a:r>
              <a:rPr lang="en-US" sz="2800" dirty="0">
                <a:solidFill>
                  <a:schemeClr val="tx1"/>
                </a:solidFill>
              </a:rPr>
              <a:t> </a:t>
            </a:r>
            <a:r>
              <a:rPr lang="en-US" sz="2800" i="0" dirty="0">
                <a:solidFill>
                  <a:schemeClr val="tx1"/>
                </a:solidFill>
              </a:rPr>
              <a:t>= the length of the guy wire.</a:t>
            </a:r>
            <a:endParaRPr lang="en-IN"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Application: Finding the Length of the Hypotenuse</a:t>
            </a:r>
            <a:r>
              <a:rPr lang="en-US" baseline="-25000" dirty="0"/>
              <a:t>2</a:t>
            </a:r>
            <a:endParaRPr lang="en-US" sz="3200" dirty="0">
              <a:solidFill>
                <a:schemeClr val="accent1"/>
              </a:solidFill>
            </a:endParaRPr>
          </a:p>
        </p:txBody>
      </p:sp>
      <p:sp>
        <p:nvSpPr>
          <p:cNvPr id="6" name="Rectangle 5"/>
          <p:cNvSpPr/>
          <p:nvPr/>
        </p:nvSpPr>
        <p:spPr>
          <a:xfrm>
            <a:off x="457200" y="1295400"/>
            <a:ext cx="5623463" cy="523220"/>
          </a:xfrm>
          <a:prstGeom prst="rect">
            <a:avLst/>
          </a:prstGeom>
        </p:spPr>
        <p:txBody>
          <a:bodyPr wrap="none">
            <a:spAutoFit/>
          </a:bodyPr>
          <a:lstStyle/>
          <a:p>
            <a:pPr>
              <a:buFont typeface="Courier New" pitchFamily="49" charset="0"/>
              <a:buNone/>
            </a:pPr>
            <a:r>
              <a:rPr lang="en-US" sz="2800" dirty="0"/>
              <a:t>Then, by the Pythagorean Theorem, </a:t>
            </a:r>
          </a:p>
        </p:txBody>
      </p:sp>
      <p:pic>
        <p:nvPicPr>
          <p:cNvPr id="4" name="Picture 3" descr="x squared equals 10 squared plus 20 squared.&#10;x squared equals 100 plus 400.&#10;x squared equals 500.&#10;x equals the square root of 500, which is approximately 22.36.">
            <a:extLst>
              <a:ext uri="{FF2B5EF4-FFF2-40B4-BE49-F238E27FC236}">
                <a16:creationId xmlns:a16="http://schemas.microsoft.com/office/drawing/2014/main" id="{F644F48A-57D8-B657-8CCF-BDF76EFE2299}"/>
              </a:ext>
            </a:extLst>
          </p:cNvPr>
          <p:cNvPicPr>
            <a:picLocks noChangeAspect="1"/>
          </p:cNvPicPr>
          <p:nvPr/>
        </p:nvPicPr>
        <p:blipFill>
          <a:blip r:embed="rId2"/>
          <a:stretch>
            <a:fillRect/>
          </a:stretch>
        </p:blipFill>
        <p:spPr>
          <a:xfrm>
            <a:off x="1676400" y="1929984"/>
            <a:ext cx="2638425" cy="2333625"/>
          </a:xfrm>
          <a:prstGeom prst="rect">
            <a:avLst/>
          </a:prstGeom>
        </p:spPr>
      </p:pic>
      <p:sp>
        <p:nvSpPr>
          <p:cNvPr id="7" name="TextBox 6">
            <a:extLst>
              <a:ext uri="{FF2B5EF4-FFF2-40B4-BE49-F238E27FC236}">
                <a16:creationId xmlns:a16="http://schemas.microsoft.com/office/drawing/2014/main" id="{484BFB54-83D8-E4E4-AC3E-2EB5DBA0FBEE}"/>
              </a:ext>
            </a:extLst>
          </p:cNvPr>
          <p:cNvSpPr txBox="1"/>
          <p:nvPr/>
        </p:nvSpPr>
        <p:spPr>
          <a:xfrm>
            <a:off x="609600" y="4503886"/>
            <a:ext cx="6553200" cy="523220"/>
          </a:xfrm>
          <a:prstGeom prst="rect">
            <a:avLst/>
          </a:prstGeom>
          <a:noFill/>
        </p:spPr>
        <p:txBody>
          <a:bodyPr wrap="square">
            <a:spAutoFit/>
          </a:bodyPr>
          <a:lstStyle/>
          <a:p>
            <a:r>
              <a:rPr lang="en-US" sz="2800" i="0" dirty="0">
                <a:solidFill>
                  <a:schemeClr val="tx1"/>
                </a:solidFill>
              </a:rPr>
              <a:t>The guy wire is about </a:t>
            </a:r>
            <a:r>
              <a:rPr lang="en-US" sz="2800" i="0" dirty="0">
                <a:solidFill>
                  <a:srgbClr val="FF0008"/>
                </a:solidFill>
              </a:rPr>
              <a:t>22.36</a:t>
            </a:r>
            <a:r>
              <a:rPr lang="en-US" sz="2800" i="0" dirty="0">
                <a:solidFill>
                  <a:schemeClr val="tx1"/>
                </a:solidFill>
              </a:rPr>
              <a:t> </a:t>
            </a:r>
            <a:r>
              <a:rPr lang="en-US" sz="2800" i="0" dirty="0">
                <a:solidFill>
                  <a:srgbClr val="FF0008"/>
                </a:solidFill>
              </a:rPr>
              <a:t>feet </a:t>
            </a:r>
            <a:r>
              <a:rPr lang="en-US" sz="2800" i="0" dirty="0">
                <a:solidFill>
                  <a:schemeClr val="tx1"/>
                </a:solidFill>
              </a:rPr>
              <a:t>long.</a:t>
            </a:r>
            <a:endParaRPr lang="en-IN"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2074414"/>
          </a:xfrm>
          <a:prstGeom prst="rect">
            <a:avLst/>
          </a:prstGeom>
        </p:spPr>
        <p:txBody>
          <a:bodyPr>
            <a:spAutoFit/>
          </a:bodyPr>
          <a:lstStyle/>
          <a:p>
            <a:pPr marL="461963" indent="-461963">
              <a:buFont typeface="Courier New" pitchFamily="49" charset="0"/>
              <a:buChar char="o"/>
            </a:pPr>
            <a:r>
              <a:rPr lang="en-US" dirty="0"/>
              <a:t>Find the square root of a perfect square.</a:t>
            </a:r>
            <a:endParaRPr lang="en-US" i="0" dirty="0">
              <a:solidFill>
                <a:schemeClr val="tx1"/>
              </a:solidFill>
            </a:endParaRPr>
          </a:p>
          <a:p>
            <a:pPr marL="461963" indent="-461963">
              <a:buFont typeface="Courier New" pitchFamily="49" charset="0"/>
              <a:buChar char="o"/>
            </a:pPr>
            <a:r>
              <a:rPr lang="en-US" dirty="0"/>
              <a:t>Approximate square roots using a calculator.</a:t>
            </a:r>
          </a:p>
          <a:p>
            <a:pPr marL="461963" indent="-461963">
              <a:buFont typeface="Courier New" pitchFamily="49" charset="0"/>
              <a:buChar char="o"/>
            </a:pPr>
            <a:r>
              <a:rPr lang="en-US" dirty="0"/>
              <a:t>Use the Pythagorean Theorem to solve application</a:t>
            </a:r>
          </a:p>
          <a:p>
            <a:pPr marL="461963" indent="-461963"/>
            <a:r>
              <a:rPr lang="en-US" dirty="0"/>
              <a:t>	problems.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Square Roots</a:t>
            </a:r>
            <a:r>
              <a:rPr lang="en-US" b="1" baseline="-25000" dirty="0"/>
              <a:t>1</a:t>
            </a:r>
            <a:endParaRPr lang="en-US" baseline="-25000" dirty="0"/>
          </a:p>
        </p:txBody>
      </p:sp>
      <p:sp>
        <p:nvSpPr>
          <p:cNvPr id="5" name="TextBox 4">
            <a:extLst>
              <a:ext uri="{FF2B5EF4-FFF2-40B4-BE49-F238E27FC236}">
                <a16:creationId xmlns:a16="http://schemas.microsoft.com/office/drawing/2014/main" id="{1F36D60F-9C6F-F8C6-7ED7-91C0D8089679}"/>
              </a:ext>
            </a:extLst>
          </p:cNvPr>
          <p:cNvSpPr txBox="1"/>
          <p:nvPr/>
        </p:nvSpPr>
        <p:spPr>
          <a:xfrm>
            <a:off x="1828800" y="1151374"/>
            <a:ext cx="5257800" cy="369332"/>
          </a:xfrm>
          <a:prstGeom prst="rect">
            <a:avLst/>
          </a:prstGeom>
          <a:noFill/>
        </p:spPr>
        <p:txBody>
          <a:bodyPr wrap="square">
            <a:spAutoFit/>
          </a:bodyPr>
          <a:lstStyle/>
          <a:p>
            <a:pPr algn="ctr"/>
            <a:r>
              <a:rPr lang="en-US" sz="1800" b="1" kern="1200" baseline="0" dirty="0">
                <a:solidFill>
                  <a:srgbClr val="1F497D"/>
                </a:solidFill>
              </a:rPr>
              <a:t>Table 1: Squares of Whole Numbers from 1 to 20</a:t>
            </a:r>
            <a:endParaRPr lang="en-US" sz="1800" dirty="0">
              <a:solidFill>
                <a:srgbClr val="1F497D"/>
              </a:solidFill>
            </a:endParaRPr>
          </a:p>
        </p:txBody>
      </p:sp>
      <p:graphicFrame>
        <p:nvGraphicFramePr>
          <p:cNvPr id="4" name="Content Placeholder 3" descr="This table displays the squares of Whole numbers from 1 to 20. Each row pairs a perfect square with its corresponding whole number. The square 1 of is 1, the square of 2 is 4, the square of 3 is 9, the square of 4 is 16, the square of 5 is 25, the square of 6 is 36, the square of 7 is 49, the square of 8 is 64, the square of 9 is 81, the square of 10 is 100, the square of 11 is 121, the square of 12 is 144, the square of 13 is 169, the square of 14 is 196, the square of 15 is 225, the square of 16 is 256, the square of 17 is 289, the square of 18 is 324, the square of 19 is 361, the square of 20, which is 400. The table provides a quick reference for identifying the perfect squares within this range."/>
          <p:cNvGraphicFramePr>
            <a:graphicFrameLocks noGrp="1"/>
          </p:cNvGraphicFramePr>
          <p:nvPr>
            <p:ph idx="1"/>
            <p:extLst>
              <p:ext uri="{D42A27DB-BD31-4B8C-83A1-F6EECF244321}">
                <p14:modId xmlns:p14="http://schemas.microsoft.com/office/powerpoint/2010/main" val="3101760341"/>
              </p:ext>
            </p:extLst>
          </p:nvPr>
        </p:nvGraphicFramePr>
        <p:xfrm>
          <a:off x="457200" y="1574800"/>
          <a:ext cx="8229600" cy="185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tabLst>
                          <a:tab pos="461963" algn="l"/>
                        </a:tabLst>
                      </a:pPr>
                      <a:r>
                        <a:rPr lang="en-US" dirty="0">
                          <a:solidFill>
                            <a:srgbClr val="000000"/>
                          </a:solidFill>
                        </a:rPr>
                        <a:t>	1</a:t>
                      </a:r>
                      <a:r>
                        <a:rPr lang="en-US" baseline="30000" dirty="0">
                          <a:solidFill>
                            <a:srgbClr val="000000"/>
                          </a:solidFill>
                        </a:rPr>
                        <a:t>2</a:t>
                      </a:r>
                      <a:r>
                        <a:rPr lang="en-US" dirty="0">
                          <a:solidFill>
                            <a:srgbClr val="000000"/>
                          </a:solidFill>
                        </a:rPr>
                        <a:t> = 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6</a:t>
                      </a:r>
                      <a:r>
                        <a:rPr lang="en-US" baseline="30000" dirty="0">
                          <a:solidFill>
                            <a:srgbClr val="000000"/>
                          </a:solidFill>
                        </a:rPr>
                        <a:t>2</a:t>
                      </a:r>
                      <a:r>
                        <a:rPr lang="en-US" dirty="0">
                          <a:solidFill>
                            <a:srgbClr val="000000"/>
                          </a:solidFill>
                        </a:rPr>
                        <a:t> = 36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11</a:t>
                      </a:r>
                      <a:r>
                        <a:rPr lang="en-US" baseline="30000" dirty="0">
                          <a:solidFill>
                            <a:srgbClr val="000000"/>
                          </a:solidFill>
                        </a:rPr>
                        <a:t>2</a:t>
                      </a:r>
                      <a:r>
                        <a:rPr lang="en-US" dirty="0">
                          <a:solidFill>
                            <a:srgbClr val="000000"/>
                          </a:solidFill>
                        </a:rPr>
                        <a:t> = 121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16</a:t>
                      </a:r>
                      <a:r>
                        <a:rPr lang="en-US" baseline="30000" dirty="0">
                          <a:solidFill>
                            <a:srgbClr val="000000"/>
                          </a:solidFill>
                        </a:rPr>
                        <a:t>2</a:t>
                      </a:r>
                      <a:r>
                        <a:rPr lang="en-US" dirty="0">
                          <a:solidFill>
                            <a:srgbClr val="000000"/>
                          </a:solidFill>
                        </a:rPr>
                        <a:t> = 256</a:t>
                      </a:r>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r>
                        <a:rPr lang="en-US" dirty="0">
                          <a:solidFill>
                            <a:srgbClr val="000000"/>
                          </a:solidFill>
                        </a:rPr>
                        <a:t>	2</a:t>
                      </a:r>
                      <a:r>
                        <a:rPr lang="en-US" baseline="30000" dirty="0">
                          <a:solidFill>
                            <a:srgbClr val="000000"/>
                          </a:solidFill>
                        </a:rPr>
                        <a:t>2</a:t>
                      </a:r>
                      <a:r>
                        <a:rPr lang="en-US" dirty="0">
                          <a:solidFill>
                            <a:srgbClr val="000000"/>
                          </a:solidFill>
                        </a:rPr>
                        <a:t> = 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7</a:t>
                      </a:r>
                      <a:r>
                        <a:rPr lang="en-US" baseline="30000" dirty="0">
                          <a:solidFill>
                            <a:srgbClr val="000000"/>
                          </a:solidFill>
                        </a:rPr>
                        <a:t>2</a:t>
                      </a:r>
                      <a:r>
                        <a:rPr lang="en-US" dirty="0">
                          <a:solidFill>
                            <a:srgbClr val="000000"/>
                          </a:solidFill>
                        </a:rPr>
                        <a:t> = 49</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12</a:t>
                      </a:r>
                      <a:r>
                        <a:rPr lang="en-US" baseline="30000" dirty="0">
                          <a:solidFill>
                            <a:srgbClr val="000000"/>
                          </a:solidFill>
                        </a:rPr>
                        <a:t>2</a:t>
                      </a:r>
                      <a:r>
                        <a:rPr lang="en-US" dirty="0">
                          <a:solidFill>
                            <a:srgbClr val="000000"/>
                          </a:solidFill>
                        </a:rPr>
                        <a:t> = 144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17</a:t>
                      </a:r>
                      <a:r>
                        <a:rPr lang="en-US" baseline="30000" dirty="0">
                          <a:solidFill>
                            <a:srgbClr val="000000"/>
                          </a:solidFill>
                        </a:rPr>
                        <a:t>2</a:t>
                      </a:r>
                      <a:r>
                        <a:rPr lang="en-US" dirty="0">
                          <a:solidFill>
                            <a:srgbClr val="000000"/>
                          </a:solidFill>
                        </a:rPr>
                        <a:t> = 289</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r>
                        <a:rPr lang="en-US" dirty="0">
                          <a:solidFill>
                            <a:srgbClr val="000000"/>
                          </a:solidFill>
                        </a:rPr>
                        <a:t>	3</a:t>
                      </a:r>
                      <a:r>
                        <a:rPr lang="en-US" baseline="30000" dirty="0">
                          <a:solidFill>
                            <a:srgbClr val="000000"/>
                          </a:solidFill>
                        </a:rPr>
                        <a:t>2</a:t>
                      </a:r>
                      <a:r>
                        <a:rPr lang="en-US" dirty="0">
                          <a:solidFill>
                            <a:srgbClr val="000000"/>
                          </a:solidFill>
                        </a:rPr>
                        <a:t> = 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8</a:t>
                      </a:r>
                      <a:r>
                        <a:rPr lang="en-US" baseline="30000" dirty="0">
                          <a:solidFill>
                            <a:srgbClr val="000000"/>
                          </a:solidFill>
                        </a:rPr>
                        <a:t>2</a:t>
                      </a:r>
                      <a:r>
                        <a:rPr lang="en-US" dirty="0">
                          <a:solidFill>
                            <a:srgbClr val="000000"/>
                          </a:solidFill>
                        </a:rPr>
                        <a:t> = 64</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13</a:t>
                      </a:r>
                      <a:r>
                        <a:rPr lang="en-US" baseline="30000" dirty="0">
                          <a:solidFill>
                            <a:srgbClr val="000000"/>
                          </a:solidFill>
                        </a:rPr>
                        <a:t>2</a:t>
                      </a:r>
                      <a:r>
                        <a:rPr lang="en-US" dirty="0">
                          <a:solidFill>
                            <a:srgbClr val="000000"/>
                          </a:solidFill>
                        </a:rPr>
                        <a:t> = 169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18</a:t>
                      </a:r>
                      <a:r>
                        <a:rPr lang="en-US" baseline="30000" dirty="0">
                          <a:solidFill>
                            <a:srgbClr val="000000"/>
                          </a:solidFill>
                        </a:rPr>
                        <a:t>2</a:t>
                      </a:r>
                      <a:r>
                        <a:rPr lang="en-US" dirty="0">
                          <a:solidFill>
                            <a:srgbClr val="000000"/>
                          </a:solidFill>
                        </a:rPr>
                        <a:t> = 324</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r>
                        <a:rPr lang="en-US" dirty="0">
                          <a:solidFill>
                            <a:srgbClr val="000000"/>
                          </a:solidFill>
                        </a:rPr>
                        <a:t>	4</a:t>
                      </a:r>
                      <a:r>
                        <a:rPr lang="en-US" baseline="30000" dirty="0">
                          <a:solidFill>
                            <a:srgbClr val="000000"/>
                          </a:solidFill>
                        </a:rPr>
                        <a:t>2</a:t>
                      </a:r>
                      <a:r>
                        <a:rPr lang="en-US" dirty="0">
                          <a:solidFill>
                            <a:srgbClr val="000000"/>
                          </a:solidFill>
                        </a:rPr>
                        <a:t> = 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9</a:t>
                      </a:r>
                      <a:r>
                        <a:rPr lang="en-US" baseline="30000" dirty="0">
                          <a:solidFill>
                            <a:srgbClr val="000000"/>
                          </a:solidFill>
                        </a:rPr>
                        <a:t>2</a:t>
                      </a:r>
                      <a:r>
                        <a:rPr lang="en-US" dirty="0">
                          <a:solidFill>
                            <a:srgbClr val="000000"/>
                          </a:solidFill>
                        </a:rPr>
                        <a:t> = 81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14</a:t>
                      </a:r>
                      <a:r>
                        <a:rPr lang="en-US" baseline="30000" dirty="0">
                          <a:solidFill>
                            <a:srgbClr val="000000"/>
                          </a:solidFill>
                        </a:rPr>
                        <a:t>2</a:t>
                      </a:r>
                      <a:r>
                        <a:rPr lang="en-US" dirty="0">
                          <a:solidFill>
                            <a:srgbClr val="000000"/>
                          </a:solidFill>
                        </a:rPr>
                        <a:t> = 196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19</a:t>
                      </a:r>
                      <a:r>
                        <a:rPr lang="en-US" baseline="30000" dirty="0">
                          <a:solidFill>
                            <a:srgbClr val="000000"/>
                          </a:solidFill>
                        </a:rPr>
                        <a:t>2</a:t>
                      </a:r>
                      <a:r>
                        <a:rPr lang="en-US" dirty="0">
                          <a:solidFill>
                            <a:srgbClr val="000000"/>
                          </a:solidFill>
                        </a:rPr>
                        <a:t> = 361</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r>
                        <a:rPr lang="en-US" dirty="0">
                          <a:solidFill>
                            <a:srgbClr val="000000"/>
                          </a:solidFill>
                        </a:rPr>
                        <a:t>	5</a:t>
                      </a:r>
                      <a:r>
                        <a:rPr lang="en-US" baseline="30000" dirty="0">
                          <a:solidFill>
                            <a:srgbClr val="000000"/>
                          </a:solidFill>
                        </a:rPr>
                        <a:t>2</a:t>
                      </a:r>
                      <a:r>
                        <a:rPr lang="en-US" dirty="0">
                          <a:solidFill>
                            <a:srgbClr val="000000"/>
                          </a:solidFill>
                        </a:rPr>
                        <a:t> = 25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10</a:t>
                      </a:r>
                      <a:r>
                        <a:rPr lang="en-US" baseline="30000" dirty="0">
                          <a:solidFill>
                            <a:srgbClr val="000000"/>
                          </a:solidFill>
                        </a:rPr>
                        <a:t>2</a:t>
                      </a:r>
                      <a:r>
                        <a:rPr lang="en-US" dirty="0">
                          <a:solidFill>
                            <a:srgbClr val="000000"/>
                          </a:solidFill>
                        </a:rPr>
                        <a:t> = 100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15</a:t>
                      </a:r>
                      <a:r>
                        <a:rPr lang="en-US" baseline="30000" dirty="0">
                          <a:solidFill>
                            <a:srgbClr val="000000"/>
                          </a:solidFill>
                        </a:rPr>
                        <a:t>2</a:t>
                      </a:r>
                      <a:r>
                        <a:rPr lang="en-US" dirty="0">
                          <a:solidFill>
                            <a:srgbClr val="000000"/>
                          </a:solidFill>
                        </a:rPr>
                        <a:t> = 225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r>
                        <a:rPr lang="en-US" dirty="0">
                          <a:solidFill>
                            <a:srgbClr val="000000"/>
                          </a:solidFill>
                        </a:rPr>
                        <a:t>	20</a:t>
                      </a:r>
                      <a:r>
                        <a:rPr lang="en-US" baseline="30000" dirty="0">
                          <a:solidFill>
                            <a:srgbClr val="000000"/>
                          </a:solidFill>
                        </a:rPr>
                        <a:t>2</a:t>
                      </a:r>
                      <a:r>
                        <a:rPr lang="en-US" dirty="0">
                          <a:solidFill>
                            <a:srgbClr val="000000"/>
                          </a:solidFill>
                        </a:rPr>
                        <a:t> = 400</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Definition: Terminology of Radicals</a:t>
            </a:r>
            <a:endParaRPr lang="en-US" dirty="0">
              <a:solidFill>
                <a:schemeClr val="accent1"/>
              </a:solidFill>
            </a:endParaRPr>
          </a:p>
        </p:txBody>
      </p:sp>
      <p:sp>
        <p:nvSpPr>
          <p:cNvPr id="7" name="Content Placeholder 6"/>
          <p:cNvSpPr>
            <a:spLocks noGrp="1"/>
          </p:cNvSpPr>
          <p:nvPr>
            <p:ph idx="1"/>
          </p:nvPr>
        </p:nvSpPr>
        <p:spPr>
          <a:xfrm>
            <a:off x="457200" y="1280160"/>
            <a:ext cx="8229600" cy="2419124"/>
          </a:xfrm>
          <a:solidFill>
            <a:schemeClr val="accent3"/>
          </a:solidFill>
          <a:ln w="28575">
            <a:solidFill>
              <a:srgbClr val="000000"/>
            </a:solidFill>
            <a:miter lim="800000"/>
            <a:headEnd/>
            <a:tailEnd/>
          </a:ln>
        </p:spPr>
        <p:txBody>
          <a:bodyPr>
            <a:spAutoFit/>
          </a:bodyPr>
          <a:lstStyle/>
          <a:p>
            <a:pPr eaLnBrk="0" fontAlgn="base" hangingPunct="0">
              <a:spcAft>
                <a:spcPct val="0"/>
              </a:spcAft>
              <a:tabLst>
                <a:tab pos="463550" algn="l"/>
              </a:tabLst>
            </a:pPr>
            <a:r>
              <a:rPr lang="en-US" dirty="0">
                <a:solidFill>
                  <a:srgbClr val="000000"/>
                </a:solidFill>
                <a:latin typeface="Calibri" pitchFamily="34" charset="0"/>
              </a:rPr>
              <a:t>The symbol √  is called a </a:t>
            </a:r>
            <a:r>
              <a:rPr lang="en-US" b="1" dirty="0">
                <a:solidFill>
                  <a:srgbClr val="C00000"/>
                </a:solidFill>
                <a:latin typeface="Calibri" pitchFamily="34" charset="0"/>
              </a:rPr>
              <a:t>radical sign</a:t>
            </a:r>
            <a:r>
              <a:rPr lang="en-US" dirty="0">
                <a:solidFill>
                  <a:srgbClr val="000000"/>
                </a:solidFill>
                <a:latin typeface="Calibri" pitchFamily="34" charset="0"/>
              </a:rPr>
              <a:t>. </a:t>
            </a:r>
          </a:p>
          <a:p>
            <a:pPr eaLnBrk="0" fontAlgn="base" hangingPunct="0">
              <a:spcAft>
                <a:spcPct val="0"/>
              </a:spcAft>
              <a:tabLst>
                <a:tab pos="463550" algn="l"/>
              </a:tabLst>
            </a:pPr>
            <a:r>
              <a:rPr lang="en-US" dirty="0">
                <a:solidFill>
                  <a:srgbClr val="000000"/>
                </a:solidFill>
                <a:latin typeface="Calibri" pitchFamily="34" charset="0"/>
              </a:rPr>
              <a:t>The number under the radical sign is called the </a:t>
            </a:r>
            <a:r>
              <a:rPr lang="en-US" b="1" dirty="0">
                <a:solidFill>
                  <a:srgbClr val="C00000"/>
                </a:solidFill>
                <a:latin typeface="Calibri" pitchFamily="34" charset="0"/>
              </a:rPr>
              <a:t>radicand</a:t>
            </a:r>
            <a:r>
              <a:rPr lang="en-US" dirty="0">
                <a:solidFill>
                  <a:srgbClr val="000000"/>
                </a:solidFill>
                <a:latin typeface="Calibri" pitchFamily="34" charset="0"/>
              </a:rPr>
              <a:t>. </a:t>
            </a:r>
          </a:p>
          <a:p>
            <a:pPr eaLnBrk="0" fontAlgn="base" hangingPunct="0">
              <a:spcAft>
                <a:spcPct val="0"/>
              </a:spcAft>
              <a:tabLst>
                <a:tab pos="463550" algn="l"/>
              </a:tabLst>
            </a:pPr>
            <a:r>
              <a:rPr lang="en-US" dirty="0">
                <a:solidFill>
                  <a:srgbClr val="000000"/>
                </a:solidFill>
                <a:latin typeface="Calibri" pitchFamily="34" charset="0"/>
              </a:rPr>
              <a:t>The complete expression, such as √49, is called a </a:t>
            </a:r>
            <a:r>
              <a:rPr lang="en-US" b="1" dirty="0">
                <a:solidFill>
                  <a:srgbClr val="C00000"/>
                </a:solidFill>
                <a:latin typeface="Calibri" pitchFamily="34" charset="0"/>
              </a:rPr>
              <a:t>radical</a:t>
            </a:r>
            <a:r>
              <a:rPr lang="en-US" dirty="0">
                <a:solidFill>
                  <a:srgbClr val="000000"/>
                </a:solidFill>
                <a:latin typeface="Calibri" pitchFamily="34" charset="0"/>
              </a:rPr>
              <a:t> or </a:t>
            </a:r>
            <a:r>
              <a:rPr lang="en-US" b="1" dirty="0">
                <a:solidFill>
                  <a:srgbClr val="C00000"/>
                </a:solidFill>
                <a:latin typeface="Calibri" pitchFamily="34" charset="0"/>
              </a:rPr>
              <a:t>radical expression</a:t>
            </a:r>
            <a:r>
              <a:rPr lang="en-US" dirty="0">
                <a:solidFill>
                  <a:srgbClr val="000000"/>
                </a:solidFill>
                <a:latin typeface="Calibri" pitchFamily="34"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Square Roots</a:t>
            </a:r>
            <a:r>
              <a:rPr lang="en-US" b="1" baseline="-25000" dirty="0"/>
              <a:t>2</a:t>
            </a:r>
            <a:endParaRPr lang="en-US" dirty="0"/>
          </a:p>
        </p:txBody>
      </p:sp>
      <p:sp>
        <p:nvSpPr>
          <p:cNvPr id="5" name="TextBox 4">
            <a:extLst>
              <a:ext uri="{FF2B5EF4-FFF2-40B4-BE49-F238E27FC236}">
                <a16:creationId xmlns:a16="http://schemas.microsoft.com/office/drawing/2014/main" id="{DF503606-1604-66EC-661E-FB19679D7CD8}"/>
              </a:ext>
            </a:extLst>
          </p:cNvPr>
          <p:cNvSpPr txBox="1"/>
          <p:nvPr/>
        </p:nvSpPr>
        <p:spPr>
          <a:xfrm>
            <a:off x="1503303" y="1220009"/>
            <a:ext cx="5867400" cy="369332"/>
          </a:xfrm>
          <a:prstGeom prst="rect">
            <a:avLst/>
          </a:prstGeom>
          <a:noFill/>
        </p:spPr>
        <p:txBody>
          <a:bodyPr wrap="square">
            <a:spAutoFit/>
          </a:bodyPr>
          <a:lstStyle/>
          <a:p>
            <a:pPr algn="ctr"/>
            <a:r>
              <a:rPr lang="en-US" sz="1800" b="1" kern="1200" baseline="0" dirty="0">
                <a:solidFill>
                  <a:srgbClr val="1F497D"/>
                </a:solidFill>
              </a:rPr>
              <a:t>Table 2: Square Roots of Perfect Squares from 1 to 400</a:t>
            </a:r>
            <a:endParaRPr lang="en-US" sz="1800" dirty="0">
              <a:solidFill>
                <a:srgbClr val="1F497D"/>
              </a:solidFill>
            </a:endParaRPr>
          </a:p>
        </p:txBody>
      </p:sp>
      <p:graphicFrame>
        <p:nvGraphicFramePr>
          <p:cNvPr id="4" name="Content Placeholder 3" descr="This table displays the square roots of perfect squares from 1 to 400. Each row pairs a perfect square with its corresponding whole number square root. The square root of 1 is 1, the square root of 4 is 2, the square root of 9 is 3, the square root of 16 is 4, the square root of 25 is 5, the square root of 36 is 6, the square root of 49 is 7, the square root of 64 is 8, the square root of 81 is 9, the square root of 100 is 10, the square root of 121 is 11, the square root of 144 is 12, the square root of 169 is 13, the square root of 196 is 14, the square root of 225 is 15, the square root of 256 is 16, the square root of 289 is 17, the square root of 324 is 18, the square root of 361 is 19,   the square root of 400, which is 20. The table provides a quick reference for identifying the square roots of perfect squares within this range."/>
          <p:cNvGraphicFramePr>
            <a:graphicFrameLocks noGrp="1"/>
          </p:cNvGraphicFramePr>
          <p:nvPr>
            <p:ph idx="1"/>
            <p:extLst>
              <p:ext uri="{D42A27DB-BD31-4B8C-83A1-F6EECF244321}">
                <p14:modId xmlns:p14="http://schemas.microsoft.com/office/powerpoint/2010/main" val="718313596"/>
              </p:ext>
            </p:extLst>
          </p:nvPr>
        </p:nvGraphicFramePr>
        <p:xfrm>
          <a:off x="457200" y="1675765"/>
          <a:ext cx="8229600" cy="2286635"/>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457835">
                <a:tc>
                  <a:txBody>
                    <a:bodyPr/>
                    <a:lstStyle/>
                    <a:p>
                      <a:pPr>
                        <a:tabLst>
                          <a:tab pos="461963" algn="l"/>
                        </a:tabLst>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extLst>
                  <a:ext uri="{0D108BD9-81ED-4DB2-BD59-A6C34878D82A}">
                    <a16:rowId xmlns:a16="http://schemas.microsoft.com/office/drawing/2014/main" val="10001"/>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extLst>
                  <a:ext uri="{0D108BD9-81ED-4DB2-BD59-A6C34878D82A}">
                    <a16:rowId xmlns:a16="http://schemas.microsoft.com/office/drawing/2014/main" val="10002"/>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extLst>
                  <a:ext uri="{0D108BD9-81ED-4DB2-BD59-A6C34878D82A}">
                    <a16:rowId xmlns:a16="http://schemas.microsoft.com/office/drawing/2014/main" val="10003"/>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extLst>
                  <a:ext uri="{0D108BD9-81ED-4DB2-BD59-A6C34878D82A}">
                    <a16:rowId xmlns:a16="http://schemas.microsoft.com/office/drawing/2014/main" val="10004"/>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tab pos="46196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tab pos="569913" algn="l"/>
                        </a:tabLst>
                        <a:defRPr/>
                      </a:pPr>
                      <a:endParaRPr lang="en-US" sz="2000" dirty="0">
                        <a:solidFill>
                          <a:srgbClr val="000000"/>
                        </a:solidFill>
                      </a:endParaRPr>
                    </a:p>
                  </a:txBody>
                  <a:tcPr/>
                </a:tc>
                <a:extLst>
                  <a:ext uri="{0D108BD9-81ED-4DB2-BD59-A6C34878D82A}">
                    <a16:rowId xmlns:a16="http://schemas.microsoft.com/office/drawing/2014/main" val="10005"/>
                  </a:ext>
                </a:extLst>
              </a:tr>
            </a:tbl>
          </a:graphicData>
        </a:graphic>
      </p:graphicFrame>
      <p:graphicFrame>
        <p:nvGraphicFramePr>
          <p:cNvPr id="31746" name="Object 2">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938996724"/>
              </p:ext>
            </p:extLst>
          </p:nvPr>
        </p:nvGraphicFramePr>
        <p:xfrm>
          <a:off x="1143000" y="1763296"/>
          <a:ext cx="698500" cy="317500"/>
        </p:xfrm>
        <a:graphic>
          <a:graphicData uri="http://schemas.openxmlformats.org/presentationml/2006/ole">
            <mc:AlternateContent xmlns:mc="http://schemas.openxmlformats.org/markup-compatibility/2006">
              <mc:Choice xmlns:v="urn:schemas-microsoft-com:vml" Requires="v">
                <p:oleObj name="Equation" r:id="rId2" imgW="698339" imgH="317477" progId="Equation.DSMT4">
                  <p:embed/>
                </p:oleObj>
              </mc:Choice>
              <mc:Fallback>
                <p:oleObj name="Equation" r:id="rId2" imgW="698339" imgH="317477" progId="Equation.DSMT4">
                  <p:embed/>
                  <p:pic>
                    <p:nvPicPr>
                      <p:cNvPr id="0" name="Picture 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63296"/>
                        <a:ext cx="6985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380178809"/>
              </p:ext>
            </p:extLst>
          </p:nvPr>
        </p:nvGraphicFramePr>
        <p:xfrm>
          <a:off x="1130300" y="2169478"/>
          <a:ext cx="723900" cy="317500"/>
        </p:xfrm>
        <a:graphic>
          <a:graphicData uri="http://schemas.openxmlformats.org/presentationml/2006/ole">
            <mc:AlternateContent xmlns:mc="http://schemas.openxmlformats.org/markup-compatibility/2006">
              <mc:Choice xmlns:v="urn:schemas-microsoft-com:vml" Requires="v">
                <p:oleObj name="Equation" r:id="rId4" imgW="723257" imgH="317286" progId="Equation.DSMT4">
                  <p:embed/>
                </p:oleObj>
              </mc:Choice>
              <mc:Fallback>
                <p:oleObj name="Equation" r:id="rId4" imgW="723257" imgH="317286" progId="Equation.DSMT4">
                  <p:embed/>
                  <p:pic>
                    <p:nvPicPr>
                      <p:cNvPr id="0" name="Picture 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0300" y="2169478"/>
                        <a:ext cx="7239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8" name="Objec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161357949"/>
              </p:ext>
            </p:extLst>
          </p:nvPr>
        </p:nvGraphicFramePr>
        <p:xfrm>
          <a:off x="1131888" y="2637790"/>
          <a:ext cx="711200" cy="330200"/>
        </p:xfrm>
        <a:graphic>
          <a:graphicData uri="http://schemas.openxmlformats.org/presentationml/2006/ole">
            <mc:AlternateContent xmlns:mc="http://schemas.openxmlformats.org/markup-compatibility/2006">
              <mc:Choice xmlns:v="urn:schemas-microsoft-com:vml" Requires="v">
                <p:oleObj name="Equation" r:id="rId6" imgW="711016" imgH="330154" progId="Equation.DSMT4">
                  <p:embed/>
                </p:oleObj>
              </mc:Choice>
              <mc:Fallback>
                <p:oleObj name="Equation" r:id="rId6" imgW="711016" imgH="330154" progId="Equation.DSMT4">
                  <p:embed/>
                  <p:pic>
                    <p:nvPicPr>
                      <p:cNvPr id="0" name="Picture 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31888" y="2637790"/>
                        <a:ext cx="711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9" name="Objec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84124163"/>
              </p:ext>
            </p:extLst>
          </p:nvPr>
        </p:nvGraphicFramePr>
        <p:xfrm>
          <a:off x="1015767" y="3096578"/>
          <a:ext cx="850900" cy="330200"/>
        </p:xfrm>
        <a:graphic>
          <a:graphicData uri="http://schemas.openxmlformats.org/presentationml/2006/ole">
            <mc:AlternateContent xmlns:mc="http://schemas.openxmlformats.org/markup-compatibility/2006">
              <mc:Choice xmlns:v="urn:schemas-microsoft-com:vml" Requires="v">
                <p:oleObj name="Equation" r:id="rId8" imgW="850464" imgH="330154" progId="Equation.DSMT4">
                  <p:embed/>
                </p:oleObj>
              </mc:Choice>
              <mc:Fallback>
                <p:oleObj name="Equation" r:id="rId8" imgW="850464" imgH="330154" progId="Equation.DSMT4">
                  <p:embed/>
                  <p:pic>
                    <p:nvPicPr>
                      <p:cNvPr id="0" name="Picture 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5767" y="3096578"/>
                        <a:ext cx="850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0" name="Object 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3681132"/>
              </p:ext>
            </p:extLst>
          </p:nvPr>
        </p:nvGraphicFramePr>
        <p:xfrm>
          <a:off x="1035050" y="3571240"/>
          <a:ext cx="812800" cy="330200"/>
        </p:xfrm>
        <a:graphic>
          <a:graphicData uri="http://schemas.openxmlformats.org/presentationml/2006/ole">
            <mc:AlternateContent xmlns:mc="http://schemas.openxmlformats.org/markup-compatibility/2006">
              <mc:Choice xmlns:v="urn:schemas-microsoft-com:vml" Requires="v">
                <p:oleObj name="Equation" r:id="rId10" imgW="812520" imgH="330120" progId="Equation.DSMT4">
                  <p:embed/>
                </p:oleObj>
              </mc:Choice>
              <mc:Fallback>
                <p:oleObj name="Equation" r:id="rId10" imgW="812520" imgH="330120" progId="Equation.DSMT4">
                  <p:embed/>
                  <p:pic>
                    <p:nvPicPr>
                      <p:cNvPr id="0" name="Picture 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35050" y="3571240"/>
                        <a:ext cx="8128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1" name="Object 7">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409379570"/>
              </p:ext>
            </p:extLst>
          </p:nvPr>
        </p:nvGraphicFramePr>
        <p:xfrm>
          <a:off x="3059113" y="1759903"/>
          <a:ext cx="850900" cy="330200"/>
        </p:xfrm>
        <a:graphic>
          <a:graphicData uri="http://schemas.openxmlformats.org/presentationml/2006/ole">
            <mc:AlternateContent xmlns:mc="http://schemas.openxmlformats.org/markup-compatibility/2006">
              <mc:Choice xmlns:v="urn:schemas-microsoft-com:vml" Requires="v">
                <p:oleObj name="Equation" r:id="rId12" imgW="850464" imgH="330154" progId="Equation.DSMT4">
                  <p:embed/>
                </p:oleObj>
              </mc:Choice>
              <mc:Fallback>
                <p:oleObj name="Equation" r:id="rId12" imgW="850464" imgH="330154" progId="Equation.DSMT4">
                  <p:embed/>
                  <p:pic>
                    <p:nvPicPr>
                      <p:cNvPr id="0" name="Picture 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59113" y="1759903"/>
                        <a:ext cx="850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2" name="Object 8">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314011475"/>
              </p:ext>
            </p:extLst>
          </p:nvPr>
        </p:nvGraphicFramePr>
        <p:xfrm>
          <a:off x="3048000" y="2174240"/>
          <a:ext cx="850900" cy="330200"/>
        </p:xfrm>
        <a:graphic>
          <a:graphicData uri="http://schemas.openxmlformats.org/presentationml/2006/ole">
            <mc:AlternateContent xmlns:mc="http://schemas.openxmlformats.org/markup-compatibility/2006">
              <mc:Choice xmlns:v="urn:schemas-microsoft-com:vml" Requires="v">
                <p:oleObj name="Equation" r:id="rId14" imgW="850464" imgH="330154" progId="Equation.DSMT4">
                  <p:embed/>
                </p:oleObj>
              </mc:Choice>
              <mc:Fallback>
                <p:oleObj name="Equation" r:id="rId14" imgW="850464" imgH="330154" progId="Equation.DSMT4">
                  <p:embed/>
                  <p:pic>
                    <p:nvPicPr>
                      <p:cNvPr id="0" name="Picture 8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2174240"/>
                        <a:ext cx="850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3" name="Object 9">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274614207"/>
              </p:ext>
            </p:extLst>
          </p:nvPr>
        </p:nvGraphicFramePr>
        <p:xfrm>
          <a:off x="3043689" y="2656607"/>
          <a:ext cx="850900" cy="330200"/>
        </p:xfrm>
        <a:graphic>
          <a:graphicData uri="http://schemas.openxmlformats.org/presentationml/2006/ole">
            <mc:AlternateContent xmlns:mc="http://schemas.openxmlformats.org/markup-compatibility/2006">
              <mc:Choice xmlns:v="urn:schemas-microsoft-com:vml" Requires="v">
                <p:oleObj name="Equation" r:id="rId16" imgW="850464" imgH="330154" progId="Equation.DSMT4">
                  <p:embed/>
                </p:oleObj>
              </mc:Choice>
              <mc:Fallback>
                <p:oleObj name="Equation" r:id="rId16" imgW="850464" imgH="330154" progId="Equation.DSMT4">
                  <p:embed/>
                  <p:pic>
                    <p:nvPicPr>
                      <p:cNvPr id="0" name="Picture 9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43689" y="2656607"/>
                        <a:ext cx="850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4" name="Object 10">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11656310"/>
              </p:ext>
            </p:extLst>
          </p:nvPr>
        </p:nvGraphicFramePr>
        <p:xfrm>
          <a:off x="3054350" y="3121978"/>
          <a:ext cx="838200" cy="330200"/>
        </p:xfrm>
        <a:graphic>
          <a:graphicData uri="http://schemas.openxmlformats.org/presentationml/2006/ole">
            <mc:AlternateContent xmlns:mc="http://schemas.openxmlformats.org/markup-compatibility/2006">
              <mc:Choice xmlns:v="urn:schemas-microsoft-com:vml" Requires="v">
                <p:oleObj name="Equation" r:id="rId18" imgW="837787" imgH="330154" progId="Equation.DSMT4">
                  <p:embed/>
                </p:oleObj>
              </mc:Choice>
              <mc:Fallback>
                <p:oleObj name="Equation" r:id="rId18" imgW="837787" imgH="330154" progId="Equation.DSMT4">
                  <p:embed/>
                  <p:pic>
                    <p:nvPicPr>
                      <p:cNvPr id="0" name="Picture 9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54350" y="3121978"/>
                        <a:ext cx="838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5" name="Object 11">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294125862"/>
              </p:ext>
            </p:extLst>
          </p:nvPr>
        </p:nvGraphicFramePr>
        <p:xfrm>
          <a:off x="2912611" y="3571240"/>
          <a:ext cx="1092200" cy="330200"/>
        </p:xfrm>
        <a:graphic>
          <a:graphicData uri="http://schemas.openxmlformats.org/presentationml/2006/ole">
            <mc:AlternateContent xmlns:mc="http://schemas.openxmlformats.org/markup-compatibility/2006">
              <mc:Choice xmlns:v="urn:schemas-microsoft-com:vml" Requires="v">
                <p:oleObj name="Equation" r:id="rId20" imgW="1091878" imgH="330154" progId="Equation.DSMT4">
                  <p:embed/>
                </p:oleObj>
              </mc:Choice>
              <mc:Fallback>
                <p:oleObj name="Equation" r:id="rId20" imgW="1091878" imgH="330154" progId="Equation.DSMT4">
                  <p:embed/>
                  <p:pic>
                    <p:nvPicPr>
                      <p:cNvPr id="0" name="Picture 9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912611" y="3571240"/>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6" name="Object 12">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89951388"/>
              </p:ext>
            </p:extLst>
          </p:nvPr>
        </p:nvGraphicFramePr>
        <p:xfrm>
          <a:off x="5010150" y="1766253"/>
          <a:ext cx="1079500" cy="317500"/>
        </p:xfrm>
        <a:graphic>
          <a:graphicData uri="http://schemas.openxmlformats.org/presentationml/2006/ole">
            <mc:AlternateContent xmlns:mc="http://schemas.openxmlformats.org/markup-compatibility/2006">
              <mc:Choice xmlns:v="urn:schemas-microsoft-com:vml" Requires="v">
                <p:oleObj name="Equation" r:id="rId22" imgW="1079201" imgH="317477" progId="Equation.DSMT4">
                  <p:embed/>
                </p:oleObj>
              </mc:Choice>
              <mc:Fallback>
                <p:oleObj name="Equation" r:id="rId22" imgW="1079201" imgH="317477" progId="Equation.DSMT4">
                  <p:embed/>
                  <p:pic>
                    <p:nvPicPr>
                      <p:cNvPr id="0" name="Picture 9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10150" y="1766253"/>
                        <a:ext cx="10795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7" name="Object 1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180445383"/>
              </p:ext>
            </p:extLst>
          </p:nvPr>
        </p:nvGraphicFramePr>
        <p:xfrm>
          <a:off x="5014913" y="2173774"/>
          <a:ext cx="1092200" cy="317500"/>
        </p:xfrm>
        <a:graphic>
          <a:graphicData uri="http://schemas.openxmlformats.org/presentationml/2006/ole">
            <mc:AlternateContent xmlns:mc="http://schemas.openxmlformats.org/markup-compatibility/2006">
              <mc:Choice xmlns:v="urn:schemas-microsoft-com:vml" Requires="v">
                <p:oleObj name="Equation" r:id="rId24" imgW="1091878" imgH="317477" progId="Equation.DSMT4">
                  <p:embed/>
                </p:oleObj>
              </mc:Choice>
              <mc:Fallback>
                <p:oleObj name="Equation" r:id="rId24" imgW="1091878" imgH="317477" progId="Equation.DSMT4">
                  <p:embed/>
                  <p:pic>
                    <p:nvPicPr>
                      <p:cNvPr id="0" name="Picture 9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014913" y="2173774"/>
                        <a:ext cx="10922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8" name="Object 1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081489150"/>
              </p:ext>
            </p:extLst>
          </p:nvPr>
        </p:nvGraphicFramePr>
        <p:xfrm>
          <a:off x="5010150" y="2617153"/>
          <a:ext cx="1079500" cy="330200"/>
        </p:xfrm>
        <a:graphic>
          <a:graphicData uri="http://schemas.openxmlformats.org/presentationml/2006/ole">
            <mc:AlternateContent xmlns:mc="http://schemas.openxmlformats.org/markup-compatibility/2006">
              <mc:Choice xmlns:v="urn:schemas-microsoft-com:vml" Requires="v">
                <p:oleObj name="Equation" r:id="rId26" imgW="1079201" imgH="330154" progId="Equation.DSMT4">
                  <p:embed/>
                </p:oleObj>
              </mc:Choice>
              <mc:Fallback>
                <p:oleObj name="Equation" r:id="rId26" imgW="1079201" imgH="330154" progId="Equation.DSMT4">
                  <p:embed/>
                  <p:pic>
                    <p:nvPicPr>
                      <p:cNvPr id="0" name="Picture 9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010150" y="2617153"/>
                        <a:ext cx="1079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9" name="Object 1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802131779"/>
              </p:ext>
            </p:extLst>
          </p:nvPr>
        </p:nvGraphicFramePr>
        <p:xfrm>
          <a:off x="5005388" y="3106103"/>
          <a:ext cx="1092200" cy="330200"/>
        </p:xfrm>
        <a:graphic>
          <a:graphicData uri="http://schemas.openxmlformats.org/presentationml/2006/ole">
            <mc:AlternateContent xmlns:mc="http://schemas.openxmlformats.org/markup-compatibility/2006">
              <mc:Choice xmlns:v="urn:schemas-microsoft-com:vml" Requires="v">
                <p:oleObj name="Equation" r:id="rId28" imgW="1091878" imgH="330154" progId="Equation.DSMT4">
                  <p:embed/>
                </p:oleObj>
              </mc:Choice>
              <mc:Fallback>
                <p:oleObj name="Equation" r:id="rId28" imgW="1091878" imgH="330154" progId="Equation.DSMT4">
                  <p:embed/>
                  <p:pic>
                    <p:nvPicPr>
                      <p:cNvPr id="0" name="Picture 9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005388" y="3106103"/>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1" name="Object 17">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546016092"/>
              </p:ext>
            </p:extLst>
          </p:nvPr>
        </p:nvGraphicFramePr>
        <p:xfrm>
          <a:off x="5018088" y="3571240"/>
          <a:ext cx="1079500" cy="330200"/>
        </p:xfrm>
        <a:graphic>
          <a:graphicData uri="http://schemas.openxmlformats.org/presentationml/2006/ole">
            <mc:AlternateContent xmlns:mc="http://schemas.openxmlformats.org/markup-compatibility/2006">
              <mc:Choice xmlns:v="urn:schemas-microsoft-com:vml" Requires="v">
                <p:oleObj name="Equation" r:id="rId30" imgW="1079201" imgH="330154" progId="Equation.DSMT4">
                  <p:embed/>
                </p:oleObj>
              </mc:Choice>
              <mc:Fallback>
                <p:oleObj name="Equation" r:id="rId30" imgW="1079201" imgH="330154" progId="Equation.DSMT4">
                  <p:embed/>
                  <p:pic>
                    <p:nvPicPr>
                      <p:cNvPr id="0" name="Picture 9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18088" y="3571240"/>
                        <a:ext cx="1079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0" name="Object 1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22499325"/>
              </p:ext>
            </p:extLst>
          </p:nvPr>
        </p:nvGraphicFramePr>
        <p:xfrm>
          <a:off x="7052112" y="1767374"/>
          <a:ext cx="1092200" cy="330200"/>
        </p:xfrm>
        <a:graphic>
          <a:graphicData uri="http://schemas.openxmlformats.org/presentationml/2006/ole">
            <mc:AlternateContent xmlns:mc="http://schemas.openxmlformats.org/markup-compatibility/2006">
              <mc:Choice xmlns:v="urn:schemas-microsoft-com:vml" Requires="v">
                <p:oleObj name="Equation" r:id="rId32" imgW="1091878" imgH="330154" progId="Equation.DSMT4">
                  <p:embed/>
                </p:oleObj>
              </mc:Choice>
              <mc:Fallback>
                <p:oleObj name="Equation" r:id="rId32" imgW="1091878" imgH="330154" progId="Equation.DSMT4">
                  <p:embed/>
                  <p:pic>
                    <p:nvPicPr>
                      <p:cNvPr id="0" name="Picture 9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052112" y="1767374"/>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2" name="Object 18">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474468010"/>
              </p:ext>
            </p:extLst>
          </p:nvPr>
        </p:nvGraphicFramePr>
        <p:xfrm>
          <a:off x="7052811" y="2191018"/>
          <a:ext cx="1092200" cy="330200"/>
        </p:xfrm>
        <a:graphic>
          <a:graphicData uri="http://schemas.openxmlformats.org/presentationml/2006/ole">
            <mc:AlternateContent xmlns:mc="http://schemas.openxmlformats.org/markup-compatibility/2006">
              <mc:Choice xmlns:v="urn:schemas-microsoft-com:vml" Requires="v">
                <p:oleObj name="Equation" r:id="rId34" imgW="1091878" imgH="330154" progId="Equation.DSMT4">
                  <p:embed/>
                </p:oleObj>
              </mc:Choice>
              <mc:Fallback>
                <p:oleObj name="Equation" r:id="rId34" imgW="1091878" imgH="330154" progId="Equation.DSMT4">
                  <p:embed/>
                  <p:pic>
                    <p:nvPicPr>
                      <p:cNvPr id="0" name="Picture 99"/>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7052811" y="2191018"/>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3" name="Object 19">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37405223"/>
              </p:ext>
            </p:extLst>
          </p:nvPr>
        </p:nvGraphicFramePr>
        <p:xfrm>
          <a:off x="7045325" y="2664778"/>
          <a:ext cx="1104900" cy="330200"/>
        </p:xfrm>
        <a:graphic>
          <a:graphicData uri="http://schemas.openxmlformats.org/presentationml/2006/ole">
            <mc:AlternateContent xmlns:mc="http://schemas.openxmlformats.org/markup-compatibility/2006">
              <mc:Choice xmlns:v="urn:schemas-microsoft-com:vml" Requires="v">
                <p:oleObj name="Equation" r:id="rId36" imgW="1104556" imgH="330154" progId="Equation.DSMT4">
                  <p:embed/>
                </p:oleObj>
              </mc:Choice>
              <mc:Fallback>
                <p:oleObj name="Equation" r:id="rId36" imgW="1104556" imgH="330154" progId="Equation.DSMT4">
                  <p:embed/>
                  <p:pic>
                    <p:nvPicPr>
                      <p:cNvPr id="0" name="Picture 100"/>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7045325" y="2664778"/>
                        <a:ext cx="1104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4" name="Object 20">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170387447"/>
              </p:ext>
            </p:extLst>
          </p:nvPr>
        </p:nvGraphicFramePr>
        <p:xfrm>
          <a:off x="7058025" y="3114040"/>
          <a:ext cx="1092200" cy="330200"/>
        </p:xfrm>
        <a:graphic>
          <a:graphicData uri="http://schemas.openxmlformats.org/presentationml/2006/ole">
            <mc:AlternateContent xmlns:mc="http://schemas.openxmlformats.org/markup-compatibility/2006">
              <mc:Choice xmlns:v="urn:schemas-microsoft-com:vml" Requires="v">
                <p:oleObj name="Equation" r:id="rId38" imgW="1091878" imgH="330154" progId="Equation.DSMT4">
                  <p:embed/>
                </p:oleObj>
              </mc:Choice>
              <mc:Fallback>
                <p:oleObj name="Equation" r:id="rId38" imgW="1091878" imgH="330154" progId="Equation.DSMT4">
                  <p:embed/>
                  <p:pic>
                    <p:nvPicPr>
                      <p:cNvPr id="0" name="Picture 101"/>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058025" y="3114040"/>
                        <a:ext cx="10922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65" name="Object 21">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460201335"/>
              </p:ext>
            </p:extLst>
          </p:nvPr>
        </p:nvGraphicFramePr>
        <p:xfrm>
          <a:off x="7045325" y="3571240"/>
          <a:ext cx="1104900" cy="330200"/>
        </p:xfrm>
        <a:graphic>
          <a:graphicData uri="http://schemas.openxmlformats.org/presentationml/2006/ole">
            <mc:AlternateContent xmlns:mc="http://schemas.openxmlformats.org/markup-compatibility/2006">
              <mc:Choice xmlns:v="urn:schemas-microsoft-com:vml" Requires="v">
                <p:oleObj name="Equation" r:id="rId40" imgW="1104556" imgH="330154" progId="Equation.DSMT4">
                  <p:embed/>
                </p:oleObj>
              </mc:Choice>
              <mc:Fallback>
                <p:oleObj name="Equation" r:id="rId40" imgW="1104556" imgH="330154" progId="Equation.DSMT4">
                  <p:embed/>
                  <p:pic>
                    <p:nvPicPr>
                      <p:cNvPr id="0" name="Picture 10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7045325" y="3571240"/>
                        <a:ext cx="1104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2"/>
                </a:solidFill>
              </a:rPr>
              <a:t>Example 1: </a:t>
            </a:r>
            <a:r>
              <a:rPr lang="en-US" dirty="0"/>
              <a:t>Evaluating Perfect Squares</a:t>
            </a:r>
            <a:endParaRPr lang="en-US" sz="3200" dirty="0">
              <a:solidFill>
                <a:schemeClr val="accent2"/>
              </a:solidFill>
            </a:endParaRPr>
          </a:p>
        </p:txBody>
      </p:sp>
      <p:sp>
        <p:nvSpPr>
          <p:cNvPr id="7171" name="Rectangle 3"/>
          <p:cNvSpPr>
            <a:spLocks noGrp="1"/>
          </p:cNvSpPr>
          <p:nvPr>
            <p:ph idx="1"/>
          </p:nvPr>
        </p:nvSpPr>
        <p:spPr>
          <a:prstGeom prst="rect">
            <a:avLst/>
          </a:prstGeom>
        </p:spPr>
        <p:txBody>
          <a:bodyPr/>
          <a:lstStyle/>
          <a:p>
            <a:pPr marL="0" indent="0">
              <a:buFont typeface="Courier New" pitchFamily="49" charset="0"/>
              <a:buNone/>
              <a:defRPr/>
            </a:pPr>
            <a:r>
              <a:rPr lang="en-US" i="0" dirty="0">
                <a:solidFill>
                  <a:schemeClr val="tx1"/>
                </a:solidFill>
              </a:rPr>
              <a:t>Use your memory of the values in Table 1 to evaluate each expression.</a:t>
            </a:r>
            <a:r>
              <a:rPr lang="en-US" dirty="0">
                <a:solidFill>
                  <a:schemeClr val="tx1"/>
                </a:solidFill>
              </a:rPr>
              <a:t> </a:t>
            </a:r>
          </a:p>
          <a:p>
            <a:pPr algn="just">
              <a:defRPr/>
            </a:pPr>
            <a:r>
              <a:rPr lang="en-US" dirty="0">
                <a:solidFill>
                  <a:schemeClr val="tx1"/>
                </a:solidFill>
              </a:rPr>
              <a:t> </a:t>
            </a:r>
          </a:p>
          <a:p>
            <a:pPr algn="just">
              <a:defRPr/>
            </a:pPr>
            <a:r>
              <a:rPr lang="en-US" i="0" dirty="0">
                <a:solidFill>
                  <a:schemeClr val="tx1"/>
                </a:solidFill>
              </a:rPr>
              <a:t> </a:t>
            </a:r>
          </a:p>
          <a:p>
            <a:pPr marL="533400" indent="-533400" algn="just">
              <a:buFont typeface="Courier New" pitchFamily="49" charset="0"/>
              <a:buNone/>
              <a:defRPr/>
            </a:pPr>
            <a:r>
              <a:rPr lang="en-US" b="1" i="0" dirty="0">
                <a:solidFill>
                  <a:schemeClr val="tx1"/>
                </a:solidFill>
              </a:rPr>
              <a:t> </a:t>
            </a:r>
          </a:p>
          <a:p>
            <a:pPr algn="just">
              <a:defRPr/>
            </a:pPr>
            <a:endParaRPr lang="en-US" i="0" dirty="0">
              <a:solidFill>
                <a:schemeClr val="tx1"/>
              </a:solidFill>
            </a:endParaRPr>
          </a:p>
          <a:p>
            <a:pPr algn="just">
              <a:defRPr/>
            </a:pPr>
            <a:endParaRPr lang="en-US" i="0" dirty="0">
              <a:solidFill>
                <a:schemeClr val="tx1"/>
              </a:solidFill>
            </a:endParaRPr>
          </a:p>
          <a:p>
            <a:pPr marL="533400" indent="-533400" algn="just">
              <a:buFont typeface="Courier New" pitchFamily="49" charset="0"/>
              <a:buNone/>
              <a:defRPr/>
            </a:pPr>
            <a:endParaRPr lang="en-US" b="1" i="0" dirty="0">
              <a:solidFill>
                <a:schemeClr val="tx1"/>
              </a:solidFill>
            </a:endParaRPr>
          </a:p>
        </p:txBody>
      </p:sp>
      <p:pic>
        <p:nvPicPr>
          <p:cNvPr id="8" name="Picture 7" descr="Example a. Fifteen squared.">
            <a:extLst>
              <a:ext uri="{FF2B5EF4-FFF2-40B4-BE49-F238E27FC236}">
                <a16:creationId xmlns:a16="http://schemas.microsoft.com/office/drawing/2014/main" id="{D6006793-60FC-0D63-20E2-8C4C4F94063B}"/>
              </a:ext>
            </a:extLst>
          </p:cNvPr>
          <p:cNvPicPr>
            <a:picLocks noChangeAspect="1"/>
          </p:cNvPicPr>
          <p:nvPr/>
        </p:nvPicPr>
        <p:blipFill>
          <a:blip r:embed="rId2"/>
          <a:stretch>
            <a:fillRect/>
          </a:stretch>
        </p:blipFill>
        <p:spPr>
          <a:xfrm>
            <a:off x="549934" y="2199442"/>
            <a:ext cx="1028700" cy="419100"/>
          </a:xfrm>
          <a:prstGeom prst="rect">
            <a:avLst/>
          </a:prstGeom>
        </p:spPr>
      </p:pic>
      <p:pic>
        <p:nvPicPr>
          <p:cNvPr id="5" name="Picture 4" descr="Example b. Eleven squared.">
            <a:extLst>
              <a:ext uri="{FF2B5EF4-FFF2-40B4-BE49-F238E27FC236}">
                <a16:creationId xmlns:a16="http://schemas.microsoft.com/office/drawing/2014/main" id="{49084176-3735-025E-3D94-792D453AE50D}"/>
              </a:ext>
            </a:extLst>
          </p:cNvPr>
          <p:cNvPicPr>
            <a:picLocks noChangeAspect="1"/>
          </p:cNvPicPr>
          <p:nvPr/>
        </p:nvPicPr>
        <p:blipFill>
          <a:blip r:embed="rId3"/>
          <a:stretch>
            <a:fillRect/>
          </a:stretch>
        </p:blipFill>
        <p:spPr>
          <a:xfrm>
            <a:off x="571500" y="2752693"/>
            <a:ext cx="1028700" cy="419100"/>
          </a:xfrm>
          <a:prstGeom prst="rect">
            <a:avLst/>
          </a:prstGeom>
        </p:spPr>
      </p:pic>
      <p:sp>
        <p:nvSpPr>
          <p:cNvPr id="16" name="TextBox 15">
            <a:extLst>
              <a:ext uri="{FF2B5EF4-FFF2-40B4-BE49-F238E27FC236}">
                <a16:creationId xmlns:a16="http://schemas.microsoft.com/office/drawing/2014/main" id="{60F1F72F-AC69-D9D5-CDB6-DD6DF3E19851}"/>
              </a:ext>
            </a:extLst>
          </p:cNvPr>
          <p:cNvSpPr txBox="1"/>
          <p:nvPr/>
        </p:nvSpPr>
        <p:spPr>
          <a:xfrm>
            <a:off x="485955" y="3217715"/>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1" name="Picture 10" descr="Solution of Example a. Fifteen squared equals two hundred twenty five.">
            <a:extLst>
              <a:ext uri="{FF2B5EF4-FFF2-40B4-BE49-F238E27FC236}">
                <a16:creationId xmlns:a16="http://schemas.microsoft.com/office/drawing/2014/main" id="{A9E0F0EC-2280-5AB5-6FD0-23B5279AF427}"/>
              </a:ext>
            </a:extLst>
          </p:cNvPr>
          <p:cNvPicPr>
            <a:picLocks noChangeAspect="1"/>
          </p:cNvPicPr>
          <p:nvPr/>
        </p:nvPicPr>
        <p:blipFill>
          <a:blip r:embed="rId4"/>
          <a:stretch>
            <a:fillRect/>
          </a:stretch>
        </p:blipFill>
        <p:spPr>
          <a:xfrm>
            <a:off x="588214" y="3711493"/>
            <a:ext cx="1924050" cy="419100"/>
          </a:xfrm>
          <a:prstGeom prst="rect">
            <a:avLst/>
          </a:prstGeom>
        </p:spPr>
      </p:pic>
      <p:pic>
        <p:nvPicPr>
          <p:cNvPr id="14" name="Picture 13" descr="Solution of Example b. Leven squared equals one hundred twenty one.">
            <a:extLst>
              <a:ext uri="{FF2B5EF4-FFF2-40B4-BE49-F238E27FC236}">
                <a16:creationId xmlns:a16="http://schemas.microsoft.com/office/drawing/2014/main" id="{AFF59990-1AAD-2F0A-5355-982CDEDD272F}"/>
              </a:ext>
            </a:extLst>
          </p:cNvPr>
          <p:cNvPicPr>
            <a:picLocks noChangeAspect="1"/>
          </p:cNvPicPr>
          <p:nvPr/>
        </p:nvPicPr>
        <p:blipFill>
          <a:blip r:embed="rId5"/>
          <a:stretch>
            <a:fillRect/>
          </a:stretch>
        </p:blipFill>
        <p:spPr>
          <a:xfrm>
            <a:off x="602591" y="4305300"/>
            <a:ext cx="1924050" cy="4191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rPr>
              <a:t>Example 2: </a:t>
            </a:r>
            <a:r>
              <a:rPr lang="en-US" dirty="0"/>
              <a:t>Evaluating Square Roots</a:t>
            </a:r>
          </a:p>
        </p:txBody>
      </p:sp>
      <p:sp>
        <p:nvSpPr>
          <p:cNvPr id="3" name="Content Placeholder 2"/>
          <p:cNvSpPr>
            <a:spLocks noGrp="1"/>
          </p:cNvSpPr>
          <p:nvPr>
            <p:ph idx="1"/>
          </p:nvPr>
        </p:nvSpPr>
        <p:spPr/>
        <p:txBody>
          <a:bodyPr/>
          <a:lstStyle/>
          <a:p>
            <a:pPr>
              <a:defRPr/>
            </a:pPr>
            <a:r>
              <a:rPr lang="en-US" dirty="0"/>
              <a:t>Use your memory of the values in Table 2 to evaluate each expression.</a:t>
            </a:r>
            <a:r>
              <a:rPr lang="en-US" dirty="0">
                <a:solidFill>
                  <a:schemeClr val="tx1"/>
                </a:solidFill>
              </a:rPr>
              <a:t> </a:t>
            </a:r>
          </a:p>
          <a:p>
            <a:pPr algn="just">
              <a:defRPr/>
            </a:pPr>
            <a:endParaRPr lang="en-US" dirty="0">
              <a:solidFill>
                <a:schemeClr val="tx1"/>
              </a:solidFill>
            </a:endParaRPr>
          </a:p>
          <a:p>
            <a:pPr algn="just">
              <a:lnSpc>
                <a:spcPct val="150000"/>
              </a:lnSpc>
              <a:defRPr/>
            </a:pPr>
            <a:endParaRPr lang="en-US" dirty="0">
              <a:solidFill>
                <a:schemeClr val="tx1"/>
              </a:solidFill>
            </a:endParaRPr>
          </a:p>
          <a:p>
            <a:pPr marL="533400" indent="-533400" algn="just">
              <a:defRPr/>
            </a:pPr>
            <a:r>
              <a:rPr lang="en-US" b="1" dirty="0">
                <a:solidFill>
                  <a:schemeClr val="tx1"/>
                </a:solidFill>
              </a:rPr>
              <a:t> </a:t>
            </a:r>
            <a:r>
              <a:rPr lang="en-US" dirty="0">
                <a:solidFill>
                  <a:schemeClr val="tx1"/>
                </a:solidFill>
              </a:rPr>
              <a:t> </a:t>
            </a:r>
          </a:p>
          <a:p>
            <a:endParaRPr lang="en-US" dirty="0"/>
          </a:p>
        </p:txBody>
      </p:sp>
      <p:pic>
        <p:nvPicPr>
          <p:cNvPr id="6" name="Picture 5" descr="Example a. The square root of two hundred fifty six.">
            <a:extLst>
              <a:ext uri="{FF2B5EF4-FFF2-40B4-BE49-F238E27FC236}">
                <a16:creationId xmlns:a16="http://schemas.microsoft.com/office/drawing/2014/main" id="{33DF2486-8AE0-9831-0961-4A831F7D970B}"/>
              </a:ext>
            </a:extLst>
          </p:cNvPr>
          <p:cNvPicPr>
            <a:picLocks noChangeAspect="1"/>
          </p:cNvPicPr>
          <p:nvPr/>
        </p:nvPicPr>
        <p:blipFill>
          <a:blip r:embed="rId2"/>
          <a:stretch>
            <a:fillRect/>
          </a:stretch>
        </p:blipFill>
        <p:spPr>
          <a:xfrm>
            <a:off x="550877" y="2199902"/>
            <a:ext cx="1409700" cy="485775"/>
          </a:xfrm>
          <a:prstGeom prst="rect">
            <a:avLst/>
          </a:prstGeom>
        </p:spPr>
      </p:pic>
      <p:pic>
        <p:nvPicPr>
          <p:cNvPr id="9" name="Picture 8" descr="Example b. The square root of Eighty one.">
            <a:extLst>
              <a:ext uri="{FF2B5EF4-FFF2-40B4-BE49-F238E27FC236}">
                <a16:creationId xmlns:a16="http://schemas.microsoft.com/office/drawing/2014/main" id="{58E0911C-D898-A2E3-1495-12B06E3EEB45}"/>
              </a:ext>
            </a:extLst>
          </p:cNvPr>
          <p:cNvPicPr>
            <a:picLocks noChangeAspect="1"/>
          </p:cNvPicPr>
          <p:nvPr/>
        </p:nvPicPr>
        <p:blipFill>
          <a:blip r:embed="rId3"/>
          <a:stretch>
            <a:fillRect/>
          </a:stretch>
        </p:blipFill>
        <p:spPr>
          <a:xfrm>
            <a:off x="567655" y="2843608"/>
            <a:ext cx="1219200" cy="485775"/>
          </a:xfrm>
          <a:prstGeom prst="rect">
            <a:avLst/>
          </a:prstGeom>
        </p:spPr>
      </p:pic>
      <p:sp>
        <p:nvSpPr>
          <p:cNvPr id="11" name="TextBox 10">
            <a:extLst>
              <a:ext uri="{FF2B5EF4-FFF2-40B4-BE49-F238E27FC236}">
                <a16:creationId xmlns:a16="http://schemas.microsoft.com/office/drawing/2014/main" id="{A8E265F8-409F-D71E-469A-3F24A369F9A4}"/>
              </a:ext>
            </a:extLst>
          </p:cNvPr>
          <p:cNvSpPr txBox="1"/>
          <p:nvPr/>
        </p:nvSpPr>
        <p:spPr>
          <a:xfrm>
            <a:off x="457200" y="3406383"/>
            <a:ext cx="1447800" cy="523220"/>
          </a:xfrm>
          <a:prstGeom prst="rect">
            <a:avLst/>
          </a:prstGeom>
          <a:noFill/>
        </p:spPr>
        <p:txBody>
          <a:bodyPr wrap="square">
            <a:spAutoFit/>
          </a:bodyPr>
          <a:lstStyle/>
          <a:p>
            <a:r>
              <a:rPr lang="en-US" sz="2800" b="1" dirty="0">
                <a:solidFill>
                  <a:schemeClr val="tx1"/>
                </a:solidFill>
              </a:rPr>
              <a:t>Solution</a:t>
            </a:r>
            <a:endParaRPr lang="en-IN" sz="2800" dirty="0"/>
          </a:p>
        </p:txBody>
      </p:sp>
      <p:pic>
        <p:nvPicPr>
          <p:cNvPr id="14" name="Picture 13" descr="Solution of example a. The square root of two hundred fifty six equals sixteen.">
            <a:extLst>
              <a:ext uri="{FF2B5EF4-FFF2-40B4-BE49-F238E27FC236}">
                <a16:creationId xmlns:a16="http://schemas.microsoft.com/office/drawing/2014/main" id="{185B0B9B-7EDC-06E7-549C-F294250F308F}"/>
              </a:ext>
            </a:extLst>
          </p:cNvPr>
          <p:cNvPicPr>
            <a:picLocks noChangeAspect="1"/>
          </p:cNvPicPr>
          <p:nvPr/>
        </p:nvPicPr>
        <p:blipFill>
          <a:blip r:embed="rId4"/>
          <a:stretch>
            <a:fillRect/>
          </a:stretch>
        </p:blipFill>
        <p:spPr>
          <a:xfrm>
            <a:off x="567655" y="3920846"/>
            <a:ext cx="2085975" cy="485775"/>
          </a:xfrm>
          <a:prstGeom prst="rect">
            <a:avLst/>
          </a:prstGeom>
        </p:spPr>
      </p:pic>
      <p:pic>
        <p:nvPicPr>
          <p:cNvPr id="17" name="Picture 16" descr="Solution of example b. The square root of Eighty one equals nine.">
            <a:extLst>
              <a:ext uri="{FF2B5EF4-FFF2-40B4-BE49-F238E27FC236}">
                <a16:creationId xmlns:a16="http://schemas.microsoft.com/office/drawing/2014/main" id="{83E8FE33-00A5-9EE1-B5CF-3CAF775F80DE}"/>
              </a:ext>
            </a:extLst>
          </p:cNvPr>
          <p:cNvPicPr>
            <a:picLocks noChangeAspect="1"/>
          </p:cNvPicPr>
          <p:nvPr/>
        </p:nvPicPr>
        <p:blipFill>
          <a:blip r:embed="rId5"/>
          <a:stretch>
            <a:fillRect/>
          </a:stretch>
        </p:blipFill>
        <p:spPr>
          <a:xfrm>
            <a:off x="586840" y="4569012"/>
            <a:ext cx="1714500" cy="485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Square Roots Using a Calculator</a:t>
            </a:r>
            <a:endParaRPr lang="en-US" sz="3200" dirty="0">
              <a:solidFill>
                <a:schemeClr val="accent1"/>
              </a:solidFill>
            </a:endParaRPr>
          </a:p>
        </p:txBody>
      </p:sp>
      <p:sp>
        <p:nvSpPr>
          <p:cNvPr id="8195" name="Rectangle 3"/>
          <p:cNvSpPr>
            <a:spLocks noGrp="1"/>
          </p:cNvSpPr>
          <p:nvPr>
            <p:ph idx="1"/>
          </p:nvPr>
        </p:nvSpPr>
        <p:spPr>
          <a:xfrm>
            <a:off x="457200" y="1280160"/>
            <a:ext cx="8229600" cy="3970318"/>
          </a:xfrm>
          <a:prstGeom prst="rect">
            <a:avLst/>
          </a:prstGeom>
        </p:spPr>
        <p:txBody>
          <a:bodyPr>
            <a:spAutoFit/>
          </a:bodyPr>
          <a:lstStyle/>
          <a:p>
            <a:r>
              <a:rPr lang="en-US" dirty="0"/>
              <a:t>Use a calculator to approximate each square root to the nearest ten-thousandth.</a:t>
            </a:r>
          </a:p>
          <a:p>
            <a:pPr algn="just"/>
            <a:r>
              <a:rPr lang="en-US" dirty="0"/>
              <a:t> </a:t>
            </a:r>
          </a:p>
          <a:p>
            <a:pPr algn="just"/>
            <a:r>
              <a:rPr lang="en-US" dirty="0"/>
              <a:t> </a:t>
            </a:r>
          </a:p>
          <a:p>
            <a:pPr algn="just"/>
            <a:r>
              <a:rPr lang="en-US" b="1" i="0" dirty="0">
                <a:solidFill>
                  <a:schemeClr val="tx1"/>
                </a:solidFill>
              </a:rPr>
              <a:t> </a:t>
            </a:r>
          </a:p>
          <a:p>
            <a:pPr algn="just"/>
            <a:r>
              <a:rPr lang="en-US" dirty="0">
                <a:solidFill>
                  <a:schemeClr val="tx1"/>
                </a:solidFill>
              </a:rPr>
              <a:t> </a:t>
            </a:r>
          </a:p>
          <a:p>
            <a:pPr algn="just">
              <a:lnSpc>
                <a:spcPct val="200000"/>
              </a:lnSpc>
            </a:pPr>
            <a:r>
              <a:rPr lang="en-US" i="0" dirty="0">
                <a:solidFill>
                  <a:schemeClr val="tx1"/>
                </a:solidFill>
              </a:rPr>
              <a:t> </a:t>
            </a:r>
          </a:p>
        </p:txBody>
      </p:sp>
      <p:pic>
        <p:nvPicPr>
          <p:cNvPr id="9" name="Picture 8" descr="Example a. The square root of two">
            <a:extLst>
              <a:ext uri="{FF2B5EF4-FFF2-40B4-BE49-F238E27FC236}">
                <a16:creationId xmlns:a16="http://schemas.microsoft.com/office/drawing/2014/main" id="{3632EA0A-F435-8CAC-C334-C7D3C72E85E1}"/>
              </a:ext>
            </a:extLst>
          </p:cNvPr>
          <p:cNvPicPr>
            <a:picLocks noChangeAspect="1"/>
          </p:cNvPicPr>
          <p:nvPr/>
        </p:nvPicPr>
        <p:blipFill>
          <a:blip r:embed="rId2"/>
          <a:stretch>
            <a:fillRect/>
          </a:stretch>
        </p:blipFill>
        <p:spPr>
          <a:xfrm>
            <a:off x="511175" y="2171728"/>
            <a:ext cx="1028700" cy="485775"/>
          </a:xfrm>
          <a:prstGeom prst="rect">
            <a:avLst/>
          </a:prstGeom>
        </p:spPr>
      </p:pic>
      <p:pic>
        <p:nvPicPr>
          <p:cNvPr id="6" name="Picture 5" descr="Example b. The square root of Eight">
            <a:extLst>
              <a:ext uri="{FF2B5EF4-FFF2-40B4-BE49-F238E27FC236}">
                <a16:creationId xmlns:a16="http://schemas.microsoft.com/office/drawing/2014/main" id="{5B0939A0-71F4-0830-121F-6B626C4E7E91}"/>
              </a:ext>
            </a:extLst>
          </p:cNvPr>
          <p:cNvPicPr>
            <a:picLocks noChangeAspect="1"/>
          </p:cNvPicPr>
          <p:nvPr/>
        </p:nvPicPr>
        <p:blipFill>
          <a:blip r:embed="rId3"/>
          <a:stretch>
            <a:fillRect/>
          </a:stretch>
        </p:blipFill>
        <p:spPr>
          <a:xfrm>
            <a:off x="523875" y="2743200"/>
            <a:ext cx="1038225" cy="485775"/>
          </a:xfrm>
          <a:prstGeom prst="rect">
            <a:avLst/>
          </a:prstGeom>
        </p:spPr>
      </p:pic>
      <p:sp>
        <p:nvSpPr>
          <p:cNvPr id="17" name="TextBox 16">
            <a:extLst>
              <a:ext uri="{FF2B5EF4-FFF2-40B4-BE49-F238E27FC236}">
                <a16:creationId xmlns:a16="http://schemas.microsoft.com/office/drawing/2014/main" id="{A1BD89D1-C9C7-0E86-C098-987CDFF6BF12}"/>
              </a:ext>
            </a:extLst>
          </p:cNvPr>
          <p:cNvSpPr txBox="1"/>
          <p:nvPr/>
        </p:nvSpPr>
        <p:spPr>
          <a:xfrm>
            <a:off x="457200" y="3304036"/>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2" name="Picture 11" descr="Solution of Example a. The square root of two is approximately equals to one point four one four two.">
            <a:extLst>
              <a:ext uri="{FF2B5EF4-FFF2-40B4-BE49-F238E27FC236}">
                <a16:creationId xmlns:a16="http://schemas.microsoft.com/office/drawing/2014/main" id="{010A127C-B4D1-B183-A433-C14B5E179E8B}"/>
              </a:ext>
            </a:extLst>
          </p:cNvPr>
          <p:cNvPicPr>
            <a:picLocks noChangeAspect="1"/>
          </p:cNvPicPr>
          <p:nvPr/>
        </p:nvPicPr>
        <p:blipFill>
          <a:blip r:embed="rId4"/>
          <a:stretch>
            <a:fillRect/>
          </a:stretch>
        </p:blipFill>
        <p:spPr>
          <a:xfrm>
            <a:off x="512373" y="3860329"/>
            <a:ext cx="2390775" cy="485775"/>
          </a:xfrm>
          <a:prstGeom prst="rect">
            <a:avLst/>
          </a:prstGeom>
        </p:spPr>
      </p:pic>
      <p:pic>
        <p:nvPicPr>
          <p:cNvPr id="15" name="Picture 14" descr="Solution of Example b. The square root of eighteen is approximately equals to four point two four two six.">
            <a:extLst>
              <a:ext uri="{FF2B5EF4-FFF2-40B4-BE49-F238E27FC236}">
                <a16:creationId xmlns:a16="http://schemas.microsoft.com/office/drawing/2014/main" id="{AF48A42C-FE32-B584-B9A4-EFEF2BEBEA63}"/>
              </a:ext>
            </a:extLst>
          </p:cNvPr>
          <p:cNvPicPr>
            <a:picLocks noChangeAspect="1"/>
          </p:cNvPicPr>
          <p:nvPr/>
        </p:nvPicPr>
        <p:blipFill>
          <a:blip r:embed="rId5"/>
          <a:stretch>
            <a:fillRect/>
          </a:stretch>
        </p:blipFill>
        <p:spPr>
          <a:xfrm>
            <a:off x="546879" y="4695825"/>
            <a:ext cx="2609850" cy="4857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Definition: Terms Related to Right Triangles</a:t>
            </a:r>
            <a:endParaRPr lang="en-US" sz="3200" dirty="0">
              <a:solidFill>
                <a:schemeClr val="accent1"/>
              </a:solidFill>
            </a:endParaRPr>
          </a:p>
        </p:txBody>
      </p:sp>
      <p:sp>
        <p:nvSpPr>
          <p:cNvPr id="7" name="Content Placeholder 6"/>
          <p:cNvSpPr>
            <a:spLocks noGrp="1"/>
          </p:cNvSpPr>
          <p:nvPr>
            <p:ph idx="1"/>
          </p:nvPr>
        </p:nvSpPr>
        <p:spPr>
          <a:xfrm>
            <a:off x="457200" y="1143000"/>
            <a:ext cx="8229600" cy="3970318"/>
          </a:xfrm>
          <a:solidFill>
            <a:schemeClr val="accent3"/>
          </a:solidFill>
          <a:ln w="28575">
            <a:solidFill>
              <a:srgbClr val="000000"/>
            </a:solidFill>
            <a:miter lim="800000"/>
            <a:headEnd/>
            <a:tailEnd/>
          </a:ln>
        </p:spPr>
        <p:txBody>
          <a:bodyPr wrap="square">
            <a:spAutoFit/>
          </a:bodyPr>
          <a:lstStyle/>
          <a:p>
            <a:r>
              <a:rPr lang="en-US" b="1" dirty="0">
                <a:solidFill>
                  <a:srgbClr val="000000"/>
                </a:solidFill>
              </a:rPr>
              <a:t>Right triangle: </a:t>
            </a:r>
            <a:r>
              <a:rPr lang="en-US" dirty="0">
                <a:solidFill>
                  <a:srgbClr val="000000"/>
                </a:solidFill>
              </a:rPr>
              <a:t>A triangle containing a right (90°) angle.</a:t>
            </a:r>
          </a:p>
          <a:p>
            <a:r>
              <a:rPr lang="en-US" b="1" dirty="0">
                <a:solidFill>
                  <a:srgbClr val="000000"/>
                </a:solidFill>
              </a:rPr>
              <a:t>Hypotenuse: </a:t>
            </a:r>
            <a:r>
              <a:rPr lang="en-US" dirty="0">
                <a:solidFill>
                  <a:srgbClr val="000000"/>
                </a:solidFill>
              </a:rPr>
              <a:t>The longest side of a right triangle; the side opposite the right angle.</a:t>
            </a:r>
          </a:p>
          <a:p>
            <a:r>
              <a:rPr lang="en-US" b="1" dirty="0">
                <a:solidFill>
                  <a:srgbClr val="000000"/>
                </a:solidFill>
              </a:rPr>
              <a:t>Leg: </a:t>
            </a:r>
            <a:r>
              <a:rPr lang="en-US" dirty="0">
                <a:solidFill>
                  <a:srgbClr val="000000"/>
                </a:solidFill>
              </a:rPr>
              <a:t>Each of the other two sides of a right triangle (the sides that are not the hypotenuse).</a:t>
            </a:r>
            <a:endParaRPr lang="en-US" i="1" dirty="0">
              <a:solidFill>
                <a:srgbClr val="000000"/>
              </a:solidFill>
              <a:latin typeface="Calibri" pitchFamily="34" charset="0"/>
            </a:endParaRPr>
          </a:p>
          <a:p>
            <a:pPr marL="533400" indent="-533400" algn="just" eaLnBrk="0" hangingPunct="0"/>
            <a:endParaRPr lang="en-US" i="1" dirty="0">
              <a:solidFill>
                <a:srgbClr val="000000"/>
              </a:solidFill>
              <a:latin typeface="Calibri" pitchFamily="34" charset="0"/>
            </a:endParaRPr>
          </a:p>
          <a:p>
            <a:pPr marL="533400" indent="-533400" algn="just" eaLnBrk="0" hangingPunct="0"/>
            <a:endParaRPr lang="en-US" i="1" dirty="0">
              <a:solidFill>
                <a:srgbClr val="000000"/>
              </a:solidFill>
              <a:latin typeface="Calibri" pitchFamily="34" charset="0"/>
            </a:endParaRPr>
          </a:p>
          <a:p>
            <a:pPr marL="533400" indent="-533400" algn="just" eaLnBrk="0" hangingPunct="0"/>
            <a:endParaRPr lang="en-US" i="1" dirty="0">
              <a:solidFill>
                <a:srgbClr val="000000"/>
              </a:solidFill>
              <a:latin typeface="Calibri" pitchFamily="34" charset="0"/>
            </a:endParaRPr>
          </a:p>
        </p:txBody>
      </p:sp>
      <p:pic>
        <p:nvPicPr>
          <p:cNvPr id="34817" name="Picture 1" descr="A triangle shown with a 90 degree angle. The longest side is known as the hypotenuse and the other two sides are known as legs."/>
          <p:cNvPicPr>
            <a:picLocks noChangeAspect="1" noChangeArrowheads="1"/>
          </p:cNvPicPr>
          <p:nvPr/>
        </p:nvPicPr>
        <p:blipFill>
          <a:blip r:embed="rId2" cstate="print">
            <a:clrChange>
              <a:clrFrom>
                <a:srgbClr val="FEEADC"/>
              </a:clrFrom>
              <a:clrTo>
                <a:srgbClr val="FEEADC">
                  <a:alpha val="0"/>
                </a:srgbClr>
              </a:clrTo>
            </a:clrChange>
          </a:blip>
          <a:srcRect/>
          <a:stretch>
            <a:fillRect/>
          </a:stretch>
        </p:blipFill>
        <p:spPr bwMode="auto">
          <a:xfrm>
            <a:off x="3314700" y="3581400"/>
            <a:ext cx="2514600" cy="1391855"/>
          </a:xfrm>
          <a:prstGeom prst="rect">
            <a:avLst/>
          </a:prstGeom>
          <a:noFill/>
          <a:ln w="9525">
            <a:noFill/>
            <a:miter lim="800000"/>
            <a:headEnd/>
            <a:tailEnd/>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1281</TotalTime>
  <Words>665</Words>
  <Application>Microsoft Office PowerPoint</Application>
  <PresentationFormat>On-screen Show (4:3)</PresentationFormat>
  <Paragraphs>90</Paragraphs>
  <Slides>15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0" baseType="lpstr">
      <vt:lpstr>Arial</vt:lpstr>
      <vt:lpstr>Calibri</vt:lpstr>
      <vt:lpstr>Courier New</vt:lpstr>
      <vt:lpstr>Office Theme</vt:lpstr>
      <vt:lpstr>Equation</vt:lpstr>
      <vt:lpstr>Section 3.R.2</vt:lpstr>
      <vt:lpstr>Objectives</vt:lpstr>
      <vt:lpstr>Square Roots1</vt:lpstr>
      <vt:lpstr>Definition: Terminology of Radicals</vt:lpstr>
      <vt:lpstr>Square Roots2</vt:lpstr>
      <vt:lpstr>Example 1: Evaluating Perfect Squares</vt:lpstr>
      <vt:lpstr>Example 2: Evaluating Square Roots</vt:lpstr>
      <vt:lpstr>Example 3: Calculating Square Roots Using a Calculator</vt:lpstr>
      <vt:lpstr>Definition: Terms Related to Right Triangles</vt:lpstr>
      <vt:lpstr>Theorem: The Pythagorean Theorem</vt:lpstr>
      <vt:lpstr>Example 4: Verifying Right Triangles</vt:lpstr>
      <vt:lpstr>Example 5: Finding the Length of the Hypotenuse</vt:lpstr>
      <vt:lpstr>Example 6: Finding the Length of  the Hypotenuse</vt:lpstr>
      <vt:lpstr>Example 7: Application: Finding the Length of the Hypotenuse1</vt:lpstr>
      <vt:lpstr>Example 7: Application: Finding the Length of the Hypotenuse2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113</cp:revision>
  <dcterms:created xsi:type="dcterms:W3CDTF">2013-04-26T14:43:13Z</dcterms:created>
  <dcterms:modified xsi:type="dcterms:W3CDTF">2025-06-24T06:28:58Z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A426A384-C42C-40A3-A421-811C47EA3FBD</vt:lpwstr>
  </property>
  <property fmtid="{D5CDD505-2E9C-101B-9397-08002B2CF9AE}" pid="3" name="ArticulatePath">
    <vt:lpwstr>DEV2e_6_7</vt:lpwstr>
  </property>
</Properties>
</file>