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1.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8"/>
  </p:notesMasterIdLst>
  <p:handoutMasterIdLst>
    <p:handoutMasterId r:id="rId69"/>
  </p:handoutMasterIdLst>
  <p:sldIdLst>
    <p:sldId id="256" r:id="rId2"/>
    <p:sldId id="259" r:id="rId3"/>
    <p:sldId id="260" r:id="rId4"/>
    <p:sldId id="261" r:id="rId5"/>
    <p:sldId id="283" r:id="rId6"/>
    <p:sldId id="262" r:id="rId7"/>
    <p:sldId id="263" r:id="rId8"/>
    <p:sldId id="265" r:id="rId9"/>
    <p:sldId id="267" r:id="rId10"/>
    <p:sldId id="269" r:id="rId11"/>
    <p:sldId id="270" r:id="rId12"/>
    <p:sldId id="280" r:id="rId13"/>
    <p:sldId id="281" r:id="rId14"/>
    <p:sldId id="282" r:id="rId15"/>
    <p:sldId id="271" r:id="rId16"/>
    <p:sldId id="272" r:id="rId17"/>
    <p:sldId id="279" r:id="rId18"/>
    <p:sldId id="277" r:id="rId19"/>
    <p:sldId id="284" r:id="rId20"/>
    <p:sldId id="285" r:id="rId21"/>
    <p:sldId id="264" r:id="rId22"/>
    <p:sldId id="286" r:id="rId23"/>
    <p:sldId id="266" r:id="rId24"/>
    <p:sldId id="268" r:id="rId25"/>
    <p:sldId id="278" r:id="rId26"/>
    <p:sldId id="287" r:id="rId27"/>
    <p:sldId id="288" r:id="rId28"/>
    <p:sldId id="289" r:id="rId29"/>
    <p:sldId id="274" r:id="rId30"/>
    <p:sldId id="275" r:id="rId31"/>
    <p:sldId id="276" r:id="rId32"/>
    <p:sldId id="290" r:id="rId33"/>
    <p:sldId id="291" r:id="rId34"/>
    <p:sldId id="292" r:id="rId35"/>
    <p:sldId id="293" r:id="rId36"/>
    <p:sldId id="294" r:id="rId37"/>
    <p:sldId id="295" r:id="rId38"/>
    <p:sldId id="296" r:id="rId39"/>
    <p:sldId id="297" r:id="rId40"/>
    <p:sldId id="298" r:id="rId41"/>
    <p:sldId id="299" r:id="rId42"/>
    <p:sldId id="300" r:id="rId43"/>
    <p:sldId id="273"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Lst>
  <p:sldSz cx="9144000" cy="6858000" type="screen4x3"/>
  <p:notesSz cx="6858000" cy="9144000"/>
  <p:embeddedFontLst>
    <p:embeddedFont>
      <p:font typeface="Cambria Math" panose="02040503050406030204" pitchFamily="18" charset="0"/>
      <p:regular r:id="rId70"/>
    </p:embeddedFont>
  </p:embeddedFontLst>
  <p:custDataLst>
    <p:tags r:id="rId7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3" clrIdx="0"/>
  <p:cmAuthor id="1" name="hiteesha" initials="h" lastIdx="4" clrIdx="1">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000000"/>
    <a:srgbClr val="2D7D9F"/>
    <a:srgbClr val="0000FF"/>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15" autoAdjust="0"/>
    <p:restoredTop sz="94673" autoAdjust="0"/>
  </p:normalViewPr>
  <p:slideViewPr>
    <p:cSldViewPr>
      <p:cViewPr varScale="1">
        <p:scale>
          <a:sx n="101" d="100"/>
          <a:sy n="101" d="100"/>
        </p:scale>
        <p:origin x="1110" y="12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font" Target="fonts/font1.fntdata"/><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0303504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AAB7A2-3883-4628-A2BA-6DC4E80421D7}" type="datetimeFigureOut">
              <a:rPr lang="en-US" smtClean="0"/>
              <a:pPr/>
              <a:t>8/22/2025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01CA2D-01EE-40D5-B2F5-8A9AA422F5EF}" type="slidenum">
              <a:rPr lang="en-US" smtClean="0"/>
              <a:pPr/>
              <a:t>‹#›</a:t>
            </a:fld>
            <a:endParaRPr lang="en-US"/>
          </a:p>
        </p:txBody>
      </p:sp>
    </p:spTree>
    <p:extLst>
      <p:ext uri="{BB962C8B-B14F-4D97-AF65-F5344CB8AC3E}">
        <p14:creationId xmlns:p14="http://schemas.microsoft.com/office/powerpoint/2010/main" val="2764948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601CA2D-01EE-40D5-B2F5-8A9AA422F5EF}" type="slidenum">
              <a:rPr lang="en-US" smtClean="0"/>
              <a:pPr/>
              <a:t>38</a:t>
            </a:fld>
            <a:endParaRPr lang="en-US"/>
          </a:p>
        </p:txBody>
      </p:sp>
    </p:spTree>
    <p:extLst>
      <p:ext uri="{BB962C8B-B14F-4D97-AF65-F5344CB8AC3E}">
        <p14:creationId xmlns:p14="http://schemas.microsoft.com/office/powerpoint/2010/main" val="23079668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image" Target="../media/image28.emf"/><Relationship Id="rId5" Type="http://schemas.openxmlformats.org/officeDocument/2006/relationships/image" Target="../media/image27.emf"/><Relationship Id="rId4" Type="http://schemas.openxmlformats.org/officeDocument/2006/relationships/image" Target="../media/image26.emf"/></Relationships>
</file>

<file path=ppt/slides/_rels/slide25.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Layout" Target="../slideLayouts/slideLayout2.xml"/><Relationship Id="rId1" Type="http://schemas.openxmlformats.org/officeDocument/2006/relationships/tags" Target="../tags/tag15.xml"/><Relationship Id="rId6" Type="http://schemas.openxmlformats.org/officeDocument/2006/relationships/image" Target="../media/image33.emf"/><Relationship Id="rId5" Type="http://schemas.openxmlformats.org/officeDocument/2006/relationships/image" Target="../media/image32.emf"/><Relationship Id="rId4" Type="http://schemas.openxmlformats.org/officeDocument/2006/relationships/image" Target="../media/image31.emf"/></Relationships>
</file>

<file path=ppt/slides/_rels/slide28.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9.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image" Target="../media/image35.png"/><Relationship Id="rId7" Type="http://schemas.openxmlformats.org/officeDocument/2006/relationships/image" Target="../media/image39.emf"/><Relationship Id="rId2" Type="http://schemas.openxmlformats.org/officeDocument/2006/relationships/slideLayout" Target="../slideLayouts/slideLayout2.xml"/><Relationship Id="rId1" Type="http://schemas.openxmlformats.org/officeDocument/2006/relationships/tags" Target="../tags/tag17.xml"/><Relationship Id="rId6" Type="http://schemas.openxmlformats.org/officeDocument/2006/relationships/image" Target="../media/image38.emf"/><Relationship Id="rId5" Type="http://schemas.openxmlformats.org/officeDocument/2006/relationships/image" Target="../media/image37.emf"/><Relationship Id="rId4" Type="http://schemas.openxmlformats.org/officeDocument/2006/relationships/image" Target="../media/image36.emf"/></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slideLayout" Target="../slideLayouts/slideLayout2.xml"/><Relationship Id="rId1" Type="http://schemas.openxmlformats.org/officeDocument/2006/relationships/tags" Target="../tags/tag19.xml"/><Relationship Id="rId5" Type="http://schemas.openxmlformats.org/officeDocument/2006/relationships/image" Target="../media/image43.emf"/><Relationship Id="rId4" Type="http://schemas.openxmlformats.org/officeDocument/2006/relationships/image" Target="../media/image42.emf"/></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3.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36.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image" Target="../media/image46.emf"/></Relationships>
</file>

<file path=ppt/slides/_rels/slide37.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slideLayout" Target="../slideLayouts/slideLayout2.xml"/><Relationship Id="rId1" Type="http://schemas.openxmlformats.org/officeDocument/2006/relationships/tags" Target="../tags/tag25.xml"/><Relationship Id="rId4" Type="http://schemas.openxmlformats.org/officeDocument/2006/relationships/image" Target="../media/image45.png"/></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6.xml"/><Relationship Id="rId5" Type="http://schemas.openxmlformats.org/officeDocument/2006/relationships/image" Target="../media/image49.emf"/><Relationship Id="rId4" Type="http://schemas.openxmlformats.org/officeDocument/2006/relationships/image" Target="../media/image48.png"/></Relationships>
</file>

<file path=ppt/slides/_rels/slide39.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41.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slideLayout" Target="../slideLayouts/slideLayout2.xml"/><Relationship Id="rId1" Type="http://schemas.openxmlformats.org/officeDocument/2006/relationships/tags" Target="../tags/tag29.xml"/><Relationship Id="rId4" Type="http://schemas.openxmlformats.org/officeDocument/2006/relationships/image" Target="../media/image53.emf"/></Relationships>
</file>

<file path=ppt/slides/_rels/slide42.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43.x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slideLayout" Target="../slideLayouts/slideLayout2.xml"/><Relationship Id="rId1" Type="http://schemas.openxmlformats.org/officeDocument/2006/relationships/tags" Target="../tags/tag31.xml"/><Relationship Id="rId5" Type="http://schemas.openxmlformats.org/officeDocument/2006/relationships/image" Target="../media/image57.emf"/><Relationship Id="rId4" Type="http://schemas.openxmlformats.org/officeDocument/2006/relationships/image" Target="../media/image56.emf"/></Relationships>
</file>

<file path=ppt/slides/_rels/slide44.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45.xml.rels><?xml version="1.0" encoding="UTF-8" standalone="yes"?>
<Relationships xmlns="http://schemas.openxmlformats.org/package/2006/relationships"><Relationship Id="rId3" Type="http://schemas.openxmlformats.org/officeDocument/2006/relationships/image" Target="../media/image59.emf"/><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46.xml.rels><?xml version="1.0" encoding="UTF-8" standalone="yes"?>
<Relationships xmlns="http://schemas.openxmlformats.org/package/2006/relationships"><Relationship Id="rId3" Type="http://schemas.openxmlformats.org/officeDocument/2006/relationships/image" Target="../media/image60.emf"/><Relationship Id="rId2" Type="http://schemas.openxmlformats.org/officeDocument/2006/relationships/slideLayout" Target="../slideLayouts/slideLayout2.xml"/><Relationship Id="rId1" Type="http://schemas.openxmlformats.org/officeDocument/2006/relationships/tags" Target="../tags/tag34.xml"/><Relationship Id="rId4" Type="http://schemas.openxmlformats.org/officeDocument/2006/relationships/image" Target="../media/image61.emf"/></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48.xml.rels><?xml version="1.0" encoding="UTF-8" standalone="yes"?>
<Relationships xmlns="http://schemas.openxmlformats.org/package/2006/relationships"><Relationship Id="rId3" Type="http://schemas.openxmlformats.org/officeDocument/2006/relationships/image" Target="../media/image62.png"/><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49.xml.rels><?xml version="1.0" encoding="UTF-8" standalone="yes"?>
<Relationships xmlns="http://schemas.openxmlformats.org/package/2006/relationships"><Relationship Id="rId3" Type="http://schemas.openxmlformats.org/officeDocument/2006/relationships/image" Target="../media/image63.emf"/><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64.emf"/><Relationship Id="rId2" Type="http://schemas.openxmlformats.org/officeDocument/2006/relationships/slideLayout" Target="../slideLayouts/slideLayout2.xml"/><Relationship Id="rId1" Type="http://schemas.openxmlformats.org/officeDocument/2006/relationships/tags" Target="../tags/tag38.xml"/><Relationship Id="rId4" Type="http://schemas.openxmlformats.org/officeDocument/2006/relationships/image" Target="../media/image65.emf"/></Relationships>
</file>

<file path=ppt/slides/_rels/slide51.xml.rels><?xml version="1.0" encoding="UTF-8" standalone="yes"?>
<Relationships xmlns="http://schemas.openxmlformats.org/package/2006/relationships"><Relationship Id="rId3" Type="http://schemas.openxmlformats.org/officeDocument/2006/relationships/image" Target="../media/image66.emf"/><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53.xml.rels><?xml version="1.0" encoding="UTF-8" standalone="yes"?>
<Relationships xmlns="http://schemas.openxmlformats.org/package/2006/relationships"><Relationship Id="rId3" Type="http://schemas.openxmlformats.org/officeDocument/2006/relationships/image" Target="../media/image67.png"/><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54.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slideLayout" Target="../slideLayouts/slideLayout2.xml"/><Relationship Id="rId1" Type="http://schemas.openxmlformats.org/officeDocument/2006/relationships/tags" Target="../tags/tag42.xml"/><Relationship Id="rId4" Type="http://schemas.openxmlformats.org/officeDocument/2006/relationships/image" Target="../media/image69.emf"/></Relationships>
</file>

<file path=ppt/slides/_rels/slide55.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slideLayout" Target="../slideLayouts/slideLayout2.xml"/><Relationship Id="rId1" Type="http://schemas.openxmlformats.org/officeDocument/2006/relationships/tags" Target="../tags/tag43.xml"/><Relationship Id="rId4" Type="http://schemas.openxmlformats.org/officeDocument/2006/relationships/image" Target="../media/image71.emf"/></Relationships>
</file>

<file path=ppt/slides/_rels/slide56.xml.rels><?xml version="1.0" encoding="UTF-8" standalone="yes"?>
<Relationships xmlns="http://schemas.openxmlformats.org/package/2006/relationships"><Relationship Id="rId3" Type="http://schemas.openxmlformats.org/officeDocument/2006/relationships/image" Target="../media/image72.png"/><Relationship Id="rId2" Type="http://schemas.openxmlformats.org/officeDocument/2006/relationships/slideLayout" Target="../slideLayouts/slideLayout2.xml"/><Relationship Id="rId1" Type="http://schemas.openxmlformats.org/officeDocument/2006/relationships/tags" Target="../tags/tag44.xml"/><Relationship Id="rId4" Type="http://schemas.openxmlformats.org/officeDocument/2006/relationships/image" Target="../media/image73.emf"/></Relationships>
</file>

<file path=ppt/slides/_rels/slide57.xml.rels><?xml version="1.0" encoding="UTF-8" standalone="yes"?>
<Relationships xmlns="http://schemas.openxmlformats.org/package/2006/relationships"><Relationship Id="rId3" Type="http://schemas.openxmlformats.org/officeDocument/2006/relationships/image" Target="../media/image74.emf"/><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58.xml.rels><?xml version="1.0" encoding="UTF-8" standalone="yes"?>
<Relationships xmlns="http://schemas.openxmlformats.org/package/2006/relationships"><Relationship Id="rId3" Type="http://schemas.openxmlformats.org/officeDocument/2006/relationships/image" Target="../media/image75.png"/><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59.xml.rels><?xml version="1.0" encoding="UTF-8" standalone="yes"?>
<Relationships xmlns="http://schemas.openxmlformats.org/package/2006/relationships"><Relationship Id="rId8" Type="http://schemas.openxmlformats.org/officeDocument/2006/relationships/image" Target="../media/image79.emf"/><Relationship Id="rId3" Type="http://schemas.openxmlformats.org/officeDocument/2006/relationships/oleObject" Target="../embeddings/oleObject1.bin"/><Relationship Id="rId7" Type="http://schemas.openxmlformats.org/officeDocument/2006/relationships/image" Target="../media/image78.emf"/><Relationship Id="rId2" Type="http://schemas.openxmlformats.org/officeDocument/2006/relationships/slideLayout" Target="../slideLayouts/slideLayout2.xml"/><Relationship Id="rId1" Type="http://schemas.openxmlformats.org/officeDocument/2006/relationships/tags" Target="../tags/tag47.xml"/><Relationship Id="rId6" Type="http://schemas.openxmlformats.org/officeDocument/2006/relationships/oleObject" Target="../embeddings/oleObject2.bin"/><Relationship Id="rId5" Type="http://schemas.openxmlformats.org/officeDocument/2006/relationships/image" Target="../media/image77.emf"/><Relationship Id="rId4" Type="http://schemas.openxmlformats.org/officeDocument/2006/relationships/image" Target="../media/image76.emf"/></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tags" Target="../tags/tag48.xml"/><Relationship Id="rId5" Type="http://schemas.openxmlformats.org/officeDocument/2006/relationships/image" Target="../media/image81.emf"/><Relationship Id="rId4" Type="http://schemas.openxmlformats.org/officeDocument/2006/relationships/image" Target="../media/image80.wmf"/></Relationships>
</file>

<file path=ppt/slides/_rels/slide61.xml.rels><?xml version="1.0" encoding="UTF-8" standalone="yes"?>
<Relationships xmlns="http://schemas.openxmlformats.org/package/2006/relationships"><Relationship Id="rId3" Type="http://schemas.openxmlformats.org/officeDocument/2006/relationships/image" Target="../media/image82.png"/><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62.xml.rels><?xml version="1.0" encoding="UTF-8" standalone="yes"?>
<Relationships xmlns="http://schemas.openxmlformats.org/package/2006/relationships"><Relationship Id="rId3" Type="http://schemas.openxmlformats.org/officeDocument/2006/relationships/image" Target="../media/image83.emf"/><Relationship Id="rId2" Type="http://schemas.openxmlformats.org/officeDocument/2006/relationships/slideLayout" Target="../slideLayouts/slideLayout2.xml"/><Relationship Id="rId1" Type="http://schemas.openxmlformats.org/officeDocument/2006/relationships/tags" Target="../tags/tag50.xml"/><Relationship Id="rId4" Type="http://schemas.openxmlformats.org/officeDocument/2006/relationships/image" Target="../media/image84.emf"/></Relationships>
</file>

<file path=ppt/slides/_rels/slide63.xml.rels><?xml version="1.0" encoding="UTF-8" standalone="yes"?>
<Relationships xmlns="http://schemas.openxmlformats.org/package/2006/relationships"><Relationship Id="rId3" Type="http://schemas.openxmlformats.org/officeDocument/2006/relationships/image" Target="../media/image85.png"/><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64.xml.rels><?xml version="1.0" encoding="UTF-8" standalone="yes"?>
<Relationships xmlns="http://schemas.openxmlformats.org/package/2006/relationships"><Relationship Id="rId3" Type="http://schemas.openxmlformats.org/officeDocument/2006/relationships/image" Target="../media/image86.png"/><Relationship Id="rId2" Type="http://schemas.openxmlformats.org/officeDocument/2006/relationships/slideLayout" Target="../slideLayouts/slideLayout2.xml"/><Relationship Id="rId1" Type="http://schemas.openxmlformats.org/officeDocument/2006/relationships/tags" Target="../tags/tag52.xml"/><Relationship Id="rId4" Type="http://schemas.openxmlformats.org/officeDocument/2006/relationships/image" Target="../media/image87.emf"/></Relationships>
</file>

<file path=ppt/slides/_rels/slide65.xml.rels><?xml version="1.0" encoding="UTF-8" standalone="yes"?>
<Relationships xmlns="http://schemas.openxmlformats.org/package/2006/relationships"><Relationship Id="rId3" Type="http://schemas.openxmlformats.org/officeDocument/2006/relationships/image" Target="../media/image88.png"/><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66.xml.rels><?xml version="1.0" encoding="UTF-8" standalone="yes"?>
<Relationships xmlns="http://schemas.openxmlformats.org/package/2006/relationships"><Relationship Id="rId3" Type="http://schemas.openxmlformats.org/officeDocument/2006/relationships/image" Target="../media/image89.emf"/><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Perimeter</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a:t>
            </a:r>
            <a:r>
              <a:rPr lang="en-US" dirty="0"/>
              <a:t>Calculating the Perimeter of a Polygon</a:t>
            </a:r>
            <a:r>
              <a:rPr lang="en-US" baseline="-25000" dirty="0"/>
              <a:t>1</a:t>
            </a:r>
            <a:endParaRPr lang="en-US" sz="3200" baseline="-250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Calculate the perimeter of the polygon.</a:t>
            </a:r>
          </a:p>
          <a:p>
            <a:pPr marL="0" indent="0" eaLnBrk="1" hangingPunct="1">
              <a:spcBef>
                <a:spcPct val="50000"/>
              </a:spcBef>
              <a:buFont typeface="Courier New" pitchFamily="49" charset="0"/>
              <a:buNone/>
            </a:pPr>
            <a:r>
              <a:rPr lang="en-US" i="0" dirty="0">
                <a:solidFill>
                  <a:schemeClr val="tx1"/>
                </a:solidFill>
              </a:rPr>
              <a:t>(</a:t>
            </a:r>
            <a:r>
              <a:rPr lang="en-US" b="1" i="0" dirty="0">
                <a:solidFill>
                  <a:schemeClr val="tx1"/>
                </a:solidFill>
              </a:rPr>
              <a:t>Note:</a:t>
            </a:r>
            <a:r>
              <a:rPr lang="en-US" i="0" dirty="0">
                <a:solidFill>
                  <a:schemeClr val="tx1"/>
                </a:solidFill>
              </a:rPr>
              <a:t> A 5-sided polygon is called a </a:t>
            </a:r>
            <a:r>
              <a:rPr lang="en-US" b="1" i="0" dirty="0">
                <a:solidFill>
                  <a:schemeClr val="tx1"/>
                </a:solidFill>
              </a:rPr>
              <a:t>pentagon</a:t>
            </a:r>
            <a:r>
              <a:rPr lang="en-US" i="0" dirty="0">
                <a:solidFill>
                  <a:schemeClr val="tx1"/>
                </a:solidFill>
              </a:rPr>
              <a:t>.)</a:t>
            </a:r>
          </a:p>
        </p:txBody>
      </p:sp>
      <p:pic>
        <p:nvPicPr>
          <p:cNvPr id="26625" name="Picture 1" descr="A diagram of polygon with sides 10 centimeters, 15 centimeters, 20 centimeters, 23 centimeters and 35 centimeters."/>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09900" y="2590800"/>
            <a:ext cx="3124200" cy="27051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4: </a:t>
            </a:r>
            <a:r>
              <a:rPr lang="en-US" dirty="0"/>
              <a:t>Calculating the Perimeter of a Polygon</a:t>
            </a:r>
            <a:r>
              <a:rPr lang="en-US" baseline="-25000" dirty="0"/>
              <a:t>2</a:t>
            </a:r>
            <a:endParaRPr lang="en-US" sz="3200" dirty="0">
              <a:solidFill>
                <a:schemeClr val="accent1"/>
              </a:solidFill>
            </a:endParaRPr>
          </a:p>
        </p:txBody>
      </p:sp>
      <p:sp>
        <p:nvSpPr>
          <p:cNvPr id="16387" name="Rectangle 3"/>
          <p:cNvSpPr>
            <a:spLocks noGrp="1"/>
          </p:cNvSpPr>
          <p:nvPr>
            <p:ph idx="1"/>
          </p:nvPr>
        </p:nvSpPr>
        <p:spPr>
          <a:prstGeom prst="rect">
            <a:avLst/>
          </a:prstGeom>
        </p:spPr>
        <p:txBody>
          <a:bodyPr/>
          <a:lstStyle/>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The perimeter of any polygon is found by adding the lengths of the sides.  Thus, for this pentagon we have the following.</a:t>
            </a: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dirty="0">
              <a:solidFill>
                <a:schemeClr val="tx1"/>
              </a:solidFill>
            </a:endParaRPr>
          </a:p>
        </p:txBody>
      </p:sp>
      <p:pic>
        <p:nvPicPr>
          <p:cNvPr id="2" name="Picture 1">
            <a:extLst>
              <a:ext uri="{FF2B5EF4-FFF2-40B4-BE49-F238E27FC236}">
                <a16:creationId xmlns:a16="http://schemas.microsoft.com/office/drawing/2014/main" id="{DE26E789-19F5-4FE6-85A6-FC64F727F59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652404" y="3833812"/>
            <a:ext cx="2286198" cy="1981372"/>
          </a:xfrm>
          <a:prstGeom prst="rect">
            <a:avLst/>
          </a:prstGeom>
        </p:spPr>
      </p:pic>
      <p:pic>
        <p:nvPicPr>
          <p:cNvPr id="4" name="Picture 3" descr="P equals 10 centimeters plus 15 centimeters plus 20 centimeters plus 23 centimeters plus 35 centimeters equals 103 centimeters.">
            <a:extLst>
              <a:ext uri="{FF2B5EF4-FFF2-40B4-BE49-F238E27FC236}">
                <a16:creationId xmlns:a16="http://schemas.microsoft.com/office/drawing/2014/main" id="{F9118964-816E-8F0B-2143-FD00E75442B7}"/>
              </a:ext>
            </a:extLst>
          </p:cNvPr>
          <p:cNvPicPr>
            <a:picLocks noChangeAspect="1"/>
          </p:cNvPicPr>
          <p:nvPr/>
        </p:nvPicPr>
        <p:blipFill>
          <a:blip r:embed="rId3"/>
          <a:stretch>
            <a:fillRect/>
          </a:stretch>
        </p:blipFill>
        <p:spPr>
          <a:xfrm>
            <a:off x="1600200" y="3429000"/>
            <a:ext cx="5648325" cy="809625"/>
          </a:xfrm>
          <a:prstGeom prst="rect">
            <a:avLst/>
          </a:prstGeom>
        </p:spPr>
      </p:pic>
      <p:sp>
        <p:nvSpPr>
          <p:cNvPr id="7" name="TextBox 6">
            <a:extLst>
              <a:ext uri="{FF2B5EF4-FFF2-40B4-BE49-F238E27FC236}">
                <a16:creationId xmlns:a16="http://schemas.microsoft.com/office/drawing/2014/main" id="{BA1B6063-D1F4-C5CF-72A1-9C47BBF6820A}"/>
              </a:ext>
            </a:extLst>
          </p:cNvPr>
          <p:cNvSpPr txBox="1"/>
          <p:nvPr/>
        </p:nvSpPr>
        <p:spPr>
          <a:xfrm>
            <a:off x="434196" y="4572000"/>
            <a:ext cx="6195204" cy="523220"/>
          </a:xfrm>
          <a:prstGeom prst="rect">
            <a:avLst/>
          </a:prstGeom>
          <a:noFill/>
        </p:spPr>
        <p:txBody>
          <a:bodyPr wrap="square">
            <a:spAutoFit/>
          </a:bodyPr>
          <a:lstStyle/>
          <a:p>
            <a:r>
              <a:rPr lang="en-US" sz="2800" dirty="0"/>
              <a:t>The perimeter of the polygon is </a:t>
            </a:r>
            <a:r>
              <a:rPr lang="en-US" sz="2800" dirty="0">
                <a:solidFill>
                  <a:srgbClr val="FF0000"/>
                </a:solidFill>
              </a:rPr>
              <a:t>103 cm</a:t>
            </a:r>
            <a:r>
              <a:rPr lang="en-US" sz="2800" dirty="0"/>
              <a:t>.</a:t>
            </a:r>
            <a:endParaRPr lang="en-US" sz="2800" i="0"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Calculating the Perimeter of a Polygon</a:t>
            </a:r>
            <a:r>
              <a:rPr lang="en-US" baseline="-25000" dirty="0"/>
              <a:t>1</a:t>
            </a:r>
            <a:endParaRPr lang="en-US" dirty="0"/>
          </a:p>
        </p:txBody>
      </p:sp>
      <p:sp>
        <p:nvSpPr>
          <p:cNvPr id="4" name="Content Placeholder 3"/>
          <p:cNvSpPr>
            <a:spLocks noGrp="1"/>
          </p:cNvSpPr>
          <p:nvPr>
            <p:ph idx="1"/>
          </p:nvPr>
        </p:nvSpPr>
        <p:spPr>
          <a:xfrm>
            <a:off x="457200" y="1280160"/>
            <a:ext cx="8229600" cy="4572000"/>
          </a:xfrm>
          <a:prstGeom prst="rect">
            <a:avLst/>
          </a:prstGeom>
        </p:spPr>
        <p:txBody>
          <a:bodyPr/>
          <a:lstStyle/>
          <a:p>
            <a:r>
              <a:rPr lang="en-US" dirty="0"/>
              <a:t>Calculate the perimeter of the polygon.</a:t>
            </a:r>
          </a:p>
          <a:p>
            <a:pPr marL="0" indent="0">
              <a:buFont typeface="Courier New" pitchFamily="49" charset="0"/>
              <a:buNone/>
            </a:pPr>
            <a:r>
              <a:rPr lang="en-US" i="0" dirty="0">
                <a:solidFill>
                  <a:schemeClr val="tx1"/>
                </a:solidFill>
              </a:rPr>
              <a:t>	</a:t>
            </a:r>
          </a:p>
          <a:p>
            <a:pPr marL="0" indent="0">
              <a:buFont typeface="Courier New" pitchFamily="49" charset="0"/>
              <a:buNone/>
            </a:pPr>
            <a:endParaRPr lang="en-US" i="0" dirty="0">
              <a:solidFill>
                <a:schemeClr val="tx1"/>
              </a:solidFill>
            </a:endParaRPr>
          </a:p>
        </p:txBody>
      </p:sp>
      <p:pic>
        <p:nvPicPr>
          <p:cNvPr id="9" name="Picture 2" descr="A rectangle is shown with a small rectangular part cut from one of its corners. The length of the rectangle is labeled 15 feet and the width is labeled 12 feet."/>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200400" y="1752600"/>
            <a:ext cx="2079541" cy="1516048"/>
          </a:xfrm>
          <a:prstGeom prst="rect">
            <a:avLst/>
          </a:prstGeom>
          <a:noFill/>
          <a:ln w="9525">
            <a:noFill/>
            <a:miter lim="800000"/>
            <a:headEnd/>
            <a:tailEnd/>
          </a:ln>
        </p:spPr>
      </p:pic>
      <p:sp>
        <p:nvSpPr>
          <p:cNvPr id="12" name="TextBox 11">
            <a:extLst>
              <a:ext uri="{FF2B5EF4-FFF2-40B4-BE49-F238E27FC236}">
                <a16:creationId xmlns:a16="http://schemas.microsoft.com/office/drawing/2014/main" id="{3344EF18-664E-9E88-0E3A-03A6E57D6E93}"/>
              </a:ext>
            </a:extLst>
          </p:cNvPr>
          <p:cNvSpPr txBox="1"/>
          <p:nvPr/>
        </p:nvSpPr>
        <p:spPr>
          <a:xfrm>
            <a:off x="390524" y="2880717"/>
            <a:ext cx="8229599" cy="1538883"/>
          </a:xfrm>
          <a:prstGeom prst="rect">
            <a:avLst/>
          </a:prstGeom>
          <a:noFill/>
        </p:spPr>
        <p:txBody>
          <a:bodyPr wrap="square">
            <a:spAutoFit/>
          </a:bodyPr>
          <a:lstStyle/>
          <a:p>
            <a:r>
              <a:rPr lang="en-US" sz="2800" b="1" dirty="0"/>
              <a:t>Solution</a:t>
            </a:r>
            <a:endParaRPr lang="en-US" sz="2800" b="1" dirty="0">
              <a:solidFill>
                <a:schemeClr val="tx1"/>
              </a:solidFill>
            </a:endParaRPr>
          </a:p>
          <a:p>
            <a:pPr marL="0" indent="0">
              <a:spcBef>
                <a:spcPts val="1200"/>
              </a:spcBef>
              <a:buFont typeface="Courier New" pitchFamily="49" charset="0"/>
              <a:buNone/>
            </a:pPr>
            <a:r>
              <a:rPr lang="en-US" sz="2800" i="0" dirty="0">
                <a:solidFill>
                  <a:schemeClr val="tx1"/>
                </a:solidFill>
              </a:rPr>
              <a:t>If a rectangle has length </a:t>
            </a:r>
            <a:r>
              <a:rPr lang="en-US" sz="2800" i="0" dirty="0">
                <a:solidFill>
                  <a:srgbClr val="0000FF"/>
                </a:solidFill>
              </a:rPr>
              <a:t>15 ft </a:t>
            </a:r>
            <a:r>
              <a:rPr lang="en-US" sz="2800" i="0" dirty="0">
                <a:solidFill>
                  <a:schemeClr val="tx1"/>
                </a:solidFill>
              </a:rPr>
              <a:t>and width </a:t>
            </a:r>
            <a:r>
              <a:rPr lang="en-US" sz="2800" i="0" dirty="0">
                <a:solidFill>
                  <a:srgbClr val="0000FF"/>
                </a:solidFill>
              </a:rPr>
              <a:t>12 ft</a:t>
            </a:r>
            <a:r>
              <a:rPr lang="en-US" sz="2800" i="0" dirty="0">
                <a:solidFill>
                  <a:schemeClr val="tx1"/>
                </a:solidFill>
              </a:rPr>
              <a:t>, then its perimeter is:</a:t>
            </a:r>
          </a:p>
        </p:txBody>
      </p:sp>
      <p:pic>
        <p:nvPicPr>
          <p:cNvPr id="31749" name="Picture 5" descr="A rectangle is shown with the length is labeled 15 feet and the width is labeled 12 feet."/>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96000" y="3912975"/>
            <a:ext cx="1981200" cy="1379010"/>
          </a:xfrm>
          <a:prstGeom prst="rect">
            <a:avLst/>
          </a:prstGeom>
          <a:noFill/>
          <a:ln w="9525">
            <a:noFill/>
            <a:miter lim="800000"/>
            <a:headEnd/>
            <a:tailEnd/>
          </a:ln>
        </p:spPr>
      </p:pic>
      <p:pic>
        <p:nvPicPr>
          <p:cNvPr id="10" name="Picture 9" descr="P equals 2 times 15 plus 2 times 12, equals 30 plus 24, equals 54 feet.">
            <a:extLst>
              <a:ext uri="{FF2B5EF4-FFF2-40B4-BE49-F238E27FC236}">
                <a16:creationId xmlns:a16="http://schemas.microsoft.com/office/drawing/2014/main" id="{4E8B6E2C-21D1-CDB3-6314-56B498FCD104}"/>
              </a:ext>
            </a:extLst>
          </p:cNvPr>
          <p:cNvPicPr>
            <a:picLocks noChangeAspect="1"/>
          </p:cNvPicPr>
          <p:nvPr/>
        </p:nvPicPr>
        <p:blipFill>
          <a:blip r:embed="rId4"/>
          <a:stretch>
            <a:fillRect/>
          </a:stretch>
        </p:blipFill>
        <p:spPr>
          <a:xfrm>
            <a:off x="3048000" y="4658082"/>
            <a:ext cx="2152650" cy="136207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Calculating the Perimeter of a Polygon</a:t>
            </a:r>
            <a:r>
              <a:rPr lang="en-US" baseline="-25000" dirty="0"/>
              <a:t>2</a:t>
            </a:r>
            <a:endParaRPr lang="en-US" dirty="0"/>
          </a:p>
        </p:txBody>
      </p:sp>
      <p:sp>
        <p:nvSpPr>
          <p:cNvPr id="4" name="Content Placeholder 3"/>
          <p:cNvSpPr>
            <a:spLocks noGrp="1"/>
          </p:cNvSpPr>
          <p:nvPr>
            <p:ph idx="1"/>
          </p:nvPr>
        </p:nvSpPr>
        <p:spPr>
          <a:xfrm>
            <a:off x="457200" y="1280160"/>
            <a:ext cx="8229600" cy="3108543"/>
          </a:xfrm>
          <a:prstGeom prst="rect">
            <a:avLst/>
          </a:prstGeom>
        </p:spPr>
        <p:txBody>
          <a:bodyPr>
            <a:spAutoFit/>
          </a:bodyPr>
          <a:lstStyle/>
          <a:p>
            <a:r>
              <a:rPr lang="en-US" dirty="0"/>
              <a:t>Now, if a small rectangle is cut from one corner of the original rectangle, then a new shape is formed. An interesting fact is that, regardless of the size of the cut out rectangle, this new shape will have the </a:t>
            </a:r>
            <a:r>
              <a:rPr lang="en-US" b="1" dirty="0"/>
              <a:t>same perimeter </a:t>
            </a:r>
            <a:r>
              <a:rPr lang="en-US" dirty="0"/>
              <a:t>as the original rectangle. This is because the length and width of the segments of the indented corner are the same as those of the cut out.</a:t>
            </a:r>
            <a:endParaRPr lang="en-US" i="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Calculating the Perimeter of a Polygon</a:t>
            </a:r>
            <a:r>
              <a:rPr lang="en-US" baseline="-25000" dirty="0"/>
              <a:t>3</a:t>
            </a:r>
            <a:endParaRPr lang="en-US" dirty="0"/>
          </a:p>
        </p:txBody>
      </p:sp>
      <p:pic>
        <p:nvPicPr>
          <p:cNvPr id="32771" name="Picture 3" descr="A rectangle is shown with a small rectangular part detached from one of its corners. The length of the rectangle is labeled  15 feet and the width is labeled  12 feet."/>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914400" y="1314450"/>
            <a:ext cx="3295650" cy="2390775"/>
          </a:xfrm>
          <a:prstGeom prst="rect">
            <a:avLst/>
          </a:prstGeom>
          <a:noFill/>
          <a:ln w="9525">
            <a:noFill/>
            <a:miter lim="800000"/>
            <a:headEnd/>
            <a:tailEnd/>
          </a:ln>
        </p:spPr>
      </p:pic>
      <p:pic>
        <p:nvPicPr>
          <p:cNvPr id="32772" name="Picture 4" descr="A rectangle is shown with a small rectangular part cut from one of its corners. The length of the rectangle is labeled  15 feet and the width is labeled  12 feet."/>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648200" y="1447800"/>
            <a:ext cx="2857500" cy="2257425"/>
          </a:xfrm>
          <a:prstGeom prst="rect">
            <a:avLst/>
          </a:prstGeom>
          <a:noFill/>
          <a:ln w="9525">
            <a:noFill/>
            <a:miter lim="800000"/>
            <a:headEnd/>
            <a:tailEnd/>
          </a:ln>
        </p:spPr>
      </p:pic>
      <p:sp>
        <p:nvSpPr>
          <p:cNvPr id="7" name="Rectangle 6"/>
          <p:cNvSpPr/>
          <p:nvPr/>
        </p:nvSpPr>
        <p:spPr>
          <a:xfrm>
            <a:off x="457200" y="4048780"/>
            <a:ext cx="6422014" cy="523220"/>
          </a:xfrm>
          <a:prstGeom prst="rect">
            <a:avLst/>
          </a:prstGeom>
        </p:spPr>
        <p:txBody>
          <a:bodyPr wrap="none">
            <a:spAutoFit/>
          </a:bodyPr>
          <a:lstStyle/>
          <a:p>
            <a:r>
              <a:rPr lang="en-US" sz="2800" dirty="0"/>
              <a:t>Thus, the perimeter of the polygon is </a:t>
            </a:r>
            <a:r>
              <a:rPr lang="en-US" sz="2800" dirty="0">
                <a:solidFill>
                  <a:srgbClr val="FF0000"/>
                </a:solidFill>
              </a:rPr>
              <a:t>54 ft</a:t>
            </a:r>
            <a:r>
              <a:rPr lang="en-US" sz="28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76200"/>
            <a:ext cx="8229600" cy="914400"/>
          </a:xfrm>
          <a:prstGeom prst="rect">
            <a:avLst/>
          </a:prstGeom>
        </p:spPr>
        <p:txBody>
          <a:bodyPr/>
          <a:lstStyle/>
          <a:p>
            <a:r>
              <a:rPr lang="en-US" dirty="0"/>
              <a:t>Example 6: Application: Calculating the Perimeter of a Polygon</a:t>
            </a:r>
            <a:r>
              <a:rPr lang="en-US" baseline="-25000" dirty="0"/>
              <a:t>1</a:t>
            </a:r>
            <a:endParaRPr lang="en-US" dirty="0"/>
          </a:p>
        </p:txBody>
      </p:sp>
      <p:sp>
        <p:nvSpPr>
          <p:cNvPr id="5" name="Content Placeholder 4"/>
          <p:cNvSpPr>
            <a:spLocks noGrp="1"/>
          </p:cNvSpPr>
          <p:nvPr>
            <p:ph idx="1"/>
          </p:nvPr>
        </p:nvSpPr>
        <p:spPr/>
        <p:txBody>
          <a:bodyPr/>
          <a:lstStyle/>
          <a:p>
            <a:r>
              <a:rPr lang="en-US" dirty="0"/>
              <a:t>For security, a chain link fence is to be built on the edge of a property surrounding a new warehouse. The  property is L-shaped as shown.</a:t>
            </a:r>
          </a:p>
          <a:p>
            <a:endParaRPr lang="en-US" dirty="0">
              <a:latin typeface="Calibri" pitchFamily="34" charset="0"/>
            </a:endParaRPr>
          </a:p>
          <a:p>
            <a:pPr eaLnBrk="0" hangingPunct="0"/>
            <a:endParaRPr lang="en-US" i="1" dirty="0">
              <a:latin typeface="Calibri" pitchFamily="34" charset="0"/>
            </a:endParaRPr>
          </a:p>
          <a:p>
            <a:endParaRPr lang="en-US" dirty="0"/>
          </a:p>
        </p:txBody>
      </p:sp>
      <p:pic>
        <p:nvPicPr>
          <p:cNvPr id="32769" name="Picture 1" descr="An L-shaped polygon is shown with its six sides measuring 40 yards, 20 yards, 30 yards, 20 yards, 10 yards, and 40 yards."/>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33999" y="2230467"/>
            <a:ext cx="2946559" cy="2265333"/>
          </a:xfrm>
          <a:prstGeom prst="rect">
            <a:avLst/>
          </a:prstGeom>
          <a:noFill/>
          <a:ln w="9525">
            <a:noFill/>
            <a:miter lim="800000"/>
            <a:headEnd/>
            <a:tailEnd/>
          </a:ln>
        </p:spPr>
      </p:pic>
      <p:sp>
        <p:nvSpPr>
          <p:cNvPr id="6" name="Rectangle 5"/>
          <p:cNvSpPr/>
          <p:nvPr/>
        </p:nvSpPr>
        <p:spPr>
          <a:xfrm>
            <a:off x="487680" y="3733800"/>
            <a:ext cx="4724400" cy="2031325"/>
          </a:xfrm>
          <a:prstGeom prst="rect">
            <a:avLst/>
          </a:prstGeom>
        </p:spPr>
        <p:txBody>
          <a:bodyPr wrap="square">
            <a:spAutoFit/>
          </a:bodyPr>
          <a:lstStyle/>
          <a:p>
            <a:pPr marL="542925" indent="-542925">
              <a:lnSpc>
                <a:spcPct val="90000"/>
              </a:lnSpc>
            </a:pPr>
            <a:r>
              <a:rPr lang="en-US" sz="2800" dirty="0"/>
              <a:t>a.	How many yards of fencing will be needed?</a:t>
            </a:r>
          </a:p>
          <a:p>
            <a:pPr marL="542925" indent="-542925">
              <a:lnSpc>
                <a:spcPct val="90000"/>
              </a:lnSpc>
            </a:pPr>
            <a:r>
              <a:rPr lang="en-US" sz="2800" dirty="0"/>
              <a:t>b.	What will be the cost of the entire fencing project if the price is </a:t>
            </a:r>
            <a:r>
              <a:rPr lang="en-US" sz="2800" dirty="0">
                <a:solidFill>
                  <a:srgbClr val="0000FF"/>
                </a:solidFill>
              </a:rPr>
              <a:t>$12.50 </a:t>
            </a:r>
            <a:r>
              <a:rPr lang="en-US" sz="2800" dirty="0"/>
              <a:t>per yard?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6: </a:t>
            </a:r>
            <a:r>
              <a:rPr lang="en-US" dirty="0"/>
              <a:t>Application: Calculating the Perimeter of a Polygon</a:t>
            </a:r>
            <a:r>
              <a:rPr lang="en-US" baseline="-25000" dirty="0"/>
              <a:t>2</a:t>
            </a:r>
            <a:endParaRPr lang="en-US" sz="3200" dirty="0">
              <a:solidFill>
                <a:schemeClr val="accent1"/>
              </a:solidFill>
            </a:endParaRPr>
          </a:p>
        </p:txBody>
      </p:sp>
      <p:sp>
        <p:nvSpPr>
          <p:cNvPr id="18435" name="Rectangle 3"/>
          <p:cNvSpPr>
            <a:spLocks noGrp="1"/>
          </p:cNvSpPr>
          <p:nvPr>
            <p:ph idx="1"/>
          </p:nvPr>
        </p:nvSpPr>
        <p:spPr>
          <a:xfrm>
            <a:off x="457200" y="1280160"/>
            <a:ext cx="8229600" cy="4663440"/>
          </a:xfrm>
          <a:prstGeom prst="rect">
            <a:avLst/>
          </a:prstGeom>
        </p:spPr>
        <p:txBody>
          <a:bodyPr>
            <a:normAutofit/>
          </a:bodyPr>
          <a:lstStyle/>
          <a:p>
            <a:pPr marL="520700" indent="-520700">
              <a:lnSpc>
                <a:spcPct val="90000"/>
              </a:lnSpc>
              <a:buFont typeface="Courier New" pitchFamily="49" charset="0"/>
              <a:buNone/>
            </a:pPr>
            <a:r>
              <a:rPr lang="en-US" b="1" i="0" dirty="0">
                <a:solidFill>
                  <a:schemeClr val="tx1"/>
                </a:solidFill>
              </a:rPr>
              <a:t>Solution</a:t>
            </a:r>
          </a:p>
          <a:p>
            <a:pPr marL="628650" indent="-628650"/>
            <a:r>
              <a:rPr lang="en-US" dirty="0"/>
              <a:t>a.	As the fence is to be put up along the edge of the property, the amount of fencing needed is equivalent to the perimeter of the property.</a:t>
            </a:r>
          </a:p>
          <a:p>
            <a:endParaRPr lang="en-US" i="0" dirty="0">
              <a:solidFill>
                <a:schemeClr val="tx1"/>
              </a:solidFill>
            </a:endParaRPr>
          </a:p>
        </p:txBody>
      </p:sp>
      <p:pic>
        <p:nvPicPr>
          <p:cNvPr id="4" name="Picture 3" descr="P equals 40 yards plus 40 yards plus 20 yards plus 30 yards plus 20 yards plus 10 yards, equals 160 yards.">
            <a:extLst>
              <a:ext uri="{FF2B5EF4-FFF2-40B4-BE49-F238E27FC236}">
                <a16:creationId xmlns:a16="http://schemas.microsoft.com/office/drawing/2014/main" id="{5B6242B4-2073-6156-C5B1-6795AA60BA60}"/>
              </a:ext>
            </a:extLst>
          </p:cNvPr>
          <p:cNvPicPr>
            <a:picLocks noChangeAspect="1"/>
          </p:cNvPicPr>
          <p:nvPr/>
        </p:nvPicPr>
        <p:blipFill>
          <a:blip r:embed="rId2"/>
          <a:stretch>
            <a:fillRect/>
          </a:stretch>
        </p:blipFill>
        <p:spPr>
          <a:xfrm>
            <a:off x="1252537" y="3209210"/>
            <a:ext cx="6638925" cy="866775"/>
          </a:xfrm>
          <a:prstGeom prst="rect">
            <a:avLst/>
          </a:prstGeom>
        </p:spPr>
      </p:pic>
      <p:sp>
        <p:nvSpPr>
          <p:cNvPr id="7" name="TextBox 6">
            <a:extLst>
              <a:ext uri="{FF2B5EF4-FFF2-40B4-BE49-F238E27FC236}">
                <a16:creationId xmlns:a16="http://schemas.microsoft.com/office/drawing/2014/main" id="{7B353943-C158-F8A4-B847-6FC55F84E3E0}"/>
              </a:ext>
            </a:extLst>
          </p:cNvPr>
          <p:cNvSpPr txBox="1"/>
          <p:nvPr/>
        </p:nvSpPr>
        <p:spPr>
          <a:xfrm>
            <a:off x="457199" y="3816519"/>
            <a:ext cx="6324600" cy="995016"/>
          </a:xfrm>
          <a:prstGeom prst="rect">
            <a:avLst/>
          </a:prstGeom>
          <a:noFill/>
        </p:spPr>
        <p:txBody>
          <a:bodyPr wrap="square">
            <a:spAutoFit/>
          </a:bodyPr>
          <a:lstStyle/>
          <a:p>
            <a:pPr marL="520700" indent="-520700">
              <a:lnSpc>
                <a:spcPct val="250000"/>
              </a:lnSpc>
            </a:pPr>
            <a:r>
              <a:rPr lang="en-US" sz="2800" b="1" i="0" dirty="0">
                <a:solidFill>
                  <a:schemeClr val="tx1"/>
                </a:solidFill>
              </a:rPr>
              <a:t>	</a:t>
            </a:r>
            <a:r>
              <a:rPr lang="en-US" sz="2800" dirty="0"/>
              <a:t> They will need 160 yards of fencing.</a:t>
            </a:r>
            <a:endParaRPr lang="en-US" sz="2800" b="1" i="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6: </a:t>
            </a:r>
            <a:r>
              <a:rPr lang="en-US" dirty="0"/>
              <a:t>Application: Calculating the Perimeter of a Polygon</a:t>
            </a:r>
            <a:r>
              <a:rPr lang="en-US" baseline="-25000" dirty="0"/>
              <a:t>3</a:t>
            </a:r>
            <a:endParaRPr lang="en-US" dirty="0"/>
          </a:p>
        </p:txBody>
      </p:sp>
      <p:pic>
        <p:nvPicPr>
          <p:cNvPr id="6" name="Picture 5" descr="b. Cost equals twelve dollars and fifty cents times one hundred sixty, equals two thousand dollars.">
            <a:extLst>
              <a:ext uri="{FF2B5EF4-FFF2-40B4-BE49-F238E27FC236}">
                <a16:creationId xmlns:a16="http://schemas.microsoft.com/office/drawing/2014/main" id="{5E4E7D5D-1048-08E8-629C-994B2DC23C89}"/>
              </a:ext>
            </a:extLst>
          </p:cNvPr>
          <p:cNvPicPr>
            <a:picLocks noChangeAspect="1"/>
          </p:cNvPicPr>
          <p:nvPr/>
        </p:nvPicPr>
        <p:blipFill>
          <a:blip r:embed="rId3"/>
          <a:stretch>
            <a:fillRect/>
          </a:stretch>
        </p:blipFill>
        <p:spPr>
          <a:xfrm>
            <a:off x="609600" y="1295975"/>
            <a:ext cx="4629150" cy="400050"/>
          </a:xfrm>
          <a:prstGeom prst="rect">
            <a:avLst/>
          </a:prstGeom>
        </p:spPr>
      </p:pic>
      <p:sp>
        <p:nvSpPr>
          <p:cNvPr id="8" name="TextBox 7">
            <a:extLst>
              <a:ext uri="{FF2B5EF4-FFF2-40B4-BE49-F238E27FC236}">
                <a16:creationId xmlns:a16="http://schemas.microsoft.com/office/drawing/2014/main" id="{F75DA5DA-3630-C742-4D06-645A55401E20}"/>
              </a:ext>
            </a:extLst>
          </p:cNvPr>
          <p:cNvSpPr txBox="1"/>
          <p:nvPr/>
        </p:nvSpPr>
        <p:spPr>
          <a:xfrm>
            <a:off x="457200" y="1752600"/>
            <a:ext cx="6858000" cy="523220"/>
          </a:xfrm>
          <a:prstGeom prst="rect">
            <a:avLst/>
          </a:prstGeom>
          <a:noFill/>
        </p:spPr>
        <p:txBody>
          <a:bodyPr wrap="square">
            <a:spAutoFit/>
          </a:bodyPr>
          <a:lstStyle/>
          <a:p>
            <a:pPr marL="514350" indent="-514350"/>
            <a:r>
              <a:rPr lang="en-US" sz="2800" dirty="0"/>
              <a:t>	The cost of the fencing will be </a:t>
            </a:r>
            <a:r>
              <a:rPr lang="en-US" sz="2800" dirty="0">
                <a:solidFill>
                  <a:srgbClr val="FF0000"/>
                </a:solidFill>
              </a:rPr>
              <a:t>$2000</a:t>
            </a:r>
            <a:r>
              <a:rPr lang="en-US" sz="2800" dirty="0"/>
              <a:t>.</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Area of a Polygon</a:t>
            </a:r>
          </a:p>
        </p:txBody>
      </p:sp>
      <p:graphicFrame>
        <p:nvGraphicFramePr>
          <p:cNvPr id="4" name="Content Placeholder 3" descr="The table has two columns &quot;From the Metric System&quot; and &quot;From the US Customary System&quot; contains units with it's short forms.&#10;&#10;First column &quot;From the Metric System&quot; contains square millimeters m m squared, square centimeters c m squared, square meters m squared, square kilometers k m squared&#10;&#10;Second column &quot;From the US Customary System&quot; contains square inches i n squared, square feet f t squared, square yards y d squared, square miles m i squared"/>
          <p:cNvGraphicFramePr>
            <a:graphicFrameLocks noGrp="1"/>
          </p:cNvGraphicFramePr>
          <p:nvPr>
            <p:ph idx="1"/>
            <p:extLst>
              <p:ext uri="{D42A27DB-BD31-4B8C-83A1-F6EECF244321}">
                <p14:modId xmlns:p14="http://schemas.microsoft.com/office/powerpoint/2010/main" val="4142359411"/>
              </p:ext>
            </p:extLst>
          </p:nvPr>
        </p:nvGraphicFramePr>
        <p:xfrm>
          <a:off x="1066800" y="1574800"/>
          <a:ext cx="6934200" cy="185420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840">
                <a:tc>
                  <a:txBody>
                    <a:bodyPr/>
                    <a:lstStyle/>
                    <a:p>
                      <a:pPr algn="ctr"/>
                      <a:r>
                        <a:rPr lang="en-US" sz="1800" b="1" kern="1200" baseline="0" dirty="0">
                          <a:solidFill>
                            <a:srgbClr val="1F497D"/>
                          </a:solidFill>
                        </a:rPr>
                        <a:t>From the Metric System </a:t>
                      </a:r>
                      <a:endParaRPr lang="en-US" dirty="0">
                        <a:solidFill>
                          <a:srgbClr val="1F497D"/>
                        </a:solidFill>
                      </a:endParaRPr>
                    </a:p>
                  </a:txBody>
                  <a:tcPr/>
                </a:tc>
                <a:tc>
                  <a:txBody>
                    <a:bodyPr/>
                    <a:lstStyle/>
                    <a:p>
                      <a:pPr algn="ctr"/>
                      <a:r>
                        <a:rPr lang="en-US" sz="1800" b="1" kern="1200" baseline="0" dirty="0">
                          <a:solidFill>
                            <a:srgbClr val="1F497D"/>
                          </a:solidFill>
                        </a:rPr>
                        <a:t>From the US Customary System</a:t>
                      </a:r>
                      <a:endParaRPr lang="en-US" dirty="0">
                        <a:solidFill>
                          <a:srgbClr val="1F497D"/>
                        </a:solidFill>
                      </a:endParaRPr>
                    </a:p>
                  </a:txBody>
                  <a:tcPr/>
                </a:tc>
                <a:extLst>
                  <a:ext uri="{0D108BD9-81ED-4DB2-BD59-A6C34878D82A}">
                    <a16:rowId xmlns:a16="http://schemas.microsoft.com/office/drawing/2014/main" val="1559514216"/>
                  </a:ext>
                </a:extLst>
              </a:tr>
              <a:tr h="370840">
                <a:tc>
                  <a:txBody>
                    <a:bodyPr/>
                    <a:lstStyle/>
                    <a:p>
                      <a:r>
                        <a:rPr lang="en-US" sz="1800" kern="1200" baseline="0" dirty="0">
                          <a:solidFill>
                            <a:srgbClr val="000000"/>
                          </a:solidFill>
                        </a:rPr>
                        <a:t>square millimeters (mm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inches (in.</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r>
                        <a:rPr lang="en-US" sz="1800" kern="1200" baseline="0" dirty="0">
                          <a:solidFill>
                            <a:srgbClr val="000000"/>
                          </a:solidFill>
                        </a:rPr>
                        <a:t>square centimeters (cm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feet (ft</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r>
                        <a:rPr lang="en-US" sz="1800" kern="1200" baseline="0" dirty="0">
                          <a:solidFill>
                            <a:srgbClr val="000000"/>
                          </a:solidFill>
                        </a:rPr>
                        <a:t>square meters (m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yards (yd</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3"/>
                  </a:ext>
                </a:extLst>
              </a:tr>
              <a:tr h="370840">
                <a:tc>
                  <a:txBody>
                    <a:bodyPr/>
                    <a:lstStyle/>
                    <a:p>
                      <a:r>
                        <a:rPr lang="en-US" sz="1800" kern="1200" baseline="0" dirty="0">
                          <a:solidFill>
                            <a:srgbClr val="000000"/>
                          </a:solidFill>
                        </a:rPr>
                        <a:t>square kilometers (km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miles (mi</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4"/>
                  </a:ext>
                </a:extLst>
              </a:tr>
            </a:tbl>
          </a:graphicData>
        </a:graphic>
      </p:graphicFrame>
      <p:sp>
        <p:nvSpPr>
          <p:cNvPr id="3" name="Rectangle 2">
            <a:extLst>
              <a:ext uri="{FF2B5EF4-FFF2-40B4-BE49-F238E27FC236}">
                <a16:creationId xmlns:a16="http://schemas.microsoft.com/office/drawing/2014/main" id="{2FB5F67D-AE30-F5FD-B0ED-65A560A04F7C}"/>
              </a:ext>
            </a:extLst>
          </p:cNvPr>
          <p:cNvSpPr/>
          <p:nvPr/>
        </p:nvSpPr>
        <p:spPr>
          <a:xfrm>
            <a:off x="4035876" y="3500735"/>
            <a:ext cx="1069524" cy="461665"/>
          </a:xfrm>
          <a:prstGeom prst="rect">
            <a:avLst/>
          </a:prstGeom>
        </p:spPr>
        <p:txBody>
          <a:bodyPr wrap="none">
            <a:spAutoFit/>
          </a:bodyPr>
          <a:lstStyle/>
          <a:p>
            <a:r>
              <a:rPr lang="en-US" sz="2400" dirty="0"/>
              <a:t>Table 2</a:t>
            </a: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r>
              <a:rPr lang="en-US" dirty="0"/>
              <a:t>Formula: Area Formulas for Five Polygons</a:t>
            </a:r>
            <a:endParaRPr lang="en-US" sz="3200" dirty="0">
              <a:solidFill>
                <a:schemeClr val="accent1"/>
              </a:solidFill>
            </a:endParaRPr>
          </a:p>
        </p:txBody>
      </p:sp>
      <p:sp>
        <p:nvSpPr>
          <p:cNvPr id="5" name="Content Placeholder 4">
            <a:extLst>
              <a:ext uri="{C183D7F6-B498-43B3-948B-1728B52AA6E4}">
                <adec:decorative xmlns:adec="http://schemas.microsoft.com/office/drawing/2017/decorative" val="1"/>
              </a:ext>
            </a:extLst>
          </p:cNvPr>
          <p:cNvSpPr>
            <a:spLocks noGrp="1"/>
          </p:cNvSpPr>
          <p:nvPr>
            <p:ph idx="1"/>
          </p:nvPr>
        </p:nvSpPr>
        <p:spPr>
          <a:xfrm>
            <a:off x="457200" y="1320566"/>
            <a:ext cx="8229600" cy="4470634"/>
          </a:xfrm>
          <a:solidFill>
            <a:srgbClr val="FFFFCC"/>
          </a:solidFill>
          <a:ln w="28575">
            <a:solidFill>
              <a:srgbClr val="000000"/>
            </a:solidFill>
          </a:ln>
        </p:spPr>
        <p:txBody>
          <a:bodyPr>
            <a:normAutofit/>
          </a:bodyPr>
          <a:lstStyle/>
          <a:p>
            <a:pPr marL="15875" indent="-15875" algn="ctr" eaLnBrk="0" hangingPunct="0"/>
            <a:endParaRPr lang="en-US" b="1" dirty="0">
              <a:solidFill>
                <a:srgbClr val="000000"/>
              </a:solidFill>
              <a:latin typeface="Calibri" pitchFamily="34" charset="0"/>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pPr marL="15875" indent="-15875" algn="ctr" eaLnBrk="0" hangingPunct="0"/>
            <a:endParaRPr lang="en-US" dirty="0">
              <a:solidFill>
                <a:srgbClr val="000000"/>
              </a:solidFill>
              <a:latin typeface="Calibri" pitchFamily="34" charset="0"/>
            </a:endParaRPr>
          </a:p>
        </p:txBody>
      </p:sp>
      <p:pic>
        <p:nvPicPr>
          <p:cNvPr id="14338" name="Picture 2" descr="The image shows five polygons with their area formulas. &#10;Triangle with Base Labeled b and Height Labeled h with A equals one half times b times h.&#10;&#10;Rectangle with Length Labeled l and Width Labeled w with A equals l times w.&#10;&#10;Square with Sides Labeled s with A equals s squared.&#10;&#10;Parallelogram with Base Labeled b and Height Labeled h with A equals b times h.&#10;&#10;Trapezoid with One Parallel Side Labeled b, the Other Parallel Side Labeled c and Height Labeled h with A equals one half times h times open parentheses b plus c close parentheses"/>
          <p:cNvPicPr>
            <a:picLocks noChangeAspect="1" noChangeArrowheads="1"/>
          </p:cNvPicPr>
          <p:nvPr/>
        </p:nvPicPr>
        <p:blipFill>
          <a:blip r:embed="rId3" cstate="print">
            <a:clrChange>
              <a:clrFrom>
                <a:srgbClr val="E6F4F1"/>
              </a:clrFrom>
              <a:clrTo>
                <a:srgbClr val="E6F4F1">
                  <a:alpha val="0"/>
                </a:srgbClr>
              </a:clrTo>
            </a:clrChange>
          </a:blip>
          <a:srcRect/>
          <a:stretch>
            <a:fillRect/>
          </a:stretch>
        </p:blipFill>
        <p:spPr bwMode="auto">
          <a:xfrm>
            <a:off x="533400" y="1524000"/>
            <a:ext cx="8096250" cy="2368772"/>
          </a:xfrm>
          <a:prstGeom prst="rect">
            <a:avLst/>
          </a:prstGeom>
          <a:noFill/>
          <a:ln w="9525">
            <a:noFill/>
            <a:miter lim="800000"/>
            <a:headEnd/>
            <a:tailEnd/>
          </a:ln>
        </p:spPr>
      </p:pic>
      <p:sp>
        <p:nvSpPr>
          <p:cNvPr id="3" name="TextBox 2">
            <a:extLst>
              <a:ext uri="{FF2B5EF4-FFF2-40B4-BE49-F238E27FC236}">
                <a16:creationId xmlns:a16="http://schemas.microsoft.com/office/drawing/2014/main" id="{E725344A-F9F7-60BC-C919-0E2EA9FE098A}"/>
              </a:ext>
            </a:extLst>
          </p:cNvPr>
          <p:cNvSpPr txBox="1"/>
          <p:nvPr/>
        </p:nvSpPr>
        <p:spPr>
          <a:xfrm>
            <a:off x="457200" y="4116058"/>
            <a:ext cx="8229600" cy="1384995"/>
          </a:xfrm>
          <a:prstGeom prst="rect">
            <a:avLst/>
          </a:prstGeom>
          <a:noFill/>
        </p:spPr>
        <p:txBody>
          <a:bodyPr wrap="square">
            <a:spAutoFit/>
          </a:bodyPr>
          <a:lstStyle/>
          <a:p>
            <a:r>
              <a:rPr lang="en-US" sz="2800" b="1" dirty="0">
                <a:solidFill>
                  <a:srgbClr val="000000"/>
                </a:solidFill>
              </a:rPr>
              <a:t>Note: </a:t>
            </a:r>
            <a:r>
              <a:rPr lang="en-US" sz="2800" dirty="0">
                <a:solidFill>
                  <a:srgbClr val="000000"/>
                </a:solidFill>
              </a:rPr>
              <a:t>The letter </a:t>
            </a:r>
            <a:r>
              <a:rPr lang="en-US" sz="2800" i="1" dirty="0">
                <a:solidFill>
                  <a:srgbClr val="000000"/>
                </a:solidFill>
              </a:rPr>
              <a:t>h</a:t>
            </a:r>
            <a:r>
              <a:rPr lang="en-US" sz="2800" dirty="0">
                <a:solidFill>
                  <a:srgbClr val="000000"/>
                </a:solidFill>
              </a:rPr>
              <a:t> is used to represent the </a:t>
            </a:r>
            <a:r>
              <a:rPr lang="en-US" sz="2800" b="1" dirty="0">
                <a:solidFill>
                  <a:srgbClr val="C00000"/>
                </a:solidFill>
              </a:rPr>
              <a:t>height</a:t>
            </a:r>
            <a:r>
              <a:rPr lang="en-US" sz="2800" dirty="0">
                <a:solidFill>
                  <a:srgbClr val="000000"/>
                </a:solidFill>
              </a:rPr>
              <a:t> of the figure. The height is also called the </a:t>
            </a:r>
            <a:r>
              <a:rPr lang="en-US" sz="2800" b="1" dirty="0">
                <a:solidFill>
                  <a:srgbClr val="C00000"/>
                </a:solidFill>
              </a:rPr>
              <a:t>altitude</a:t>
            </a:r>
            <a:r>
              <a:rPr lang="en-US" sz="2800" b="1" dirty="0">
                <a:solidFill>
                  <a:srgbClr val="000000"/>
                </a:solidFill>
              </a:rPr>
              <a:t> </a:t>
            </a:r>
            <a:r>
              <a:rPr lang="en-US" sz="2800" dirty="0">
                <a:solidFill>
                  <a:srgbClr val="000000"/>
                </a:solidFill>
              </a:rPr>
              <a:t>and is perpendicular to the base.</a:t>
            </a:r>
            <a:endParaRPr lang="en-US" sz="2800" dirty="0">
              <a:solidFill>
                <a:srgbClr val="000000"/>
              </a:solidFill>
              <a:latin typeface="Calibri" pitchFamily="34" charset="0"/>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4142673"/>
          </a:xfrm>
          <a:prstGeom prst="rect">
            <a:avLst/>
          </a:prstGeom>
        </p:spPr>
        <p:txBody>
          <a:bodyPr>
            <a:spAutoFit/>
          </a:bodyPr>
          <a:lstStyle/>
          <a:p>
            <a:pPr marL="461963" indent="-461963">
              <a:buFont typeface="Courier New" pitchFamily="49" charset="0"/>
              <a:buChar char="o"/>
            </a:pPr>
            <a:r>
              <a:rPr lang="en-US" dirty="0"/>
              <a:t>Recognize various types of polygons.</a:t>
            </a:r>
            <a:endParaRPr lang="en-US" i="0" dirty="0">
              <a:solidFill>
                <a:schemeClr val="tx1"/>
              </a:solidFill>
            </a:endParaRPr>
          </a:p>
          <a:p>
            <a:pPr marL="461963" indent="-461963">
              <a:buFont typeface="Courier New" pitchFamily="49" charset="0"/>
              <a:buChar char="o"/>
            </a:pPr>
            <a:r>
              <a:rPr lang="en-US" dirty="0"/>
              <a:t>Calculate the perimeters of polygons.</a:t>
            </a:r>
          </a:p>
          <a:p>
            <a:pPr marL="461963" indent="-461963">
              <a:buFont typeface="Courier New" pitchFamily="49" charset="0"/>
              <a:buChar char="o"/>
            </a:pPr>
            <a:r>
              <a:rPr lang="en-US" dirty="0"/>
              <a:t>Calculate the areas of polygons.</a:t>
            </a:r>
          </a:p>
          <a:p>
            <a:pPr marL="461963" indent="-461963">
              <a:buFont typeface="Courier New" pitchFamily="49" charset="0"/>
              <a:buChar char="o"/>
            </a:pPr>
            <a:r>
              <a:rPr lang="en-US" dirty="0"/>
              <a:t>Know the terms circle, center, radius, and diameter.</a:t>
            </a:r>
            <a:endParaRPr lang="en-US" dirty="0">
              <a:solidFill>
                <a:schemeClr val="tx1"/>
              </a:solidFill>
            </a:endParaRPr>
          </a:p>
          <a:p>
            <a:pPr marL="461963" indent="-461963">
              <a:buFont typeface="Courier New" pitchFamily="49" charset="0"/>
              <a:buChar char="o"/>
            </a:pPr>
            <a:r>
              <a:rPr lang="en-US" dirty="0"/>
              <a:t>Calculate the circumference and area of a circle.</a:t>
            </a:r>
          </a:p>
          <a:p>
            <a:pPr marL="461963" indent="-461963">
              <a:buFont typeface="Courier New" pitchFamily="49" charset="0"/>
              <a:buChar char="o"/>
            </a:pPr>
            <a:r>
              <a:rPr lang="en-US" dirty="0"/>
              <a:t>Calculate the volumes of solids.</a:t>
            </a:r>
          </a:p>
          <a:p>
            <a:pPr marL="461963" indent="-461963">
              <a:buFont typeface="Courier New" pitchFamily="49" charset="0"/>
              <a:buChar char="o"/>
            </a:pPr>
            <a:r>
              <a:rPr lang="en-US" dirty="0"/>
              <a:t>Calculate the surface areas of solids.</a:t>
            </a:r>
          </a:p>
          <a:p>
            <a:pPr marL="461963" indent="-461963">
              <a:buFont typeface="Courier New" pitchFamily="49" charset="0"/>
              <a:buChar char="o"/>
            </a:pPr>
            <a:endParaRPr lang="en-US" i="0" dirty="0">
              <a:solidFill>
                <a:schemeClr val="tx1"/>
              </a:solidFill>
            </a:endParaRP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Example 7: Calculating the Area of a Triangle Using a Formula</a:t>
            </a:r>
            <a:endParaRPr lang="en-US" sz="3200" dirty="0">
              <a:solidFill>
                <a:schemeClr val="accent1"/>
              </a:solidFill>
            </a:endParaRPr>
          </a:p>
        </p:txBody>
      </p:sp>
      <p:sp>
        <p:nvSpPr>
          <p:cNvPr id="9219" name="Rectangle 3"/>
          <p:cNvSpPr>
            <a:spLocks noGrp="1"/>
          </p:cNvSpPr>
          <p:nvPr>
            <p:ph idx="1"/>
          </p:nvPr>
        </p:nvSpPr>
        <p:spPr>
          <a:prstGeom prst="rect">
            <a:avLst/>
          </a:prstGeom>
        </p:spPr>
        <p:txBody>
          <a:bodyPr>
            <a:noAutofit/>
          </a:bodyPr>
          <a:lstStyle/>
          <a:p>
            <a:pPr>
              <a:spcBef>
                <a:spcPts val="0"/>
              </a:spcBef>
            </a:pPr>
            <a:r>
              <a:rPr lang="en-US" dirty="0">
                <a:solidFill>
                  <a:schemeClr val="tx1"/>
                </a:solidFill>
              </a:rPr>
              <a:t>Calculate the area of a triangle with height </a:t>
            </a:r>
            <a:r>
              <a:rPr lang="en-US" dirty="0">
                <a:solidFill>
                  <a:srgbClr val="0000FF"/>
                </a:solidFill>
              </a:rPr>
              <a:t>4 in. </a:t>
            </a:r>
            <a:r>
              <a:rPr lang="en-US" dirty="0">
                <a:solidFill>
                  <a:schemeClr val="tx1"/>
                </a:solidFill>
              </a:rPr>
              <a:t>and base </a:t>
            </a:r>
            <a:r>
              <a:rPr lang="en-US" dirty="0">
                <a:solidFill>
                  <a:srgbClr val="0000FF"/>
                </a:solidFill>
              </a:rPr>
              <a:t>10 in. </a:t>
            </a:r>
            <a:r>
              <a:rPr lang="en-US" dirty="0">
                <a:solidFill>
                  <a:schemeClr val="tx1"/>
                </a:solidFill>
              </a:rPr>
              <a:t>(Be sure to label the answer in square inches.)</a:t>
            </a: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a:spcBef>
                <a:spcPts val="0"/>
              </a:spcBef>
            </a:pPr>
            <a:r>
              <a:rPr lang="en-US" dirty="0"/>
              <a:t>Now, using the formula for the area of a triangle, we have the following.</a:t>
            </a:r>
            <a:endParaRPr lang="en-US"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endParaRPr lang="en-US" sz="4500" i="0" dirty="0">
              <a:solidFill>
                <a:schemeClr val="tx1"/>
              </a:solidFill>
            </a:endParaRPr>
          </a:p>
        </p:txBody>
      </p:sp>
      <p:pic>
        <p:nvPicPr>
          <p:cNvPr id="4" name="Picture 3" descr="A equals one half times b times h.&#10;A equals one half times 10 inches times 4 inches, which equals 20 square inches.">
            <a:extLst>
              <a:ext uri="{FF2B5EF4-FFF2-40B4-BE49-F238E27FC236}">
                <a16:creationId xmlns:a16="http://schemas.microsoft.com/office/drawing/2014/main" id="{35BEC389-C1A2-245D-7AC1-E40365621B0C}"/>
              </a:ext>
            </a:extLst>
          </p:cNvPr>
          <p:cNvPicPr>
            <a:picLocks noChangeAspect="1"/>
          </p:cNvPicPr>
          <p:nvPr/>
        </p:nvPicPr>
        <p:blipFill>
          <a:blip r:embed="rId3"/>
          <a:stretch>
            <a:fillRect/>
          </a:stretch>
        </p:blipFill>
        <p:spPr>
          <a:xfrm>
            <a:off x="3886200" y="3505200"/>
            <a:ext cx="3629025" cy="1733550"/>
          </a:xfrm>
          <a:prstGeom prst="rect">
            <a:avLst/>
          </a:prstGeom>
        </p:spPr>
      </p:pic>
      <p:sp>
        <p:nvSpPr>
          <p:cNvPr id="6" name="TextBox 5">
            <a:extLst>
              <a:ext uri="{FF2B5EF4-FFF2-40B4-BE49-F238E27FC236}">
                <a16:creationId xmlns:a16="http://schemas.microsoft.com/office/drawing/2014/main" id="{E9CBF3E1-A94B-9F92-D8B5-45AA1CF29E02}"/>
              </a:ext>
            </a:extLst>
          </p:cNvPr>
          <p:cNvSpPr txBox="1"/>
          <p:nvPr/>
        </p:nvSpPr>
        <p:spPr>
          <a:xfrm>
            <a:off x="457199" y="5360789"/>
            <a:ext cx="7058025" cy="523220"/>
          </a:xfrm>
          <a:prstGeom prst="rect">
            <a:avLst/>
          </a:prstGeom>
          <a:noFill/>
        </p:spPr>
        <p:txBody>
          <a:bodyPr wrap="square">
            <a:spAutoFit/>
          </a:bodyPr>
          <a:lstStyle/>
          <a:p>
            <a:pPr marL="0" indent="0">
              <a:spcBef>
                <a:spcPts val="0"/>
              </a:spcBef>
              <a:buFont typeface="Courier New" pitchFamily="49" charset="0"/>
              <a:buNone/>
            </a:pPr>
            <a:r>
              <a:rPr lang="en-US" sz="2800" i="0" dirty="0">
                <a:solidFill>
                  <a:schemeClr val="tx1"/>
                </a:solidFill>
              </a:rPr>
              <a:t>The area of the triangle is </a:t>
            </a:r>
            <a:r>
              <a:rPr lang="en-US" sz="2800" i="0" dirty="0">
                <a:solidFill>
                  <a:srgbClr val="FF0000"/>
                </a:solidFill>
              </a:rPr>
              <a:t>20 </a:t>
            </a:r>
            <a:r>
              <a:rPr lang="en-US" sz="2800" dirty="0">
                <a:solidFill>
                  <a:srgbClr val="FF0000"/>
                </a:solidFill>
              </a:rPr>
              <a:t>i</a:t>
            </a:r>
            <a:r>
              <a:rPr lang="en-US" sz="2800" i="0" dirty="0">
                <a:solidFill>
                  <a:srgbClr val="FF0000"/>
                </a:solidFill>
              </a:rPr>
              <a:t>n.</a:t>
            </a:r>
            <a:r>
              <a:rPr lang="en-US" sz="100" i="0" dirty="0">
                <a:solidFill>
                  <a:srgbClr val="FF0000"/>
                </a:solidFill>
              </a:rPr>
              <a:t> </a:t>
            </a:r>
            <a:r>
              <a:rPr lang="en-US" sz="2800" i="0" dirty="0">
                <a:solidFill>
                  <a:srgbClr val="FF0000"/>
                </a:solidFill>
              </a:rPr>
              <a:t>²</a:t>
            </a:r>
            <a:r>
              <a:rPr lang="en-US" sz="2800" dirty="0">
                <a:solidFill>
                  <a:srgbClr val="FF0000"/>
                </a:solidFill>
              </a:rPr>
              <a:t> </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r>
              <a:rPr lang="en-US" dirty="0"/>
              <a:t>Example 8: Calculating the Area of a Trapezoid Using a Formula</a:t>
            </a:r>
            <a:r>
              <a:rPr lang="en-US" baseline="-25000" dirty="0"/>
              <a:t>1</a:t>
            </a:r>
            <a:endParaRPr lang="en-US" sz="3200" dirty="0">
              <a:solidFill>
                <a:schemeClr val="accent1"/>
              </a:solidFill>
            </a:endParaRPr>
          </a:p>
        </p:txBody>
      </p:sp>
      <p:sp>
        <p:nvSpPr>
          <p:cNvPr id="1024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a trapezoid with altitude </a:t>
            </a:r>
            <a:r>
              <a:rPr lang="en-US" i="0" dirty="0">
                <a:solidFill>
                  <a:srgbClr val="0000FF"/>
                </a:solidFill>
              </a:rPr>
              <a:t>6 in. </a:t>
            </a:r>
            <a:r>
              <a:rPr lang="en-US" i="0" dirty="0">
                <a:solidFill>
                  <a:schemeClr val="tx1"/>
                </a:solidFill>
              </a:rPr>
              <a:t>and parallel sides of length </a:t>
            </a:r>
            <a:r>
              <a:rPr lang="en-US" i="0" dirty="0">
                <a:solidFill>
                  <a:srgbClr val="0000FF"/>
                </a:solidFill>
              </a:rPr>
              <a:t>12 in. </a:t>
            </a:r>
            <a:r>
              <a:rPr lang="en-US" i="0" dirty="0">
                <a:solidFill>
                  <a:schemeClr val="tx1"/>
                </a:solidFill>
              </a:rPr>
              <a:t>and </a:t>
            </a:r>
            <a:r>
              <a:rPr lang="en-US" i="0" dirty="0">
                <a:solidFill>
                  <a:srgbClr val="0000FF"/>
                </a:solidFill>
              </a:rPr>
              <a:t>24 in.</a:t>
            </a:r>
            <a:endParaRPr lang="en-US" dirty="0">
              <a:solidFill>
                <a:srgbClr val="0000FF"/>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draw a figure and label the lengths of the known parts.</a:t>
            </a:r>
          </a:p>
        </p:txBody>
      </p:sp>
      <p:pic>
        <p:nvPicPr>
          <p:cNvPr id="11265" name="Picture 1" descr="A Trapezoid with a height of 6 inches and parallel sides with lengths of 12 inches and 24 inche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795588" y="3619500"/>
            <a:ext cx="3552825" cy="1866900"/>
          </a:xfrm>
          <a:prstGeom prst="rect">
            <a:avLst/>
          </a:prstGeom>
          <a:noFill/>
          <a:ln w="9525">
            <a:noFill/>
            <a:miter lim="800000"/>
            <a:headEnd/>
            <a:tailEnd/>
          </a:ln>
        </p:spPr>
      </p:pic>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dirty="0"/>
              <a:t>Example 8: Calculating the Area of a Trapezoid Using a Formula</a:t>
            </a:r>
            <a:r>
              <a:rPr lang="en-US" baseline="-25000" dirty="0"/>
              <a:t>2</a:t>
            </a:r>
            <a:endParaRPr lang="en-US" sz="3200" dirty="0">
              <a:solidFill>
                <a:schemeClr val="accent1"/>
              </a:solidFill>
            </a:endParaRPr>
          </a:p>
        </p:txBody>
      </p:sp>
      <p:sp>
        <p:nvSpPr>
          <p:cNvPr id="11268" name="Rectangle 4"/>
          <p:cNvSpPr>
            <a:spLocks/>
          </p:cNvSpPr>
          <p:nvPr/>
        </p:nvSpPr>
        <p:spPr bwMode="auto">
          <a:xfrm>
            <a:off x="533400" y="1295400"/>
            <a:ext cx="8001000" cy="4114800"/>
          </a:xfrm>
          <a:prstGeom prst="rect">
            <a:avLst/>
          </a:prstGeom>
          <a:noFill/>
          <a:ln w="9525">
            <a:noFill/>
            <a:miter lim="800000"/>
            <a:headEnd/>
            <a:tailEnd/>
          </a:ln>
        </p:spPr>
        <p:txBody>
          <a:bodyPr/>
          <a:lstStyle/>
          <a:p>
            <a:r>
              <a:rPr lang="en-US" sz="2800" dirty="0"/>
              <a:t>Now, using the formula for the area of a trapezoid, we have the following.</a:t>
            </a: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p:txBody>
      </p:sp>
      <p:pic>
        <p:nvPicPr>
          <p:cNvPr id="4" name="Picture 3" descr="A equals one half times height times the sum of base b and base c.&#10;A equals one half times 6 inches times open parentheses 24 inches and 12 inches close parentheses.&#10;That equals 3 inches times 36 inches,&#10;Which equals 108 square inches.">
            <a:extLst>
              <a:ext uri="{FF2B5EF4-FFF2-40B4-BE49-F238E27FC236}">
                <a16:creationId xmlns:a16="http://schemas.microsoft.com/office/drawing/2014/main" id="{8593F0AC-5921-00DE-9EF4-D4A7A38143EA}"/>
              </a:ext>
            </a:extLst>
          </p:cNvPr>
          <p:cNvPicPr>
            <a:picLocks noChangeAspect="1"/>
          </p:cNvPicPr>
          <p:nvPr/>
        </p:nvPicPr>
        <p:blipFill>
          <a:blip r:embed="rId3"/>
          <a:stretch>
            <a:fillRect/>
          </a:stretch>
        </p:blipFill>
        <p:spPr>
          <a:xfrm>
            <a:off x="1679007" y="2371725"/>
            <a:ext cx="3600450" cy="2647950"/>
          </a:xfrm>
          <a:prstGeom prst="rect">
            <a:avLst/>
          </a:prstGeom>
        </p:spPr>
      </p:pic>
      <p:sp>
        <p:nvSpPr>
          <p:cNvPr id="6" name="TextBox 5">
            <a:extLst>
              <a:ext uri="{FF2B5EF4-FFF2-40B4-BE49-F238E27FC236}">
                <a16:creationId xmlns:a16="http://schemas.microsoft.com/office/drawing/2014/main" id="{5D900951-C89B-A20C-6736-5E9261F0191A}"/>
              </a:ext>
            </a:extLst>
          </p:cNvPr>
          <p:cNvSpPr txBox="1"/>
          <p:nvPr/>
        </p:nvSpPr>
        <p:spPr>
          <a:xfrm>
            <a:off x="457200" y="5269468"/>
            <a:ext cx="7162800" cy="523220"/>
          </a:xfrm>
          <a:prstGeom prst="rect">
            <a:avLst/>
          </a:prstGeom>
          <a:noFill/>
        </p:spPr>
        <p:txBody>
          <a:bodyPr wrap="square">
            <a:spAutoFit/>
          </a:bodyPr>
          <a:lstStyle/>
          <a:p>
            <a:r>
              <a:rPr lang="en-US" sz="2800" dirty="0">
                <a:latin typeface="Calibri" pitchFamily="34" charset="0"/>
              </a:rPr>
              <a:t>The area of the trapezoid is </a:t>
            </a:r>
            <a:r>
              <a:rPr lang="en-US" sz="2800" dirty="0">
                <a:solidFill>
                  <a:srgbClr val="FF0000"/>
                </a:solidFill>
                <a:latin typeface="Calibri" pitchFamily="34" charset="0"/>
              </a:rPr>
              <a:t>108 in.</a:t>
            </a:r>
            <a:r>
              <a:rPr lang="en-US" sz="100" dirty="0">
                <a:solidFill>
                  <a:srgbClr val="FF0000"/>
                </a:solidFill>
                <a:latin typeface="Calibri" pitchFamily="34" charset="0"/>
              </a:rPr>
              <a:t> </a:t>
            </a:r>
            <a:r>
              <a:rPr lang="en-US" sz="2800" dirty="0">
                <a:solidFill>
                  <a:srgbClr val="FF0000"/>
                </a:solidFill>
                <a:latin typeface="Calibri" pitchFamily="34" charset="0"/>
              </a:rPr>
              <a:t>²</a:t>
            </a:r>
            <a:r>
              <a:rPr lang="en-US" sz="2800" i="1" dirty="0">
                <a:latin typeface="Calibri" pitchFamily="34" charset="0"/>
              </a:rPr>
              <a:t> </a:t>
            </a: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9: </a:t>
            </a:r>
            <a:r>
              <a:rPr lang="en-US" dirty="0"/>
              <a:t>Calculating the Area of a Composite Figure</a:t>
            </a:r>
            <a:r>
              <a:rPr lang="en-US" baseline="-25000" dirty="0"/>
              <a:t>1</a:t>
            </a:r>
            <a:endParaRPr lang="en-US" sz="3200" dirty="0">
              <a:solidFill>
                <a:schemeClr val="accent1"/>
              </a:solidFill>
            </a:endParaRPr>
          </a:p>
        </p:txBody>
      </p:sp>
      <p:sp>
        <p:nvSpPr>
          <p:cNvPr id="1229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the composite figure made up of a rectangle and two triangles.</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pic>
        <p:nvPicPr>
          <p:cNvPr id="6" name="Picture 1" descr="A rectangle with its length measuring 3 centimeters and width measuring 2 centimeters is shown. A triangle of height 2 centimeters is drawn along the length of the rectangle. Another triangle of height 1 centimeter is drawn along the width of the rectangle.">
            <a:extLst>
              <a:ext uri="{FF2B5EF4-FFF2-40B4-BE49-F238E27FC236}">
                <a16:creationId xmlns:a16="http://schemas.microsoft.com/office/drawing/2014/main" id="{6DC9D87E-3DD0-4B08-B8EB-1ABD68E6AB2E}"/>
              </a:ext>
            </a:extLst>
          </p:cNvPr>
          <p:cNvPicPr>
            <a:picLocks noChangeAspect="1" noChangeArrowheads="1"/>
          </p:cNvPicPr>
          <p:nvPr/>
        </p:nvPicPr>
        <p:blipFill>
          <a:blip r:embed="rId3" cstate="print"/>
          <a:srcRect/>
          <a:stretch>
            <a:fillRect/>
          </a:stretch>
        </p:blipFill>
        <p:spPr bwMode="auto">
          <a:xfrm>
            <a:off x="4581525" y="1905000"/>
            <a:ext cx="3164032" cy="2209800"/>
          </a:xfrm>
          <a:prstGeom prst="rect">
            <a:avLst/>
          </a:prstGeom>
          <a:noFill/>
          <a:ln w="9525">
            <a:noFill/>
            <a:miter lim="800000"/>
            <a:headEnd/>
            <a:tailEnd/>
          </a:ln>
        </p:spPr>
      </p:pic>
      <p:sp>
        <p:nvSpPr>
          <p:cNvPr id="5" name="Rectangle 4"/>
          <p:cNvSpPr/>
          <p:nvPr/>
        </p:nvSpPr>
        <p:spPr>
          <a:xfrm>
            <a:off x="533400" y="4038600"/>
            <a:ext cx="7934325" cy="1892826"/>
          </a:xfrm>
          <a:prstGeom prst="rect">
            <a:avLst/>
          </a:prstGeom>
        </p:spPr>
        <p:txBody>
          <a:bodyPr wrap="square">
            <a:spAutoFit/>
          </a:bodyPr>
          <a:lstStyle/>
          <a:p>
            <a:pPr>
              <a:spcAft>
                <a:spcPts val="600"/>
              </a:spcAft>
            </a:pPr>
            <a:r>
              <a:rPr lang="en-US" sz="2800" b="1" dirty="0">
                <a:latin typeface="Calibri" pitchFamily="34" charset="0"/>
              </a:rPr>
              <a:t>Solution</a:t>
            </a:r>
          </a:p>
          <a:p>
            <a:r>
              <a:rPr lang="en-US" sz="2800" dirty="0">
                <a:latin typeface="Calibri" pitchFamily="34" charset="0"/>
              </a:rPr>
              <a:t>To find the area of this figure, calculate the area of each part and then add the three areas. The figure is made up of two triangles and one rectangle.  </a:t>
            </a: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9: </a:t>
            </a:r>
            <a:r>
              <a:rPr lang="en-US" dirty="0"/>
              <a:t>Calculating the Area of a Composite Figure</a:t>
            </a:r>
            <a:r>
              <a:rPr lang="en-US" baseline="-25000" dirty="0"/>
              <a:t>2</a:t>
            </a:r>
            <a:endParaRPr lang="en-US" sz="3200" dirty="0">
              <a:solidFill>
                <a:schemeClr val="tx1"/>
              </a:solidFill>
            </a:endParaRPr>
          </a:p>
        </p:txBody>
      </p:sp>
      <p:pic>
        <p:nvPicPr>
          <p:cNvPr id="2" name="Picture 1">
            <a:extLst>
              <a:ext uri="{FF2B5EF4-FFF2-40B4-BE49-F238E27FC236}">
                <a16:creationId xmlns:a16="http://schemas.microsoft.com/office/drawing/2014/main" id="{8085F523-0BA5-B941-372D-DBE86178F48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105400" y="3643884"/>
            <a:ext cx="3164098" cy="2206943"/>
          </a:xfrm>
          <a:prstGeom prst="rect">
            <a:avLst/>
          </a:prstGeom>
        </p:spPr>
      </p:pic>
      <p:pic>
        <p:nvPicPr>
          <p:cNvPr id="4" name="Picture 3" descr="For a rectangle:&#10;Area equals length times width.&#10;A equals 2 centimeters times 3 centimeters,&#10;Which equals 6 centimeters square.">
            <a:extLst>
              <a:ext uri="{FF2B5EF4-FFF2-40B4-BE49-F238E27FC236}">
                <a16:creationId xmlns:a16="http://schemas.microsoft.com/office/drawing/2014/main" id="{566682D6-B66A-2DCC-CE1A-D39E555CCD36}"/>
              </a:ext>
            </a:extLst>
          </p:cNvPr>
          <p:cNvPicPr>
            <a:picLocks noChangeAspect="1"/>
          </p:cNvPicPr>
          <p:nvPr/>
        </p:nvPicPr>
        <p:blipFill>
          <a:blip r:embed="rId4"/>
          <a:stretch>
            <a:fillRect/>
          </a:stretch>
        </p:blipFill>
        <p:spPr>
          <a:xfrm>
            <a:off x="514350" y="1447800"/>
            <a:ext cx="3143250" cy="1428750"/>
          </a:xfrm>
          <a:prstGeom prst="rect">
            <a:avLst/>
          </a:prstGeom>
        </p:spPr>
      </p:pic>
      <p:pic>
        <p:nvPicPr>
          <p:cNvPr id="17" name="Picture 16" descr="For the larger triangle:&#10;Area equals one half times base times height.&#10;A equals one half times 3 centimeters times 2 centimeters,&#10;Which equals 3 centimeters square.">
            <a:extLst>
              <a:ext uri="{FF2B5EF4-FFF2-40B4-BE49-F238E27FC236}">
                <a16:creationId xmlns:a16="http://schemas.microsoft.com/office/drawing/2014/main" id="{7ED05279-9027-FB0B-EA35-9C20BA48CCC1}"/>
              </a:ext>
            </a:extLst>
          </p:cNvPr>
          <p:cNvPicPr>
            <a:picLocks noChangeAspect="1"/>
          </p:cNvPicPr>
          <p:nvPr/>
        </p:nvPicPr>
        <p:blipFill>
          <a:blip r:embed="rId5"/>
          <a:stretch>
            <a:fillRect/>
          </a:stretch>
        </p:blipFill>
        <p:spPr>
          <a:xfrm>
            <a:off x="4419600" y="1447800"/>
            <a:ext cx="3505200" cy="2171700"/>
          </a:xfrm>
          <a:prstGeom prst="rect">
            <a:avLst/>
          </a:prstGeom>
        </p:spPr>
      </p:pic>
      <p:pic>
        <p:nvPicPr>
          <p:cNvPr id="20" name="Picture 19" descr="For the smaller triangle:&#10;Area equals one half times base times height.&#10;A equals one half times 2 centimeters times 1 centimeter,&#10;Which equals 1 centimeter square.">
            <a:extLst>
              <a:ext uri="{FF2B5EF4-FFF2-40B4-BE49-F238E27FC236}">
                <a16:creationId xmlns:a16="http://schemas.microsoft.com/office/drawing/2014/main" id="{E83C182F-C99A-6CF3-4A36-9554C560C55C}"/>
              </a:ext>
            </a:extLst>
          </p:cNvPr>
          <p:cNvPicPr>
            <a:picLocks noChangeAspect="1"/>
          </p:cNvPicPr>
          <p:nvPr/>
        </p:nvPicPr>
        <p:blipFill>
          <a:blip r:embed="rId6"/>
          <a:stretch>
            <a:fillRect/>
          </a:stretch>
        </p:blipFill>
        <p:spPr>
          <a:xfrm>
            <a:off x="514350" y="3505200"/>
            <a:ext cx="3476625" cy="2171700"/>
          </a:xfrm>
          <a:prstGeom prst="rect">
            <a:avLst/>
          </a:prstGeom>
        </p:spPr>
      </p:pic>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9: </a:t>
            </a:r>
            <a:r>
              <a:rPr lang="en-US" dirty="0"/>
              <a:t>Calculating the Area of a Composite Figure</a:t>
            </a:r>
            <a:r>
              <a:rPr lang="en-US" baseline="-25000" dirty="0"/>
              <a:t>3</a:t>
            </a:r>
            <a:endParaRPr lang="en-US" sz="3200" dirty="0">
              <a:solidFill>
                <a:schemeClr val="tx1"/>
              </a:solidFill>
            </a:endParaRPr>
          </a:p>
        </p:txBody>
      </p:sp>
      <p:pic>
        <p:nvPicPr>
          <p:cNvPr id="4" name="Picture 3" descr="Total area equals 6 centimeters square  plus 3 centimeters square plus 1 centimeter square , which equals 10 centimeters square.">
            <a:extLst>
              <a:ext uri="{FF2B5EF4-FFF2-40B4-BE49-F238E27FC236}">
                <a16:creationId xmlns:a16="http://schemas.microsoft.com/office/drawing/2014/main" id="{6F88396D-390F-DAC8-FB1B-D96BC4BB756B}"/>
              </a:ext>
            </a:extLst>
          </p:cNvPr>
          <p:cNvPicPr>
            <a:picLocks noChangeAspect="1"/>
          </p:cNvPicPr>
          <p:nvPr/>
        </p:nvPicPr>
        <p:blipFill>
          <a:blip r:embed="rId3"/>
          <a:stretch>
            <a:fillRect/>
          </a:stretch>
        </p:blipFill>
        <p:spPr>
          <a:xfrm>
            <a:off x="457200" y="1553461"/>
            <a:ext cx="6267450" cy="514350"/>
          </a:xfrm>
          <a:prstGeom prst="rect">
            <a:avLst/>
          </a:prstGeom>
        </p:spPr>
      </p:pic>
      <p:sp>
        <p:nvSpPr>
          <p:cNvPr id="14339" name="Rectangle 3"/>
          <p:cNvSpPr>
            <a:spLocks noGrp="1"/>
          </p:cNvSpPr>
          <p:nvPr>
            <p:ph idx="1"/>
          </p:nvPr>
        </p:nvSpPr>
        <p:spPr>
          <a:xfrm>
            <a:off x="457200" y="1280160"/>
            <a:ext cx="8229600" cy="4511040"/>
          </a:xfrm>
          <a:prstGeom prst="rect">
            <a:avLst/>
          </a:prstGeom>
        </p:spPr>
        <p:txBody>
          <a:bodyPr>
            <a:noAutofit/>
          </a:bodyPr>
          <a:lstStyle/>
          <a:p>
            <a:pPr marL="4763" indent="-4763">
              <a:buFont typeface="Courier New" pitchFamily="49" charset="0"/>
              <a:buNone/>
            </a:pPr>
            <a:endParaRPr lang="en-US" b="1" dirty="0"/>
          </a:p>
          <a:p>
            <a:pPr marL="4763" indent="-4763">
              <a:buFont typeface="Courier New" pitchFamily="49" charset="0"/>
              <a:buNone/>
            </a:pPr>
            <a:r>
              <a:rPr lang="en-US" b="1" dirty="0"/>
              <a:t>		</a:t>
            </a:r>
          </a:p>
          <a:p>
            <a:pPr marL="4763" indent="-4763"/>
            <a:r>
              <a:rPr lang="en-US" dirty="0"/>
              <a:t>The area of the composite figure is </a:t>
            </a:r>
            <a:r>
              <a:rPr lang="en-US" dirty="0">
                <a:solidFill>
                  <a:srgbClr val="FF0000"/>
                </a:solidFill>
              </a:rPr>
              <a:t>10 cm²</a:t>
            </a:r>
            <a:r>
              <a:rPr lang="en-US" dirty="0"/>
              <a:t>.</a:t>
            </a:r>
            <a:endParaRPr lang="en-US" b="1" dirty="0"/>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10:  </a:t>
            </a:r>
            <a:r>
              <a:rPr lang="en-US" dirty="0"/>
              <a:t>Calculating Area</a:t>
            </a:r>
            <a:r>
              <a:rPr lang="en-US" baseline="-25000" dirty="0"/>
              <a:t>1</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A square is cut out of a rectangle as shown. Calculate the area of the </a:t>
            </a:r>
            <a:r>
              <a:rPr lang="en-US" dirty="0">
                <a:solidFill>
                  <a:schemeClr val="tx1"/>
                </a:solidFill>
              </a:rPr>
              <a:t>blue-</a:t>
            </a:r>
            <a:r>
              <a:rPr lang="en-US" i="0" dirty="0">
                <a:solidFill>
                  <a:schemeClr val="tx1"/>
                </a:solidFill>
              </a:rPr>
              <a:t>shaded region.</a:t>
            </a:r>
          </a:p>
        </p:txBody>
      </p:sp>
      <p:pic>
        <p:nvPicPr>
          <p:cNvPr id="16385" name="Picture 1" descr="A Rectangle with a width of 25ft and length of 30ft. A square with sides of length 10ft has been cut out from the middle of the rectangle."/>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791200" y="1800225"/>
            <a:ext cx="3048000" cy="2390775"/>
          </a:xfrm>
          <a:prstGeom prst="rect">
            <a:avLst/>
          </a:prstGeom>
          <a:noFill/>
          <a:ln w="9525">
            <a:noFill/>
            <a:miter lim="800000"/>
            <a:headEnd/>
            <a:tailEnd/>
          </a:ln>
        </p:spPr>
      </p:pic>
      <p:sp>
        <p:nvSpPr>
          <p:cNvPr id="5" name="Rectangle 4"/>
          <p:cNvSpPr/>
          <p:nvPr/>
        </p:nvSpPr>
        <p:spPr>
          <a:xfrm>
            <a:off x="457200" y="3773031"/>
            <a:ext cx="8382000" cy="2246769"/>
          </a:xfrm>
          <a:prstGeom prst="rect">
            <a:avLst/>
          </a:prstGeom>
        </p:spPr>
        <p:txBody>
          <a:bodyPr wrap="square">
            <a:spAutoFit/>
          </a:bodyPr>
          <a:lstStyle/>
          <a:p>
            <a:pPr>
              <a:spcBef>
                <a:spcPts val="600"/>
              </a:spcBef>
              <a:spcAft>
                <a:spcPts val="600"/>
              </a:spcAft>
              <a:tabLst>
                <a:tab pos="1257300" algn="l"/>
              </a:tabLst>
            </a:pPr>
            <a:r>
              <a:rPr lang="en-US" sz="2700" b="1" dirty="0"/>
              <a:t>Solution</a:t>
            </a:r>
          </a:p>
          <a:p>
            <a:r>
              <a:rPr lang="en-US" sz="2700" dirty="0"/>
              <a:t>There are three steps in calculating the area of the shaded region. First, calculate the area of the outer figure. Then, calculate the area of the inner figure. Finally,</a:t>
            </a:r>
          </a:p>
          <a:p>
            <a:r>
              <a:rPr lang="en-US" sz="2700" dirty="0"/>
              <a:t>calculate the difference between the areas.</a:t>
            </a: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p:cNvSpPr>
          <p:nvPr>
            <p:ph type="title"/>
          </p:nvPr>
        </p:nvSpPr>
        <p:spPr>
          <a:prstGeom prst="rect">
            <a:avLst/>
          </a:prstGeom>
          <a:noFill/>
        </p:spPr>
        <p:txBody>
          <a:bodyPr/>
          <a:lstStyle/>
          <a:p>
            <a:r>
              <a:rPr lang="en-US" dirty="0">
                <a:solidFill>
                  <a:schemeClr val="accent1"/>
                </a:solidFill>
              </a:rPr>
              <a:t>Example 10:  </a:t>
            </a:r>
            <a:r>
              <a:rPr lang="en-US" dirty="0"/>
              <a:t>Calculating Area</a:t>
            </a:r>
            <a:r>
              <a:rPr lang="en-US" baseline="-25000" dirty="0"/>
              <a:t>2</a:t>
            </a:r>
            <a:endParaRPr lang="en-US" sz="3200" dirty="0">
              <a:solidFill>
                <a:schemeClr val="accent1"/>
              </a:solidFill>
            </a:endParaRPr>
          </a:p>
        </p:txBody>
      </p:sp>
      <p:pic>
        <p:nvPicPr>
          <p:cNvPr id="2" name="Picture 1">
            <a:extLst>
              <a:ext uri="{FF2B5EF4-FFF2-40B4-BE49-F238E27FC236}">
                <a16:creationId xmlns:a16="http://schemas.microsoft.com/office/drawing/2014/main" id="{C61570C7-B25B-9914-423E-58481E531CEA}"/>
              </a:ext>
              <a:ext uri="{C183D7F6-B498-43B3-948B-1728B52AA6E4}">
                <adec:decorative xmlns:adec="http://schemas.microsoft.com/office/drawing/2017/decorative" val="1"/>
              </a:ext>
            </a:extLst>
          </p:cNvPr>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211957" y="1989711"/>
            <a:ext cx="2323572" cy="1822552"/>
          </a:xfrm>
          <a:prstGeom prst="rect">
            <a:avLst/>
          </a:prstGeom>
          <a:noFill/>
          <a:ln w="9525">
            <a:noFill/>
            <a:miter lim="800000"/>
            <a:headEnd/>
            <a:tailEnd/>
          </a:ln>
        </p:spPr>
      </p:pic>
      <p:sp>
        <p:nvSpPr>
          <p:cNvPr id="17411" name="Rectangle 5"/>
          <p:cNvSpPr>
            <a:spLocks noGrp="1"/>
          </p:cNvSpPr>
          <p:nvPr>
            <p:ph idx="1"/>
          </p:nvPr>
        </p:nvSpPr>
        <p:spPr>
          <a:xfrm>
            <a:off x="457200" y="1066800"/>
            <a:ext cx="8229600" cy="4572000"/>
          </a:xfrm>
          <a:prstGeom prst="rect">
            <a:avLst/>
          </a:prstGeom>
          <a:noFill/>
        </p:spPr>
        <p:txBody>
          <a:bodyPr>
            <a:noAutofit/>
          </a:bodyPr>
          <a:lstStyle/>
          <a:p>
            <a:pPr>
              <a:tabLst>
                <a:tab pos="1257300" algn="l"/>
              </a:tabLst>
            </a:pPr>
            <a:r>
              <a:rPr lang="en-US" sz="2600" b="1" dirty="0">
                <a:solidFill>
                  <a:schemeClr val="tx1"/>
                </a:solidFill>
              </a:rPr>
              <a:t>Step 1:	</a:t>
            </a:r>
            <a:r>
              <a:rPr lang="en-US" sz="2600" dirty="0">
                <a:solidFill>
                  <a:schemeClr val="tx1"/>
                </a:solidFill>
              </a:rPr>
              <a:t>Calculate the area of the rectangle.</a:t>
            </a:r>
          </a:p>
          <a:p>
            <a:pPr marL="0" indent="0">
              <a:buFont typeface="Courier New" pitchFamily="49" charset="0"/>
              <a:buNone/>
              <a:tabLst>
                <a:tab pos="1257300" algn="l"/>
              </a:tabLst>
            </a:pPr>
            <a:endParaRPr lang="en-US" sz="2600" b="1" i="0" dirty="0">
              <a:solidFill>
                <a:schemeClr val="tx1"/>
              </a:solidFill>
            </a:endParaRPr>
          </a:p>
          <a:p>
            <a:pPr marL="0" indent="0">
              <a:buFont typeface="Courier New" pitchFamily="49" charset="0"/>
              <a:buNone/>
              <a:tabLst>
                <a:tab pos="1257300" algn="l"/>
              </a:tabLst>
            </a:pPr>
            <a:endParaRPr lang="en-US" sz="2600" b="1" i="0" dirty="0">
              <a:solidFill>
                <a:schemeClr val="tx1"/>
              </a:solidFill>
            </a:endParaRPr>
          </a:p>
          <a:p>
            <a:pPr marL="0" indent="0">
              <a:buFont typeface="Courier New" pitchFamily="49" charset="0"/>
              <a:buNone/>
              <a:tabLst>
                <a:tab pos="1257300" algn="l"/>
              </a:tabLst>
            </a:pPr>
            <a:endParaRPr lang="en-US" sz="2600" b="1" i="0" dirty="0">
              <a:solidFill>
                <a:schemeClr val="tx1"/>
              </a:solidFill>
            </a:endParaRPr>
          </a:p>
          <a:p>
            <a:pPr marL="0" indent="0">
              <a:buFont typeface="Courier New" pitchFamily="49" charset="0"/>
              <a:buNone/>
              <a:tabLst>
                <a:tab pos="1257300" algn="l"/>
              </a:tabLst>
            </a:pPr>
            <a:endParaRPr lang="en-US" sz="2600" b="1" i="0" dirty="0">
              <a:solidFill>
                <a:schemeClr val="tx1"/>
              </a:solidFill>
            </a:endParaRPr>
          </a:p>
          <a:p>
            <a:pPr marL="0" indent="0">
              <a:buFont typeface="Courier New" pitchFamily="49" charset="0"/>
              <a:buNone/>
              <a:tabLst>
                <a:tab pos="1257300" algn="l"/>
              </a:tabLst>
            </a:pPr>
            <a:endParaRPr lang="en-US" sz="2600" b="1" dirty="0">
              <a:solidFill>
                <a:schemeClr val="tx1"/>
              </a:solidFill>
            </a:endParaRPr>
          </a:p>
          <a:p>
            <a:pPr marL="0" indent="0">
              <a:buFont typeface="Courier New" pitchFamily="49" charset="0"/>
              <a:buNone/>
              <a:tabLst>
                <a:tab pos="1257300" algn="l"/>
              </a:tabLst>
            </a:pPr>
            <a:endParaRPr lang="en-US" sz="2600" i="0" dirty="0">
              <a:solidFill>
                <a:schemeClr val="tx1"/>
              </a:solidFill>
            </a:endParaRPr>
          </a:p>
          <a:p>
            <a:pPr marL="0" indent="0">
              <a:buFont typeface="Courier New" pitchFamily="49" charset="0"/>
              <a:buNone/>
              <a:tabLst>
                <a:tab pos="1257300" algn="l"/>
              </a:tabLst>
            </a:pPr>
            <a:endParaRPr lang="en-US" sz="2600" i="0" dirty="0">
              <a:solidFill>
                <a:schemeClr val="tx1"/>
              </a:solidFill>
            </a:endParaRPr>
          </a:p>
        </p:txBody>
      </p:sp>
      <p:pic>
        <p:nvPicPr>
          <p:cNvPr id="7" name="Picture 6" descr="A equals length times width. A equals 30 feet times 25 feet, which equals 750 square feet.">
            <a:extLst>
              <a:ext uri="{FF2B5EF4-FFF2-40B4-BE49-F238E27FC236}">
                <a16:creationId xmlns:a16="http://schemas.microsoft.com/office/drawing/2014/main" id="{1C65338A-5C42-45F7-E1EE-325CBC3D7593}"/>
              </a:ext>
            </a:extLst>
          </p:cNvPr>
          <p:cNvPicPr>
            <a:picLocks noChangeAspect="1"/>
          </p:cNvPicPr>
          <p:nvPr/>
        </p:nvPicPr>
        <p:blipFill>
          <a:blip r:embed="rId4"/>
          <a:stretch>
            <a:fillRect/>
          </a:stretch>
        </p:blipFill>
        <p:spPr>
          <a:xfrm>
            <a:off x="3364830" y="1600200"/>
            <a:ext cx="1847850" cy="1238250"/>
          </a:xfrm>
          <a:prstGeom prst="rect">
            <a:avLst/>
          </a:prstGeom>
        </p:spPr>
      </p:pic>
      <p:sp>
        <p:nvSpPr>
          <p:cNvPr id="16" name="TextBox 15">
            <a:extLst>
              <a:ext uri="{FF2B5EF4-FFF2-40B4-BE49-F238E27FC236}">
                <a16:creationId xmlns:a16="http://schemas.microsoft.com/office/drawing/2014/main" id="{3EDFC854-8AF9-A15A-6A30-30F1771243D9}"/>
              </a:ext>
            </a:extLst>
          </p:cNvPr>
          <p:cNvSpPr txBox="1"/>
          <p:nvPr/>
        </p:nvSpPr>
        <p:spPr>
          <a:xfrm>
            <a:off x="467134" y="2819400"/>
            <a:ext cx="6238466" cy="461665"/>
          </a:xfrm>
          <a:prstGeom prst="rect">
            <a:avLst/>
          </a:prstGeom>
          <a:noFill/>
        </p:spPr>
        <p:txBody>
          <a:bodyPr wrap="square">
            <a:spAutoFit/>
          </a:bodyPr>
          <a:lstStyle/>
          <a:p>
            <a:pPr>
              <a:spcBef>
                <a:spcPts val="0"/>
              </a:spcBef>
              <a:tabLst>
                <a:tab pos="1257300" algn="l"/>
              </a:tabLst>
            </a:pPr>
            <a:r>
              <a:rPr lang="en-US" sz="2400" b="1" i="0" dirty="0">
                <a:solidFill>
                  <a:schemeClr val="tx1"/>
                </a:solidFill>
              </a:rPr>
              <a:t>Step 2:	</a:t>
            </a:r>
            <a:r>
              <a:rPr lang="en-US" sz="2400" dirty="0">
                <a:solidFill>
                  <a:schemeClr val="tx1"/>
                </a:solidFill>
              </a:rPr>
              <a:t> Calculate</a:t>
            </a:r>
            <a:r>
              <a:rPr lang="en-US" sz="2400" i="0" dirty="0">
                <a:solidFill>
                  <a:schemeClr val="tx1"/>
                </a:solidFill>
              </a:rPr>
              <a:t> the area of the square.</a:t>
            </a:r>
            <a:r>
              <a:rPr lang="en-US" sz="2400" dirty="0">
                <a:solidFill>
                  <a:schemeClr val="tx1"/>
                </a:solidFill>
              </a:rPr>
              <a:t> </a:t>
            </a:r>
          </a:p>
        </p:txBody>
      </p:sp>
      <p:pic>
        <p:nvPicPr>
          <p:cNvPr id="10" name="Picture 9" descr="A equals s squared. A equals open parenthesis 10 feet close parenthesis squared, which equals 100 square feet.">
            <a:extLst>
              <a:ext uri="{FF2B5EF4-FFF2-40B4-BE49-F238E27FC236}">
                <a16:creationId xmlns:a16="http://schemas.microsoft.com/office/drawing/2014/main" id="{C6117972-5AB6-867C-2F80-A7039B2113B9}"/>
              </a:ext>
            </a:extLst>
          </p:cNvPr>
          <p:cNvPicPr>
            <a:picLocks noChangeAspect="1"/>
          </p:cNvPicPr>
          <p:nvPr/>
        </p:nvPicPr>
        <p:blipFill>
          <a:blip r:embed="rId5"/>
          <a:stretch>
            <a:fillRect/>
          </a:stretch>
        </p:blipFill>
        <p:spPr>
          <a:xfrm>
            <a:off x="3550567" y="3276600"/>
            <a:ext cx="1476375" cy="1428750"/>
          </a:xfrm>
          <a:prstGeom prst="rect">
            <a:avLst/>
          </a:prstGeom>
        </p:spPr>
      </p:pic>
      <p:sp>
        <p:nvSpPr>
          <p:cNvPr id="18" name="TextBox 17">
            <a:extLst>
              <a:ext uri="{FF2B5EF4-FFF2-40B4-BE49-F238E27FC236}">
                <a16:creationId xmlns:a16="http://schemas.microsoft.com/office/drawing/2014/main" id="{3BF15B49-47F3-40A7-4B36-F06989B0D28F}"/>
              </a:ext>
            </a:extLst>
          </p:cNvPr>
          <p:cNvSpPr txBox="1"/>
          <p:nvPr/>
        </p:nvSpPr>
        <p:spPr>
          <a:xfrm>
            <a:off x="467134" y="4643735"/>
            <a:ext cx="7152866" cy="461665"/>
          </a:xfrm>
          <a:prstGeom prst="rect">
            <a:avLst/>
          </a:prstGeom>
          <a:noFill/>
        </p:spPr>
        <p:txBody>
          <a:bodyPr wrap="square">
            <a:spAutoFit/>
          </a:bodyPr>
          <a:lstStyle/>
          <a:p>
            <a:pPr>
              <a:tabLst>
                <a:tab pos="1257300" algn="l"/>
              </a:tabLst>
            </a:pPr>
            <a:r>
              <a:rPr lang="en-US" sz="2400" b="1" i="0" dirty="0">
                <a:solidFill>
                  <a:schemeClr val="tx1"/>
                </a:solidFill>
              </a:rPr>
              <a:t>Step 3:	</a:t>
            </a:r>
            <a:r>
              <a:rPr lang="en-US" sz="2400" dirty="0">
                <a:solidFill>
                  <a:schemeClr val="tx1"/>
                </a:solidFill>
              </a:rPr>
              <a:t> Find</a:t>
            </a:r>
            <a:r>
              <a:rPr lang="en-US" sz="2400" i="0" dirty="0">
                <a:solidFill>
                  <a:schemeClr val="tx1"/>
                </a:solidFill>
              </a:rPr>
              <a:t> the difference between the two areas.</a:t>
            </a:r>
            <a:r>
              <a:rPr lang="en-US" sz="2400" dirty="0">
                <a:solidFill>
                  <a:schemeClr val="tx1"/>
                </a:solidFill>
              </a:rPr>
              <a:t> </a:t>
            </a:r>
          </a:p>
        </p:txBody>
      </p:sp>
      <p:pic>
        <p:nvPicPr>
          <p:cNvPr id="14" name="Picture 13" descr="Area of shaded region equals 750 square feet minus 100 square feet, which equals 650 square feet.">
            <a:extLst>
              <a:ext uri="{FF2B5EF4-FFF2-40B4-BE49-F238E27FC236}">
                <a16:creationId xmlns:a16="http://schemas.microsoft.com/office/drawing/2014/main" id="{6502ADAD-3E3F-9AD0-80F5-044E4895F7FA}"/>
              </a:ext>
            </a:extLst>
          </p:cNvPr>
          <p:cNvPicPr>
            <a:picLocks noChangeAspect="1"/>
          </p:cNvPicPr>
          <p:nvPr/>
        </p:nvPicPr>
        <p:blipFill>
          <a:blip r:embed="rId6"/>
          <a:stretch>
            <a:fillRect/>
          </a:stretch>
        </p:blipFill>
        <p:spPr>
          <a:xfrm>
            <a:off x="533400" y="5105400"/>
            <a:ext cx="6477000" cy="457200"/>
          </a:xfrm>
          <a:prstGeom prst="rect">
            <a:avLst/>
          </a:prstGeom>
        </p:spPr>
      </p:pic>
      <p:sp>
        <p:nvSpPr>
          <p:cNvPr id="20" name="TextBox 19">
            <a:extLst>
              <a:ext uri="{FF2B5EF4-FFF2-40B4-BE49-F238E27FC236}">
                <a16:creationId xmlns:a16="http://schemas.microsoft.com/office/drawing/2014/main" id="{DE71A5B2-1D36-6A90-328D-04FB2E023253}"/>
              </a:ext>
            </a:extLst>
          </p:cNvPr>
          <p:cNvSpPr txBox="1"/>
          <p:nvPr/>
        </p:nvSpPr>
        <p:spPr>
          <a:xfrm>
            <a:off x="467134" y="5558135"/>
            <a:ext cx="8143466" cy="461665"/>
          </a:xfrm>
          <a:prstGeom prst="rect">
            <a:avLst/>
          </a:prstGeom>
          <a:noFill/>
        </p:spPr>
        <p:txBody>
          <a:bodyPr wrap="square">
            <a:spAutoFit/>
          </a:bodyPr>
          <a:lstStyle/>
          <a:p>
            <a:pPr>
              <a:spcBef>
                <a:spcPts val="1200"/>
              </a:spcBef>
              <a:tabLst>
                <a:tab pos="1257300" algn="l"/>
              </a:tabLst>
            </a:pPr>
            <a:r>
              <a:rPr lang="en-US" sz="2400" i="0" dirty="0">
                <a:solidFill>
                  <a:schemeClr val="tx1"/>
                </a:solidFill>
              </a:rPr>
              <a:t>The area of the shaded region is </a:t>
            </a:r>
            <a:r>
              <a:rPr lang="en-US" sz="2400" i="0" dirty="0">
                <a:solidFill>
                  <a:srgbClr val="FF0000"/>
                </a:solidFill>
              </a:rPr>
              <a:t>650 </a:t>
            </a:r>
            <a:r>
              <a:rPr lang="en-US" sz="2400" dirty="0">
                <a:solidFill>
                  <a:srgbClr val="FF0000"/>
                </a:solidFill>
              </a:rPr>
              <a:t>ft²</a:t>
            </a:r>
            <a:r>
              <a:rPr lang="en-US" sz="2400" i="0" dirty="0">
                <a:solidFill>
                  <a:schemeClr val="tx1"/>
                </a:solidFill>
              </a:rPr>
              <a:t>.</a:t>
            </a:r>
            <a:r>
              <a:rPr lang="en-US" sz="2400" dirty="0">
                <a:solidFill>
                  <a:schemeClr val="tx1"/>
                </a:solidFill>
              </a:rPr>
              <a:t> </a:t>
            </a:r>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title"/>
          </p:nvPr>
        </p:nvSpPr>
        <p:spPr>
          <a:prstGeom prst="rect">
            <a:avLst/>
          </a:prstGeom>
          <a:noFill/>
        </p:spPr>
        <p:txBody>
          <a:bodyPr/>
          <a:lstStyle/>
          <a:p>
            <a:r>
              <a:rPr lang="en-US" sz="3200" dirty="0">
                <a:solidFill>
                  <a:schemeClr val="accent1"/>
                </a:solidFill>
              </a:rPr>
              <a:t>Example 11:  </a:t>
            </a:r>
            <a:r>
              <a:rPr lang="en-US" dirty="0"/>
              <a:t>Calculating Area</a:t>
            </a:r>
            <a:r>
              <a:rPr lang="en-US" baseline="-25000" dirty="0"/>
              <a:t>1</a:t>
            </a:r>
            <a:endParaRPr lang="en-US" sz="3200" dirty="0">
              <a:solidFill>
                <a:schemeClr val="accent1"/>
              </a:solidFill>
            </a:endParaRPr>
          </a:p>
        </p:txBody>
      </p:sp>
      <p:sp>
        <p:nvSpPr>
          <p:cNvPr id="5" name="Content Placeholder 4"/>
          <p:cNvSpPr>
            <a:spLocks noGrp="1"/>
          </p:cNvSpPr>
          <p:nvPr>
            <p:ph idx="1"/>
          </p:nvPr>
        </p:nvSpPr>
        <p:spPr/>
        <p:txBody>
          <a:bodyPr/>
          <a:lstStyle/>
          <a:p>
            <a:pPr eaLnBrk="0" hangingPunct="0"/>
            <a:r>
              <a:rPr lang="en-US" dirty="0">
                <a:latin typeface="Calibri" pitchFamily="34" charset="0"/>
              </a:rPr>
              <a:t>The polygon shown here is a rectangle with a rectangular piece missing. Find the area of the polygon.</a:t>
            </a:r>
          </a:p>
          <a:p>
            <a:endParaRPr lang="en-US" dirty="0">
              <a:latin typeface="Calibri" pitchFamily="34" charset="0"/>
            </a:endParaRPr>
          </a:p>
          <a:p>
            <a:pPr eaLnBrk="0" hangingPunct="0"/>
            <a:endParaRPr lang="en-US" i="1" dirty="0">
              <a:latin typeface="Calibri" pitchFamily="34" charset="0"/>
            </a:endParaRPr>
          </a:p>
          <a:p>
            <a:endParaRPr lang="en-US" dirty="0"/>
          </a:p>
        </p:txBody>
      </p:sp>
      <p:pic>
        <p:nvPicPr>
          <p:cNvPr id="18433" name="Picture 1" descr="The figure is a large rectangle with a smaller rectangular section cut out from the top center. The full width is 12 inches and full height is 8 inches. The cut-out is 4 inches wide and 3 inches deep, starting 2 inches from the left and leaving 6 inches on the right, which results in a remaining height of 5 inches on that side."/>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733800" y="2209800"/>
            <a:ext cx="3038475" cy="2287265"/>
          </a:xfrm>
          <a:prstGeom prst="rect">
            <a:avLst/>
          </a:prstGeom>
          <a:noFill/>
          <a:ln w="9525">
            <a:noFill/>
            <a:miter lim="800000"/>
            <a:headEnd/>
            <a:tailEnd/>
          </a:ln>
        </p:spPr>
      </p:pic>
      <p:sp>
        <p:nvSpPr>
          <p:cNvPr id="6" name="Rectangle 5"/>
          <p:cNvSpPr/>
          <p:nvPr/>
        </p:nvSpPr>
        <p:spPr>
          <a:xfrm>
            <a:off x="457200" y="4203174"/>
            <a:ext cx="8305800" cy="1892826"/>
          </a:xfrm>
          <a:prstGeom prst="rect">
            <a:avLst/>
          </a:prstGeom>
        </p:spPr>
        <p:txBody>
          <a:bodyPr wrap="square">
            <a:spAutoFit/>
          </a:bodyPr>
          <a:lstStyle/>
          <a:p>
            <a:pPr marL="12700" indent="-12700">
              <a:spcAft>
                <a:spcPts val="600"/>
              </a:spcAft>
              <a:buFont typeface="Courier New" pitchFamily="49" charset="0"/>
              <a:buNone/>
            </a:pPr>
            <a:r>
              <a:rPr lang="en-US" sz="2800" b="1" dirty="0"/>
              <a:t>Solution</a:t>
            </a:r>
          </a:p>
          <a:p>
            <a:pPr marL="12700" indent="-12700">
              <a:buFont typeface="Courier New" pitchFamily="49" charset="0"/>
              <a:buNone/>
            </a:pPr>
            <a:r>
              <a:rPr lang="en-US" sz="2800" dirty="0"/>
              <a:t>There are several ways of finding the area of this figure. One way is to find the area of each of the three parts as illustrated here and then adding the three areas.</a:t>
            </a: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p:cNvSpPr>
          <p:nvPr>
            <p:ph type="title"/>
          </p:nvPr>
        </p:nvSpPr>
        <p:spPr>
          <a:prstGeom prst="rect">
            <a:avLst/>
          </a:prstGeom>
          <a:noFill/>
        </p:spPr>
        <p:txBody>
          <a:bodyPr/>
          <a:lstStyle/>
          <a:p>
            <a:r>
              <a:rPr lang="en-US" sz="3200" dirty="0">
                <a:solidFill>
                  <a:schemeClr val="accent1"/>
                </a:solidFill>
              </a:rPr>
              <a:t>Example 11:  </a:t>
            </a:r>
            <a:r>
              <a:rPr lang="en-US" dirty="0"/>
              <a:t>Calculating Area</a:t>
            </a:r>
            <a:r>
              <a:rPr lang="en-US" baseline="-25000" dirty="0"/>
              <a:t>2</a:t>
            </a:r>
            <a:r>
              <a:rPr lang="en-US" sz="3200" dirty="0">
                <a:solidFill>
                  <a:srgbClr val="FF0000"/>
                </a:solidFill>
              </a:rPr>
              <a:t> </a:t>
            </a:r>
          </a:p>
        </p:txBody>
      </p:sp>
      <p:pic>
        <p:nvPicPr>
          <p:cNvPr id="6169" name="Picture 25" descr="The same Polygon discussed previously now shown to be a complex shape comprised of three rectangles, labelled A sub 1, A sub 2 and A sub 3. A sub 1 is a rectangle of width 5 inches. and length 2 inches. A sub 2 is a rectangle of width 5 inches. and length 6 inches. A sub 3 is a rectangle of width 3 inches and length 12 inche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57200" y="1309464"/>
            <a:ext cx="2689262" cy="1959971"/>
          </a:xfrm>
          <a:prstGeom prst="rect">
            <a:avLst/>
          </a:prstGeom>
          <a:noFill/>
          <a:ln w="9525">
            <a:noFill/>
            <a:miter lim="800000"/>
            <a:headEnd/>
            <a:tailEnd/>
          </a:ln>
        </p:spPr>
      </p:pic>
      <p:pic>
        <p:nvPicPr>
          <p:cNvPr id="6" name="Picture 5" descr="A sub one equals 2 inches times 5 inches, which equals 10 square inches.">
            <a:extLst>
              <a:ext uri="{FF2B5EF4-FFF2-40B4-BE49-F238E27FC236}">
                <a16:creationId xmlns:a16="http://schemas.microsoft.com/office/drawing/2014/main" id="{E30C358A-87BC-E30C-3AAC-185D48BC5396}"/>
              </a:ext>
            </a:extLst>
          </p:cNvPr>
          <p:cNvPicPr>
            <a:picLocks noChangeAspect="1"/>
          </p:cNvPicPr>
          <p:nvPr/>
        </p:nvPicPr>
        <p:blipFill>
          <a:blip r:embed="rId4"/>
          <a:stretch>
            <a:fillRect/>
          </a:stretch>
        </p:blipFill>
        <p:spPr>
          <a:xfrm>
            <a:off x="4572000" y="1647224"/>
            <a:ext cx="3190875" cy="485775"/>
          </a:xfrm>
          <a:prstGeom prst="rect">
            <a:avLst/>
          </a:prstGeom>
        </p:spPr>
      </p:pic>
      <p:pic>
        <p:nvPicPr>
          <p:cNvPr id="9" name="Picture 8" descr="A sub one equals 5 inches times 6 inches, which equals 30 square inches.&#10;&#10;&#10;&#10;&#10;&#10;&#10;&#10;">
            <a:extLst>
              <a:ext uri="{FF2B5EF4-FFF2-40B4-BE49-F238E27FC236}">
                <a16:creationId xmlns:a16="http://schemas.microsoft.com/office/drawing/2014/main" id="{5F37DF1D-B7E7-CA07-490A-9AED7F0F723B}"/>
              </a:ext>
            </a:extLst>
          </p:cNvPr>
          <p:cNvPicPr>
            <a:picLocks noChangeAspect="1"/>
          </p:cNvPicPr>
          <p:nvPr/>
        </p:nvPicPr>
        <p:blipFill>
          <a:blip r:embed="rId5"/>
          <a:stretch>
            <a:fillRect/>
          </a:stretch>
        </p:blipFill>
        <p:spPr>
          <a:xfrm>
            <a:off x="4580387" y="2180624"/>
            <a:ext cx="3219450" cy="485775"/>
          </a:xfrm>
          <a:prstGeom prst="rect">
            <a:avLst/>
          </a:prstGeom>
        </p:spPr>
      </p:pic>
      <p:pic>
        <p:nvPicPr>
          <p:cNvPr id="12" name="Picture 11" descr="A sub three equals 12 inches times 3 inches, which equals 36 square inches.">
            <a:extLst>
              <a:ext uri="{FF2B5EF4-FFF2-40B4-BE49-F238E27FC236}">
                <a16:creationId xmlns:a16="http://schemas.microsoft.com/office/drawing/2014/main" id="{1B0257C4-E62C-911C-11F6-950FDFAB2380}"/>
              </a:ext>
            </a:extLst>
          </p:cNvPr>
          <p:cNvPicPr>
            <a:picLocks noChangeAspect="1"/>
          </p:cNvPicPr>
          <p:nvPr/>
        </p:nvPicPr>
        <p:blipFill>
          <a:blip r:embed="rId6"/>
          <a:stretch>
            <a:fillRect/>
          </a:stretch>
        </p:blipFill>
        <p:spPr>
          <a:xfrm>
            <a:off x="4567687" y="2714024"/>
            <a:ext cx="3381375" cy="485775"/>
          </a:xfrm>
          <a:prstGeom prst="rect">
            <a:avLst/>
          </a:prstGeom>
        </p:spPr>
      </p:pic>
      <p:pic>
        <p:nvPicPr>
          <p:cNvPr id="18" name="Picture 17" descr="Note that the height of the bottom rectangle is 8 inches minus 5 inches, which equals 3 inches.">
            <a:extLst>
              <a:ext uri="{FF2B5EF4-FFF2-40B4-BE49-F238E27FC236}">
                <a16:creationId xmlns:a16="http://schemas.microsoft.com/office/drawing/2014/main" id="{64FFCDA7-A85E-CFCF-DE17-7A4F7E0FD93D}"/>
              </a:ext>
            </a:extLst>
          </p:cNvPr>
          <p:cNvPicPr>
            <a:picLocks noChangeAspect="1"/>
          </p:cNvPicPr>
          <p:nvPr/>
        </p:nvPicPr>
        <p:blipFill>
          <a:blip r:embed="rId7"/>
          <a:stretch>
            <a:fillRect/>
          </a:stretch>
        </p:blipFill>
        <p:spPr>
          <a:xfrm>
            <a:off x="596900" y="3382014"/>
            <a:ext cx="4591050" cy="609600"/>
          </a:xfrm>
          <a:prstGeom prst="rect">
            <a:avLst/>
          </a:prstGeom>
        </p:spPr>
      </p:pic>
      <p:pic>
        <p:nvPicPr>
          <p:cNvPr id="21" name="Picture 20" descr="A total equals 10 square inches plus 30 square inches plus 36 square inches, which equals 76 square inches.">
            <a:extLst>
              <a:ext uri="{FF2B5EF4-FFF2-40B4-BE49-F238E27FC236}">
                <a16:creationId xmlns:a16="http://schemas.microsoft.com/office/drawing/2014/main" id="{17BEEAFF-71A5-8FB6-1F80-527C4CCC9528}"/>
              </a:ext>
            </a:extLst>
          </p:cNvPr>
          <p:cNvPicPr>
            <a:picLocks noChangeAspect="1"/>
          </p:cNvPicPr>
          <p:nvPr/>
        </p:nvPicPr>
        <p:blipFill>
          <a:blip r:embed="rId8"/>
          <a:stretch>
            <a:fillRect/>
          </a:stretch>
        </p:blipFill>
        <p:spPr>
          <a:xfrm>
            <a:off x="609600" y="4235519"/>
            <a:ext cx="5457825" cy="485775"/>
          </a:xfrm>
          <a:prstGeom prst="rect">
            <a:avLst/>
          </a:prstGeom>
        </p:spPr>
      </p:pic>
      <p:sp>
        <p:nvSpPr>
          <p:cNvPr id="14" name="Rectangle 13"/>
          <p:cNvSpPr/>
          <p:nvPr/>
        </p:nvSpPr>
        <p:spPr>
          <a:xfrm>
            <a:off x="609600" y="4953000"/>
            <a:ext cx="5410200" cy="523220"/>
          </a:xfrm>
          <a:prstGeom prst="rect">
            <a:avLst/>
          </a:prstGeom>
        </p:spPr>
        <p:txBody>
          <a:bodyPr wrap="square">
            <a:spAutoFit/>
          </a:bodyPr>
          <a:lstStyle/>
          <a:p>
            <a:r>
              <a:rPr lang="en-US" sz="2800" dirty="0"/>
              <a:t>The area of the polygon is </a:t>
            </a:r>
            <a:r>
              <a:rPr lang="en-US" sz="2800" dirty="0">
                <a:solidFill>
                  <a:srgbClr val="FF0000"/>
                </a:solidFill>
              </a:rPr>
              <a:t>76 in.</a:t>
            </a:r>
            <a:r>
              <a:rPr lang="en-US" sz="100" dirty="0">
                <a:solidFill>
                  <a:srgbClr val="FF0000"/>
                </a:solidFill>
              </a:rPr>
              <a:t> </a:t>
            </a:r>
            <a:r>
              <a:rPr lang="en-US" sz="2800" dirty="0">
                <a:solidFill>
                  <a:srgbClr val="FF0000"/>
                </a:solidFill>
              </a:rPr>
              <a:t>²</a:t>
            </a:r>
            <a:r>
              <a:rPr lang="en-US" sz="2800" dirty="0"/>
              <a:t>.</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Definition: Polygon</a:t>
            </a:r>
          </a:p>
        </p:txBody>
      </p:sp>
      <p:sp>
        <p:nvSpPr>
          <p:cNvPr id="6147" name="TextBox 3"/>
          <p:cNvSpPr>
            <a:spLocks noGrp="1" noChangeArrowheads="1"/>
          </p:cNvSpPr>
          <p:nvPr>
            <p:ph idx="1"/>
          </p:nvPr>
        </p:nvSpPr>
        <p:spPr>
          <a:xfrm>
            <a:off x="487680" y="1295400"/>
            <a:ext cx="8229600" cy="2419124"/>
          </a:xfrm>
          <a:prstGeom prst="rect">
            <a:avLst/>
          </a:prstGeom>
          <a:solidFill>
            <a:srgbClr val="FFFFCC"/>
          </a:solidFill>
          <a:ln w="28575">
            <a:solidFill>
              <a:srgbClr val="000000"/>
            </a:solidFill>
          </a:ln>
        </p:spPr>
        <p:txBody>
          <a:bodyPr>
            <a:spAutoFit/>
          </a:bodyPr>
          <a:lstStyle/>
          <a:p>
            <a:pPr marL="15875" indent="-15875" eaLnBrk="0" hangingPunct="0"/>
            <a:r>
              <a:rPr lang="en-US" dirty="0">
                <a:solidFill>
                  <a:srgbClr val="000000"/>
                </a:solidFill>
                <a:latin typeface="Calibri" pitchFamily="34" charset="0"/>
              </a:rPr>
              <a:t>A </a:t>
            </a:r>
            <a:r>
              <a:rPr lang="en-US" b="1" dirty="0">
                <a:solidFill>
                  <a:srgbClr val="C00000"/>
                </a:solidFill>
                <a:latin typeface="Calibri" pitchFamily="34" charset="0"/>
              </a:rPr>
              <a:t>polygon</a:t>
            </a:r>
            <a:r>
              <a:rPr lang="en-US" dirty="0">
                <a:solidFill>
                  <a:srgbClr val="000000"/>
                </a:solidFill>
                <a:latin typeface="Calibri" pitchFamily="34" charset="0"/>
              </a:rPr>
              <a:t> is a closed plane figure, with three or more sides, in which each side is a line segment.</a:t>
            </a:r>
          </a:p>
          <a:p>
            <a:pPr marL="15875" indent="-15875" eaLnBrk="0" hangingPunct="0"/>
            <a:r>
              <a:rPr lang="en-US" dirty="0">
                <a:solidFill>
                  <a:srgbClr val="000000"/>
                </a:solidFill>
                <a:latin typeface="Calibri" pitchFamily="34" charset="0"/>
              </a:rPr>
              <a:t>Each point where two sides meet is called a </a:t>
            </a:r>
            <a:r>
              <a:rPr lang="en-US" b="1" dirty="0">
                <a:solidFill>
                  <a:srgbClr val="C00000"/>
                </a:solidFill>
                <a:latin typeface="Calibri" pitchFamily="34" charset="0"/>
              </a:rPr>
              <a:t>vertex</a:t>
            </a:r>
            <a:r>
              <a:rPr lang="en-US" dirty="0">
                <a:solidFill>
                  <a:srgbClr val="000000"/>
                </a:solidFill>
                <a:latin typeface="Calibri" pitchFamily="34" charset="0"/>
              </a:rPr>
              <a:t>.</a:t>
            </a:r>
          </a:p>
          <a:p>
            <a:pPr marL="15875" indent="-15875" eaLnBrk="0" hangingPunct="0"/>
            <a:r>
              <a:rPr lang="en-US" b="1" dirty="0">
                <a:solidFill>
                  <a:srgbClr val="000000"/>
                </a:solidFill>
                <a:latin typeface="Calibri" pitchFamily="34" charset="0"/>
              </a:rPr>
              <a:t>Note:</a:t>
            </a:r>
            <a:r>
              <a:rPr lang="en-US" dirty="0">
                <a:solidFill>
                  <a:srgbClr val="000000"/>
                </a:solidFill>
                <a:latin typeface="Calibri" pitchFamily="34" charset="0"/>
              </a:rPr>
              <a:t>	A </a:t>
            </a:r>
            <a:r>
              <a:rPr lang="en-US" b="1" dirty="0">
                <a:solidFill>
                  <a:srgbClr val="C00000"/>
                </a:solidFill>
                <a:latin typeface="Calibri" pitchFamily="34" charset="0"/>
              </a:rPr>
              <a:t>closed figure </a:t>
            </a:r>
            <a:r>
              <a:rPr lang="en-US" dirty="0">
                <a:solidFill>
                  <a:srgbClr val="000000"/>
                </a:solidFill>
                <a:latin typeface="Calibri" pitchFamily="34" charset="0"/>
              </a:rPr>
              <a:t>begins and ends at the same point.</a:t>
            </a:r>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a:xfrm>
            <a:off x="457200" y="76200"/>
            <a:ext cx="8229600" cy="914400"/>
          </a:xfrm>
          <a:prstGeom prst="rect">
            <a:avLst/>
          </a:prstGeom>
          <a:noFill/>
        </p:spPr>
        <p:txBody>
          <a:bodyPr/>
          <a:lstStyle/>
          <a:p>
            <a:r>
              <a:rPr lang="en-US" sz="3200" dirty="0">
                <a:solidFill>
                  <a:schemeClr val="accent1"/>
                </a:solidFill>
              </a:rPr>
              <a:t>Example 12: </a:t>
            </a:r>
            <a:r>
              <a:rPr lang="en-US" dirty="0"/>
              <a:t>Application: Calculating Perimeter and Area</a:t>
            </a:r>
            <a:r>
              <a:rPr lang="en-US" baseline="-25000" dirty="0"/>
              <a:t>1</a:t>
            </a:r>
            <a:endParaRPr lang="en-US" sz="3200" dirty="0">
              <a:solidFill>
                <a:schemeClr val="accent1"/>
              </a:solidFill>
            </a:endParaRPr>
          </a:p>
        </p:txBody>
      </p:sp>
      <p:pic>
        <p:nvPicPr>
          <p:cNvPr id="4" name="Picture 24" descr="Diagram of the infield of a baseball field. The sides of the square defined by the bases are marked and labeled as length of  90 feet."/>
          <p:cNvPicPr>
            <a:picLocks noChangeAspect="1" noChangeArrowheads="1"/>
          </p:cNvPicPr>
          <p:nvPr/>
        </p:nvPicPr>
        <p:blipFill>
          <a:blip r:embed="rId3" cstate="print"/>
          <a:srcRect/>
          <a:stretch>
            <a:fillRect/>
          </a:stretch>
        </p:blipFill>
        <p:spPr bwMode="auto">
          <a:xfrm>
            <a:off x="5715000" y="2895600"/>
            <a:ext cx="3143250" cy="2933700"/>
          </a:xfrm>
          <a:prstGeom prst="rect">
            <a:avLst/>
          </a:prstGeom>
          <a:noFill/>
          <a:ln w="9525">
            <a:noFill/>
            <a:miter lim="800000"/>
            <a:headEnd/>
            <a:tailEnd/>
          </a:ln>
        </p:spPr>
      </p:pic>
      <p:sp>
        <p:nvSpPr>
          <p:cNvPr id="21507" name="Rectangle 5"/>
          <p:cNvSpPr>
            <a:spLocks noGrp="1"/>
          </p:cNvSpPr>
          <p:nvPr>
            <p:ph idx="1"/>
          </p:nvPr>
        </p:nvSpPr>
        <p:spPr>
          <a:prstGeom prst="rect">
            <a:avLst/>
          </a:prstGeom>
          <a:noFill/>
        </p:spPr>
        <p:txBody>
          <a:bodyPr>
            <a:normAutofit/>
          </a:bodyPr>
          <a:lstStyle/>
          <a:p>
            <a:pPr marL="0" indent="0">
              <a:buFont typeface="Courier New" pitchFamily="49" charset="0"/>
              <a:buNone/>
              <a:tabLst>
                <a:tab pos="520700" algn="l"/>
              </a:tabLst>
            </a:pPr>
            <a:r>
              <a:rPr lang="en-US" i="0" dirty="0">
                <a:solidFill>
                  <a:schemeClr val="tx1"/>
                </a:solidFill>
              </a:rPr>
              <a:t>A baseball infield is in the shape of a square </a:t>
            </a:r>
            <a:r>
              <a:rPr lang="en-US" i="0" dirty="0">
                <a:solidFill>
                  <a:srgbClr val="0000FF"/>
                </a:solidFill>
              </a:rPr>
              <a:t>90 feet </a:t>
            </a:r>
            <a:r>
              <a:rPr lang="en-US" i="0" dirty="0">
                <a:solidFill>
                  <a:schemeClr val="tx1"/>
                </a:solidFill>
              </a:rPr>
              <a:t>on each side. </a:t>
            </a:r>
          </a:p>
          <a:p>
            <a:pPr marL="628650" indent="-628650"/>
            <a:r>
              <a:rPr lang="en-US" dirty="0">
                <a:solidFill>
                  <a:schemeClr val="tx1"/>
                </a:solidFill>
              </a:rPr>
              <a:t>a.	</a:t>
            </a:r>
            <a:r>
              <a:rPr lang="en-US" i="0" dirty="0">
                <a:solidFill>
                  <a:schemeClr val="tx1"/>
                </a:solidFill>
              </a:rPr>
              <a:t>What is the perimeter of the infield?</a:t>
            </a:r>
          </a:p>
          <a:p>
            <a:pPr marL="628650" indent="-628650">
              <a:tabLst>
                <a:tab pos="714375" algn="l"/>
              </a:tabLst>
            </a:pPr>
            <a:r>
              <a:rPr lang="en-US" dirty="0">
                <a:solidFill>
                  <a:schemeClr val="tx1"/>
                </a:solidFill>
              </a:rPr>
              <a:t>b.	</a:t>
            </a:r>
            <a:r>
              <a:rPr lang="en-US" i="0" dirty="0">
                <a:solidFill>
                  <a:schemeClr val="tx1"/>
                </a:solidFill>
              </a:rPr>
              <a:t>What is the area of the infield?</a:t>
            </a:r>
            <a:endParaRPr lang="en-US" dirty="0">
              <a:solidFill>
                <a:schemeClr val="tx1"/>
              </a:solidFill>
            </a:endParaRPr>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p:cNvSpPr>
          <p:nvPr>
            <p:ph type="title"/>
          </p:nvPr>
        </p:nvSpPr>
        <p:spPr>
          <a:xfrm>
            <a:off x="457200" y="76200"/>
            <a:ext cx="8229600" cy="914400"/>
          </a:xfrm>
          <a:prstGeom prst="rect">
            <a:avLst/>
          </a:prstGeom>
          <a:noFill/>
        </p:spPr>
        <p:txBody>
          <a:bodyPr/>
          <a:lstStyle/>
          <a:p>
            <a:r>
              <a:rPr lang="en-US" sz="3200" dirty="0">
                <a:solidFill>
                  <a:schemeClr val="accent1"/>
                </a:solidFill>
              </a:rPr>
              <a:t>Example 12: </a:t>
            </a:r>
            <a:r>
              <a:rPr lang="en-US" dirty="0"/>
              <a:t>Application: Calculating Perimeter and Area</a:t>
            </a:r>
            <a:r>
              <a:rPr lang="en-US" baseline="-25000" dirty="0"/>
              <a:t>2</a:t>
            </a:r>
            <a:endParaRPr lang="en-US" sz="3200" dirty="0">
              <a:solidFill>
                <a:schemeClr val="accent1"/>
              </a:solidFill>
            </a:endParaRPr>
          </a:p>
        </p:txBody>
      </p:sp>
      <p:sp>
        <p:nvSpPr>
          <p:cNvPr id="22531" name="Rectangle 5"/>
          <p:cNvSpPr>
            <a:spLocks noGrp="1"/>
          </p:cNvSpPr>
          <p:nvPr>
            <p:ph idx="1"/>
          </p:nvPr>
        </p:nvSpPr>
        <p:spPr>
          <a:prstGeom prst="rect">
            <a:avLst/>
          </a:prstGeom>
          <a:noFill/>
        </p:spPr>
        <p:txBody>
          <a:bodyPr/>
          <a:lstStyle/>
          <a:p>
            <a:pPr marL="0" indent="0">
              <a:buFont typeface="Courier New" pitchFamily="49" charset="0"/>
              <a:buNone/>
            </a:pPr>
            <a:r>
              <a:rPr lang="en-US" b="1" i="0" dirty="0">
                <a:solidFill>
                  <a:schemeClr val="tx1"/>
                </a:solidFill>
              </a:rPr>
              <a:t>Solution</a:t>
            </a:r>
          </a:p>
          <a:p>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r>
              <a:rPr lang="en-US" i="0" dirty="0">
                <a:solidFill>
                  <a:schemeClr val="tx1"/>
                </a:solidFill>
              </a:rPr>
              <a:t> </a:t>
            </a:r>
          </a:p>
          <a:p>
            <a:pPr marL="0" indent="0">
              <a:buFont typeface="Courier New" pitchFamily="49" charset="0"/>
              <a:buNone/>
            </a:pPr>
            <a:endParaRPr lang="en-US" b="1" i="0" dirty="0">
              <a:solidFill>
                <a:schemeClr val="tx1"/>
              </a:solidFill>
            </a:endParaRPr>
          </a:p>
        </p:txBody>
      </p:sp>
      <p:pic>
        <p:nvPicPr>
          <p:cNvPr id="11" name="Picture 24">
            <a:extLst>
              <a:ext uri="{FF2B5EF4-FFF2-40B4-BE49-F238E27FC236}">
                <a16:creationId xmlns:a16="http://schemas.microsoft.com/office/drawing/2014/main" id="{89C9AAD4-F955-4ECF-81D4-929502E1336C}"/>
              </a:ex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257800" y="1229628"/>
            <a:ext cx="3143250" cy="2933700"/>
          </a:xfrm>
          <a:prstGeom prst="rect">
            <a:avLst/>
          </a:prstGeom>
          <a:noFill/>
          <a:ln w="9525">
            <a:noFill/>
            <a:miter lim="800000"/>
            <a:headEnd/>
            <a:tailEnd/>
          </a:ln>
        </p:spPr>
      </p:pic>
      <p:pic>
        <p:nvPicPr>
          <p:cNvPr id="4" name="Picture 3" descr="P equals 4 times s.&#10;Which simplifies to &#10;P equals 4 times 90 feet, which equals 360 feet.">
            <a:extLst>
              <a:ext uri="{FF2B5EF4-FFF2-40B4-BE49-F238E27FC236}">
                <a16:creationId xmlns:a16="http://schemas.microsoft.com/office/drawing/2014/main" id="{FE7FBA76-689F-8052-4EF2-71CCED0171B8}"/>
              </a:ext>
            </a:extLst>
          </p:cNvPr>
          <p:cNvPicPr>
            <a:picLocks noChangeAspect="1"/>
          </p:cNvPicPr>
          <p:nvPr/>
        </p:nvPicPr>
        <p:blipFill>
          <a:blip r:embed="rId4"/>
          <a:stretch>
            <a:fillRect/>
          </a:stretch>
        </p:blipFill>
        <p:spPr>
          <a:xfrm>
            <a:off x="529087" y="1905000"/>
            <a:ext cx="3305175" cy="933450"/>
          </a:xfrm>
          <a:prstGeom prst="rect">
            <a:avLst/>
          </a:prstGeom>
        </p:spPr>
      </p:pic>
      <p:pic>
        <p:nvPicPr>
          <p:cNvPr id="7" name="Picture 6" descr="b. A equals s squared.&#10;A equals the square of 90 feet, which equals 8100 square feet.">
            <a:extLst>
              <a:ext uri="{FF2B5EF4-FFF2-40B4-BE49-F238E27FC236}">
                <a16:creationId xmlns:a16="http://schemas.microsoft.com/office/drawing/2014/main" id="{CA0CB17B-A2DD-AD3B-FF6E-104E6DBC423F}"/>
              </a:ext>
            </a:extLst>
          </p:cNvPr>
          <p:cNvPicPr>
            <a:picLocks noChangeAspect="1"/>
          </p:cNvPicPr>
          <p:nvPr/>
        </p:nvPicPr>
        <p:blipFill>
          <a:blip r:embed="rId5"/>
          <a:stretch>
            <a:fillRect/>
          </a:stretch>
        </p:blipFill>
        <p:spPr>
          <a:xfrm>
            <a:off x="529087" y="3276600"/>
            <a:ext cx="3705225" cy="1200150"/>
          </a:xfrm>
          <a:prstGeom prst="rect">
            <a:avLst/>
          </a:prstGeom>
        </p:spPr>
      </p:pic>
      <p:sp>
        <p:nvSpPr>
          <p:cNvPr id="9" name="TextBox 8">
            <a:extLst>
              <a:ext uri="{FF2B5EF4-FFF2-40B4-BE49-F238E27FC236}">
                <a16:creationId xmlns:a16="http://schemas.microsoft.com/office/drawing/2014/main" id="{3AA83B33-3D28-3523-E74B-C980C1428CD4}"/>
              </a:ext>
            </a:extLst>
          </p:cNvPr>
          <p:cNvSpPr txBox="1"/>
          <p:nvPr/>
        </p:nvSpPr>
        <p:spPr>
          <a:xfrm>
            <a:off x="228600" y="4527282"/>
            <a:ext cx="8256917" cy="954107"/>
          </a:xfrm>
          <a:prstGeom prst="rect">
            <a:avLst/>
          </a:prstGeom>
          <a:noFill/>
        </p:spPr>
        <p:txBody>
          <a:bodyPr wrap="square">
            <a:spAutoFit/>
          </a:bodyPr>
          <a:lstStyle/>
          <a:p>
            <a:pPr>
              <a:spcBef>
                <a:spcPts val="1800"/>
              </a:spcBef>
            </a:pPr>
            <a:r>
              <a:rPr lang="en-US" sz="2800" i="0" dirty="0">
                <a:solidFill>
                  <a:schemeClr val="tx1"/>
                </a:solidFill>
              </a:rPr>
              <a:t>The perimeter of the infield is </a:t>
            </a:r>
            <a:r>
              <a:rPr lang="en-US" sz="2800" i="0" dirty="0">
                <a:solidFill>
                  <a:srgbClr val="FF0008"/>
                </a:solidFill>
              </a:rPr>
              <a:t>360 feet</a:t>
            </a:r>
            <a:r>
              <a:rPr lang="en-US" sz="2800" i="0" dirty="0">
                <a:solidFill>
                  <a:schemeClr val="tx1"/>
                </a:solidFill>
              </a:rPr>
              <a:t> and the area is </a:t>
            </a:r>
            <a:r>
              <a:rPr lang="en-US" sz="2800" i="0" dirty="0">
                <a:solidFill>
                  <a:srgbClr val="FF0000"/>
                </a:solidFill>
              </a:rPr>
              <a:t>8100 </a:t>
            </a:r>
            <a:r>
              <a:rPr lang="en-US" sz="2800" dirty="0">
                <a:solidFill>
                  <a:srgbClr val="FF0000"/>
                </a:solidFill>
              </a:rPr>
              <a:t>ft²</a:t>
            </a:r>
            <a:r>
              <a:rPr lang="en-US" sz="2800" i="0" dirty="0">
                <a:solidFill>
                  <a:schemeClr val="tx1"/>
                </a:solidFill>
              </a:rPr>
              <a:t>.</a:t>
            </a:r>
            <a:r>
              <a:rPr lang="en-US" sz="2800" dirty="0">
                <a:solidFill>
                  <a:schemeClr val="tx1"/>
                </a:solidFill>
              </a:rPr>
              <a:t> </a:t>
            </a: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Definition: Circles</a:t>
            </a:r>
            <a:r>
              <a:rPr lang="en-US" baseline="-25000" dirty="0"/>
              <a:t>1</a:t>
            </a:r>
            <a:endParaRPr lang="en-US" sz="3200" dirty="0">
              <a:solidFill>
                <a:schemeClr val="accent1"/>
              </a:solidFill>
            </a:endParaRPr>
          </a:p>
        </p:txBody>
      </p:sp>
      <p:sp>
        <p:nvSpPr>
          <p:cNvPr id="6" name="Content Placeholder 5"/>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marL="533400" indent="-533400" algn="just" eaLnBrk="0" hangingPunct="0"/>
            <a:r>
              <a:rPr lang="en-US" b="1" dirty="0">
                <a:solidFill>
                  <a:srgbClr val="C00000"/>
                </a:solidFill>
                <a:latin typeface="Calibri" pitchFamily="34" charset="0"/>
              </a:rPr>
              <a:t>Circle</a:t>
            </a:r>
            <a:r>
              <a:rPr lang="en-US" b="1" dirty="0">
                <a:solidFill>
                  <a:srgbClr val="000000"/>
                </a:solidFill>
                <a:latin typeface="Calibri" pitchFamily="34" charset="0"/>
              </a:rPr>
              <a:t>: </a:t>
            </a:r>
            <a:r>
              <a:rPr lang="en-US" dirty="0">
                <a:solidFill>
                  <a:srgbClr val="000000"/>
                </a:solidFill>
                <a:latin typeface="Calibri" pitchFamily="34" charset="0"/>
              </a:rPr>
              <a:t>The set of all points in a plane that are </a:t>
            </a:r>
          </a:p>
          <a:p>
            <a:pPr marL="533400" indent="-533400" algn="just" eaLnBrk="0" hangingPunct="0"/>
            <a:r>
              <a:rPr lang="en-US" dirty="0">
                <a:solidFill>
                  <a:srgbClr val="000000"/>
                </a:solidFill>
                <a:latin typeface="Calibri" pitchFamily="34" charset="0"/>
              </a:rPr>
              <a:t>equidistant from a fixed point called the </a:t>
            </a:r>
            <a:r>
              <a:rPr lang="en-US" b="1" dirty="0">
                <a:solidFill>
                  <a:srgbClr val="C00000"/>
                </a:solidFill>
                <a:latin typeface="Calibri" pitchFamily="34" charset="0"/>
              </a:rPr>
              <a:t>center</a:t>
            </a:r>
            <a:r>
              <a:rPr lang="en-US" b="1" dirty="0">
                <a:solidFill>
                  <a:srgbClr val="000000"/>
                </a:solidFill>
                <a:latin typeface="Calibri" pitchFamily="34" charset="0"/>
              </a:rPr>
              <a:t> </a:t>
            </a:r>
            <a:r>
              <a:rPr lang="en-US" dirty="0">
                <a:solidFill>
                  <a:srgbClr val="000000"/>
                </a:solidFill>
                <a:latin typeface="Calibri" pitchFamily="34" charset="0"/>
              </a:rPr>
              <a:t>of the </a:t>
            </a:r>
          </a:p>
          <a:p>
            <a:pPr marL="533400" indent="-533400" algn="just" eaLnBrk="0" hangingPunct="0"/>
            <a:r>
              <a:rPr lang="en-US" dirty="0">
                <a:solidFill>
                  <a:srgbClr val="000000"/>
                </a:solidFill>
                <a:latin typeface="Calibri" pitchFamily="34" charset="0"/>
              </a:rPr>
              <a:t>circle. </a:t>
            </a:r>
          </a:p>
          <a:p>
            <a:pPr marL="533400" indent="-533400" algn="just" eaLnBrk="0" hangingPunct="0"/>
            <a:r>
              <a:rPr lang="en-US" b="1" dirty="0">
                <a:solidFill>
                  <a:srgbClr val="C00000"/>
                </a:solidFill>
                <a:latin typeface="Calibri" pitchFamily="34" charset="0"/>
              </a:rPr>
              <a:t>Radius</a:t>
            </a:r>
            <a:r>
              <a:rPr lang="en-US" b="1" dirty="0">
                <a:solidFill>
                  <a:srgbClr val="000000"/>
                </a:solidFill>
                <a:latin typeface="Calibri" pitchFamily="34" charset="0"/>
              </a:rPr>
              <a:t>: </a:t>
            </a:r>
            <a:r>
              <a:rPr lang="en-US" dirty="0">
                <a:solidFill>
                  <a:srgbClr val="000000"/>
                </a:solidFill>
                <a:latin typeface="Calibri" pitchFamily="34" charset="0"/>
              </a:rPr>
              <a:t>The distance from the center of a circle to any </a:t>
            </a:r>
          </a:p>
          <a:p>
            <a:pPr marL="533400" indent="-533400" algn="just" eaLnBrk="0" hangingPunct="0"/>
            <a:r>
              <a:rPr lang="en-US" dirty="0">
                <a:solidFill>
                  <a:srgbClr val="000000"/>
                </a:solidFill>
                <a:latin typeface="Calibri" pitchFamily="34" charset="0"/>
              </a:rPr>
              <a:t>point on the circle. (The letter </a:t>
            </a:r>
            <a:r>
              <a:rPr lang="en-US" i="1" dirty="0">
                <a:solidFill>
                  <a:srgbClr val="000000"/>
                </a:solidFill>
                <a:latin typeface="Calibri" pitchFamily="34" charset="0"/>
              </a:rPr>
              <a:t>r </a:t>
            </a:r>
            <a:r>
              <a:rPr lang="en-US" dirty="0">
                <a:solidFill>
                  <a:srgbClr val="000000"/>
                </a:solidFill>
                <a:latin typeface="Calibri" pitchFamily="34" charset="0"/>
              </a:rPr>
              <a:t>is used to represent </a:t>
            </a:r>
          </a:p>
          <a:p>
            <a:pPr marL="533400" indent="-533400" algn="just" eaLnBrk="0" hangingPunct="0"/>
            <a:r>
              <a:rPr lang="en-US" dirty="0">
                <a:solidFill>
                  <a:srgbClr val="000000"/>
                </a:solidFill>
                <a:latin typeface="Calibri" pitchFamily="34" charset="0"/>
              </a:rPr>
              <a:t>the radius of a circle.)</a:t>
            </a:r>
            <a:endParaRPr lang="en-US" b="1" dirty="0">
              <a:solidFill>
                <a:srgbClr val="000000"/>
              </a:solidFill>
              <a:latin typeface="Calibri" pitchFamily="34" charset="0"/>
            </a:endParaRPr>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Circles</a:t>
            </a:r>
            <a:r>
              <a:rPr lang="en-US" baseline="-25000" dirty="0"/>
              <a:t>2</a:t>
            </a:r>
            <a:endParaRPr lang="en-US" sz="3200" dirty="0">
              <a:solidFill>
                <a:schemeClr val="accent1"/>
              </a:solidFill>
            </a:endParaRPr>
          </a:p>
        </p:txBody>
      </p:sp>
      <p:sp>
        <p:nvSpPr>
          <p:cNvPr id="5" name="Content Placeholder 4"/>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r>
              <a:rPr lang="en-US" b="1" dirty="0">
                <a:solidFill>
                  <a:srgbClr val="C00000"/>
                </a:solidFill>
                <a:latin typeface="Calibri" pitchFamily="34" charset="0"/>
              </a:rPr>
              <a:t>Diameter</a:t>
            </a:r>
            <a:r>
              <a:rPr lang="en-US" b="1" dirty="0">
                <a:solidFill>
                  <a:srgbClr val="000000"/>
                </a:solidFill>
                <a:latin typeface="Calibri" pitchFamily="34" charset="0"/>
              </a:rPr>
              <a:t>: </a:t>
            </a:r>
            <a:r>
              <a:rPr lang="en-US" dirty="0">
                <a:solidFill>
                  <a:srgbClr val="000000"/>
                </a:solidFill>
              </a:rPr>
              <a:t>The distance from one point on a circle to another point on the circle measured through the center. (The letter </a:t>
            </a:r>
            <a:r>
              <a:rPr lang="en-US" i="1" dirty="0">
                <a:solidFill>
                  <a:srgbClr val="000000"/>
                </a:solidFill>
              </a:rPr>
              <a:t>d</a:t>
            </a:r>
            <a:r>
              <a:rPr lang="en-US" dirty="0">
                <a:solidFill>
                  <a:srgbClr val="000000"/>
                </a:solidFill>
              </a:rPr>
              <a:t> is used to represent the diameter of a circle and </a:t>
            </a:r>
            <a:r>
              <a:rPr lang="en-US" i="1" dirty="0">
                <a:solidFill>
                  <a:srgbClr val="000000"/>
                </a:solidFill>
              </a:rPr>
              <a:t>d</a:t>
            </a:r>
            <a:r>
              <a:rPr lang="en-US" dirty="0">
                <a:solidFill>
                  <a:srgbClr val="000000"/>
                </a:solidFill>
              </a:rPr>
              <a:t> = 2</a:t>
            </a:r>
            <a:r>
              <a:rPr lang="en-US" i="1" dirty="0">
                <a:solidFill>
                  <a:srgbClr val="000000"/>
                </a:solidFill>
              </a:rPr>
              <a:t>r</a:t>
            </a:r>
            <a:r>
              <a:rPr lang="en-US" dirty="0">
                <a:solidFill>
                  <a:srgbClr val="000000"/>
                </a:solidFill>
              </a:rPr>
              <a:t>.)</a:t>
            </a:r>
          </a:p>
          <a:p>
            <a:r>
              <a:rPr lang="en-US" b="1" dirty="0">
                <a:solidFill>
                  <a:srgbClr val="C00000"/>
                </a:solidFill>
                <a:latin typeface="Calibri" pitchFamily="34" charset="0"/>
              </a:rPr>
              <a:t>Circumference</a:t>
            </a:r>
            <a:r>
              <a:rPr lang="en-US" b="1" dirty="0">
                <a:solidFill>
                  <a:srgbClr val="000000"/>
                </a:solidFill>
                <a:latin typeface="Calibri" pitchFamily="34" charset="0"/>
              </a:rPr>
              <a:t>: </a:t>
            </a:r>
            <a:r>
              <a:rPr lang="en-US" dirty="0">
                <a:solidFill>
                  <a:srgbClr val="000000"/>
                </a:solidFill>
              </a:rPr>
              <a:t>Perimeter of (or </a:t>
            </a:r>
            <a:br>
              <a:rPr lang="en-US" dirty="0">
                <a:solidFill>
                  <a:srgbClr val="000000"/>
                </a:solidFill>
              </a:rPr>
            </a:br>
            <a:r>
              <a:rPr lang="en-US" dirty="0">
                <a:solidFill>
                  <a:srgbClr val="000000"/>
                </a:solidFill>
              </a:rPr>
              <a:t>distance around) a circle.</a:t>
            </a:r>
          </a:p>
          <a:p>
            <a:endParaRPr lang="en-US" dirty="0">
              <a:solidFill>
                <a:srgbClr val="000000"/>
              </a:solidFill>
            </a:endParaRPr>
          </a:p>
        </p:txBody>
      </p:sp>
      <p:pic>
        <p:nvPicPr>
          <p:cNvPr id="4" name="Picture 1" descr="A circle is shown with a point equidistant from the circumference labeled, Center. A line drawn from the center to a point on the circle is labeled, Radius, r. A dashed line drawn from a point on the circle to another point on the circle by passing through the center is labeled, Diameter, d equals 2 times r."/>
          <p:cNvPicPr>
            <a:picLocks noChangeAspect="1" noChangeArrowheads="1"/>
          </p:cNvPicPr>
          <p:nvPr/>
        </p:nvPicPr>
        <p:blipFill>
          <a:blip r:embed="rId3" cstate="print">
            <a:clrChange>
              <a:clrFrom>
                <a:srgbClr val="FEEADC"/>
              </a:clrFrom>
              <a:clrTo>
                <a:srgbClr val="FEEADC">
                  <a:alpha val="0"/>
                </a:srgbClr>
              </a:clrTo>
            </a:clrChange>
            <a:lum bright="-20000"/>
          </a:blip>
          <a:srcRect/>
          <a:stretch>
            <a:fillRect/>
          </a:stretch>
        </p:blipFill>
        <p:spPr bwMode="auto">
          <a:xfrm>
            <a:off x="6019800" y="2667000"/>
            <a:ext cx="1828800" cy="1828800"/>
          </a:xfrm>
          <a:prstGeom prst="rect">
            <a:avLst/>
          </a:prstGeom>
          <a:noFill/>
          <a:ln w="9525">
            <a:noFill/>
            <a:miter lim="800000"/>
            <a:headEnd/>
            <a:tailEnd/>
          </a:ln>
        </p:spPr>
      </p:pic>
    </p:spTree>
    <p:custDataLst>
      <p:tags r:id="rId1"/>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Formula: Formulas for Circles</a:t>
            </a:r>
            <a:endParaRPr lang="en-US" sz="3200" dirty="0">
              <a:solidFill>
                <a:schemeClr val="accent1"/>
              </a:solidFill>
            </a:endParaRPr>
          </a:p>
        </p:txBody>
      </p:sp>
      <p:sp>
        <p:nvSpPr>
          <p:cNvPr id="7" name="Content Placeholder 6"/>
          <p:cNvSpPr>
            <a:spLocks noGrp="1"/>
          </p:cNvSpPr>
          <p:nvPr>
            <p:ph idx="1"/>
          </p:nvPr>
        </p:nvSpPr>
        <p:spPr>
          <a:xfrm>
            <a:off x="457200" y="1280160"/>
            <a:ext cx="8229600" cy="1691640"/>
          </a:xfrm>
          <a:solidFill>
            <a:srgbClr val="FFFFCC"/>
          </a:solidFill>
          <a:ln w="28575">
            <a:solidFill>
              <a:srgbClr val="000000"/>
            </a:solidFill>
          </a:ln>
        </p:spPr>
        <p:txBody>
          <a:bodyPr wrap="square">
            <a:noAutofit/>
          </a:bodyPr>
          <a:lstStyle/>
          <a:p>
            <a:pPr marL="533400" indent="-533400" eaLnBrk="0" hangingPunct="0">
              <a:tabLst>
                <a:tab pos="2574925" algn="l"/>
              </a:tabLst>
            </a:pPr>
            <a:r>
              <a:rPr lang="en-US" b="1" dirty="0">
                <a:solidFill>
                  <a:srgbClr val="C00000"/>
                </a:solidFill>
                <a:latin typeface="Calibri" pitchFamily="34" charset="0"/>
              </a:rPr>
              <a:t>Circumference</a:t>
            </a:r>
            <a:r>
              <a:rPr lang="en-US" dirty="0">
                <a:solidFill>
                  <a:srgbClr val="000000"/>
                </a:solidFill>
                <a:latin typeface="Calibri" pitchFamily="34" charset="0"/>
              </a:rPr>
              <a:t>: 	</a:t>
            </a:r>
            <a:r>
              <a:rPr lang="en-US" i="1" dirty="0">
                <a:solidFill>
                  <a:srgbClr val="0000FF"/>
                </a:solidFill>
                <a:latin typeface="Calibri" pitchFamily="34" charset="0"/>
              </a:rPr>
              <a:t>C </a:t>
            </a:r>
            <a:r>
              <a:rPr lang="en-US" dirty="0">
                <a:solidFill>
                  <a:srgbClr val="0000FF"/>
                </a:solidFill>
                <a:latin typeface="Calibri" pitchFamily="34" charset="0"/>
              </a:rPr>
              <a:t>= 2</a:t>
            </a:r>
            <a:r>
              <a:rPr lang="el-GR" i="1" dirty="0">
                <a:solidFill>
                  <a:srgbClr val="0000FF"/>
                </a:solidFill>
                <a:latin typeface="Cambria Math" panose="02040503050406030204" pitchFamily="18" charset="0"/>
                <a:ea typeface="Cambria Math" panose="02040503050406030204" pitchFamily="18" charset="0"/>
              </a:rPr>
              <a:t>π</a:t>
            </a:r>
            <a:r>
              <a:rPr lang="en-US" i="1" dirty="0">
                <a:solidFill>
                  <a:srgbClr val="0000FF"/>
                </a:solidFill>
                <a:latin typeface="Cambria Math" panose="02040503050406030204" pitchFamily="18" charset="0"/>
                <a:ea typeface="Cambria Math" panose="02040503050406030204" pitchFamily="18" charset="0"/>
              </a:rPr>
              <a:t> </a:t>
            </a:r>
            <a:r>
              <a:rPr lang="en-US" i="1" dirty="0">
                <a:solidFill>
                  <a:srgbClr val="0000FF"/>
                </a:solidFill>
                <a:latin typeface="Calibri" pitchFamily="34" charset="0"/>
              </a:rPr>
              <a:t>r</a:t>
            </a:r>
            <a:r>
              <a:rPr lang="en-US" b="1" i="1" dirty="0">
                <a:solidFill>
                  <a:srgbClr val="000000"/>
                </a:solidFill>
                <a:latin typeface="Calibri" pitchFamily="34" charset="0"/>
              </a:rPr>
              <a:t> </a:t>
            </a:r>
            <a:r>
              <a:rPr lang="en-US" dirty="0">
                <a:solidFill>
                  <a:srgbClr val="000000"/>
                </a:solidFill>
                <a:latin typeface="Calibri" pitchFamily="34" charset="0"/>
              </a:rPr>
              <a:t>and </a:t>
            </a:r>
            <a:r>
              <a:rPr lang="en-US" i="1" dirty="0">
                <a:solidFill>
                  <a:srgbClr val="0000FF"/>
                </a:solidFill>
                <a:latin typeface="Calibri" pitchFamily="34" charset="0"/>
              </a:rPr>
              <a:t>C </a:t>
            </a:r>
            <a:r>
              <a:rPr lang="en-US" dirty="0">
                <a:solidFill>
                  <a:srgbClr val="0000FF"/>
                </a:solidFill>
                <a:latin typeface="Calibri" pitchFamily="34" charset="0"/>
              </a:rPr>
              <a:t>= </a:t>
            </a:r>
            <a:r>
              <a:rPr lang="el-GR" i="1" dirty="0">
                <a:solidFill>
                  <a:srgbClr val="0000FF"/>
                </a:solidFill>
                <a:latin typeface="Cambria Math" panose="02040503050406030204" pitchFamily="18" charset="0"/>
                <a:ea typeface="Cambria Math" panose="02040503050406030204" pitchFamily="18" charset="0"/>
              </a:rPr>
              <a:t>π</a:t>
            </a:r>
            <a:r>
              <a:rPr lang="en-US" i="1" dirty="0">
                <a:solidFill>
                  <a:srgbClr val="0000FF"/>
                </a:solidFill>
                <a:latin typeface="Cambria Math" panose="02040503050406030204" pitchFamily="18" charset="0"/>
                <a:ea typeface="Cambria Math" panose="02040503050406030204" pitchFamily="18" charset="0"/>
              </a:rPr>
              <a:t> </a:t>
            </a:r>
            <a:r>
              <a:rPr lang="en-US" i="1" dirty="0">
                <a:solidFill>
                  <a:srgbClr val="0000FF"/>
                </a:solidFill>
                <a:latin typeface="Calibri" pitchFamily="34" charset="0"/>
              </a:rPr>
              <a:t>d</a:t>
            </a:r>
            <a:r>
              <a:rPr lang="en-US" sz="100" i="1" dirty="0">
                <a:solidFill>
                  <a:srgbClr val="0000FF"/>
                </a:solidFill>
                <a:latin typeface="Calibri" pitchFamily="34" charset="0"/>
              </a:rPr>
              <a:t>.</a:t>
            </a:r>
            <a:r>
              <a:rPr lang="en-US" i="1" dirty="0">
                <a:solidFill>
                  <a:srgbClr val="0000FF"/>
                </a:solidFill>
                <a:latin typeface="Calibri" pitchFamily="34" charset="0"/>
              </a:rPr>
              <a:t> </a:t>
            </a:r>
          </a:p>
          <a:p>
            <a:pPr marL="533400" indent="-533400" eaLnBrk="0" hangingPunct="0">
              <a:lnSpc>
                <a:spcPct val="40000"/>
              </a:lnSpc>
            </a:pPr>
            <a:endParaRPr lang="en-US" sz="1000" b="1" i="1" dirty="0">
              <a:solidFill>
                <a:srgbClr val="000000"/>
              </a:solidFill>
              <a:latin typeface="Calibri" pitchFamily="34" charset="0"/>
            </a:endParaRPr>
          </a:p>
          <a:p>
            <a:pPr marL="533400" indent="-533400" eaLnBrk="0" hangingPunct="0">
              <a:tabLst>
                <a:tab pos="2574925" algn="l"/>
              </a:tabLst>
            </a:pPr>
            <a:r>
              <a:rPr lang="en-US" b="1" dirty="0">
                <a:solidFill>
                  <a:srgbClr val="C00000"/>
                </a:solidFill>
                <a:latin typeface="Calibri" pitchFamily="34" charset="0"/>
              </a:rPr>
              <a:t>Area</a:t>
            </a:r>
            <a:r>
              <a:rPr lang="en-US" dirty="0">
                <a:solidFill>
                  <a:srgbClr val="000000"/>
                </a:solidFill>
                <a:latin typeface="Calibri" pitchFamily="34" charset="0"/>
              </a:rPr>
              <a:t>:</a:t>
            </a:r>
            <a:r>
              <a:rPr lang="en-US" i="1" dirty="0">
                <a:solidFill>
                  <a:srgbClr val="000000"/>
                </a:solidFill>
                <a:latin typeface="Calibri" pitchFamily="34" charset="0"/>
              </a:rPr>
              <a:t> 	</a:t>
            </a:r>
            <a:r>
              <a:rPr lang="en-US" i="1" dirty="0">
                <a:solidFill>
                  <a:srgbClr val="0000FF"/>
                </a:solidFill>
                <a:latin typeface="Calibri" pitchFamily="34" charset="0"/>
              </a:rPr>
              <a:t> A </a:t>
            </a:r>
            <a:r>
              <a:rPr lang="en-US" dirty="0">
                <a:solidFill>
                  <a:srgbClr val="0000FF"/>
                </a:solidFill>
                <a:latin typeface="Calibri" pitchFamily="34" charset="0"/>
              </a:rPr>
              <a:t>= </a:t>
            </a:r>
            <a:r>
              <a:rPr lang="el-GR" i="1" dirty="0">
                <a:solidFill>
                  <a:srgbClr val="0000FF"/>
                </a:solidFill>
                <a:latin typeface="Cambria Math" panose="02040503050406030204" pitchFamily="18" charset="0"/>
                <a:ea typeface="Cambria Math" panose="02040503050406030204" pitchFamily="18" charset="0"/>
              </a:rPr>
              <a:t>π</a:t>
            </a:r>
            <a:r>
              <a:rPr lang="en-US" i="1" dirty="0">
                <a:solidFill>
                  <a:srgbClr val="0000FF"/>
                </a:solidFill>
                <a:latin typeface="Cambria Math" panose="02040503050406030204" pitchFamily="18" charset="0"/>
                <a:ea typeface="Cambria Math" panose="02040503050406030204" pitchFamily="18" charset="0"/>
              </a:rPr>
              <a:t> </a:t>
            </a:r>
            <a:r>
              <a:rPr lang="en-US" i="1" dirty="0">
                <a:solidFill>
                  <a:srgbClr val="0000FF"/>
                </a:solidFill>
                <a:latin typeface="Calibri" pitchFamily="34" charset="0"/>
              </a:rPr>
              <a:t>r</a:t>
            </a:r>
            <a:r>
              <a:rPr lang="en-US" sz="1050" i="1" dirty="0">
                <a:solidFill>
                  <a:srgbClr val="0000FF"/>
                </a:solidFill>
                <a:latin typeface="Calibri" pitchFamily="34" charset="0"/>
              </a:rPr>
              <a:t> </a:t>
            </a:r>
            <a:r>
              <a:rPr lang="en-US" dirty="0">
                <a:solidFill>
                  <a:srgbClr val="0000FF"/>
                </a:solidFill>
                <a:latin typeface="Calibri" pitchFamily="34" charset="0"/>
              </a:rPr>
              <a:t>²</a:t>
            </a:r>
            <a:endParaRPr lang="en-US" b="1" dirty="0">
              <a:solidFill>
                <a:srgbClr val="000000"/>
              </a:solidFill>
              <a:latin typeface="Calibri" pitchFamily="34" charset="0"/>
            </a:endParaRPr>
          </a:p>
        </p:txBody>
      </p:sp>
    </p:spTree>
    <p:custDataLst>
      <p:tags r:id="rId1"/>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Formulas for Circumference and Area of a Circle</a:t>
            </a:r>
          </a:p>
        </p:txBody>
      </p:sp>
      <p:sp>
        <p:nvSpPr>
          <p:cNvPr id="5" name="Content Placeholder 4"/>
          <p:cNvSpPr>
            <a:spLocks noGrp="1"/>
          </p:cNvSpPr>
          <p:nvPr>
            <p:ph idx="1"/>
          </p:nvPr>
        </p:nvSpPr>
        <p:spPr>
          <a:xfrm>
            <a:off x="457200" y="1280160"/>
            <a:ext cx="8229600" cy="4142673"/>
          </a:xfrm>
          <a:noFill/>
          <a:ln w="28575">
            <a:solidFill>
              <a:srgbClr val="FF0000"/>
            </a:solidFill>
          </a:ln>
        </p:spPr>
        <p:txBody>
          <a:bodyPr>
            <a:spAutoFit/>
          </a:bodyPr>
          <a:lstStyle/>
          <a:p>
            <a:pPr marL="533400" indent="-533400" algn="ctr" eaLnBrk="0" hangingPunct="0"/>
            <a:r>
              <a:rPr lang="en-US" b="1" dirty="0">
                <a:solidFill>
                  <a:srgbClr val="000000"/>
                </a:solidFill>
                <a:latin typeface="Calibri" pitchFamily="34" charset="0"/>
              </a:rPr>
              <a:t>Notes</a:t>
            </a:r>
          </a:p>
          <a:p>
            <a:pPr marL="533400" indent="-533400" algn="just" eaLnBrk="0" hangingPunct="0"/>
            <a:r>
              <a:rPr lang="en-US" dirty="0">
                <a:solidFill>
                  <a:srgbClr val="000000"/>
                </a:solidFill>
                <a:latin typeface="Calibri" pitchFamily="34" charset="0"/>
              </a:rPr>
              <a:t>The Greek letter </a:t>
            </a:r>
            <a:r>
              <a:rPr lang="el-GR" i="1" dirty="0">
                <a:solidFill>
                  <a:srgbClr val="000000"/>
                </a:solidFill>
                <a:latin typeface="Cambria Math" panose="02040503050406030204" pitchFamily="18" charset="0"/>
                <a:ea typeface="Cambria Math" panose="02040503050406030204" pitchFamily="18" charset="0"/>
              </a:rPr>
              <a:t>π</a:t>
            </a:r>
            <a:r>
              <a:rPr lang="en-US" dirty="0">
                <a:solidFill>
                  <a:srgbClr val="000000"/>
                </a:solidFill>
                <a:latin typeface="Calibri" pitchFamily="34" charset="0"/>
                <a:sym typeface="Symbol" pitchFamily="18" charset="2"/>
              </a:rPr>
              <a:t> </a:t>
            </a:r>
            <a:r>
              <a:rPr lang="en-US" dirty="0">
                <a:solidFill>
                  <a:srgbClr val="000000"/>
                </a:solidFill>
                <a:latin typeface="Calibri" pitchFamily="34" charset="0"/>
              </a:rPr>
              <a:t>(Pi) is the symbol used for the </a:t>
            </a:r>
          </a:p>
          <a:p>
            <a:pPr marL="533400" indent="-533400" algn="just" eaLnBrk="0" hangingPunct="0"/>
            <a:r>
              <a:rPr lang="en-US" dirty="0">
                <a:solidFill>
                  <a:srgbClr val="000000"/>
                </a:solidFill>
                <a:latin typeface="Calibri" pitchFamily="34" charset="0"/>
              </a:rPr>
              <a:t>constant 3.1415926535….  This number is an infinite </a:t>
            </a:r>
          </a:p>
          <a:p>
            <a:pPr marL="533400" indent="-533400" algn="just" eaLnBrk="0" hangingPunct="0"/>
            <a:r>
              <a:rPr lang="en-US" dirty="0">
                <a:solidFill>
                  <a:srgbClr val="000000"/>
                </a:solidFill>
                <a:latin typeface="Calibri" pitchFamily="34" charset="0"/>
              </a:rPr>
              <a:t>nonrepeating decimal number.  For our purposes, we </a:t>
            </a:r>
          </a:p>
          <a:p>
            <a:pPr marL="533400" indent="-533400" algn="just" eaLnBrk="0" hangingPunct="0"/>
            <a:r>
              <a:rPr lang="en-US" dirty="0">
                <a:solidFill>
                  <a:srgbClr val="000000"/>
                </a:solidFill>
                <a:latin typeface="Calibri" pitchFamily="34" charset="0"/>
              </a:rPr>
              <a:t>will use </a:t>
            </a:r>
            <a:r>
              <a:rPr lang="el-GR" i="1" dirty="0">
                <a:solidFill>
                  <a:srgbClr val="000000"/>
                </a:solidFill>
                <a:latin typeface="Cambria Math" panose="02040503050406030204" pitchFamily="18" charset="0"/>
                <a:ea typeface="Cambria Math" panose="02040503050406030204" pitchFamily="18" charset="0"/>
              </a:rPr>
              <a:t>π</a:t>
            </a:r>
            <a:r>
              <a:rPr lang="en-US" dirty="0">
                <a:solidFill>
                  <a:srgbClr val="000000"/>
                </a:solidFill>
                <a:latin typeface="Calibri" pitchFamily="34" charset="0"/>
              </a:rPr>
              <a:t> = 3.14 (accurate to hundredths).  However, </a:t>
            </a:r>
          </a:p>
          <a:p>
            <a:pPr marL="533400" indent="-533400" algn="just" eaLnBrk="0" hangingPunct="0"/>
            <a:r>
              <a:rPr lang="en-US" dirty="0">
                <a:solidFill>
                  <a:srgbClr val="000000"/>
                </a:solidFill>
                <a:latin typeface="Calibri" pitchFamily="34" charset="0"/>
              </a:rPr>
              <a:t>You should always be aware that 3.14 is only an </a:t>
            </a:r>
          </a:p>
          <a:p>
            <a:pPr marL="533400" indent="-533400" algn="just" eaLnBrk="0" hangingPunct="0"/>
            <a:r>
              <a:rPr lang="en-US" dirty="0">
                <a:solidFill>
                  <a:srgbClr val="000000"/>
                </a:solidFill>
                <a:latin typeface="Calibri" pitchFamily="34" charset="0"/>
              </a:rPr>
              <a:t>approximation for </a:t>
            </a:r>
            <a:r>
              <a:rPr lang="el-GR" i="1" dirty="0">
                <a:solidFill>
                  <a:srgbClr val="000000"/>
                </a:solidFill>
                <a:latin typeface="Cambria Math" panose="02040503050406030204" pitchFamily="18" charset="0"/>
                <a:ea typeface="Cambria Math" panose="02040503050406030204" pitchFamily="18" charset="0"/>
              </a:rPr>
              <a:t>π </a:t>
            </a:r>
            <a:r>
              <a:rPr lang="en-US" i="1" dirty="0">
                <a:solidFill>
                  <a:srgbClr val="000000"/>
                </a:solidFill>
                <a:latin typeface="Cambria Math" panose="02040503050406030204" pitchFamily="18" charset="0"/>
                <a:ea typeface="Cambria Math" panose="02040503050406030204" pitchFamily="18" charset="0"/>
              </a:rPr>
              <a:t> </a:t>
            </a:r>
            <a:r>
              <a:rPr lang="en-US" dirty="0">
                <a:solidFill>
                  <a:srgbClr val="000000"/>
                </a:solidFill>
                <a:latin typeface="Calibri" pitchFamily="34" charset="0"/>
              </a:rPr>
              <a:t>and that related answers are only </a:t>
            </a:r>
          </a:p>
          <a:p>
            <a:pPr marL="533400" indent="-533400" algn="just" eaLnBrk="0" hangingPunct="0"/>
            <a:r>
              <a:rPr lang="en-US" dirty="0">
                <a:solidFill>
                  <a:srgbClr val="000000"/>
                </a:solidFill>
                <a:latin typeface="Calibri" pitchFamily="34" charset="0"/>
              </a:rPr>
              <a:t>approximations.</a:t>
            </a:r>
            <a:r>
              <a:rPr lang="en-US" i="1" dirty="0">
                <a:solidFill>
                  <a:srgbClr val="000000"/>
                </a:solidFill>
                <a:latin typeface="Calibri" pitchFamily="34" charset="0"/>
              </a:rPr>
              <a:t> </a:t>
            </a:r>
            <a:endParaRPr lang="en-US" b="1" dirty="0">
              <a:solidFill>
                <a:srgbClr val="000000"/>
              </a:solidFill>
              <a:latin typeface="Calibri" pitchFamily="34" charset="0"/>
            </a:endParaRPr>
          </a:p>
        </p:txBody>
      </p:sp>
    </p:spTree>
    <p:custDataLst>
      <p:tags r:id="rId1"/>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13: </a:t>
            </a:r>
            <a:r>
              <a:rPr lang="en-US" dirty="0"/>
              <a:t>Calculating the Circumference and Area of a Circle</a:t>
            </a:r>
            <a:r>
              <a:rPr lang="en-US" baseline="-25000" dirty="0"/>
              <a:t>1</a:t>
            </a:r>
            <a:endParaRPr lang="en-US" sz="3200" dirty="0">
              <a:solidFill>
                <a:schemeClr val="accent1"/>
              </a:solidFill>
            </a:endParaRPr>
          </a:p>
        </p:txBody>
      </p:sp>
      <p:sp>
        <p:nvSpPr>
          <p:cNvPr id="11267" name="Rectangle 3"/>
          <p:cNvSpPr>
            <a:spLocks noGrp="1"/>
          </p:cNvSpPr>
          <p:nvPr>
            <p:ph idx="1"/>
          </p:nvPr>
        </p:nvSpPr>
        <p:spPr>
          <a:xfrm>
            <a:off x="457200" y="1280160"/>
            <a:ext cx="8229600" cy="3810274"/>
          </a:xfrm>
          <a:prstGeom prst="rect">
            <a:avLst/>
          </a:prstGeom>
        </p:spPr>
        <p:txBody>
          <a:bodyPr>
            <a:spAutoFit/>
          </a:bodyPr>
          <a:lstStyle/>
          <a:p>
            <a:pPr>
              <a:buFont typeface="Courier New" pitchFamily="49" charset="0"/>
              <a:buNone/>
              <a:tabLst>
                <a:tab pos="457200" algn="l"/>
              </a:tabLst>
            </a:pPr>
            <a:r>
              <a:rPr lang="en-US" i="0" dirty="0">
                <a:solidFill>
                  <a:schemeClr val="tx1"/>
                </a:solidFill>
              </a:rPr>
              <a:t>Calculate</a:t>
            </a:r>
          </a:p>
          <a:p>
            <a:pPr marL="542925" indent="-542925">
              <a:tabLst>
                <a:tab pos="457200" algn="l"/>
              </a:tabLst>
            </a:pPr>
            <a:r>
              <a:rPr lang="en-US" i="0" dirty="0">
                <a:solidFill>
                  <a:schemeClr val="tx1"/>
                </a:solidFill>
              </a:rPr>
              <a:t>a.	the circumference</a:t>
            </a:r>
          </a:p>
          <a:p>
            <a:pPr marL="447675" indent="-447675">
              <a:tabLst>
                <a:tab pos="457200" algn="l"/>
              </a:tabLst>
            </a:pPr>
            <a:r>
              <a:rPr lang="en-US" i="0" dirty="0">
                <a:solidFill>
                  <a:schemeClr val="tx1"/>
                </a:solidFill>
              </a:rPr>
              <a:t>b.	the area of a circle with a radius of </a:t>
            </a:r>
            <a:r>
              <a:rPr lang="en-US" i="0" dirty="0">
                <a:solidFill>
                  <a:srgbClr val="0000FF"/>
                </a:solidFill>
              </a:rPr>
              <a:t>6 ft</a:t>
            </a:r>
            <a:r>
              <a:rPr lang="en-US" i="0" dirty="0">
                <a:solidFill>
                  <a:schemeClr val="tx1"/>
                </a:solidFill>
              </a:rPr>
              <a:t>.</a:t>
            </a:r>
          </a:p>
          <a:p>
            <a:pPr marL="514350" indent="-514350">
              <a:tabLst>
                <a:tab pos="457200" algn="l"/>
              </a:tabLst>
            </a:pPr>
            <a:endParaRPr lang="en-US" sz="1000" dirty="0">
              <a:solidFill>
                <a:schemeClr val="tx1"/>
              </a:solidFill>
            </a:endParaRPr>
          </a:p>
          <a:p>
            <a:pPr algn="just">
              <a:buFont typeface="Courier New" pitchFamily="49" charset="0"/>
              <a:buNone/>
              <a:tabLst>
                <a:tab pos="457200" algn="l"/>
              </a:tabLst>
            </a:pPr>
            <a:endParaRPr lang="en-US" i="0" dirty="0">
              <a:solidFill>
                <a:schemeClr val="tx1"/>
              </a:solidFill>
            </a:endParaRPr>
          </a:p>
          <a:p>
            <a:pPr algn="just">
              <a:buFont typeface="Courier New" pitchFamily="49" charset="0"/>
              <a:buNone/>
              <a:tabLst>
                <a:tab pos="457200" algn="l"/>
              </a:tabLst>
            </a:pPr>
            <a:endParaRPr lang="en-US" i="0" dirty="0">
              <a:solidFill>
                <a:schemeClr val="tx1"/>
              </a:solidFill>
            </a:endParaRPr>
          </a:p>
          <a:p>
            <a:pPr algn="just">
              <a:buFont typeface="Courier New" pitchFamily="49" charset="0"/>
              <a:buNone/>
              <a:tabLst>
                <a:tab pos="457200" algn="l"/>
              </a:tabLst>
            </a:pPr>
            <a:endParaRPr lang="en-US" dirty="0">
              <a:solidFill>
                <a:schemeClr val="tx1"/>
              </a:solidFill>
            </a:endParaRPr>
          </a:p>
          <a:p>
            <a:pPr algn="just">
              <a:buFont typeface="Courier New" pitchFamily="49" charset="0"/>
              <a:buNone/>
              <a:tabLst>
                <a:tab pos="457200" algn="l"/>
              </a:tabLst>
            </a:pPr>
            <a:endParaRPr lang="en-US" i="0" dirty="0">
              <a:solidFill>
                <a:schemeClr val="tx1"/>
              </a:solidFill>
            </a:endParaRPr>
          </a:p>
        </p:txBody>
      </p:sp>
      <p:pic>
        <p:nvPicPr>
          <p:cNvPr id="10" name="Picture 15" descr="A circle is shown with a point marked at its center. A dashed line drawn from the center to a point on the circle is labeled,  r equals to 6  feet."/>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724650" y="1143000"/>
            <a:ext cx="2190750" cy="2152650"/>
          </a:xfrm>
          <a:prstGeom prst="rect">
            <a:avLst/>
          </a:prstGeom>
          <a:noFill/>
          <a:ln w="9525">
            <a:noFill/>
            <a:miter lim="800000"/>
            <a:headEnd/>
            <a:tailEnd/>
          </a:ln>
        </p:spPr>
      </p:pic>
      <p:sp>
        <p:nvSpPr>
          <p:cNvPr id="8" name="TextBox 7">
            <a:extLst>
              <a:ext uri="{FF2B5EF4-FFF2-40B4-BE49-F238E27FC236}">
                <a16:creationId xmlns:a16="http://schemas.microsoft.com/office/drawing/2014/main" id="{52B44354-BC52-F9B5-99A7-BD0ACEF66F0D}"/>
              </a:ext>
            </a:extLst>
          </p:cNvPr>
          <p:cNvSpPr txBox="1"/>
          <p:nvPr/>
        </p:nvSpPr>
        <p:spPr>
          <a:xfrm>
            <a:off x="457200" y="2997679"/>
            <a:ext cx="6934200" cy="738664"/>
          </a:xfrm>
          <a:prstGeom prst="rect">
            <a:avLst/>
          </a:prstGeom>
          <a:noFill/>
        </p:spPr>
        <p:txBody>
          <a:bodyPr wrap="square">
            <a:spAutoFit/>
          </a:bodyPr>
          <a:lstStyle/>
          <a:p>
            <a:pPr algn="just">
              <a:lnSpc>
                <a:spcPct val="50000"/>
              </a:lnSpc>
              <a:buFont typeface="Courier New" pitchFamily="49" charset="0"/>
              <a:buNone/>
              <a:tabLst>
                <a:tab pos="457200" algn="l"/>
              </a:tabLst>
            </a:pPr>
            <a:r>
              <a:rPr lang="en-US" sz="2800" b="1" i="0" dirty="0">
                <a:solidFill>
                  <a:schemeClr val="tx1"/>
                </a:solidFill>
              </a:rPr>
              <a:t>Solution</a:t>
            </a:r>
          </a:p>
          <a:p>
            <a:pPr marL="447675" indent="-447675" algn="just">
              <a:tabLst>
                <a:tab pos="457200" algn="l"/>
              </a:tabLst>
            </a:pPr>
            <a:r>
              <a:rPr lang="en-US" sz="2800" i="0" dirty="0">
                <a:solidFill>
                  <a:schemeClr val="tx1"/>
                </a:solidFill>
              </a:rPr>
              <a:t>a.	Using the formula for circumference:</a:t>
            </a:r>
          </a:p>
        </p:txBody>
      </p:sp>
      <p:pic>
        <p:nvPicPr>
          <p:cNvPr id="3" name="Picture 2" descr="C equals 2 times pi times r.&#10;Which simplifies to &#10;C is approximately 2 times 3.14 times 6 feet, which equals 37.68 feet.">
            <a:extLst>
              <a:ext uri="{FF2B5EF4-FFF2-40B4-BE49-F238E27FC236}">
                <a16:creationId xmlns:a16="http://schemas.microsoft.com/office/drawing/2014/main" id="{15608267-AC4E-5DA3-CF08-FCE25A28D860}"/>
              </a:ext>
            </a:extLst>
          </p:cNvPr>
          <p:cNvPicPr>
            <a:picLocks noChangeAspect="1"/>
          </p:cNvPicPr>
          <p:nvPr/>
        </p:nvPicPr>
        <p:blipFill>
          <a:blip r:embed="rId4"/>
          <a:stretch>
            <a:fillRect/>
          </a:stretch>
        </p:blipFill>
        <p:spPr>
          <a:xfrm>
            <a:off x="1828800" y="3913037"/>
            <a:ext cx="4044445" cy="900000"/>
          </a:xfrm>
          <a:prstGeom prst="rect">
            <a:avLst/>
          </a:prstGeom>
        </p:spPr>
      </p:pic>
      <p:sp>
        <p:nvSpPr>
          <p:cNvPr id="6" name="TextBox 5">
            <a:extLst>
              <a:ext uri="{FF2B5EF4-FFF2-40B4-BE49-F238E27FC236}">
                <a16:creationId xmlns:a16="http://schemas.microsoft.com/office/drawing/2014/main" id="{F9A81EC3-476B-41C6-D5E7-C0450A7FD868}"/>
              </a:ext>
            </a:extLst>
          </p:cNvPr>
          <p:cNvSpPr txBox="1"/>
          <p:nvPr/>
        </p:nvSpPr>
        <p:spPr>
          <a:xfrm>
            <a:off x="609600" y="4912420"/>
            <a:ext cx="5619750" cy="523220"/>
          </a:xfrm>
          <a:prstGeom prst="rect">
            <a:avLst/>
          </a:prstGeom>
          <a:noFill/>
        </p:spPr>
        <p:txBody>
          <a:bodyPr wrap="square">
            <a:spAutoFit/>
          </a:bodyPr>
          <a:lstStyle/>
          <a:p>
            <a:pPr algn="just">
              <a:spcBef>
                <a:spcPts val="1200"/>
              </a:spcBef>
              <a:buFont typeface="Courier New" pitchFamily="49" charset="0"/>
              <a:buNone/>
              <a:tabLst>
                <a:tab pos="457200" algn="l"/>
              </a:tabLst>
            </a:pPr>
            <a:r>
              <a:rPr lang="en-US" sz="2800" i="0" dirty="0">
                <a:solidFill>
                  <a:schemeClr val="tx1"/>
                </a:solidFill>
              </a:rPr>
              <a:t>	The circumference is </a:t>
            </a:r>
            <a:r>
              <a:rPr lang="en-US" sz="2800" i="0" dirty="0">
                <a:solidFill>
                  <a:srgbClr val="FF0008"/>
                </a:solidFill>
              </a:rPr>
              <a:t>37.68</a:t>
            </a:r>
            <a:r>
              <a:rPr lang="en-US" sz="2800" i="0" dirty="0">
                <a:solidFill>
                  <a:srgbClr val="00007E"/>
                </a:solidFill>
              </a:rPr>
              <a:t> </a:t>
            </a:r>
            <a:r>
              <a:rPr lang="en-US" sz="2800" i="0" dirty="0">
                <a:solidFill>
                  <a:schemeClr val="tx1"/>
                </a:solidFill>
              </a:rPr>
              <a:t>ft.</a:t>
            </a:r>
            <a:endParaRPr lang="en-US" sz="2800" dirty="0">
              <a:solidFill>
                <a:schemeClr val="tx1"/>
              </a:solidFill>
            </a:endParaRPr>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13: </a:t>
            </a:r>
            <a:r>
              <a:rPr lang="en-US" dirty="0"/>
              <a:t>Calculating the Circumference and Area of a Circle</a:t>
            </a:r>
            <a:r>
              <a:rPr lang="en-US" baseline="-25000" dirty="0"/>
              <a:t>2</a:t>
            </a:r>
            <a:endParaRPr lang="en-US" sz="3200" dirty="0">
              <a:solidFill>
                <a:schemeClr val="accent1"/>
              </a:solidFill>
            </a:endParaRPr>
          </a:p>
        </p:txBody>
      </p:sp>
      <p:sp>
        <p:nvSpPr>
          <p:cNvPr id="12291" name="Rectangle 3"/>
          <p:cNvSpPr>
            <a:spLocks noGrp="1"/>
          </p:cNvSpPr>
          <p:nvPr>
            <p:ph idx="1"/>
          </p:nvPr>
        </p:nvSpPr>
        <p:spPr>
          <a:prstGeom prst="rect">
            <a:avLst/>
          </a:prstGeom>
        </p:spPr>
        <p:txBody>
          <a:bodyPr/>
          <a:lstStyle/>
          <a:p>
            <a:pPr marL="542925" indent="-542925"/>
            <a:r>
              <a:rPr lang="en-US" i="0" dirty="0">
                <a:solidFill>
                  <a:schemeClr val="tx1"/>
                </a:solidFill>
              </a:rPr>
              <a:t>b.	Using the formula for area:</a:t>
            </a:r>
          </a:p>
        </p:txBody>
      </p:sp>
      <p:pic>
        <p:nvPicPr>
          <p:cNvPr id="5" name="Picture 4" descr="A equals pi times r squared.&#10;A is approximately 3.14 times the square of 6 feet.&#10;That equals 3.14 times 36, square feet &#10;which equals 113.04, square feet.">
            <a:extLst>
              <a:ext uri="{FF2B5EF4-FFF2-40B4-BE49-F238E27FC236}">
                <a16:creationId xmlns:a16="http://schemas.microsoft.com/office/drawing/2014/main" id="{39E548AF-6E45-5E74-F306-07888436A27E}"/>
              </a:ext>
            </a:extLst>
          </p:cNvPr>
          <p:cNvPicPr>
            <a:picLocks noChangeAspect="1"/>
          </p:cNvPicPr>
          <p:nvPr/>
        </p:nvPicPr>
        <p:blipFill>
          <a:blip r:embed="rId3"/>
          <a:stretch>
            <a:fillRect/>
          </a:stretch>
        </p:blipFill>
        <p:spPr>
          <a:xfrm>
            <a:off x="1524000" y="1859927"/>
            <a:ext cx="2405605" cy="2340000"/>
          </a:xfrm>
          <a:prstGeom prst="rect">
            <a:avLst/>
          </a:prstGeom>
        </p:spPr>
      </p:pic>
      <p:pic>
        <p:nvPicPr>
          <p:cNvPr id="2" name="Picture 15" descr="A circle is shown with a point marked at its center. A dashed line drawn from the center to a point on the circle is labeled, r equals 6 ft.">
            <a:extLst>
              <a:ext uri="{FF2B5EF4-FFF2-40B4-BE49-F238E27FC236}">
                <a16:creationId xmlns:a16="http://schemas.microsoft.com/office/drawing/2014/main" id="{BCDE190F-C81B-8634-60BB-CF687592872B}"/>
              </a:ext>
              <a:ext uri="{C183D7F6-B498-43B3-948B-1728B52AA6E4}">
                <adec:decorative xmlns:adec="http://schemas.microsoft.com/office/drawing/2017/decorative" val="0"/>
              </a:ext>
            </a:extLst>
          </p:cNvPr>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324600" y="1261110"/>
            <a:ext cx="2190750" cy="2152650"/>
          </a:xfrm>
          <a:prstGeom prst="rect">
            <a:avLst/>
          </a:prstGeom>
          <a:noFill/>
          <a:ln w="9525">
            <a:noFill/>
            <a:miter lim="800000"/>
            <a:headEnd/>
            <a:tailEnd/>
          </a:ln>
        </p:spPr>
      </p:pic>
      <p:sp>
        <p:nvSpPr>
          <p:cNvPr id="6" name="TextBox 5">
            <a:extLst>
              <a:ext uri="{FF2B5EF4-FFF2-40B4-BE49-F238E27FC236}">
                <a16:creationId xmlns:a16="http://schemas.microsoft.com/office/drawing/2014/main" id="{8890A483-F13F-8ABC-B6EF-78ADC5C0C739}"/>
              </a:ext>
            </a:extLst>
          </p:cNvPr>
          <p:cNvSpPr txBox="1"/>
          <p:nvPr/>
        </p:nvSpPr>
        <p:spPr>
          <a:xfrm>
            <a:off x="1219200" y="4402574"/>
            <a:ext cx="3429000" cy="523220"/>
          </a:xfrm>
          <a:prstGeom prst="rect">
            <a:avLst/>
          </a:prstGeom>
          <a:noFill/>
        </p:spPr>
        <p:txBody>
          <a:bodyPr wrap="square">
            <a:spAutoFit/>
          </a:bodyPr>
          <a:lstStyle/>
          <a:p>
            <a:pPr marL="533400" indent="-533400">
              <a:buFont typeface="Courier New" pitchFamily="49" charset="0"/>
              <a:buNone/>
            </a:pPr>
            <a:r>
              <a:rPr lang="en-US" sz="2800" i="0" dirty="0">
                <a:solidFill>
                  <a:schemeClr val="tx1"/>
                </a:solidFill>
              </a:rPr>
              <a:t>The area is </a:t>
            </a:r>
            <a:r>
              <a:rPr lang="en-US" sz="2800" i="0" dirty="0">
                <a:solidFill>
                  <a:srgbClr val="FF0008"/>
                </a:solidFill>
              </a:rPr>
              <a:t>113.04 </a:t>
            </a:r>
            <a:r>
              <a:rPr lang="en-US" sz="2800" i="0" dirty="0">
                <a:solidFill>
                  <a:schemeClr val="tx1"/>
                </a:solidFill>
              </a:rPr>
              <a:t>ft</a:t>
            </a:r>
            <a:r>
              <a:rPr lang="en-US" sz="2800" i="0" dirty="0">
                <a:solidFill>
                  <a:schemeClr val="tx1"/>
                </a:solidFill>
                <a:latin typeface="Calibri" panose="020F0502020204030204" pitchFamily="34" charset="0"/>
                <a:ea typeface="Calibri" panose="020F0502020204030204" pitchFamily="34" charset="0"/>
                <a:cs typeface="Calibri" panose="020F0502020204030204" pitchFamily="34" charset="0"/>
              </a:rPr>
              <a:t>²</a:t>
            </a:r>
            <a:r>
              <a:rPr lang="en-US" sz="2800" i="0" dirty="0">
                <a:solidFill>
                  <a:schemeClr val="tx1"/>
                </a:solidFill>
              </a:rPr>
              <a:t>.</a:t>
            </a:r>
            <a:r>
              <a:rPr lang="en-US" sz="2800" dirty="0">
                <a:solidFill>
                  <a:schemeClr val="tx1"/>
                </a:solidFill>
              </a:rPr>
              <a:t> </a:t>
            </a:r>
          </a:p>
        </p:txBody>
      </p:sp>
    </p:spTree>
    <p:custDataLst>
      <p:tags r:id="rId1"/>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14: </a:t>
            </a:r>
            <a:r>
              <a:rPr lang="en-US" dirty="0"/>
              <a:t>Calculating the Circumference and Area of a Circle</a:t>
            </a:r>
            <a:r>
              <a:rPr lang="en-US" baseline="-25000" dirty="0"/>
              <a:t>1</a:t>
            </a:r>
            <a:endParaRPr lang="en-US" sz="3200" dirty="0">
              <a:solidFill>
                <a:schemeClr val="accent1"/>
              </a:solidFill>
            </a:endParaRPr>
          </a:p>
        </p:txBody>
      </p:sp>
      <p:sp>
        <p:nvSpPr>
          <p:cNvPr id="14339" name="Rectangle 3"/>
          <p:cNvSpPr>
            <a:spLocks noGrp="1"/>
          </p:cNvSpPr>
          <p:nvPr>
            <p:ph idx="1"/>
          </p:nvPr>
        </p:nvSpPr>
        <p:spPr>
          <a:xfrm>
            <a:off x="457200" y="1280160"/>
            <a:ext cx="8229600" cy="3539430"/>
          </a:xfrm>
          <a:prstGeom prst="rect">
            <a:avLst/>
          </a:prstGeom>
        </p:spPr>
        <p:txBody>
          <a:bodyPr>
            <a:spAutoFit/>
          </a:bodyPr>
          <a:lstStyle/>
          <a:p>
            <a:pPr marL="22225" indent="-22225"/>
            <a:r>
              <a:rPr lang="en-US" dirty="0">
                <a:solidFill>
                  <a:schemeClr val="tx1"/>
                </a:solidFill>
              </a:rPr>
              <a:t>Calculate </a:t>
            </a:r>
            <a:r>
              <a:rPr lang="en-US" b="1" dirty="0">
                <a:solidFill>
                  <a:schemeClr val="tx1"/>
                </a:solidFill>
              </a:rPr>
              <a:t>a. </a:t>
            </a:r>
            <a:r>
              <a:rPr lang="en-US" dirty="0">
                <a:solidFill>
                  <a:schemeClr val="tx1"/>
                </a:solidFill>
              </a:rPr>
              <a:t>the circumference and </a:t>
            </a:r>
            <a:r>
              <a:rPr lang="en-US" b="1" dirty="0">
                <a:solidFill>
                  <a:schemeClr val="tx1"/>
                </a:solidFill>
              </a:rPr>
              <a:t>b. </a:t>
            </a:r>
            <a:r>
              <a:rPr lang="en-US" dirty="0">
                <a:solidFill>
                  <a:schemeClr val="tx1"/>
                </a:solidFill>
              </a:rPr>
              <a:t>the area of a circle with a diameter of </a:t>
            </a:r>
            <a:r>
              <a:rPr lang="en-US" dirty="0">
                <a:solidFill>
                  <a:srgbClr val="0000FF"/>
                </a:solidFill>
              </a:rPr>
              <a:t>5.2 in.</a:t>
            </a:r>
            <a:endParaRPr lang="en-US" dirty="0">
              <a:solidFill>
                <a:schemeClr val="tx1"/>
              </a:solidFill>
            </a:endParaRPr>
          </a:p>
          <a:p>
            <a:pPr marL="533400" indent="-533400">
              <a:buFont typeface="Courier New" pitchFamily="49" charset="0"/>
              <a:buNone/>
            </a:pPr>
            <a:r>
              <a:rPr lang="en-US" i="0" dirty="0">
                <a:solidFill>
                  <a:schemeClr val="tx1"/>
                </a:solidFill>
              </a:rPr>
              <a:t> </a:t>
            </a:r>
          </a:p>
          <a:p>
            <a:pPr marL="533400" indent="-533400">
              <a:buFont typeface="Courier New" pitchFamily="49" charset="0"/>
              <a:buNone/>
            </a:pPr>
            <a:endParaRPr lang="en-US" i="0" dirty="0">
              <a:solidFill>
                <a:schemeClr val="tx1"/>
              </a:solidFill>
            </a:endParaRPr>
          </a:p>
          <a:p>
            <a:pPr marL="533400" indent="-533400">
              <a:buFont typeface="Courier New" pitchFamily="49" charset="0"/>
              <a:buNone/>
            </a:pPr>
            <a:endParaRPr lang="en-US" i="0" dirty="0">
              <a:solidFill>
                <a:schemeClr val="tx1"/>
              </a:solidFill>
            </a:endParaRPr>
          </a:p>
          <a:p>
            <a:pPr marL="533400" indent="-533400">
              <a:buFont typeface="Courier New" pitchFamily="49" charset="0"/>
              <a:buNone/>
            </a:pPr>
            <a:endParaRPr lang="en-US" i="0" dirty="0">
              <a:solidFill>
                <a:schemeClr val="tx1"/>
              </a:solidFill>
            </a:endParaRPr>
          </a:p>
          <a:p>
            <a:pPr marL="533400" indent="-533400">
              <a:buFont typeface="Courier New" pitchFamily="49" charset="0"/>
              <a:buNone/>
            </a:pPr>
            <a:r>
              <a:rPr lang="en-US" i="0" dirty="0">
                <a:solidFill>
                  <a:schemeClr val="tx1"/>
                </a:solidFill>
              </a:rPr>
              <a:t>	</a:t>
            </a:r>
            <a:endParaRPr lang="en-US" dirty="0">
              <a:solidFill>
                <a:schemeClr val="tx1"/>
              </a:solidFill>
            </a:endParaRPr>
          </a:p>
        </p:txBody>
      </p:sp>
      <p:pic>
        <p:nvPicPr>
          <p:cNvPr id="14" name="Picture 1" descr="A circle is shown with a point marked at its center. A dashed line drawn from a point on the circle to another point on the circle by passing through the center is labeled, “  5.2 inches.”"/>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298743" y="1704822"/>
            <a:ext cx="1800000" cy="1776725"/>
          </a:xfrm>
          <a:prstGeom prst="rect">
            <a:avLst/>
          </a:prstGeom>
          <a:noFill/>
          <a:ln w="9525">
            <a:noFill/>
            <a:miter lim="800000"/>
            <a:headEnd/>
            <a:tailEnd/>
          </a:ln>
        </p:spPr>
      </p:pic>
      <p:sp>
        <p:nvSpPr>
          <p:cNvPr id="8" name="TextBox 7">
            <a:extLst>
              <a:ext uri="{FF2B5EF4-FFF2-40B4-BE49-F238E27FC236}">
                <a16:creationId xmlns:a16="http://schemas.microsoft.com/office/drawing/2014/main" id="{137DCAD8-7B90-5F6F-B934-8FF5D31EAB51}"/>
              </a:ext>
            </a:extLst>
          </p:cNvPr>
          <p:cNvSpPr txBox="1"/>
          <p:nvPr/>
        </p:nvSpPr>
        <p:spPr>
          <a:xfrm>
            <a:off x="493143" y="2931679"/>
            <a:ext cx="6705600" cy="954107"/>
          </a:xfrm>
          <a:prstGeom prst="rect">
            <a:avLst/>
          </a:prstGeom>
          <a:noFill/>
        </p:spPr>
        <p:txBody>
          <a:bodyPr wrap="square">
            <a:spAutoFit/>
          </a:bodyPr>
          <a:lstStyle/>
          <a:p>
            <a:pPr marL="533400" indent="-533400">
              <a:buFont typeface="Courier New" pitchFamily="49" charset="0"/>
              <a:buNone/>
            </a:pPr>
            <a:r>
              <a:rPr lang="en-US" sz="2800" b="1" i="0" dirty="0">
                <a:solidFill>
                  <a:schemeClr val="tx1"/>
                </a:solidFill>
              </a:rPr>
              <a:t>Solution</a:t>
            </a:r>
          </a:p>
          <a:p>
            <a:pPr marL="533400" indent="-533400">
              <a:buFont typeface="+mj-lt"/>
              <a:buAutoNum type="alphaLcPeriod"/>
            </a:pPr>
            <a:r>
              <a:rPr lang="en-US" sz="2800" i="0" dirty="0">
                <a:solidFill>
                  <a:schemeClr val="tx1"/>
                </a:solidFill>
              </a:rPr>
              <a:t>Using the formula for circumference:</a:t>
            </a:r>
            <a:endParaRPr lang="en-IN" sz="2800" dirty="0"/>
          </a:p>
        </p:txBody>
      </p:sp>
      <p:pic>
        <p:nvPicPr>
          <p:cNvPr id="3" name="Picture 2" descr="C equals pi times d.&#10;Which simplifies to &#10;C is approximately 3.14 times 5.2 inches,&#10;which equals 16.328 inches.">
            <a:extLst>
              <a:ext uri="{FF2B5EF4-FFF2-40B4-BE49-F238E27FC236}">
                <a16:creationId xmlns:a16="http://schemas.microsoft.com/office/drawing/2014/main" id="{CCFA0D1B-6C4A-8842-6C24-F094A5A41288}"/>
              </a:ext>
            </a:extLst>
          </p:cNvPr>
          <p:cNvPicPr>
            <a:picLocks noChangeAspect="1"/>
          </p:cNvPicPr>
          <p:nvPr/>
        </p:nvPicPr>
        <p:blipFill>
          <a:blip r:embed="rId5"/>
          <a:stretch>
            <a:fillRect/>
          </a:stretch>
        </p:blipFill>
        <p:spPr>
          <a:xfrm>
            <a:off x="1828800" y="4056580"/>
            <a:ext cx="2314668" cy="1440000"/>
          </a:xfrm>
          <a:prstGeom prst="rect">
            <a:avLst/>
          </a:prstGeom>
        </p:spPr>
      </p:pic>
      <p:sp>
        <p:nvSpPr>
          <p:cNvPr id="6" name="TextBox 5">
            <a:extLst>
              <a:ext uri="{FF2B5EF4-FFF2-40B4-BE49-F238E27FC236}">
                <a16:creationId xmlns:a16="http://schemas.microsoft.com/office/drawing/2014/main" id="{62C17D62-C165-2985-03CE-AE705864C4AC}"/>
              </a:ext>
            </a:extLst>
          </p:cNvPr>
          <p:cNvSpPr txBox="1"/>
          <p:nvPr/>
        </p:nvSpPr>
        <p:spPr>
          <a:xfrm>
            <a:off x="1135811" y="5496580"/>
            <a:ext cx="4731589" cy="523220"/>
          </a:xfrm>
          <a:prstGeom prst="rect">
            <a:avLst/>
          </a:prstGeom>
          <a:noFill/>
        </p:spPr>
        <p:txBody>
          <a:bodyPr wrap="square">
            <a:spAutoFit/>
          </a:bodyPr>
          <a:lstStyle/>
          <a:p>
            <a:r>
              <a:rPr lang="en-US" sz="2800" i="0" dirty="0">
                <a:solidFill>
                  <a:schemeClr val="tx1"/>
                </a:solidFill>
              </a:rPr>
              <a:t>The circumference is </a:t>
            </a:r>
            <a:r>
              <a:rPr lang="en-US" sz="2800" i="0" dirty="0">
                <a:solidFill>
                  <a:srgbClr val="FF0008"/>
                </a:solidFill>
              </a:rPr>
              <a:t>16.328 </a:t>
            </a:r>
            <a:r>
              <a:rPr lang="en-US" sz="2800" i="0" dirty="0">
                <a:solidFill>
                  <a:schemeClr val="tx1"/>
                </a:solidFill>
              </a:rPr>
              <a:t>in.</a:t>
            </a:r>
            <a:r>
              <a:rPr lang="en-US" sz="2800" dirty="0">
                <a:solidFill>
                  <a:schemeClr val="tx1"/>
                </a:solidFill>
              </a:rPr>
              <a:t> </a:t>
            </a:r>
            <a:endParaRPr lang="en-IN" sz="2800" dirty="0"/>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14: </a:t>
            </a:r>
            <a:r>
              <a:rPr lang="en-US" dirty="0"/>
              <a:t>Calculating the Circumference and Area of a Circle</a:t>
            </a:r>
            <a:r>
              <a:rPr lang="en-US" baseline="-25000" dirty="0"/>
              <a:t>2</a:t>
            </a:r>
            <a:endParaRPr lang="en-US" sz="3200" dirty="0">
              <a:solidFill>
                <a:schemeClr val="accent1"/>
              </a:solidFill>
            </a:endParaRPr>
          </a:p>
        </p:txBody>
      </p:sp>
      <p:sp>
        <p:nvSpPr>
          <p:cNvPr id="14339" name="Rectangle 3"/>
          <p:cNvSpPr>
            <a:spLocks noGrp="1"/>
          </p:cNvSpPr>
          <p:nvPr>
            <p:ph idx="1"/>
          </p:nvPr>
        </p:nvSpPr>
        <p:spPr>
          <a:xfrm>
            <a:off x="457200" y="1280160"/>
            <a:ext cx="4648200" cy="523220"/>
          </a:xfrm>
          <a:prstGeom prst="rect">
            <a:avLst/>
          </a:prstGeom>
        </p:spPr>
        <p:txBody>
          <a:bodyPr wrap="square">
            <a:spAutoFit/>
          </a:bodyPr>
          <a:lstStyle/>
          <a:p>
            <a:pPr marL="533400" indent="-533400">
              <a:buFont typeface="+mj-lt"/>
              <a:buAutoNum type="alphaLcPeriod" startAt="2"/>
            </a:pPr>
            <a:r>
              <a:rPr lang="en-US" i="0" dirty="0">
                <a:solidFill>
                  <a:schemeClr val="tx1"/>
                </a:solidFill>
              </a:rPr>
              <a:t>Using the formula for area:</a:t>
            </a:r>
          </a:p>
        </p:txBody>
      </p:sp>
      <p:pic>
        <p:nvPicPr>
          <p:cNvPr id="7" name="Picture 6" descr="A equals pi r squared.&#10;&#10;A is approximately 3.14 times open parenthesis 2.6 inches close parenthesis squared.&#10;&#10;In this case, r equals one half of 5.2 inches, which is 2.6 inches. &#10;&#10;This equals 3.14 times 6.76, square inches.&#10;&#10;Which equals 21.2264, square inches.">
            <a:extLst>
              <a:ext uri="{FF2B5EF4-FFF2-40B4-BE49-F238E27FC236}">
                <a16:creationId xmlns:a16="http://schemas.microsoft.com/office/drawing/2014/main" id="{4EC2103B-D192-483A-190B-D2AC181CB4CF}"/>
              </a:ext>
            </a:extLst>
          </p:cNvPr>
          <p:cNvPicPr>
            <a:picLocks noChangeAspect="1"/>
          </p:cNvPicPr>
          <p:nvPr/>
        </p:nvPicPr>
        <p:blipFill>
          <a:blip r:embed="rId3"/>
          <a:stretch>
            <a:fillRect/>
          </a:stretch>
        </p:blipFill>
        <p:spPr>
          <a:xfrm>
            <a:off x="1066800" y="1977390"/>
            <a:ext cx="7670400" cy="2448000"/>
          </a:xfrm>
          <a:prstGeom prst="rect">
            <a:avLst/>
          </a:prstGeom>
        </p:spPr>
      </p:pic>
      <p:sp>
        <p:nvSpPr>
          <p:cNvPr id="4" name="TextBox 3">
            <a:extLst>
              <a:ext uri="{FF2B5EF4-FFF2-40B4-BE49-F238E27FC236}">
                <a16:creationId xmlns:a16="http://schemas.microsoft.com/office/drawing/2014/main" id="{00825611-06D2-1F0B-936B-DE819ECDCFA5}"/>
              </a:ext>
            </a:extLst>
          </p:cNvPr>
          <p:cNvSpPr txBox="1"/>
          <p:nvPr/>
        </p:nvSpPr>
        <p:spPr>
          <a:xfrm>
            <a:off x="990600" y="4599400"/>
            <a:ext cx="3657600" cy="523220"/>
          </a:xfrm>
          <a:prstGeom prst="rect">
            <a:avLst/>
          </a:prstGeom>
          <a:noFill/>
        </p:spPr>
        <p:txBody>
          <a:bodyPr wrap="square">
            <a:spAutoFit/>
          </a:bodyPr>
          <a:lstStyle/>
          <a:p>
            <a:r>
              <a:rPr lang="en-US" sz="2800" i="0" dirty="0">
                <a:solidFill>
                  <a:schemeClr val="tx1"/>
                </a:solidFill>
              </a:rPr>
              <a:t>The area is </a:t>
            </a:r>
            <a:r>
              <a:rPr lang="en-US" sz="2800" i="0" dirty="0">
                <a:solidFill>
                  <a:srgbClr val="FF0008"/>
                </a:solidFill>
              </a:rPr>
              <a:t>21.2264 </a:t>
            </a:r>
            <a:r>
              <a:rPr lang="en-US" sz="2800" i="0" dirty="0">
                <a:solidFill>
                  <a:schemeClr val="tx1"/>
                </a:solidFill>
              </a:rPr>
              <a:t>in.</a:t>
            </a:r>
            <a:r>
              <a:rPr lang="en-US" sz="100" i="0" dirty="0">
                <a:solidFill>
                  <a:schemeClr val="tx1"/>
                </a:solidFill>
              </a:rPr>
              <a:t> </a:t>
            </a:r>
            <a:r>
              <a:rPr lang="en-US" sz="2800" i="0" dirty="0">
                <a:solidFill>
                  <a:schemeClr val="tx1"/>
                </a:solidFill>
                <a:latin typeface="Calibri" panose="020F0502020204030204" pitchFamily="34" charset="0"/>
                <a:ea typeface="Calibri" panose="020F0502020204030204" pitchFamily="34" charset="0"/>
                <a:cs typeface="Calibri" panose="020F0502020204030204" pitchFamily="34" charset="0"/>
              </a:rPr>
              <a:t>²</a:t>
            </a:r>
            <a:r>
              <a:rPr lang="en-US" sz="2800" i="0" dirty="0">
                <a:solidFill>
                  <a:schemeClr val="tx1"/>
                </a:solidFill>
              </a:rPr>
              <a:t>.</a:t>
            </a:r>
            <a:endParaRPr lang="en-IN" sz="2800" dirty="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Definition: Perimeter </a:t>
            </a:r>
          </a:p>
        </p:txBody>
      </p:sp>
      <p:sp>
        <p:nvSpPr>
          <p:cNvPr id="7171" name="TextBox 3"/>
          <p:cNvSpPr>
            <a:spLocks noGrp="1" noChangeArrowheads="1"/>
          </p:cNvSpPr>
          <p:nvPr>
            <p:ph idx="1"/>
          </p:nvPr>
        </p:nvSpPr>
        <p:spPr>
          <a:xfrm>
            <a:off x="457200" y="1280160"/>
            <a:ext cx="8229600" cy="954107"/>
          </a:xfrm>
          <a:prstGeom prst="rect">
            <a:avLst/>
          </a:prstGeom>
          <a:solidFill>
            <a:srgbClr val="FFFFCC"/>
          </a:solidFill>
          <a:ln w="28575">
            <a:solidFill>
              <a:srgbClr val="000000"/>
            </a:solidFill>
          </a:ln>
        </p:spPr>
        <p:txBody>
          <a:bodyPr>
            <a:spAutoFit/>
          </a:bodyPr>
          <a:lstStyle/>
          <a:p>
            <a:pPr marL="15875" indent="-15875" eaLnBrk="0" hangingPunct="0">
              <a:tabLst>
                <a:tab pos="1371600" algn="l"/>
              </a:tabLst>
            </a:pPr>
            <a:r>
              <a:rPr lang="en-US" dirty="0">
                <a:solidFill>
                  <a:srgbClr val="000000"/>
                </a:solidFill>
                <a:latin typeface="Calibri" pitchFamily="34" charset="0"/>
              </a:rPr>
              <a:t>The </a:t>
            </a:r>
            <a:r>
              <a:rPr lang="en-US" b="1" dirty="0">
                <a:solidFill>
                  <a:srgbClr val="C00000"/>
                </a:solidFill>
                <a:latin typeface="Calibri" pitchFamily="34" charset="0"/>
              </a:rPr>
              <a:t>perimeter</a:t>
            </a:r>
            <a:r>
              <a:rPr lang="en-US" dirty="0">
                <a:solidFill>
                  <a:srgbClr val="000000"/>
                </a:solidFill>
                <a:latin typeface="Calibri" pitchFamily="34" charset="0"/>
              </a:rPr>
              <a:t> </a:t>
            </a:r>
            <a:r>
              <a:rPr lang="en-US" i="1" dirty="0">
                <a:solidFill>
                  <a:srgbClr val="000000"/>
                </a:solidFill>
                <a:latin typeface="Calibri" pitchFamily="34" charset="0"/>
              </a:rPr>
              <a:t>P</a:t>
            </a:r>
            <a:r>
              <a:rPr lang="en-US" dirty="0">
                <a:solidFill>
                  <a:srgbClr val="000000"/>
                </a:solidFill>
                <a:latin typeface="Calibri" pitchFamily="34" charset="0"/>
              </a:rPr>
              <a:t> of a polygon is the sum of the lengths of its sides.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15: </a:t>
            </a:r>
            <a:r>
              <a:rPr lang="en-US" dirty="0"/>
              <a:t>Calculating the Perimeter</a:t>
            </a:r>
            <a:r>
              <a:rPr lang="en-US" baseline="-25000" dirty="0"/>
              <a:t>1</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r>
              <a:rPr lang="en-US" dirty="0"/>
              <a:t>Calculate the perimeter of the figure shown: a semicircle (half of a circle) and a diameter. The radius is </a:t>
            </a:r>
            <a:r>
              <a:rPr lang="en-US" dirty="0">
                <a:solidFill>
                  <a:srgbClr val="0000FF"/>
                </a:solidFill>
              </a:rPr>
              <a:t>4 ft </a:t>
            </a:r>
            <a:r>
              <a:rPr lang="en-US" dirty="0"/>
              <a:t>long.</a:t>
            </a:r>
          </a:p>
          <a:p>
            <a:endParaRPr lang="en-US" b="1" i="0" dirty="0">
              <a:solidFill>
                <a:schemeClr val="tx1"/>
              </a:solidFill>
            </a:endParaRPr>
          </a:p>
          <a:p>
            <a:pPr>
              <a:buFont typeface="Courier New" pitchFamily="49" charset="0"/>
              <a:buNone/>
            </a:pPr>
            <a:endParaRPr lang="en-US" b="1" i="0" dirty="0">
              <a:solidFill>
                <a:schemeClr val="tx1"/>
              </a:solidFill>
            </a:endParaRPr>
          </a:p>
        </p:txBody>
      </p:sp>
      <p:pic>
        <p:nvPicPr>
          <p:cNvPr id="18435" name="Picture 3" descr="A semicircle is shown with its radius labeled, r equals  4 centimeter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00400" y="2434312"/>
            <a:ext cx="2377440" cy="1601966"/>
          </a:xfrm>
          <a:prstGeom prst="rect">
            <a:avLst/>
          </a:prstGeom>
          <a:noFill/>
          <a:ln w="9525">
            <a:noFill/>
            <a:miter lim="800000"/>
            <a:headEnd/>
            <a:tailEnd/>
          </a:ln>
        </p:spPr>
      </p:pic>
      <p:sp>
        <p:nvSpPr>
          <p:cNvPr id="5" name="Rectangle 4"/>
          <p:cNvSpPr/>
          <p:nvPr/>
        </p:nvSpPr>
        <p:spPr>
          <a:xfrm>
            <a:off x="457200" y="4127718"/>
            <a:ext cx="8229600" cy="1815882"/>
          </a:xfrm>
          <a:prstGeom prst="rect">
            <a:avLst/>
          </a:prstGeom>
        </p:spPr>
        <p:txBody>
          <a:bodyPr wrap="square">
            <a:spAutoFit/>
          </a:bodyPr>
          <a:lstStyle/>
          <a:p>
            <a:r>
              <a:rPr lang="en-US" sz="2800" b="1" dirty="0"/>
              <a:t>Solution</a:t>
            </a:r>
            <a:endParaRPr lang="en-US" sz="2800" dirty="0"/>
          </a:p>
          <a:p>
            <a:r>
              <a:rPr lang="en-US" sz="2800" dirty="0"/>
              <a:t>In order to find the perimeter of the figure, find the perimeter of the semicircle and then add the </a:t>
            </a:r>
            <a:br>
              <a:rPr lang="en-US" sz="2800" dirty="0"/>
            </a:br>
            <a:r>
              <a:rPr lang="en-US" sz="2800" dirty="0"/>
              <a:t>diameter.</a:t>
            </a:r>
          </a:p>
        </p:txBody>
      </p:sp>
    </p:spTree>
    <p:custDataLst>
      <p:tags r:id="rId1"/>
    </p:custData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solidFill>
                  <a:schemeClr val="accent1"/>
                </a:solidFill>
              </a:rPr>
              <a:t>Example 15: </a:t>
            </a:r>
            <a:r>
              <a:rPr lang="en-US" dirty="0"/>
              <a:t>Calculating the Perimeter</a:t>
            </a:r>
            <a:r>
              <a:rPr lang="en-US" baseline="-25000" dirty="0"/>
              <a:t>2</a:t>
            </a:r>
            <a:endParaRPr lang="en-US" sz="3200" dirty="0">
              <a:solidFill>
                <a:schemeClr val="accent1"/>
              </a:solidFill>
            </a:endParaRPr>
          </a:p>
        </p:txBody>
      </p:sp>
      <p:sp>
        <p:nvSpPr>
          <p:cNvPr id="16387" name="Rectangle 3"/>
          <p:cNvSpPr>
            <a:spLocks noGrp="1"/>
          </p:cNvSpPr>
          <p:nvPr>
            <p:ph idx="1"/>
          </p:nvPr>
        </p:nvSpPr>
        <p:spPr>
          <a:prstGeom prst="rect">
            <a:avLst/>
          </a:prstGeom>
        </p:spPr>
        <p:txBody>
          <a:bodyPr/>
          <a:lstStyle/>
          <a:p>
            <a:pPr>
              <a:lnSpc>
                <a:spcPct val="150000"/>
              </a:lnSpc>
            </a:pPr>
            <a:r>
              <a:rPr lang="en-US" dirty="0"/>
              <a:t>Length of semicircle </a:t>
            </a:r>
          </a:p>
          <a:p>
            <a:pPr>
              <a:lnSpc>
                <a:spcPct val="150000"/>
              </a:lnSpc>
            </a:pPr>
            <a:r>
              <a:rPr lang="en-US" i="0" dirty="0">
                <a:solidFill>
                  <a:schemeClr val="tx1"/>
                </a:solidFill>
              </a:rPr>
              <a:t>  </a:t>
            </a:r>
          </a:p>
        </p:txBody>
      </p:sp>
      <p:pic>
        <p:nvPicPr>
          <p:cNvPr id="3" name="Picture 2" descr="Equals C divided by 2 equals 2 pi r divided by 2, which equals open parenthesis 2 pi times 4 centimeters close parenthesis divided by 2, which is approximately 12.56 centimeters.">
            <a:extLst>
              <a:ext uri="{FF2B5EF4-FFF2-40B4-BE49-F238E27FC236}">
                <a16:creationId xmlns:a16="http://schemas.microsoft.com/office/drawing/2014/main" id="{17A5C4A0-3867-216B-E226-0102E3FCC29B}"/>
              </a:ext>
            </a:extLst>
          </p:cNvPr>
          <p:cNvPicPr>
            <a:picLocks noChangeAspect="1"/>
          </p:cNvPicPr>
          <p:nvPr/>
        </p:nvPicPr>
        <p:blipFill>
          <a:blip r:embed="rId3"/>
          <a:stretch>
            <a:fillRect/>
          </a:stretch>
        </p:blipFill>
        <p:spPr>
          <a:xfrm>
            <a:off x="3552825" y="1267479"/>
            <a:ext cx="4794146" cy="864000"/>
          </a:xfrm>
          <a:prstGeom prst="rect">
            <a:avLst/>
          </a:prstGeom>
        </p:spPr>
      </p:pic>
      <p:sp>
        <p:nvSpPr>
          <p:cNvPr id="10" name="TextBox 9">
            <a:extLst>
              <a:ext uri="{FF2B5EF4-FFF2-40B4-BE49-F238E27FC236}">
                <a16:creationId xmlns:a16="http://schemas.microsoft.com/office/drawing/2014/main" id="{D26A6E87-FBEB-4E7D-D637-1DBF3E7E004B}"/>
              </a:ext>
            </a:extLst>
          </p:cNvPr>
          <p:cNvSpPr txBox="1"/>
          <p:nvPr/>
        </p:nvSpPr>
        <p:spPr>
          <a:xfrm>
            <a:off x="457200" y="2131479"/>
            <a:ext cx="1752600" cy="523220"/>
          </a:xfrm>
          <a:prstGeom prst="rect">
            <a:avLst/>
          </a:prstGeom>
          <a:noFill/>
        </p:spPr>
        <p:txBody>
          <a:bodyPr wrap="square">
            <a:spAutoFit/>
          </a:bodyPr>
          <a:lstStyle/>
          <a:p>
            <a:r>
              <a:rPr lang="en-US" sz="2800" i="0" dirty="0">
                <a:solidFill>
                  <a:schemeClr val="tx1"/>
                </a:solidFill>
              </a:rPr>
              <a:t>Diameter</a:t>
            </a:r>
            <a:endParaRPr lang="en-IN" sz="2800" dirty="0"/>
          </a:p>
        </p:txBody>
      </p:sp>
      <p:pic>
        <p:nvPicPr>
          <p:cNvPr id="8" name="Picture 7" descr="Equals two r, equals two times four centimeters, equals eight centimeters.">
            <a:extLst>
              <a:ext uri="{FF2B5EF4-FFF2-40B4-BE49-F238E27FC236}">
                <a16:creationId xmlns:a16="http://schemas.microsoft.com/office/drawing/2014/main" id="{E4B0BA73-0DA0-E101-F320-1F495BD00550}"/>
              </a:ext>
            </a:extLst>
          </p:cNvPr>
          <p:cNvPicPr>
            <a:picLocks noChangeAspect="1"/>
          </p:cNvPicPr>
          <p:nvPr/>
        </p:nvPicPr>
        <p:blipFill>
          <a:blip r:embed="rId4"/>
          <a:stretch>
            <a:fillRect/>
          </a:stretch>
        </p:blipFill>
        <p:spPr>
          <a:xfrm>
            <a:off x="1981200" y="2274058"/>
            <a:ext cx="3143250" cy="419100"/>
          </a:xfrm>
          <a:prstGeom prst="rect">
            <a:avLst/>
          </a:prstGeom>
        </p:spPr>
      </p:pic>
      <p:sp>
        <p:nvSpPr>
          <p:cNvPr id="12" name="TextBox 11">
            <a:extLst>
              <a:ext uri="{FF2B5EF4-FFF2-40B4-BE49-F238E27FC236}">
                <a16:creationId xmlns:a16="http://schemas.microsoft.com/office/drawing/2014/main" id="{D3A525ED-088E-ACDA-5B63-3AC3F433A7C1}"/>
              </a:ext>
            </a:extLst>
          </p:cNvPr>
          <p:cNvSpPr txBox="1"/>
          <p:nvPr/>
        </p:nvSpPr>
        <p:spPr>
          <a:xfrm>
            <a:off x="470499" y="2663325"/>
            <a:ext cx="7543800" cy="1384995"/>
          </a:xfrm>
          <a:prstGeom prst="rect">
            <a:avLst/>
          </a:prstGeom>
          <a:noFill/>
        </p:spPr>
        <p:txBody>
          <a:bodyPr wrap="square">
            <a:spAutoFit/>
          </a:bodyPr>
          <a:lstStyle/>
          <a:p>
            <a:r>
              <a:rPr lang="it-IT" sz="2800" dirty="0"/>
              <a:t>Perimeter = semicircle + diameter </a:t>
            </a:r>
          </a:p>
          <a:p>
            <a:pPr>
              <a:tabLst>
                <a:tab pos="1484313" algn="l"/>
              </a:tabLst>
            </a:pPr>
            <a:r>
              <a:rPr lang="it-IT" sz="2800" dirty="0"/>
              <a:t>	= </a:t>
            </a:r>
            <a:r>
              <a:rPr lang="it-IT" sz="2800" dirty="0">
                <a:solidFill>
                  <a:srgbClr val="00007E"/>
                </a:solidFill>
              </a:rPr>
              <a:t>12.56 cm + 8 cm </a:t>
            </a:r>
            <a:r>
              <a:rPr lang="it-IT" sz="2800" dirty="0"/>
              <a:t>= </a:t>
            </a:r>
            <a:r>
              <a:rPr lang="it-IT" sz="2800" dirty="0">
                <a:solidFill>
                  <a:srgbClr val="FF00FF"/>
                </a:solidFill>
              </a:rPr>
              <a:t>20.56 cm</a:t>
            </a:r>
          </a:p>
          <a:p>
            <a:r>
              <a:rPr lang="en-US" sz="2800" dirty="0"/>
              <a:t>The perimeter is </a:t>
            </a:r>
            <a:r>
              <a:rPr lang="en-US" sz="2800" dirty="0">
                <a:solidFill>
                  <a:srgbClr val="FF0000"/>
                </a:solidFill>
              </a:rPr>
              <a:t>20.56 </a:t>
            </a:r>
            <a:r>
              <a:rPr lang="en-US" sz="2800" dirty="0">
                <a:solidFill>
                  <a:schemeClr val="tx1"/>
                </a:solidFill>
              </a:rPr>
              <a:t>cm.</a:t>
            </a:r>
            <a:endParaRPr lang="en-US" sz="2800" i="0" dirty="0">
              <a:solidFill>
                <a:schemeClr val="tx1"/>
              </a:solidFill>
            </a:endParaRPr>
          </a:p>
        </p:txBody>
      </p:sp>
    </p:spTree>
    <p:custDataLst>
      <p:tags r:id="rId1"/>
    </p:custData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16: </a:t>
            </a:r>
            <a:r>
              <a:rPr lang="en-US" dirty="0"/>
              <a:t>Calculating the Area of a Washer</a:t>
            </a:r>
            <a:r>
              <a:rPr lang="en-US" baseline="-25000" dirty="0"/>
              <a:t>1</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Calculate the area of the washer (shaded portion) with dimensions as shown in the figure.</a:t>
            </a:r>
            <a:r>
              <a:rPr lang="en-US" dirty="0">
                <a:solidFill>
                  <a:schemeClr val="tx1"/>
                </a:solidFill>
              </a:rPr>
              <a:t> </a:t>
            </a:r>
          </a:p>
          <a:p>
            <a:r>
              <a:rPr lang="en-US" dirty="0">
                <a:solidFill>
                  <a:schemeClr val="tx1"/>
                </a:solidFill>
              </a:rPr>
              <a:t> </a:t>
            </a:r>
          </a:p>
          <a:p>
            <a:pPr>
              <a:buFont typeface="Courier New" pitchFamily="49" charset="0"/>
              <a:buNone/>
            </a:pPr>
            <a:endParaRPr lang="en-US" dirty="0">
              <a:solidFill>
                <a:schemeClr val="tx1"/>
              </a:solidFill>
            </a:endParaRPr>
          </a:p>
        </p:txBody>
      </p:sp>
      <p:pic>
        <p:nvPicPr>
          <p:cNvPr id="20481" name="Picture 1" descr="Two circles, one large and one small are shown drawn one inside the other. The radius of the small circle that lies inside the large circle is labeled, 2 millimeters. The radius of the large circle is labeled, 5 millimeter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352800" y="2342787"/>
            <a:ext cx="2520000" cy="2153013"/>
          </a:xfrm>
          <a:prstGeom prst="rect">
            <a:avLst/>
          </a:prstGeom>
          <a:noFill/>
          <a:ln w="9525">
            <a:noFill/>
            <a:miter lim="800000"/>
            <a:headEnd/>
            <a:tailEnd/>
          </a:ln>
        </p:spPr>
      </p:pic>
      <p:sp>
        <p:nvSpPr>
          <p:cNvPr id="3" name="TextBox 2">
            <a:extLst>
              <a:ext uri="{FF2B5EF4-FFF2-40B4-BE49-F238E27FC236}">
                <a16:creationId xmlns:a16="http://schemas.microsoft.com/office/drawing/2014/main" id="{402DEF5E-4E73-4B09-170E-D8B77CEEEFDA}"/>
              </a:ext>
            </a:extLst>
          </p:cNvPr>
          <p:cNvSpPr txBox="1"/>
          <p:nvPr/>
        </p:nvSpPr>
        <p:spPr>
          <a:xfrm>
            <a:off x="485774" y="4558605"/>
            <a:ext cx="8353426" cy="1384995"/>
          </a:xfrm>
          <a:prstGeom prst="rect">
            <a:avLst/>
          </a:prstGeom>
          <a:noFill/>
        </p:spPr>
        <p:txBody>
          <a:bodyPr wrap="square">
            <a:spAutoFit/>
          </a:bodyPr>
          <a:lstStyle/>
          <a:p>
            <a:r>
              <a:rPr lang="en-US" sz="2800" b="1" dirty="0">
                <a:solidFill>
                  <a:schemeClr val="tx1"/>
                </a:solidFill>
              </a:rPr>
              <a:t>Solution</a:t>
            </a:r>
          </a:p>
          <a:p>
            <a:r>
              <a:rPr lang="en-US" sz="2800" dirty="0">
                <a:solidFill>
                  <a:schemeClr val="tx1"/>
                </a:solidFill>
              </a:rPr>
              <a:t>Subtract the area of the inside (smaller) circle from the area of the outside (larger) circle.</a:t>
            </a:r>
            <a:endParaRPr lang="en-IN" sz="2800" dirty="0"/>
          </a:p>
        </p:txBody>
      </p:sp>
    </p:spTree>
    <p:custDataLst>
      <p:tags r:id="rId1"/>
    </p:custData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16: </a:t>
            </a:r>
            <a:r>
              <a:rPr lang="en-US" dirty="0"/>
              <a:t>Calculating the Area of a Washer</a:t>
            </a:r>
            <a:r>
              <a:rPr lang="en-US" baseline="-25000" dirty="0"/>
              <a:t>2</a:t>
            </a:r>
            <a:endParaRPr lang="en-US" sz="3200" dirty="0">
              <a:solidFill>
                <a:schemeClr val="accent1"/>
              </a:solidFill>
            </a:endParaRPr>
          </a:p>
        </p:txBody>
      </p:sp>
      <p:pic>
        <p:nvPicPr>
          <p:cNvPr id="5" name="Picture 4" descr="Area of Larger Circle&#10;A equals pi r squared.&#10;A is approximately equal to 3.14 times open parenthesis 5 millimeters close parenthesis squared.&#10;This equals 3.14 times 25, square millimeters.&#10;Which equals 78.50, square millimeters.">
            <a:extLst>
              <a:ext uri="{FF2B5EF4-FFF2-40B4-BE49-F238E27FC236}">
                <a16:creationId xmlns:a16="http://schemas.microsoft.com/office/drawing/2014/main" id="{909BA6C0-16FC-67B4-4426-EFBA1D6C7FED}"/>
              </a:ext>
            </a:extLst>
          </p:cNvPr>
          <p:cNvPicPr>
            <a:picLocks noChangeAspect="1"/>
          </p:cNvPicPr>
          <p:nvPr/>
        </p:nvPicPr>
        <p:blipFill>
          <a:blip r:embed="rId3"/>
          <a:stretch>
            <a:fillRect/>
          </a:stretch>
        </p:blipFill>
        <p:spPr>
          <a:xfrm>
            <a:off x="728663" y="1143000"/>
            <a:ext cx="2880000" cy="2536120"/>
          </a:xfrm>
          <a:prstGeom prst="rect">
            <a:avLst/>
          </a:prstGeom>
        </p:spPr>
      </p:pic>
      <p:pic>
        <p:nvPicPr>
          <p:cNvPr id="13" name="Picture 12" descr="Area of Smaller Circle&#10;A equals pi r squared.&#10;A is approximately equals to 3.14 times open parenthesis 2 millimeters close parenthesis squared.&#10;This equals 3.14 times 4, square millimeters.&#10;Which equals 12.56, square millimeters.">
            <a:extLst>
              <a:ext uri="{FF2B5EF4-FFF2-40B4-BE49-F238E27FC236}">
                <a16:creationId xmlns:a16="http://schemas.microsoft.com/office/drawing/2014/main" id="{68C7EF8F-7F64-3083-FE93-530F08D66CBB}"/>
              </a:ext>
            </a:extLst>
          </p:cNvPr>
          <p:cNvPicPr>
            <a:picLocks noChangeAspect="1"/>
          </p:cNvPicPr>
          <p:nvPr/>
        </p:nvPicPr>
        <p:blipFill>
          <a:blip r:embed="rId4"/>
          <a:stretch>
            <a:fillRect/>
          </a:stretch>
        </p:blipFill>
        <p:spPr>
          <a:xfrm>
            <a:off x="4572000" y="1166158"/>
            <a:ext cx="2988000" cy="2462177"/>
          </a:xfrm>
          <a:prstGeom prst="rect">
            <a:avLst/>
          </a:prstGeom>
        </p:spPr>
      </p:pic>
      <p:pic>
        <p:nvPicPr>
          <p:cNvPr id="17" name="Picture 16" descr="Area if Washer&#10;Seventy eight point five zero, square millimeters minus twelve point five six, square millimeters equals sixty five point nine four, square millimeters.">
            <a:extLst>
              <a:ext uri="{FF2B5EF4-FFF2-40B4-BE49-F238E27FC236}">
                <a16:creationId xmlns:a16="http://schemas.microsoft.com/office/drawing/2014/main" id="{92CF73EF-C80C-9C22-C167-F739A774B656}"/>
              </a:ext>
            </a:extLst>
          </p:cNvPr>
          <p:cNvPicPr>
            <a:picLocks noChangeAspect="1"/>
          </p:cNvPicPr>
          <p:nvPr/>
        </p:nvPicPr>
        <p:blipFill>
          <a:blip r:embed="rId5"/>
          <a:stretch>
            <a:fillRect/>
          </a:stretch>
        </p:blipFill>
        <p:spPr>
          <a:xfrm>
            <a:off x="728663" y="4001983"/>
            <a:ext cx="2160000" cy="1911725"/>
          </a:xfrm>
          <a:prstGeom prst="rect">
            <a:avLst/>
          </a:prstGeom>
        </p:spPr>
      </p:pic>
      <p:sp>
        <p:nvSpPr>
          <p:cNvPr id="20" name="Rectangle 19"/>
          <p:cNvSpPr/>
          <p:nvPr/>
        </p:nvSpPr>
        <p:spPr>
          <a:xfrm>
            <a:off x="3276600" y="5420380"/>
            <a:ext cx="5735096" cy="523220"/>
          </a:xfrm>
          <a:prstGeom prst="rect">
            <a:avLst/>
          </a:prstGeom>
        </p:spPr>
        <p:txBody>
          <a:bodyPr wrap="none">
            <a:spAutoFit/>
          </a:bodyPr>
          <a:lstStyle/>
          <a:p>
            <a:r>
              <a:rPr lang="en-US" sz="2800" dirty="0"/>
              <a:t>The area of the washer is </a:t>
            </a:r>
            <a:r>
              <a:rPr lang="en-US" sz="2800" dirty="0">
                <a:solidFill>
                  <a:srgbClr val="FF0000"/>
                </a:solidFill>
              </a:rPr>
              <a:t>65.94</a:t>
            </a:r>
            <a:r>
              <a:rPr lang="en-US" sz="2800" dirty="0"/>
              <a:t> mm</a:t>
            </a:r>
            <a:r>
              <a:rPr lang="en-US" sz="2800" dirty="0">
                <a:latin typeface="Calibri" panose="020F0502020204030204" pitchFamily="34" charset="0"/>
                <a:ea typeface="Calibri" panose="020F0502020204030204" pitchFamily="34" charset="0"/>
                <a:cs typeface="Calibri" panose="020F0502020204030204" pitchFamily="34" charset="0"/>
              </a:rPr>
              <a:t>²</a:t>
            </a:r>
            <a:r>
              <a:rPr lang="en-US" sz="2800" dirty="0"/>
              <a:t>.</a:t>
            </a:r>
          </a:p>
        </p:txBody>
      </p:sp>
    </p:spTree>
    <p:custDataLst>
      <p:tags r:id="rId1"/>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17: </a:t>
            </a:r>
            <a:r>
              <a:rPr lang="en-US" dirty="0"/>
              <a:t>Calculating Perimeter and Area</a:t>
            </a:r>
            <a:r>
              <a:rPr lang="en-US" baseline="-25000" dirty="0"/>
              <a:t>1</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r>
              <a:rPr lang="en-US" i="0" dirty="0">
                <a:solidFill>
                  <a:schemeClr val="tx1"/>
                </a:solidFill>
              </a:rPr>
              <a:t>Calculate </a:t>
            </a:r>
            <a:r>
              <a:rPr lang="en-US" b="1" i="0" dirty="0">
                <a:solidFill>
                  <a:schemeClr val="tx1"/>
                </a:solidFill>
              </a:rPr>
              <a:t>a. </a:t>
            </a:r>
            <a:r>
              <a:rPr lang="en-US" i="0" dirty="0">
                <a:solidFill>
                  <a:schemeClr val="tx1"/>
                </a:solidFill>
              </a:rPr>
              <a:t>the perimeter and </a:t>
            </a:r>
            <a:r>
              <a:rPr lang="en-US" b="1" i="0" dirty="0">
                <a:solidFill>
                  <a:schemeClr val="tx1"/>
                </a:solidFill>
              </a:rPr>
              <a:t>b. </a:t>
            </a:r>
            <a:r>
              <a:rPr lang="en-US" i="0" dirty="0">
                <a:solidFill>
                  <a:schemeClr val="tx1"/>
                </a:solidFill>
              </a:rPr>
              <a:t>the area of the figure shown here with a square base and a semicircle </a:t>
            </a:r>
            <a:r>
              <a:rPr lang="en-US" dirty="0"/>
              <a:t>attached to the top. The rectangle has a length of </a:t>
            </a:r>
            <a:r>
              <a:rPr lang="en-US" dirty="0">
                <a:solidFill>
                  <a:srgbClr val="0000FF"/>
                </a:solidFill>
              </a:rPr>
              <a:t>16 m</a:t>
            </a:r>
            <a:r>
              <a:rPr lang="en-US" dirty="0"/>
              <a:t> and a width of </a:t>
            </a:r>
            <a:r>
              <a:rPr lang="en-US" dirty="0">
                <a:solidFill>
                  <a:srgbClr val="0000FF"/>
                </a:solidFill>
              </a:rPr>
              <a:t>6 m</a:t>
            </a:r>
            <a:r>
              <a:rPr lang="en-US" dirty="0"/>
              <a:t>.</a:t>
            </a:r>
            <a:endParaRPr lang="en-US" dirty="0">
              <a:solidFill>
                <a:schemeClr val="tx1"/>
              </a:solidFill>
            </a:endParaRPr>
          </a:p>
        </p:txBody>
      </p:sp>
      <p:pic>
        <p:nvPicPr>
          <p:cNvPr id="22529" name="Picture 1" descr="A rectangle is shown with its length measuring  16 meters and width measuring  6 meters. A semicircle is also shown attached along the length of the rectangle."/>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48025" y="3276600"/>
            <a:ext cx="2647950" cy="2371725"/>
          </a:xfrm>
          <a:prstGeom prst="rect">
            <a:avLst/>
          </a:prstGeom>
          <a:noFill/>
          <a:ln w="9525">
            <a:noFill/>
            <a:miter lim="800000"/>
            <a:headEnd/>
            <a:tailEnd/>
          </a:ln>
        </p:spPr>
      </p:pic>
    </p:spTree>
    <p:custDataLst>
      <p:tags r:id="rId1"/>
    </p:custData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17:  </a:t>
            </a:r>
            <a:r>
              <a:rPr lang="en-US" dirty="0"/>
              <a:t>Calculating Perimeter and Area</a:t>
            </a:r>
            <a:r>
              <a:rPr lang="en-US" baseline="-25000" dirty="0"/>
              <a:t>2</a:t>
            </a:r>
            <a:endParaRPr lang="en-US" sz="3200" dirty="0">
              <a:solidFill>
                <a:schemeClr val="accent1"/>
              </a:solidFill>
            </a:endParaRPr>
          </a:p>
        </p:txBody>
      </p:sp>
      <p:sp>
        <p:nvSpPr>
          <p:cNvPr id="21507" name="Rectangle 3"/>
          <p:cNvSpPr>
            <a:spLocks noGrp="1"/>
          </p:cNvSpPr>
          <p:nvPr>
            <p:ph idx="1"/>
          </p:nvPr>
        </p:nvSpPr>
        <p:spPr>
          <a:xfrm>
            <a:off x="457200" y="1280160"/>
            <a:ext cx="8229600" cy="4065087"/>
          </a:xfrm>
          <a:prstGeom prst="rect">
            <a:avLst/>
          </a:prstGeom>
        </p:spPr>
        <p:txBody>
          <a:bodyPr>
            <a:spAutoFit/>
          </a:bodyPr>
          <a:lstStyle/>
          <a:p>
            <a:pPr marL="533400" indent="-533400">
              <a:buFont typeface="Courier New" pitchFamily="49" charset="0"/>
              <a:buNone/>
            </a:pPr>
            <a:r>
              <a:rPr lang="en-US" b="1" i="0" dirty="0">
                <a:solidFill>
                  <a:schemeClr val="tx1"/>
                </a:solidFill>
              </a:rPr>
              <a:t>Solution</a:t>
            </a:r>
          </a:p>
          <a:p>
            <a:pPr marL="628650" indent="-628650"/>
            <a:r>
              <a:rPr lang="en-US" dirty="0"/>
              <a:t>a.	The perimeter of the figure is the sum of the lengths of three sides of the rectangle and the length of the semicircle. (</a:t>
            </a:r>
            <a:r>
              <a:rPr lang="en-US" b="1" dirty="0"/>
              <a:t>Note: </a:t>
            </a:r>
            <a:r>
              <a:rPr lang="en-US" dirty="0"/>
              <a:t>The diameter of the semicircle is </a:t>
            </a:r>
            <a:r>
              <a:rPr lang="en-US" dirty="0">
                <a:solidFill>
                  <a:srgbClr val="0000FF"/>
                </a:solidFill>
              </a:rPr>
              <a:t>16 m</a:t>
            </a:r>
            <a:r>
              <a:rPr lang="en-US" dirty="0"/>
              <a:t>.)</a:t>
            </a:r>
          </a:p>
          <a:p>
            <a:pPr>
              <a:tabLst>
                <a:tab pos="461963" algn="l"/>
              </a:tabLst>
            </a:pPr>
            <a:r>
              <a:rPr lang="en-US" dirty="0"/>
              <a:t>	  Sum of the lengths of three sides of the rectangle</a:t>
            </a:r>
          </a:p>
          <a:p>
            <a:r>
              <a:rPr lang="en-US" dirty="0"/>
              <a:t>	 = </a:t>
            </a:r>
            <a:r>
              <a:rPr lang="en-US" dirty="0">
                <a:solidFill>
                  <a:srgbClr val="00007E"/>
                </a:solidFill>
              </a:rPr>
              <a:t>6 m + 16 m + 6 m = 28 m</a:t>
            </a:r>
            <a:endParaRPr lang="en-US" i="0" dirty="0">
              <a:solidFill>
                <a:srgbClr val="00007E"/>
              </a:solidFill>
            </a:endParaRPr>
          </a:p>
          <a:p>
            <a:pPr marL="533400" indent="-533400">
              <a:lnSpc>
                <a:spcPct val="160000"/>
              </a:lnSpc>
              <a:buFont typeface="Courier New" pitchFamily="49" charset="0"/>
              <a:buNone/>
            </a:pPr>
            <a:r>
              <a:rPr lang="en-US" i="0" dirty="0">
                <a:solidFill>
                  <a:schemeClr val="tx1"/>
                </a:solidFill>
              </a:rPr>
              <a:t>Length of semicircle</a:t>
            </a:r>
            <a:endParaRPr lang="en-US" i="0" dirty="0">
              <a:solidFill>
                <a:srgbClr val="000066"/>
              </a:solidFill>
            </a:endParaRPr>
          </a:p>
        </p:txBody>
      </p:sp>
      <p:pic>
        <p:nvPicPr>
          <p:cNvPr id="7" name="Picture 6" descr="One half times C equals one half times pi times d, approximately equal to one half times 3.14 times 16 meters, which equals 25.12 meters.">
            <a:extLst>
              <a:ext uri="{FF2B5EF4-FFF2-40B4-BE49-F238E27FC236}">
                <a16:creationId xmlns:a16="http://schemas.microsoft.com/office/drawing/2014/main" id="{C3CFBBC3-B5C8-FF11-8760-D5AD168409BA}"/>
              </a:ext>
            </a:extLst>
          </p:cNvPr>
          <p:cNvPicPr>
            <a:picLocks noChangeAspect="1"/>
          </p:cNvPicPr>
          <p:nvPr/>
        </p:nvPicPr>
        <p:blipFill>
          <a:blip r:embed="rId3"/>
          <a:stretch>
            <a:fillRect/>
          </a:stretch>
        </p:blipFill>
        <p:spPr>
          <a:xfrm>
            <a:off x="3562350" y="4680402"/>
            <a:ext cx="5019675" cy="781050"/>
          </a:xfrm>
          <a:prstGeom prst="rect">
            <a:avLst/>
          </a:prstGeom>
        </p:spPr>
      </p:pic>
      <p:sp>
        <p:nvSpPr>
          <p:cNvPr id="6" name="TextBox 5">
            <a:extLst>
              <a:ext uri="{FF2B5EF4-FFF2-40B4-BE49-F238E27FC236}">
                <a16:creationId xmlns:a16="http://schemas.microsoft.com/office/drawing/2014/main" id="{A6A38723-C52E-4334-4D70-7821738CAAEF}"/>
              </a:ext>
            </a:extLst>
          </p:cNvPr>
          <p:cNvSpPr txBox="1"/>
          <p:nvPr/>
        </p:nvSpPr>
        <p:spPr>
          <a:xfrm>
            <a:off x="457200" y="5356749"/>
            <a:ext cx="8229600" cy="591059"/>
          </a:xfrm>
          <a:prstGeom prst="rect">
            <a:avLst/>
          </a:prstGeom>
          <a:noFill/>
        </p:spPr>
        <p:txBody>
          <a:bodyPr wrap="square">
            <a:spAutoFit/>
          </a:bodyPr>
          <a:lstStyle/>
          <a:p>
            <a:pPr marL="533400" indent="-533400">
              <a:lnSpc>
                <a:spcPct val="125000"/>
              </a:lnSpc>
              <a:spcBef>
                <a:spcPts val="1200"/>
              </a:spcBef>
              <a:buFont typeface="Courier New" pitchFamily="49" charset="0"/>
              <a:buNone/>
            </a:pPr>
            <a:r>
              <a:rPr lang="en-US" sz="2800" i="0" dirty="0">
                <a:solidFill>
                  <a:schemeClr val="tx1"/>
                </a:solidFill>
              </a:rPr>
              <a:t>Perimeter of the figure </a:t>
            </a:r>
            <a:r>
              <a:rPr lang="en-US" sz="2800" i="0" dirty="0">
                <a:solidFill>
                  <a:srgbClr val="000099"/>
                </a:solidFill>
              </a:rPr>
              <a:t>= 28 m + </a:t>
            </a:r>
            <a:r>
              <a:rPr lang="en-US" sz="2800" i="0" dirty="0">
                <a:solidFill>
                  <a:srgbClr val="00007E"/>
                </a:solidFill>
              </a:rPr>
              <a:t>25.12 m = </a:t>
            </a:r>
            <a:r>
              <a:rPr lang="en-US" sz="2800" i="0" dirty="0">
                <a:solidFill>
                  <a:srgbClr val="FF0000"/>
                </a:solidFill>
              </a:rPr>
              <a:t>53.12 m</a:t>
            </a:r>
            <a:endParaRPr lang="en-US" sz="2800" dirty="0">
              <a:solidFill>
                <a:srgbClr val="FF0000"/>
              </a:solidFill>
            </a:endParaRPr>
          </a:p>
        </p:txBody>
      </p:sp>
    </p:spTree>
    <p:custDataLst>
      <p:tags r:id="rId1"/>
    </p:custData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17:  </a:t>
            </a:r>
            <a:r>
              <a:rPr lang="en-US" dirty="0"/>
              <a:t>Calculating Perimeter and Area</a:t>
            </a:r>
            <a:r>
              <a:rPr lang="en-US" baseline="-25000" dirty="0"/>
              <a:t>3</a:t>
            </a:r>
            <a:endParaRPr lang="en-US" sz="3200" dirty="0">
              <a:solidFill>
                <a:schemeClr val="accent1"/>
              </a:solidFill>
            </a:endParaRPr>
          </a:p>
        </p:txBody>
      </p:sp>
      <p:sp>
        <p:nvSpPr>
          <p:cNvPr id="22531" name="Rectangle 3"/>
          <p:cNvSpPr>
            <a:spLocks noGrp="1"/>
          </p:cNvSpPr>
          <p:nvPr>
            <p:ph idx="1"/>
          </p:nvPr>
        </p:nvSpPr>
        <p:spPr>
          <a:xfrm>
            <a:off x="457200" y="1280160"/>
            <a:ext cx="8229600" cy="4572000"/>
          </a:xfrm>
          <a:prstGeom prst="rect">
            <a:avLst/>
          </a:prstGeom>
        </p:spPr>
        <p:txBody>
          <a:bodyPr>
            <a:normAutofit/>
          </a:bodyPr>
          <a:lstStyle/>
          <a:p>
            <a:pPr marL="628650" indent="-628650">
              <a:tabLst>
                <a:tab pos="463550" algn="l"/>
              </a:tabLst>
            </a:pPr>
            <a:r>
              <a:rPr lang="en-US" i="0" dirty="0">
                <a:solidFill>
                  <a:schemeClr val="tx1"/>
                </a:solidFill>
              </a:rPr>
              <a:t>b.		Calculate the area of the square then subtract the area of the semicircle. </a:t>
            </a:r>
          </a:p>
          <a:p>
            <a:pPr marL="628650" indent="-628650">
              <a:buFont typeface="Courier New" pitchFamily="49" charset="0"/>
              <a:buNone/>
            </a:pPr>
            <a:r>
              <a:rPr lang="en-US" i="0" dirty="0">
                <a:solidFill>
                  <a:schemeClr val="tx1"/>
                </a:solidFill>
              </a:rPr>
              <a:t>	Area of square</a:t>
            </a:r>
            <a:endParaRPr lang="en-US" sz="1500" dirty="0">
              <a:solidFill>
                <a:schemeClr val="tx1"/>
              </a:solidFill>
            </a:endParaRPr>
          </a:p>
        </p:txBody>
      </p:sp>
      <p:pic>
        <p:nvPicPr>
          <p:cNvPr id="4" name="Picture 3" descr="equals L times W equals 16 meters times 6 meters equals 96, square meters.">
            <a:extLst>
              <a:ext uri="{FF2B5EF4-FFF2-40B4-BE49-F238E27FC236}">
                <a16:creationId xmlns:a16="http://schemas.microsoft.com/office/drawing/2014/main" id="{31487D23-DB10-03E6-81A1-BA6D8A69D026}"/>
              </a:ext>
            </a:extLst>
          </p:cNvPr>
          <p:cNvPicPr>
            <a:picLocks noChangeAspect="1"/>
          </p:cNvPicPr>
          <p:nvPr/>
        </p:nvPicPr>
        <p:blipFill>
          <a:blip r:embed="rId3"/>
          <a:stretch>
            <a:fillRect/>
          </a:stretch>
        </p:blipFill>
        <p:spPr>
          <a:xfrm>
            <a:off x="3352800" y="2300258"/>
            <a:ext cx="3114675" cy="371475"/>
          </a:xfrm>
          <a:prstGeom prst="rect">
            <a:avLst/>
          </a:prstGeom>
        </p:spPr>
      </p:pic>
      <p:sp>
        <p:nvSpPr>
          <p:cNvPr id="13" name="TextBox 12">
            <a:extLst>
              <a:ext uri="{FF2B5EF4-FFF2-40B4-BE49-F238E27FC236}">
                <a16:creationId xmlns:a16="http://schemas.microsoft.com/office/drawing/2014/main" id="{508BC737-F9E8-0CCD-643C-0799E13C1A9F}"/>
              </a:ext>
            </a:extLst>
          </p:cNvPr>
          <p:cNvSpPr txBox="1"/>
          <p:nvPr/>
        </p:nvSpPr>
        <p:spPr>
          <a:xfrm>
            <a:off x="1076325" y="2753380"/>
            <a:ext cx="2819400" cy="523220"/>
          </a:xfrm>
          <a:prstGeom prst="rect">
            <a:avLst/>
          </a:prstGeom>
          <a:noFill/>
        </p:spPr>
        <p:txBody>
          <a:bodyPr wrap="square">
            <a:spAutoFit/>
          </a:bodyPr>
          <a:lstStyle/>
          <a:p>
            <a:r>
              <a:rPr lang="en-US" sz="2800" i="0" dirty="0">
                <a:solidFill>
                  <a:schemeClr val="tx1"/>
                </a:solidFill>
              </a:rPr>
              <a:t>Area of semicircle</a:t>
            </a:r>
            <a:endParaRPr lang="en-IN" sz="2800" dirty="0"/>
          </a:p>
        </p:txBody>
      </p:sp>
      <p:pic>
        <p:nvPicPr>
          <p:cNvPr id="3" name="Picture 2" descr="equals to One half A equals one half pi r squared, &#10;In this case, r equals one half times d which equals one half times 16 meters or 8 meters.&#10;so, by substituting the value of r, area is approximately equals to one half times 3.14 times open parenthesis 8 meters closed parenthesis squared which equals 100.48 square meters.">
            <a:extLst>
              <a:ext uri="{FF2B5EF4-FFF2-40B4-BE49-F238E27FC236}">
                <a16:creationId xmlns:a16="http://schemas.microsoft.com/office/drawing/2014/main" id="{BCE4402C-4EEE-152C-3CFA-9A64DF500280}"/>
              </a:ext>
            </a:extLst>
          </p:cNvPr>
          <p:cNvPicPr>
            <a:picLocks noChangeAspect="1"/>
          </p:cNvPicPr>
          <p:nvPr/>
        </p:nvPicPr>
        <p:blipFill>
          <a:blip r:embed="rId4"/>
          <a:stretch>
            <a:fillRect/>
          </a:stretch>
        </p:blipFill>
        <p:spPr>
          <a:xfrm>
            <a:off x="972783" y="3417840"/>
            <a:ext cx="7569908" cy="2160000"/>
          </a:xfrm>
          <a:prstGeom prst="rect">
            <a:avLst/>
          </a:prstGeom>
        </p:spPr>
      </p:pic>
    </p:spTree>
    <p:custDataLst>
      <p:tags r:id="rId1"/>
    </p:custData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17:  </a:t>
            </a:r>
            <a:r>
              <a:rPr lang="en-US" dirty="0"/>
              <a:t>Calculating Perimeter and Area</a:t>
            </a:r>
            <a:r>
              <a:rPr lang="en-US" baseline="-25000" dirty="0"/>
              <a:t>4</a:t>
            </a:r>
            <a:endParaRPr lang="en-US" dirty="0"/>
          </a:p>
        </p:txBody>
      </p:sp>
      <p:sp>
        <p:nvSpPr>
          <p:cNvPr id="3" name="Content Placeholder 2"/>
          <p:cNvSpPr>
            <a:spLocks noGrp="1"/>
          </p:cNvSpPr>
          <p:nvPr>
            <p:ph idx="1"/>
          </p:nvPr>
        </p:nvSpPr>
        <p:spPr/>
        <p:txBody>
          <a:bodyPr/>
          <a:lstStyle/>
          <a:p>
            <a:r>
              <a:rPr lang="en-US" dirty="0">
                <a:solidFill>
                  <a:schemeClr val="tx1"/>
                </a:solidFill>
              </a:rPr>
              <a:t>Area of the figure </a:t>
            </a:r>
            <a:r>
              <a:rPr lang="en-US" dirty="0">
                <a:solidFill>
                  <a:srgbClr val="000099"/>
                </a:solidFill>
              </a:rPr>
              <a:t>= 96 m + </a:t>
            </a:r>
            <a:r>
              <a:rPr lang="en-US" dirty="0">
                <a:solidFill>
                  <a:srgbClr val="9900FF"/>
                </a:solidFill>
              </a:rPr>
              <a:t>100.48 m = </a:t>
            </a:r>
            <a:r>
              <a:rPr lang="en-US" dirty="0">
                <a:solidFill>
                  <a:srgbClr val="FF0000"/>
                </a:solidFill>
              </a:rPr>
              <a:t>196.48 m²</a:t>
            </a:r>
            <a:r>
              <a:rPr lang="en-US" dirty="0"/>
              <a:t>.</a:t>
            </a:r>
            <a:endParaRPr lang="en-US" dirty="0">
              <a:solidFill>
                <a:srgbClr val="9900FF"/>
              </a:solidFill>
            </a:endParaRPr>
          </a:p>
          <a:p>
            <a:r>
              <a:rPr lang="en-US" dirty="0"/>
              <a:t>The perimeter of the figure is </a:t>
            </a:r>
            <a:r>
              <a:rPr lang="en-US" dirty="0">
                <a:solidFill>
                  <a:srgbClr val="FF0000"/>
                </a:solidFill>
              </a:rPr>
              <a:t>53.12 m </a:t>
            </a:r>
            <a:r>
              <a:rPr lang="en-US" dirty="0"/>
              <a:t>and the area of the figure is </a:t>
            </a:r>
            <a:r>
              <a:rPr lang="en-US" dirty="0">
                <a:solidFill>
                  <a:srgbClr val="FF0000"/>
                </a:solidFill>
              </a:rPr>
              <a:t>196.48 m²</a:t>
            </a:r>
            <a:r>
              <a:rPr lang="en-US" dirty="0"/>
              <a:t>.</a:t>
            </a:r>
          </a:p>
        </p:txBody>
      </p:sp>
    </p:spTree>
    <p:custDataLst>
      <p:tags r:id="rId1"/>
    </p:custData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18: </a:t>
            </a:r>
            <a:r>
              <a:rPr lang="en-US" dirty="0"/>
              <a:t>Calculating Perimeter and Area</a:t>
            </a:r>
            <a:r>
              <a:rPr lang="en-US" baseline="-25000" dirty="0"/>
              <a:t>1</a:t>
            </a:r>
            <a:endParaRPr lang="en-US" dirty="0"/>
          </a:p>
        </p:txBody>
      </p:sp>
      <p:sp>
        <p:nvSpPr>
          <p:cNvPr id="4" name="Content Placeholder 3"/>
          <p:cNvSpPr>
            <a:spLocks noGrp="1"/>
          </p:cNvSpPr>
          <p:nvPr>
            <p:ph idx="1"/>
          </p:nvPr>
        </p:nvSpPr>
        <p:spPr>
          <a:xfrm>
            <a:off x="457200" y="1280160"/>
            <a:ext cx="8229600" cy="4572000"/>
          </a:xfrm>
          <a:prstGeom prst="rect">
            <a:avLst/>
          </a:prstGeom>
        </p:spPr>
        <p:txBody>
          <a:bodyPr/>
          <a:lstStyle/>
          <a:p>
            <a:pPr>
              <a:buFont typeface="Courier New" pitchFamily="49" charset="0"/>
              <a:buNone/>
            </a:pPr>
            <a:r>
              <a:rPr lang="en-US" i="0" dirty="0">
                <a:solidFill>
                  <a:schemeClr val="tx1"/>
                </a:solidFill>
              </a:rPr>
              <a:t>Calculate </a:t>
            </a:r>
            <a:r>
              <a:rPr lang="en-US" b="1" i="0" dirty="0">
                <a:solidFill>
                  <a:schemeClr val="tx1"/>
                </a:solidFill>
              </a:rPr>
              <a:t>a. </a:t>
            </a:r>
            <a:r>
              <a:rPr lang="en-US" i="0" dirty="0">
                <a:solidFill>
                  <a:schemeClr val="tx1"/>
                </a:solidFill>
              </a:rPr>
              <a:t>the perimeter and </a:t>
            </a:r>
            <a:r>
              <a:rPr lang="en-US" b="1" i="0" dirty="0">
                <a:solidFill>
                  <a:schemeClr val="tx1"/>
                </a:solidFill>
              </a:rPr>
              <a:t>b. </a:t>
            </a:r>
            <a:r>
              <a:rPr lang="en-US" i="0" dirty="0">
                <a:solidFill>
                  <a:schemeClr val="tx1"/>
                </a:solidFill>
              </a:rPr>
              <a:t>the area of the figure shown here with a square base and a semicircle cut out of one side. One side of the square is </a:t>
            </a:r>
            <a:r>
              <a:rPr lang="en-US" i="0" dirty="0">
                <a:solidFill>
                  <a:srgbClr val="0000FF"/>
                </a:solidFill>
              </a:rPr>
              <a:t>10 in. </a:t>
            </a:r>
            <a:r>
              <a:rPr lang="en-US" i="0" dirty="0">
                <a:solidFill>
                  <a:schemeClr val="tx1"/>
                </a:solidFill>
              </a:rPr>
              <a:t>long.</a:t>
            </a:r>
            <a:r>
              <a:rPr lang="en-US" dirty="0">
                <a:solidFill>
                  <a:schemeClr val="tx1"/>
                </a:solidFill>
              </a:rPr>
              <a:t> </a:t>
            </a:r>
          </a:p>
        </p:txBody>
      </p:sp>
      <p:pic>
        <p:nvPicPr>
          <p:cNvPr id="28674" name="Picture 2" descr="Diagram of a square with sides measured at  10 inches. There is a semi circle cut out of the top of the square."/>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48000" y="2971800"/>
            <a:ext cx="2676525" cy="2190750"/>
          </a:xfrm>
          <a:prstGeom prst="rect">
            <a:avLst/>
          </a:prstGeom>
          <a:noFill/>
          <a:ln w="9525">
            <a:noFill/>
            <a:miter lim="800000"/>
            <a:headEnd/>
            <a:tailEnd/>
          </a:ln>
        </p:spPr>
      </p:pic>
    </p:spTree>
    <p:custDataLst>
      <p:tags r:id="rId1"/>
    </p:custData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18: </a:t>
            </a:r>
            <a:r>
              <a:rPr lang="en-US" dirty="0"/>
              <a:t>Calculating Perimeter and Area</a:t>
            </a:r>
            <a:r>
              <a:rPr lang="en-US" baseline="-25000" dirty="0"/>
              <a:t>2</a:t>
            </a:r>
            <a:endParaRPr lang="en-US" dirty="0"/>
          </a:p>
        </p:txBody>
      </p:sp>
      <p:sp>
        <p:nvSpPr>
          <p:cNvPr id="4" name="Content Placeholder 3"/>
          <p:cNvSpPr>
            <a:spLocks noGrp="1"/>
          </p:cNvSpPr>
          <p:nvPr>
            <p:ph idx="1"/>
          </p:nvPr>
        </p:nvSpPr>
        <p:spPr>
          <a:xfrm>
            <a:off x="457200" y="1280160"/>
            <a:ext cx="8229600" cy="4635115"/>
          </a:xfrm>
          <a:prstGeom prst="rect">
            <a:avLst/>
          </a:prstGeom>
        </p:spPr>
        <p:txBody>
          <a:bodyPr>
            <a:spAutoFit/>
          </a:bodyPr>
          <a:lstStyle/>
          <a:p>
            <a:pPr marL="533400" indent="-533400">
              <a:buFont typeface="Courier New" pitchFamily="49" charset="0"/>
              <a:buNone/>
            </a:pPr>
            <a:r>
              <a:rPr lang="en-US" b="1" i="0" dirty="0">
                <a:solidFill>
                  <a:schemeClr val="tx1"/>
                </a:solidFill>
              </a:rPr>
              <a:t>Solution</a:t>
            </a:r>
          </a:p>
          <a:p>
            <a:pPr marL="542925" indent="-542925"/>
            <a:r>
              <a:rPr lang="en-US" i="0" dirty="0">
                <a:solidFill>
                  <a:schemeClr val="tx1"/>
                </a:solidFill>
              </a:rPr>
              <a:t>a.	The perimeter of the figure is the sum of the lengths of three sides of the square and the length of the semicircle. (</a:t>
            </a:r>
            <a:r>
              <a:rPr lang="en-US" b="1" i="0" dirty="0">
                <a:solidFill>
                  <a:schemeClr val="tx1"/>
                </a:solidFill>
              </a:rPr>
              <a:t>Note:</a:t>
            </a:r>
            <a:r>
              <a:rPr lang="en-US" i="0" dirty="0">
                <a:solidFill>
                  <a:schemeClr val="tx1"/>
                </a:solidFill>
              </a:rPr>
              <a:t> The diameter of the semicircle is </a:t>
            </a:r>
            <a:r>
              <a:rPr lang="en-US" i="0" dirty="0">
                <a:solidFill>
                  <a:srgbClr val="0000FF"/>
                </a:solidFill>
              </a:rPr>
              <a:t>10 in</a:t>
            </a:r>
            <a:r>
              <a:rPr lang="en-US" i="0" dirty="0">
                <a:solidFill>
                  <a:schemeClr val="tx1"/>
                </a:solidFill>
              </a:rPr>
              <a:t>.)</a:t>
            </a:r>
          </a:p>
          <a:p>
            <a:pPr marL="533400" indent="-533400"/>
            <a:r>
              <a:rPr lang="en-US" i="0" dirty="0"/>
              <a:t>	Sum of the lengths of t</a:t>
            </a:r>
            <a:r>
              <a:rPr lang="en-US" i="0" dirty="0">
                <a:solidFill>
                  <a:schemeClr val="tx1"/>
                </a:solidFill>
              </a:rPr>
              <a:t>hree sides of the square </a:t>
            </a:r>
          </a:p>
          <a:p>
            <a:pPr marL="533400" indent="-533400">
              <a:spcBef>
                <a:spcPts val="0"/>
              </a:spcBef>
            </a:pPr>
            <a:r>
              <a:rPr lang="en-US" dirty="0">
                <a:solidFill>
                  <a:schemeClr val="tx1"/>
                </a:solidFill>
              </a:rPr>
              <a:t>		</a:t>
            </a:r>
            <a:r>
              <a:rPr lang="en-US" i="0" dirty="0">
                <a:solidFill>
                  <a:srgbClr val="000099"/>
                </a:solidFill>
              </a:rPr>
              <a:t>= 10 in. + 10 in. + 10 in. = </a:t>
            </a:r>
            <a:r>
              <a:rPr lang="en-US" i="0" dirty="0">
                <a:solidFill>
                  <a:srgbClr val="FF00FF"/>
                </a:solidFill>
              </a:rPr>
              <a:t>30 in.</a:t>
            </a:r>
          </a:p>
          <a:p>
            <a:pPr marL="533400" indent="-533400">
              <a:spcBef>
                <a:spcPts val="1800"/>
              </a:spcBef>
            </a:pPr>
            <a:r>
              <a:rPr lang="en-US" i="0" dirty="0">
                <a:solidFill>
                  <a:schemeClr val="tx1"/>
                </a:solidFill>
              </a:rPr>
              <a:t>	Length of semicircle </a:t>
            </a:r>
            <a:endParaRPr lang="en-US" i="0" dirty="0">
              <a:solidFill>
                <a:srgbClr val="000066"/>
              </a:solidFill>
            </a:endParaRPr>
          </a:p>
          <a:p>
            <a:pPr marL="533400" indent="-533400">
              <a:lnSpc>
                <a:spcPct val="125000"/>
              </a:lnSpc>
              <a:spcBef>
                <a:spcPts val="1200"/>
              </a:spcBef>
              <a:buFont typeface="Courier New" pitchFamily="49" charset="0"/>
              <a:buNone/>
            </a:pPr>
            <a:r>
              <a:rPr lang="en-US" i="0" dirty="0">
                <a:solidFill>
                  <a:schemeClr val="tx1"/>
                </a:solidFill>
              </a:rPr>
              <a:t>	</a:t>
            </a:r>
            <a:endParaRPr lang="en-US" dirty="0">
              <a:solidFill>
                <a:srgbClr val="FF0000"/>
              </a:solidFill>
            </a:endParaRPr>
          </a:p>
        </p:txBody>
      </p:sp>
      <p:pic>
        <p:nvPicPr>
          <p:cNvPr id="5" name="Picture 4" descr="equals One half times C equals one half times pi times d approximately equal to one half times 3.14 times 10 inches, which equals 15.7 inches.">
            <a:extLst>
              <a:ext uri="{FF2B5EF4-FFF2-40B4-BE49-F238E27FC236}">
                <a16:creationId xmlns:a16="http://schemas.microsoft.com/office/drawing/2014/main" id="{EA21A8A8-7BE0-4E02-B617-8CD20979876A}"/>
              </a:ext>
            </a:extLst>
          </p:cNvPr>
          <p:cNvPicPr>
            <a:picLocks noChangeAspect="1"/>
          </p:cNvPicPr>
          <p:nvPr/>
        </p:nvPicPr>
        <p:blipFill>
          <a:blip r:embed="rId3"/>
          <a:stretch>
            <a:fillRect/>
          </a:stretch>
        </p:blipFill>
        <p:spPr>
          <a:xfrm>
            <a:off x="4033837" y="4564127"/>
            <a:ext cx="4943475" cy="781050"/>
          </a:xfrm>
          <a:prstGeom prst="rect">
            <a:avLst/>
          </a:prstGeom>
        </p:spPr>
      </p:pic>
      <p:sp>
        <p:nvSpPr>
          <p:cNvPr id="8" name="TextBox 7">
            <a:extLst>
              <a:ext uri="{FF2B5EF4-FFF2-40B4-BE49-F238E27FC236}">
                <a16:creationId xmlns:a16="http://schemas.microsoft.com/office/drawing/2014/main" id="{6193D12C-3FB5-1C89-8A12-4436029C1519}"/>
              </a:ext>
            </a:extLst>
          </p:cNvPr>
          <p:cNvSpPr txBox="1"/>
          <p:nvPr/>
        </p:nvSpPr>
        <p:spPr>
          <a:xfrm>
            <a:off x="1066800" y="5388993"/>
            <a:ext cx="7620000" cy="523220"/>
          </a:xfrm>
          <a:prstGeom prst="rect">
            <a:avLst/>
          </a:prstGeom>
          <a:noFill/>
        </p:spPr>
        <p:txBody>
          <a:bodyPr wrap="square">
            <a:spAutoFit/>
          </a:bodyPr>
          <a:lstStyle/>
          <a:p>
            <a:r>
              <a:rPr lang="en-US" sz="2800" i="0" dirty="0">
                <a:solidFill>
                  <a:schemeClr val="tx1"/>
                </a:solidFill>
              </a:rPr>
              <a:t>Perimeter of the figure </a:t>
            </a:r>
            <a:r>
              <a:rPr lang="en-US" sz="2800" i="0" dirty="0">
                <a:solidFill>
                  <a:srgbClr val="000099"/>
                </a:solidFill>
              </a:rPr>
              <a:t>= </a:t>
            </a:r>
            <a:r>
              <a:rPr lang="en-US" sz="2800" i="0" dirty="0">
                <a:solidFill>
                  <a:srgbClr val="FF00FF"/>
                </a:solidFill>
              </a:rPr>
              <a:t>30 in.</a:t>
            </a:r>
            <a:r>
              <a:rPr lang="en-US" sz="2800" i="0" dirty="0">
                <a:solidFill>
                  <a:srgbClr val="000099"/>
                </a:solidFill>
              </a:rPr>
              <a:t> + </a:t>
            </a:r>
            <a:r>
              <a:rPr lang="en-US" sz="2800" i="0" dirty="0">
                <a:solidFill>
                  <a:srgbClr val="9900FF"/>
                </a:solidFill>
              </a:rPr>
              <a:t>15.7 in. </a:t>
            </a:r>
            <a:r>
              <a:rPr lang="en-US" sz="2800" i="0" dirty="0">
                <a:solidFill>
                  <a:srgbClr val="00007E"/>
                </a:solidFill>
              </a:rPr>
              <a:t>=</a:t>
            </a:r>
            <a:r>
              <a:rPr lang="en-US" sz="2800" i="0" dirty="0">
                <a:solidFill>
                  <a:srgbClr val="FF0000"/>
                </a:solidFill>
              </a:rPr>
              <a:t> 45.7 in.</a:t>
            </a:r>
            <a:endParaRPr lang="en-IN" sz="2800" dirty="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Perimeter of a Polygon</a:t>
            </a:r>
          </a:p>
        </p:txBody>
      </p:sp>
      <p:graphicFrame>
        <p:nvGraphicFramePr>
          <p:cNvPr id="5" name="Content Placeholder 4" descr="The table has two columns &quot;From the Metric System&quot; and &quot;From the US Customary System&quot; contains units with it's short forms.&#10;First column &quot;From the Metric System&quot; contains millimeter mm, centimeter c m, meter m, kilometer k m&#10;Second column &quot;From the US Customary System&quot; contains inch i n., foot f t, yard y d, mile m i"/>
          <p:cNvGraphicFramePr>
            <a:graphicFrameLocks noGrp="1"/>
          </p:cNvGraphicFramePr>
          <p:nvPr>
            <p:ph idx="1"/>
            <p:extLst>
              <p:ext uri="{D42A27DB-BD31-4B8C-83A1-F6EECF244321}">
                <p14:modId xmlns:p14="http://schemas.microsoft.com/office/powerpoint/2010/main" val="4042402777"/>
              </p:ext>
            </p:extLst>
          </p:nvPr>
        </p:nvGraphicFramePr>
        <p:xfrm>
          <a:off x="457200" y="1279525"/>
          <a:ext cx="8229600" cy="1981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r>
                        <a:rPr lang="en-US" sz="2000" b="1" dirty="0"/>
                        <a:t>From the Metric System </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t>From the US Customary System</a:t>
                      </a:r>
                    </a:p>
                  </a:txBody>
                  <a:tcPr/>
                </a:tc>
                <a:extLst>
                  <a:ext uri="{0D108BD9-81ED-4DB2-BD59-A6C34878D82A}">
                    <a16:rowId xmlns:a16="http://schemas.microsoft.com/office/drawing/2014/main" val="10000"/>
                  </a:ext>
                </a:extLst>
              </a:tr>
              <a:tr h="370840">
                <a:tc>
                  <a:txBody>
                    <a:bodyPr/>
                    <a:lstStyle/>
                    <a:p>
                      <a:pPr algn="ctr"/>
                      <a:r>
                        <a:rPr lang="en-US" sz="2000" dirty="0">
                          <a:solidFill>
                            <a:srgbClr val="000000"/>
                          </a:solidFill>
                        </a:rPr>
                        <a:t>millimeter (mm)</a:t>
                      </a:r>
                    </a:p>
                  </a:txBody>
                  <a:tcPr/>
                </a:tc>
                <a:tc>
                  <a:txBody>
                    <a:bodyPr/>
                    <a:lstStyle/>
                    <a:p>
                      <a:pPr algn="ctr"/>
                      <a:r>
                        <a:rPr lang="en-US" sz="2000" dirty="0">
                          <a:solidFill>
                            <a:srgbClr val="000000"/>
                          </a:solidFill>
                        </a:rPr>
                        <a:t>inch (in.)</a:t>
                      </a:r>
                    </a:p>
                  </a:txBody>
                  <a:tcPr/>
                </a:tc>
                <a:extLst>
                  <a:ext uri="{0D108BD9-81ED-4DB2-BD59-A6C34878D82A}">
                    <a16:rowId xmlns:a16="http://schemas.microsoft.com/office/drawing/2014/main" val="10001"/>
                  </a:ext>
                </a:extLst>
              </a:tr>
              <a:tr h="370840">
                <a:tc>
                  <a:txBody>
                    <a:bodyPr/>
                    <a:lstStyle/>
                    <a:p>
                      <a:pPr algn="ctr"/>
                      <a:r>
                        <a:rPr lang="en-US" sz="2000" dirty="0">
                          <a:solidFill>
                            <a:srgbClr val="000000"/>
                          </a:solidFill>
                        </a:rPr>
                        <a:t>centimeter (cm)</a:t>
                      </a:r>
                    </a:p>
                  </a:txBody>
                  <a:tcPr/>
                </a:tc>
                <a:tc>
                  <a:txBody>
                    <a:bodyPr/>
                    <a:lstStyle/>
                    <a:p>
                      <a:pPr algn="ctr"/>
                      <a:r>
                        <a:rPr lang="en-US" sz="2000" dirty="0">
                          <a:solidFill>
                            <a:srgbClr val="000000"/>
                          </a:solidFill>
                        </a:rPr>
                        <a:t>foot (ft)</a:t>
                      </a:r>
                    </a:p>
                  </a:txBody>
                  <a:tcPr/>
                </a:tc>
                <a:extLst>
                  <a:ext uri="{0D108BD9-81ED-4DB2-BD59-A6C34878D82A}">
                    <a16:rowId xmlns:a16="http://schemas.microsoft.com/office/drawing/2014/main" val="10002"/>
                  </a:ext>
                </a:extLst>
              </a:tr>
              <a:tr h="370840">
                <a:tc>
                  <a:txBody>
                    <a:bodyPr/>
                    <a:lstStyle/>
                    <a:p>
                      <a:pPr algn="ctr"/>
                      <a:r>
                        <a:rPr lang="en-US" sz="2000" dirty="0">
                          <a:solidFill>
                            <a:srgbClr val="000000"/>
                          </a:solidFill>
                        </a:rPr>
                        <a:t>meter (m)</a:t>
                      </a:r>
                    </a:p>
                  </a:txBody>
                  <a:tcPr/>
                </a:tc>
                <a:tc>
                  <a:txBody>
                    <a:bodyPr/>
                    <a:lstStyle/>
                    <a:p>
                      <a:pPr algn="ctr"/>
                      <a:r>
                        <a:rPr lang="en-US" sz="2000" dirty="0">
                          <a:solidFill>
                            <a:srgbClr val="000000"/>
                          </a:solidFill>
                        </a:rPr>
                        <a:t>yard (yd)</a:t>
                      </a:r>
                    </a:p>
                  </a:txBody>
                  <a:tcPr/>
                </a:tc>
                <a:extLst>
                  <a:ext uri="{0D108BD9-81ED-4DB2-BD59-A6C34878D82A}">
                    <a16:rowId xmlns:a16="http://schemas.microsoft.com/office/drawing/2014/main" val="10003"/>
                  </a:ext>
                </a:extLst>
              </a:tr>
              <a:tr h="370840">
                <a:tc>
                  <a:txBody>
                    <a:bodyPr/>
                    <a:lstStyle/>
                    <a:p>
                      <a:pPr algn="ctr"/>
                      <a:r>
                        <a:rPr lang="en-US" sz="2000" dirty="0">
                          <a:solidFill>
                            <a:srgbClr val="000000"/>
                          </a:solidFill>
                        </a:rPr>
                        <a:t>kilometer (km)</a:t>
                      </a:r>
                    </a:p>
                  </a:txBody>
                  <a:tcPr/>
                </a:tc>
                <a:tc>
                  <a:txBody>
                    <a:bodyPr/>
                    <a:lstStyle/>
                    <a:p>
                      <a:pPr algn="ctr"/>
                      <a:r>
                        <a:rPr lang="en-US" sz="2000" dirty="0">
                          <a:solidFill>
                            <a:srgbClr val="000000"/>
                          </a:solidFill>
                        </a:rPr>
                        <a:t>mile (mi)</a:t>
                      </a:r>
                    </a:p>
                  </a:txBody>
                  <a:tcPr/>
                </a:tc>
                <a:extLst>
                  <a:ext uri="{0D108BD9-81ED-4DB2-BD59-A6C34878D82A}">
                    <a16:rowId xmlns:a16="http://schemas.microsoft.com/office/drawing/2014/main" val="10004"/>
                  </a:ext>
                </a:extLst>
              </a:tr>
            </a:tbl>
          </a:graphicData>
        </a:graphic>
      </p:graphicFrame>
      <p:sp>
        <p:nvSpPr>
          <p:cNvPr id="6" name="Rectangle 5"/>
          <p:cNvSpPr/>
          <p:nvPr/>
        </p:nvSpPr>
        <p:spPr>
          <a:xfrm>
            <a:off x="4035876" y="3440668"/>
            <a:ext cx="1069524" cy="461665"/>
          </a:xfrm>
          <a:prstGeom prst="rect">
            <a:avLst/>
          </a:prstGeom>
        </p:spPr>
        <p:txBody>
          <a:bodyPr wrap="none">
            <a:spAutoFit/>
          </a:bodyPr>
          <a:lstStyle/>
          <a:p>
            <a:r>
              <a:rPr lang="en-US" sz="2400" dirty="0"/>
              <a:t>Table 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18: </a:t>
            </a:r>
            <a:r>
              <a:rPr lang="en-US" dirty="0"/>
              <a:t>Calculating Perimeter and Area</a:t>
            </a:r>
            <a:r>
              <a:rPr lang="en-US" baseline="-25000" dirty="0"/>
              <a:t>3</a:t>
            </a:r>
            <a:endParaRPr lang="en-US" dirty="0"/>
          </a:p>
        </p:txBody>
      </p:sp>
      <p:sp>
        <p:nvSpPr>
          <p:cNvPr id="3" name="Content Placeholder 2"/>
          <p:cNvSpPr>
            <a:spLocks noGrp="1"/>
          </p:cNvSpPr>
          <p:nvPr>
            <p:ph idx="1"/>
          </p:nvPr>
        </p:nvSpPr>
        <p:spPr>
          <a:xfrm>
            <a:off x="457200" y="1280160"/>
            <a:ext cx="8229600" cy="4876800"/>
          </a:xfrm>
        </p:spPr>
        <p:txBody>
          <a:bodyPr>
            <a:noAutofit/>
          </a:bodyPr>
          <a:lstStyle/>
          <a:p>
            <a:pPr marL="714375" indent="-714375"/>
            <a:r>
              <a:rPr lang="en-US" dirty="0"/>
              <a:t>b.	Calculate the area of the square then subtract the area of the semicircle.</a:t>
            </a:r>
          </a:p>
          <a:p>
            <a:pPr marL="514350" indent="-514350"/>
            <a:r>
              <a:rPr lang="en-US" dirty="0"/>
              <a:t>	   Area of square</a:t>
            </a:r>
          </a:p>
        </p:txBody>
      </p:sp>
      <p:pic>
        <p:nvPicPr>
          <p:cNvPr id="7" name="Picture 6" descr="equals s squared equals open parenthesis 10 inches close parenthesis squared which equals 100, square inches.">
            <a:extLst>
              <a:ext uri="{FF2B5EF4-FFF2-40B4-BE49-F238E27FC236}">
                <a16:creationId xmlns:a16="http://schemas.microsoft.com/office/drawing/2014/main" id="{89E9225F-594A-9AB2-5076-DF969ACFF0E7}"/>
              </a:ext>
            </a:extLst>
          </p:cNvPr>
          <p:cNvPicPr>
            <a:picLocks noChangeAspect="1"/>
          </p:cNvPicPr>
          <p:nvPr/>
        </p:nvPicPr>
        <p:blipFill>
          <a:blip r:embed="rId3"/>
          <a:stretch>
            <a:fillRect/>
          </a:stretch>
        </p:blipFill>
        <p:spPr>
          <a:xfrm>
            <a:off x="3476625" y="2211546"/>
            <a:ext cx="3381375" cy="581025"/>
          </a:xfrm>
          <a:prstGeom prst="rect">
            <a:avLst/>
          </a:prstGeom>
        </p:spPr>
      </p:pic>
      <p:sp>
        <p:nvSpPr>
          <p:cNvPr id="14" name="TextBox 13">
            <a:extLst>
              <a:ext uri="{FF2B5EF4-FFF2-40B4-BE49-F238E27FC236}">
                <a16:creationId xmlns:a16="http://schemas.microsoft.com/office/drawing/2014/main" id="{80561611-7843-474A-C5ED-93A281E762D5}"/>
              </a:ext>
            </a:extLst>
          </p:cNvPr>
          <p:cNvSpPr txBox="1"/>
          <p:nvPr/>
        </p:nvSpPr>
        <p:spPr>
          <a:xfrm>
            <a:off x="1219200" y="2819400"/>
            <a:ext cx="2819400" cy="523220"/>
          </a:xfrm>
          <a:prstGeom prst="rect">
            <a:avLst/>
          </a:prstGeom>
          <a:noFill/>
        </p:spPr>
        <p:txBody>
          <a:bodyPr wrap="square">
            <a:spAutoFit/>
          </a:bodyPr>
          <a:lstStyle/>
          <a:p>
            <a:r>
              <a:rPr lang="en-US" sz="2800" dirty="0"/>
              <a:t>Area of semicircle</a:t>
            </a:r>
            <a:endParaRPr lang="en-IN" sz="2800" dirty="0"/>
          </a:p>
        </p:txBody>
      </p:sp>
      <p:pic>
        <p:nvPicPr>
          <p:cNvPr id="5" name="Picture 4" descr="equals One half times A equals one half times pi times r squared.&#10;In this case, r equals one half times d which equals one half times 10 inches or 5 inches.&#10;so the area is Approximately equal to one half times 3.14 times open parenthesis 5 inches close parenthesis squared.&#10;&#10;Equals 39.25, square inches.">
            <a:extLst>
              <a:ext uri="{FF2B5EF4-FFF2-40B4-BE49-F238E27FC236}">
                <a16:creationId xmlns:a16="http://schemas.microsoft.com/office/drawing/2014/main" id="{63083BA2-021F-17E2-E78C-E5DFEEC23C7E}"/>
              </a:ext>
            </a:extLst>
          </p:cNvPr>
          <p:cNvPicPr>
            <a:picLocks noChangeAspect="1"/>
          </p:cNvPicPr>
          <p:nvPr/>
        </p:nvPicPr>
        <p:blipFill>
          <a:blip r:embed="rId4"/>
          <a:stretch>
            <a:fillRect/>
          </a:stretch>
        </p:blipFill>
        <p:spPr>
          <a:xfrm>
            <a:off x="1304925" y="3554075"/>
            <a:ext cx="7315200" cy="2076450"/>
          </a:xfrm>
          <a:prstGeom prst="rect">
            <a:avLst/>
          </a:prstGeom>
        </p:spPr>
      </p:pic>
    </p:spTree>
    <p:custDataLst>
      <p:tags r:id="rId1"/>
    </p:custData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18: </a:t>
            </a:r>
            <a:r>
              <a:rPr lang="en-US" dirty="0"/>
              <a:t>Calculating Perimeter and Area</a:t>
            </a:r>
            <a:r>
              <a:rPr lang="en-US" baseline="-25000" dirty="0"/>
              <a:t>4</a:t>
            </a:r>
            <a:endParaRPr lang="en-US" dirty="0"/>
          </a:p>
        </p:txBody>
      </p:sp>
      <p:sp>
        <p:nvSpPr>
          <p:cNvPr id="3" name="Content Placeholder 2"/>
          <p:cNvSpPr>
            <a:spLocks noGrp="1"/>
          </p:cNvSpPr>
          <p:nvPr>
            <p:ph idx="1"/>
          </p:nvPr>
        </p:nvSpPr>
        <p:spPr/>
        <p:txBody>
          <a:bodyPr/>
          <a:lstStyle/>
          <a:p>
            <a:r>
              <a:rPr lang="en-US" dirty="0">
                <a:solidFill>
                  <a:schemeClr val="tx1"/>
                </a:solidFill>
              </a:rPr>
              <a:t>Area of the figure</a:t>
            </a:r>
            <a:endParaRPr lang="en-US" dirty="0"/>
          </a:p>
        </p:txBody>
      </p:sp>
      <p:pic>
        <p:nvPicPr>
          <p:cNvPr id="6" name="Picture 5" descr="equals 100, square inches minus 39.25, square inches equals 60.75, square inches">
            <a:extLst>
              <a:ext uri="{FF2B5EF4-FFF2-40B4-BE49-F238E27FC236}">
                <a16:creationId xmlns:a16="http://schemas.microsoft.com/office/drawing/2014/main" id="{4FA3D226-CAC9-71D6-2DAF-41B85E355F25}"/>
              </a:ext>
            </a:extLst>
          </p:cNvPr>
          <p:cNvPicPr>
            <a:picLocks noChangeAspect="1"/>
          </p:cNvPicPr>
          <p:nvPr/>
        </p:nvPicPr>
        <p:blipFill>
          <a:blip r:embed="rId3"/>
          <a:stretch>
            <a:fillRect/>
          </a:stretch>
        </p:blipFill>
        <p:spPr>
          <a:xfrm>
            <a:off x="3200400" y="1302639"/>
            <a:ext cx="4914900" cy="514350"/>
          </a:xfrm>
          <a:prstGeom prst="rect">
            <a:avLst/>
          </a:prstGeom>
        </p:spPr>
      </p:pic>
      <p:sp>
        <p:nvSpPr>
          <p:cNvPr id="5" name="TextBox 4">
            <a:extLst>
              <a:ext uri="{FF2B5EF4-FFF2-40B4-BE49-F238E27FC236}">
                <a16:creationId xmlns:a16="http://schemas.microsoft.com/office/drawing/2014/main" id="{9930CEAA-CF85-E323-2926-20A58E62AD81}"/>
              </a:ext>
            </a:extLst>
          </p:cNvPr>
          <p:cNvSpPr txBox="1"/>
          <p:nvPr/>
        </p:nvSpPr>
        <p:spPr>
          <a:xfrm>
            <a:off x="457200" y="1752600"/>
            <a:ext cx="7772399" cy="954107"/>
          </a:xfrm>
          <a:prstGeom prst="rect">
            <a:avLst/>
          </a:prstGeom>
          <a:noFill/>
        </p:spPr>
        <p:txBody>
          <a:bodyPr wrap="square">
            <a:spAutoFit/>
          </a:bodyPr>
          <a:lstStyle/>
          <a:p>
            <a:r>
              <a:rPr lang="en-US" sz="2800" dirty="0"/>
              <a:t>The perimeter of the figure is </a:t>
            </a:r>
            <a:r>
              <a:rPr lang="en-US" sz="2800" dirty="0">
                <a:solidFill>
                  <a:srgbClr val="FF0000"/>
                </a:solidFill>
              </a:rPr>
              <a:t>45.7 in. </a:t>
            </a:r>
            <a:r>
              <a:rPr lang="en-US" sz="2800" dirty="0"/>
              <a:t>and the area of the figure is </a:t>
            </a:r>
            <a:r>
              <a:rPr lang="en-US" sz="2800" dirty="0">
                <a:solidFill>
                  <a:srgbClr val="FF0000"/>
                </a:solidFill>
              </a:rPr>
              <a:t>60.75 in.</a:t>
            </a:r>
            <a:r>
              <a:rPr lang="en-US" sz="100" dirty="0">
                <a:solidFill>
                  <a:srgbClr val="FF0000"/>
                </a:solidFill>
              </a:rPr>
              <a:t>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²</a:t>
            </a:r>
            <a:endParaRPr lang="en-IN" sz="2800" dirty="0"/>
          </a:p>
        </p:txBody>
      </p:sp>
    </p:spTree>
    <p:custDataLst>
      <p:tags r:id="rId1"/>
    </p:custData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Volume</a:t>
            </a:r>
          </a:p>
        </p:txBody>
      </p:sp>
      <p:graphicFrame>
        <p:nvGraphicFramePr>
          <p:cNvPr id="4" name="Content Placeholder 3" descr="The table has two columns &quot;From the Metric System&quot; and &quot;From the US Customary System&quot; contains units with it's short forms.&#10;First column &quot;From the Metric System&quot; contains cubic millimeters m m cubed, cubic centimeters c m cubed, cubic meters m cubed.&#10;Second column &quot;From the US Customary System&quot; contains cubic inches i n. cubed, cubic feet f t cubed, cubic yards y d cubed."/>
          <p:cNvGraphicFramePr>
            <a:graphicFrameLocks noGrp="1"/>
          </p:cNvGraphicFramePr>
          <p:nvPr>
            <p:ph idx="1"/>
            <p:extLst>
              <p:ext uri="{D42A27DB-BD31-4B8C-83A1-F6EECF244321}">
                <p14:modId xmlns:p14="http://schemas.microsoft.com/office/powerpoint/2010/main" val="3630981438"/>
              </p:ext>
            </p:extLst>
          </p:nvPr>
        </p:nvGraphicFramePr>
        <p:xfrm>
          <a:off x="1143000" y="1488440"/>
          <a:ext cx="6781800" cy="1483360"/>
        </p:xfrm>
        <a:graphic>
          <a:graphicData uri="http://schemas.openxmlformats.org/drawingml/2006/table">
            <a:tbl>
              <a:tblPr firstRow="1" bandRow="1">
                <a:tableStyleId>{5940675A-B579-460E-94D1-54222C63F5DA}</a:tableStyleId>
              </a:tblPr>
              <a:tblGrid>
                <a:gridCol w="33528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840">
                <a:tc>
                  <a:txBody>
                    <a:bodyPr/>
                    <a:lstStyle/>
                    <a:p>
                      <a:pPr algn="ctr"/>
                      <a:r>
                        <a:rPr lang="en-US" sz="1800" b="1" kern="1200" baseline="0" dirty="0">
                          <a:solidFill>
                            <a:srgbClr val="1F497D"/>
                          </a:solidFill>
                        </a:rPr>
                        <a:t>From the Metric System </a:t>
                      </a:r>
                      <a:endParaRPr lang="en-US" dirty="0">
                        <a:solidFill>
                          <a:srgbClr val="1F497D"/>
                        </a:solidFill>
                      </a:endParaRPr>
                    </a:p>
                  </a:txBody>
                  <a:tcPr/>
                </a:tc>
                <a:tc>
                  <a:txBody>
                    <a:bodyPr/>
                    <a:lstStyle/>
                    <a:p>
                      <a:pPr algn="ctr"/>
                      <a:r>
                        <a:rPr lang="en-US" sz="1800" b="1" kern="1200" baseline="0" dirty="0">
                          <a:solidFill>
                            <a:srgbClr val="1F497D"/>
                          </a:solidFill>
                        </a:rPr>
                        <a:t>From the US Customary System</a:t>
                      </a:r>
                      <a:endParaRPr lang="en-US" dirty="0">
                        <a:solidFill>
                          <a:srgbClr val="1F497D"/>
                        </a:solidFill>
                      </a:endParaRPr>
                    </a:p>
                  </a:txBody>
                  <a:tcPr/>
                </a:tc>
                <a:extLst>
                  <a:ext uri="{0D108BD9-81ED-4DB2-BD59-A6C34878D82A}">
                    <a16:rowId xmlns:a16="http://schemas.microsoft.com/office/drawing/2014/main" val="342169146"/>
                  </a:ext>
                </a:extLst>
              </a:tr>
              <a:tr h="370840">
                <a:tc>
                  <a:txBody>
                    <a:bodyPr/>
                    <a:lstStyle/>
                    <a:p>
                      <a:pPr algn="ctr"/>
                      <a:r>
                        <a:rPr lang="en-US" sz="1800" kern="1200" baseline="0" dirty="0">
                          <a:solidFill>
                            <a:srgbClr val="000000"/>
                          </a:solidFill>
                        </a:rPr>
                        <a:t>cubic millimeters (mm</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tc>
                  <a:txBody>
                    <a:bodyPr/>
                    <a:lstStyle/>
                    <a:p>
                      <a:pPr algn="ctr"/>
                      <a:r>
                        <a:rPr lang="en-US" sz="1800" kern="1200" baseline="0" dirty="0">
                          <a:solidFill>
                            <a:srgbClr val="000000"/>
                          </a:solidFill>
                        </a:rPr>
                        <a:t>cubic inches (in.</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pPr algn="ctr"/>
                      <a:r>
                        <a:rPr lang="en-US" sz="1800" kern="1200" baseline="0" dirty="0">
                          <a:solidFill>
                            <a:srgbClr val="000000"/>
                          </a:solidFill>
                        </a:rPr>
                        <a:t>cubic centimeters (cm</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tc>
                  <a:txBody>
                    <a:bodyPr/>
                    <a:lstStyle/>
                    <a:p>
                      <a:pPr algn="ctr"/>
                      <a:r>
                        <a:rPr lang="en-US" sz="1800" kern="1200" baseline="0" dirty="0">
                          <a:solidFill>
                            <a:srgbClr val="000000"/>
                          </a:solidFill>
                        </a:rPr>
                        <a:t>cubic feet (ft</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pPr algn="ctr"/>
                      <a:r>
                        <a:rPr lang="en-US" sz="1800" kern="1200" baseline="0" dirty="0">
                          <a:solidFill>
                            <a:srgbClr val="000000"/>
                          </a:solidFill>
                        </a:rPr>
                        <a:t>cubic meters (m</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tc>
                  <a:txBody>
                    <a:bodyPr/>
                    <a:lstStyle/>
                    <a:p>
                      <a:pPr algn="ctr"/>
                      <a:r>
                        <a:rPr lang="en-US" sz="1800" kern="1200" baseline="0" dirty="0">
                          <a:solidFill>
                            <a:srgbClr val="000000"/>
                          </a:solidFill>
                        </a:rPr>
                        <a:t>cubic yards (yd</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3"/>
                  </a:ext>
                </a:extLst>
              </a:tr>
            </a:tbl>
          </a:graphicData>
        </a:graphic>
      </p:graphicFrame>
      <p:sp>
        <p:nvSpPr>
          <p:cNvPr id="5" name="TextBox 4">
            <a:extLst>
              <a:ext uri="{FF2B5EF4-FFF2-40B4-BE49-F238E27FC236}">
                <a16:creationId xmlns:a16="http://schemas.microsoft.com/office/drawing/2014/main" id="{F9756D09-89B3-E0C0-9C40-268B1B2272C8}"/>
              </a:ext>
            </a:extLst>
          </p:cNvPr>
          <p:cNvSpPr txBox="1"/>
          <p:nvPr/>
        </p:nvSpPr>
        <p:spPr>
          <a:xfrm>
            <a:off x="3924300" y="3124200"/>
            <a:ext cx="1219200" cy="492443"/>
          </a:xfrm>
          <a:prstGeom prst="rect">
            <a:avLst/>
          </a:prstGeom>
          <a:noFill/>
        </p:spPr>
        <p:txBody>
          <a:bodyPr wrap="square">
            <a:spAutoFit/>
          </a:bodyPr>
          <a:lstStyle/>
          <a:p>
            <a:pPr>
              <a:tabLst>
                <a:tab pos="914400" algn="l"/>
                <a:tab pos="3598863" algn="l"/>
              </a:tabLst>
            </a:pPr>
            <a:r>
              <a:rPr lang="en-US" sz="2600" kern="1200" baseline="0" dirty="0">
                <a:solidFill>
                  <a:srgbClr val="366092"/>
                </a:solidFill>
              </a:rPr>
              <a:t>Table </a:t>
            </a:r>
            <a:r>
              <a:rPr lang="en-US" sz="2600" dirty="0">
                <a:solidFill>
                  <a:srgbClr val="366092"/>
                </a:solidFill>
              </a:rPr>
              <a:t>3</a:t>
            </a:r>
          </a:p>
        </p:txBody>
      </p:sp>
    </p:spTree>
    <p:custDataLst>
      <p:tags r:id="rId1"/>
    </p:custData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Formula: Volume Formulas for Five Geometric Solids</a:t>
            </a:r>
            <a:endParaRPr lang="en-US" sz="3200" dirty="0">
              <a:solidFill>
                <a:schemeClr val="accent1"/>
              </a:solidFill>
            </a:endParaRPr>
          </a:p>
        </p:txBody>
      </p:sp>
      <p:sp>
        <p:nvSpPr>
          <p:cNvPr id="6147" name="Rectangle 3">
            <a:extLst>
              <a:ext uri="{C183D7F6-B498-43B3-948B-1728B52AA6E4}">
                <adec:decorative xmlns:adec="http://schemas.microsoft.com/office/drawing/2017/decorative" val="1"/>
              </a:ext>
            </a:extLst>
          </p:cNvPr>
          <p:cNvSpPr>
            <a:spLocks noGrp="1"/>
          </p:cNvSpPr>
          <p:nvPr>
            <p:ph idx="1"/>
          </p:nvPr>
        </p:nvSpPr>
        <p:spPr>
          <a:xfrm>
            <a:off x="457200" y="1097280"/>
            <a:ext cx="8229600" cy="4770120"/>
          </a:xfrm>
          <a:prstGeom prst="rect">
            <a:avLst/>
          </a:prstGeom>
          <a:solidFill>
            <a:srgbClr val="FFFFCC"/>
          </a:solidFill>
          <a:ln w="28575">
            <a:solidFill>
              <a:srgbClr val="000000"/>
            </a:solidFill>
          </a:ln>
        </p:spPr>
        <p:txBody>
          <a:bodyPr>
            <a:normAutofit/>
          </a:bodyPr>
          <a:lstStyle/>
          <a:p>
            <a:pPr marL="0" indent="0" algn="ctr" eaLnBrk="0" hangingPunct="0"/>
            <a:endParaRPr lang="en-US" b="1" dirty="0">
              <a:solidFill>
                <a:srgbClr val="000000"/>
              </a:solidFill>
              <a:latin typeface="Calibri" pitchFamily="34" charset="0"/>
            </a:endParaRPr>
          </a:p>
          <a:p>
            <a:pPr marL="0" indent="0" algn="ctr" eaLnBrk="0" hangingPunct="0"/>
            <a:endParaRPr lang="en-US" b="1" dirty="0">
              <a:solidFill>
                <a:srgbClr val="000000"/>
              </a:solidFill>
              <a:latin typeface="Calibri" pitchFamily="34" charset="0"/>
            </a:endParaRPr>
          </a:p>
        </p:txBody>
      </p:sp>
      <p:pic>
        <p:nvPicPr>
          <p:cNvPr id="14337" name="Picture 1" descr="The image shows five 3D geometric shapes with their volume formulas. &#10;&#10;Rectangular solid with length l, width w and height h then V equals l times w times h.&#10;Rectangular pyramid with length l, width w and height h then V equals one third times l times w times h.&#10;&#10;Right circular cylinder with radius r and height h then V equals pi times r squared times h.&#10;Right circular cone with radius r and height h then V equals one third times pi times r squared times h.&#10;Sphere with radius r then V equals four third times pi times r cubed"/>
          <p:cNvPicPr>
            <a:picLocks noChangeAspect="1" noChangeArrowheads="1"/>
          </p:cNvPicPr>
          <p:nvPr/>
        </p:nvPicPr>
        <p:blipFill>
          <a:blip r:embed="rId3" cstate="print">
            <a:clrChange>
              <a:clrFrom>
                <a:srgbClr val="E6F4F1"/>
              </a:clrFrom>
              <a:clrTo>
                <a:srgbClr val="E6F4F1">
                  <a:alpha val="0"/>
                </a:srgbClr>
              </a:clrTo>
            </a:clrChange>
          </a:blip>
          <a:srcRect/>
          <a:stretch>
            <a:fillRect/>
          </a:stretch>
        </p:blipFill>
        <p:spPr bwMode="auto">
          <a:xfrm>
            <a:off x="1219200" y="1219200"/>
            <a:ext cx="6552000" cy="4478975"/>
          </a:xfrm>
          <a:prstGeom prst="rect">
            <a:avLst/>
          </a:prstGeom>
          <a:noFill/>
          <a:ln w="9525">
            <a:noFill/>
            <a:miter lim="800000"/>
            <a:headEnd/>
            <a:tailEnd/>
          </a:ln>
        </p:spPr>
      </p:pic>
    </p:spTree>
    <p:custDataLst>
      <p:tags r:id="rId1"/>
    </p:custData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19: </a:t>
            </a:r>
            <a:r>
              <a:rPr lang="en-US" dirty="0"/>
              <a:t>Calculating the Volume of a Rectangular Solid</a:t>
            </a:r>
            <a:r>
              <a:rPr lang="en-US" baseline="-25000" dirty="0"/>
              <a:t>1</a:t>
            </a:r>
            <a:endParaRPr lang="en-US" sz="3200" baseline="-25000" dirty="0">
              <a:solidFill>
                <a:schemeClr val="accent1"/>
              </a:solidFill>
            </a:endParaRPr>
          </a:p>
        </p:txBody>
      </p:sp>
      <p:sp>
        <p:nvSpPr>
          <p:cNvPr id="8195" name="Rectangle 3"/>
          <p:cNvSpPr>
            <a:spLocks noGrp="1"/>
          </p:cNvSpPr>
          <p:nvPr>
            <p:ph idx="1"/>
          </p:nvPr>
        </p:nvSpPr>
        <p:spPr>
          <a:prstGeom prst="rect">
            <a:avLst/>
          </a:prstGeom>
        </p:spPr>
        <p:txBody>
          <a:bodyPr>
            <a:normAutofit/>
          </a:bodyPr>
          <a:lstStyle/>
          <a:p>
            <a:r>
              <a:rPr lang="en-US" sz="2700" dirty="0">
                <a:solidFill>
                  <a:schemeClr val="tx1"/>
                </a:solidFill>
              </a:rPr>
              <a:t>Calculate the volume of the rectangular solid with length </a:t>
            </a:r>
            <a:r>
              <a:rPr lang="en-US" sz="2700" dirty="0">
                <a:solidFill>
                  <a:srgbClr val="0000FF"/>
                </a:solidFill>
              </a:rPr>
              <a:t>8 in.</a:t>
            </a:r>
            <a:r>
              <a:rPr lang="en-US" sz="100" dirty="0">
                <a:solidFill>
                  <a:srgbClr val="0000FF"/>
                </a:solidFill>
              </a:rPr>
              <a:t> </a:t>
            </a:r>
            <a:r>
              <a:rPr lang="en-US" sz="2700" dirty="0">
                <a:solidFill>
                  <a:schemeClr val="tx1"/>
                </a:solidFill>
              </a:rPr>
              <a:t>,</a:t>
            </a:r>
            <a:r>
              <a:rPr lang="en-US" sz="2700" dirty="0">
                <a:solidFill>
                  <a:srgbClr val="0000FF"/>
                </a:solidFill>
              </a:rPr>
              <a:t> </a:t>
            </a:r>
            <a:r>
              <a:rPr lang="en-US" sz="2700" dirty="0">
                <a:solidFill>
                  <a:schemeClr val="tx1"/>
                </a:solidFill>
              </a:rPr>
              <a:t>width </a:t>
            </a:r>
            <a:r>
              <a:rPr lang="en-US" sz="2700" dirty="0">
                <a:solidFill>
                  <a:srgbClr val="0000FF"/>
                </a:solidFill>
              </a:rPr>
              <a:t>4 in.</a:t>
            </a:r>
            <a:r>
              <a:rPr lang="en-US" sz="100" dirty="0">
                <a:solidFill>
                  <a:srgbClr val="0000FF"/>
                </a:solidFill>
              </a:rPr>
              <a:t> </a:t>
            </a:r>
            <a:r>
              <a:rPr lang="en-US" sz="2700" dirty="0">
                <a:solidFill>
                  <a:schemeClr val="tx1"/>
                </a:solidFill>
              </a:rPr>
              <a:t>, and height </a:t>
            </a:r>
            <a:r>
              <a:rPr lang="en-US" sz="2700" dirty="0">
                <a:solidFill>
                  <a:srgbClr val="0000FF"/>
                </a:solidFill>
              </a:rPr>
              <a:t>12 in.</a:t>
            </a:r>
            <a:endParaRPr lang="en-US" sz="2700" dirty="0">
              <a:solidFill>
                <a:schemeClr val="tx1"/>
              </a:solidFill>
            </a:endParaRPr>
          </a:p>
          <a:p>
            <a:endParaRPr lang="en-US" sz="2700" b="1" i="0" dirty="0">
              <a:solidFill>
                <a:schemeClr val="tx1"/>
              </a:solidFill>
            </a:endParaRPr>
          </a:p>
          <a:p>
            <a:endParaRPr lang="en-US" sz="2700" b="1" dirty="0">
              <a:solidFill>
                <a:schemeClr val="tx1"/>
              </a:solidFill>
            </a:endParaRPr>
          </a:p>
          <a:p>
            <a:pPr>
              <a:buFont typeface="Courier New" pitchFamily="49" charset="0"/>
              <a:buNone/>
            </a:pPr>
            <a:endParaRPr lang="en-US" sz="2700" b="1" i="0" dirty="0">
              <a:solidFill>
                <a:schemeClr val="tx1"/>
              </a:solidFill>
            </a:endParaRPr>
          </a:p>
        </p:txBody>
      </p:sp>
      <p:pic>
        <p:nvPicPr>
          <p:cNvPr id="8" name="Picture 1" descr="A image of Rectangular solid is shown with length 8 inches, width 4 inches and height 12  inche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477000" y="1838803"/>
            <a:ext cx="1584955" cy="1701401"/>
          </a:xfrm>
          <a:prstGeom prst="rect">
            <a:avLst/>
          </a:prstGeom>
          <a:noFill/>
          <a:ln w="9525">
            <a:noFill/>
            <a:miter lim="800000"/>
            <a:headEnd/>
            <a:tailEnd/>
          </a:ln>
        </p:spPr>
      </p:pic>
      <p:sp>
        <p:nvSpPr>
          <p:cNvPr id="9" name="TextBox 8">
            <a:extLst>
              <a:ext uri="{FF2B5EF4-FFF2-40B4-BE49-F238E27FC236}">
                <a16:creationId xmlns:a16="http://schemas.microsoft.com/office/drawing/2014/main" id="{740395F9-3BE1-86E9-307C-3A1D6B6230AC}"/>
              </a:ext>
            </a:extLst>
          </p:cNvPr>
          <p:cNvSpPr txBox="1"/>
          <p:nvPr/>
        </p:nvSpPr>
        <p:spPr>
          <a:xfrm>
            <a:off x="462950" y="3034605"/>
            <a:ext cx="8376250" cy="1384995"/>
          </a:xfrm>
          <a:prstGeom prst="rect">
            <a:avLst/>
          </a:prstGeom>
          <a:noFill/>
        </p:spPr>
        <p:txBody>
          <a:bodyPr wrap="square">
            <a:spAutoFit/>
          </a:bodyPr>
          <a:lstStyle/>
          <a:p>
            <a:pPr>
              <a:buFont typeface="Courier New" pitchFamily="49" charset="0"/>
              <a:buNone/>
            </a:pPr>
            <a:r>
              <a:rPr lang="en-US" sz="2700" b="1" i="0" dirty="0">
                <a:solidFill>
                  <a:schemeClr val="tx1"/>
                </a:solidFill>
              </a:rPr>
              <a:t>Solution</a:t>
            </a:r>
          </a:p>
          <a:p>
            <a:r>
              <a:rPr lang="en-US" sz="2700" dirty="0"/>
              <a:t>Using the formula for the volume of a </a:t>
            </a:r>
            <a:br>
              <a:rPr lang="en-US" sz="2700" dirty="0"/>
            </a:br>
            <a:r>
              <a:rPr lang="en-US" sz="2700" dirty="0"/>
              <a:t>rectangular solid, we have the following.</a:t>
            </a:r>
          </a:p>
        </p:txBody>
      </p:sp>
      <p:pic>
        <p:nvPicPr>
          <p:cNvPr id="4" name="Picture 3" descr="V equals l times w times h.&#10;which becomes&#10;V equals 8 inches times 4 inches times 12 inches.&#10;Equals 384, cubic inches.">
            <a:extLst>
              <a:ext uri="{FF2B5EF4-FFF2-40B4-BE49-F238E27FC236}">
                <a16:creationId xmlns:a16="http://schemas.microsoft.com/office/drawing/2014/main" id="{BA7AF692-16F2-9114-1F6C-D1A0E4E763C2}"/>
              </a:ext>
            </a:extLst>
          </p:cNvPr>
          <p:cNvPicPr>
            <a:picLocks noChangeAspect="1"/>
          </p:cNvPicPr>
          <p:nvPr/>
        </p:nvPicPr>
        <p:blipFill>
          <a:blip r:embed="rId4"/>
          <a:stretch>
            <a:fillRect/>
          </a:stretch>
        </p:blipFill>
        <p:spPr>
          <a:xfrm>
            <a:off x="1371600" y="4458332"/>
            <a:ext cx="2340000" cy="1104268"/>
          </a:xfrm>
          <a:prstGeom prst="rect">
            <a:avLst/>
          </a:prstGeom>
        </p:spPr>
      </p:pic>
      <p:sp>
        <p:nvSpPr>
          <p:cNvPr id="6" name="TextBox 5">
            <a:extLst>
              <a:ext uri="{FF2B5EF4-FFF2-40B4-BE49-F238E27FC236}">
                <a16:creationId xmlns:a16="http://schemas.microsoft.com/office/drawing/2014/main" id="{5A3ADCF9-F583-A6AB-7D1E-CAFB09D19D65}"/>
              </a:ext>
            </a:extLst>
          </p:cNvPr>
          <p:cNvSpPr txBox="1"/>
          <p:nvPr/>
        </p:nvSpPr>
        <p:spPr>
          <a:xfrm>
            <a:off x="457200" y="5496580"/>
            <a:ext cx="7391400" cy="523220"/>
          </a:xfrm>
          <a:prstGeom prst="rect">
            <a:avLst/>
          </a:prstGeom>
          <a:noFill/>
        </p:spPr>
        <p:txBody>
          <a:bodyPr wrap="square">
            <a:spAutoFit/>
          </a:bodyPr>
          <a:lstStyle/>
          <a:p>
            <a:r>
              <a:rPr lang="en-US" sz="2700" dirty="0"/>
              <a:t>The volume of the rectangular solid is </a:t>
            </a:r>
            <a:r>
              <a:rPr lang="en-US" sz="2700" dirty="0">
                <a:solidFill>
                  <a:srgbClr val="FF0000"/>
                </a:solidFill>
              </a:rPr>
              <a:t>384 in.</a:t>
            </a:r>
            <a:r>
              <a:rPr lang="en-US" sz="100" dirty="0">
                <a:solidFill>
                  <a:srgbClr val="FF0000"/>
                </a:solidFill>
              </a:rPr>
              <a:t> </a:t>
            </a:r>
            <a:r>
              <a:rPr lang="en-US" sz="2700" dirty="0">
                <a:solidFill>
                  <a:srgbClr val="FF0000"/>
                </a:solidFill>
              </a:rPr>
              <a:t>³</a:t>
            </a:r>
            <a:endParaRPr lang="en-US" sz="2700" b="1" i="0" baseline="30000" dirty="0">
              <a:solidFill>
                <a:srgbClr val="FF0000"/>
              </a:solidFill>
            </a:endParaRPr>
          </a:p>
        </p:txBody>
      </p:sp>
    </p:spTree>
    <p:custDataLst>
      <p:tags r:id="rId1"/>
    </p:custData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20: </a:t>
            </a:r>
            <a:r>
              <a:rPr lang="en-US" dirty="0"/>
              <a:t>Calculating the Volume of a Sphere</a:t>
            </a:r>
            <a:endParaRPr lang="en-US" sz="3200" dirty="0">
              <a:solidFill>
                <a:schemeClr val="accent1"/>
              </a:solidFill>
            </a:endParaRPr>
          </a:p>
        </p:txBody>
      </p:sp>
      <p:sp>
        <p:nvSpPr>
          <p:cNvPr id="10243" name="Rectangle 3"/>
          <p:cNvSpPr>
            <a:spLocks noGrp="1"/>
          </p:cNvSpPr>
          <p:nvPr>
            <p:ph idx="1"/>
          </p:nvPr>
        </p:nvSpPr>
        <p:spPr>
          <a:xfrm>
            <a:off x="457200" y="1219200"/>
            <a:ext cx="8229600" cy="4621265"/>
          </a:xfrm>
          <a:prstGeom prst="rect">
            <a:avLst/>
          </a:prstGeom>
        </p:spPr>
        <p:txBody>
          <a:bodyPr>
            <a:spAutoFit/>
          </a:bodyPr>
          <a:lstStyle/>
          <a:p>
            <a:pPr marL="4763" indent="-4763"/>
            <a:r>
              <a:rPr lang="en-US" sz="2700" dirty="0">
                <a:solidFill>
                  <a:schemeClr val="tx1"/>
                </a:solidFill>
              </a:rPr>
              <a:t>Calculate the volume of a sphere with radius </a:t>
            </a:r>
            <a:r>
              <a:rPr lang="en-US" sz="2700" dirty="0">
                <a:solidFill>
                  <a:srgbClr val="0000FF"/>
                </a:solidFill>
              </a:rPr>
              <a:t>9 cm</a:t>
            </a:r>
            <a:r>
              <a:rPr lang="en-US" sz="2700" dirty="0">
                <a:solidFill>
                  <a:schemeClr val="tx1"/>
                </a:solidFill>
              </a:rPr>
              <a:t>. </a:t>
            </a:r>
            <a:br>
              <a:rPr lang="en-US" sz="2700" dirty="0">
                <a:solidFill>
                  <a:schemeClr val="tx1"/>
                </a:solidFill>
              </a:rPr>
            </a:br>
            <a:r>
              <a:rPr lang="en-US" sz="2700" dirty="0"/>
              <a:t>Use </a:t>
            </a:r>
            <a:r>
              <a:rPr lang="el-GR" sz="2700" i="1" dirty="0">
                <a:latin typeface="Cambria Math" panose="02040503050406030204" pitchFamily="18" charset="0"/>
                <a:ea typeface="Cambria Math" panose="02040503050406030204" pitchFamily="18" charset="0"/>
              </a:rPr>
              <a:t>π</a:t>
            </a:r>
            <a:r>
              <a:rPr lang="el-GR" sz="2700" dirty="0"/>
              <a:t> = 3.14.</a:t>
            </a:r>
            <a:endParaRPr lang="en-US" sz="2700" dirty="0">
              <a:solidFill>
                <a:schemeClr val="tx1"/>
              </a:solidFill>
            </a:endParaRPr>
          </a:p>
          <a:p>
            <a:pPr marL="4763" indent="-4763">
              <a:buFont typeface="Courier New" pitchFamily="49" charset="0"/>
              <a:buNone/>
            </a:pPr>
            <a:endParaRPr lang="en-US" sz="2700" i="0" dirty="0">
              <a:solidFill>
                <a:schemeClr val="tx1"/>
              </a:solidFill>
            </a:endParaRPr>
          </a:p>
          <a:p>
            <a:pPr marL="4763" indent="-4763">
              <a:buFont typeface="Courier New" pitchFamily="49" charset="0"/>
              <a:buNone/>
            </a:pPr>
            <a:endParaRPr lang="en-US" sz="2700" dirty="0">
              <a:solidFill>
                <a:schemeClr val="tx1"/>
              </a:solidFill>
            </a:endParaRPr>
          </a:p>
          <a:p>
            <a:pPr marL="4763" indent="-4763">
              <a:buFont typeface="Courier New" pitchFamily="49" charset="0"/>
              <a:buNone/>
            </a:pPr>
            <a:endParaRPr lang="en-US" sz="2700" i="0" dirty="0">
              <a:solidFill>
                <a:schemeClr val="tx1"/>
              </a:solidFill>
            </a:endParaRPr>
          </a:p>
          <a:p>
            <a:pPr marL="4763" indent="-4763">
              <a:buFont typeface="Courier New" pitchFamily="49" charset="0"/>
              <a:buNone/>
            </a:pPr>
            <a:endParaRPr lang="en-US" sz="2700" i="0" dirty="0">
              <a:solidFill>
                <a:schemeClr val="tx1"/>
              </a:solidFill>
            </a:endParaRPr>
          </a:p>
          <a:p>
            <a:pPr marL="4763" indent="-4763">
              <a:lnSpc>
                <a:spcPct val="150000"/>
              </a:lnSpc>
              <a:buFont typeface="Courier New" pitchFamily="49" charset="0"/>
              <a:buNone/>
            </a:pPr>
            <a:endParaRPr lang="en-US" sz="2700" b="1" i="0" dirty="0">
              <a:solidFill>
                <a:schemeClr val="tx1"/>
              </a:solidFill>
            </a:endParaRPr>
          </a:p>
          <a:p>
            <a:pPr marL="4763" indent="-4763">
              <a:buFont typeface="Courier New" pitchFamily="49" charset="0"/>
              <a:buNone/>
            </a:pPr>
            <a:endParaRPr lang="en-US" sz="2700" b="1" i="0" dirty="0">
              <a:solidFill>
                <a:schemeClr val="tx1"/>
              </a:solidFill>
            </a:endParaRPr>
          </a:p>
          <a:p>
            <a:pPr marL="4763" indent="-4763">
              <a:buFont typeface="Courier New" pitchFamily="49" charset="0"/>
              <a:buNone/>
            </a:pPr>
            <a:endParaRPr lang="en-US" sz="2700" i="0" dirty="0">
              <a:solidFill>
                <a:schemeClr val="tx1"/>
              </a:solidFill>
            </a:endParaRPr>
          </a:p>
        </p:txBody>
      </p:sp>
      <p:pic>
        <p:nvPicPr>
          <p:cNvPr id="9" name="Picture 1" descr="A 3D geometric Sphere shown with a radius of  9 centimeter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400800" y="1618595"/>
            <a:ext cx="2133600" cy="1728486"/>
          </a:xfrm>
          <a:prstGeom prst="rect">
            <a:avLst/>
          </a:prstGeom>
          <a:noFill/>
          <a:ln w="9525">
            <a:noFill/>
            <a:miter lim="800000"/>
            <a:headEnd/>
            <a:tailEnd/>
          </a:ln>
        </p:spPr>
      </p:pic>
      <p:sp>
        <p:nvSpPr>
          <p:cNvPr id="3" name="TextBox 2">
            <a:extLst>
              <a:ext uri="{FF2B5EF4-FFF2-40B4-BE49-F238E27FC236}">
                <a16:creationId xmlns:a16="http://schemas.microsoft.com/office/drawing/2014/main" id="{5EF9C8C4-A6FF-AB87-B5CC-A3647DE5A8FA}"/>
              </a:ext>
            </a:extLst>
          </p:cNvPr>
          <p:cNvSpPr txBox="1"/>
          <p:nvPr/>
        </p:nvSpPr>
        <p:spPr>
          <a:xfrm>
            <a:off x="482742" y="2658070"/>
            <a:ext cx="7899258" cy="923330"/>
          </a:xfrm>
          <a:prstGeom prst="rect">
            <a:avLst/>
          </a:prstGeom>
          <a:noFill/>
        </p:spPr>
        <p:txBody>
          <a:bodyPr wrap="square">
            <a:spAutoFit/>
          </a:bodyPr>
          <a:lstStyle/>
          <a:p>
            <a:pPr marL="4763" indent="-4763">
              <a:buFont typeface="Courier New" pitchFamily="49" charset="0"/>
              <a:buNone/>
            </a:pPr>
            <a:r>
              <a:rPr lang="en-US" sz="2700" b="1" i="0" dirty="0">
                <a:solidFill>
                  <a:schemeClr val="tx1"/>
                </a:solidFill>
              </a:rPr>
              <a:t>Solution</a:t>
            </a:r>
          </a:p>
          <a:p>
            <a:pPr marL="4763" indent="-4763">
              <a:buFont typeface="Courier New" pitchFamily="49" charset="0"/>
              <a:buNone/>
            </a:pPr>
            <a:r>
              <a:rPr lang="en-US" sz="2700" i="0" dirty="0">
                <a:solidFill>
                  <a:schemeClr val="tx1"/>
                </a:solidFill>
              </a:rPr>
              <a:t>Using the formula for the volume of a sphere:</a:t>
            </a:r>
          </a:p>
        </p:txBody>
      </p:sp>
      <p:pic>
        <p:nvPicPr>
          <p:cNvPr id="6" name="Picture 5" descr="V equals four thirds times pi times r cubed.&#10;V is approximately four thirds times 3.14 times open parenthesis 9 centimeters close parenthesis cubed,&#10;which equals four thirds times 3.14 times 729 cubic centimeters,&#10;which equals 3052.08 cubic centimeters.">
            <a:extLst>
              <a:ext uri="{FF2B5EF4-FFF2-40B4-BE49-F238E27FC236}">
                <a16:creationId xmlns:a16="http://schemas.microsoft.com/office/drawing/2014/main" id="{7C06BED7-E3E1-3043-AE36-AD84C3C237E0}"/>
              </a:ext>
            </a:extLst>
          </p:cNvPr>
          <p:cNvPicPr>
            <a:picLocks noChangeAspect="1"/>
          </p:cNvPicPr>
          <p:nvPr/>
        </p:nvPicPr>
        <p:blipFill>
          <a:blip r:embed="rId4"/>
          <a:stretch>
            <a:fillRect/>
          </a:stretch>
        </p:blipFill>
        <p:spPr>
          <a:xfrm>
            <a:off x="1828800" y="3457575"/>
            <a:ext cx="4896000" cy="2112719"/>
          </a:xfrm>
          <a:prstGeom prst="rect">
            <a:avLst/>
          </a:prstGeom>
        </p:spPr>
      </p:pic>
      <p:sp>
        <p:nvSpPr>
          <p:cNvPr id="8" name="TextBox 7">
            <a:extLst>
              <a:ext uri="{FF2B5EF4-FFF2-40B4-BE49-F238E27FC236}">
                <a16:creationId xmlns:a16="http://schemas.microsoft.com/office/drawing/2014/main" id="{9A5A521C-DBC9-9857-7B2C-689119A46C60}"/>
              </a:ext>
            </a:extLst>
          </p:cNvPr>
          <p:cNvSpPr txBox="1"/>
          <p:nvPr/>
        </p:nvSpPr>
        <p:spPr>
          <a:xfrm>
            <a:off x="457200" y="5420380"/>
            <a:ext cx="8077200" cy="492443"/>
          </a:xfrm>
          <a:prstGeom prst="rect">
            <a:avLst/>
          </a:prstGeom>
          <a:noFill/>
        </p:spPr>
        <p:txBody>
          <a:bodyPr wrap="square">
            <a:spAutoFit/>
          </a:bodyPr>
          <a:lstStyle/>
          <a:p>
            <a:r>
              <a:rPr lang="en-US" sz="2600" i="0" dirty="0">
                <a:solidFill>
                  <a:schemeClr val="tx1"/>
                </a:solidFill>
              </a:rPr>
              <a:t>The volume of the sphere is </a:t>
            </a:r>
            <a:r>
              <a:rPr lang="en-US" sz="2600" i="0" dirty="0">
                <a:solidFill>
                  <a:srgbClr val="FF0000"/>
                </a:solidFill>
              </a:rPr>
              <a:t>3052.08 cm³</a:t>
            </a:r>
            <a:r>
              <a:rPr lang="en-US" sz="2600" i="0" dirty="0">
                <a:solidFill>
                  <a:schemeClr val="tx1"/>
                </a:solidFill>
              </a:rPr>
              <a:t>.</a:t>
            </a:r>
            <a:endParaRPr lang="en-IN" sz="2600" dirty="0"/>
          </a:p>
        </p:txBody>
      </p:sp>
    </p:spTree>
    <p:custDataLst>
      <p:tags r:id="rId1"/>
    </p:custData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a:noFill/>
        </p:spPr>
        <p:txBody>
          <a:bodyPr/>
          <a:lstStyle/>
          <a:p>
            <a:r>
              <a:rPr lang="en-US" sz="3200" dirty="0">
                <a:solidFill>
                  <a:schemeClr val="accent1"/>
                </a:solidFill>
              </a:rPr>
              <a:t>Example 21: </a:t>
            </a:r>
            <a:r>
              <a:rPr lang="en-US" dirty="0"/>
              <a:t>Calculating the Volume of a Cone</a:t>
            </a:r>
            <a:r>
              <a:rPr lang="en-US" baseline="-25000" dirty="0"/>
              <a:t>1</a:t>
            </a:r>
            <a:endParaRPr lang="en-US" sz="3200" baseline="-25000" dirty="0">
              <a:solidFill>
                <a:schemeClr val="accent1"/>
              </a:solidFill>
            </a:endParaRPr>
          </a:p>
        </p:txBody>
      </p:sp>
      <p:sp>
        <p:nvSpPr>
          <p:cNvPr id="11267" name="Rectangle 3"/>
          <p:cNvSpPr>
            <a:spLocks noGrp="1"/>
          </p:cNvSpPr>
          <p:nvPr>
            <p:ph idx="1"/>
          </p:nvPr>
        </p:nvSpPr>
        <p:spPr>
          <a:xfrm>
            <a:off x="457200" y="1280160"/>
            <a:ext cx="8229600" cy="954107"/>
          </a:xfrm>
          <a:prstGeom prst="rect">
            <a:avLst/>
          </a:prstGeom>
          <a:noFill/>
        </p:spPr>
        <p:txBody>
          <a:bodyPr>
            <a:spAutoFit/>
          </a:bodyPr>
          <a:lstStyle/>
          <a:p>
            <a:r>
              <a:rPr lang="en-US" dirty="0"/>
              <a:t>What is the volume of a cone with a height of </a:t>
            </a:r>
            <a:r>
              <a:rPr lang="en-US" dirty="0">
                <a:solidFill>
                  <a:srgbClr val="0000FF"/>
                </a:solidFill>
              </a:rPr>
              <a:t>12 mm</a:t>
            </a:r>
            <a:r>
              <a:rPr lang="en-US" dirty="0"/>
              <a:t> and a circular base with a diameter of </a:t>
            </a:r>
            <a:r>
              <a:rPr lang="en-US" dirty="0">
                <a:solidFill>
                  <a:srgbClr val="0000FF"/>
                </a:solidFill>
              </a:rPr>
              <a:t>8 mm</a:t>
            </a:r>
            <a:r>
              <a:rPr lang="en-US" dirty="0"/>
              <a:t>?</a:t>
            </a:r>
            <a:endParaRPr lang="en-US" dirty="0">
              <a:solidFill>
                <a:schemeClr val="tx1"/>
              </a:solidFill>
            </a:endParaRPr>
          </a:p>
        </p:txBody>
      </p:sp>
      <p:pic>
        <p:nvPicPr>
          <p:cNvPr id="13313" name="Picture 1" descr="A 3D geometric image Right Circular Cone shown with a diameter of 8mm and a height of 12mm"/>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324600" y="2060647"/>
            <a:ext cx="1905000" cy="2153895"/>
          </a:xfrm>
          <a:prstGeom prst="rect">
            <a:avLst/>
          </a:prstGeom>
          <a:noFill/>
          <a:ln w="9525">
            <a:noFill/>
            <a:miter lim="800000"/>
            <a:headEnd/>
            <a:tailEnd/>
          </a:ln>
        </p:spPr>
      </p:pic>
      <p:sp>
        <p:nvSpPr>
          <p:cNvPr id="6" name="TextBox 5">
            <a:extLst>
              <a:ext uri="{FF2B5EF4-FFF2-40B4-BE49-F238E27FC236}">
                <a16:creationId xmlns:a16="http://schemas.microsoft.com/office/drawing/2014/main" id="{6558C960-0CC3-1420-C1D6-F19EC3FE4210}"/>
              </a:ext>
            </a:extLst>
          </p:cNvPr>
          <p:cNvSpPr txBox="1"/>
          <p:nvPr/>
        </p:nvSpPr>
        <p:spPr>
          <a:xfrm>
            <a:off x="457200" y="3796605"/>
            <a:ext cx="8610600" cy="1384995"/>
          </a:xfrm>
          <a:prstGeom prst="rect">
            <a:avLst/>
          </a:prstGeom>
          <a:noFill/>
        </p:spPr>
        <p:txBody>
          <a:bodyPr wrap="square">
            <a:spAutoFit/>
          </a:bodyPr>
          <a:lstStyle/>
          <a:p>
            <a:pPr>
              <a:spcBef>
                <a:spcPts val="600"/>
              </a:spcBef>
            </a:pPr>
            <a:r>
              <a:rPr lang="en-US" sz="2800" b="1" dirty="0">
                <a:solidFill>
                  <a:schemeClr val="tx1"/>
                </a:solidFill>
              </a:rPr>
              <a:t>Solution</a:t>
            </a:r>
            <a:endParaRPr lang="en-US" sz="2800" dirty="0">
              <a:solidFill>
                <a:schemeClr val="tx1"/>
              </a:solidFill>
            </a:endParaRPr>
          </a:p>
          <a:p>
            <a:r>
              <a:rPr lang="en-US" sz="2800" dirty="0">
                <a:solidFill>
                  <a:schemeClr val="tx1"/>
                </a:solidFill>
              </a:rPr>
              <a:t>We know the diameter of </a:t>
            </a:r>
            <a:r>
              <a:rPr lang="en-US" sz="2800" dirty="0">
                <a:solidFill>
                  <a:srgbClr val="0000FF"/>
                </a:solidFill>
              </a:rPr>
              <a:t>8 mm, </a:t>
            </a:r>
            <a:r>
              <a:rPr lang="en-US" sz="2800" dirty="0">
                <a:solidFill>
                  <a:schemeClr val="tx1"/>
                </a:solidFill>
              </a:rPr>
              <a:t>but we need the radius.</a:t>
            </a:r>
          </a:p>
          <a:p>
            <a:r>
              <a:rPr lang="en-US" sz="2800" dirty="0">
                <a:solidFill>
                  <a:schemeClr val="tx1"/>
                </a:solidFill>
              </a:rPr>
              <a:t>The radius is half of the diameter.</a:t>
            </a:r>
            <a:endParaRPr lang="en-IN" sz="2800" dirty="0"/>
          </a:p>
        </p:txBody>
      </p:sp>
      <p:pic>
        <p:nvPicPr>
          <p:cNvPr id="4" name="Picture 3" descr="r equals one half times 8 millimeters, which equals 4 millimeters.">
            <a:extLst>
              <a:ext uri="{FF2B5EF4-FFF2-40B4-BE49-F238E27FC236}">
                <a16:creationId xmlns:a16="http://schemas.microsoft.com/office/drawing/2014/main" id="{2A918F4E-DF78-F99C-FB97-37109F9C4336}"/>
              </a:ext>
            </a:extLst>
          </p:cNvPr>
          <p:cNvPicPr>
            <a:picLocks noChangeAspect="1"/>
          </p:cNvPicPr>
          <p:nvPr/>
        </p:nvPicPr>
        <p:blipFill>
          <a:blip r:embed="rId4"/>
          <a:stretch>
            <a:fillRect/>
          </a:stretch>
        </p:blipFill>
        <p:spPr>
          <a:xfrm>
            <a:off x="1733730" y="5181600"/>
            <a:ext cx="2867025" cy="847725"/>
          </a:xfrm>
          <a:prstGeom prst="rect">
            <a:avLst/>
          </a:prstGeom>
        </p:spPr>
      </p:pic>
    </p:spTree>
    <p:custDataLst>
      <p:tags r:id="rId1"/>
    </p:custData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21: </a:t>
            </a:r>
            <a:r>
              <a:rPr lang="en-US" dirty="0"/>
              <a:t>Calculating the Volume of a Cone</a:t>
            </a:r>
            <a:r>
              <a:rPr lang="en-US" baseline="-25000" dirty="0"/>
              <a:t>2</a:t>
            </a:r>
            <a:endParaRPr lang="en-US" sz="3200" dirty="0">
              <a:solidFill>
                <a:schemeClr val="accent1"/>
              </a:solidFill>
            </a:endParaRPr>
          </a:p>
        </p:txBody>
      </p:sp>
      <p:sp>
        <p:nvSpPr>
          <p:cNvPr id="12291" name="Rectangle 3"/>
          <p:cNvSpPr>
            <a:spLocks noGrp="1"/>
          </p:cNvSpPr>
          <p:nvPr>
            <p:ph idx="1"/>
          </p:nvPr>
        </p:nvSpPr>
        <p:spPr>
          <a:xfrm>
            <a:off x="457200" y="1143000"/>
            <a:ext cx="8458200" cy="3961084"/>
          </a:xfrm>
          <a:prstGeom prst="rect">
            <a:avLst/>
          </a:prstGeom>
          <a:noFill/>
        </p:spPr>
        <p:txBody>
          <a:bodyPr wrap="square">
            <a:spAutoFit/>
          </a:bodyPr>
          <a:lstStyle/>
          <a:p>
            <a:pPr marL="0" indent="0">
              <a:spcBef>
                <a:spcPts val="1800"/>
              </a:spcBef>
              <a:buFont typeface="Courier New" pitchFamily="49" charset="0"/>
              <a:buNone/>
            </a:pPr>
            <a:r>
              <a:rPr lang="en-US" sz="2800" i="0" dirty="0">
                <a:solidFill>
                  <a:schemeClr val="tx1"/>
                </a:solidFill>
              </a:rPr>
              <a:t>So applying the formula for the volume of a cone, we have: </a:t>
            </a: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sz="1500" dirty="0">
              <a:solidFill>
                <a:schemeClr val="tx1"/>
              </a:solidFill>
            </a:endParaRPr>
          </a:p>
          <a:p>
            <a:pPr marL="0" indent="0">
              <a:buFont typeface="Courier New" pitchFamily="49" charset="0"/>
              <a:buNone/>
            </a:pPr>
            <a:endParaRPr lang="en-US" dirty="0">
              <a:solidFill>
                <a:schemeClr val="tx1"/>
              </a:solidFill>
            </a:endParaRPr>
          </a:p>
          <a:p>
            <a:pPr marL="0" indent="0">
              <a:spcBef>
                <a:spcPts val="1800"/>
              </a:spcBef>
              <a:buFont typeface="Courier New" pitchFamily="49" charset="0"/>
              <a:buNone/>
            </a:pPr>
            <a:endParaRPr lang="en-US" sz="2800" i="0" baseline="30000" dirty="0">
              <a:solidFill>
                <a:srgbClr val="FF0000"/>
              </a:solidFill>
            </a:endParaRPr>
          </a:p>
        </p:txBody>
      </p:sp>
      <p:pic>
        <p:nvPicPr>
          <p:cNvPr id="4" name="Picture 3" descr="V equals one third times pi times radius squared times height.&#10;V is approximately one third times 3.14 times open parenthesis 4 millimeters close parenthesis times 12 millimeters.&#10;That equals 3.14 times 64 cubic millimeters,&#10;which equals 200.96 cubic millimeters.">
            <a:extLst>
              <a:ext uri="{FF2B5EF4-FFF2-40B4-BE49-F238E27FC236}">
                <a16:creationId xmlns:a16="http://schemas.microsoft.com/office/drawing/2014/main" id="{E60579B6-13D9-F652-CBB9-420F8D7577BE}"/>
              </a:ext>
            </a:extLst>
          </p:cNvPr>
          <p:cNvPicPr>
            <a:picLocks noChangeAspect="1"/>
          </p:cNvPicPr>
          <p:nvPr/>
        </p:nvPicPr>
        <p:blipFill>
          <a:blip r:embed="rId3"/>
          <a:stretch>
            <a:fillRect/>
          </a:stretch>
        </p:blipFill>
        <p:spPr>
          <a:xfrm>
            <a:off x="2057400" y="2090496"/>
            <a:ext cx="3733800" cy="2638425"/>
          </a:xfrm>
          <a:prstGeom prst="rect">
            <a:avLst/>
          </a:prstGeom>
        </p:spPr>
      </p:pic>
      <p:sp>
        <p:nvSpPr>
          <p:cNvPr id="6" name="TextBox 5">
            <a:extLst>
              <a:ext uri="{FF2B5EF4-FFF2-40B4-BE49-F238E27FC236}">
                <a16:creationId xmlns:a16="http://schemas.microsoft.com/office/drawing/2014/main" id="{2BCA314D-69BA-2F57-B3D7-D9E8A978A36D}"/>
              </a:ext>
            </a:extLst>
          </p:cNvPr>
          <p:cNvSpPr txBox="1"/>
          <p:nvPr/>
        </p:nvSpPr>
        <p:spPr>
          <a:xfrm>
            <a:off x="457200" y="4963180"/>
            <a:ext cx="7162800" cy="523220"/>
          </a:xfrm>
          <a:prstGeom prst="rect">
            <a:avLst/>
          </a:prstGeom>
          <a:noFill/>
        </p:spPr>
        <p:txBody>
          <a:bodyPr wrap="square">
            <a:spAutoFit/>
          </a:bodyPr>
          <a:lstStyle/>
          <a:p>
            <a:r>
              <a:rPr lang="en-US" sz="2800" dirty="0">
                <a:solidFill>
                  <a:schemeClr val="tx1"/>
                </a:solidFill>
              </a:rPr>
              <a:t>The volume of the cone is </a:t>
            </a:r>
            <a:r>
              <a:rPr lang="en-US" sz="2800" dirty="0">
                <a:solidFill>
                  <a:srgbClr val="FF0000"/>
                </a:solidFill>
              </a:rPr>
              <a:t>200.96 mm³</a:t>
            </a:r>
            <a:r>
              <a:rPr lang="en-US" sz="2800" dirty="0"/>
              <a:t>.</a:t>
            </a:r>
            <a:endParaRPr lang="en-IN" sz="2800" dirty="0"/>
          </a:p>
        </p:txBody>
      </p:sp>
    </p:spTree>
    <p:custDataLst>
      <p:tags r:id="rId1"/>
    </p:custData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22: </a:t>
            </a:r>
            <a:r>
              <a:rPr lang="en-US" dirty="0"/>
              <a:t>Calculating the Volume of a Solid</a:t>
            </a:r>
            <a:r>
              <a:rPr lang="en-US" baseline="-25000" dirty="0"/>
              <a:t>1</a:t>
            </a:r>
            <a:endParaRPr lang="en-US" sz="3200" dirty="0">
              <a:solidFill>
                <a:schemeClr val="accent1"/>
              </a:solidFill>
            </a:endParaRPr>
          </a:p>
        </p:txBody>
      </p:sp>
      <p:sp>
        <p:nvSpPr>
          <p:cNvPr id="14339" name="Rectangle 3"/>
          <p:cNvSpPr>
            <a:spLocks noGrp="1"/>
          </p:cNvSpPr>
          <p:nvPr>
            <p:ph idx="1"/>
          </p:nvPr>
        </p:nvSpPr>
        <p:spPr>
          <a:xfrm>
            <a:off x="457200" y="1280160"/>
            <a:ext cx="8229600" cy="954107"/>
          </a:xfrm>
          <a:prstGeom prst="rect">
            <a:avLst/>
          </a:prstGeom>
          <a:noFill/>
        </p:spPr>
        <p:txBody>
          <a:bodyPr>
            <a:spAutoFit/>
          </a:bodyPr>
          <a:lstStyle/>
          <a:p>
            <a:pPr>
              <a:spcBef>
                <a:spcPct val="0"/>
              </a:spcBef>
            </a:pPr>
            <a:r>
              <a:rPr lang="en-US" dirty="0">
                <a:solidFill>
                  <a:schemeClr val="tx1"/>
                </a:solidFill>
              </a:rPr>
              <a:t>Calculate the volume of a solid with the </a:t>
            </a:r>
            <a:br>
              <a:rPr lang="en-US" dirty="0">
                <a:solidFill>
                  <a:schemeClr val="tx1"/>
                </a:solidFill>
              </a:rPr>
            </a:br>
            <a:r>
              <a:rPr lang="en-US" dirty="0">
                <a:solidFill>
                  <a:schemeClr val="tx1"/>
                </a:solidFill>
              </a:rPr>
              <a:t>indicated dimensions.</a:t>
            </a:r>
            <a:endParaRPr lang="en-US" sz="2800" b="1" i="0" dirty="0">
              <a:solidFill>
                <a:schemeClr val="tx1"/>
              </a:solidFill>
            </a:endParaRPr>
          </a:p>
        </p:txBody>
      </p:sp>
      <p:pic>
        <p:nvPicPr>
          <p:cNvPr id="4" name="Picture 1" descr="A solid figure which consists of a hemisphere on top of a cylinder. The radius of the cylinder is 9cm and the height of the cylinder is  5cm"/>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124208" y="1482055"/>
            <a:ext cx="2819033" cy="2057400"/>
          </a:xfrm>
          <a:prstGeom prst="rect">
            <a:avLst/>
          </a:prstGeom>
          <a:noFill/>
          <a:ln w="9525">
            <a:noFill/>
            <a:miter lim="800000"/>
            <a:headEnd/>
            <a:tailEnd/>
          </a:ln>
        </p:spPr>
      </p:pic>
      <p:sp>
        <p:nvSpPr>
          <p:cNvPr id="3" name="TextBox 2">
            <a:extLst>
              <a:ext uri="{FF2B5EF4-FFF2-40B4-BE49-F238E27FC236}">
                <a16:creationId xmlns:a16="http://schemas.microsoft.com/office/drawing/2014/main" id="{F85FB259-F606-49CE-2A70-8BDF61EE334A}"/>
              </a:ext>
            </a:extLst>
          </p:cNvPr>
          <p:cNvSpPr txBox="1"/>
          <p:nvPr/>
        </p:nvSpPr>
        <p:spPr>
          <a:xfrm>
            <a:off x="457200" y="2133600"/>
            <a:ext cx="7924800" cy="3108543"/>
          </a:xfrm>
          <a:prstGeom prst="rect">
            <a:avLst/>
          </a:prstGeom>
          <a:noFill/>
        </p:spPr>
        <p:txBody>
          <a:bodyPr wrap="square">
            <a:spAutoFit/>
          </a:bodyPr>
          <a:lstStyle/>
          <a:p>
            <a:pPr marL="0" indent="0" eaLnBrk="1" hangingPunct="1">
              <a:spcBef>
                <a:spcPct val="0"/>
              </a:spcBef>
              <a:buFontTx/>
              <a:buNone/>
            </a:pPr>
            <a:r>
              <a:rPr lang="en-US" sz="2800" b="1" i="0" dirty="0">
                <a:solidFill>
                  <a:schemeClr val="tx1"/>
                </a:solidFill>
              </a:rPr>
              <a:t>Solution</a:t>
            </a:r>
            <a:endParaRPr lang="en-US" sz="2800" i="0" dirty="0">
              <a:solidFill>
                <a:schemeClr val="tx1"/>
              </a:solidFill>
            </a:endParaRPr>
          </a:p>
          <a:p>
            <a:r>
              <a:rPr lang="en-US" sz="2800" dirty="0"/>
              <a:t>From the figure, we see that the </a:t>
            </a:r>
            <a:br>
              <a:rPr lang="en-US" sz="2800" dirty="0"/>
            </a:br>
            <a:r>
              <a:rPr lang="en-US" sz="2800" dirty="0"/>
              <a:t>bottom portion of the solid is a </a:t>
            </a:r>
            <a:br>
              <a:rPr lang="en-US" sz="2800" dirty="0"/>
            </a:br>
            <a:r>
              <a:rPr lang="en-US" sz="2800" dirty="0"/>
              <a:t>cylinder and on top of the cylinder is a  </a:t>
            </a:r>
            <a:r>
              <a:rPr lang="en-US" sz="2800" b="1" dirty="0"/>
              <a:t>hemisphere </a:t>
            </a:r>
            <a:r>
              <a:rPr lang="en-US" sz="2800" dirty="0"/>
              <a:t>(one-half of a sphere). Thus, the volume of the</a:t>
            </a:r>
            <a:r>
              <a:rPr lang="en-US" sz="2800" b="1" dirty="0"/>
              <a:t> </a:t>
            </a:r>
            <a:r>
              <a:rPr lang="en-US" sz="2800" dirty="0"/>
              <a:t>solid will be the sum of the volumes of the cylinder and the hemisphere.</a:t>
            </a:r>
            <a:endParaRPr lang="en-US" sz="2800" i="0" dirty="0">
              <a:solidFill>
                <a:schemeClr val="tx1"/>
              </a:solidFill>
            </a:endParaRPr>
          </a:p>
        </p:txBody>
      </p:sp>
    </p:spTree>
    <p:custDataLst>
      <p:tags r:id="rId1"/>
    </p:custData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22: </a:t>
            </a:r>
            <a:r>
              <a:rPr lang="en-US" dirty="0"/>
              <a:t>Calculating the Volume of a Solid</a:t>
            </a:r>
            <a:r>
              <a:rPr lang="en-US" baseline="-25000" dirty="0"/>
              <a:t>2</a:t>
            </a:r>
            <a:endParaRPr lang="en-US" dirty="0"/>
          </a:p>
        </p:txBody>
      </p:sp>
      <p:graphicFrame>
        <p:nvGraphicFramePr>
          <p:cNvPr id="11" name="Object 10" descr="Volume Cylinder">
            <a:extLst>
              <a:ext uri="{FF2B5EF4-FFF2-40B4-BE49-F238E27FC236}">
                <a16:creationId xmlns:a16="http://schemas.microsoft.com/office/drawing/2014/main" id="{6053D29A-9489-DC3E-2D80-AFF641B3DFD4}"/>
              </a:ext>
            </a:extLst>
          </p:cNvPr>
          <p:cNvGraphicFramePr>
            <a:graphicFrameLocks noChangeAspect="1"/>
          </p:cNvGraphicFramePr>
          <p:nvPr>
            <p:extLst>
              <p:ext uri="{D42A27DB-BD31-4B8C-83A1-F6EECF244321}">
                <p14:modId xmlns:p14="http://schemas.microsoft.com/office/powerpoint/2010/main" val="2930344773"/>
              </p:ext>
            </p:extLst>
          </p:nvPr>
        </p:nvGraphicFramePr>
        <p:xfrm>
          <a:off x="457200" y="1517650"/>
          <a:ext cx="2249487" cy="352425"/>
        </p:xfrm>
        <a:graphic>
          <a:graphicData uri="http://schemas.openxmlformats.org/presentationml/2006/ole">
            <mc:AlternateContent xmlns:mc="http://schemas.openxmlformats.org/markup-compatibility/2006">
              <mc:Choice xmlns:v="urn:schemas-microsoft-com:vml" Requires="v">
                <p:oleObj name="Equation" r:id="rId3" imgW="2249885" imgH="351984" progId="Equation.DSMT4">
                  <p:embed/>
                </p:oleObj>
              </mc:Choice>
              <mc:Fallback>
                <p:oleObj name="Equation" r:id="rId3" imgW="2249885" imgH="351984" progId="Equation.DSMT4">
                  <p:embed/>
                  <p:pic>
                    <p:nvPicPr>
                      <p:cNvPr id="0" name=""/>
                      <p:cNvPicPr/>
                      <p:nvPr/>
                    </p:nvPicPr>
                    <p:blipFill>
                      <a:blip r:embed="rId4"/>
                      <a:stretch>
                        <a:fillRect/>
                      </a:stretch>
                    </p:blipFill>
                    <p:spPr>
                      <a:xfrm>
                        <a:off x="457200" y="1517650"/>
                        <a:ext cx="2249487" cy="352425"/>
                      </a:xfrm>
                      <a:prstGeom prst="rect">
                        <a:avLst/>
                      </a:prstGeom>
                    </p:spPr>
                  </p:pic>
                </p:oleObj>
              </mc:Fallback>
            </mc:AlternateContent>
          </a:graphicData>
        </a:graphic>
      </p:graphicFrame>
      <p:pic>
        <p:nvPicPr>
          <p:cNvPr id="7" name="Picture 6" descr="V equals pi times radius squared times height.&#10;V is approximately 3.14 times the square of 9 centimeters times 5 centimeters,&#10;which equals 1271.7 cubic centimeters.">
            <a:extLst>
              <a:ext uri="{FF2B5EF4-FFF2-40B4-BE49-F238E27FC236}">
                <a16:creationId xmlns:a16="http://schemas.microsoft.com/office/drawing/2014/main" id="{8738703A-5127-DEC1-6D45-19A43937F97A}"/>
              </a:ext>
            </a:extLst>
          </p:cNvPr>
          <p:cNvPicPr>
            <a:picLocks noChangeAspect="1"/>
          </p:cNvPicPr>
          <p:nvPr/>
        </p:nvPicPr>
        <p:blipFill>
          <a:blip r:embed="rId5"/>
          <a:stretch>
            <a:fillRect/>
          </a:stretch>
        </p:blipFill>
        <p:spPr>
          <a:xfrm>
            <a:off x="484420" y="2038350"/>
            <a:ext cx="3248025" cy="1638300"/>
          </a:xfrm>
          <a:prstGeom prst="rect">
            <a:avLst/>
          </a:prstGeom>
        </p:spPr>
      </p:pic>
      <p:graphicFrame>
        <p:nvGraphicFramePr>
          <p:cNvPr id="12" name="Object 11" descr="Volume of Hemisphere">
            <a:extLst>
              <a:ext uri="{FF2B5EF4-FFF2-40B4-BE49-F238E27FC236}">
                <a16:creationId xmlns:a16="http://schemas.microsoft.com/office/drawing/2014/main" id="{1D90913D-A8B1-2119-A046-27C9E13C2A5D}"/>
              </a:ext>
            </a:extLst>
          </p:cNvPr>
          <p:cNvGraphicFramePr>
            <a:graphicFrameLocks noChangeAspect="1"/>
          </p:cNvGraphicFramePr>
          <p:nvPr>
            <p:extLst>
              <p:ext uri="{D42A27DB-BD31-4B8C-83A1-F6EECF244321}">
                <p14:modId xmlns:p14="http://schemas.microsoft.com/office/powerpoint/2010/main" val="2505514887"/>
              </p:ext>
            </p:extLst>
          </p:nvPr>
        </p:nvGraphicFramePr>
        <p:xfrm>
          <a:off x="4071937" y="1552575"/>
          <a:ext cx="3090863" cy="352425"/>
        </p:xfrm>
        <a:graphic>
          <a:graphicData uri="http://schemas.openxmlformats.org/presentationml/2006/ole">
            <mc:AlternateContent xmlns:mc="http://schemas.openxmlformats.org/markup-compatibility/2006">
              <mc:Choice xmlns:v="urn:schemas-microsoft-com:vml" Requires="v">
                <p:oleObj name="Equation" r:id="rId6" imgW="3090134" imgH="351984" progId="Equation.DSMT4">
                  <p:embed/>
                </p:oleObj>
              </mc:Choice>
              <mc:Fallback>
                <p:oleObj name="Equation" r:id="rId6" imgW="3090134" imgH="351984" progId="Equation.DSMT4">
                  <p:embed/>
                  <p:pic>
                    <p:nvPicPr>
                      <p:cNvPr id="0" name=""/>
                      <p:cNvPicPr/>
                      <p:nvPr/>
                    </p:nvPicPr>
                    <p:blipFill>
                      <a:blip r:embed="rId7"/>
                      <a:stretch>
                        <a:fillRect/>
                      </a:stretch>
                    </p:blipFill>
                    <p:spPr>
                      <a:xfrm>
                        <a:off x="4071937" y="1552575"/>
                        <a:ext cx="3090863" cy="352425"/>
                      </a:xfrm>
                      <a:prstGeom prst="rect">
                        <a:avLst/>
                      </a:prstGeom>
                    </p:spPr>
                  </p:pic>
                </p:oleObj>
              </mc:Fallback>
            </mc:AlternateContent>
          </a:graphicData>
        </a:graphic>
      </p:graphicFrame>
      <p:pic>
        <p:nvPicPr>
          <p:cNvPr id="10" name="Picture 9" descr="V equals one half times four thirds times pi times radius cubed. This represents half the volume of a sphere.&#10;V is approximately two thirds times 3.14 times the cube of 9 centimeters,&#10;which equals 1526.04 cubic centimeters.">
            <a:extLst>
              <a:ext uri="{FF2B5EF4-FFF2-40B4-BE49-F238E27FC236}">
                <a16:creationId xmlns:a16="http://schemas.microsoft.com/office/drawing/2014/main" id="{A5E0FE4F-FBBC-24D5-B83E-56396FCC4CD8}"/>
              </a:ext>
            </a:extLst>
          </p:cNvPr>
          <p:cNvPicPr>
            <a:picLocks noChangeAspect="1"/>
          </p:cNvPicPr>
          <p:nvPr/>
        </p:nvPicPr>
        <p:blipFill>
          <a:blip r:embed="rId8"/>
          <a:stretch>
            <a:fillRect/>
          </a:stretch>
        </p:blipFill>
        <p:spPr>
          <a:xfrm>
            <a:off x="4112344" y="1905000"/>
            <a:ext cx="4981575" cy="2266950"/>
          </a:xfrm>
          <a:prstGeom prst="rect">
            <a:avLst/>
          </a:prstGeom>
        </p:spPr>
      </p:pic>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t>Formula: Perimeter Formulas for Five Polygons</a:t>
            </a:r>
            <a:endParaRPr lang="en-US" sz="3200" dirty="0">
              <a:solidFill>
                <a:schemeClr val="accent1"/>
              </a:solidFill>
            </a:endParaRPr>
          </a:p>
        </p:txBody>
      </p:sp>
      <p:sp>
        <p:nvSpPr>
          <p:cNvPr id="8195" name="TextBox 3">
            <a:extLst>
              <a:ext uri="{C183D7F6-B498-43B3-948B-1728B52AA6E4}">
                <adec:decorative xmlns:adec="http://schemas.microsoft.com/office/drawing/2017/decorative" val="1"/>
              </a:ext>
            </a:extLst>
          </p:cNvPr>
          <p:cNvSpPr>
            <a:spLocks noGrp="1" noChangeArrowheads="1"/>
          </p:cNvSpPr>
          <p:nvPr>
            <p:ph idx="1"/>
          </p:nvPr>
        </p:nvSpPr>
        <p:spPr>
          <a:prstGeom prst="rect">
            <a:avLst/>
          </a:prstGeom>
          <a:solidFill>
            <a:srgbClr val="FFFFCC"/>
          </a:solidFill>
          <a:ln w="28575">
            <a:solidFill>
              <a:srgbClr val="000000"/>
            </a:solidFill>
          </a:ln>
        </p:spPr>
        <p:txBody>
          <a:bodyPr>
            <a:normAutofit/>
          </a:bodyPr>
          <a:lstStyle/>
          <a:p>
            <a:pPr marL="15875" indent="-15875" algn="ctr" eaLnBrk="0" hangingPunct="0">
              <a:tabLst>
                <a:tab pos="1371600" algn="l"/>
              </a:tabLst>
            </a:pPr>
            <a:endParaRPr lang="en-US" b="1" dirty="0">
              <a:solidFill>
                <a:srgbClr val="000000"/>
              </a:solidFill>
              <a:latin typeface="Calibri" pitchFamily="34" charset="0"/>
            </a:endParaRPr>
          </a:p>
          <a:p>
            <a:pPr marL="15875" indent="-15875" algn="ctr" eaLnBrk="0" hangingPunct="0">
              <a:tabLst>
                <a:tab pos="1371600" algn="l"/>
              </a:tabLst>
            </a:pPr>
            <a:endParaRPr lang="en-US" b="1" dirty="0">
              <a:solidFill>
                <a:srgbClr val="000000"/>
              </a:solidFill>
              <a:latin typeface="Calibri" pitchFamily="34" charset="0"/>
            </a:endParaRPr>
          </a:p>
        </p:txBody>
      </p:sp>
      <p:pic>
        <p:nvPicPr>
          <p:cNvPr id="2" name="Picture 1" descr="Five polygons: a triangle, rectangle, square, trapezoid, and parallelogram are shown with their perimeter formulas.&#10;&#10;A scalene triangle is shown, with its three sides labeled, a, b, and c respectively. The formula of perimeter of a triangle is given as, P equals to, a plus b plus c.&#10;&#10;A square is shown with two of its sides labeled. s. The formula of perimeter of a square is given as, P equal to 4 times s.&#10;&#10;A rectangle is shown with its length labeled, l and width labeled w. the formula of perimeter of a rectangle is given as, P equal to 2 times l plus 2 times w.&#10;&#10;A trapezoid is shown with its sides labeled, a, b, c,and d. the formula of perimeter of a trapezoid is given as, P equals to, a plus b plus c plus d.&#10;&#10;A parallelogram is shown with its base labeled, b and one of its adjacent sides labeled, a. The formula of perimeter of a parallelogram is given as, P equals to 2 times a plus 2 times b.">
            <a:extLst>
              <a:ext uri="{FF2B5EF4-FFF2-40B4-BE49-F238E27FC236}">
                <a16:creationId xmlns:a16="http://schemas.microsoft.com/office/drawing/2014/main" id="{D38AB58E-6ADE-652F-B560-EB6EE4AFCB97}"/>
              </a:ext>
            </a:extLst>
          </p:cNvPr>
          <p:cNvPicPr>
            <a:picLocks noChangeAspect="1"/>
          </p:cNvPicPr>
          <p:nvPr/>
        </p:nvPicPr>
        <p:blipFill>
          <a:blip r:embed="rId2"/>
          <a:stretch>
            <a:fillRect/>
          </a:stretch>
        </p:blipFill>
        <p:spPr>
          <a:xfrm>
            <a:off x="914400" y="1423707"/>
            <a:ext cx="7459116" cy="4010585"/>
          </a:xfrm>
          <a:prstGeom prst="rect">
            <a:avLst/>
          </a:prstGeom>
        </p:spPr>
      </p:pic>
      <p:sp>
        <p:nvSpPr>
          <p:cNvPr id="6" name="Rectangle 5"/>
          <p:cNvSpPr/>
          <p:nvPr/>
        </p:nvSpPr>
        <p:spPr>
          <a:xfrm>
            <a:off x="457200" y="5486400"/>
            <a:ext cx="8229600" cy="369332"/>
          </a:xfrm>
          <a:prstGeom prst="rect">
            <a:avLst/>
          </a:prstGeom>
        </p:spPr>
        <p:txBody>
          <a:bodyPr wrap="square">
            <a:spAutoFit/>
          </a:bodyPr>
          <a:lstStyle/>
          <a:p>
            <a:r>
              <a:rPr lang="en-US" b="1" dirty="0">
                <a:solidFill>
                  <a:srgbClr val="000000"/>
                </a:solidFill>
              </a:rPr>
              <a:t>Note that each formula represents the sum of the lengths of the sides.</a:t>
            </a:r>
            <a:endParaRPr lang="en-US" dirty="0">
              <a:solidFill>
                <a:srgbClr val="000000"/>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22: </a:t>
            </a:r>
            <a:r>
              <a:rPr lang="en-US" dirty="0"/>
              <a:t>Calculating the Volume of a Solid</a:t>
            </a:r>
            <a:r>
              <a:rPr lang="en-US" baseline="-25000" dirty="0"/>
              <a:t>3</a:t>
            </a:r>
            <a:endParaRPr lang="en-US" sz="3200" dirty="0">
              <a:solidFill>
                <a:schemeClr val="accent1"/>
              </a:solidFill>
            </a:endParaRPr>
          </a:p>
        </p:txBody>
      </p:sp>
      <p:graphicFrame>
        <p:nvGraphicFramePr>
          <p:cNvPr id="6147" name="Object 3" descr="Total Volume"/>
          <p:cNvGraphicFramePr>
            <a:graphicFrameLocks noChangeAspect="1"/>
          </p:cNvGraphicFramePr>
          <p:nvPr>
            <p:extLst>
              <p:ext uri="{D42A27DB-BD31-4B8C-83A1-F6EECF244321}">
                <p14:modId xmlns:p14="http://schemas.microsoft.com/office/powerpoint/2010/main" val="1083405704"/>
              </p:ext>
            </p:extLst>
          </p:nvPr>
        </p:nvGraphicFramePr>
        <p:xfrm>
          <a:off x="685800" y="1676400"/>
          <a:ext cx="1981200" cy="304800"/>
        </p:xfrm>
        <a:graphic>
          <a:graphicData uri="http://schemas.openxmlformats.org/presentationml/2006/ole">
            <mc:AlternateContent xmlns:mc="http://schemas.openxmlformats.org/markup-compatibility/2006">
              <mc:Choice xmlns:v="urn:schemas-microsoft-com:vml" Requires="v">
                <p:oleObj name="Equation" r:id="rId3" imgW="1981200" imgH="304800" progId="Equation.DSMT4">
                  <p:embed/>
                </p:oleObj>
              </mc:Choice>
              <mc:Fallback>
                <p:oleObj name="Equation" r:id="rId3" imgW="1981200" imgH="304800" progId="Equation.DSMT4">
                  <p:embed/>
                  <p:pic>
                    <p:nvPicPr>
                      <p:cNvPr id="6147"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676400"/>
                        <a:ext cx="1981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8" name="Picture 7" descr="One thousand two hundred seventy one point seven zero cubic centimeters&#10;plus one thousand five hundred twenty six point zero four cubic centimeters&#10;equals two thousand seven hundred ninety seven point seven four cubic centimeters.">
            <a:extLst>
              <a:ext uri="{FF2B5EF4-FFF2-40B4-BE49-F238E27FC236}">
                <a16:creationId xmlns:a16="http://schemas.microsoft.com/office/drawing/2014/main" id="{BB0AF933-A823-C23D-63C5-749FC71C2402}"/>
              </a:ext>
            </a:extLst>
          </p:cNvPr>
          <p:cNvPicPr>
            <a:picLocks noChangeAspect="1"/>
          </p:cNvPicPr>
          <p:nvPr/>
        </p:nvPicPr>
        <p:blipFill>
          <a:blip r:embed="rId5"/>
          <a:stretch>
            <a:fillRect/>
          </a:stretch>
        </p:blipFill>
        <p:spPr>
          <a:xfrm>
            <a:off x="564308" y="2133600"/>
            <a:ext cx="2152650" cy="1638300"/>
          </a:xfrm>
          <a:prstGeom prst="rect">
            <a:avLst/>
          </a:prstGeom>
        </p:spPr>
      </p:pic>
      <p:sp>
        <p:nvSpPr>
          <p:cNvPr id="7" name="Rectangle 6"/>
          <p:cNvSpPr/>
          <p:nvPr/>
        </p:nvSpPr>
        <p:spPr>
          <a:xfrm>
            <a:off x="609600" y="4114800"/>
            <a:ext cx="6477000" cy="523220"/>
          </a:xfrm>
          <a:prstGeom prst="rect">
            <a:avLst/>
          </a:prstGeom>
        </p:spPr>
        <p:txBody>
          <a:bodyPr wrap="square">
            <a:spAutoFit/>
          </a:bodyPr>
          <a:lstStyle/>
          <a:p>
            <a:r>
              <a:rPr lang="en-US" sz="2800" dirty="0"/>
              <a:t>The volume of the solid is </a:t>
            </a:r>
            <a:r>
              <a:rPr lang="en-US" sz="2800" dirty="0">
                <a:solidFill>
                  <a:srgbClr val="FF0000"/>
                </a:solidFill>
              </a:rPr>
              <a:t>2797.74 cm</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³</a:t>
            </a:r>
            <a:r>
              <a:rPr lang="en-US" sz="2800" dirty="0"/>
              <a:t>.</a:t>
            </a:r>
            <a:endParaRPr lang="en-US" sz="2800" baseline="30000" dirty="0">
              <a:solidFill>
                <a:srgbClr val="FF0000"/>
              </a:solidFill>
            </a:endParaRPr>
          </a:p>
        </p:txBody>
      </p:sp>
    </p:spTree>
    <p:custDataLst>
      <p:tags r:id="rId1"/>
    </p:custData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23: </a:t>
            </a:r>
            <a:r>
              <a:rPr lang="en-US" dirty="0"/>
              <a:t>Calculating the Volume of a Cube</a:t>
            </a:r>
            <a:r>
              <a:rPr lang="en-US" baseline="-25000" dirty="0"/>
              <a:t>1</a:t>
            </a:r>
            <a:endParaRPr lang="en-US" sz="3200" dirty="0">
              <a:solidFill>
                <a:schemeClr val="accent1"/>
              </a:solidFill>
            </a:endParaRPr>
          </a:p>
        </p:txBody>
      </p:sp>
      <p:sp>
        <p:nvSpPr>
          <p:cNvPr id="16387" name="Rectangle 3"/>
          <p:cNvSpPr>
            <a:spLocks noGrp="1"/>
          </p:cNvSpPr>
          <p:nvPr>
            <p:ph idx="1"/>
          </p:nvPr>
        </p:nvSpPr>
        <p:spPr>
          <a:prstGeom prst="rect">
            <a:avLst/>
          </a:prstGeom>
        </p:spPr>
        <p:txBody>
          <a:bodyPr/>
          <a:lstStyle/>
          <a:p>
            <a:r>
              <a:rPr lang="en-US" i="0" dirty="0">
                <a:solidFill>
                  <a:schemeClr val="tx1"/>
                </a:solidFill>
              </a:rPr>
              <a:t>Calculate the volume of the </a:t>
            </a:r>
            <a:r>
              <a:rPr lang="en-US" dirty="0"/>
              <a:t>cube in both cubic yards and cubic feet. (Remember, </a:t>
            </a:r>
            <a:r>
              <a:rPr lang="en-US" dirty="0">
                <a:solidFill>
                  <a:srgbClr val="0000FF"/>
                </a:solidFill>
              </a:rPr>
              <a:t>1 yd </a:t>
            </a:r>
            <a:r>
              <a:rPr lang="en-US" dirty="0"/>
              <a:t>= </a:t>
            </a:r>
            <a:r>
              <a:rPr lang="en-US" dirty="0">
                <a:solidFill>
                  <a:srgbClr val="0000FF"/>
                </a:solidFill>
              </a:rPr>
              <a:t>3 ft.</a:t>
            </a:r>
            <a:r>
              <a:rPr lang="en-US" dirty="0"/>
              <a:t>)</a:t>
            </a: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p:txBody>
      </p:sp>
      <p:pic>
        <p:nvPicPr>
          <p:cNvPr id="18433" name="Picture 1" descr="Cube whose sides equal three yards each."/>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14688" y="2743200"/>
            <a:ext cx="2714625" cy="2190750"/>
          </a:xfrm>
          <a:prstGeom prst="rect">
            <a:avLst/>
          </a:prstGeom>
          <a:noFill/>
          <a:ln w="9525">
            <a:noFill/>
            <a:miter lim="800000"/>
            <a:headEnd/>
            <a:tailEnd/>
          </a:ln>
        </p:spPr>
      </p:pic>
    </p:spTree>
    <p:custDataLst>
      <p:tags r:id="rId1"/>
    </p:custData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solidFill>
                  <a:schemeClr val="accent1"/>
                </a:solidFill>
              </a:rPr>
              <a:t>Example 23: </a:t>
            </a:r>
            <a:r>
              <a:rPr lang="en-US" dirty="0"/>
              <a:t>Calculating the Volume of a Cube</a:t>
            </a:r>
            <a:r>
              <a:rPr lang="en-US" baseline="-25000" dirty="0"/>
              <a:t>2</a:t>
            </a:r>
            <a:endParaRPr lang="en-US" sz="3200" dirty="0">
              <a:solidFill>
                <a:schemeClr val="accent1"/>
              </a:solidFill>
            </a:endParaRPr>
          </a:p>
        </p:txBody>
      </p:sp>
      <p:sp>
        <p:nvSpPr>
          <p:cNvPr id="17411" name="Rectangle 3"/>
          <p:cNvSpPr>
            <a:spLocks noGrp="1"/>
          </p:cNvSpPr>
          <p:nvPr>
            <p:ph idx="1"/>
          </p:nvPr>
        </p:nvSpPr>
        <p:spPr>
          <a:xfrm>
            <a:off x="457200" y="1219200"/>
            <a:ext cx="8229600" cy="3231654"/>
          </a:xfrm>
          <a:prstGeom prst="rect">
            <a:avLst/>
          </a:prstGeom>
          <a:noFill/>
        </p:spPr>
        <p:txBody>
          <a:bodyPr wrap="square">
            <a:spAutoFit/>
          </a:bodyPr>
          <a:lstStyle/>
          <a:p>
            <a:pPr marL="0" indent="0">
              <a:spcBef>
                <a:spcPct val="0"/>
              </a:spcBef>
              <a:buFont typeface="Courier New" pitchFamily="49" charset="0"/>
              <a:buNone/>
            </a:pPr>
            <a:r>
              <a:rPr lang="en-US" sz="2800" b="1" i="0" dirty="0">
                <a:solidFill>
                  <a:schemeClr val="tx1"/>
                </a:solidFill>
              </a:rPr>
              <a:t>Solution</a:t>
            </a:r>
          </a:p>
          <a:p>
            <a:pPr marL="0" indent="0">
              <a:spcBef>
                <a:spcPct val="0"/>
              </a:spcBef>
              <a:buFont typeface="Courier New" pitchFamily="49" charset="0"/>
              <a:buNone/>
            </a:pPr>
            <a:r>
              <a:rPr lang="en-US" sz="2800" i="0" dirty="0">
                <a:solidFill>
                  <a:schemeClr val="tx1"/>
                </a:solidFill>
              </a:rPr>
              <a:t>We apply the formula </a:t>
            </a:r>
            <a:r>
              <a:rPr lang="en-US" sz="2800" i="1" dirty="0">
                <a:solidFill>
                  <a:srgbClr val="0000FF"/>
                </a:solidFill>
              </a:rPr>
              <a:t>V</a:t>
            </a:r>
            <a:r>
              <a:rPr lang="en-US" sz="2800" i="0" dirty="0">
                <a:solidFill>
                  <a:srgbClr val="0000FF"/>
                </a:solidFill>
              </a:rPr>
              <a:t> = </a:t>
            </a:r>
            <a:r>
              <a:rPr lang="en-US" sz="2800" i="1" dirty="0">
                <a:solidFill>
                  <a:srgbClr val="0000FF"/>
                </a:solidFill>
              </a:rPr>
              <a:t>s</a:t>
            </a:r>
            <a:r>
              <a:rPr lang="en-US" sz="2800" dirty="0">
                <a:solidFill>
                  <a:srgbClr val="0000FF"/>
                </a:solidFill>
              </a:rPr>
              <a:t>³</a:t>
            </a:r>
            <a:r>
              <a:rPr lang="en-US" sz="2800" i="0" dirty="0">
                <a:solidFill>
                  <a:srgbClr val="0000FF"/>
                </a:solidFill>
              </a:rPr>
              <a:t> </a:t>
            </a:r>
            <a:r>
              <a:rPr lang="en-US" sz="2800" i="0" dirty="0">
                <a:solidFill>
                  <a:schemeClr val="tx1"/>
                </a:solidFill>
              </a:rPr>
              <a:t>twice; once by using </a:t>
            </a:r>
            <a:r>
              <a:rPr lang="en-US" sz="2800" i="1" dirty="0">
                <a:solidFill>
                  <a:srgbClr val="0000FF"/>
                </a:solidFill>
              </a:rPr>
              <a:t>s </a:t>
            </a:r>
            <a:r>
              <a:rPr lang="en-US" sz="2800" i="0" dirty="0">
                <a:solidFill>
                  <a:srgbClr val="0000FF"/>
                </a:solidFill>
              </a:rPr>
              <a:t>= 3 yards </a:t>
            </a:r>
            <a:r>
              <a:rPr lang="en-US" sz="2800" i="0" dirty="0">
                <a:solidFill>
                  <a:schemeClr val="tx1"/>
                </a:solidFill>
              </a:rPr>
              <a:t>and once by using </a:t>
            </a:r>
            <a:r>
              <a:rPr lang="en-US" sz="2800" i="1" dirty="0">
                <a:solidFill>
                  <a:srgbClr val="0000FF"/>
                </a:solidFill>
              </a:rPr>
              <a:t>s</a:t>
            </a:r>
            <a:r>
              <a:rPr lang="en-US" sz="2800" i="0" dirty="0">
                <a:solidFill>
                  <a:srgbClr val="0000FF"/>
                </a:solidFill>
              </a:rPr>
              <a:t> = 9 feet</a:t>
            </a:r>
            <a:r>
              <a:rPr lang="en-US" sz="2800" i="0" dirty="0">
                <a:solidFill>
                  <a:schemeClr val="tx1"/>
                </a:solidFill>
              </a:rPr>
              <a:t>.</a:t>
            </a:r>
          </a:p>
          <a:p>
            <a:pPr marL="0" indent="0">
              <a:spcBef>
                <a:spcPct val="0"/>
              </a:spcBef>
              <a:buFont typeface="Courier New" pitchFamily="49" charset="0"/>
              <a:buNone/>
            </a:pPr>
            <a:endParaRPr lang="en-US" sz="3000" i="0" dirty="0">
              <a:solidFill>
                <a:schemeClr val="tx1"/>
              </a:solidFill>
            </a:endParaRPr>
          </a:p>
          <a:p>
            <a:pPr marL="0" indent="0">
              <a:spcBef>
                <a:spcPct val="0"/>
              </a:spcBef>
              <a:buFont typeface="Courier New" pitchFamily="49" charset="0"/>
              <a:buNone/>
            </a:pPr>
            <a:endParaRPr lang="en-US" sz="3000" i="0" dirty="0">
              <a:solidFill>
                <a:schemeClr val="tx1"/>
              </a:solidFill>
            </a:endParaRPr>
          </a:p>
          <a:p>
            <a:pPr marL="0" indent="0">
              <a:spcBef>
                <a:spcPct val="0"/>
              </a:spcBef>
              <a:buFont typeface="Courier New" pitchFamily="49" charset="0"/>
              <a:buNone/>
            </a:pPr>
            <a:endParaRPr lang="en-US" sz="3000" i="0" dirty="0">
              <a:solidFill>
                <a:schemeClr val="tx1"/>
              </a:solidFill>
            </a:endParaRPr>
          </a:p>
          <a:p>
            <a:pPr marL="0" indent="0">
              <a:spcBef>
                <a:spcPct val="0"/>
              </a:spcBef>
              <a:buFont typeface="Courier New" pitchFamily="49" charset="0"/>
              <a:buNone/>
            </a:pPr>
            <a:endParaRPr lang="en-US" sz="3000" i="0" dirty="0">
              <a:solidFill>
                <a:schemeClr val="tx1"/>
              </a:solidFill>
            </a:endParaRPr>
          </a:p>
        </p:txBody>
      </p:sp>
      <p:pic>
        <p:nvPicPr>
          <p:cNvPr id="4" name="Picture 3" descr="V equals s cubed.&#10;V equals open parenthesis 3 yards close parenthesis  cubed.&#10;Which equals 27 cubic yards.">
            <a:extLst>
              <a:ext uri="{FF2B5EF4-FFF2-40B4-BE49-F238E27FC236}">
                <a16:creationId xmlns:a16="http://schemas.microsoft.com/office/drawing/2014/main" id="{9B6AD26A-6F96-82A4-8133-C9C850964810}"/>
              </a:ext>
            </a:extLst>
          </p:cNvPr>
          <p:cNvPicPr>
            <a:picLocks noChangeAspect="1"/>
          </p:cNvPicPr>
          <p:nvPr/>
        </p:nvPicPr>
        <p:blipFill>
          <a:blip r:embed="rId3"/>
          <a:stretch>
            <a:fillRect/>
          </a:stretch>
        </p:blipFill>
        <p:spPr>
          <a:xfrm>
            <a:off x="2205722" y="2654067"/>
            <a:ext cx="1571625" cy="1714500"/>
          </a:xfrm>
          <a:prstGeom prst="rect">
            <a:avLst/>
          </a:prstGeom>
        </p:spPr>
      </p:pic>
      <p:pic>
        <p:nvPicPr>
          <p:cNvPr id="7" name="Picture 6" descr="V equals s cubed.&#10;V equals open parenthesis 9 feet close parenthesis cubed.&#10;Which equals 729 cubic feet.">
            <a:extLst>
              <a:ext uri="{FF2B5EF4-FFF2-40B4-BE49-F238E27FC236}">
                <a16:creationId xmlns:a16="http://schemas.microsoft.com/office/drawing/2014/main" id="{3C8D8CE2-9674-1AB8-6EC1-4B63FEE249B0}"/>
              </a:ext>
            </a:extLst>
          </p:cNvPr>
          <p:cNvPicPr>
            <a:picLocks noChangeAspect="1"/>
          </p:cNvPicPr>
          <p:nvPr/>
        </p:nvPicPr>
        <p:blipFill>
          <a:blip r:embed="rId4"/>
          <a:stretch>
            <a:fillRect/>
          </a:stretch>
        </p:blipFill>
        <p:spPr>
          <a:xfrm>
            <a:off x="4754344" y="2647950"/>
            <a:ext cx="1543050" cy="1619250"/>
          </a:xfrm>
          <a:prstGeom prst="rect">
            <a:avLst/>
          </a:prstGeom>
        </p:spPr>
      </p:pic>
      <p:sp>
        <p:nvSpPr>
          <p:cNvPr id="9" name="TextBox 8">
            <a:extLst>
              <a:ext uri="{FF2B5EF4-FFF2-40B4-BE49-F238E27FC236}">
                <a16:creationId xmlns:a16="http://schemas.microsoft.com/office/drawing/2014/main" id="{FFF36D25-C346-EA97-E10B-2ADC41860E9E}"/>
              </a:ext>
            </a:extLst>
          </p:cNvPr>
          <p:cNvSpPr txBox="1"/>
          <p:nvPr/>
        </p:nvSpPr>
        <p:spPr>
          <a:xfrm>
            <a:off x="447550" y="4439164"/>
            <a:ext cx="8229599" cy="1384995"/>
          </a:xfrm>
          <a:prstGeom prst="rect">
            <a:avLst/>
          </a:prstGeom>
          <a:noFill/>
        </p:spPr>
        <p:txBody>
          <a:bodyPr wrap="square">
            <a:spAutoFit/>
          </a:bodyPr>
          <a:lstStyle/>
          <a:p>
            <a:pPr marL="0" indent="0">
              <a:spcBef>
                <a:spcPct val="0"/>
              </a:spcBef>
              <a:buFont typeface="Courier New" pitchFamily="49" charset="0"/>
              <a:buNone/>
            </a:pPr>
            <a:r>
              <a:rPr lang="en-US" sz="2800" i="0" dirty="0">
                <a:solidFill>
                  <a:schemeClr val="tx1"/>
                </a:solidFill>
              </a:rPr>
              <a:t>The volume of the cube is </a:t>
            </a:r>
            <a:r>
              <a:rPr lang="en-US" sz="2800" i="0" dirty="0">
                <a:solidFill>
                  <a:srgbClr val="FF0000"/>
                </a:solidFill>
              </a:rPr>
              <a:t>27 yd³</a:t>
            </a:r>
            <a:r>
              <a:rPr lang="en-US" sz="2800" i="0" dirty="0">
                <a:solidFill>
                  <a:schemeClr val="tx1"/>
                </a:solidFill>
              </a:rPr>
              <a:t>  or  </a:t>
            </a:r>
            <a:r>
              <a:rPr lang="en-US" sz="2800" i="0" dirty="0">
                <a:solidFill>
                  <a:srgbClr val="FF0000"/>
                </a:solidFill>
              </a:rPr>
              <a:t>729 ft³</a:t>
            </a:r>
            <a:r>
              <a:rPr lang="en-US" sz="2800" i="0" dirty="0">
                <a:solidFill>
                  <a:schemeClr val="tx1"/>
                </a:solidFill>
              </a:rPr>
              <a:t>        </a:t>
            </a:r>
          </a:p>
          <a:p>
            <a:r>
              <a:rPr lang="en-US" sz="2800" dirty="0"/>
              <a:t>Notice that because feet are smaller than yards, there are many more cubic feet than cubic yards in the cube.</a:t>
            </a:r>
            <a:endParaRPr lang="en-US" sz="2800" dirty="0">
              <a:solidFill>
                <a:schemeClr val="tx1"/>
              </a:solidFill>
            </a:endParaRPr>
          </a:p>
        </p:txBody>
      </p:sp>
    </p:spTree>
    <p:custDataLst>
      <p:tags r:id="rId1"/>
    </p:custData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Formula: Surface Area Formulas for Three Geometric Solids</a:t>
            </a:r>
            <a:endParaRPr lang="en-US" sz="3200" dirty="0">
              <a:solidFill>
                <a:schemeClr val="accent1"/>
              </a:solidFill>
            </a:endParaRPr>
          </a:p>
        </p:txBody>
      </p:sp>
      <p:sp>
        <p:nvSpPr>
          <p:cNvPr id="18435" name="Rectangle 3">
            <a:extLst>
              <a:ext uri="{C183D7F6-B498-43B3-948B-1728B52AA6E4}">
                <adec:decorative xmlns:adec="http://schemas.microsoft.com/office/drawing/2017/decorative" val="1"/>
              </a:ext>
            </a:extLst>
          </p:cNvPr>
          <p:cNvSpPr>
            <a:spLocks noGrp="1"/>
          </p:cNvSpPr>
          <p:nvPr>
            <p:ph idx="1"/>
          </p:nvPr>
        </p:nvSpPr>
        <p:spPr>
          <a:xfrm>
            <a:off x="457200" y="1280160"/>
            <a:ext cx="8229600" cy="3749040"/>
          </a:xfrm>
          <a:prstGeom prst="rect">
            <a:avLst/>
          </a:prstGeom>
          <a:solidFill>
            <a:srgbClr val="FFFFCC"/>
          </a:solidFill>
          <a:ln w="28575">
            <a:solidFill>
              <a:srgbClr val="000000"/>
            </a:solidFill>
          </a:ln>
        </p:spPr>
        <p:txBody>
          <a:bodyPr>
            <a:normAutofit/>
          </a:bodyPr>
          <a:lstStyle/>
          <a:p>
            <a:pPr marL="0" indent="0" algn="ctr" eaLnBrk="0" hangingPunct="0"/>
            <a:endParaRPr lang="en-US" b="1" dirty="0">
              <a:solidFill>
                <a:srgbClr val="000000"/>
              </a:solidFill>
              <a:latin typeface="Calibri" pitchFamily="34" charset="0"/>
            </a:endParaRPr>
          </a:p>
          <a:p>
            <a:pPr marL="0" indent="0" algn="ctr" eaLnBrk="0" hangingPunct="0"/>
            <a:endParaRPr lang="en-US" b="1" dirty="0">
              <a:solidFill>
                <a:srgbClr val="000000"/>
              </a:solidFill>
              <a:latin typeface="Calibri" pitchFamily="34" charset="0"/>
            </a:endParaRPr>
          </a:p>
        </p:txBody>
      </p:sp>
      <p:pic>
        <p:nvPicPr>
          <p:cNvPr id="20481" name="Picture 1" descr="The image shows three 3D geometric shapes with their surface area formulas.&#10;Rectangular solid with labels indicating length l, width w, and height h. Then SA equals 2 times l w plus 2 times w h plus 2 times l h.&#10;&#10;Right Circular Cylinder with labels indicating height h and radius r. Then SA equals 2 times pi times r squared plus 2 times pi times rh.&#10;&#10;Sphere with a label indicating radius r. Then SA equals 4 times pi times r squared."/>
          <p:cNvPicPr>
            <a:picLocks noChangeAspect="1" noChangeArrowheads="1"/>
          </p:cNvPicPr>
          <p:nvPr/>
        </p:nvPicPr>
        <p:blipFill>
          <a:blip r:embed="rId3" cstate="print">
            <a:clrChange>
              <a:clrFrom>
                <a:srgbClr val="E6F4F1"/>
              </a:clrFrom>
              <a:clrTo>
                <a:srgbClr val="E6F4F1">
                  <a:alpha val="0"/>
                </a:srgbClr>
              </a:clrTo>
            </a:clrChange>
          </a:blip>
          <a:srcRect/>
          <a:stretch>
            <a:fillRect/>
          </a:stretch>
        </p:blipFill>
        <p:spPr bwMode="auto">
          <a:xfrm>
            <a:off x="486000" y="1667513"/>
            <a:ext cx="8172000" cy="2974333"/>
          </a:xfrm>
          <a:prstGeom prst="rect">
            <a:avLst/>
          </a:prstGeom>
          <a:noFill/>
          <a:ln w="9525">
            <a:noFill/>
            <a:miter lim="800000"/>
            <a:headEnd/>
            <a:tailEnd/>
          </a:ln>
        </p:spPr>
      </p:pic>
    </p:spTree>
    <p:custDataLst>
      <p:tags r:id="rId1"/>
    </p:custData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t>Example 24: Calculating the Surface Area of a Rectangular Solid</a:t>
            </a:r>
            <a:endParaRPr lang="en-US" sz="3200" dirty="0">
              <a:solidFill>
                <a:schemeClr val="accent1"/>
              </a:solidFill>
            </a:endParaRPr>
          </a:p>
        </p:txBody>
      </p:sp>
      <p:sp>
        <p:nvSpPr>
          <p:cNvPr id="19459" name="Rectangle 3"/>
          <p:cNvSpPr>
            <a:spLocks noGrp="1"/>
          </p:cNvSpPr>
          <p:nvPr>
            <p:ph idx="1"/>
          </p:nvPr>
        </p:nvSpPr>
        <p:spPr>
          <a:xfrm>
            <a:off x="457200" y="1280160"/>
            <a:ext cx="8229600" cy="954107"/>
          </a:xfrm>
          <a:prstGeom prst="rect">
            <a:avLst/>
          </a:prstGeom>
          <a:noFill/>
        </p:spPr>
        <p:txBody>
          <a:bodyPr>
            <a:spAutoFit/>
          </a:bodyPr>
          <a:lstStyle/>
          <a:p>
            <a:r>
              <a:rPr lang="en-US" sz="2700" dirty="0"/>
              <a:t>Calculate the surface area of a rectangular solid with length </a:t>
            </a:r>
            <a:r>
              <a:rPr lang="en-US" sz="2700" dirty="0">
                <a:solidFill>
                  <a:srgbClr val="0000FF"/>
                </a:solidFill>
              </a:rPr>
              <a:t>30 cm</a:t>
            </a:r>
            <a:r>
              <a:rPr lang="en-US" sz="2700" dirty="0"/>
              <a:t>, width </a:t>
            </a:r>
            <a:r>
              <a:rPr lang="en-US" sz="2700" dirty="0">
                <a:solidFill>
                  <a:srgbClr val="0000FF"/>
                </a:solidFill>
              </a:rPr>
              <a:t>10 cm</a:t>
            </a:r>
            <a:r>
              <a:rPr lang="en-US" sz="2700" dirty="0"/>
              <a:t>, and height </a:t>
            </a:r>
            <a:r>
              <a:rPr lang="en-US" sz="2700" dirty="0">
                <a:solidFill>
                  <a:srgbClr val="0000FF"/>
                </a:solidFill>
              </a:rPr>
              <a:t>40 cm</a:t>
            </a:r>
            <a:r>
              <a:rPr lang="en-US" sz="2700" dirty="0"/>
              <a:t>. </a:t>
            </a:r>
          </a:p>
        </p:txBody>
      </p:sp>
      <p:pic>
        <p:nvPicPr>
          <p:cNvPr id="8212" name="Picture 20" descr="Shape of a rectangular solid. The length of the solid is  30 centimeters, the width is  10  centimeters, and the height is  40  centimeter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010399" y="1905003"/>
            <a:ext cx="1764000" cy="1674166"/>
          </a:xfrm>
          <a:prstGeom prst="rect">
            <a:avLst/>
          </a:prstGeom>
          <a:noFill/>
          <a:ln w="9525">
            <a:noFill/>
            <a:miter lim="800000"/>
            <a:headEnd/>
            <a:tailEnd/>
          </a:ln>
        </p:spPr>
      </p:pic>
      <p:sp>
        <p:nvSpPr>
          <p:cNvPr id="6" name="TextBox 5">
            <a:extLst>
              <a:ext uri="{FF2B5EF4-FFF2-40B4-BE49-F238E27FC236}">
                <a16:creationId xmlns:a16="http://schemas.microsoft.com/office/drawing/2014/main" id="{5E950D85-8D38-6F01-783C-7AFF367BF510}"/>
              </a:ext>
            </a:extLst>
          </p:cNvPr>
          <p:cNvSpPr txBox="1"/>
          <p:nvPr/>
        </p:nvSpPr>
        <p:spPr>
          <a:xfrm>
            <a:off x="470139" y="2895600"/>
            <a:ext cx="7073661" cy="1384995"/>
          </a:xfrm>
          <a:prstGeom prst="rect">
            <a:avLst/>
          </a:prstGeom>
          <a:noFill/>
        </p:spPr>
        <p:txBody>
          <a:bodyPr wrap="square">
            <a:spAutoFit/>
          </a:bodyPr>
          <a:lstStyle/>
          <a:p>
            <a:r>
              <a:rPr lang="en-US" sz="2700" b="1" i="0" dirty="0">
                <a:solidFill>
                  <a:schemeClr val="tx1"/>
                </a:solidFill>
              </a:rPr>
              <a:t>Solution</a:t>
            </a:r>
          </a:p>
          <a:p>
            <a:r>
              <a:rPr lang="en-US" sz="2700" dirty="0"/>
              <a:t>Using the formula for the surface area </a:t>
            </a:r>
            <a:br>
              <a:rPr lang="en-US" sz="2700" dirty="0"/>
            </a:br>
            <a:r>
              <a:rPr lang="en-US" sz="2700" dirty="0"/>
              <a:t>of a rectangular solid, we have the following.</a:t>
            </a:r>
            <a:endParaRPr lang="en-US" sz="2700" dirty="0">
              <a:solidFill>
                <a:schemeClr val="tx1"/>
              </a:solidFill>
            </a:endParaRPr>
          </a:p>
        </p:txBody>
      </p:sp>
      <p:pic>
        <p:nvPicPr>
          <p:cNvPr id="4" name="Picture 3" descr="SA equals 2 l w plus 2 w h plus 2 l h; SA equals 2 times 30 centimeters times 10 centimeters plus 2 times 10 centimeters times 40 centimeters plus 2 times 30 centimeters times 40 centimeters  equals 600, square centimeters plus 800, square centimeters plus 2400, square centimeters, equals 3800, square centimeters.">
            <a:extLst>
              <a:ext uri="{FF2B5EF4-FFF2-40B4-BE49-F238E27FC236}">
                <a16:creationId xmlns:a16="http://schemas.microsoft.com/office/drawing/2014/main" id="{58A14755-3BB5-25F2-2F9B-E0006A8271CD}"/>
              </a:ext>
            </a:extLst>
          </p:cNvPr>
          <p:cNvPicPr>
            <a:picLocks noChangeAspect="1"/>
          </p:cNvPicPr>
          <p:nvPr/>
        </p:nvPicPr>
        <p:blipFill>
          <a:blip r:embed="rId4"/>
          <a:stretch>
            <a:fillRect/>
          </a:stretch>
        </p:blipFill>
        <p:spPr>
          <a:xfrm>
            <a:off x="853653" y="4191476"/>
            <a:ext cx="7164000" cy="1294924"/>
          </a:xfrm>
          <a:prstGeom prst="rect">
            <a:avLst/>
          </a:prstGeom>
        </p:spPr>
      </p:pic>
      <p:sp>
        <p:nvSpPr>
          <p:cNvPr id="10" name="Rectangle 9"/>
          <p:cNvSpPr/>
          <p:nvPr/>
        </p:nvSpPr>
        <p:spPr>
          <a:xfrm>
            <a:off x="533400" y="5496580"/>
            <a:ext cx="8077200" cy="523220"/>
          </a:xfrm>
          <a:prstGeom prst="rect">
            <a:avLst/>
          </a:prstGeom>
        </p:spPr>
        <p:txBody>
          <a:bodyPr wrap="square">
            <a:spAutoFit/>
          </a:bodyPr>
          <a:lstStyle/>
          <a:p>
            <a:r>
              <a:rPr lang="en-US" sz="2700" dirty="0"/>
              <a:t>The surface area of the rectangular solid is </a:t>
            </a:r>
            <a:r>
              <a:rPr lang="en-US" sz="2700" dirty="0">
                <a:solidFill>
                  <a:srgbClr val="FF0000"/>
                </a:solidFill>
              </a:rPr>
              <a:t>3800 cm²</a:t>
            </a:r>
          </a:p>
        </p:txBody>
      </p:sp>
    </p:spTree>
    <p:custDataLst>
      <p:tags r:id="rId1"/>
    </p:custData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25: </a:t>
            </a:r>
            <a:r>
              <a:rPr lang="en-US" dirty="0"/>
              <a:t>Calculating the Surface Area of a Cylinder</a:t>
            </a:r>
            <a:r>
              <a:rPr lang="en-US" baseline="-25000" dirty="0"/>
              <a:t>1</a:t>
            </a:r>
            <a:endParaRPr lang="en-US" sz="3200" dirty="0">
              <a:solidFill>
                <a:schemeClr val="accent1"/>
              </a:solidFill>
            </a:endParaRPr>
          </a:p>
        </p:txBody>
      </p:sp>
      <p:sp>
        <p:nvSpPr>
          <p:cNvPr id="20483" name="Rectangle 3"/>
          <p:cNvSpPr>
            <a:spLocks noGrp="1"/>
          </p:cNvSpPr>
          <p:nvPr>
            <p:ph idx="1"/>
          </p:nvPr>
        </p:nvSpPr>
        <p:spPr>
          <a:xfrm>
            <a:off x="457200" y="1280160"/>
            <a:ext cx="8229600" cy="1384995"/>
          </a:xfrm>
          <a:prstGeom prst="rect">
            <a:avLst/>
          </a:prstGeom>
        </p:spPr>
        <p:txBody>
          <a:bodyPr>
            <a:spAutoFit/>
          </a:bodyPr>
          <a:lstStyle/>
          <a:p>
            <a:r>
              <a:rPr lang="en-US" dirty="0"/>
              <a:t>Calculate the surface area of a coffee can in the shape of a cylinder with a height of </a:t>
            </a:r>
            <a:r>
              <a:rPr lang="en-US" dirty="0">
                <a:solidFill>
                  <a:srgbClr val="0000FF"/>
                </a:solidFill>
              </a:rPr>
              <a:t>5 in. </a:t>
            </a:r>
            <a:r>
              <a:rPr lang="en-US" dirty="0"/>
              <a:t>and a circular base with a radius of </a:t>
            </a:r>
            <a:r>
              <a:rPr lang="en-US" dirty="0">
                <a:solidFill>
                  <a:srgbClr val="0000FF"/>
                </a:solidFill>
              </a:rPr>
              <a:t>2 in.</a:t>
            </a:r>
          </a:p>
        </p:txBody>
      </p:sp>
      <p:pic>
        <p:nvPicPr>
          <p:cNvPr id="22546" name="Picture 18" descr="Cylinder with height of 5 inches and radius of  2 inche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467100" y="2590800"/>
            <a:ext cx="2209800" cy="2377508"/>
          </a:xfrm>
          <a:prstGeom prst="rect">
            <a:avLst/>
          </a:prstGeom>
          <a:noFill/>
          <a:ln w="9525">
            <a:noFill/>
            <a:miter lim="800000"/>
            <a:headEnd/>
            <a:tailEnd/>
          </a:ln>
        </p:spPr>
      </p:pic>
    </p:spTree>
    <p:custDataLst>
      <p:tags r:id="rId1"/>
    </p:custData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25: </a:t>
            </a:r>
            <a:r>
              <a:rPr lang="en-US" dirty="0"/>
              <a:t>Calculating the Surface Area of a Cylinder</a:t>
            </a:r>
            <a:r>
              <a:rPr lang="en-US" baseline="-25000" dirty="0"/>
              <a:t>2</a:t>
            </a:r>
            <a:endParaRPr lang="en-US" sz="3200" dirty="0">
              <a:solidFill>
                <a:schemeClr val="accent1"/>
              </a:solidFill>
            </a:endParaRPr>
          </a:p>
        </p:txBody>
      </p:sp>
      <p:sp>
        <p:nvSpPr>
          <p:cNvPr id="20483" name="Rectangle 3"/>
          <p:cNvSpPr>
            <a:spLocks noGrp="1"/>
          </p:cNvSpPr>
          <p:nvPr>
            <p:ph idx="1"/>
          </p:nvPr>
        </p:nvSpPr>
        <p:spPr>
          <a:xfrm>
            <a:off x="457200" y="1280160"/>
            <a:ext cx="8229600" cy="3539430"/>
          </a:xfrm>
          <a:prstGeom prst="rect">
            <a:avLst/>
          </a:prstGeom>
        </p:spPr>
        <p:txBody>
          <a:bodyPr>
            <a:spAutoFit/>
          </a:bodyPr>
          <a:lstStyle/>
          <a:p>
            <a:r>
              <a:rPr lang="en-US" b="1" dirty="0">
                <a:solidFill>
                  <a:schemeClr val="tx1"/>
                </a:solidFill>
              </a:rPr>
              <a:t>Solution</a:t>
            </a:r>
          </a:p>
          <a:p>
            <a:r>
              <a:rPr lang="en-US" dirty="0"/>
              <a:t>Using the formula for the surface area of a </a:t>
            </a:r>
            <a:br>
              <a:rPr lang="en-US" dirty="0"/>
            </a:br>
            <a:r>
              <a:rPr lang="en-US" dirty="0"/>
              <a:t>cylinder, we have the following.</a:t>
            </a:r>
          </a:p>
          <a:p>
            <a:endParaRPr lang="en-US" i="0" dirty="0">
              <a:solidFill>
                <a:schemeClr val="tx1"/>
              </a:solidFill>
            </a:endParaRPr>
          </a:p>
          <a:p>
            <a:endParaRPr lang="en-US" dirty="0">
              <a:solidFill>
                <a:schemeClr val="tx1"/>
              </a:solidFill>
            </a:endParaRPr>
          </a:p>
          <a:p>
            <a:endParaRPr lang="en-US" i="0" dirty="0">
              <a:solidFill>
                <a:schemeClr val="tx1"/>
              </a:solidFill>
            </a:endParaRPr>
          </a:p>
          <a:p>
            <a:endParaRPr lang="en-US" dirty="0">
              <a:solidFill>
                <a:schemeClr val="tx1"/>
              </a:solidFill>
            </a:endParaRPr>
          </a:p>
        </p:txBody>
      </p:sp>
      <p:pic>
        <p:nvPicPr>
          <p:cNvPr id="4" name="Picture 3" descr="SA equals 2 pi r squared plus 2 pi r h; SA equals 2 times 3.14 times open parenthesis 2 inches close parenthesis squared plus 2 times 3.14 times 2 inches times 5 inches equals 25.12, square inches plus 62.8, square inches equals 87.92, square inches.">
            <a:extLst>
              <a:ext uri="{FF2B5EF4-FFF2-40B4-BE49-F238E27FC236}">
                <a16:creationId xmlns:a16="http://schemas.microsoft.com/office/drawing/2014/main" id="{AE3172CA-1E1F-125F-2C9D-68E493845166}"/>
              </a:ext>
            </a:extLst>
          </p:cNvPr>
          <p:cNvPicPr>
            <a:picLocks noChangeAspect="1"/>
          </p:cNvPicPr>
          <p:nvPr/>
        </p:nvPicPr>
        <p:blipFill>
          <a:blip r:embed="rId3"/>
          <a:stretch>
            <a:fillRect/>
          </a:stretch>
        </p:blipFill>
        <p:spPr>
          <a:xfrm>
            <a:off x="1524000" y="2762250"/>
            <a:ext cx="5467350" cy="2190750"/>
          </a:xfrm>
          <a:prstGeom prst="rect">
            <a:avLst/>
          </a:prstGeom>
        </p:spPr>
      </p:pic>
      <p:sp>
        <p:nvSpPr>
          <p:cNvPr id="6" name="TextBox 5">
            <a:extLst>
              <a:ext uri="{FF2B5EF4-FFF2-40B4-BE49-F238E27FC236}">
                <a16:creationId xmlns:a16="http://schemas.microsoft.com/office/drawing/2014/main" id="{D406615E-EB70-7C34-A9BC-DAF67E2DEC14}"/>
              </a:ext>
            </a:extLst>
          </p:cNvPr>
          <p:cNvSpPr txBox="1"/>
          <p:nvPr/>
        </p:nvSpPr>
        <p:spPr>
          <a:xfrm>
            <a:off x="457200" y="5002470"/>
            <a:ext cx="8077200" cy="523220"/>
          </a:xfrm>
          <a:prstGeom prst="rect">
            <a:avLst/>
          </a:prstGeom>
          <a:noFill/>
        </p:spPr>
        <p:txBody>
          <a:bodyPr wrap="square">
            <a:spAutoFit/>
          </a:bodyPr>
          <a:lstStyle/>
          <a:p>
            <a:r>
              <a:rPr lang="en-US" sz="2800" dirty="0"/>
              <a:t>The surface area of the cylinder is </a:t>
            </a:r>
            <a:r>
              <a:rPr lang="en-US" sz="2800" dirty="0">
                <a:solidFill>
                  <a:srgbClr val="FF0000"/>
                </a:solidFill>
              </a:rPr>
              <a:t>87.92 in.</a:t>
            </a:r>
            <a:r>
              <a:rPr lang="en-US" sz="100" dirty="0">
                <a:solidFill>
                  <a:srgbClr val="FF0000"/>
                </a:solidFill>
              </a:rPr>
              <a:t> </a:t>
            </a:r>
            <a:r>
              <a:rPr lang="en-US" sz="2800" dirty="0">
                <a:solidFill>
                  <a:srgbClr val="FF0000"/>
                </a:solidFill>
              </a:rPr>
              <a:t>²</a:t>
            </a:r>
            <a:endParaRPr lang="en-IN" sz="2800" dirty="0"/>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Calculating the Perimeter of a Square</a:t>
            </a:r>
            <a:endParaRPr lang="en-US" sz="3200" dirty="0">
              <a:solidFill>
                <a:schemeClr val="accent1"/>
              </a:solidFill>
            </a:endParaRPr>
          </a:p>
        </p:txBody>
      </p:sp>
      <p:sp>
        <p:nvSpPr>
          <p:cNvPr id="9219"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perimeter of a square with sides of length </a:t>
            </a:r>
            <a:r>
              <a:rPr lang="en-US" i="0" dirty="0">
                <a:solidFill>
                  <a:srgbClr val="0000FF"/>
                </a:solidFill>
              </a:rPr>
              <a:t>16 in</a:t>
            </a:r>
            <a:r>
              <a:rPr lang="en-US" i="0" dirty="0">
                <a:solidFill>
                  <a:schemeClr val="tx1"/>
                </a:solidFill>
              </a:rPr>
              <a:t>.</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pic>
        <p:nvPicPr>
          <p:cNvPr id="14347" name="Picture 11" descr="a square whose sides are each 16 inches in length."/>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19488" y="1752601"/>
            <a:ext cx="1645920" cy="1891691"/>
          </a:xfrm>
          <a:prstGeom prst="rect">
            <a:avLst/>
          </a:prstGeom>
          <a:noFill/>
          <a:ln w="9525">
            <a:noFill/>
            <a:miter lim="800000"/>
            <a:headEnd/>
            <a:tailEnd/>
          </a:ln>
        </p:spPr>
      </p:pic>
      <p:sp>
        <p:nvSpPr>
          <p:cNvPr id="10" name="TextBox 9">
            <a:extLst>
              <a:ext uri="{FF2B5EF4-FFF2-40B4-BE49-F238E27FC236}">
                <a16:creationId xmlns:a16="http://schemas.microsoft.com/office/drawing/2014/main" id="{03F961B7-7078-56E3-B0C5-03E409DE9834}"/>
              </a:ext>
            </a:extLst>
          </p:cNvPr>
          <p:cNvSpPr txBox="1"/>
          <p:nvPr/>
        </p:nvSpPr>
        <p:spPr>
          <a:xfrm>
            <a:off x="457200" y="3329428"/>
            <a:ext cx="8229600" cy="147117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Using the formula for the perimeter of a square, we have the following.</a:t>
            </a:r>
          </a:p>
        </p:txBody>
      </p:sp>
      <p:pic>
        <p:nvPicPr>
          <p:cNvPr id="4" name="Picture 3" descr="P equals 4 times s.&#10;Which simplifies to&#10;P equals 4 times 16, equals 64 inches.">
            <a:extLst>
              <a:ext uri="{FF2B5EF4-FFF2-40B4-BE49-F238E27FC236}">
                <a16:creationId xmlns:a16="http://schemas.microsoft.com/office/drawing/2014/main" id="{0AA59E70-92C4-951F-8292-8B705F85ADCA}"/>
              </a:ext>
            </a:extLst>
          </p:cNvPr>
          <p:cNvPicPr>
            <a:picLocks noChangeAspect="1"/>
          </p:cNvPicPr>
          <p:nvPr/>
        </p:nvPicPr>
        <p:blipFill>
          <a:blip r:embed="rId3"/>
          <a:stretch>
            <a:fillRect/>
          </a:stretch>
        </p:blipFill>
        <p:spPr>
          <a:xfrm>
            <a:off x="3519488" y="4658911"/>
            <a:ext cx="2533650" cy="876300"/>
          </a:xfrm>
          <a:prstGeom prst="rect">
            <a:avLst/>
          </a:prstGeom>
        </p:spPr>
      </p:pic>
      <p:sp>
        <p:nvSpPr>
          <p:cNvPr id="14" name="TextBox 13">
            <a:extLst>
              <a:ext uri="{FF2B5EF4-FFF2-40B4-BE49-F238E27FC236}">
                <a16:creationId xmlns:a16="http://schemas.microsoft.com/office/drawing/2014/main" id="{1FF7CEB5-4BE1-6E3E-4FE5-BDE100857AD1}"/>
              </a:ext>
            </a:extLst>
          </p:cNvPr>
          <p:cNvSpPr txBox="1"/>
          <p:nvPr/>
        </p:nvSpPr>
        <p:spPr>
          <a:xfrm>
            <a:off x="457200" y="5486400"/>
            <a:ext cx="82296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perimeter of the square is </a:t>
            </a:r>
            <a:r>
              <a:rPr kumimoji="0" lang="en-US" sz="2800" b="0" i="0" u="none" strike="noStrike" kern="1200" cap="none" spc="0" normalizeH="0" baseline="0" noProof="0" dirty="0">
                <a:ln>
                  <a:noFill/>
                </a:ln>
                <a:solidFill>
                  <a:srgbClr val="FF0000"/>
                </a:solidFill>
                <a:effectLst/>
                <a:uLnTx/>
                <a:uFillTx/>
                <a:latin typeface="+mn-lt"/>
                <a:ea typeface="+mn-ea"/>
                <a:cs typeface="+mn-cs"/>
              </a:rPr>
              <a:t>64 inches</a:t>
            </a:r>
            <a:r>
              <a:rPr kumimoji="0" lang="en-US" sz="2800" b="0" i="0" u="none" strike="noStrike" kern="1200" cap="none" spc="0" normalizeH="0" baseline="0" noProof="0" dirty="0">
                <a:ln>
                  <a:noFill/>
                </a:ln>
                <a:solidFill>
                  <a:schemeClr val="tx1"/>
                </a:solidFill>
                <a:effectLst/>
                <a:uLnTx/>
                <a:uFillTx/>
                <a:latin typeface="+mn-lt"/>
                <a:ea typeface="+mn-ea"/>
                <a:cs typeface="+mn-cs"/>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Calculating the Perimeter of a Triangle</a:t>
            </a:r>
            <a:endParaRPr lang="en-US" sz="3200" dirty="0">
              <a:solidFill>
                <a:schemeClr val="accent1"/>
              </a:solidFill>
            </a:endParaRPr>
          </a:p>
        </p:txBody>
      </p:sp>
      <p:sp>
        <p:nvSpPr>
          <p:cNvPr id="11267" name="Rectangle 3"/>
          <p:cNvSpPr>
            <a:spLocks noGrp="1"/>
          </p:cNvSpPr>
          <p:nvPr>
            <p:ph idx="1"/>
          </p:nvPr>
        </p:nvSpPr>
        <p:spPr>
          <a:prstGeom prst="rect">
            <a:avLst/>
          </a:prstGeom>
        </p:spPr>
        <p:txBody>
          <a:bodyPr>
            <a:noAutofit/>
          </a:bodyPr>
          <a:lstStyle/>
          <a:p>
            <a:pPr marL="0" indent="0">
              <a:buFont typeface="Courier New" pitchFamily="49" charset="0"/>
              <a:buNone/>
            </a:pPr>
            <a:r>
              <a:rPr lang="en-US" i="0" dirty="0">
                <a:solidFill>
                  <a:schemeClr val="tx1"/>
                </a:solidFill>
              </a:rPr>
              <a:t>Calculate the perimeter of a triangle with sides of length </a:t>
            </a:r>
            <a:r>
              <a:rPr lang="en-US" i="0" dirty="0">
                <a:solidFill>
                  <a:srgbClr val="0000FF"/>
                </a:solidFill>
              </a:rPr>
              <a:t>40 mm</a:t>
            </a:r>
            <a:r>
              <a:rPr lang="en-US" i="0" dirty="0">
                <a:solidFill>
                  <a:schemeClr val="tx1"/>
                </a:solidFill>
              </a:rPr>
              <a:t>, </a:t>
            </a:r>
            <a:r>
              <a:rPr lang="en-US" i="0" dirty="0">
                <a:solidFill>
                  <a:srgbClr val="0000FF"/>
                </a:solidFill>
              </a:rPr>
              <a:t>70 mm</a:t>
            </a:r>
            <a:r>
              <a:rPr lang="en-US" i="0" dirty="0">
                <a:solidFill>
                  <a:schemeClr val="tx1"/>
                </a:solidFill>
              </a:rPr>
              <a:t>, and </a:t>
            </a:r>
            <a:r>
              <a:rPr lang="en-US" i="0" dirty="0">
                <a:solidFill>
                  <a:srgbClr val="0000FF"/>
                </a:solidFill>
              </a:rPr>
              <a:t>80 mm</a:t>
            </a:r>
            <a:r>
              <a:rPr lang="en-US" i="0" dirty="0">
                <a:solidFill>
                  <a:schemeClr val="tx1"/>
                </a:solidFill>
              </a:rPr>
              <a:t>.</a:t>
            </a: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b="1" i="0" dirty="0">
              <a:solidFill>
                <a:schemeClr val="tx1"/>
              </a:solidFill>
            </a:endParaRPr>
          </a:p>
        </p:txBody>
      </p:sp>
      <p:pic>
        <p:nvPicPr>
          <p:cNvPr id="13322" name="Picture 10" descr="A triangle is shown with its sides measuring,  80 millimeters,  70&#10;millimeters, and  40  millimeters."/>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53200" y="1752600"/>
            <a:ext cx="2286000" cy="1900904"/>
          </a:xfrm>
          <a:prstGeom prst="rect">
            <a:avLst/>
          </a:prstGeom>
          <a:noFill/>
          <a:ln w="9525">
            <a:noFill/>
            <a:miter lim="800000"/>
            <a:headEnd/>
            <a:tailEnd/>
          </a:ln>
        </p:spPr>
      </p:pic>
      <p:sp>
        <p:nvSpPr>
          <p:cNvPr id="13" name="TextBox 12">
            <a:extLst>
              <a:ext uri="{FF2B5EF4-FFF2-40B4-BE49-F238E27FC236}">
                <a16:creationId xmlns:a16="http://schemas.microsoft.com/office/drawing/2014/main" id="{6C1D21CD-1110-49B1-81D7-F9C9BD876437}"/>
              </a:ext>
            </a:extLst>
          </p:cNvPr>
          <p:cNvSpPr txBox="1"/>
          <p:nvPr/>
        </p:nvSpPr>
        <p:spPr>
          <a:xfrm>
            <a:off x="457200" y="2325231"/>
            <a:ext cx="8305800" cy="2246769"/>
          </a:xfrm>
          <a:prstGeom prst="rect">
            <a:avLst/>
          </a:prstGeom>
          <a:noFill/>
        </p:spPr>
        <p:txBody>
          <a:bodyPr wrap="square">
            <a:spAutoFit/>
          </a:bodyPr>
          <a:lstStyle/>
          <a:p>
            <a:pPr lvl="0"/>
            <a:r>
              <a:rPr lang="en-US" sz="2800" b="1" dirty="0">
                <a:latin typeface="Calibri" pitchFamily="34" charset="0"/>
              </a:rPr>
              <a:t>Solution</a:t>
            </a:r>
          </a:p>
          <a:p>
            <a:r>
              <a:rPr lang="en-US" sz="2800" dirty="0"/>
              <a:t>First draw a figure and label the lengths</a:t>
            </a:r>
          </a:p>
          <a:p>
            <a:r>
              <a:rPr lang="en-US" sz="2800" dirty="0"/>
              <a:t>of the sides.</a:t>
            </a:r>
          </a:p>
          <a:p>
            <a:pPr>
              <a:spcBef>
                <a:spcPts val="0"/>
              </a:spcBef>
            </a:pPr>
            <a:r>
              <a:rPr lang="en-US" sz="2800" dirty="0"/>
              <a:t>Now, using the formula for the perimeter of a triangle, we have the following.</a:t>
            </a:r>
          </a:p>
        </p:txBody>
      </p:sp>
      <p:pic>
        <p:nvPicPr>
          <p:cNvPr id="11" name="Picture 10" descr="P equals, a plus b plus c.&#10;P equals 40 plus 70 plus 80, equals 190 millimeters.">
            <a:extLst>
              <a:ext uri="{FF2B5EF4-FFF2-40B4-BE49-F238E27FC236}">
                <a16:creationId xmlns:a16="http://schemas.microsoft.com/office/drawing/2014/main" id="{F573080B-30C9-8896-3651-3FF5DB82BEA7}"/>
              </a:ext>
            </a:extLst>
          </p:cNvPr>
          <p:cNvPicPr>
            <a:picLocks noChangeAspect="1"/>
          </p:cNvPicPr>
          <p:nvPr/>
        </p:nvPicPr>
        <p:blipFill>
          <a:blip r:embed="rId3"/>
          <a:stretch>
            <a:fillRect/>
          </a:stretch>
        </p:blipFill>
        <p:spPr>
          <a:xfrm>
            <a:off x="2819400" y="4572000"/>
            <a:ext cx="3695700" cy="838200"/>
          </a:xfrm>
          <a:prstGeom prst="rect">
            <a:avLst/>
          </a:prstGeom>
        </p:spPr>
      </p:pic>
      <p:sp>
        <p:nvSpPr>
          <p:cNvPr id="15" name="TextBox 14">
            <a:extLst>
              <a:ext uri="{FF2B5EF4-FFF2-40B4-BE49-F238E27FC236}">
                <a16:creationId xmlns:a16="http://schemas.microsoft.com/office/drawing/2014/main" id="{8A80E531-06AA-153F-DA8D-ED2EAD0BD124}"/>
              </a:ext>
            </a:extLst>
          </p:cNvPr>
          <p:cNvSpPr txBox="1"/>
          <p:nvPr/>
        </p:nvSpPr>
        <p:spPr>
          <a:xfrm>
            <a:off x="457200" y="5496580"/>
            <a:ext cx="8229600" cy="523220"/>
          </a:xfrm>
          <a:prstGeom prst="rect">
            <a:avLst/>
          </a:prstGeom>
          <a:noFill/>
        </p:spPr>
        <p:txBody>
          <a:bodyPr wrap="square">
            <a:spAutoFit/>
          </a:bodyPr>
          <a:lstStyle/>
          <a:p>
            <a:pPr>
              <a:spcBef>
                <a:spcPts val="0"/>
              </a:spcBef>
            </a:pPr>
            <a:r>
              <a:rPr lang="en-US" sz="2800" dirty="0"/>
              <a:t>The perimeter of the triangle is </a:t>
            </a:r>
            <a:r>
              <a:rPr lang="en-US" sz="2800" dirty="0">
                <a:solidFill>
                  <a:srgbClr val="FF0000"/>
                </a:solidFill>
              </a:rPr>
              <a:t>190 mm</a:t>
            </a:r>
            <a:r>
              <a:rPr lang="en-US" sz="2800" dirty="0"/>
              <a:t>.</a:t>
            </a:r>
            <a:endParaRPr lang="en-US" sz="2800" b="1" dirty="0">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Calculating the Perimeter of a Rectangle</a:t>
            </a:r>
            <a:endParaRPr lang="en-US" sz="3200" dirty="0">
              <a:solidFill>
                <a:schemeClr val="accent1"/>
              </a:solidFill>
            </a:endParaRPr>
          </a:p>
        </p:txBody>
      </p:sp>
      <p:sp>
        <p:nvSpPr>
          <p:cNvPr id="13315" name="Rectangle 3"/>
          <p:cNvSpPr>
            <a:spLocks noGrp="1"/>
          </p:cNvSpPr>
          <p:nvPr>
            <p:ph idx="1"/>
          </p:nvPr>
        </p:nvSpPr>
        <p:spPr>
          <a:xfrm>
            <a:off x="457200" y="1280160"/>
            <a:ext cx="8229600" cy="1557349"/>
          </a:xfrm>
          <a:prstGeom prst="rect">
            <a:avLst/>
          </a:prstGeom>
        </p:spPr>
        <p:txBody>
          <a:bodyPr>
            <a:spAutoFit/>
          </a:bodyPr>
          <a:lstStyle/>
          <a:p>
            <a:r>
              <a:rPr lang="en-US" dirty="0"/>
              <a:t>Calculate the perimeter of the rectangle.</a:t>
            </a:r>
            <a:endParaRPr lang="en-US"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dirty="0">
              <a:solidFill>
                <a:schemeClr val="tx1"/>
              </a:solidFill>
            </a:endParaRPr>
          </a:p>
        </p:txBody>
      </p:sp>
      <p:pic>
        <p:nvPicPr>
          <p:cNvPr id="15374" name="Picture 14" descr="Rectangle with length 42 ft and width 26 ft"/>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791200" y="1676401"/>
            <a:ext cx="2926080" cy="1818915"/>
          </a:xfrm>
          <a:prstGeom prst="rect">
            <a:avLst/>
          </a:prstGeom>
          <a:noFill/>
          <a:ln w="9525">
            <a:noFill/>
            <a:miter lim="800000"/>
            <a:headEnd/>
            <a:tailEnd/>
          </a:ln>
        </p:spPr>
      </p:pic>
      <p:sp>
        <p:nvSpPr>
          <p:cNvPr id="7" name="TextBox 6">
            <a:extLst>
              <a:ext uri="{FF2B5EF4-FFF2-40B4-BE49-F238E27FC236}">
                <a16:creationId xmlns:a16="http://schemas.microsoft.com/office/drawing/2014/main" id="{89C62A90-6778-0A11-CB5C-BF7B07199E4F}"/>
              </a:ext>
            </a:extLst>
          </p:cNvPr>
          <p:cNvSpPr txBox="1"/>
          <p:nvPr/>
        </p:nvSpPr>
        <p:spPr>
          <a:xfrm>
            <a:off x="457200" y="3032476"/>
            <a:ext cx="8229600" cy="1384995"/>
          </a:xfrm>
          <a:prstGeom prst="rect">
            <a:avLst/>
          </a:prstGeom>
          <a:noFill/>
        </p:spPr>
        <p:txBody>
          <a:bodyPr wrap="square">
            <a:spAutoFit/>
          </a:bodyPr>
          <a:lstStyle/>
          <a:p>
            <a:pPr marL="0" indent="0">
              <a:buFont typeface="Courier New" pitchFamily="49" charset="0"/>
              <a:buNone/>
            </a:pPr>
            <a:r>
              <a:rPr lang="en-US" sz="2800" b="1" i="0" dirty="0">
                <a:solidFill>
                  <a:schemeClr val="tx1"/>
                </a:solidFill>
              </a:rPr>
              <a:t>Solution</a:t>
            </a:r>
          </a:p>
          <a:p>
            <a:r>
              <a:rPr lang="en-US" sz="2800" dirty="0"/>
              <a:t>Using the formula for the perimeter of a rectangle, we have the following.</a:t>
            </a:r>
            <a:endParaRPr lang="en-US" sz="2800" b="1" i="0" dirty="0">
              <a:solidFill>
                <a:schemeClr val="tx1"/>
              </a:solidFill>
            </a:endParaRPr>
          </a:p>
        </p:txBody>
      </p:sp>
      <p:pic>
        <p:nvPicPr>
          <p:cNvPr id="4" name="Picture 3" descr="P equals 2 times l plus 2 times w.&#10;Which simplifies to&#10;P equals 2 times 42 plus 2 times 26, equals 84 plus 52, equals 136 feet.">
            <a:extLst>
              <a:ext uri="{FF2B5EF4-FFF2-40B4-BE49-F238E27FC236}">
                <a16:creationId xmlns:a16="http://schemas.microsoft.com/office/drawing/2014/main" id="{14774B42-6702-534C-3CDC-181D018CBB99}"/>
              </a:ext>
            </a:extLst>
          </p:cNvPr>
          <p:cNvPicPr>
            <a:picLocks noChangeAspect="1"/>
          </p:cNvPicPr>
          <p:nvPr/>
        </p:nvPicPr>
        <p:blipFill>
          <a:blip r:embed="rId3"/>
          <a:stretch>
            <a:fillRect/>
          </a:stretch>
        </p:blipFill>
        <p:spPr>
          <a:xfrm>
            <a:off x="2595616" y="4572000"/>
            <a:ext cx="4667250" cy="838200"/>
          </a:xfrm>
          <a:prstGeom prst="rect">
            <a:avLst/>
          </a:prstGeom>
        </p:spPr>
      </p:pic>
      <p:sp>
        <p:nvSpPr>
          <p:cNvPr id="6" name="Rectangle 3"/>
          <p:cNvSpPr>
            <a:spLocks noChangeArrowheads="1"/>
          </p:cNvSpPr>
          <p:nvPr/>
        </p:nvSpPr>
        <p:spPr bwMode="auto">
          <a:xfrm>
            <a:off x="457200" y="5496580"/>
            <a:ext cx="8229600" cy="523220"/>
          </a:xfrm>
          <a:prstGeom prst="rect">
            <a:avLst/>
          </a:prstGeom>
          <a:noFill/>
          <a:ln w="9525">
            <a:noFill/>
            <a:miter lim="800000"/>
            <a:headEnd/>
            <a:tailEnd/>
          </a:ln>
        </p:spPr>
        <p:txBody>
          <a:bodyPr wrap="square">
            <a:spAutoFit/>
          </a:bodyPr>
          <a:lstStyle/>
          <a:p>
            <a:r>
              <a:rPr lang="en-US" sz="2800" dirty="0">
                <a:latin typeface="Calibri" pitchFamily="34" charset="0"/>
              </a:rPr>
              <a:t>The perimeter of the rectangle is </a:t>
            </a:r>
            <a:r>
              <a:rPr lang="en-US" sz="2800" dirty="0">
                <a:solidFill>
                  <a:srgbClr val="FF0008"/>
                </a:solidFill>
                <a:latin typeface="Calibri" pitchFamily="34" charset="0"/>
              </a:rPr>
              <a:t>136 ft</a:t>
            </a:r>
            <a:r>
              <a:rPr lang="en-US" sz="2800" dirty="0">
                <a:latin typeface="Calibri" pitchFamily="34" charset="0"/>
              </a:rPr>
              <a: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66"/>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2730</TotalTime>
  <Words>2863</Words>
  <Application>Microsoft Office PowerPoint</Application>
  <PresentationFormat>On-screen Show (4:3)</PresentationFormat>
  <Paragraphs>337</Paragraphs>
  <Slides>66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66</vt:i4>
      </vt:variant>
    </vt:vector>
  </HeadingPairs>
  <TitlesOfParts>
    <vt:vector size="72" baseType="lpstr">
      <vt:lpstr>Courier New</vt:lpstr>
      <vt:lpstr>Calibri</vt:lpstr>
      <vt:lpstr>Arial</vt:lpstr>
      <vt:lpstr>Cambria Math</vt:lpstr>
      <vt:lpstr>Office Theme</vt:lpstr>
      <vt:lpstr>Equation</vt:lpstr>
      <vt:lpstr>Section 3.R.1</vt:lpstr>
      <vt:lpstr>Objectives</vt:lpstr>
      <vt:lpstr>Definition: Polygon</vt:lpstr>
      <vt:lpstr>Definition: Perimeter </vt:lpstr>
      <vt:lpstr>Finding the Perimeter of a Polygon</vt:lpstr>
      <vt:lpstr>Formula: Perimeter Formulas for Five Polygons</vt:lpstr>
      <vt:lpstr>Example 1: Calculating the Perimeter of a Square</vt:lpstr>
      <vt:lpstr>Example 2: Calculating the Perimeter of a Triangle</vt:lpstr>
      <vt:lpstr>Example 3: Calculating the Perimeter of a Rectangle</vt:lpstr>
      <vt:lpstr>Example 4: Calculating the Perimeter of a Polygon1</vt:lpstr>
      <vt:lpstr>Example 4: Calculating the Perimeter of a Polygon2</vt:lpstr>
      <vt:lpstr>Example 5: Calculating the Perimeter of a Polygon1</vt:lpstr>
      <vt:lpstr>Example 5: Calculating the Perimeter of a Polygon2</vt:lpstr>
      <vt:lpstr>Example 5: Calculating the Perimeter of a Polygon3</vt:lpstr>
      <vt:lpstr>Example 6: Application: Calculating the Perimeter of a Polygon1</vt:lpstr>
      <vt:lpstr>Example 6: Application: Calculating the Perimeter of a Polygon2</vt:lpstr>
      <vt:lpstr>Example 6: Application: Calculating the Perimeter of a Polygon3</vt:lpstr>
      <vt:lpstr>Finding the Area of a Polygon</vt:lpstr>
      <vt:lpstr>Formula: Area Formulas for Five Polygons</vt:lpstr>
      <vt:lpstr>Example 7: Calculating the Area of a Triangle Using a Formula</vt:lpstr>
      <vt:lpstr>Example 8: Calculating the Area of a Trapezoid Using a Formula1</vt:lpstr>
      <vt:lpstr>Example 8: Calculating the Area of a Trapezoid Using a Formula2</vt:lpstr>
      <vt:lpstr>Example 9: Calculating the Area of a Composite Figure1</vt:lpstr>
      <vt:lpstr>Example 9: Calculating the Area of a Composite Figure2</vt:lpstr>
      <vt:lpstr>Example 9: Calculating the Area of a Composite Figure3</vt:lpstr>
      <vt:lpstr>Example 10:  Calculating Area1</vt:lpstr>
      <vt:lpstr>Example 10:  Calculating Area2</vt:lpstr>
      <vt:lpstr>Example 11:  Calculating Area1</vt:lpstr>
      <vt:lpstr>Example 11:  Calculating Area2 </vt:lpstr>
      <vt:lpstr>Example 12: Application: Calculating Perimeter and Area1</vt:lpstr>
      <vt:lpstr>Example 12: Application: Calculating Perimeter and Area2</vt:lpstr>
      <vt:lpstr>Definition: Circles1</vt:lpstr>
      <vt:lpstr>Definition: Circles2</vt:lpstr>
      <vt:lpstr>Formula: Formulas for Circles</vt:lpstr>
      <vt:lpstr>Formulas for Circumference and Area of a Circle</vt:lpstr>
      <vt:lpstr>Example 13: Calculating the Circumference and Area of a Circle1</vt:lpstr>
      <vt:lpstr>Example 13: Calculating the Circumference and Area of a Circle2</vt:lpstr>
      <vt:lpstr>Example 14: Calculating the Circumference and Area of a Circle1</vt:lpstr>
      <vt:lpstr>Example 14: Calculating the Circumference and Area of a Circle2</vt:lpstr>
      <vt:lpstr>Example 15: Calculating the Perimeter1</vt:lpstr>
      <vt:lpstr>Example 15: Calculating the Perimeter2</vt:lpstr>
      <vt:lpstr>Example 16: Calculating the Area of a Washer1</vt:lpstr>
      <vt:lpstr>Example 16: Calculating the Area of a Washer2</vt:lpstr>
      <vt:lpstr>Example 17: Calculating Perimeter and Area1</vt:lpstr>
      <vt:lpstr>Example 17:  Calculating Perimeter and Area2</vt:lpstr>
      <vt:lpstr>Example 17:  Calculating Perimeter and Area3</vt:lpstr>
      <vt:lpstr>Example 17:  Calculating Perimeter and Area4</vt:lpstr>
      <vt:lpstr>Example 18: Calculating Perimeter and Area1</vt:lpstr>
      <vt:lpstr>Example 18: Calculating Perimeter and Area2</vt:lpstr>
      <vt:lpstr>Example 18: Calculating Perimeter and Area3</vt:lpstr>
      <vt:lpstr>Example 18: Calculating Perimeter and Area4</vt:lpstr>
      <vt:lpstr>Volume</vt:lpstr>
      <vt:lpstr>Formula: Volume Formulas for Five Geometric Solids</vt:lpstr>
      <vt:lpstr>Example 19: Calculating the Volume of a Rectangular Solid1</vt:lpstr>
      <vt:lpstr>Example 20: Calculating the Volume of a Sphere</vt:lpstr>
      <vt:lpstr>Example 21: Calculating the Volume of a Cone1</vt:lpstr>
      <vt:lpstr>Example 21: Calculating the Volume of a Cone2</vt:lpstr>
      <vt:lpstr>Example 22: Calculating the Volume of a Solid1</vt:lpstr>
      <vt:lpstr>Example 22: Calculating the Volume of a Solid2</vt:lpstr>
      <vt:lpstr>Example 22: Calculating the Volume of a Solid3</vt:lpstr>
      <vt:lpstr>Example 23: Calculating the Volume of a Cube1</vt:lpstr>
      <vt:lpstr>Example 23: Calculating the Volume of a Cube2</vt:lpstr>
      <vt:lpstr>Formula: Surface Area Formulas for Three Geometric Solids</vt:lpstr>
      <vt:lpstr>Example 24: Calculating the Surface Area of a Rectangular Solid</vt:lpstr>
      <vt:lpstr>Example 25: Calculating the Surface Area of a Cylinder1</vt:lpstr>
      <vt:lpstr>Example 25: Calculating the Surface Area of a Cylinder2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Anil</cp:lastModifiedBy>
  <cp:revision>174</cp:revision>
  <dcterms:created xsi:type="dcterms:W3CDTF">2013-04-26T14:43:13Z</dcterms:created>
  <dcterms:modified xsi:type="dcterms:W3CDTF">2025-08-22T09:42:11Z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491031E9-E576-4560-A3FB-EB2A5957DA84</vt:lpwstr>
  </property>
  <property fmtid="{D5CDD505-2E9C-101B-9397-08002B2CF9AE}" pid="3" name="ArticulatePath">
    <vt:lpwstr>DEV2e_6_2</vt:lpwstr>
  </property>
</Properties>
</file>