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9" r:id="rId3"/>
    <p:sldId id="262" r:id="rId4"/>
    <p:sldId id="263" r:id="rId5"/>
    <p:sldId id="264" r:id="rId6"/>
    <p:sldId id="260" r:id="rId7"/>
    <p:sldId id="261" r:id="rId8"/>
    <p:sldId id="265" r:id="rId9"/>
    <p:sldId id="283" r:id="rId10"/>
    <p:sldId id="266" r:id="rId11"/>
    <p:sldId id="267" r:id="rId12"/>
    <p:sldId id="285" r:id="rId13"/>
    <p:sldId id="268" r:id="rId14"/>
    <p:sldId id="269" r:id="rId15"/>
    <p:sldId id="270" r:id="rId16"/>
    <p:sldId id="271" r:id="rId17"/>
    <p:sldId id="273" r:id="rId18"/>
    <p:sldId id="274" r:id="rId19"/>
    <p:sldId id="275" r:id="rId20"/>
    <p:sldId id="276" r:id="rId21"/>
    <p:sldId id="277" r:id="rId22"/>
    <p:sldId id="278" r:id="rId23"/>
    <p:sldId id="279" r:id="rId24"/>
  </p:sldIdLst>
  <p:sldSz cx="9144000" cy="6858000" type="screen4x3"/>
  <p:notesSz cx="6858000" cy="9144000"/>
  <p:custDataLst>
    <p:tags r:id="rId2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00"/>
    <a:srgbClr val="2D7D9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701" autoAdjust="0"/>
    <p:restoredTop sz="94646"/>
  </p:normalViewPr>
  <p:slideViewPr>
    <p:cSldViewPr>
      <p:cViewPr varScale="1">
        <p:scale>
          <a:sx n="101" d="100"/>
          <a:sy n="101" d="100"/>
        </p:scale>
        <p:origin x="1320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gs" Target="tags/tag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243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737CE6-6388-4465-8009-42633971005F}" type="datetimeFigureOut">
              <a:rPr lang="en-US" smtClean="0"/>
              <a:pPr/>
              <a:t>6/24/2025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A50CDF-6A44-4AB0-BE7F-565A987C14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9194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emf"/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emf"/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emf"/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e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2.R.4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Multiplication and Division</a:t>
            </a:r>
            <a:br>
              <a:rPr lang="en-US" b="1" i="1" dirty="0">
                <a:solidFill>
                  <a:srgbClr val="1F497D"/>
                </a:solidFill>
              </a:rPr>
            </a:br>
            <a:r>
              <a:rPr lang="en-US" b="1" i="1" dirty="0">
                <a:solidFill>
                  <a:srgbClr val="1F497D"/>
                </a:solidFill>
              </a:rPr>
              <a:t>with Real Numbers</a:t>
            </a: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Dividing Real Numbers</a:t>
            </a:r>
            <a:r>
              <a:rPr lang="en-US" baseline="-25000" dirty="0">
                <a:solidFill>
                  <a:schemeClr val="accent1"/>
                </a:solidFill>
                <a:latin typeface="Calibri" pitchFamily="34" charset="0"/>
              </a:rPr>
              <a:t>1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" name="Content Placeholder 13"/>
          <p:cNvSpPr txBox="1">
            <a:spLocks/>
          </p:cNvSpPr>
          <p:nvPr/>
        </p:nvSpPr>
        <p:spPr>
          <a:xfrm>
            <a:off x="391948" y="1280160"/>
            <a:ext cx="8229600" cy="45872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200"/>
              </a:spcAft>
            </a:pPr>
            <a:r>
              <a:rPr lang="en-US" dirty="0"/>
              <a:t>Divide.</a:t>
            </a:r>
          </a:p>
          <a:p>
            <a:pPr>
              <a:spcAft>
                <a:spcPts val="1200"/>
              </a:spcAft>
            </a:pPr>
            <a:endParaRPr lang="en-US" dirty="0"/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endParaRPr lang="en-US" dirty="0"/>
          </a:p>
        </p:txBody>
      </p:sp>
      <p:pic>
        <p:nvPicPr>
          <p:cNvPr id="6" name="Picture 5" descr="Example a, 36 divided by 9 equals 4 because 9 times 4 equals 36.&#10;Example b, negative 36 divided by 9 equals negative 4 because 9 times negative 4 equals negative 36. &#10;Example c, 36 divided by negative 9 equals negative 4 because negative 9 times negative 4 equals 36.">
            <a:extLst>
              <a:ext uri="{FF2B5EF4-FFF2-40B4-BE49-F238E27FC236}">
                <a16:creationId xmlns:a16="http://schemas.microsoft.com/office/drawing/2014/main" id="{99EE5E6C-245F-2741-66A8-AFCA0F5351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2452" y="1962150"/>
            <a:ext cx="5238750" cy="329565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Dividing Real Numbers</a:t>
            </a:r>
            <a:r>
              <a:rPr lang="en-US" baseline="-25000" dirty="0">
                <a:solidFill>
                  <a:schemeClr val="accent1"/>
                </a:solidFill>
                <a:latin typeface="Calibri" pitchFamily="34" charset="0"/>
              </a:rPr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pic>
        <p:nvPicPr>
          <p:cNvPr id="5" name="Picture 4" descr="Example d, negative 36 divided by negative 9 equals 4 because negative 9 times 4 equals negative 36.&#10;Example e, 8 divided by 0 is undefined because division by 0 is undefined.&#10;Example f, 0 divided by negative 6 equals zero because negative 6 times 0 equals zero.">
            <a:extLst>
              <a:ext uri="{FF2B5EF4-FFF2-40B4-BE49-F238E27FC236}">
                <a16:creationId xmlns:a16="http://schemas.microsoft.com/office/drawing/2014/main" id="{41065B15-3083-4138-8C4D-FEA7F4C54E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295400"/>
            <a:ext cx="8172450" cy="329565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Notes: Division with Real Numbers</a:t>
            </a:r>
          </a:p>
        </p:txBody>
      </p:sp>
      <p:sp>
        <p:nvSpPr>
          <p:cNvPr id="4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352044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/>
          <a:lstStyle/>
          <a:p>
            <a:pPr marL="12700" indent="-12700">
              <a:buFont typeface="Courier New" pitchFamily="49" charset="0"/>
              <a:buNone/>
              <a:tabLst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following common rules about multiplication and division with two nonzero real numbers are helpful in remembering the signs of answers. </a:t>
            </a:r>
          </a:p>
          <a:p>
            <a:pPr marL="514350" indent="-514350">
              <a:buFont typeface="Courier New" pitchFamily="49" charset="0"/>
              <a:buAutoNum type="arabicPeriod"/>
              <a:tabLst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If the numbers have the same sign, both the 	product and quotient will be positive. </a:t>
            </a:r>
          </a:p>
          <a:p>
            <a:pPr marL="514350" indent="-514350">
              <a:buFont typeface="+mj-lt"/>
              <a:buAutoNum type="arabicPeriod" startAt="2"/>
              <a:tabLst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If the numbers have different signs, both the 	product and quotient will be negative.</a:t>
            </a:r>
            <a:r>
              <a:rPr lang="en-US" dirty="0">
                <a:solidFill>
                  <a:srgbClr val="00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710495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Procedure: Rules for Division with Real Numbers</a:t>
            </a:r>
            <a:r>
              <a:rPr lang="en-US" baseline="-25000" dirty="0">
                <a:solidFill>
                  <a:schemeClr val="accent1"/>
                </a:solidFill>
                <a:latin typeface="Calibri" pitchFamily="34" charset="0"/>
              </a:rPr>
              <a:t>1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4339" name="TextBox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280160"/>
            <a:ext cx="8229600" cy="45110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533400" indent="-533400" eaLnBrk="0" hangingPunct="0">
              <a:spcAft>
                <a:spcPts val="1200"/>
              </a:spcAft>
              <a:buNone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If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and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are positive real numbers (where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≠ 0),</a:t>
            </a:r>
          </a:p>
          <a:p>
            <a:pPr marL="514350" indent="-514350" algn="just" eaLnBrk="0" hangingPunct="0">
              <a:spcAft>
                <a:spcPts val="1200"/>
              </a:spcAft>
              <a:buFont typeface="+mj-lt"/>
              <a:buAutoNum type="arabicPeriod"/>
              <a:tabLst>
                <a:tab pos="46355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The quotient of two positive numbers is positive: </a:t>
            </a:r>
          </a:p>
          <a:p>
            <a:pPr marL="14288" indent="-14288" algn="just" eaLnBrk="0" hangingPunct="0">
              <a:spcAft>
                <a:spcPts val="1200"/>
              </a:spcAft>
              <a:buNone/>
              <a:tabLst>
                <a:tab pos="463550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marL="14288" indent="-14288" algn="just" eaLnBrk="0" hangingPunct="0">
              <a:spcAft>
                <a:spcPts val="1200"/>
              </a:spcAft>
              <a:buNone/>
              <a:tabLst>
                <a:tab pos="463550" algn="l"/>
              </a:tabLst>
            </a:pPr>
            <a:endParaRPr lang="en-US" sz="1000" b="1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algn="just" eaLnBrk="0" hangingPunct="0">
              <a:spcAft>
                <a:spcPts val="1200"/>
              </a:spcAft>
              <a:buNone/>
              <a:tabLst>
                <a:tab pos="520700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algn="just" eaLnBrk="0" hangingPunct="0">
              <a:spcAft>
                <a:spcPts val="1200"/>
              </a:spcAft>
              <a:buNone/>
              <a:tabLst>
                <a:tab pos="520700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</p:txBody>
      </p:sp>
      <p:pic>
        <p:nvPicPr>
          <p:cNvPr id="8" name="Picture 7" descr="a over b equals plus  a over b.">
            <a:extLst>
              <a:ext uri="{FF2B5EF4-FFF2-40B4-BE49-F238E27FC236}">
                <a16:creationId xmlns:a16="http://schemas.microsoft.com/office/drawing/2014/main" id="{89B63F0B-2607-5CEE-0C6E-7167ABE78D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94125" y="2524125"/>
            <a:ext cx="1285875" cy="904875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2237F048-CC97-2501-4CA2-CA443E1A9526}"/>
              </a:ext>
            </a:extLst>
          </p:cNvPr>
          <p:cNvSpPr txBox="1"/>
          <p:nvPr/>
        </p:nvSpPr>
        <p:spPr>
          <a:xfrm>
            <a:off x="457200" y="3667780"/>
            <a:ext cx="791667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 algn="just" eaLnBrk="0" hangingPunct="0">
              <a:spcAft>
                <a:spcPts val="1200"/>
              </a:spcAft>
              <a:buFont typeface="+mj-lt"/>
              <a:buAutoNum type="arabicPeriod" startAt="2"/>
              <a:tabLst>
                <a:tab pos="46355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The quotient of two negative numbers is positive:</a:t>
            </a:r>
          </a:p>
        </p:txBody>
      </p:sp>
      <p:pic>
        <p:nvPicPr>
          <p:cNvPr id="11" name="Picture 10" descr="negative a over negative b equals plus  a over b.">
            <a:extLst>
              <a:ext uri="{FF2B5EF4-FFF2-40B4-BE49-F238E27FC236}">
                <a16:creationId xmlns:a16="http://schemas.microsoft.com/office/drawing/2014/main" id="{7C72F9B7-544C-EB6F-06B0-F9F3160AF2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84587" y="4343400"/>
            <a:ext cx="1504950" cy="904875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Procedure: Rules for Division with Real Numbers</a:t>
            </a:r>
            <a:r>
              <a:rPr lang="en-US" baseline="-25000" dirty="0">
                <a:solidFill>
                  <a:schemeClr val="accent1"/>
                </a:solidFill>
                <a:latin typeface="Calibri" pitchFamily="34" charset="0"/>
              </a:rPr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5363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19202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514350" indent="-514350" algn="just" eaLnBrk="0" hangingPunct="0">
              <a:buFont typeface="+mj-lt"/>
              <a:buAutoNum type="arabicPeriod" startAt="3"/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quotient of a positive number and a negative </a:t>
            </a:r>
          </a:p>
          <a:p>
            <a:pPr marL="14288" indent="-14288" algn="just" eaLnBrk="0" hangingPunct="0">
              <a:tabLst>
                <a:tab pos="463550" algn="l"/>
              </a:tabLst>
            </a:pPr>
            <a:endParaRPr lang="en-US" sz="500" dirty="0">
              <a:solidFill>
                <a:srgbClr val="000000"/>
              </a:solidFill>
              <a:latin typeface="Calibri" pitchFamily="34" charset="0"/>
            </a:endParaRPr>
          </a:p>
          <a:p>
            <a:pPr marL="14288" indent="-14288" algn="just" eaLnBrk="0" hangingPunct="0"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	number is negative: </a:t>
            </a:r>
          </a:p>
        </p:txBody>
      </p:sp>
      <p:pic>
        <p:nvPicPr>
          <p:cNvPr id="4" name="Picture 3" descr="negative a over b equals negative open fraction a over b close fraction, and a over negative b equals negative open fraction a over b close fraction.">
            <a:extLst>
              <a:ext uri="{FF2B5EF4-FFF2-40B4-BE49-F238E27FC236}">
                <a16:creationId xmlns:a16="http://schemas.microsoft.com/office/drawing/2014/main" id="{491D39F8-ED68-9699-22C0-6EBCA4C2F4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2400" y="1676400"/>
            <a:ext cx="3686175" cy="904875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Dividing Fractions and Decimals</a:t>
            </a:r>
            <a:r>
              <a:rPr lang="en-US" baseline="-25000" dirty="0"/>
              <a:t>1</a:t>
            </a:r>
            <a:endParaRPr lang="en-US" sz="3200" baseline="-25000" dirty="0">
              <a:solidFill>
                <a:schemeClr val="accent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Divide. Reduce fractions to lowest terms. Round answers with decimals to the nearest tenth.</a:t>
            </a:r>
            <a:r>
              <a:rPr lang="en-US" i="1" dirty="0">
                <a:latin typeface="Calibri" pitchFamily="34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dirty="0"/>
              <a:t> </a:t>
            </a:r>
          </a:p>
          <a:p>
            <a:pPr>
              <a:spcBef>
                <a:spcPts val="1200"/>
              </a:spcBef>
              <a:tabLst>
                <a:tab pos="623888" algn="l"/>
              </a:tabLst>
            </a:pPr>
            <a:r>
              <a:rPr lang="en-US" dirty="0"/>
              <a:t>	</a:t>
            </a:r>
          </a:p>
        </p:txBody>
      </p:sp>
      <p:pic>
        <p:nvPicPr>
          <p:cNvPr id="5" name="Picture 4" descr="Example a, negative open fraction 16 over 7 close fraction divided by negative open fraction 2 over 21 close fraction equals negative open fraction 16 over 7 close fraction times negative open fraction 21 over 2 close fraction which equals plus open fraction 2 times 8 times 3 times 7 over 7 times 2 close fraction which equals 24 over 1 which equals plus 24.">
            <a:extLst>
              <a:ext uri="{FF2B5EF4-FFF2-40B4-BE49-F238E27FC236}">
                <a16:creationId xmlns:a16="http://schemas.microsoft.com/office/drawing/2014/main" id="{6D5A2DCD-42AD-3E7C-436C-3C0A4903D8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238375"/>
            <a:ext cx="8639175" cy="1038225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215F66E5-7ED7-6F1B-510C-0AC7A0EDB7F3}"/>
              </a:ext>
            </a:extLst>
          </p:cNvPr>
          <p:cNvSpPr txBox="1"/>
          <p:nvPr/>
        </p:nvSpPr>
        <p:spPr>
          <a:xfrm>
            <a:off x="571500" y="3378180"/>
            <a:ext cx="80010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tabLst>
                <a:tab pos="623888" algn="l"/>
              </a:tabLst>
            </a:pPr>
            <a:r>
              <a:rPr lang="en-US" sz="2800" dirty="0"/>
              <a:t>(Reminder: To divide by a fraction, multiply by its </a:t>
            </a:r>
          </a:p>
          <a:p>
            <a:pPr>
              <a:tabLst>
                <a:tab pos="623888" algn="l"/>
              </a:tabLst>
            </a:pPr>
            <a:r>
              <a:rPr lang="en-US" sz="2800" dirty="0"/>
              <a:t>reciprocal.)</a:t>
            </a:r>
          </a:p>
        </p:txBody>
      </p:sp>
      <p:pic>
        <p:nvPicPr>
          <p:cNvPr id="9" name="Picture 8" descr="Example b, negative open fraction 20 over 12 close fraction divided by 15 over 2 equals negative open fraction 20 over 12  close fraction times 2 over 15 which equals negative open fraction 4 times 5 times 2 over 4 times 3 times 3 times 5 close fraction which simplifies to negative open fraction 2 over 9 close fraction.">
            <a:extLst>
              <a:ext uri="{FF2B5EF4-FFF2-40B4-BE49-F238E27FC236}">
                <a16:creationId xmlns:a16="http://schemas.microsoft.com/office/drawing/2014/main" id="{4987BA4E-BF49-19D7-68DF-F34D956213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00" y="4371975"/>
            <a:ext cx="6515100" cy="1038225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Dividing Fractions and Decimals</a:t>
            </a:r>
            <a:r>
              <a:rPr lang="en-US" baseline="-25000" dirty="0"/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pic>
        <p:nvPicPr>
          <p:cNvPr id="7" name="Picture 6" descr="Example c, negative 5 point 7 divided by 4.2 is approximately negative 1.4 to the nearest tenth.">
            <a:extLst>
              <a:ext uri="{FF2B5EF4-FFF2-40B4-BE49-F238E27FC236}">
                <a16:creationId xmlns:a16="http://schemas.microsoft.com/office/drawing/2014/main" id="{2985C4DA-93BE-C8C1-F353-4B5BE9B927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1280160"/>
            <a:ext cx="6877050" cy="361950"/>
          </a:xfrm>
          <a:prstGeom prst="rect">
            <a:avLst/>
          </a:prstGeom>
        </p:spPr>
      </p:pic>
      <p:pic>
        <p:nvPicPr>
          <p:cNvPr id="11" name="Picture 10" descr="Example d, negative 16.54 divided by open parenthesis negative 5.1 close parenthesis is approximately plus 3.2 to the nearest tenth.">
            <a:extLst>
              <a:ext uri="{FF2B5EF4-FFF2-40B4-BE49-F238E27FC236}">
                <a16:creationId xmlns:a16="http://schemas.microsoft.com/office/drawing/2014/main" id="{D0046371-7DC6-9FAA-FCEF-AC1475B28E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2215959"/>
            <a:ext cx="6877050" cy="523875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Average (or Mean)</a:t>
            </a:r>
          </a:p>
        </p:txBody>
      </p:sp>
      <p:sp>
        <p:nvSpPr>
          <p:cNvPr id="19459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14630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12700" indent="-12700" eaLnBrk="0" hangingPunct="0">
              <a:tabLst>
                <a:tab pos="5207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average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(or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mean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) of a set of numbers is the value found by adding the numbers in the set and then dividing the sum by the number of numbers in the set.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Application: Calculating an Average</a:t>
            </a:r>
            <a:r>
              <a:rPr lang="en-US" baseline="-25000" dirty="0"/>
              <a:t>1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D46CAC2-D7B6-BC8E-283F-F3F812ABFA21}"/>
              </a:ext>
            </a:extLst>
          </p:cNvPr>
          <p:cNvSpPr txBox="1"/>
          <p:nvPr/>
        </p:nvSpPr>
        <p:spPr>
          <a:xfrm>
            <a:off x="457200" y="1097280"/>
            <a:ext cx="8305800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tabLst>
                <a:tab pos="457200" algn="l"/>
              </a:tabLst>
            </a:pPr>
            <a:r>
              <a:rPr lang="en-US" sz="2800" i="0" dirty="0">
                <a:solidFill>
                  <a:schemeClr val="tx1"/>
                </a:solidFill>
              </a:rPr>
              <a:t>At noon on five consecutive days in Aspen, Colorado  the temperatures were −</a:t>
            </a:r>
            <a:r>
              <a:rPr lang="en-US" sz="2800" i="0" dirty="0">
                <a:solidFill>
                  <a:srgbClr val="0000FF"/>
                </a:solidFill>
              </a:rPr>
              <a:t>5</a:t>
            </a:r>
            <a:r>
              <a:rPr lang="en-US" sz="2800" i="0" dirty="0">
                <a:solidFill>
                  <a:srgbClr val="0000FF"/>
                </a:solidFill>
                <a:latin typeface="Symbol" charset="2"/>
                <a:cs typeface="Symbol" charset="2"/>
                <a:sym typeface="Symbol"/>
              </a:rPr>
              <a:t>°</a:t>
            </a:r>
            <a:r>
              <a:rPr lang="en-US" sz="2800" i="0" dirty="0">
                <a:solidFill>
                  <a:schemeClr val="tx1"/>
                </a:solidFill>
              </a:rPr>
              <a:t>, </a:t>
            </a:r>
            <a:r>
              <a:rPr lang="en-US" sz="2800" i="0" dirty="0">
                <a:solidFill>
                  <a:srgbClr val="0000FF"/>
                </a:solidFill>
              </a:rPr>
              <a:t>7</a:t>
            </a:r>
            <a:r>
              <a:rPr lang="en-US" sz="2800" dirty="0">
                <a:solidFill>
                  <a:srgbClr val="0000FF"/>
                </a:solidFill>
                <a:latin typeface="Symbol" charset="2"/>
                <a:cs typeface="Symbol" charset="2"/>
                <a:sym typeface="Symbol"/>
              </a:rPr>
              <a:t>°</a:t>
            </a:r>
            <a:r>
              <a:rPr lang="en-US" sz="2800" i="0" dirty="0">
                <a:solidFill>
                  <a:schemeClr val="tx1"/>
                </a:solidFill>
              </a:rPr>
              <a:t>, </a:t>
            </a:r>
            <a:r>
              <a:rPr lang="en-US" sz="2800" i="0" dirty="0">
                <a:solidFill>
                  <a:srgbClr val="0000FF"/>
                </a:solidFill>
              </a:rPr>
              <a:t>6</a:t>
            </a:r>
            <a:r>
              <a:rPr lang="en-US" sz="2800" dirty="0">
                <a:solidFill>
                  <a:srgbClr val="0000FF"/>
                </a:solidFill>
                <a:latin typeface="Symbol" charset="2"/>
                <a:cs typeface="Symbol" charset="2"/>
                <a:sym typeface="Symbol"/>
              </a:rPr>
              <a:t>°</a:t>
            </a:r>
            <a:r>
              <a:rPr lang="en-US" sz="2800" i="0" dirty="0">
                <a:solidFill>
                  <a:schemeClr val="tx1"/>
                </a:solidFill>
              </a:rPr>
              <a:t>, −</a:t>
            </a:r>
            <a:r>
              <a:rPr lang="en-US" sz="2800" i="0" dirty="0">
                <a:solidFill>
                  <a:srgbClr val="0000FF"/>
                </a:solidFill>
              </a:rPr>
              <a:t>7</a:t>
            </a:r>
            <a:r>
              <a:rPr lang="en-US" sz="2800" dirty="0">
                <a:solidFill>
                  <a:srgbClr val="0000FF"/>
                </a:solidFill>
                <a:latin typeface="Symbol" charset="2"/>
                <a:cs typeface="Symbol" charset="2"/>
                <a:sym typeface="Symbol"/>
              </a:rPr>
              <a:t>°</a:t>
            </a:r>
            <a:r>
              <a:rPr lang="en-US" sz="2800" i="0" dirty="0">
                <a:solidFill>
                  <a:schemeClr val="tx1"/>
                </a:solidFill>
              </a:rPr>
              <a:t>, and </a:t>
            </a:r>
            <a:r>
              <a:rPr lang="en-US" sz="2800" i="0" dirty="0">
                <a:solidFill>
                  <a:srgbClr val="0000FF"/>
                </a:solidFill>
              </a:rPr>
              <a:t>14</a:t>
            </a:r>
            <a:r>
              <a:rPr lang="en-US" sz="2800" dirty="0">
                <a:solidFill>
                  <a:srgbClr val="0000FF"/>
                </a:solidFill>
                <a:latin typeface="Symbol" charset="2"/>
                <a:cs typeface="Symbol" charset="2"/>
                <a:sym typeface="Symbol"/>
              </a:rPr>
              <a:t>°</a:t>
            </a:r>
            <a:r>
              <a:rPr lang="en-US" sz="2800" i="0" dirty="0">
                <a:solidFill>
                  <a:schemeClr val="tx1"/>
                </a:solidFill>
              </a:rPr>
              <a:t> (in degrees Fahrenheit). (Negative numbers represent temperatures below zero.) Find the average of these noonday temperatures.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Application: Calculating an Average</a:t>
            </a:r>
            <a:r>
              <a:rPr lang="en-US" baseline="-25000" dirty="0"/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79DDD60-0AFB-F92B-11B4-100DE1B1DF20}"/>
              </a:ext>
            </a:extLst>
          </p:cNvPr>
          <p:cNvSpPr txBox="1"/>
          <p:nvPr/>
        </p:nvSpPr>
        <p:spPr>
          <a:xfrm>
            <a:off x="457200" y="973146"/>
            <a:ext cx="82296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First, add the five temperatures.</a:t>
            </a:r>
          </a:p>
        </p:txBody>
      </p:sp>
      <p:pic>
        <p:nvPicPr>
          <p:cNvPr id="4" name="Picture 3" descr="open parenthesis negative 5 close parenthesis plus 7 plus 6 plus open parenthesis negative 7 close parenthesis plus 14 equals 15">
            <a:extLst>
              <a:ext uri="{FF2B5EF4-FFF2-40B4-BE49-F238E27FC236}">
                <a16:creationId xmlns:a16="http://schemas.microsoft.com/office/drawing/2014/main" id="{41C7FF85-401E-F20A-B815-04F0233F3E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6525" y="2173373"/>
            <a:ext cx="3714750" cy="4953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BDF16AE-6178-87D2-28A6-864BF23D6EDA}"/>
              </a:ext>
            </a:extLst>
          </p:cNvPr>
          <p:cNvSpPr txBox="1"/>
          <p:nvPr/>
        </p:nvSpPr>
        <p:spPr>
          <a:xfrm>
            <a:off x="457200" y="2760905"/>
            <a:ext cx="67056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Now divide the sum, 15, by the number of temperatures, 5.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7" name="Picture 6" descr="15 over 5 equals 3.">
            <a:extLst>
              <a:ext uri="{FF2B5EF4-FFF2-40B4-BE49-F238E27FC236}">
                <a16:creationId xmlns:a16="http://schemas.microsoft.com/office/drawing/2014/main" id="{CCFF4867-E1C9-864E-837B-48456E894D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48112" y="3810000"/>
            <a:ext cx="971550" cy="904875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2FE641B7-E400-3B59-B5C2-B4A6A7C1374E}"/>
              </a:ext>
            </a:extLst>
          </p:cNvPr>
          <p:cNvSpPr txBox="1"/>
          <p:nvPr/>
        </p:nvSpPr>
        <p:spPr>
          <a:xfrm>
            <a:off x="457200" y="5029200"/>
            <a:ext cx="8153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The average noon temperature was </a:t>
            </a:r>
            <a:r>
              <a:rPr lang="en-US" sz="2800" i="0" dirty="0">
                <a:solidFill>
                  <a:srgbClr val="FF0008"/>
                </a:solidFill>
              </a:rPr>
              <a:t>3</a:t>
            </a:r>
            <a:r>
              <a:rPr lang="en-US" sz="2800" i="0" dirty="0">
                <a:solidFill>
                  <a:srgbClr val="FF0008"/>
                </a:solidFill>
                <a:latin typeface="Symbol" charset="2"/>
                <a:cs typeface="Symbol" charset="2"/>
                <a:sym typeface="Symbol"/>
              </a:rPr>
              <a:t>°</a:t>
            </a:r>
            <a:r>
              <a:rPr lang="en-US" sz="2800" i="0" dirty="0">
                <a:solidFill>
                  <a:srgbClr val="FF0008"/>
                </a:solidFill>
              </a:rPr>
              <a:t>F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B7838E3-1107-FF90-FF25-949F611DBE25}"/>
              </a:ext>
            </a:extLst>
          </p:cNvPr>
          <p:cNvSpPr txBox="1"/>
          <p:nvPr/>
        </p:nvSpPr>
        <p:spPr>
          <a:xfrm>
            <a:off x="457200" y="1097280"/>
            <a:ext cx="8153400" cy="16927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spcAft>
                <a:spcPts val="1200"/>
              </a:spcAft>
              <a:buFont typeface="Courier New" pitchFamily="49" charset="0"/>
              <a:buChar char="o"/>
              <a:tabLst>
                <a:tab pos="463550" algn="l"/>
              </a:tabLst>
            </a:pPr>
            <a:r>
              <a:rPr lang="en-US" sz="2800" i="0" dirty="0">
                <a:solidFill>
                  <a:schemeClr val="tx1"/>
                </a:solidFill>
              </a:rPr>
              <a:t>	Multiply real numbers. </a:t>
            </a:r>
          </a:p>
          <a:p>
            <a:pPr eaLnBrk="1" hangingPunct="1">
              <a:spcAft>
                <a:spcPts val="1200"/>
              </a:spcAft>
              <a:buFont typeface="Courier New" pitchFamily="49" charset="0"/>
              <a:buChar char="o"/>
              <a:tabLst>
                <a:tab pos="463550" algn="l"/>
              </a:tabLst>
            </a:pPr>
            <a:r>
              <a:rPr lang="en-US" sz="2800" i="0" dirty="0">
                <a:solidFill>
                  <a:schemeClr val="tx1"/>
                </a:solidFill>
              </a:rPr>
              <a:t>	Divide real numbers. </a:t>
            </a:r>
          </a:p>
          <a:p>
            <a:pPr eaLnBrk="1" hangingPunct="1">
              <a:spcAft>
                <a:spcPts val="1200"/>
              </a:spcAft>
              <a:buFont typeface="Courier New" pitchFamily="49" charset="0"/>
              <a:buChar char="o"/>
              <a:tabLst>
                <a:tab pos="463550" algn="l"/>
              </a:tabLst>
            </a:pPr>
            <a:r>
              <a:rPr lang="en-US" sz="2800" i="0" dirty="0">
                <a:solidFill>
                  <a:schemeClr val="tx1"/>
                </a:solidFill>
              </a:rPr>
              <a:t>	Find the average (mean) of a set of real numbers.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Application: Calculating an Average</a:t>
            </a:r>
            <a:r>
              <a:rPr lang="en-US" baseline="-25000" dirty="0"/>
              <a:t>1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3736DA0-5A4A-2177-14D2-BA34A428A0A0}"/>
              </a:ext>
            </a:extLst>
          </p:cNvPr>
          <p:cNvSpPr txBox="1"/>
          <p:nvPr/>
        </p:nvSpPr>
        <p:spPr>
          <a:xfrm>
            <a:off x="481780" y="1097280"/>
            <a:ext cx="8357419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i="0" dirty="0">
                <a:solidFill>
                  <a:schemeClr val="tx1"/>
                </a:solidFill>
              </a:rPr>
              <a:t>In a placement exam for mathematics, a group of ten students had the following scores: </a:t>
            </a:r>
            <a:r>
              <a:rPr lang="en-US" sz="2800" i="0" dirty="0">
                <a:solidFill>
                  <a:srgbClr val="0000FF"/>
                </a:solidFill>
              </a:rPr>
              <a:t>3 students </a:t>
            </a:r>
            <a:r>
              <a:rPr lang="en-US" sz="2800" i="0" dirty="0">
                <a:solidFill>
                  <a:schemeClr val="tx1"/>
                </a:solidFill>
              </a:rPr>
              <a:t>scored </a:t>
            </a:r>
            <a:r>
              <a:rPr lang="en-US" sz="2800" i="0" dirty="0">
                <a:solidFill>
                  <a:srgbClr val="0000FF"/>
                </a:solidFill>
              </a:rPr>
              <a:t>75</a:t>
            </a:r>
            <a:r>
              <a:rPr lang="en-US" sz="2800" i="0" dirty="0">
                <a:solidFill>
                  <a:schemeClr val="tx1"/>
                </a:solidFill>
              </a:rPr>
              <a:t>, </a:t>
            </a:r>
            <a:r>
              <a:rPr lang="en-US" sz="2800" i="0" dirty="0">
                <a:solidFill>
                  <a:srgbClr val="0000FF"/>
                </a:solidFill>
              </a:rPr>
              <a:t>2 students </a:t>
            </a:r>
            <a:r>
              <a:rPr lang="en-US" sz="2800" i="0" dirty="0">
                <a:solidFill>
                  <a:schemeClr val="tx1"/>
                </a:solidFill>
              </a:rPr>
              <a:t>scored </a:t>
            </a:r>
            <a:r>
              <a:rPr lang="en-US" sz="2800" i="0" dirty="0">
                <a:solidFill>
                  <a:srgbClr val="0000FF"/>
                </a:solidFill>
              </a:rPr>
              <a:t>80</a:t>
            </a:r>
            <a:r>
              <a:rPr lang="en-US" sz="2800" i="0" dirty="0">
                <a:solidFill>
                  <a:schemeClr val="tx1"/>
                </a:solidFill>
              </a:rPr>
              <a:t>, </a:t>
            </a:r>
            <a:r>
              <a:rPr lang="en-US" sz="2800" i="0" dirty="0">
                <a:solidFill>
                  <a:srgbClr val="0000FF"/>
                </a:solidFill>
              </a:rPr>
              <a:t>1 student </a:t>
            </a:r>
            <a:r>
              <a:rPr lang="en-US" sz="2800" i="0" dirty="0">
                <a:solidFill>
                  <a:schemeClr val="tx1"/>
                </a:solidFill>
              </a:rPr>
              <a:t>scored </a:t>
            </a:r>
            <a:r>
              <a:rPr lang="en-US" sz="2800" i="0" dirty="0">
                <a:solidFill>
                  <a:srgbClr val="0000FF"/>
                </a:solidFill>
              </a:rPr>
              <a:t>82</a:t>
            </a:r>
            <a:r>
              <a:rPr lang="en-US" sz="2800" i="0" dirty="0">
                <a:solidFill>
                  <a:schemeClr val="tx1"/>
                </a:solidFill>
              </a:rPr>
              <a:t>, </a:t>
            </a:r>
            <a:r>
              <a:rPr lang="en-US" sz="2800" i="0" dirty="0">
                <a:solidFill>
                  <a:srgbClr val="0000FF"/>
                </a:solidFill>
              </a:rPr>
              <a:t>3 students </a:t>
            </a:r>
            <a:r>
              <a:rPr lang="en-US" sz="2800" i="0" dirty="0">
                <a:solidFill>
                  <a:schemeClr val="tx1"/>
                </a:solidFill>
              </a:rPr>
              <a:t>scored </a:t>
            </a:r>
            <a:r>
              <a:rPr lang="en-US" sz="2800" i="0" dirty="0">
                <a:solidFill>
                  <a:srgbClr val="0000FF"/>
                </a:solidFill>
              </a:rPr>
              <a:t>85</a:t>
            </a:r>
            <a:r>
              <a:rPr lang="en-US" sz="2800" i="0" dirty="0">
                <a:solidFill>
                  <a:schemeClr val="tx1"/>
                </a:solidFill>
              </a:rPr>
              <a:t>, and </a:t>
            </a:r>
            <a:r>
              <a:rPr lang="en-US" sz="2800" i="0" dirty="0">
                <a:solidFill>
                  <a:srgbClr val="0000FF"/>
                </a:solidFill>
              </a:rPr>
              <a:t>1 student </a:t>
            </a:r>
            <a:r>
              <a:rPr lang="en-US" sz="2800" i="0" dirty="0">
                <a:solidFill>
                  <a:schemeClr val="tx1"/>
                </a:solidFill>
              </a:rPr>
              <a:t>scored </a:t>
            </a:r>
            <a:r>
              <a:rPr lang="en-US" sz="2800" i="0" dirty="0">
                <a:solidFill>
                  <a:srgbClr val="0000FF"/>
                </a:solidFill>
              </a:rPr>
              <a:t>88</a:t>
            </a:r>
            <a:r>
              <a:rPr lang="en-US" sz="2800" i="0" dirty="0">
                <a:solidFill>
                  <a:schemeClr val="tx1"/>
                </a:solidFill>
              </a:rPr>
              <a:t>. What was the mean score for this group of students?</a:t>
            </a:r>
            <a:endParaRPr lang="en-US" sz="280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i="0" dirty="0">
                <a:solidFill>
                  <a:schemeClr val="tx1"/>
                </a:solidFill>
              </a:rPr>
              <a:t>To find the total of all the scores, we multiply and then add. This is more efficient than adding all ten scores.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Application: Calculating an Average</a:t>
            </a:r>
            <a:r>
              <a:rPr lang="en-US" baseline="-25000" dirty="0"/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pic>
        <p:nvPicPr>
          <p:cNvPr id="4" name="Picture 3" descr="75 times 3 equals 225.&#10;80 times 2 equals 160.&#10;82 times 1 equals 82.&#10;85 times 3 equals 255.&#10;88 times 1 equals 88.">
            <a:extLst>
              <a:ext uri="{FF2B5EF4-FFF2-40B4-BE49-F238E27FC236}">
                <a16:creationId xmlns:a16="http://schemas.microsoft.com/office/drawing/2014/main" id="{A8CD31F1-704C-A936-878B-6D66ED3088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1116965"/>
            <a:ext cx="2981325" cy="2800350"/>
          </a:xfrm>
          <a:prstGeom prst="rect">
            <a:avLst/>
          </a:prstGeom>
        </p:spPr>
      </p:pic>
      <p:pic>
        <p:nvPicPr>
          <p:cNvPr id="8" name="Picture 7" descr="225 plus 160 plus 82 plus 255 plus 88 equals 810 &#10;By dividing the number of scores, 810 divided by 10 equals 81.">
            <a:extLst>
              <a:ext uri="{FF2B5EF4-FFF2-40B4-BE49-F238E27FC236}">
                <a16:creationId xmlns:a16="http://schemas.microsoft.com/office/drawing/2014/main" id="{D9DEF4CA-03C5-970E-06BD-FAAD6E1BF7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4038600"/>
            <a:ext cx="7783659" cy="98046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A443490-AE4A-8676-58F2-E86EAE1306B6}"/>
              </a:ext>
            </a:extLst>
          </p:cNvPr>
          <p:cNvSpPr txBox="1"/>
          <p:nvPr/>
        </p:nvSpPr>
        <p:spPr>
          <a:xfrm>
            <a:off x="457200" y="4996518"/>
            <a:ext cx="85344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latin typeface="Calibri" pitchFamily="34" charset="0"/>
              </a:rPr>
              <a:t>The mean score on the placement test for this group of students was </a:t>
            </a:r>
            <a:r>
              <a:rPr lang="en-US" sz="2800" dirty="0">
                <a:solidFill>
                  <a:srgbClr val="FF0000"/>
                </a:solidFill>
                <a:latin typeface="Calibri" pitchFamily="34" charset="0"/>
              </a:rPr>
              <a:t>81</a:t>
            </a:r>
            <a:r>
              <a:rPr lang="en-US" sz="2800" dirty="0">
                <a:latin typeface="Calibri" pitchFamily="34" charset="0"/>
              </a:rPr>
              <a:t>.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8: </a:t>
            </a:r>
            <a:r>
              <a:rPr lang="en-US" dirty="0"/>
              <a:t>Application: Calculating an Average</a:t>
            </a:r>
            <a:r>
              <a:rPr lang="en-US" baseline="-25000" dirty="0"/>
              <a:t>1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457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defTabSz="1092200">
              <a:lnSpc>
                <a:spcPct val="90000"/>
              </a:lnSpc>
              <a:buFont typeface="Courier New" pitchFamily="49" charset="0"/>
              <a:buNone/>
              <a:tabLst>
                <a:tab pos="457200" algn="l"/>
                <a:tab pos="1206500" algn="l"/>
              </a:tabLst>
            </a:pPr>
            <a:r>
              <a:rPr lang="en-US" i="0" dirty="0">
                <a:solidFill>
                  <a:schemeClr val="tx1"/>
                </a:solidFill>
              </a:rPr>
              <a:t>The following speeds (in miles per hour) of fifteen cars were recorded at a certain point on a freeway.</a:t>
            </a:r>
          </a:p>
          <a:p>
            <a:pPr marL="0" indent="0" defTabSz="1092200">
              <a:lnSpc>
                <a:spcPct val="90000"/>
              </a:lnSpc>
              <a:buFont typeface="Courier New" pitchFamily="49" charset="0"/>
              <a:buNone/>
              <a:tabLst>
                <a:tab pos="457200" algn="l"/>
                <a:tab pos="120650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0" indent="0" defTabSz="1092200">
              <a:lnSpc>
                <a:spcPct val="90000"/>
              </a:lnSpc>
              <a:buFont typeface="Courier New" pitchFamily="49" charset="0"/>
              <a:buNone/>
              <a:tabLst>
                <a:tab pos="457200" algn="l"/>
                <a:tab pos="1206500" algn="l"/>
              </a:tabLst>
            </a:pP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0000FF"/>
                </a:solidFill>
              </a:rPr>
              <a:t>70	75	65	60	61	64	68	72	</a:t>
            </a:r>
            <a:br>
              <a:rPr lang="en-US" i="0" dirty="0">
                <a:solidFill>
                  <a:srgbClr val="0000FF"/>
                </a:solidFill>
              </a:rPr>
            </a:br>
            <a:r>
              <a:rPr lang="en-US" i="0" dirty="0">
                <a:solidFill>
                  <a:srgbClr val="0000FF"/>
                </a:solidFill>
              </a:rPr>
              <a:t>	59	68	82	76	70	68 	50</a:t>
            </a:r>
            <a:r>
              <a:rPr lang="en-US" sz="300" i="0" dirty="0">
                <a:solidFill>
                  <a:srgbClr val="0000FF"/>
                </a:solidFill>
              </a:rPr>
              <a:t>,</a:t>
            </a:r>
          </a:p>
          <a:p>
            <a:pPr marL="0" indent="0" defTabSz="1092200">
              <a:lnSpc>
                <a:spcPct val="90000"/>
              </a:lnSpc>
              <a:buFont typeface="Courier New" pitchFamily="49" charset="0"/>
              <a:buNone/>
              <a:tabLst>
                <a:tab pos="457200" algn="l"/>
                <a:tab pos="120650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0" indent="0" defTabSz="1092200">
              <a:lnSpc>
                <a:spcPct val="90000"/>
              </a:lnSpc>
              <a:buFont typeface="Courier New" pitchFamily="49" charset="0"/>
              <a:buNone/>
              <a:tabLst>
                <a:tab pos="457200" algn="l"/>
                <a:tab pos="1206500" algn="l"/>
              </a:tabLst>
            </a:pPr>
            <a:r>
              <a:rPr lang="en-US" i="0" dirty="0">
                <a:solidFill>
                  <a:schemeClr val="tx1"/>
                </a:solidFill>
              </a:rPr>
              <a:t>Find the average speed of these cars.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8: </a:t>
            </a:r>
            <a:r>
              <a:rPr lang="en-US" dirty="0"/>
              <a:t>Application: Calculating an Average</a:t>
            </a:r>
            <a:r>
              <a:rPr lang="en-US" baseline="-25000" dirty="0"/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FFEAD9-04F6-D2DB-424F-06EE523015C8}"/>
              </a:ext>
            </a:extLst>
          </p:cNvPr>
          <p:cNvSpPr txBox="1"/>
          <p:nvPr/>
        </p:nvSpPr>
        <p:spPr>
          <a:xfrm>
            <a:off x="457200" y="1219200"/>
            <a:ext cx="8305800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Using a calculator, the sum of the speeds is </a:t>
            </a:r>
            <a:r>
              <a:rPr lang="en-US" sz="2800" i="0" dirty="0">
                <a:solidFill>
                  <a:srgbClr val="0000FF"/>
                </a:solidFill>
              </a:rPr>
              <a:t>1008 mph</a:t>
            </a:r>
            <a:r>
              <a:rPr lang="en-US" sz="2800" i="0" dirty="0">
                <a:solidFill>
                  <a:schemeClr val="tx1"/>
                </a:solidFill>
              </a:rPr>
              <a:t>. Dividing by </a:t>
            </a:r>
            <a:r>
              <a:rPr lang="en-US" sz="2800" i="0" dirty="0">
                <a:solidFill>
                  <a:srgbClr val="0000FF"/>
                </a:solidFill>
              </a:rPr>
              <a:t>15</a:t>
            </a:r>
            <a:r>
              <a:rPr lang="en-US" sz="2800" i="0" dirty="0">
                <a:solidFill>
                  <a:schemeClr val="tx1"/>
                </a:solidFill>
              </a:rPr>
              <a:t> gives the average speed.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</a:pPr>
            <a:endParaRPr lang="en-US" sz="2800" dirty="0"/>
          </a:p>
          <a:p>
            <a:pPr marL="0" indent="0">
              <a:buFont typeface="Courier New" pitchFamily="49" charset="0"/>
              <a:buNone/>
            </a:pPr>
            <a:r>
              <a:rPr lang="en-US" sz="2800" dirty="0">
                <a:solidFill>
                  <a:schemeClr val="tx1"/>
                </a:solidFill>
              </a:rPr>
              <a:t>			1008 ÷ 15 = </a:t>
            </a:r>
            <a:r>
              <a:rPr lang="en-US" sz="2800" dirty="0">
                <a:solidFill>
                  <a:srgbClr val="FF0000"/>
                </a:solidFill>
              </a:rPr>
              <a:t>67.2 mph</a:t>
            </a:r>
          </a:p>
          <a:p>
            <a:pPr marL="0" indent="0">
              <a:buFont typeface="Courier New" pitchFamily="49" charset="0"/>
              <a:buNone/>
            </a:pPr>
            <a:endParaRPr lang="en-US" sz="28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800" dirty="0"/>
              <a:t>The average speed was </a:t>
            </a:r>
            <a:r>
              <a:rPr lang="en-US" sz="2800" dirty="0">
                <a:solidFill>
                  <a:srgbClr val="FF0000"/>
                </a:solidFill>
              </a:rPr>
              <a:t>67.2 mph</a:t>
            </a:r>
            <a:r>
              <a:rPr lang="en-US" sz="2800" dirty="0"/>
              <a:t>.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Multiplying Positive and Negative Real Numbers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9A564EC-3CCB-6B86-687E-D4F9F9153279}"/>
              </a:ext>
            </a:extLst>
          </p:cNvPr>
          <p:cNvSpPr txBox="1"/>
          <p:nvPr/>
        </p:nvSpPr>
        <p:spPr>
          <a:xfrm>
            <a:off x="457200" y="1059120"/>
            <a:ext cx="8001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dirty="0"/>
              <a:t>Multiply. Reduce fractions to lowest terms.</a:t>
            </a:r>
          </a:p>
        </p:txBody>
      </p:sp>
      <p:pic>
        <p:nvPicPr>
          <p:cNvPr id="3" name="Picture 2" descr="Example a, 5 times open parenthesis negative 3 close parenthesis equals open parenthesis negative 3 close parenthesis plus open parenthesis negative 3 close parenthesis plus open parenthesis negative 3 close parenthesis plus open parenthesis negative 3 close parenthesis plus open parenthesis negative 3 close parenthesis equals negative 15,&#10;Example b, 3 times open parenthesis negative 5 close parenthesis equals open parenthesis negative 5 close parenthesis plus open parenthesis negative 5 close parenthesis plus open parenthesis negative 5 close parenthesis equals negative 15,&#10;Example c, 7 times open parenthesis negative 10 close parenthesis equals negative 70,&#10;Example d, 42 times open parenthesis negative 1 close parenthesis equals negative 42,&#10;Example e, 4 times open parenthesis 6.2 close parenthesis equals negative 24.8.">
            <a:extLst>
              <a:ext uri="{FF2B5EF4-FFF2-40B4-BE49-F238E27FC236}">
                <a16:creationId xmlns:a16="http://schemas.microsoft.com/office/drawing/2014/main" id="{9B2C1735-EC7D-F32B-B1E3-3BE1A4FE55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1668363"/>
            <a:ext cx="6858000" cy="2675257"/>
          </a:xfrm>
          <a:prstGeom prst="rect">
            <a:avLst/>
          </a:prstGeom>
        </p:spPr>
      </p:pic>
      <p:pic>
        <p:nvPicPr>
          <p:cNvPr id="19" name="Picture 18" descr="Example f, Three sevenths times negative fourteen ninths which is equals negative open fraction 3 times 2 times 7 divided by 7 times 3 times 3 close fraction, which is simplifies to negative two thirds.">
            <a:extLst>
              <a:ext uri="{FF2B5EF4-FFF2-40B4-BE49-F238E27FC236}">
                <a16:creationId xmlns:a16="http://schemas.microsoft.com/office/drawing/2014/main" id="{145733A9-4CE8-F858-A1A5-AB89F8467D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1975" y="4343400"/>
            <a:ext cx="4619625" cy="103822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Multiplying Two Negative </a:t>
            </a:r>
            <a:br>
              <a:rPr lang="en-US" dirty="0"/>
            </a:br>
            <a:r>
              <a:rPr lang="en-US" dirty="0"/>
              <a:t>Real Numbers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A9B7C58-503A-2290-3028-8764EAFC0BE7}"/>
              </a:ext>
            </a:extLst>
          </p:cNvPr>
          <p:cNvSpPr txBox="1"/>
          <p:nvPr/>
        </p:nvSpPr>
        <p:spPr>
          <a:xfrm>
            <a:off x="402336" y="1022580"/>
            <a:ext cx="759866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dirty="0"/>
              <a:t>Multiply. Reduce fractions to lowest terms.</a:t>
            </a:r>
          </a:p>
        </p:txBody>
      </p:sp>
      <p:pic>
        <p:nvPicPr>
          <p:cNvPr id="5" name="Picture 4" descr="Example a, open parenthesis negative 4 close parenthesis times open parenthesis negative 9 close parenthesis equals positive 36">
            <a:extLst>
              <a:ext uri="{FF2B5EF4-FFF2-40B4-BE49-F238E27FC236}">
                <a16:creationId xmlns:a16="http://schemas.microsoft.com/office/drawing/2014/main" id="{84E74FDB-3BFC-CE02-BBF8-A13A8E8711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061" y="1584410"/>
            <a:ext cx="2819999" cy="520615"/>
          </a:xfrm>
          <a:prstGeom prst="rect">
            <a:avLst/>
          </a:prstGeom>
        </p:spPr>
      </p:pic>
      <p:pic>
        <p:nvPicPr>
          <p:cNvPr id="7" name="Picture 6" descr="Example b, negative three halves times open parentheses negative two ninths close parentheses equals plus open fraction 3 times 2 divided by 2 times 3 times 3 close fraction which is simplifies to plus one third.">
            <a:extLst>
              <a:ext uri="{FF2B5EF4-FFF2-40B4-BE49-F238E27FC236}">
                <a16:creationId xmlns:a16="http://schemas.microsoft.com/office/drawing/2014/main" id="{8A5D450D-D458-8F46-080A-37E729149E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536" y="2209800"/>
            <a:ext cx="4552950" cy="1038225"/>
          </a:xfrm>
          <a:prstGeom prst="rect">
            <a:avLst/>
          </a:prstGeom>
        </p:spPr>
      </p:pic>
      <p:pic>
        <p:nvPicPr>
          <p:cNvPr id="10" name="Picture 9" descr="Example c, negative 2 times open parenthesis negative 6.7 close parenthesis equals positive 16.4,&#10;Example d, open parenthesis negative 1 close parenthesis times open parenthesis negative 5 close parenthesis times open parenthesis negative 3 close parenthesis times open parenthesis negative 2 close parenthesis equals 5 times open parenthesis negative 3 close parenthesis times open parenthesis negative 2 close parenthesis equals negative 15 times open parenthesis negative 2 close parenthesis equals positive 30.">
            <a:extLst>
              <a:ext uri="{FF2B5EF4-FFF2-40B4-BE49-F238E27FC236}">
                <a16:creationId xmlns:a16="http://schemas.microsoft.com/office/drawing/2014/main" id="{282CD3B0-D96A-163D-C7D7-BB81F85303A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3352800"/>
            <a:ext cx="7507575" cy="1098123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Multiplying by 0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A867ED7-E929-9F07-CE43-7CD55582D6AB}"/>
              </a:ext>
            </a:extLst>
          </p:cNvPr>
          <p:cNvSpPr txBox="1"/>
          <p:nvPr/>
        </p:nvSpPr>
        <p:spPr>
          <a:xfrm>
            <a:off x="457200" y="1219200"/>
            <a:ext cx="82296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dirty="0"/>
              <a:t>Multiply.</a:t>
            </a:r>
          </a:p>
        </p:txBody>
      </p:sp>
      <p:pic>
        <p:nvPicPr>
          <p:cNvPr id="4" name="Picture 3" descr="Example a, 0 times 6 equals 0,&#10;Example b, negative 13 times 0 equals 0.">
            <a:extLst>
              <a:ext uri="{FF2B5EF4-FFF2-40B4-BE49-F238E27FC236}">
                <a16:creationId xmlns:a16="http://schemas.microsoft.com/office/drawing/2014/main" id="{98D26342-7F0A-5346-BCD8-BBF3F1B202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1981200"/>
            <a:ext cx="1905000" cy="87312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533400" indent="-533400" eaLnBrk="0" hangingPunct="0">
              <a:spcBef>
                <a:spcPct val="20000"/>
              </a:spcBef>
              <a:tabLst>
                <a:tab pos="520700" algn="l"/>
              </a:tabLst>
            </a:pP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Procedure: Rules for Multiplication with Real Numbers</a:t>
            </a:r>
            <a:r>
              <a:rPr lang="en-US" baseline="-25000" dirty="0">
                <a:solidFill>
                  <a:schemeClr val="accent1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6" name="TextBox 3"/>
          <p:cNvSpPr>
            <a:spLocks noChangeArrowheads="1"/>
          </p:cNvSpPr>
          <p:nvPr/>
        </p:nvSpPr>
        <p:spPr bwMode="auto">
          <a:xfrm>
            <a:off x="457200" y="1280160"/>
            <a:ext cx="8229600" cy="441960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533400" indent="-533400" eaLnBrk="0" hangingPunct="0">
              <a:spcBef>
                <a:spcPct val="20000"/>
              </a:spcBef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If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and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are positive real numbers, then </a:t>
            </a:r>
          </a:p>
          <a:p>
            <a:pPr marL="533400" indent="-533400" eaLnBrk="0" hangingPunct="0">
              <a:spcBef>
                <a:spcPct val="20000"/>
              </a:spcBef>
              <a:buFont typeface="+mj-lt"/>
              <a:buAutoNum type="arabicPeriod"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The product of two positive numbers is positive:</a:t>
            </a:r>
          </a:p>
        </p:txBody>
      </p:sp>
      <p:pic>
        <p:nvPicPr>
          <p:cNvPr id="11" name="Picture 10" descr="a times b equals positive a b.">
            <a:extLst>
              <a:ext uri="{FF2B5EF4-FFF2-40B4-BE49-F238E27FC236}">
                <a16:creationId xmlns:a16="http://schemas.microsoft.com/office/drawing/2014/main" id="{6FCA8BF6-0DF2-E77B-76D1-25F063DE4C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63950" y="2276680"/>
            <a:ext cx="1676400" cy="463216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52B92A75-1531-33D9-50BA-6052BE40C1BA}"/>
              </a:ext>
            </a:extLst>
          </p:cNvPr>
          <p:cNvSpPr txBox="1"/>
          <p:nvPr/>
        </p:nvSpPr>
        <p:spPr>
          <a:xfrm>
            <a:off x="485774" y="2721947"/>
            <a:ext cx="812482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 startAt="2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The product of two negative numbers is positive:</a:t>
            </a:r>
          </a:p>
        </p:txBody>
      </p:sp>
      <p:pic>
        <p:nvPicPr>
          <p:cNvPr id="3" name="Picture 2" descr="open parenthesis negative a close parenthesis times open parenthesis negative b close parenthesis equals positive a b.">
            <a:extLst>
              <a:ext uri="{FF2B5EF4-FFF2-40B4-BE49-F238E27FC236}">
                <a16:creationId xmlns:a16="http://schemas.microsoft.com/office/drawing/2014/main" id="{73C3D0CE-192F-7775-E9B3-833F118541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92499" y="3276600"/>
            <a:ext cx="2187575" cy="4953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728FAF35-4D39-9585-9D8A-33A995DECD8A}"/>
              </a:ext>
            </a:extLst>
          </p:cNvPr>
          <p:cNvSpPr txBox="1"/>
          <p:nvPr/>
        </p:nvSpPr>
        <p:spPr>
          <a:xfrm>
            <a:off x="485775" y="3733800"/>
            <a:ext cx="8201025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 startAt="3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The product of a positive number and a negative number is negative:</a:t>
            </a:r>
          </a:p>
        </p:txBody>
      </p:sp>
      <p:pic>
        <p:nvPicPr>
          <p:cNvPr id="7" name="Picture 6" descr=" a times open parenthesis negative b close parenthesis equals negative a b.">
            <a:extLst>
              <a:ext uri="{FF2B5EF4-FFF2-40B4-BE49-F238E27FC236}">
                <a16:creationId xmlns:a16="http://schemas.microsoft.com/office/drawing/2014/main" id="{2F9A198B-5D31-D741-A2A8-D3F108AACF1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3950" y="4698533"/>
            <a:ext cx="1816100" cy="4953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Procedure: Rules for Multiplication with Real Numbers</a:t>
            </a:r>
            <a:r>
              <a:rPr lang="en-US" baseline="-25000" dirty="0">
                <a:solidFill>
                  <a:schemeClr val="accent1"/>
                </a:solidFill>
                <a:latin typeface="Calibri" pitchFamily="34" charset="0"/>
              </a:rPr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171" name="TextBox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143000"/>
            <a:ext cx="8229600" cy="182880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533400" indent="-533400" eaLnBrk="0" hangingPunct="0">
              <a:lnSpc>
                <a:spcPct val="90000"/>
              </a:lnSpc>
              <a:buFont typeface="+mj-lt"/>
              <a:buAutoNum type="arabicPeriod" startAt="4"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The product of 0 and any number is 0: </a:t>
            </a:r>
          </a:p>
        </p:txBody>
      </p:sp>
      <p:pic>
        <p:nvPicPr>
          <p:cNvPr id="4" name="Picture 3" descr="a times zero equals zero, and open parentheses negative a close parentheses times zero equals zero.">
            <a:extLst>
              <a:ext uri="{FF2B5EF4-FFF2-40B4-BE49-F238E27FC236}">
                <a16:creationId xmlns:a16="http://schemas.microsoft.com/office/drawing/2014/main" id="{3F78B03F-836F-AC8F-3D20-EA9F7875E4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4600" y="1828800"/>
            <a:ext cx="3609975" cy="52387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Definition: Division with Real Numbers</a:t>
            </a:r>
          </a:p>
        </p:txBody>
      </p:sp>
      <p:sp>
        <p:nvSpPr>
          <p:cNvPr id="11267" name="TextBox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280160"/>
            <a:ext cx="8229600" cy="358140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533400" indent="-533400" eaLnBrk="0" hangingPunct="0">
              <a:buNone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For real numbers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,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, and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x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(where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≠ 0),</a:t>
            </a:r>
          </a:p>
          <a:p>
            <a:pPr marL="533400" indent="-533400" eaLnBrk="0" hangingPunct="0">
              <a:buNone/>
              <a:tabLst>
                <a:tab pos="520700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eaLnBrk="0" hangingPunct="0">
              <a:buNone/>
              <a:tabLst>
                <a:tab pos="520700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eaLnBrk="0" hangingPunct="0">
              <a:buNone/>
              <a:tabLst>
                <a:tab pos="520700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eaLnBrk="0" hangingPunct="0">
              <a:buNone/>
              <a:tabLst>
                <a:tab pos="520700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</p:txBody>
      </p:sp>
      <p:pic>
        <p:nvPicPr>
          <p:cNvPr id="6" name="Picture 5" descr="a over b equals x means that b times x equals a.">
            <a:extLst>
              <a:ext uri="{FF2B5EF4-FFF2-40B4-BE49-F238E27FC236}">
                <a16:creationId xmlns:a16="http://schemas.microsoft.com/office/drawing/2014/main" id="{3104F83A-8863-8102-2BCB-34055A87B9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6037" y="1762125"/>
            <a:ext cx="3971925" cy="904875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7EEC1530-5B99-1772-02D4-3A84B27DFADF}"/>
              </a:ext>
            </a:extLst>
          </p:cNvPr>
          <p:cNvSpPr txBox="1"/>
          <p:nvPr/>
        </p:nvSpPr>
        <p:spPr>
          <a:xfrm>
            <a:off x="457200" y="2829580"/>
            <a:ext cx="8001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For real numbers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and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(where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≠ 0),</a:t>
            </a:r>
            <a:endParaRPr lang="en-IN" sz="2800" dirty="0"/>
          </a:p>
        </p:txBody>
      </p:sp>
      <p:pic>
        <p:nvPicPr>
          <p:cNvPr id="9" name="Picture 8" descr="a over zero is undefined, but zero divided by b equals zero.">
            <a:extLst>
              <a:ext uri="{FF2B5EF4-FFF2-40B4-BE49-F238E27FC236}">
                <a16:creationId xmlns:a16="http://schemas.microsoft.com/office/drawing/2014/main" id="{D0429D0F-313B-ECDA-A20F-58D268819D0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86037" y="3429000"/>
            <a:ext cx="3829050" cy="90487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533400" indent="-533400" eaLnBrk="0" hangingPunct="0">
              <a:tabLst>
                <a:tab pos="520700" algn="l"/>
              </a:tabLst>
            </a:pPr>
            <a:r>
              <a:rPr lang="en-US" dirty="0">
                <a:solidFill>
                  <a:schemeClr val="accent1"/>
                </a:solidFill>
              </a:rPr>
              <a:t>Definition: Division by 0 is Undefined</a:t>
            </a: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 </a:t>
            </a:r>
          </a:p>
        </p:txBody>
      </p:sp>
      <p:sp>
        <p:nvSpPr>
          <p:cNvPr id="11267" name="TextBox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143000"/>
            <a:ext cx="8229600" cy="441960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marL="514350" indent="-514350" eaLnBrk="0" hangingPunct="0">
              <a:spcBef>
                <a:spcPts val="1200"/>
              </a:spcBef>
              <a:buAutoNum type="arabicPeriod"/>
              <a:tabLst>
                <a:tab pos="520700" algn="l"/>
              </a:tabLst>
            </a:pPr>
            <a:r>
              <a:rPr lang="en-US" sz="2600" dirty="0">
                <a:solidFill>
                  <a:srgbClr val="000000"/>
                </a:solidFill>
              </a:rPr>
              <a:t>Suppose that  </a:t>
            </a:r>
            <a:r>
              <a:rPr lang="en-US" sz="2600" i="1" dirty="0">
                <a:solidFill>
                  <a:srgbClr val="000000"/>
                </a:solidFill>
              </a:rPr>
              <a:t>a</a:t>
            </a:r>
            <a:r>
              <a:rPr lang="en-US" sz="2600" dirty="0">
                <a:solidFill>
                  <a:srgbClr val="000000"/>
                </a:solidFill>
              </a:rPr>
              <a:t> ≠  0 and</a:t>
            </a:r>
          </a:p>
          <a:p>
            <a:pPr marL="514350" indent="-514350" eaLnBrk="0" hangingPunct="0">
              <a:spcBef>
                <a:spcPts val="1200"/>
              </a:spcBef>
              <a:buAutoNum type="arabicPeriod"/>
              <a:tabLst>
                <a:tab pos="520700" algn="l"/>
              </a:tabLst>
            </a:pPr>
            <a:endParaRPr lang="en-US" sz="2600" dirty="0">
              <a:solidFill>
                <a:srgbClr val="000000"/>
              </a:solidFill>
            </a:endParaRPr>
          </a:p>
          <a:p>
            <a:pPr marL="0" indent="0" eaLnBrk="0" hangingPunct="0">
              <a:spcBef>
                <a:spcPts val="1200"/>
              </a:spcBef>
              <a:buNone/>
              <a:tabLst>
                <a:tab pos="520700" algn="l"/>
              </a:tabLst>
            </a:pPr>
            <a:endParaRPr lang="en-US" sz="2600" dirty="0">
              <a:solidFill>
                <a:srgbClr val="000000"/>
              </a:solidFill>
            </a:endParaRPr>
          </a:p>
          <a:p>
            <a:pPr marL="0" indent="0" eaLnBrk="0" hangingPunct="0">
              <a:spcBef>
                <a:spcPts val="1200"/>
              </a:spcBef>
              <a:buNone/>
              <a:tabLst>
                <a:tab pos="520700" algn="l"/>
              </a:tabLst>
            </a:pPr>
            <a:r>
              <a:rPr lang="en-US" sz="2600" dirty="0">
                <a:solidFill>
                  <a:srgbClr val="000000"/>
                </a:solidFill>
              </a:rPr>
              <a:t>					</a:t>
            </a:r>
          </a:p>
          <a:p>
            <a:pPr marL="0" indent="0" eaLnBrk="0" hangingPunct="0">
              <a:spcBef>
                <a:spcPts val="1200"/>
              </a:spcBef>
              <a:buNone/>
              <a:tabLst>
                <a:tab pos="520700" algn="l"/>
              </a:tabLst>
            </a:pPr>
            <a:endParaRPr lang="en-US" sz="2600" dirty="0">
              <a:solidFill>
                <a:srgbClr val="000000"/>
              </a:solidFill>
            </a:endParaRPr>
          </a:p>
          <a:p>
            <a:pPr marL="0" indent="0" eaLnBrk="0" hangingPunct="0">
              <a:spcBef>
                <a:spcPts val="1200"/>
              </a:spcBef>
              <a:buNone/>
              <a:tabLst>
                <a:tab pos="520700" algn="l"/>
              </a:tabLst>
            </a:pPr>
            <a:endParaRPr lang="en-US" sz="2600" dirty="0">
              <a:solidFill>
                <a:srgbClr val="000000"/>
              </a:solidFill>
            </a:endParaRPr>
          </a:p>
        </p:txBody>
      </p:sp>
      <p:pic>
        <p:nvPicPr>
          <p:cNvPr id="21" name="Picture 20" descr="a over zero equals x.">
            <a:extLst>
              <a:ext uri="{FF2B5EF4-FFF2-40B4-BE49-F238E27FC236}">
                <a16:creationId xmlns:a16="http://schemas.microsoft.com/office/drawing/2014/main" id="{F5796186-1B4A-B624-A7E2-D4767C6AAB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43400" y="1081890"/>
            <a:ext cx="800100" cy="790575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F11DBA7D-2109-E807-B564-906D6E892CB7}"/>
              </a:ext>
            </a:extLst>
          </p:cNvPr>
          <p:cNvSpPr txBox="1"/>
          <p:nvPr/>
        </p:nvSpPr>
        <p:spPr>
          <a:xfrm>
            <a:off x="5143500" y="1210672"/>
            <a:ext cx="339090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0" hangingPunct="0">
              <a:spcBef>
                <a:spcPts val="1200"/>
              </a:spcBef>
              <a:tabLst>
                <a:tab pos="520700" algn="l"/>
              </a:tabLst>
            </a:pPr>
            <a:r>
              <a:rPr lang="en-US" sz="2600" dirty="0">
                <a:solidFill>
                  <a:srgbClr val="000000"/>
                </a:solidFill>
              </a:rPr>
              <a:t>Then, since division is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D2BC60C-2114-DF2D-7751-AB010B4E4205}"/>
              </a:ext>
            </a:extLst>
          </p:cNvPr>
          <p:cNvSpPr txBox="1"/>
          <p:nvPr/>
        </p:nvSpPr>
        <p:spPr>
          <a:xfrm>
            <a:off x="1009650" y="1703115"/>
            <a:ext cx="7524750" cy="12926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</a:rPr>
              <a:t>related to multiplication, we must have </a:t>
            </a:r>
            <a:r>
              <a:rPr lang="en-US" sz="2600" i="1" dirty="0">
                <a:solidFill>
                  <a:srgbClr val="000000"/>
                </a:solidFill>
              </a:rPr>
              <a:t>a</a:t>
            </a:r>
            <a:r>
              <a:rPr lang="en-US" sz="2600" dirty="0">
                <a:solidFill>
                  <a:srgbClr val="000000"/>
                </a:solidFill>
              </a:rPr>
              <a:t> = 0 · </a:t>
            </a:r>
            <a:r>
              <a:rPr lang="en-US" sz="2600" i="1" dirty="0">
                <a:solidFill>
                  <a:srgbClr val="000000"/>
                </a:solidFill>
              </a:rPr>
              <a:t>x </a:t>
            </a:r>
            <a:r>
              <a:rPr lang="en-US" sz="2600" dirty="0">
                <a:solidFill>
                  <a:srgbClr val="000000"/>
                </a:solidFill>
              </a:rPr>
              <a:t>but this is not possible because 0 · </a:t>
            </a:r>
            <a:r>
              <a:rPr lang="en-US" sz="2600" i="1" dirty="0">
                <a:solidFill>
                  <a:srgbClr val="000000"/>
                </a:solidFill>
              </a:rPr>
              <a:t>x</a:t>
            </a:r>
            <a:r>
              <a:rPr lang="en-US" sz="2600" dirty="0">
                <a:solidFill>
                  <a:srgbClr val="000000"/>
                </a:solidFill>
              </a:rPr>
              <a:t> = 0 for any value of </a:t>
            </a:r>
            <a:r>
              <a:rPr lang="en-US" sz="2600" i="1" dirty="0">
                <a:solidFill>
                  <a:srgbClr val="000000"/>
                </a:solidFill>
              </a:rPr>
              <a:t>x </a:t>
            </a:r>
            <a:r>
              <a:rPr lang="en-US" sz="2600" dirty="0">
                <a:solidFill>
                  <a:srgbClr val="000000"/>
                </a:solidFill>
              </a:rPr>
              <a:t>and we stated that </a:t>
            </a:r>
            <a:r>
              <a:rPr lang="en-US" sz="2600" i="1" dirty="0">
                <a:solidFill>
                  <a:srgbClr val="000000"/>
                </a:solidFill>
              </a:rPr>
              <a:t>x</a:t>
            </a:r>
            <a:r>
              <a:rPr lang="en-US" sz="2600" dirty="0">
                <a:solidFill>
                  <a:srgbClr val="000000"/>
                </a:solidFill>
              </a:rPr>
              <a:t> ≠ 0.</a:t>
            </a:r>
            <a:endParaRPr lang="en-IN" sz="26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CB0AD59-716F-D04B-2C58-2EE90202D0F1}"/>
              </a:ext>
            </a:extLst>
          </p:cNvPr>
          <p:cNvSpPr txBox="1"/>
          <p:nvPr/>
        </p:nvSpPr>
        <p:spPr>
          <a:xfrm>
            <a:off x="475341" y="2986702"/>
            <a:ext cx="259080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</a:rPr>
              <a:t>2.   Suppose that</a:t>
            </a:r>
            <a:endParaRPr lang="en-IN" sz="2600" dirty="0"/>
          </a:p>
        </p:txBody>
      </p:sp>
      <p:pic>
        <p:nvPicPr>
          <p:cNvPr id="18" name="Picture 17" descr="zero over zero equals x.">
            <a:extLst>
              <a:ext uri="{FF2B5EF4-FFF2-40B4-BE49-F238E27FC236}">
                <a16:creationId xmlns:a16="http://schemas.microsoft.com/office/drawing/2014/main" id="{56E57789-8C59-0028-E6CC-F08072F7DB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95600" y="2895600"/>
            <a:ext cx="800100" cy="790575"/>
          </a:xfrm>
          <a:prstGeom prst="rect">
            <a:avLst/>
          </a:prstGeom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962FE34C-2472-052B-0C28-C715AA53B407}"/>
              </a:ext>
            </a:extLst>
          </p:cNvPr>
          <p:cNvSpPr txBox="1"/>
          <p:nvPr/>
        </p:nvSpPr>
        <p:spPr>
          <a:xfrm>
            <a:off x="3695700" y="3038906"/>
            <a:ext cx="457200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eaLnBrk="0" hangingPunct="0">
              <a:spcBef>
                <a:spcPts val="1200"/>
              </a:spcBef>
              <a:buNone/>
              <a:tabLst>
                <a:tab pos="520700" algn="l"/>
              </a:tabLst>
            </a:pPr>
            <a:r>
              <a:rPr lang="en-US" sz="2600" dirty="0">
                <a:solidFill>
                  <a:srgbClr val="000000"/>
                </a:solidFill>
              </a:rPr>
              <a:t>Then, 0 = 0 · </a:t>
            </a:r>
            <a:r>
              <a:rPr lang="en-US" sz="2600" i="1" dirty="0">
                <a:solidFill>
                  <a:srgbClr val="000000"/>
                </a:solidFill>
              </a:rPr>
              <a:t>x</a:t>
            </a:r>
            <a:r>
              <a:rPr lang="en-US" sz="2600" dirty="0">
                <a:solidFill>
                  <a:srgbClr val="000000"/>
                </a:solidFill>
              </a:rPr>
              <a:t> which is true for 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5812AAF-E4A8-F6CB-AD3E-52128979F13B}"/>
              </a:ext>
            </a:extLst>
          </p:cNvPr>
          <p:cNvSpPr txBox="1"/>
          <p:nvPr/>
        </p:nvSpPr>
        <p:spPr>
          <a:xfrm>
            <a:off x="929148" y="3603248"/>
            <a:ext cx="7696200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</a:rPr>
              <a:t>all values of </a:t>
            </a:r>
            <a:r>
              <a:rPr lang="en-US" sz="2600" i="1" dirty="0">
                <a:solidFill>
                  <a:srgbClr val="000000"/>
                </a:solidFill>
              </a:rPr>
              <a:t>x</a:t>
            </a:r>
            <a:r>
              <a:rPr lang="en-US" sz="2600" dirty="0">
                <a:solidFill>
                  <a:srgbClr val="000000"/>
                </a:solidFill>
              </a:rPr>
              <a:t>. But, for the division to be defined we must have a unique answer for </a:t>
            </a:r>
            <a:r>
              <a:rPr lang="en-US" sz="2600" i="1" dirty="0">
                <a:solidFill>
                  <a:srgbClr val="000000"/>
                </a:solidFill>
              </a:rPr>
              <a:t>x</a:t>
            </a:r>
            <a:r>
              <a:rPr lang="en-US" sz="2600" dirty="0">
                <a:solidFill>
                  <a:srgbClr val="000000"/>
                </a:solidFill>
              </a:rPr>
              <a:t>.</a:t>
            </a:r>
            <a:endParaRPr lang="en-IN" sz="2600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8634056D-57E6-01A1-915A-E83DFB9BDEBC}"/>
              </a:ext>
            </a:extLst>
          </p:cNvPr>
          <p:cNvSpPr txBox="1"/>
          <p:nvPr/>
        </p:nvSpPr>
        <p:spPr>
          <a:xfrm>
            <a:off x="449826" y="4485413"/>
            <a:ext cx="8153400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eaLnBrk="0" hangingPunct="0">
              <a:spcBef>
                <a:spcPts val="1200"/>
              </a:spcBef>
              <a:buNone/>
              <a:tabLst>
                <a:tab pos="520700" algn="l"/>
              </a:tabLst>
            </a:pPr>
            <a:r>
              <a:rPr lang="en-US" sz="2600" dirty="0">
                <a:solidFill>
                  <a:srgbClr val="000000"/>
                </a:solidFill>
              </a:rPr>
              <a:t>Therefore, in any case, we conclude that division by 0 is undefined.</a:t>
            </a:r>
            <a:endParaRPr lang="en-US" sz="2600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485604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23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1884</TotalTime>
  <Words>842</Words>
  <Application>Microsoft Office PowerPoint</Application>
  <PresentationFormat>On-screen Show (4:3)</PresentationFormat>
  <Paragraphs>87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Calibri</vt:lpstr>
      <vt:lpstr>Courier New</vt:lpstr>
      <vt:lpstr>Symbol</vt:lpstr>
      <vt:lpstr>Office Theme</vt:lpstr>
      <vt:lpstr>Section 2.R.4</vt:lpstr>
      <vt:lpstr>Objectives</vt:lpstr>
      <vt:lpstr>Example 1: Multiplying Positive and Negative Real Numbers </vt:lpstr>
      <vt:lpstr>Example 2: Multiplying Two Negative  Real Numbers </vt:lpstr>
      <vt:lpstr>Example 3: Multiplying by 0 </vt:lpstr>
      <vt:lpstr>Procedure: Rules for Multiplication with Real Numbers1</vt:lpstr>
      <vt:lpstr>Procedure: Rules for Multiplication with Real Numbers2</vt:lpstr>
      <vt:lpstr>Definition: Division with Real Numbers</vt:lpstr>
      <vt:lpstr>Definition: Division by 0 is Undefined </vt:lpstr>
      <vt:lpstr>Example 4: Dividing Real Numbers1</vt:lpstr>
      <vt:lpstr>Example 4: Dividing Real Numbers2</vt:lpstr>
      <vt:lpstr>Notes: Division with Real Numbers</vt:lpstr>
      <vt:lpstr>Procedure: Rules for Division with Real Numbers1</vt:lpstr>
      <vt:lpstr>Procedure: Rules for Division with Real Numbers2</vt:lpstr>
      <vt:lpstr>Example 5: Dividing Fractions and Decimals1</vt:lpstr>
      <vt:lpstr>Example 5: Dividing Fractions and Decimals2</vt:lpstr>
      <vt:lpstr>Average (or Mean)</vt:lpstr>
      <vt:lpstr>Example 6: Application: Calculating an Average1</vt:lpstr>
      <vt:lpstr>Example 6: Application: Calculating an Average2</vt:lpstr>
      <vt:lpstr>Example 7: Application: Calculating an Average1</vt:lpstr>
      <vt:lpstr>Example 7: Application: Calculating an Average2</vt:lpstr>
      <vt:lpstr>Example 8: Application: Calculating an Average1</vt:lpstr>
      <vt:lpstr>Example 8: Application: Calculating an Average2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College Algebra 3rd Edition Plus Integrated Review</dc:title>
  <dc:creator>Hawkes Learning</dc:creator>
  <cp:lastModifiedBy>Sangeetha Pallikala</cp:lastModifiedBy>
  <cp:revision>267</cp:revision>
  <cp:lastPrinted>2018-01-15T08:43:49Z</cp:lastPrinted>
  <dcterms:created xsi:type="dcterms:W3CDTF">2013-04-26T14:43:13Z</dcterms:created>
  <dcterms:modified xsi:type="dcterms:W3CDTF">2025-06-24T05:42:34Z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23635F5A-EE53-421F-9D95-F1001796620E</vt:lpwstr>
  </property>
  <property fmtid="{D5CDD505-2E9C-101B-9397-08002B2CF9AE}" pid="3" name="ArticulatePath">
    <vt:lpwstr>PRC3R_1_R_9</vt:lpwstr>
  </property>
</Properties>
</file>