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9" r:id="rId3"/>
    <p:sldId id="260" r:id="rId4"/>
    <p:sldId id="282" r:id="rId5"/>
    <p:sldId id="263" r:id="rId6"/>
    <p:sldId id="264" r:id="rId7"/>
    <p:sldId id="265" r:id="rId8"/>
    <p:sldId id="268" r:id="rId9"/>
    <p:sldId id="269" r:id="rId10"/>
    <p:sldId id="270" r:id="rId11"/>
    <p:sldId id="272" r:id="rId12"/>
    <p:sldId id="273" r:id="rId13"/>
    <p:sldId id="274" r:id="rId14"/>
    <p:sldId id="275" r:id="rId15"/>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Rebecca Lebeaux" initials="RL" lastIdx="2" clrIdx="5">
    <p:extLst>
      <p:ext uri="{19B8F6BF-5375-455C-9EA6-DF929625EA0E}">
        <p15:presenceInfo xmlns:p15="http://schemas.microsoft.com/office/powerpoint/2012/main" userId="S-1-5-21-1482476501-413027322-842925246-286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D7D9F"/>
    <a:srgbClr val="000099"/>
    <a:srgbClr val="000000"/>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85" autoAdjust="0"/>
    <p:restoredTop sz="95401" autoAdjust="0"/>
  </p:normalViewPr>
  <p:slideViewPr>
    <p:cSldViewPr>
      <p:cViewPr varScale="1">
        <p:scale>
          <a:sx n="102" d="100"/>
          <a:sy n="102" d="100"/>
        </p:scale>
        <p:origin x="1188" y="10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421900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D20106-37FC-4E82-90E8-84CEE35712C3}" type="datetimeFigureOut">
              <a:rPr lang="en-US" smtClean="0"/>
              <a:pPr/>
              <a:t>6/23/2025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30A922-ED72-400D-ACE6-A2D9FB3926FA}" type="slidenum">
              <a:rPr lang="en-US" smtClean="0"/>
              <a:pPr/>
              <a:t>‹#›</a:t>
            </a:fld>
            <a:endParaRPr lang="en-US"/>
          </a:p>
        </p:txBody>
      </p:sp>
    </p:spTree>
    <p:extLst>
      <p:ext uri="{BB962C8B-B14F-4D97-AF65-F5344CB8AC3E}">
        <p14:creationId xmlns:p14="http://schemas.microsoft.com/office/powerpoint/2010/main" val="295882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8C30A922-ED72-400D-ACE6-A2D9FB3926FA}" type="slidenum">
              <a:rPr lang="en-US" smtClean="0"/>
              <a:pPr/>
              <a:t>6</a:t>
            </a:fld>
            <a:endParaRPr lang="en-US"/>
          </a:p>
        </p:txBody>
      </p:sp>
    </p:spTree>
    <p:extLst>
      <p:ext uri="{BB962C8B-B14F-4D97-AF65-F5344CB8AC3E}">
        <p14:creationId xmlns:p14="http://schemas.microsoft.com/office/powerpoint/2010/main" val="22302992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9.emf"/><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a:t>
            </a:r>
            <a:r>
              <a:rPr lang="en-US" b="1">
                <a:solidFill>
                  <a:srgbClr val="1F497D"/>
                </a:solidFill>
                <a:latin typeface="Arial" charset="0"/>
                <a:cs typeface="Arial" charset="0"/>
              </a:rPr>
              <a:t>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Subtraction with Real Numbers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Application: Calculating Change in Value</a:t>
            </a:r>
            <a:endParaRPr lang="en-US" sz="3200" dirty="0">
              <a:solidFill>
                <a:schemeClr val="accent1"/>
              </a:solidFill>
            </a:endParaRPr>
          </a:p>
        </p:txBody>
      </p:sp>
      <p:sp>
        <p:nvSpPr>
          <p:cNvPr id="7" name="TextBox 6">
            <a:extLst>
              <a:ext uri="{FF2B5EF4-FFF2-40B4-BE49-F238E27FC236}">
                <a16:creationId xmlns:a16="http://schemas.microsoft.com/office/drawing/2014/main" id="{F8E23AD7-5F1D-E819-C9CA-AACD87EC08FE}"/>
              </a:ext>
            </a:extLst>
          </p:cNvPr>
          <p:cNvSpPr txBox="1"/>
          <p:nvPr/>
        </p:nvSpPr>
        <p:spPr>
          <a:xfrm>
            <a:off x="457200" y="1097280"/>
            <a:ext cx="8153400" cy="1815882"/>
          </a:xfrm>
          <a:prstGeom prst="rect">
            <a:avLst/>
          </a:prstGeom>
          <a:noFill/>
        </p:spPr>
        <p:txBody>
          <a:bodyPr wrap="square">
            <a:spAutoFit/>
          </a:bodyPr>
          <a:lstStyle/>
          <a:p>
            <a:pPr marL="533400" indent="-533400" defTabSz="292100">
              <a:buFont typeface="Courier New" pitchFamily="49" charset="0"/>
              <a:buNone/>
            </a:pPr>
            <a:r>
              <a:rPr lang="en-US" sz="2800" i="0" dirty="0">
                <a:solidFill>
                  <a:schemeClr val="tx1"/>
                </a:solidFill>
              </a:rPr>
              <a:t>A jet pilot flew her plane from an altitude of </a:t>
            </a:r>
            <a:r>
              <a:rPr lang="en-US" sz="2800" i="0" dirty="0">
                <a:solidFill>
                  <a:srgbClr val="0000FF"/>
                </a:solidFill>
              </a:rPr>
              <a:t>30,000 ft</a:t>
            </a:r>
            <a:endParaRPr lang="en-US" sz="2800" dirty="0">
              <a:solidFill>
                <a:schemeClr val="tx1"/>
              </a:solidFill>
            </a:endParaRPr>
          </a:p>
          <a:p>
            <a:pPr marL="533400" indent="-533400" defTabSz="292100">
              <a:buFont typeface="Courier New" pitchFamily="49" charset="0"/>
              <a:buNone/>
            </a:pPr>
            <a:r>
              <a:rPr lang="en-US" sz="2800" i="0" dirty="0">
                <a:solidFill>
                  <a:schemeClr val="tx1"/>
                </a:solidFill>
              </a:rPr>
              <a:t>to an altitude of </a:t>
            </a:r>
            <a:r>
              <a:rPr lang="en-US" sz="2800" i="0" dirty="0">
                <a:solidFill>
                  <a:srgbClr val="0000FF"/>
                </a:solidFill>
              </a:rPr>
              <a:t>12,000 ft</a:t>
            </a:r>
            <a:r>
              <a:rPr lang="en-US" sz="2800" i="0" dirty="0">
                <a:solidFill>
                  <a:schemeClr val="tx1"/>
                </a:solidFill>
              </a:rPr>
              <a:t>.  What was the change in</a:t>
            </a:r>
          </a:p>
          <a:p>
            <a:pPr marL="533400" indent="-533400" defTabSz="292100">
              <a:buFont typeface="Courier New" pitchFamily="49" charset="0"/>
              <a:buNone/>
            </a:pPr>
            <a:r>
              <a:rPr lang="en-US" sz="2800" i="0" dirty="0">
                <a:solidFill>
                  <a:schemeClr val="tx1"/>
                </a:solidFill>
              </a:rPr>
              <a:t>altitude?</a:t>
            </a:r>
          </a:p>
          <a:p>
            <a:pPr marL="533400" indent="-533400" defTabSz="292100"/>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p:txBody>
      </p:sp>
      <p:pic>
        <p:nvPicPr>
          <p:cNvPr id="2" name="Picture 1" descr="A calculation to show a change in value is shown. The first line reads, “end altitude minus beginning altitude equals change in altitude.” The end altitude is marked as 12,000, beginning altitude is marked as 30,000, and the change in altitude is marked as minus 18,000 feet. The calculation line reads, “ 12,000 minus 30,000 equals negative 18,000 feet.”">
            <a:extLst>
              <a:ext uri="{FF2B5EF4-FFF2-40B4-BE49-F238E27FC236}">
                <a16:creationId xmlns:a16="http://schemas.microsoft.com/office/drawing/2014/main" id="{4DB88937-3A75-E5EB-8220-0131E78CC3DB}"/>
              </a:ext>
            </a:extLst>
          </p:cNvPr>
          <p:cNvPicPr>
            <a:picLocks noChangeAspect="1"/>
          </p:cNvPicPr>
          <p:nvPr/>
        </p:nvPicPr>
        <p:blipFill>
          <a:blip r:embed="rId2"/>
          <a:stretch>
            <a:fillRect/>
          </a:stretch>
        </p:blipFill>
        <p:spPr>
          <a:xfrm>
            <a:off x="1295400" y="3048000"/>
            <a:ext cx="6324600" cy="1551870"/>
          </a:xfrm>
          <a:prstGeom prst="rect">
            <a:avLst/>
          </a:prstGeom>
        </p:spPr>
      </p:pic>
      <p:sp>
        <p:nvSpPr>
          <p:cNvPr id="4" name="TextBox 3">
            <a:extLst>
              <a:ext uri="{FF2B5EF4-FFF2-40B4-BE49-F238E27FC236}">
                <a16:creationId xmlns:a16="http://schemas.microsoft.com/office/drawing/2014/main" id="{A1CC58BE-9854-53B2-5435-E87630E02389}"/>
              </a:ext>
            </a:extLst>
          </p:cNvPr>
          <p:cNvSpPr txBox="1"/>
          <p:nvPr/>
        </p:nvSpPr>
        <p:spPr>
          <a:xfrm>
            <a:off x="470916" y="4886980"/>
            <a:ext cx="8202168" cy="523220"/>
          </a:xfrm>
          <a:prstGeom prst="rect">
            <a:avLst/>
          </a:prstGeom>
          <a:noFill/>
        </p:spPr>
        <p:txBody>
          <a:bodyPr wrap="square">
            <a:spAutoFit/>
          </a:bodyPr>
          <a:lstStyle/>
          <a:p>
            <a:pPr marL="533400" indent="-533400" defTabSz="292100"/>
            <a:r>
              <a:rPr kumimoji="0" lang="en-US" sz="2800" b="0" i="0" u="none" strike="noStrike" kern="1200" cap="none" spc="0" normalizeH="0" baseline="0" noProof="0" dirty="0">
                <a:ln>
                  <a:noFill/>
                </a:ln>
                <a:solidFill>
                  <a:schemeClr val="tx1"/>
                </a:solidFill>
                <a:effectLst/>
                <a:uLnTx/>
                <a:uFillTx/>
                <a:latin typeface="+mn-lt"/>
                <a:ea typeface="+mn-ea"/>
                <a:cs typeface="+mn-cs"/>
              </a:rPr>
              <a:t>This means that the plane </a:t>
            </a:r>
            <a:r>
              <a:rPr kumimoji="0" lang="en-US" sz="2800" b="0" i="1" u="none" strike="noStrike" kern="1200" cap="none" spc="0" normalizeH="0" baseline="0" noProof="0" dirty="0">
                <a:ln>
                  <a:noFill/>
                </a:ln>
                <a:solidFill>
                  <a:schemeClr val="tx1"/>
                </a:solidFill>
                <a:effectLst/>
                <a:uLnTx/>
                <a:uFillTx/>
                <a:latin typeface="+mn-lt"/>
                <a:ea typeface="+mn-ea"/>
                <a:cs typeface="+mn-cs"/>
              </a:rPr>
              <a:t>descended</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18,000 ft</a:t>
            </a:r>
            <a:r>
              <a:rPr kumimoji="0" lang="en-US" sz="2800" b="0" i="0" u="none" strike="noStrike" kern="1200" cap="none" spc="0" normalizeH="0" baseline="0" noProof="0" dirty="0">
                <a:ln>
                  <a:noFill/>
                </a:ln>
                <a:solidFill>
                  <a:schemeClr val="tx1"/>
                </a:solidFill>
                <a:effectLst/>
                <a:uLnTx/>
                <a:uFillTx/>
                <a:latin typeface="+mn-lt"/>
                <a:ea typeface="+mn-ea"/>
                <a:cs typeface="+mn-cs"/>
              </a:rPr>
              <a:t>.</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Application: Calculating Net Change</a:t>
            </a:r>
            <a:r>
              <a:rPr lang="en-US" baseline="-25000" dirty="0">
                <a:solidFill>
                  <a:schemeClr val="accent1"/>
                </a:solidFill>
              </a:rPr>
              <a:t>1</a:t>
            </a:r>
            <a:endParaRPr lang="en-US" sz="3200" dirty="0">
              <a:solidFill>
                <a:schemeClr val="accent1"/>
              </a:solidFill>
            </a:endParaRPr>
          </a:p>
        </p:txBody>
      </p:sp>
      <p:sp>
        <p:nvSpPr>
          <p:cNvPr id="4" name="TextBox 3">
            <a:extLst>
              <a:ext uri="{FF2B5EF4-FFF2-40B4-BE49-F238E27FC236}">
                <a16:creationId xmlns:a16="http://schemas.microsoft.com/office/drawing/2014/main" id="{D47C3418-E994-C0B1-E507-C02FA82197D5}"/>
              </a:ext>
            </a:extLst>
          </p:cNvPr>
          <p:cNvSpPr txBox="1"/>
          <p:nvPr/>
        </p:nvSpPr>
        <p:spPr>
          <a:xfrm>
            <a:off x="457200" y="1097280"/>
            <a:ext cx="8077200" cy="954107"/>
          </a:xfrm>
          <a:prstGeom prst="rect">
            <a:avLst/>
          </a:prstGeom>
          <a:noFill/>
        </p:spPr>
        <p:txBody>
          <a:bodyPr wrap="square">
            <a:spAutoFit/>
          </a:bodyPr>
          <a:lstStyle/>
          <a:p>
            <a:pPr marL="0" indent="0">
              <a:buFont typeface="Courier New" pitchFamily="49" charset="0"/>
              <a:buNone/>
              <a:tabLst>
                <a:tab pos="457200" algn="l"/>
              </a:tabLst>
            </a:pPr>
            <a:r>
              <a:rPr lang="en-US" sz="2800" i="0" dirty="0">
                <a:solidFill>
                  <a:schemeClr val="tx1"/>
                </a:solidFill>
              </a:rPr>
              <a:t>Susan is a salesperson for a shoe store.  Last week 	her sales of pairs of shoes were as follows.</a:t>
            </a:r>
          </a:p>
        </p:txBody>
      </p:sp>
      <p:graphicFrame>
        <p:nvGraphicFramePr>
          <p:cNvPr id="685059" name="Group 3" descr="The table shows data for five days of the week in rows, Monday through Friday with three columns: Sales, Returns, and Daily Net Sales. Here is the information in words:&#10;On Monday, there were 7 sales and 1 returns, resulting in 6 net sales.&#10;On Tuesday, there were 3 sales and 0 returns, resulting in 3 net sales.&#10;On Wednesday, there were 2 sales and 4 returns, resulting in -2 net sales.&#10;On Thursday, there were 6 sales and 1 returns, resulting in 5 net sales.&#10;On Friday, there were 8 sales and 3 returns, resulting in 5 net sales."/>
          <p:cNvGraphicFramePr>
            <a:graphicFrameLocks noGrp="1"/>
          </p:cNvGraphicFramePr>
          <p:nvPr>
            <p:ph type="tbl" idx="4294967295"/>
            <p:extLst>
              <p:ext uri="{D42A27DB-BD31-4B8C-83A1-F6EECF244321}">
                <p14:modId xmlns:p14="http://schemas.microsoft.com/office/powerpoint/2010/main" val="643465875"/>
              </p:ext>
            </p:extLst>
          </p:nvPr>
        </p:nvGraphicFramePr>
        <p:xfrm>
          <a:off x="1234440" y="2362200"/>
          <a:ext cx="6675120" cy="2377440"/>
        </p:xfrm>
        <a:graphic>
          <a:graphicData uri="http://schemas.openxmlformats.org/drawingml/2006/table">
            <a:tbl>
              <a:tblPr firstRow="1" bandRow="1">
                <a:tableStyleId>{5940675A-B579-460E-94D1-54222C63F5DA}</a:tableStyleId>
              </a:tblPr>
              <a:tblGrid>
                <a:gridCol w="2101421">
                  <a:extLst>
                    <a:ext uri="{9D8B030D-6E8A-4147-A177-3AD203B41FA5}">
                      <a16:colId xmlns:a16="http://schemas.microsoft.com/office/drawing/2014/main" val="20000"/>
                    </a:ext>
                  </a:extLst>
                </a:gridCol>
                <a:gridCol w="1050719">
                  <a:extLst>
                    <a:ext uri="{9D8B030D-6E8A-4147-A177-3AD203B41FA5}">
                      <a16:colId xmlns:a16="http://schemas.microsoft.com/office/drawing/2014/main" val="20001"/>
                    </a:ext>
                  </a:extLst>
                </a:gridCol>
                <a:gridCol w="1545161">
                  <a:extLst>
                    <a:ext uri="{9D8B030D-6E8A-4147-A177-3AD203B41FA5}">
                      <a16:colId xmlns:a16="http://schemas.microsoft.com/office/drawing/2014/main" val="20002"/>
                    </a:ext>
                  </a:extLst>
                </a:gridCol>
                <a:gridCol w="1977819">
                  <a:extLst>
                    <a:ext uri="{9D8B030D-6E8A-4147-A177-3AD203B41FA5}">
                      <a16:colId xmlns:a16="http://schemas.microsoft.com/office/drawing/2014/main" val="20003"/>
                    </a:ext>
                  </a:extLst>
                </a:gridCol>
              </a:tblGrid>
              <a:tr h="3810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Day</a:t>
                      </a:r>
                      <a:endParaRPr kumimoji="0" lang="en-US" sz="2000" b="1" i="0" u="none" strike="noStrike" cap="none" normalizeH="0" baseline="0" dirty="0">
                        <a:ln>
                          <a:noFill/>
                        </a:ln>
                        <a:solidFill>
                          <a:schemeClr val="accent1"/>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Sales</a:t>
                      </a:r>
                      <a:endParaRPr kumimoji="0" lang="en-US" sz="2000" b="1" i="0" u="none" strike="noStrike" cap="none" normalizeH="0" baseline="0">
                        <a:ln>
                          <a:noFill/>
                        </a:ln>
                        <a:solidFill>
                          <a:schemeClr val="tx1"/>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a:ln>
                            <a:noFill/>
                          </a:ln>
                          <a:effectLst/>
                        </a:rPr>
                        <a:t>Returns</a:t>
                      </a:r>
                      <a:endParaRPr kumimoji="0" lang="en-US" sz="2000" b="1" i="0" u="none" strike="noStrike" cap="none" normalizeH="0" baseline="0">
                        <a:ln>
                          <a:noFill/>
                        </a:ln>
                        <a:solidFill>
                          <a:schemeClr val="tx1"/>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Daily Net Sales</a:t>
                      </a:r>
                      <a:endParaRPr kumimoji="0" lang="en-US" sz="2000" b="1" i="0" u="none" strike="noStrike" cap="none" normalizeH="0" baseline="0" dirty="0">
                        <a:ln>
                          <a:noFill/>
                        </a:ln>
                        <a:solidFill>
                          <a:schemeClr val="tx1"/>
                        </a:solidFill>
                        <a:effectLst/>
                        <a:latin typeface="Calibri" pitchFamily="34" charset="0"/>
                      </a:endParaRPr>
                    </a:p>
                  </a:txBody>
                  <a:tcPr horzOverflow="overflow"/>
                </a:tc>
                <a:extLst>
                  <a:ext uri="{0D108BD9-81ED-4DB2-BD59-A6C34878D82A}">
                    <a16:rowId xmlns:a16="http://schemas.microsoft.com/office/drawing/2014/main" val="10000"/>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Monday</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1</a:t>
                      </a:r>
                      <a:endParaRPr kumimoji="0" lang="en-US" sz="2000" b="0" i="1"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1" u="none" strike="noStrike" cap="none" normalizeH="0" baseline="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1"/>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Tuesday</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0</a:t>
                      </a:r>
                      <a:endParaRPr kumimoji="0" lang="en-US" sz="2000" b="0" i="1"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1" u="none" strike="noStrike" cap="none" normalizeH="0" baseline="0" dirty="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2"/>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Wednesday</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2</a:t>
                      </a:r>
                      <a:endParaRPr kumimoji="0" lang="en-US" sz="2000" b="0" i="0"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a:t>
                      </a:r>
                      <a:endParaRPr kumimoji="0" lang="en-US" sz="2000" b="0" i="1" u="none" strike="noStrike" cap="none" normalizeH="0" baseline="0" dirty="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3"/>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Thursday</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1"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1</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1" u="none" strike="noStrike" cap="none" normalizeH="0" baseline="0" dirty="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4"/>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Friday</a:t>
                      </a:r>
                      <a:endParaRPr kumimoji="0" lang="en-US" sz="2000" b="0" i="0"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8</a:t>
                      </a:r>
                      <a:endParaRPr kumimoji="0" lang="en-US" sz="2000" b="0" i="0"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0" u="none" strike="noStrike" cap="none" normalizeH="0" baseline="0" dirty="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Application: Calculating Net Change</a:t>
            </a:r>
            <a:r>
              <a:rPr lang="en-US" baseline="-25000" dirty="0">
                <a:solidFill>
                  <a:schemeClr val="accent1"/>
                </a:solidFill>
              </a:rPr>
              <a:t>2</a:t>
            </a:r>
            <a:endParaRPr lang="en-US" sz="3200" dirty="0">
              <a:solidFill>
                <a:schemeClr val="accent1"/>
              </a:solidFill>
            </a:endParaRPr>
          </a:p>
        </p:txBody>
      </p:sp>
      <p:sp>
        <p:nvSpPr>
          <p:cNvPr id="3" name="TextBox 2">
            <a:extLst>
              <a:ext uri="{FF2B5EF4-FFF2-40B4-BE49-F238E27FC236}">
                <a16:creationId xmlns:a16="http://schemas.microsoft.com/office/drawing/2014/main" id="{06BD68FA-06E3-D2DD-51DD-CB6325EB4A0A}"/>
              </a:ext>
            </a:extLst>
          </p:cNvPr>
          <p:cNvSpPr txBox="1"/>
          <p:nvPr/>
        </p:nvSpPr>
        <p:spPr>
          <a:xfrm>
            <a:off x="457200" y="1143000"/>
            <a:ext cx="8229600" cy="1815882"/>
          </a:xfrm>
          <a:prstGeom prst="rect">
            <a:avLst/>
          </a:prstGeom>
          <a:noFill/>
        </p:spPr>
        <p:txBody>
          <a:bodyPr wrap="square">
            <a:spAutoFit/>
          </a:bodyPr>
          <a:lstStyle/>
          <a:p>
            <a:pPr marL="457200" indent="-457200" eaLnBrk="1" hangingPunct="1">
              <a:spcBef>
                <a:spcPts val="0"/>
              </a:spcBef>
              <a:buFontTx/>
              <a:buNone/>
            </a:pPr>
            <a:r>
              <a:rPr lang="en-US" sz="2800" i="0" dirty="0">
                <a:solidFill>
                  <a:schemeClr val="tx1"/>
                </a:solidFill>
              </a:rPr>
              <a:t>What were Susan’s net sales for last </a:t>
            </a:r>
          </a:p>
          <a:p>
            <a:pPr marL="457200" indent="-457200" eaLnBrk="1" hangingPunct="1">
              <a:spcBef>
                <a:spcPts val="0"/>
              </a:spcBef>
              <a:buFontTx/>
              <a:buNone/>
            </a:pPr>
            <a:r>
              <a:rPr lang="en-US" sz="2800" i="0" dirty="0">
                <a:solidFill>
                  <a:schemeClr val="tx1"/>
                </a:solidFill>
              </a:rPr>
              <a:t>week?</a:t>
            </a:r>
          </a:p>
          <a:p>
            <a:pPr marL="457200" indent="-457200">
              <a:spcBef>
                <a:spcPts val="0"/>
              </a:spcBef>
              <a:buFont typeface="Courier New" pitchFamily="49" charset="0"/>
              <a:buNone/>
            </a:pPr>
            <a:endParaRPr lang="en-US" sz="2800" b="1" i="0" dirty="0">
              <a:solidFill>
                <a:schemeClr val="tx1"/>
              </a:solidFill>
            </a:endParaRPr>
          </a:p>
          <a:p>
            <a:pPr marL="457200" indent="-457200">
              <a:spcBef>
                <a:spcPts val="0"/>
              </a:spcBef>
              <a:buFont typeface="Courier New" pitchFamily="49" charset="0"/>
              <a:buNone/>
            </a:pPr>
            <a:r>
              <a:rPr lang="en-US" sz="2800" b="1" i="0" dirty="0">
                <a:solidFill>
                  <a:schemeClr val="tx1"/>
                </a:solidFill>
              </a:rPr>
              <a:t>Solution</a:t>
            </a:r>
          </a:p>
        </p:txBody>
      </p:sp>
      <p:pic>
        <p:nvPicPr>
          <p:cNvPr id="8" name="Picture 7" descr="6 plus 3 plus open parenthesis negative 2 close parenthesis plus 5 plus 5 equals 17">
            <a:extLst>
              <a:ext uri="{FF2B5EF4-FFF2-40B4-BE49-F238E27FC236}">
                <a16:creationId xmlns:a16="http://schemas.microsoft.com/office/drawing/2014/main" id="{6199D9DA-3F42-808D-BF74-3470B2D2DE2E}"/>
              </a:ext>
            </a:extLst>
          </p:cNvPr>
          <p:cNvPicPr>
            <a:picLocks noChangeAspect="1"/>
          </p:cNvPicPr>
          <p:nvPr/>
        </p:nvPicPr>
        <p:blipFill>
          <a:blip r:embed="rId2"/>
          <a:stretch>
            <a:fillRect/>
          </a:stretch>
        </p:blipFill>
        <p:spPr>
          <a:xfrm>
            <a:off x="2800836" y="3151019"/>
            <a:ext cx="3313727" cy="523220"/>
          </a:xfrm>
          <a:prstGeom prst="rect">
            <a:avLst/>
          </a:prstGeom>
        </p:spPr>
      </p:pic>
      <p:sp>
        <p:nvSpPr>
          <p:cNvPr id="4" name="TextBox 3">
            <a:extLst>
              <a:ext uri="{FF2B5EF4-FFF2-40B4-BE49-F238E27FC236}">
                <a16:creationId xmlns:a16="http://schemas.microsoft.com/office/drawing/2014/main" id="{E1749412-C10E-76E9-0EF8-F9640935C2E3}"/>
              </a:ext>
            </a:extLst>
          </p:cNvPr>
          <p:cNvSpPr txBox="1"/>
          <p:nvPr/>
        </p:nvSpPr>
        <p:spPr>
          <a:xfrm>
            <a:off x="457200" y="3866376"/>
            <a:ext cx="8001000" cy="523220"/>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Susan’s net sales for the week were </a:t>
            </a:r>
            <a:r>
              <a:rPr kumimoji="0" lang="en-US" sz="2800" b="0" i="0" u="none" strike="noStrike" kern="1200" cap="none" spc="0" normalizeH="0" baseline="0" noProof="0" dirty="0">
                <a:ln>
                  <a:noFill/>
                </a:ln>
                <a:solidFill>
                  <a:srgbClr val="FF0008"/>
                </a:solidFill>
                <a:effectLst/>
                <a:uLnTx/>
                <a:uFillTx/>
                <a:latin typeface="Calibri"/>
                <a:ea typeface="+mn-ea"/>
                <a:cs typeface="+mn-cs"/>
              </a:rPr>
              <a:t>17</a:t>
            </a:r>
            <a:r>
              <a:rPr kumimoji="0" lang="en-US" sz="2800" b="0" i="0" u="none" strike="noStrike" kern="1200" cap="none" spc="0" normalizeH="0" baseline="0" noProof="0" dirty="0">
                <a:ln>
                  <a:noFill/>
                </a:ln>
                <a:solidFill>
                  <a:srgbClr val="366092"/>
                </a:solidFill>
                <a:effectLst/>
                <a:uLnTx/>
                <a:uFillTx/>
                <a:latin typeface="Calibri"/>
                <a:ea typeface="+mn-ea"/>
                <a:cs typeface="+mn-cs"/>
              </a:rPr>
              <a:t> pairs of shoes.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6</a:t>
            </a:r>
            <a:r>
              <a:rPr lang="en-US" dirty="0">
                <a:solidFill>
                  <a:schemeClr val="accent1"/>
                </a:solidFill>
              </a:rPr>
              <a:t>: Application: Calculating Net Change</a:t>
            </a:r>
            <a:r>
              <a:rPr lang="en-US" baseline="-25000" dirty="0">
                <a:solidFill>
                  <a:schemeClr val="accent1"/>
                </a:solidFill>
              </a:rPr>
              <a:t>1</a:t>
            </a:r>
            <a:endParaRPr lang="en-US" sz="3200" dirty="0">
              <a:solidFill>
                <a:schemeClr val="accent1"/>
              </a:solidFill>
            </a:endParaRPr>
          </a:p>
        </p:txBody>
      </p:sp>
      <p:sp>
        <p:nvSpPr>
          <p:cNvPr id="5" name="TextBox 4">
            <a:extLst>
              <a:ext uri="{FF2B5EF4-FFF2-40B4-BE49-F238E27FC236}">
                <a16:creationId xmlns:a16="http://schemas.microsoft.com/office/drawing/2014/main" id="{D2619E48-DD26-4AAC-E791-3B5AC4420EE4}"/>
              </a:ext>
            </a:extLst>
          </p:cNvPr>
          <p:cNvSpPr txBox="1"/>
          <p:nvPr/>
        </p:nvSpPr>
        <p:spPr>
          <a:xfrm>
            <a:off x="457200" y="1084990"/>
            <a:ext cx="8382000" cy="3339376"/>
          </a:xfrm>
          <a:prstGeom prst="rect">
            <a:avLst/>
          </a:prstGeom>
          <a:noFill/>
        </p:spPr>
        <p:txBody>
          <a:bodyPr wrap="square">
            <a:spAutoFit/>
          </a:bodyPr>
          <a:lstStyle/>
          <a:p>
            <a:pPr>
              <a:spcAft>
                <a:spcPts val="1200"/>
              </a:spcAft>
            </a:pPr>
            <a:r>
              <a:rPr lang="en-US" sz="2800" i="0" dirty="0">
                <a:solidFill>
                  <a:schemeClr val="tx1"/>
                </a:solidFill>
              </a:rPr>
              <a:t>Robert weighed </a:t>
            </a:r>
            <a:r>
              <a:rPr lang="en-US" sz="2800" i="0" dirty="0">
                <a:solidFill>
                  <a:srgbClr val="0000FF"/>
                </a:solidFill>
              </a:rPr>
              <a:t>230 </a:t>
            </a:r>
            <a:r>
              <a:rPr lang="en-US" sz="2800" i="0" dirty="0" err="1">
                <a:solidFill>
                  <a:srgbClr val="0000FF"/>
                </a:solidFill>
              </a:rPr>
              <a:t>lb</a:t>
            </a:r>
            <a:r>
              <a:rPr lang="en-US" sz="2800" i="0" dirty="0">
                <a:solidFill>
                  <a:srgbClr val="0000FF"/>
                </a:solidFill>
              </a:rPr>
              <a:t> </a:t>
            </a:r>
            <a:r>
              <a:rPr lang="en-US" sz="2800" i="0" dirty="0">
                <a:solidFill>
                  <a:schemeClr val="tx1"/>
                </a:solidFill>
              </a:rPr>
              <a:t>when he started to diet.  The first month he lost </a:t>
            </a:r>
            <a:r>
              <a:rPr lang="en-US" sz="2800" i="0" dirty="0">
                <a:solidFill>
                  <a:srgbClr val="0000FF"/>
                </a:solidFill>
              </a:rPr>
              <a:t>7 </a:t>
            </a:r>
            <a:r>
              <a:rPr lang="en-US" sz="2800" i="0" dirty="0" err="1">
                <a:solidFill>
                  <a:srgbClr val="0000FF"/>
                </a:solidFill>
              </a:rPr>
              <a:t>lb</a:t>
            </a:r>
            <a:r>
              <a:rPr lang="en-US" sz="2800" i="0" dirty="0">
                <a:solidFill>
                  <a:schemeClr val="tx1"/>
                </a:solidFill>
              </a:rPr>
              <a:t>, the second month he gained </a:t>
            </a:r>
            <a:br>
              <a:rPr lang="en-US" sz="2800" i="0" dirty="0">
                <a:solidFill>
                  <a:schemeClr val="tx1"/>
                </a:solidFill>
              </a:rPr>
            </a:br>
            <a:r>
              <a:rPr lang="en-US" sz="2800" i="0" dirty="0">
                <a:solidFill>
                  <a:srgbClr val="0000FF"/>
                </a:solidFill>
              </a:rPr>
              <a:t>2</a:t>
            </a:r>
            <a:r>
              <a:rPr lang="en-US" sz="2800" dirty="0">
                <a:solidFill>
                  <a:srgbClr val="0000FF"/>
                </a:solidFill>
              </a:rPr>
              <a:t> </a:t>
            </a:r>
            <a:r>
              <a:rPr lang="en-US" sz="2800" dirty="0" err="1">
                <a:solidFill>
                  <a:srgbClr val="0000FF"/>
                </a:solidFill>
              </a:rPr>
              <a:t>lb</a:t>
            </a:r>
            <a:r>
              <a:rPr lang="en-US" sz="2800" i="0" dirty="0">
                <a:solidFill>
                  <a:schemeClr val="tx1"/>
                </a:solidFill>
              </a:rPr>
              <a:t>, and the third month he lost </a:t>
            </a:r>
            <a:r>
              <a:rPr lang="en-US" sz="2800" i="0" dirty="0">
                <a:solidFill>
                  <a:srgbClr val="0000FF"/>
                </a:solidFill>
              </a:rPr>
              <a:t>5 lb</a:t>
            </a:r>
            <a:r>
              <a:rPr lang="en-US" sz="2800" i="0" dirty="0">
                <a:solidFill>
                  <a:schemeClr val="tx1"/>
                </a:solidFill>
              </a:rPr>
              <a:t>.  What was his weight after </a:t>
            </a:r>
            <a:r>
              <a:rPr lang="en-US" sz="2800" i="0" dirty="0">
                <a:solidFill>
                  <a:srgbClr val="0000FF"/>
                </a:solidFill>
              </a:rPr>
              <a:t>3 months </a:t>
            </a:r>
            <a:r>
              <a:rPr lang="en-US" sz="2800" i="0" dirty="0">
                <a:solidFill>
                  <a:schemeClr val="tx1"/>
                </a:solidFill>
              </a:rPr>
              <a:t>of dieting</a:t>
            </a:r>
            <a:r>
              <a:rPr lang="en-US" sz="2800" dirty="0">
                <a:solidFill>
                  <a:schemeClr val="tx1"/>
                </a:solidFill>
              </a:rPr>
              <a:t>? What was his net change in weight?</a:t>
            </a:r>
            <a:endParaRPr lang="en-US" sz="2800" i="0" dirty="0">
              <a:solidFill>
                <a:schemeClr val="tx1"/>
              </a:solidFill>
            </a:endParaRPr>
          </a:p>
          <a:p>
            <a:pPr>
              <a:spcAft>
                <a:spcPts val="600"/>
              </a:spcAft>
              <a:buFont typeface="Courier New" pitchFamily="49" charset="0"/>
              <a:buNone/>
            </a:pPr>
            <a:r>
              <a:rPr lang="en-US" sz="2800" b="1" i="0" dirty="0">
                <a:solidFill>
                  <a:schemeClr val="tx1"/>
                </a:solidFill>
              </a:rPr>
              <a:t>Solution</a:t>
            </a:r>
          </a:p>
          <a:p>
            <a:pPr marL="457200" indent="-457200">
              <a:spcBef>
                <a:spcPts val="0"/>
              </a:spcBef>
              <a:spcAft>
                <a:spcPts val="1200"/>
              </a:spcAft>
            </a:pPr>
            <a:r>
              <a:rPr lang="en-US" sz="2800" dirty="0">
                <a:solidFill>
                  <a:schemeClr val="tx1"/>
                </a:solidFill>
              </a:rPr>
              <a:t>His weight after 3 months can be calculated as follows</a:t>
            </a:r>
            <a:r>
              <a:rPr lang="en-US" sz="2800" dirty="0"/>
              <a:t>.</a:t>
            </a:r>
            <a:endParaRPr lang="en-US" sz="2800" dirty="0">
              <a:solidFill>
                <a:schemeClr val="tx1"/>
              </a:solidFill>
            </a:endParaRPr>
          </a:p>
        </p:txBody>
      </p:sp>
      <p:pic>
        <p:nvPicPr>
          <p:cNvPr id="3" name="Picture 2" descr="230 plus open parenthesis negative 7 close parenthesis plus open parenthesis  plus 2 close parenthesis plus open parenthesis negative 5 close parenthesis &#10;which equals 223 plus open parenthesis plus 2 close parenthesis  plus open parenthesis  negative 5 close parenthesis.">
            <a:extLst>
              <a:ext uri="{FF2B5EF4-FFF2-40B4-BE49-F238E27FC236}">
                <a16:creationId xmlns:a16="http://schemas.microsoft.com/office/drawing/2014/main" id="{B77CA94D-2EA5-ED13-DFFD-DF28E9F44557}"/>
              </a:ext>
            </a:extLst>
          </p:cNvPr>
          <p:cNvPicPr>
            <a:picLocks noChangeAspect="1"/>
          </p:cNvPicPr>
          <p:nvPr/>
        </p:nvPicPr>
        <p:blipFill>
          <a:blip r:embed="rId2"/>
          <a:stretch>
            <a:fillRect/>
          </a:stretch>
        </p:blipFill>
        <p:spPr>
          <a:xfrm>
            <a:off x="2906485" y="4572000"/>
            <a:ext cx="3331029" cy="10668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solidFill>
                  <a:schemeClr val="accent1"/>
                </a:solidFill>
              </a:rPr>
              <a:t>Application: Calculating Net Change</a:t>
            </a:r>
            <a:r>
              <a:rPr lang="en-US" baseline="-25000" dirty="0">
                <a:solidFill>
                  <a:schemeClr val="accent1"/>
                </a:solidFill>
              </a:rPr>
              <a:t>2</a:t>
            </a:r>
            <a:endParaRPr lang="en-US" sz="3200" dirty="0">
              <a:solidFill>
                <a:schemeClr val="accent1"/>
              </a:solidFill>
            </a:endParaRPr>
          </a:p>
        </p:txBody>
      </p:sp>
      <p:pic>
        <p:nvPicPr>
          <p:cNvPr id="4" name="Picture 3" descr="equals 225 plus open parenthesis negative 5 close parenthesis &#10;equals 220 pounds.">
            <a:extLst>
              <a:ext uri="{FF2B5EF4-FFF2-40B4-BE49-F238E27FC236}">
                <a16:creationId xmlns:a16="http://schemas.microsoft.com/office/drawing/2014/main" id="{F2C583D2-1E1B-7F53-7407-A6BE01A08B45}"/>
              </a:ext>
            </a:extLst>
          </p:cNvPr>
          <p:cNvPicPr>
            <a:picLocks noChangeAspect="1"/>
          </p:cNvPicPr>
          <p:nvPr/>
        </p:nvPicPr>
        <p:blipFill>
          <a:blip r:embed="rId2"/>
          <a:stretch>
            <a:fillRect/>
          </a:stretch>
        </p:blipFill>
        <p:spPr>
          <a:xfrm>
            <a:off x="3581400" y="1295400"/>
            <a:ext cx="1808921" cy="990600"/>
          </a:xfrm>
          <a:prstGeom prst="rect">
            <a:avLst/>
          </a:prstGeom>
        </p:spPr>
      </p:pic>
      <p:sp>
        <p:nvSpPr>
          <p:cNvPr id="6" name="TextBox 5">
            <a:extLst>
              <a:ext uri="{FF2B5EF4-FFF2-40B4-BE49-F238E27FC236}">
                <a16:creationId xmlns:a16="http://schemas.microsoft.com/office/drawing/2014/main" id="{290B3A55-B342-6A2F-EEFA-80EEE01749DB}"/>
              </a:ext>
            </a:extLst>
          </p:cNvPr>
          <p:cNvSpPr txBox="1"/>
          <p:nvPr/>
        </p:nvSpPr>
        <p:spPr>
          <a:xfrm>
            <a:off x="457200" y="2590800"/>
            <a:ext cx="8229600" cy="267765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His net change in weight was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230 </a:t>
            </a:r>
            <a:r>
              <a:rPr kumimoji="0" lang="en-US"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220 = </a:t>
            </a:r>
            <a:r>
              <a:rPr kumimoji="0" lang="en-US" sz="2800" b="0" i="0" u="none" strike="noStrike" kern="1200" cap="none" spc="0" normalizeH="0" baseline="0" noProof="0" dirty="0">
                <a:ln>
                  <a:noFill/>
                </a:ln>
                <a:solidFill>
                  <a:srgbClr val="C00000"/>
                </a:solidFill>
                <a:effectLst/>
                <a:uLnTx/>
                <a:uFillTx/>
                <a:latin typeface="Calibri"/>
                <a:ea typeface="+mn-ea"/>
                <a:cs typeface="+mn-cs"/>
              </a:rPr>
              <a:t>10 lb</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Thus, Robert’s weight after 3 months of dieting was 220 </a:t>
            </a:r>
            <a:r>
              <a:rPr kumimoji="0" lang="en-US" sz="2800" b="0" i="0" u="none" strike="noStrike" kern="1200" cap="none" spc="0" normalizeH="0" baseline="0" noProof="0" dirty="0" err="1">
                <a:ln>
                  <a:noFill/>
                </a:ln>
                <a:solidFill>
                  <a:srgbClr val="366092"/>
                </a:solidFill>
                <a:effectLst/>
                <a:uLnTx/>
                <a:uFillTx/>
                <a:latin typeface="Calibri"/>
                <a:ea typeface="+mn-ea"/>
                <a:cs typeface="+mn-cs"/>
              </a:rPr>
              <a:t>lb</a:t>
            </a:r>
            <a:r>
              <a:rPr kumimoji="0" lang="en-US" sz="2800" b="0" i="0" u="none" strike="noStrike" kern="1200" cap="none" spc="0" normalizeH="0" baseline="0" noProof="0" dirty="0">
                <a:ln>
                  <a:noFill/>
                </a:ln>
                <a:solidFill>
                  <a:srgbClr val="366092"/>
                </a:solidFill>
                <a:effectLst/>
                <a:uLnTx/>
                <a:uFillTx/>
                <a:latin typeface="Calibri"/>
                <a:ea typeface="+mn-ea"/>
                <a:cs typeface="+mn-cs"/>
              </a:rPr>
              <a:t> which was a net change of </a:t>
            </a:r>
            <a:r>
              <a:rPr kumimoji="0" lang="en-US" sz="2800" b="0" i="0" u="none" strike="noStrike" kern="1200" cap="none" spc="0" normalizeH="0" baseline="0" noProof="0" dirty="0">
                <a:ln>
                  <a:noFill/>
                </a:ln>
                <a:solidFill>
                  <a:srgbClr val="FF0000"/>
                </a:solidFill>
                <a:effectLst/>
                <a:uLnTx/>
                <a:uFillTx/>
                <a:latin typeface="Calibri"/>
                <a:ea typeface="+mn-ea"/>
                <a:cs typeface="+mn-cs"/>
              </a:rPr>
              <a:t>10 lb</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kumimoji="0" lang="en-IN" sz="2800" b="0" i="0" u="none" strike="noStrike" kern="1200" cap="none" spc="0" normalizeH="0" baseline="0" noProof="0" dirty="0">
              <a:ln>
                <a:noFill/>
              </a:ln>
              <a:solidFill>
                <a:srgbClr val="366092"/>
              </a:solidFill>
              <a:effectLst/>
              <a:uLnTx/>
              <a:uFillTx/>
              <a:latin typeface="Calibri"/>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5" name="TextBox 4">
            <a:extLst>
              <a:ext uri="{FF2B5EF4-FFF2-40B4-BE49-F238E27FC236}">
                <a16:creationId xmlns:a16="http://schemas.microsoft.com/office/drawing/2014/main" id="{4B9459B9-B0D0-AB63-2E6E-EB420496E4C9}"/>
              </a:ext>
            </a:extLst>
          </p:cNvPr>
          <p:cNvSpPr txBox="1"/>
          <p:nvPr/>
        </p:nvSpPr>
        <p:spPr>
          <a:xfrm>
            <a:off x="457200" y="1143000"/>
            <a:ext cx="7924800" cy="2246769"/>
          </a:xfrm>
          <a:prstGeom prst="rect">
            <a:avLst/>
          </a:prstGeom>
          <a:noFill/>
        </p:spPr>
        <p:txBody>
          <a:bodyPr wrap="square">
            <a:spAutoFit/>
          </a:bodyPr>
          <a:lstStyle/>
          <a:p>
            <a:pPr marL="457200" indent="-457200" defTabSz="406400">
              <a:buFont typeface="Courier New" pitchFamily="49" charset="0"/>
              <a:buChar char="o"/>
            </a:pPr>
            <a:r>
              <a:rPr lang="en-US" sz="2800" dirty="0">
                <a:solidFill>
                  <a:schemeClr val="tx1"/>
                </a:solidFill>
              </a:rPr>
              <a:t>Find the additive inverse (opposite) of a given number.</a:t>
            </a:r>
            <a:endParaRPr lang="en-US" sz="2800" i="0" dirty="0">
              <a:solidFill>
                <a:schemeClr val="tx1"/>
              </a:solidFill>
            </a:endParaRPr>
          </a:p>
          <a:p>
            <a:pPr marL="457200" indent="-457200" defTabSz="406400">
              <a:buFont typeface="Courier New" pitchFamily="49" charset="0"/>
              <a:buChar char="o"/>
            </a:pPr>
            <a:r>
              <a:rPr lang="en-US" sz="2800" dirty="0">
                <a:solidFill>
                  <a:schemeClr val="tx1"/>
                </a:solidFill>
              </a:rPr>
              <a:t>Subtract real numbers.</a:t>
            </a:r>
            <a:endParaRPr lang="en-US" sz="2800" i="0" dirty="0">
              <a:solidFill>
                <a:schemeClr val="tx1"/>
              </a:solidFill>
            </a:endParaRPr>
          </a:p>
          <a:p>
            <a:pPr marL="457200" indent="-457200" defTabSz="406400">
              <a:buFont typeface="Courier New" pitchFamily="49" charset="0"/>
              <a:buChar char="o"/>
            </a:pPr>
            <a:r>
              <a:rPr lang="en-US" sz="2800" dirty="0">
                <a:solidFill>
                  <a:schemeClr val="tx1"/>
                </a:solidFill>
              </a:rPr>
              <a:t>Find the change in value between two real numbers.</a:t>
            </a:r>
            <a:endParaRPr lang="en-US" sz="2800"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marL="533400" indent="-533400" eaLnBrk="0" hangingPunct="0">
              <a:tabLst>
                <a:tab pos="520700" algn="l"/>
                <a:tab pos="977900" algn="l"/>
              </a:tabLst>
            </a:pPr>
            <a:r>
              <a:rPr lang="en-US" dirty="0">
                <a:solidFill>
                  <a:schemeClr val="accent1"/>
                </a:solidFill>
                <a:latin typeface="Calibri" pitchFamily="34" charset="0"/>
              </a:rPr>
              <a:t>Definition: Additive Inverse</a:t>
            </a:r>
          </a:p>
        </p:txBody>
      </p:sp>
      <p:sp>
        <p:nvSpPr>
          <p:cNvPr id="6147" name="TextBox 3"/>
          <p:cNvSpPr>
            <a:spLocks noGrp="1" noChangeArrowheads="1"/>
          </p:cNvSpPr>
          <p:nvPr>
            <p:ph type="body" sz="half" idx="4294967295"/>
          </p:nvPr>
        </p:nvSpPr>
        <p:spPr>
          <a:xfrm>
            <a:off x="457200" y="1280160"/>
            <a:ext cx="8229600" cy="2148840"/>
          </a:xfrm>
          <a:prstGeom prst="rect">
            <a:avLst/>
          </a:prstGeom>
          <a:solidFill>
            <a:srgbClr val="FFFFCC"/>
          </a:solidFill>
          <a:ln w="28575">
            <a:solidFill>
              <a:srgbClr val="000000"/>
            </a:solidFill>
          </a:ln>
        </p:spPr>
        <p:txBody>
          <a:bodyPr>
            <a:normAutofit/>
          </a:bodyPr>
          <a:lstStyle/>
          <a:p>
            <a:pPr marL="14288" indent="-14288" eaLnBrk="0" hangingPunct="0">
              <a:buNone/>
            </a:pPr>
            <a:r>
              <a:rPr lang="en-US" sz="2800" dirty="0">
                <a:solidFill>
                  <a:srgbClr val="000000"/>
                </a:solidFill>
                <a:latin typeface="Calibri" pitchFamily="34" charset="0"/>
              </a:rPr>
              <a:t>The </a:t>
            </a:r>
            <a:r>
              <a:rPr lang="en-US" sz="2800" b="1" dirty="0">
                <a:solidFill>
                  <a:srgbClr val="C00000"/>
                </a:solidFill>
                <a:latin typeface="Calibri" pitchFamily="34" charset="0"/>
              </a:rPr>
              <a:t>opposite</a:t>
            </a:r>
            <a:r>
              <a:rPr lang="en-US" sz="2800" dirty="0">
                <a:solidFill>
                  <a:srgbClr val="000000"/>
                </a:solidFill>
                <a:latin typeface="Calibri" pitchFamily="34" charset="0"/>
              </a:rPr>
              <a:t> of a real number is called its </a:t>
            </a:r>
            <a:r>
              <a:rPr lang="en-US" sz="2800" b="1" dirty="0">
                <a:solidFill>
                  <a:srgbClr val="C00000"/>
                </a:solidFill>
                <a:latin typeface="Calibri" pitchFamily="34" charset="0"/>
              </a:rPr>
              <a:t>additive</a:t>
            </a:r>
            <a:r>
              <a:rPr lang="en-US" sz="2800" b="1" dirty="0">
                <a:solidFill>
                  <a:srgbClr val="000000"/>
                </a:solidFill>
                <a:latin typeface="Calibri" pitchFamily="34" charset="0"/>
              </a:rPr>
              <a:t> </a:t>
            </a:r>
            <a:r>
              <a:rPr lang="en-US" sz="2800" b="1" dirty="0">
                <a:solidFill>
                  <a:srgbClr val="C00000"/>
                </a:solidFill>
                <a:latin typeface="Calibri" pitchFamily="34" charset="0"/>
              </a:rPr>
              <a:t>inverse</a:t>
            </a:r>
            <a:r>
              <a:rPr lang="en-US" sz="2800" dirty="0">
                <a:solidFill>
                  <a:srgbClr val="000000"/>
                </a:solidFill>
                <a:latin typeface="Calibri" pitchFamily="34" charset="0"/>
              </a:rPr>
              <a:t>.  The sum of a number and its additive inverse is zero.  Symbolically, for any real number </a:t>
            </a:r>
            <a:r>
              <a:rPr lang="en-US" sz="2800" i="1" dirty="0">
                <a:solidFill>
                  <a:srgbClr val="000000"/>
                </a:solidFill>
                <a:latin typeface="Calibri" pitchFamily="34" charset="0"/>
              </a:rPr>
              <a:t>a</a:t>
            </a:r>
            <a:r>
              <a:rPr lang="en-US" sz="2800" dirty="0">
                <a:solidFill>
                  <a:srgbClr val="000000"/>
                </a:solidFill>
                <a:latin typeface="Calibri" pitchFamily="34" charset="0"/>
              </a:rPr>
              <a:t>, </a:t>
            </a:r>
          </a:p>
        </p:txBody>
      </p:sp>
      <p:pic>
        <p:nvPicPr>
          <p:cNvPr id="3" name="Picture 2" descr="a plus open parenthesis negative a close parenthesis equals 0.">
            <a:extLst>
              <a:ext uri="{FF2B5EF4-FFF2-40B4-BE49-F238E27FC236}">
                <a16:creationId xmlns:a16="http://schemas.microsoft.com/office/drawing/2014/main" id="{EC11ED7E-C1CC-8595-B47D-9ED9818E3F09}"/>
              </a:ext>
            </a:extLst>
          </p:cNvPr>
          <p:cNvPicPr>
            <a:picLocks noChangeAspect="1"/>
          </p:cNvPicPr>
          <p:nvPr/>
        </p:nvPicPr>
        <p:blipFill>
          <a:blip r:embed="rId2"/>
          <a:stretch>
            <a:fillRect/>
          </a:stretch>
        </p:blipFill>
        <p:spPr>
          <a:xfrm>
            <a:off x="3581400" y="2743200"/>
            <a:ext cx="1895475" cy="54156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solidFill>
                  <a:schemeClr val="accent1"/>
                </a:solidFill>
              </a:rPr>
              <a:t>Finding Additive Inverses</a:t>
            </a:r>
            <a:endParaRPr lang="en-US" sz="3200" dirty="0">
              <a:solidFill>
                <a:schemeClr val="accent1"/>
              </a:solidFill>
            </a:endParaRPr>
          </a:p>
        </p:txBody>
      </p:sp>
      <p:sp>
        <p:nvSpPr>
          <p:cNvPr id="3" name="TextBox 2">
            <a:extLst>
              <a:ext uri="{FF2B5EF4-FFF2-40B4-BE49-F238E27FC236}">
                <a16:creationId xmlns:a16="http://schemas.microsoft.com/office/drawing/2014/main" id="{9D37A0DB-E18E-2772-B794-4FE22F31C3FC}"/>
              </a:ext>
            </a:extLst>
          </p:cNvPr>
          <p:cNvSpPr txBox="1"/>
          <p:nvPr/>
        </p:nvSpPr>
        <p:spPr>
          <a:xfrm>
            <a:off x="457200" y="1097280"/>
            <a:ext cx="7848600" cy="507831"/>
          </a:xfrm>
          <a:prstGeom prst="rect">
            <a:avLst/>
          </a:prstGeom>
          <a:noFill/>
        </p:spPr>
        <p:txBody>
          <a:bodyPr wrap="square">
            <a:spAutoFit/>
          </a:bodyPr>
          <a:lstStyle/>
          <a:p>
            <a:pPr marL="457200" indent="-457200" defTabSz="406400"/>
            <a:r>
              <a:rPr lang="en-US" sz="2700" dirty="0">
                <a:solidFill>
                  <a:schemeClr val="tx1"/>
                </a:solidFill>
              </a:rPr>
              <a:t>Find the additive inverse (opposite) of each number.	</a:t>
            </a:r>
          </a:p>
        </p:txBody>
      </p:sp>
      <p:pic>
        <p:nvPicPr>
          <p:cNvPr id="28" name="Picture 27" descr="Example a, 3,&#10;Example b, negative 7.3,&#10;Example c, 0.">
            <a:extLst>
              <a:ext uri="{FF2B5EF4-FFF2-40B4-BE49-F238E27FC236}">
                <a16:creationId xmlns:a16="http://schemas.microsoft.com/office/drawing/2014/main" id="{E1C5D050-BF78-3BF9-E4C9-569BC1CDDC1E}"/>
              </a:ext>
            </a:extLst>
          </p:cNvPr>
          <p:cNvPicPr>
            <a:picLocks noChangeAspect="1"/>
          </p:cNvPicPr>
          <p:nvPr/>
        </p:nvPicPr>
        <p:blipFill>
          <a:blip r:embed="rId2"/>
          <a:stretch>
            <a:fillRect/>
          </a:stretch>
        </p:blipFill>
        <p:spPr>
          <a:xfrm>
            <a:off x="712787" y="1600285"/>
            <a:ext cx="1028700" cy="1304245"/>
          </a:xfrm>
          <a:prstGeom prst="rect">
            <a:avLst/>
          </a:prstGeom>
        </p:spPr>
      </p:pic>
      <p:sp>
        <p:nvSpPr>
          <p:cNvPr id="22" name="TextBox 21">
            <a:extLst>
              <a:ext uri="{FF2B5EF4-FFF2-40B4-BE49-F238E27FC236}">
                <a16:creationId xmlns:a16="http://schemas.microsoft.com/office/drawing/2014/main" id="{5D71575F-25F0-2487-C090-02031F0E529D}"/>
              </a:ext>
            </a:extLst>
          </p:cNvPr>
          <p:cNvSpPr txBox="1"/>
          <p:nvPr/>
        </p:nvSpPr>
        <p:spPr>
          <a:xfrm>
            <a:off x="381000" y="2921169"/>
            <a:ext cx="1692275" cy="507831"/>
          </a:xfrm>
          <a:prstGeom prst="rect">
            <a:avLst/>
          </a:prstGeom>
          <a:noFill/>
        </p:spPr>
        <p:txBody>
          <a:bodyPr wrap="square">
            <a:spAutoFit/>
          </a:bodyPr>
          <a:lstStyle/>
          <a:p>
            <a:pPr marL="514350" marR="0" lvl="0" indent="-514350" algn="l" defTabSz="406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srgbClr val="366092"/>
                </a:solidFill>
                <a:effectLst/>
                <a:uLnTx/>
                <a:uFillTx/>
                <a:latin typeface="Calibri"/>
                <a:ea typeface="+mn-ea"/>
                <a:cs typeface="+mn-cs"/>
              </a:rPr>
              <a:t>Solution:</a:t>
            </a:r>
          </a:p>
        </p:txBody>
      </p:sp>
      <p:sp>
        <p:nvSpPr>
          <p:cNvPr id="12" name="TextBox 11">
            <a:extLst>
              <a:ext uri="{FF2B5EF4-FFF2-40B4-BE49-F238E27FC236}">
                <a16:creationId xmlns:a16="http://schemas.microsoft.com/office/drawing/2014/main" id="{7DC33DD3-6D6A-E5CF-0856-BB4D19AF7BF9}"/>
              </a:ext>
            </a:extLst>
          </p:cNvPr>
          <p:cNvSpPr txBox="1"/>
          <p:nvPr/>
        </p:nvSpPr>
        <p:spPr>
          <a:xfrm>
            <a:off x="461128" y="3378369"/>
            <a:ext cx="6244472" cy="507831"/>
          </a:xfrm>
          <a:prstGeom prst="rect">
            <a:avLst/>
          </a:prstGeom>
          <a:noFill/>
        </p:spPr>
        <p:txBody>
          <a:bodyPr wrap="square">
            <a:spAutoFit/>
          </a:bodyPr>
          <a:lstStyle/>
          <a:p>
            <a:pPr marL="514350" marR="0" lvl="0" indent="-514350" algn="l" defTabSz="406400" rtl="0" eaLnBrk="1" fontAlgn="auto" latinLnBrk="0" hangingPunct="1">
              <a:lnSpc>
                <a:spcPct val="100000"/>
              </a:lnSpc>
              <a:spcBef>
                <a:spcPts val="0"/>
              </a:spcBef>
              <a:spcAft>
                <a:spcPts val="0"/>
              </a:spcAft>
              <a:buClrTx/>
              <a:buSzTx/>
              <a:buFont typeface="+mj-lt"/>
              <a:buAutoNum type="alphaLcPeriod"/>
              <a:tabLst/>
              <a:defRPr/>
            </a:pPr>
            <a:r>
              <a:rPr kumimoji="0" lang="en-US" sz="2700" b="0" i="0" u="none" strike="noStrike" kern="1200" cap="none" spc="0" normalizeH="0" baseline="0" noProof="0" dirty="0">
                <a:ln>
                  <a:noFill/>
                </a:ln>
                <a:solidFill>
                  <a:srgbClr val="366092"/>
                </a:solidFill>
                <a:effectLst/>
                <a:uLnTx/>
                <a:uFillTx/>
                <a:latin typeface="Calibri"/>
                <a:ea typeface="+mn-ea"/>
                <a:cs typeface="+mn-cs"/>
              </a:rPr>
              <a:t>The additive inverse of </a:t>
            </a:r>
            <a:r>
              <a:rPr kumimoji="0" lang="en-US" sz="2700" b="0" i="0" u="none" strike="noStrike" kern="1200" cap="none" spc="0" normalizeH="0" baseline="0" noProof="0" dirty="0">
                <a:ln>
                  <a:noFill/>
                </a:ln>
                <a:solidFill>
                  <a:srgbClr val="0000FF"/>
                </a:solidFill>
                <a:effectLst/>
                <a:uLnTx/>
                <a:uFillTx/>
                <a:latin typeface="Calibri"/>
                <a:ea typeface="+mn-ea"/>
                <a:cs typeface="+mn-cs"/>
              </a:rPr>
              <a:t>3</a:t>
            </a:r>
            <a:r>
              <a:rPr kumimoji="0" lang="en-US" sz="2700" b="0" i="0" u="none" strike="noStrike" kern="1200" cap="none" spc="0" normalizeH="0" baseline="0" noProof="0" dirty="0">
                <a:ln>
                  <a:noFill/>
                </a:ln>
                <a:solidFill>
                  <a:srgbClr val="366092"/>
                </a:solidFill>
                <a:effectLst/>
                <a:uLnTx/>
                <a:uFillTx/>
                <a:latin typeface="Calibri"/>
                <a:ea typeface="+mn-ea"/>
                <a:cs typeface="+mn-cs"/>
              </a:rPr>
              <a:t> is </a:t>
            </a:r>
            <a:r>
              <a:rPr kumimoji="0" lang="en-US" sz="27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700" b="0" i="0" u="none" strike="noStrike" kern="1200" cap="none" spc="0" normalizeH="0" baseline="0" noProof="0" dirty="0">
                <a:ln>
                  <a:noFill/>
                </a:ln>
                <a:solidFill>
                  <a:srgbClr val="FF0000"/>
                </a:solidFill>
                <a:effectLst/>
                <a:uLnTx/>
                <a:uFillTx/>
                <a:latin typeface="Calibri"/>
                <a:ea typeface="+mn-ea"/>
                <a:cs typeface="+mn-cs"/>
              </a:rPr>
              <a:t>3</a:t>
            </a:r>
            <a:r>
              <a:rPr kumimoji="0" lang="en-US" sz="2700" b="0" i="0" u="none" strike="noStrike" kern="1200" cap="none" spc="0" normalizeH="0" baseline="0" noProof="0" dirty="0">
                <a:ln>
                  <a:noFill/>
                </a:ln>
                <a:solidFill>
                  <a:srgbClr val="366092"/>
                </a:solidFill>
                <a:effectLst/>
                <a:uLnTx/>
                <a:uFillTx/>
                <a:latin typeface="Calibri"/>
                <a:ea typeface="+mn-ea"/>
                <a:cs typeface="+mn-cs"/>
              </a:rPr>
              <a:t>, because</a:t>
            </a:r>
          </a:p>
        </p:txBody>
      </p:sp>
      <p:pic>
        <p:nvPicPr>
          <p:cNvPr id="14" name="Picture 13" descr="3 plus open parenthesis negative 3 close parenthesis equals 0.">
            <a:extLst>
              <a:ext uri="{FF2B5EF4-FFF2-40B4-BE49-F238E27FC236}">
                <a16:creationId xmlns:a16="http://schemas.microsoft.com/office/drawing/2014/main" id="{B5CA15A3-359A-FE47-0EE7-CBE5200E8F95}"/>
              </a:ext>
            </a:extLst>
          </p:cNvPr>
          <p:cNvPicPr>
            <a:picLocks noChangeAspect="1"/>
          </p:cNvPicPr>
          <p:nvPr/>
        </p:nvPicPr>
        <p:blipFill>
          <a:blip r:embed="rId3"/>
          <a:stretch>
            <a:fillRect/>
          </a:stretch>
        </p:blipFill>
        <p:spPr>
          <a:xfrm>
            <a:off x="6567488" y="3390900"/>
            <a:ext cx="1692275" cy="495300"/>
          </a:xfrm>
          <a:prstGeom prst="rect">
            <a:avLst/>
          </a:prstGeom>
        </p:spPr>
      </p:pic>
      <p:sp>
        <p:nvSpPr>
          <p:cNvPr id="6" name="TextBox 5">
            <a:extLst>
              <a:ext uri="{FF2B5EF4-FFF2-40B4-BE49-F238E27FC236}">
                <a16:creationId xmlns:a16="http://schemas.microsoft.com/office/drawing/2014/main" id="{2EFBD846-53B9-BA7A-8FD0-CEAFE1C87D9D}"/>
              </a:ext>
            </a:extLst>
          </p:cNvPr>
          <p:cNvSpPr txBox="1"/>
          <p:nvPr/>
        </p:nvSpPr>
        <p:spPr>
          <a:xfrm>
            <a:off x="457200" y="3886200"/>
            <a:ext cx="8458200" cy="507831"/>
          </a:xfrm>
          <a:prstGeom prst="rect">
            <a:avLst/>
          </a:prstGeom>
          <a:noFill/>
        </p:spPr>
        <p:txBody>
          <a:bodyPr wrap="square">
            <a:spAutoFit/>
          </a:bodyPr>
          <a:lstStyle/>
          <a:p>
            <a:pPr marL="514350" marR="0" lvl="0" indent="-514350" algn="l" defTabSz="406400" rtl="0" eaLnBrk="1" fontAlgn="auto" latinLnBrk="0" hangingPunct="1">
              <a:lnSpc>
                <a:spcPct val="100000"/>
              </a:lnSpc>
              <a:spcBef>
                <a:spcPts val="0"/>
              </a:spcBef>
              <a:spcAft>
                <a:spcPts val="0"/>
              </a:spcAft>
              <a:buClrTx/>
              <a:buSzTx/>
              <a:buAutoNum type="alphaLcPeriod" startAt="2"/>
              <a:tabLst/>
              <a:defRPr/>
            </a:pPr>
            <a:r>
              <a:rPr kumimoji="0" lang="en-US" sz="2700" b="0" i="0" u="none" strike="noStrike" kern="1200" cap="none" spc="0" normalizeH="0" baseline="0" noProof="0" dirty="0">
                <a:ln>
                  <a:noFill/>
                </a:ln>
                <a:solidFill>
                  <a:srgbClr val="366092"/>
                </a:solidFill>
                <a:effectLst/>
                <a:uLnTx/>
                <a:uFillTx/>
                <a:latin typeface="Calibri"/>
                <a:ea typeface="+mn-ea"/>
                <a:cs typeface="+mn-cs"/>
              </a:rPr>
              <a:t>The additive inverse of </a:t>
            </a:r>
            <a:r>
              <a:rPr kumimoji="0" lang="en-US" sz="2700" b="0" i="0" u="none" strike="noStrike" kern="1200" cap="none" spc="0" normalizeH="0" baseline="0" noProof="0" dirty="0">
                <a:ln>
                  <a:noFill/>
                </a:ln>
                <a:solidFill>
                  <a:srgbClr val="0000FF"/>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700" b="0" i="0" u="none" strike="noStrike" kern="1200" cap="none" spc="0" normalizeH="0" baseline="0" noProof="0" dirty="0">
                <a:ln>
                  <a:noFill/>
                </a:ln>
                <a:solidFill>
                  <a:srgbClr val="0000FF"/>
                </a:solidFill>
                <a:effectLst/>
                <a:uLnTx/>
                <a:uFillTx/>
                <a:latin typeface="Calibri"/>
                <a:ea typeface="+mn-ea"/>
                <a:cs typeface="+mn-cs"/>
              </a:rPr>
              <a:t>7.3 </a:t>
            </a:r>
            <a:r>
              <a:rPr kumimoji="0" lang="en-US" sz="2700" b="0" i="0" u="none" strike="noStrike" kern="1200" cap="none" spc="0" normalizeH="0" baseline="0" noProof="0" dirty="0">
                <a:ln>
                  <a:noFill/>
                </a:ln>
                <a:solidFill>
                  <a:srgbClr val="366092"/>
                </a:solidFill>
                <a:effectLst/>
                <a:uLnTx/>
                <a:uFillTx/>
                <a:latin typeface="Calibri"/>
                <a:ea typeface="+mn-ea"/>
                <a:cs typeface="+mn-cs"/>
              </a:rPr>
              <a:t>is (</a:t>
            </a:r>
            <a:r>
              <a:rPr kumimoji="0" lang="en-US" sz="27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700" b="0" i="0" u="none" strike="noStrike" kern="1200" cap="none" spc="0" normalizeH="0" baseline="0" noProof="0" dirty="0">
                <a:ln>
                  <a:noFill/>
                </a:ln>
                <a:solidFill>
                  <a:srgbClr val="366092"/>
                </a:solidFill>
                <a:effectLst/>
                <a:uLnTx/>
                <a:uFillTx/>
                <a:latin typeface="Calibri"/>
                <a:ea typeface="+mn-ea"/>
                <a:cs typeface="+mn-cs"/>
              </a:rPr>
              <a:t>7.3) + 7.3 = 0 Because</a:t>
            </a:r>
            <a:endParaRPr kumimoji="0" lang="en-US" sz="2700" b="0" i="0" u="none" strike="noStrike" kern="1200" cap="none" spc="0" normalizeH="0" baseline="0" noProof="0" dirty="0">
              <a:ln>
                <a:noFill/>
              </a:ln>
              <a:solidFill>
                <a:srgbClr val="FF0000"/>
              </a:solidFill>
              <a:effectLst/>
              <a:uLnTx/>
              <a:uFillTx/>
              <a:latin typeface="Calibri"/>
              <a:ea typeface="+mn-ea"/>
              <a:cs typeface="+mn-cs"/>
            </a:endParaRPr>
          </a:p>
        </p:txBody>
      </p:sp>
      <p:pic>
        <p:nvPicPr>
          <p:cNvPr id="18" name="Picture 17" descr="negative open parenthesis negative 7.3 close parenthesis equals plus 7.3.">
            <a:extLst>
              <a:ext uri="{FF2B5EF4-FFF2-40B4-BE49-F238E27FC236}">
                <a16:creationId xmlns:a16="http://schemas.microsoft.com/office/drawing/2014/main" id="{B87E0952-C1A9-4A42-F75A-CCC11B6C2192}"/>
              </a:ext>
            </a:extLst>
          </p:cNvPr>
          <p:cNvPicPr>
            <a:picLocks noChangeAspect="1"/>
          </p:cNvPicPr>
          <p:nvPr/>
        </p:nvPicPr>
        <p:blipFill>
          <a:blip r:embed="rId4"/>
          <a:stretch>
            <a:fillRect/>
          </a:stretch>
        </p:blipFill>
        <p:spPr>
          <a:xfrm>
            <a:off x="1143000" y="4406537"/>
            <a:ext cx="2057400" cy="470263"/>
          </a:xfrm>
          <a:prstGeom prst="rect">
            <a:avLst/>
          </a:prstGeom>
        </p:spPr>
      </p:pic>
      <p:sp>
        <p:nvSpPr>
          <p:cNvPr id="10" name="TextBox 9">
            <a:extLst>
              <a:ext uri="{FF2B5EF4-FFF2-40B4-BE49-F238E27FC236}">
                <a16:creationId xmlns:a16="http://schemas.microsoft.com/office/drawing/2014/main" id="{63FAE415-2481-2F1B-AB4D-F844577DDA66}"/>
              </a:ext>
            </a:extLst>
          </p:cNvPr>
          <p:cNvSpPr txBox="1"/>
          <p:nvPr/>
        </p:nvSpPr>
        <p:spPr>
          <a:xfrm>
            <a:off x="457200" y="4867870"/>
            <a:ext cx="8077200" cy="923330"/>
          </a:xfrm>
          <a:prstGeom prst="rect">
            <a:avLst/>
          </a:prstGeom>
          <a:noFill/>
        </p:spPr>
        <p:txBody>
          <a:bodyPr wrap="square">
            <a:spAutoFit/>
          </a:bodyPr>
          <a:lstStyle/>
          <a:p>
            <a:pPr marL="514350" marR="0" lvl="0" indent="-514350" algn="l" defTabSz="406400" rtl="0" eaLnBrk="1" fontAlgn="auto" latinLnBrk="0" hangingPunct="1">
              <a:lnSpc>
                <a:spcPct val="100000"/>
              </a:lnSpc>
              <a:spcBef>
                <a:spcPts val="0"/>
              </a:spcBef>
              <a:spcAft>
                <a:spcPts val="0"/>
              </a:spcAft>
              <a:buClrTx/>
              <a:buSzTx/>
              <a:buAutoNum type="alphaLcPeriod" startAt="3"/>
              <a:tabLst/>
              <a:defRPr/>
            </a:pPr>
            <a:r>
              <a:rPr kumimoji="0" lang="en-US" sz="2700" b="0" i="0" u="none" strike="noStrike" kern="1200" cap="none" spc="0" normalizeH="0" baseline="0" noProof="0" dirty="0">
                <a:ln>
                  <a:noFill/>
                </a:ln>
                <a:solidFill>
                  <a:srgbClr val="366092"/>
                </a:solidFill>
                <a:effectLst/>
                <a:uLnTx/>
                <a:uFillTx/>
                <a:latin typeface="Calibri"/>
                <a:ea typeface="+mn-ea"/>
                <a:cs typeface="+mn-cs"/>
              </a:rPr>
              <a:t>The additive inverse of </a:t>
            </a:r>
            <a:r>
              <a:rPr kumimoji="0" lang="en-US" sz="2700" b="0" i="0" u="none" strike="noStrike" kern="1200" cap="none" spc="0" normalizeH="0" baseline="0" noProof="0" dirty="0">
                <a:ln>
                  <a:noFill/>
                </a:ln>
                <a:solidFill>
                  <a:srgbClr val="0000FF"/>
                </a:solidFill>
                <a:effectLst/>
                <a:uLnTx/>
                <a:uFillTx/>
                <a:latin typeface="Calibri"/>
                <a:ea typeface="+mn-ea"/>
                <a:cs typeface="+mn-cs"/>
              </a:rPr>
              <a:t>0</a:t>
            </a:r>
            <a:r>
              <a:rPr kumimoji="0" lang="en-US" sz="2700" b="0" i="0" u="none" strike="noStrike" kern="1200" cap="none" spc="0" normalizeH="0" baseline="0" noProof="0" dirty="0">
                <a:ln>
                  <a:noFill/>
                </a:ln>
                <a:solidFill>
                  <a:srgbClr val="366092"/>
                </a:solidFill>
                <a:effectLst/>
                <a:uLnTx/>
                <a:uFillTx/>
                <a:latin typeface="Calibri"/>
                <a:ea typeface="+mn-ea"/>
                <a:cs typeface="+mn-cs"/>
              </a:rPr>
              <a:t> is </a:t>
            </a:r>
            <a:r>
              <a:rPr kumimoji="0" lang="en-US" sz="27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700" b="0" i="0" u="none" strike="noStrike" kern="1200" cap="none" spc="0" normalizeH="0" baseline="0" noProof="0" dirty="0">
                <a:ln>
                  <a:noFill/>
                </a:ln>
                <a:solidFill>
                  <a:srgbClr val="FF0000"/>
                </a:solidFill>
                <a:effectLst/>
                <a:uLnTx/>
                <a:uFillTx/>
                <a:latin typeface="Calibri"/>
                <a:ea typeface="+mn-ea"/>
                <a:cs typeface="+mn-cs"/>
              </a:rPr>
              <a:t>0 </a:t>
            </a:r>
            <a:r>
              <a:rPr kumimoji="0" lang="en-US" sz="2700" b="0" i="0" u="none" strike="noStrike" kern="1200" cap="none" spc="0" normalizeH="0" baseline="0" noProof="0" dirty="0">
                <a:ln>
                  <a:noFill/>
                </a:ln>
                <a:solidFill>
                  <a:srgbClr val="366092"/>
                </a:solidFill>
                <a:effectLst/>
                <a:uLnTx/>
                <a:uFillTx/>
                <a:latin typeface="Symbol" charset="2"/>
                <a:ea typeface="+mn-ea"/>
                <a:cs typeface="Symbol" charset="2"/>
              </a:rPr>
              <a:t>= </a:t>
            </a:r>
            <a:r>
              <a:rPr kumimoji="0" lang="en-US" sz="2700" b="0" i="0" u="none" strike="noStrike" kern="1200" cap="none" spc="0" normalizeH="0" baseline="0" noProof="0" dirty="0">
                <a:ln>
                  <a:noFill/>
                </a:ln>
                <a:solidFill>
                  <a:srgbClr val="366092"/>
                </a:solidFill>
                <a:effectLst/>
                <a:uLnTx/>
                <a:uFillTx/>
                <a:latin typeface="Calibri"/>
                <a:ea typeface="+mn-ea"/>
                <a:cs typeface="+mn-cs"/>
              </a:rPr>
              <a:t>0. That is, 0 is its own opposite.</a:t>
            </a:r>
          </a:p>
        </p:txBody>
      </p:sp>
    </p:spTree>
    <p:extLst>
      <p:ext uri="{BB962C8B-B14F-4D97-AF65-F5344CB8AC3E}">
        <p14:creationId xmlns:p14="http://schemas.microsoft.com/office/powerpoint/2010/main" val="502846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Definition: Subtraction</a:t>
            </a:r>
          </a:p>
        </p:txBody>
      </p:sp>
      <p:sp>
        <p:nvSpPr>
          <p:cNvPr id="9219" name="TextBox 3"/>
          <p:cNvSpPr>
            <a:spLocks noGrp="1" noChangeArrowheads="1"/>
          </p:cNvSpPr>
          <p:nvPr>
            <p:ph type="body" sz="half" idx="4294967295"/>
          </p:nvPr>
        </p:nvSpPr>
        <p:spPr>
          <a:xfrm>
            <a:off x="457200" y="1280160"/>
            <a:ext cx="8229600" cy="2301240"/>
          </a:xfrm>
          <a:prstGeom prst="rect">
            <a:avLst/>
          </a:prstGeom>
          <a:solidFill>
            <a:srgbClr val="FFFFCC"/>
          </a:solidFill>
          <a:ln w="28575">
            <a:solidFill>
              <a:srgbClr val="000000"/>
            </a:solidFill>
          </a:ln>
        </p:spPr>
        <p:txBody>
          <a:bodyPr>
            <a:normAutofit/>
          </a:bodyPr>
          <a:lstStyle/>
          <a:p>
            <a:pPr marL="14288" indent="-14288" eaLnBrk="0" hangingPunct="0">
              <a:buNone/>
            </a:pPr>
            <a:r>
              <a:rPr lang="en-US" sz="2800" dirty="0">
                <a:solidFill>
                  <a:srgbClr val="000000"/>
                </a:solidFill>
                <a:latin typeface="Calibri" pitchFamily="34" charset="0"/>
              </a:rPr>
              <a:t>For any real numbers </a:t>
            </a:r>
            <a:r>
              <a:rPr lang="en-US" sz="2800" i="1" dirty="0">
                <a:solidFill>
                  <a:srgbClr val="000000"/>
                </a:solidFill>
                <a:latin typeface="Calibri" pitchFamily="34" charset="0"/>
              </a:rPr>
              <a:t>a</a:t>
            </a:r>
            <a:r>
              <a:rPr lang="en-US" sz="2800" dirty="0">
                <a:solidFill>
                  <a:srgbClr val="000000"/>
                </a:solidFill>
                <a:latin typeface="Calibri" pitchFamily="34" charset="0"/>
              </a:rPr>
              <a:t> and </a:t>
            </a:r>
            <a:r>
              <a:rPr lang="en-US" sz="2800" i="1" dirty="0">
                <a:solidFill>
                  <a:srgbClr val="000000"/>
                </a:solidFill>
                <a:latin typeface="Calibri" pitchFamily="34" charset="0"/>
              </a:rPr>
              <a:t>b</a:t>
            </a:r>
            <a:r>
              <a:rPr lang="en-US" sz="2800" dirty="0">
                <a:solidFill>
                  <a:srgbClr val="000000"/>
                </a:solidFill>
                <a:latin typeface="Calibri" pitchFamily="34" charset="0"/>
              </a:rPr>
              <a:t>,</a:t>
            </a:r>
          </a:p>
        </p:txBody>
      </p:sp>
      <p:pic>
        <p:nvPicPr>
          <p:cNvPr id="3" name="Picture 2" descr="a minus b equals a plus open parenthesis negative b close parenthesis.">
            <a:extLst>
              <a:ext uri="{FF2B5EF4-FFF2-40B4-BE49-F238E27FC236}">
                <a16:creationId xmlns:a16="http://schemas.microsoft.com/office/drawing/2014/main" id="{7AE8D630-00EC-BED0-42DB-68E4DC4A9566}"/>
              </a:ext>
            </a:extLst>
          </p:cNvPr>
          <p:cNvPicPr>
            <a:picLocks noChangeAspect="1"/>
          </p:cNvPicPr>
          <p:nvPr/>
        </p:nvPicPr>
        <p:blipFill>
          <a:blip r:embed="rId2"/>
          <a:stretch>
            <a:fillRect/>
          </a:stretch>
        </p:blipFill>
        <p:spPr>
          <a:xfrm>
            <a:off x="3352800" y="1855047"/>
            <a:ext cx="2590800" cy="575733"/>
          </a:xfrm>
          <a:prstGeom prst="rect">
            <a:avLst/>
          </a:prstGeom>
        </p:spPr>
      </p:pic>
      <p:sp>
        <p:nvSpPr>
          <p:cNvPr id="5" name="TextBox 4">
            <a:extLst>
              <a:ext uri="{FF2B5EF4-FFF2-40B4-BE49-F238E27FC236}">
                <a16:creationId xmlns:a16="http://schemas.microsoft.com/office/drawing/2014/main" id="{6F686C48-1179-1762-21AD-67BE1814F4B8}"/>
              </a:ext>
            </a:extLst>
          </p:cNvPr>
          <p:cNvSpPr txBox="1"/>
          <p:nvPr/>
        </p:nvSpPr>
        <p:spPr>
          <a:xfrm>
            <a:off x="457200" y="2442564"/>
            <a:ext cx="7924800" cy="954107"/>
          </a:xfrm>
          <a:prstGeom prst="rect">
            <a:avLst/>
          </a:prstGeom>
          <a:noFill/>
        </p:spPr>
        <p:txBody>
          <a:bodyPr wrap="square">
            <a:spAutoFit/>
          </a:bodyPr>
          <a:lstStyle/>
          <a:p>
            <a:pPr marL="14288" marR="0" lvl="0" indent="-14288" algn="l" defTabSz="914400" rtl="0" eaLnBrk="0" fontAlgn="auto" latinLnBrk="0" hangingPunct="0">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In words, to subtract </a:t>
            </a:r>
            <a:r>
              <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rPr>
              <a:t>b</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from </a:t>
            </a:r>
            <a:r>
              <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rPr>
              <a:t>a</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C00000"/>
                </a:solidFill>
                <a:effectLst/>
                <a:uLnTx/>
                <a:uFillTx/>
                <a:latin typeface="Calibri" pitchFamily="34" charset="0"/>
                <a:ea typeface="+mn-ea"/>
                <a:cs typeface="+mn-cs"/>
              </a:rPr>
              <a:t>add</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the </a:t>
            </a:r>
            <a:r>
              <a:rPr kumimoji="0" lang="en-US" sz="2800" b="1" i="0" u="none" strike="noStrike" kern="1200" cap="none" spc="0" normalizeH="0" baseline="0" noProof="0" dirty="0">
                <a:ln>
                  <a:noFill/>
                </a:ln>
                <a:solidFill>
                  <a:srgbClr val="C00000"/>
                </a:solidFill>
                <a:effectLst/>
                <a:uLnTx/>
                <a:uFillTx/>
                <a:latin typeface="Calibri" pitchFamily="34" charset="0"/>
                <a:ea typeface="+mn-ea"/>
                <a:cs typeface="+mn-cs"/>
              </a:rPr>
              <a:t>opposite</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of </a:t>
            </a:r>
            <a:r>
              <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rPr>
              <a:t>b </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to </a:t>
            </a:r>
            <a:r>
              <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rPr>
              <a:t>a</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Subtracting Real Numbers</a:t>
            </a:r>
            <a:r>
              <a:rPr lang="en-US" baseline="-25000" dirty="0">
                <a:solidFill>
                  <a:schemeClr val="accent1"/>
                </a:solidFill>
              </a:rPr>
              <a:t>1</a:t>
            </a:r>
            <a:endParaRPr lang="en-US" sz="3200" baseline="-25000" dirty="0">
              <a:solidFill>
                <a:schemeClr val="accent1"/>
              </a:solidFill>
            </a:endParaRPr>
          </a:p>
        </p:txBody>
      </p:sp>
      <p:sp>
        <p:nvSpPr>
          <p:cNvPr id="5126" name="Rectangle 3"/>
          <p:cNvSpPr>
            <a:spLocks noGrp="1"/>
          </p:cNvSpPr>
          <p:nvPr>
            <p:ph type="body" sz="half" idx="4294967295"/>
          </p:nvPr>
        </p:nvSpPr>
        <p:spPr>
          <a:xfrm>
            <a:off x="457200" y="1280161"/>
            <a:ext cx="1524000" cy="472440"/>
          </a:xfrm>
          <a:prstGeom prst="rect">
            <a:avLst/>
          </a:prstGeom>
        </p:spPr>
        <p:txBody>
          <a:bodyPr/>
          <a:lstStyle/>
          <a:p>
            <a:pPr>
              <a:buFont typeface="Courier New" pitchFamily="49" charset="0"/>
              <a:buNone/>
            </a:pPr>
            <a:r>
              <a:rPr lang="en-US" sz="2800" i="0" dirty="0">
                <a:solidFill>
                  <a:schemeClr val="tx1"/>
                </a:solidFill>
              </a:rPr>
              <a:t>Subtract.</a:t>
            </a:r>
          </a:p>
        </p:txBody>
      </p:sp>
      <p:pic>
        <p:nvPicPr>
          <p:cNvPr id="9" name="Picture 8" descr="Example a, negative 4 minus 1 equals open parenthesis negative 4 close parenthesis plus open parenthesis negative 1 close parenthesis equals negative 5">
            <a:extLst>
              <a:ext uri="{FF2B5EF4-FFF2-40B4-BE49-F238E27FC236}">
                <a16:creationId xmlns:a16="http://schemas.microsoft.com/office/drawing/2014/main" id="{232C3585-A53C-83EE-DFEE-7557332EDD06}"/>
              </a:ext>
            </a:extLst>
          </p:cNvPr>
          <p:cNvPicPr>
            <a:picLocks noChangeAspect="1"/>
          </p:cNvPicPr>
          <p:nvPr/>
        </p:nvPicPr>
        <p:blipFill>
          <a:blip r:embed="rId3"/>
          <a:stretch>
            <a:fillRect/>
          </a:stretch>
        </p:blipFill>
        <p:spPr>
          <a:xfrm>
            <a:off x="685801" y="1896204"/>
            <a:ext cx="4090319" cy="530636"/>
          </a:xfrm>
          <a:prstGeom prst="rect">
            <a:avLst/>
          </a:prstGeom>
        </p:spPr>
      </p:pic>
      <p:pic>
        <p:nvPicPr>
          <p:cNvPr id="5" name="Picture 4" descr="Example b, negative 1 minus open parenthesis negative 8 close parenthesis equals open parenthesis negative 1 close parenthesis plus open parenthesis plus 8 close parenthesis equals 7">
            <a:extLst>
              <a:ext uri="{FF2B5EF4-FFF2-40B4-BE49-F238E27FC236}">
                <a16:creationId xmlns:a16="http://schemas.microsoft.com/office/drawing/2014/main" id="{DFFD5B87-DC8F-817C-A772-D918654720C5}"/>
              </a:ext>
            </a:extLst>
          </p:cNvPr>
          <p:cNvPicPr>
            <a:picLocks noChangeAspect="1"/>
          </p:cNvPicPr>
          <p:nvPr/>
        </p:nvPicPr>
        <p:blipFill>
          <a:blip r:embed="rId4"/>
          <a:stretch>
            <a:fillRect/>
          </a:stretch>
        </p:blipFill>
        <p:spPr>
          <a:xfrm>
            <a:off x="685801" y="2784682"/>
            <a:ext cx="4245088" cy="530636"/>
          </a:xfrm>
          <a:prstGeom prst="rect">
            <a:avLst/>
          </a:prstGeom>
        </p:spPr>
      </p:pic>
      <p:pic>
        <p:nvPicPr>
          <p:cNvPr id="7" name="Picture 6" descr="Example, 10.3 minus open parenthesis negative 2.3 close parenthesis equals 10.3 plus open parenthesis plus 2.3 close parenthesis equals 10.3 plus 2.3 equals 12.6">
            <a:extLst>
              <a:ext uri="{FF2B5EF4-FFF2-40B4-BE49-F238E27FC236}">
                <a16:creationId xmlns:a16="http://schemas.microsoft.com/office/drawing/2014/main" id="{7E449331-9BBA-90E9-162B-9B4E45A3177F}"/>
              </a:ext>
            </a:extLst>
          </p:cNvPr>
          <p:cNvPicPr>
            <a:picLocks noChangeAspect="1"/>
          </p:cNvPicPr>
          <p:nvPr/>
        </p:nvPicPr>
        <p:blipFill>
          <a:blip r:embed="rId5"/>
          <a:stretch>
            <a:fillRect/>
          </a:stretch>
        </p:blipFill>
        <p:spPr>
          <a:xfrm>
            <a:off x="685801" y="3673160"/>
            <a:ext cx="7229916" cy="53063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38275"/>
            <a:ext cx="8229600" cy="914400"/>
          </a:xfrm>
          <a:prstGeom prst="rect">
            <a:avLst/>
          </a:prstGeom>
        </p:spPr>
        <p:txBody>
          <a:bodyPr/>
          <a:lstStyle/>
          <a:p>
            <a:r>
              <a:rPr lang="en-US" sz="3200" dirty="0">
                <a:solidFill>
                  <a:schemeClr val="accent1"/>
                </a:solidFill>
              </a:rPr>
              <a:t>Example 2: </a:t>
            </a:r>
            <a:r>
              <a:rPr lang="en-US" dirty="0">
                <a:solidFill>
                  <a:schemeClr val="accent1"/>
                </a:solidFill>
              </a:rPr>
              <a:t>Subtracting Real Numbers</a:t>
            </a:r>
            <a:r>
              <a:rPr lang="en-US" baseline="-25000" dirty="0">
                <a:solidFill>
                  <a:schemeClr val="accent1"/>
                </a:solidFill>
              </a:rPr>
              <a:t>2</a:t>
            </a:r>
            <a:endParaRPr lang="en-US" sz="3200" dirty="0">
              <a:solidFill>
                <a:schemeClr val="accent1"/>
              </a:solidFill>
            </a:endParaRPr>
          </a:p>
        </p:txBody>
      </p:sp>
      <p:pic>
        <p:nvPicPr>
          <p:cNvPr id="5" name="Picture 4" descr="Example d, negative three sixteenths minus one sixteenth equals &#10;negative three sixteenths plus open parenthesis negative one sixteenth close parenthesis equals negative four sixteenths which is equals to negative open fraction 4 times 1 divided by 4 times 4 which simplifies to negative one fourth.">
            <a:extLst>
              <a:ext uri="{FF2B5EF4-FFF2-40B4-BE49-F238E27FC236}">
                <a16:creationId xmlns:a16="http://schemas.microsoft.com/office/drawing/2014/main" id="{118145BC-AE0B-0A37-83F2-BD365ACB1C45}"/>
              </a:ext>
            </a:extLst>
          </p:cNvPr>
          <p:cNvPicPr>
            <a:picLocks noChangeAspect="1"/>
          </p:cNvPicPr>
          <p:nvPr/>
        </p:nvPicPr>
        <p:blipFill>
          <a:blip r:embed="rId2"/>
          <a:stretch>
            <a:fillRect/>
          </a:stretch>
        </p:blipFill>
        <p:spPr>
          <a:xfrm>
            <a:off x="587376" y="1249680"/>
            <a:ext cx="7562850" cy="1038225"/>
          </a:xfrm>
          <a:prstGeom prst="rect">
            <a:avLst/>
          </a:prstGeom>
        </p:spPr>
      </p:pic>
      <p:pic>
        <p:nvPicPr>
          <p:cNvPr id="8" name="Picture 7" descr="Example e, negative two thirds minus open parenthesis negative one sixth close parenthesis equals negative two thirds plus open parenthesis plus one sixth close parenthesis which equals open parenthesis negative two thirds times two over two close parenthesis plus one sixth which is negative four sixths plus one sixth equals negative three sixths which simplifies to negative one half.">
            <a:extLst>
              <a:ext uri="{FF2B5EF4-FFF2-40B4-BE49-F238E27FC236}">
                <a16:creationId xmlns:a16="http://schemas.microsoft.com/office/drawing/2014/main" id="{94CA93DD-76F9-8024-9B5B-7DEE6142A94B}"/>
              </a:ext>
            </a:extLst>
          </p:cNvPr>
          <p:cNvPicPr>
            <a:picLocks noChangeAspect="1"/>
          </p:cNvPicPr>
          <p:nvPr/>
        </p:nvPicPr>
        <p:blipFill>
          <a:blip r:embed="rId3"/>
          <a:stretch>
            <a:fillRect/>
          </a:stretch>
        </p:blipFill>
        <p:spPr>
          <a:xfrm>
            <a:off x="609600" y="2807857"/>
            <a:ext cx="6410325" cy="20097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a:t>
            </a:r>
            <a:r>
              <a:rPr lang="en-US" dirty="0">
                <a:solidFill>
                  <a:schemeClr val="accent1"/>
                </a:solidFill>
              </a:rPr>
              <a:t>: Application: Calculating Change in Value</a:t>
            </a:r>
            <a:r>
              <a:rPr lang="en-US" baseline="-25000" dirty="0">
                <a:solidFill>
                  <a:schemeClr val="accent1"/>
                </a:solidFill>
              </a:rPr>
              <a:t>1</a:t>
            </a:r>
            <a:endParaRPr lang="en-US" sz="3200" dirty="0">
              <a:solidFill>
                <a:schemeClr val="accent1"/>
              </a:solidFill>
            </a:endParaRPr>
          </a:p>
        </p:txBody>
      </p:sp>
      <p:sp>
        <p:nvSpPr>
          <p:cNvPr id="3" name="TextBox 2">
            <a:extLst>
              <a:ext uri="{FF2B5EF4-FFF2-40B4-BE49-F238E27FC236}">
                <a16:creationId xmlns:a16="http://schemas.microsoft.com/office/drawing/2014/main" id="{DD29DA75-B108-BF1F-E9D1-4C592FB39B8D}"/>
              </a:ext>
            </a:extLst>
          </p:cNvPr>
          <p:cNvSpPr txBox="1"/>
          <p:nvPr/>
        </p:nvSpPr>
        <p:spPr>
          <a:xfrm>
            <a:off x="457200" y="1079718"/>
            <a:ext cx="8229600" cy="1815882"/>
          </a:xfrm>
          <a:prstGeom prst="rect">
            <a:avLst/>
          </a:prstGeom>
          <a:noFill/>
        </p:spPr>
        <p:txBody>
          <a:bodyPr wrap="square">
            <a:spAutoFit/>
          </a:bodyPr>
          <a:lstStyle/>
          <a:p>
            <a:pPr defTabSz="114300"/>
            <a:r>
              <a:rPr lang="en-US" sz="2800" i="0" dirty="0">
                <a:solidFill>
                  <a:schemeClr val="tx1"/>
                </a:solidFill>
              </a:rPr>
              <a:t>At noon on Tuesday, the temperature was </a:t>
            </a:r>
            <a:r>
              <a:rPr lang="en-US" sz="2800" i="0" dirty="0">
                <a:solidFill>
                  <a:srgbClr val="0000FF"/>
                </a:solidFill>
              </a:rPr>
              <a:t>34</a:t>
            </a:r>
            <a:r>
              <a:rPr lang="en-US" sz="2800" i="0" dirty="0">
                <a:solidFill>
                  <a:srgbClr val="0000FF"/>
                </a:solidFill>
                <a:sym typeface="Symbol"/>
              </a:rPr>
              <a:t>°</a:t>
            </a:r>
            <a:r>
              <a:rPr lang="en-US" sz="2800" i="0" dirty="0">
                <a:solidFill>
                  <a:srgbClr val="0000FF"/>
                </a:solidFill>
              </a:rPr>
              <a:t>F</a:t>
            </a:r>
            <a:r>
              <a:rPr lang="en-US" sz="2800" i="0" dirty="0">
                <a:solidFill>
                  <a:schemeClr val="tx1"/>
                </a:solidFill>
              </a:rPr>
              <a:t>.  By noon on Thursday, the temperature had changed to </a:t>
            </a:r>
            <a:r>
              <a:rPr lang="en-US" sz="2800" i="0" dirty="0">
                <a:solidFill>
                  <a:srgbClr val="0000FF"/>
                </a:solidFill>
              </a:rPr>
              <a:t>−5</a:t>
            </a:r>
            <a:r>
              <a:rPr lang="en-US" sz="2800" dirty="0">
                <a:solidFill>
                  <a:srgbClr val="0000FF"/>
                </a:solidFill>
                <a:sym typeface="Symbol"/>
              </a:rPr>
              <a:t>°</a:t>
            </a:r>
            <a:r>
              <a:rPr lang="en-US" sz="2800" i="0" dirty="0">
                <a:solidFill>
                  <a:srgbClr val="0000FF"/>
                </a:solidFill>
              </a:rPr>
              <a:t>F</a:t>
            </a:r>
            <a:r>
              <a:rPr lang="en-US" sz="2800" i="0" dirty="0">
                <a:solidFill>
                  <a:schemeClr val="tx1"/>
                </a:solidFill>
              </a:rPr>
              <a:t>.  How much did the temperature change between Tuesday and Thursday?</a:t>
            </a:r>
          </a:p>
        </p:txBody>
      </p:sp>
      <p:pic>
        <p:nvPicPr>
          <p:cNvPr id="14340" name="Picture 4" descr="A thermometer labeled &quot;Tuesday&quot;, showing the temperature as 34 degrees Fahrenheit, and a second thermometer labeled &quot;Thursday&quot;, showing the temperature as minus 5 degrees Fahrenheit."/>
          <p:cNvPicPr>
            <a:picLocks noChangeAspect="1" noChangeArrowheads="1"/>
          </p:cNvPicPr>
          <p:nvPr/>
        </p:nvPicPr>
        <p:blipFill>
          <a:blip r:embed="rId2" cstate="print"/>
          <a:srcRect/>
          <a:stretch>
            <a:fillRect/>
          </a:stretch>
        </p:blipFill>
        <p:spPr bwMode="auto">
          <a:xfrm>
            <a:off x="3086100" y="3276600"/>
            <a:ext cx="2971800" cy="23876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a:t>
            </a:r>
            <a:r>
              <a:rPr lang="en-US" dirty="0">
                <a:solidFill>
                  <a:schemeClr val="accent1"/>
                </a:solidFill>
              </a:rPr>
              <a:t>: Application: Calculating Change in Value</a:t>
            </a:r>
            <a:r>
              <a:rPr lang="en-US" baseline="-25000" dirty="0">
                <a:solidFill>
                  <a:schemeClr val="accent1"/>
                </a:solidFill>
              </a:rPr>
              <a:t>2</a:t>
            </a:r>
            <a:endParaRPr lang="en-US" sz="3200" dirty="0">
              <a:solidFill>
                <a:schemeClr val="accent1"/>
              </a:solidFill>
            </a:endParaRPr>
          </a:p>
        </p:txBody>
      </p:sp>
      <p:sp>
        <p:nvSpPr>
          <p:cNvPr id="6" name="TextBox 5">
            <a:extLst>
              <a:ext uri="{FF2B5EF4-FFF2-40B4-BE49-F238E27FC236}">
                <a16:creationId xmlns:a16="http://schemas.microsoft.com/office/drawing/2014/main" id="{DC978B6C-9B90-721A-F05D-A3C553DC9370}"/>
              </a:ext>
            </a:extLst>
          </p:cNvPr>
          <p:cNvSpPr txBox="1"/>
          <p:nvPr/>
        </p:nvSpPr>
        <p:spPr>
          <a:xfrm>
            <a:off x="488248" y="1170878"/>
            <a:ext cx="1524000" cy="523220"/>
          </a:xfrm>
          <a:prstGeom prst="rect">
            <a:avLst/>
          </a:prstGeom>
          <a:noFill/>
        </p:spPr>
        <p:txBody>
          <a:bodyPr wrap="square">
            <a:spAutoFit/>
          </a:bodyPr>
          <a:lstStyle/>
          <a:p>
            <a:pPr>
              <a:buFont typeface="Courier New" pitchFamily="49" charset="0"/>
              <a:buNone/>
            </a:pPr>
            <a:r>
              <a:rPr lang="en-US" sz="2800" b="1" i="0" dirty="0">
                <a:solidFill>
                  <a:schemeClr val="tx1"/>
                </a:solidFill>
              </a:rPr>
              <a:t>Solution</a:t>
            </a:r>
          </a:p>
        </p:txBody>
      </p:sp>
      <p:sp>
        <p:nvSpPr>
          <p:cNvPr id="8" name="TextBox 7">
            <a:extLst>
              <a:ext uri="{FF2B5EF4-FFF2-40B4-BE49-F238E27FC236}">
                <a16:creationId xmlns:a16="http://schemas.microsoft.com/office/drawing/2014/main" id="{2A13B73F-DCA7-B511-E38C-9E66D60C59BE}"/>
              </a:ext>
            </a:extLst>
          </p:cNvPr>
          <p:cNvSpPr txBox="1"/>
          <p:nvPr/>
        </p:nvSpPr>
        <p:spPr>
          <a:xfrm>
            <a:off x="457200" y="1788272"/>
            <a:ext cx="3276600" cy="523220"/>
          </a:xfrm>
          <a:prstGeom prst="rect">
            <a:avLst/>
          </a:prstGeom>
          <a:noFill/>
        </p:spPr>
        <p:txBody>
          <a:bodyPr wrap="square">
            <a:spAutoFit/>
          </a:bodyPr>
          <a:lstStyle/>
          <a:p>
            <a:pPr>
              <a:buFont typeface="Courier New" pitchFamily="49" charset="0"/>
              <a:buNone/>
            </a:pPr>
            <a:r>
              <a:rPr lang="en-US" sz="2800" dirty="0"/>
              <a:t>For change in value:</a:t>
            </a:r>
          </a:p>
        </p:txBody>
      </p:sp>
      <p:pic>
        <p:nvPicPr>
          <p:cNvPr id="2" name="Picture 1" descr="A calculation to find the change in temperature is shown. First line, “end value minus beginning value equals negative 5 minus open parenthesis positive 34 close parenthesis. An arrow marks the end value as negative 5 and the beginning value as 34. Second line equals minus 5 plus open parenthesis negative 34 close parenthesis. Third line, equals negative 39.">
            <a:extLst>
              <a:ext uri="{FF2B5EF4-FFF2-40B4-BE49-F238E27FC236}">
                <a16:creationId xmlns:a16="http://schemas.microsoft.com/office/drawing/2014/main" id="{83EFC0F5-10A4-5AB3-D8DF-E3618BE4F082}"/>
              </a:ext>
            </a:extLst>
          </p:cNvPr>
          <p:cNvPicPr>
            <a:picLocks noChangeAspect="1"/>
          </p:cNvPicPr>
          <p:nvPr/>
        </p:nvPicPr>
        <p:blipFill>
          <a:blip r:embed="rId2"/>
          <a:stretch>
            <a:fillRect/>
          </a:stretch>
        </p:blipFill>
        <p:spPr>
          <a:xfrm>
            <a:off x="1524000" y="2646700"/>
            <a:ext cx="5318412" cy="2007513"/>
          </a:xfrm>
          <a:prstGeom prst="rect">
            <a:avLst/>
          </a:prstGeom>
        </p:spPr>
      </p:pic>
      <p:sp>
        <p:nvSpPr>
          <p:cNvPr id="10" name="TextBox 9">
            <a:extLst>
              <a:ext uri="{FF2B5EF4-FFF2-40B4-BE49-F238E27FC236}">
                <a16:creationId xmlns:a16="http://schemas.microsoft.com/office/drawing/2014/main" id="{32D6C5C0-8A2D-EAC2-D7BF-412943B0061F}"/>
              </a:ext>
            </a:extLst>
          </p:cNvPr>
          <p:cNvSpPr txBox="1"/>
          <p:nvPr/>
        </p:nvSpPr>
        <p:spPr>
          <a:xfrm>
            <a:off x="488248" y="4837093"/>
            <a:ext cx="8122352" cy="954107"/>
          </a:xfrm>
          <a:prstGeom prst="rect">
            <a:avLst/>
          </a:prstGeom>
          <a:noFill/>
        </p:spPr>
        <p:txBody>
          <a:bodyPr wrap="square">
            <a:spAutoFit/>
          </a:bodyPr>
          <a:lstStyle/>
          <a:p>
            <a:pPr marL="14288" indent="-14288" defTabSz="292100">
              <a:buFont typeface="Courier New" pitchFamily="49" charset="0"/>
              <a:buNone/>
            </a:pPr>
            <a:r>
              <a:rPr lang="en-US" sz="2800" dirty="0"/>
              <a:t>Between Tuesday and Thursday, the temperature changed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rPr>
              <a:t>39</a:t>
            </a:r>
            <a:r>
              <a:rPr lang="en-US" sz="2800" dirty="0">
                <a:solidFill>
                  <a:srgbClr val="FF0000"/>
                </a:solidFill>
                <a:sym typeface="Symbol"/>
              </a:rPr>
              <a:t>°</a:t>
            </a:r>
            <a:r>
              <a:rPr lang="en-US" sz="2800" dirty="0">
                <a:solidFill>
                  <a:srgbClr val="FF0000"/>
                </a:solidFill>
              </a:rPr>
              <a:t>F </a:t>
            </a:r>
            <a:r>
              <a:rPr lang="en-US" sz="2800" dirty="0"/>
              <a:t>(or dropped </a:t>
            </a:r>
            <a:r>
              <a:rPr lang="en-US" sz="2800" dirty="0">
                <a:solidFill>
                  <a:srgbClr val="FF0000"/>
                </a:solidFill>
              </a:rPr>
              <a:t>39</a:t>
            </a:r>
            <a:r>
              <a:rPr lang="en-US" sz="2800" dirty="0">
                <a:solidFill>
                  <a:srgbClr val="FF0000"/>
                </a:solidFill>
                <a:sym typeface="Symbol"/>
              </a:rPr>
              <a:t>°</a:t>
            </a:r>
            <a:r>
              <a:rPr lang="en-US" sz="2800" dirty="0">
                <a:solidFill>
                  <a:srgbClr val="FF0000"/>
                </a:solidFill>
              </a:rPr>
              <a:t>F</a:t>
            </a:r>
            <a:r>
              <a:rPr lang="en-US" sz="2800" dirty="0"/>
              <a: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1459</TotalTime>
  <Words>516</Words>
  <Application>Microsoft Office PowerPoint</Application>
  <PresentationFormat>On-screen Show (4:3)</PresentationFormat>
  <Paragraphs>75</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Courier New</vt:lpstr>
      <vt:lpstr>Symbol</vt:lpstr>
      <vt:lpstr>Office Theme</vt:lpstr>
      <vt:lpstr>Section 2.R.3</vt:lpstr>
      <vt:lpstr>Objectives</vt:lpstr>
      <vt:lpstr>Definition: Additive Inverse</vt:lpstr>
      <vt:lpstr>Example 1: Finding Additive Inverses</vt:lpstr>
      <vt:lpstr>Definition: Subtraction</vt:lpstr>
      <vt:lpstr>Example 2: Subtracting Real Numbers1</vt:lpstr>
      <vt:lpstr>Example 2: Subtracting Real Numbers2</vt:lpstr>
      <vt:lpstr>Example 3: Application: Calculating Change in Value1</vt:lpstr>
      <vt:lpstr>Example 3: Application: Calculating Change in Value2</vt:lpstr>
      <vt:lpstr>Example 4: Application: Calculating Change in Value</vt:lpstr>
      <vt:lpstr>Example 5: Application: Calculating Net Change1</vt:lpstr>
      <vt:lpstr>Example 5: Application: Calculating Net Change2</vt:lpstr>
      <vt:lpstr>Example 6: Application: Calculating Net Change1</vt:lpstr>
      <vt:lpstr>Example 6: Application: Calculating Net Change2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Sangeetha Pallikala</cp:lastModifiedBy>
  <cp:revision>264</cp:revision>
  <dcterms:created xsi:type="dcterms:W3CDTF">2013-04-26T14:43:13Z</dcterms:created>
  <dcterms:modified xsi:type="dcterms:W3CDTF">2025-06-23T09:29:28Z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BA87B8ED-65D9-4942-AF6C-DDFD72E9F84B</vt:lpwstr>
  </property>
  <property fmtid="{D5CDD505-2E9C-101B-9397-08002B2CF9AE}" pid="3" name="ArticulatePath">
    <vt:lpwstr>PRC3R_1_R_8</vt:lpwstr>
  </property>
</Properties>
</file>