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60" r:id="rId3"/>
    <p:sldId id="261" r:id="rId4"/>
    <p:sldId id="262" r:id="rId5"/>
    <p:sldId id="263" r:id="rId6"/>
    <p:sldId id="264" r:id="rId7"/>
    <p:sldId id="265" r:id="rId8"/>
    <p:sldId id="266" r:id="rId9"/>
    <p:sldId id="267" r:id="rId10"/>
    <p:sldId id="268" r:id="rId11"/>
    <p:sldId id="269" r:id="rId12"/>
    <p:sldId id="281" r:id="rId13"/>
    <p:sldId id="282" r:id="rId14"/>
    <p:sldId id="283" r:id="rId15"/>
    <p:sldId id="284" r:id="rId16"/>
    <p:sldId id="279" r:id="rId17"/>
    <p:sldId id="285" r:id="rId18"/>
    <p:sldId id="286" r:id="rId19"/>
    <p:sldId id="297" r:id="rId20"/>
    <p:sldId id="287" r:id="rId21"/>
    <p:sldId id="288" r:id="rId22"/>
    <p:sldId id="289" r:id="rId23"/>
    <p:sldId id="290" r:id="rId24"/>
    <p:sldId id="291" r:id="rId25"/>
    <p:sldId id="292" r:id="rId26"/>
    <p:sldId id="296" r:id="rId27"/>
    <p:sldId id="294" r:id="rId28"/>
    <p:sldId id="295" r:id="rId29"/>
    <p:sldId id="275" r:id="rId30"/>
    <p:sldId id="276" r:id="rId31"/>
  </p:sldIdLst>
  <p:sldSz cx="9144000" cy="6858000" type="screen4x3"/>
  <p:notesSz cx="6858000" cy="91440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4" clrIdx="0"/>
  <p:cmAuthor id="1" name="hiteesha" initials="h" lastIdx="6" clrIdx="1">
    <p:extLst>
      <p:ext uri="{19B8F6BF-5375-455C-9EA6-DF929625EA0E}">
        <p15:presenceInfo xmlns:p15="http://schemas.microsoft.com/office/powerpoint/2012/main" userId="S-1-5-21-1666015839-3846122634-945917319-1479" providerId="AD"/>
      </p:ext>
    </p:extLst>
  </p:cmAuthor>
  <p:cmAuthor id="2" name="Hiteesha" initials="HJ" lastIdx="1" clrIdx="2">
    <p:extLst>
      <p:ext uri="{19B8F6BF-5375-455C-9EA6-DF929625EA0E}">
        <p15:presenceInfo xmlns:p15="http://schemas.microsoft.com/office/powerpoint/2012/main" userId="S::hiteesha@hawkeslearning.com::d57a7756-eed0-4065-a00b-bd1ad0790a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7F7C"/>
    <a:srgbClr val="003231"/>
    <a:srgbClr val="006666"/>
    <a:srgbClr val="1F497D"/>
    <a:srgbClr val="00000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69" autoAdjust="0"/>
    <p:restoredTop sz="94673" autoAdjust="0"/>
  </p:normalViewPr>
  <p:slideViewPr>
    <p:cSldViewPr>
      <p:cViewPr varScale="1">
        <p:scale>
          <a:sx n="105" d="100"/>
          <a:sy n="105" d="100"/>
        </p:scale>
        <p:origin x="133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8374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5A6457-5E15-4FC0-8775-5568A1E099B0}" type="datetimeFigureOut">
              <a:rPr lang="en-US" smtClean="0"/>
              <a:pPr/>
              <a:t>6/26/2025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E8ADEB-44F7-4491-AC1C-C8CAAD40EB1A}" type="slidenum">
              <a:rPr lang="en-US" smtClean="0"/>
              <a:pPr/>
              <a:t>‹#›</a:t>
            </a:fld>
            <a:endParaRPr lang="en-US"/>
          </a:p>
        </p:txBody>
      </p:sp>
    </p:spTree>
    <p:extLst>
      <p:ext uri="{BB962C8B-B14F-4D97-AF65-F5344CB8AC3E}">
        <p14:creationId xmlns:p14="http://schemas.microsoft.com/office/powerpoint/2010/main" val="3526853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spcBef>
                <a:spcPct val="0"/>
              </a:spcBef>
              <a:buFontTx/>
              <a:buNone/>
              <a:defRPr/>
            </a:pPr>
            <a:fld id="{311D13F7-E188-48FE-A803-C1547E79A335}" type="slidenum">
              <a:rPr lang="en-US" sz="1200" b="0">
                <a:latin typeface="+mn-lt"/>
              </a:rPr>
              <a:pPr algn="r">
                <a:spcBef>
                  <a:spcPct val="0"/>
                </a:spcBef>
                <a:buFontTx/>
                <a:buNone/>
                <a:defRPr/>
              </a:pPr>
              <a:t>2</a:t>
            </a:fld>
            <a:endParaRPr lang="en-US" sz="1200" b="0" dirty="0">
              <a:latin typeface="+mn-lt"/>
            </a:endParaRPr>
          </a:p>
        </p:txBody>
      </p:sp>
    </p:spTree>
    <p:extLst>
      <p:ext uri="{BB962C8B-B14F-4D97-AF65-F5344CB8AC3E}">
        <p14:creationId xmlns:p14="http://schemas.microsoft.com/office/powerpoint/2010/main" val="2032807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338942" y="6005935"/>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image" Target="../media/image16.wmf"/><Relationship Id="rId5" Type="http://schemas.openxmlformats.org/officeDocument/2006/relationships/oleObject" Target="../embeddings/oleObject3.bin"/><Relationship Id="rId4" Type="http://schemas.openxmlformats.org/officeDocument/2006/relationships/image" Target="../media/image15.wmf"/></Relationships>
</file>

<file path=ppt/slides/_rels/slide15.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18.wmf"/><Relationship Id="rId5" Type="http://schemas.openxmlformats.org/officeDocument/2006/relationships/oleObject" Target="../embeddings/oleObject5.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24.emf"/></Relationships>
</file>

<file path=ppt/slides/_rels/slide18.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27.emf"/><Relationship Id="rId4" Type="http://schemas.openxmlformats.org/officeDocument/2006/relationships/image" Target="../media/image26.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30.emf"/><Relationship Id="rId4" Type="http://schemas.openxmlformats.org/officeDocument/2006/relationships/image" Target="../media/image29.wmf"/></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4.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5.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34.emf"/></Relationships>
</file>

<file path=ppt/slides/_rels/slide2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7.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slideLayout" Target="../slideLayouts/slideLayout2.xml"/><Relationship Id="rId1" Type="http://schemas.openxmlformats.org/officeDocument/2006/relationships/tags" Target="../tags/tag2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image" Target="../media/image37.emf"/></Relationships>
</file>

<file path=ppt/slides/_rels/slide28.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42.emf"/><Relationship Id="rId4" Type="http://schemas.openxmlformats.org/officeDocument/2006/relationships/image" Target="../media/image41.emf"/></Relationships>
</file>

<file path=ppt/slides/_rels/slide29.xml.rels><?xml version="1.0" encoding="UTF-8" standalone="yes"?>
<Relationships xmlns="http://schemas.openxmlformats.org/package/2006/relationships"><Relationship Id="rId8" Type="http://schemas.openxmlformats.org/officeDocument/2006/relationships/image" Target="../media/image48.emf"/><Relationship Id="rId3" Type="http://schemas.openxmlformats.org/officeDocument/2006/relationships/image" Target="../media/image43.emf"/><Relationship Id="rId7" Type="http://schemas.openxmlformats.org/officeDocument/2006/relationships/image" Target="../media/image47.emf"/><Relationship Id="rId2" Type="http://schemas.openxmlformats.org/officeDocument/2006/relationships/slideLayout" Target="../slideLayouts/slideLayout2.xml"/><Relationship Id="rId1" Type="http://schemas.openxmlformats.org/officeDocument/2006/relationships/tags" Target="../tags/tag23.xml"/><Relationship Id="rId6" Type="http://schemas.openxmlformats.org/officeDocument/2006/relationships/image" Target="../media/image46.emf"/><Relationship Id="rId5" Type="http://schemas.openxmlformats.org/officeDocument/2006/relationships/image" Target="../media/image45.emf"/><Relationship Id="rId10" Type="http://schemas.openxmlformats.org/officeDocument/2006/relationships/image" Target="../media/image50.emf"/><Relationship Id="rId4" Type="http://schemas.openxmlformats.org/officeDocument/2006/relationships/image" Target="../media/image44.emf"/><Relationship Id="rId9" Type="http://schemas.openxmlformats.org/officeDocument/2006/relationships/image" Target="../media/image49.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image" Target="../media/image53.emf"/><Relationship Id="rId4" Type="http://schemas.openxmlformats.org/officeDocument/2006/relationships/image" Target="../media/image52.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Decimals, Fractions, and Percents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3: Changing Percents to Decimal Numbers</a:t>
            </a:r>
            <a:r>
              <a:rPr lang="en-US" baseline="-25000" dirty="0">
                <a:solidFill>
                  <a:schemeClr val="accent1"/>
                </a:solidFill>
              </a:rPr>
              <a:t>2</a:t>
            </a:r>
            <a:endParaRPr lang="en-US" sz="3200" dirty="0">
              <a:solidFill>
                <a:schemeClr val="accent1"/>
              </a:solidFill>
            </a:endParaRPr>
          </a:p>
        </p:txBody>
      </p:sp>
      <p:pic>
        <p:nvPicPr>
          <p:cNvPr id="2" name="Picture 1" descr="d. One hundred percent equals one point zero zero.">
            <a:extLst>
              <a:ext uri="{FF2B5EF4-FFF2-40B4-BE49-F238E27FC236}">
                <a16:creationId xmlns:a16="http://schemas.microsoft.com/office/drawing/2014/main" id="{5C02DDDD-9D15-44C0-870B-E91B47BBD01A}"/>
              </a:ext>
            </a:extLst>
          </p:cNvPr>
          <p:cNvPicPr>
            <a:picLocks noChangeAspect="1"/>
          </p:cNvPicPr>
          <p:nvPr/>
        </p:nvPicPr>
        <p:blipFill>
          <a:blip r:embed="rId3"/>
          <a:stretch>
            <a:fillRect/>
          </a:stretch>
        </p:blipFill>
        <p:spPr>
          <a:xfrm>
            <a:off x="457200" y="1355313"/>
            <a:ext cx="2261616" cy="306324"/>
          </a:xfrm>
          <a:prstGeom prst="rect">
            <a:avLst/>
          </a:prstGeom>
        </p:spPr>
      </p:pic>
      <p:pic>
        <p:nvPicPr>
          <p:cNvPr id="3" name="Picture 2" descr="e. Zero point two five percent equals zero point zero zero two five. Note that when moving the decimal point two places to the left, two zeros were added as placeholders.">
            <a:extLst>
              <a:ext uri="{FF2B5EF4-FFF2-40B4-BE49-F238E27FC236}">
                <a16:creationId xmlns:a16="http://schemas.microsoft.com/office/drawing/2014/main" id="{7157C4F8-0D27-40B5-0D75-F5D5B2ACB09D}"/>
              </a:ext>
            </a:extLst>
          </p:cNvPr>
          <p:cNvPicPr>
            <a:picLocks noChangeAspect="1"/>
          </p:cNvPicPr>
          <p:nvPr/>
        </p:nvPicPr>
        <p:blipFill>
          <a:blip r:embed="rId4"/>
          <a:stretch>
            <a:fillRect/>
          </a:stretch>
        </p:blipFill>
        <p:spPr>
          <a:xfrm>
            <a:off x="459889" y="2058834"/>
            <a:ext cx="8319516" cy="1296924"/>
          </a:xfrm>
          <a:prstGeom prst="rect">
            <a:avLst/>
          </a:prstGeom>
        </p:spPr>
      </p:pic>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b="1" dirty="0"/>
              <a:t>Definition: </a:t>
            </a:r>
            <a:r>
              <a:rPr lang="en-US" dirty="0"/>
              <a:t>Relationships Between Decimal Numbers and Percents</a:t>
            </a:r>
            <a:endParaRPr lang="en-US" sz="3200" dirty="0">
              <a:solidFill>
                <a:schemeClr val="accent1"/>
              </a:solidFill>
            </a:endParaRPr>
          </a:p>
        </p:txBody>
      </p:sp>
      <p:sp>
        <p:nvSpPr>
          <p:cNvPr id="8" name="Content Placeholder 7"/>
          <p:cNvSpPr>
            <a:spLocks noGrp="1"/>
          </p:cNvSpPr>
          <p:nvPr>
            <p:ph idx="1"/>
          </p:nvPr>
        </p:nvSpPr>
        <p:spPr>
          <a:xfrm>
            <a:off x="457200" y="1280161"/>
            <a:ext cx="8229600" cy="3194721"/>
          </a:xfrm>
          <a:solidFill>
            <a:srgbClr val="FFFFCC"/>
          </a:solidFill>
          <a:ln w="28575">
            <a:solidFill>
              <a:srgbClr val="000000"/>
            </a:solidFill>
          </a:ln>
        </p:spPr>
        <p:txBody>
          <a:bodyPr wrap="square">
            <a:spAutoFit/>
          </a:bodyPr>
          <a:lstStyle/>
          <a:p>
            <a:pPr marL="533400" indent="-533400" algn="ctr">
              <a:tabLst>
                <a:tab pos="457200" algn="l"/>
              </a:tabLst>
            </a:pPr>
            <a:endParaRPr lang="en-US" b="1" dirty="0">
              <a:solidFill>
                <a:srgbClr val="000000"/>
              </a:solidFill>
            </a:endParaRPr>
          </a:p>
          <a:p>
            <a:pPr marL="533400" indent="-533400" algn="just">
              <a:tabLst>
                <a:tab pos="457200" algn="l"/>
              </a:tabLst>
            </a:pPr>
            <a:r>
              <a:rPr lang="en-US" dirty="0">
                <a:solidFill>
                  <a:srgbClr val="000000"/>
                </a:solidFill>
              </a:rPr>
              <a:t>A decimal number that is</a:t>
            </a:r>
          </a:p>
          <a:p>
            <a:pPr marL="533400" indent="-533400" algn="just">
              <a:lnSpc>
                <a:spcPct val="20000"/>
              </a:lnSpc>
              <a:tabLst>
                <a:tab pos="457200" algn="l"/>
              </a:tabLst>
            </a:pPr>
            <a:r>
              <a:rPr lang="en-US" dirty="0">
                <a:solidFill>
                  <a:srgbClr val="000000"/>
                </a:solidFill>
              </a:rPr>
              <a:t> </a:t>
            </a:r>
          </a:p>
          <a:p>
            <a:pPr marL="514350" indent="-514350" algn="just">
              <a:spcBef>
                <a:spcPts val="0"/>
              </a:spcBef>
              <a:buFont typeface="+mj-lt"/>
              <a:buAutoNum type="alphaLcPeriod"/>
            </a:pPr>
            <a:r>
              <a:rPr lang="en-US" dirty="0">
                <a:solidFill>
                  <a:srgbClr val="000000"/>
                </a:solidFill>
              </a:rPr>
              <a:t> less than 0.01 is less than 1%.</a:t>
            </a:r>
          </a:p>
          <a:p>
            <a:pPr marL="514350" indent="-514350" algn="just">
              <a:buFont typeface="+mj-lt"/>
              <a:buAutoNum type="alphaLcPeriod"/>
            </a:pPr>
            <a:r>
              <a:rPr lang="en-US" dirty="0">
                <a:solidFill>
                  <a:srgbClr val="000000"/>
                </a:solidFill>
              </a:rPr>
              <a:t> between 0.01 and 0.10 is between 1% and 10%.</a:t>
            </a:r>
          </a:p>
          <a:p>
            <a:pPr marL="514350" indent="-514350" algn="just">
              <a:buFont typeface="+mj-lt"/>
              <a:buAutoNum type="alphaLcPeriod"/>
            </a:pPr>
            <a:r>
              <a:rPr lang="en-US" dirty="0">
                <a:solidFill>
                  <a:srgbClr val="000000"/>
                </a:solidFill>
              </a:rPr>
              <a:t> between 0.10 and 1.00 is between 10% and 100%.</a:t>
            </a:r>
          </a:p>
          <a:p>
            <a:pPr marL="514350" indent="-514350" algn="just">
              <a:buFont typeface="+mj-lt"/>
              <a:buAutoNum type="alphaLcPeriod"/>
            </a:pPr>
            <a:r>
              <a:rPr lang="en-US" dirty="0">
                <a:solidFill>
                  <a:srgbClr val="000000"/>
                </a:solidFill>
              </a:rPr>
              <a:t>more than 1 is more than 100%.</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normAutofit/>
          </a:bodyPr>
          <a:lstStyle/>
          <a:p>
            <a:r>
              <a:rPr lang="en-US" b="1" dirty="0"/>
              <a:t>Procedure:</a:t>
            </a:r>
            <a:r>
              <a:rPr lang="en-US" sz="3200" b="1" dirty="0">
                <a:solidFill>
                  <a:srgbClr val="000000"/>
                </a:solidFill>
              </a:rPr>
              <a:t> </a:t>
            </a:r>
            <a:r>
              <a:rPr lang="en-US" dirty="0"/>
              <a:t>To Change a Fraction to a Percent</a:t>
            </a:r>
            <a:endParaRPr lang="en-US" dirty="0">
              <a:solidFill>
                <a:schemeClr val="accent1"/>
              </a:solidFill>
            </a:endParaRPr>
          </a:p>
        </p:txBody>
      </p:sp>
      <p:sp>
        <p:nvSpPr>
          <p:cNvPr id="4" name="Rectangle 3"/>
          <p:cNvSpPr txBox="1">
            <a:spLocks/>
          </p:cNvSpPr>
          <p:nvPr/>
        </p:nvSpPr>
        <p:spPr>
          <a:xfrm>
            <a:off x="457200" y="1325880"/>
            <a:ext cx="8229600" cy="1969770"/>
          </a:xfrm>
          <a:prstGeom prst="rect">
            <a:avLst/>
          </a:prstGeom>
          <a:solidFill>
            <a:srgbClr val="FFFFCC"/>
          </a:solidFill>
          <a:ln w="28575">
            <a:solidFill>
              <a:srgbClr val="000000"/>
            </a:solidFill>
          </a:ln>
        </p:spPr>
        <p:txBody>
          <a:bodyPr>
            <a:spAutoFit/>
          </a:bodyPr>
          <a:lstStyle/>
          <a:p>
            <a:pPr marL="533400" indent="-533400" algn="ctr">
              <a:spcBef>
                <a:spcPts val="600"/>
              </a:spcBef>
            </a:pPr>
            <a:endParaRPr lang="en-US" sz="2800" b="1" dirty="0">
              <a:solidFill>
                <a:srgbClr val="000000"/>
              </a:solidFill>
            </a:endParaRPr>
          </a:p>
          <a:p>
            <a:pPr marL="514350" indent="-514350">
              <a:spcBef>
                <a:spcPts val="600"/>
              </a:spcBef>
              <a:buFont typeface="+mj-lt"/>
              <a:buAutoNum type="arabicPeriod"/>
            </a:pPr>
            <a:r>
              <a:rPr lang="en-US" sz="2800" dirty="0">
                <a:solidFill>
                  <a:srgbClr val="000000"/>
                </a:solidFill>
              </a:rPr>
              <a:t>Change the fraction to a decimal number. </a:t>
            </a:r>
            <a:br>
              <a:rPr lang="en-US" sz="2800" dirty="0">
                <a:solidFill>
                  <a:srgbClr val="000000"/>
                </a:solidFill>
              </a:rPr>
            </a:br>
            <a:r>
              <a:rPr lang="en-US" sz="2800" dirty="0">
                <a:solidFill>
                  <a:srgbClr val="000000"/>
                </a:solidFill>
              </a:rPr>
              <a:t>(Divide the numerator by the denominator.) </a:t>
            </a:r>
          </a:p>
          <a:p>
            <a:pPr marL="514350" indent="-514350">
              <a:spcBef>
                <a:spcPts val="600"/>
              </a:spcBef>
              <a:buFont typeface="+mj-lt"/>
              <a:buAutoNum type="arabicPeriod"/>
            </a:pPr>
            <a:r>
              <a:rPr lang="en-US" sz="2800" dirty="0">
                <a:solidFill>
                  <a:srgbClr val="000000"/>
                </a:solidFill>
              </a:rPr>
              <a:t>Change the decimal number to a percent. </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4: Changing Fractions to Percents</a:t>
            </a:r>
            <a:r>
              <a:rPr lang="en-US" sz="3200" baseline="-25000" dirty="0">
                <a:solidFill>
                  <a:schemeClr val="accent1"/>
                </a:solidFill>
              </a:rPr>
              <a:t>1</a:t>
            </a:r>
            <a:endParaRPr lang="en-US" sz="3200" dirty="0">
              <a:solidFill>
                <a:schemeClr val="accent1"/>
              </a:solidFill>
            </a:endParaRPr>
          </a:p>
        </p:txBody>
      </p:sp>
      <p:sp>
        <p:nvSpPr>
          <p:cNvPr id="6147" name="Rectangle 3"/>
          <p:cNvSpPr>
            <a:spLocks noGrp="1"/>
          </p:cNvSpPr>
          <p:nvPr>
            <p:ph idx="1"/>
          </p:nvPr>
        </p:nvSpPr>
        <p:spPr>
          <a:xfrm>
            <a:off x="457200" y="1432560"/>
            <a:ext cx="8229600" cy="701040"/>
          </a:xfrm>
          <a:prstGeom prst="rect">
            <a:avLst/>
          </a:prstGeom>
        </p:spPr>
        <p:txBody>
          <a:bodyPr/>
          <a:lstStyle/>
          <a:p>
            <a:pPr eaLnBrk="1" hangingPunct="1">
              <a:lnSpc>
                <a:spcPct val="90000"/>
              </a:lnSpc>
              <a:buFont typeface="Courier New" pitchFamily="49" charset="0"/>
              <a:buNone/>
            </a:pPr>
            <a:r>
              <a:rPr lang="en-US" i="0" dirty="0">
                <a:solidFill>
                  <a:schemeClr val="tx1"/>
                </a:solidFill>
              </a:rPr>
              <a:t>Change</a:t>
            </a:r>
            <a:endParaRPr lang="en-US" dirty="0">
              <a:solidFill>
                <a:schemeClr val="tx1"/>
              </a:solidFill>
            </a:endParaRPr>
          </a:p>
        </p:txBody>
      </p:sp>
      <p:pic>
        <p:nvPicPr>
          <p:cNvPr id="3" name="Picture 2" descr="5 divided by 8">
            <a:extLst>
              <a:ext uri="{FF2B5EF4-FFF2-40B4-BE49-F238E27FC236}">
                <a16:creationId xmlns:a16="http://schemas.microsoft.com/office/drawing/2014/main" id="{2C07D161-400A-F9A7-049E-0C66E94E9949}"/>
              </a:ext>
            </a:extLst>
          </p:cNvPr>
          <p:cNvPicPr>
            <a:picLocks noChangeAspect="1"/>
          </p:cNvPicPr>
          <p:nvPr/>
        </p:nvPicPr>
        <p:blipFill>
          <a:blip r:embed="rId3"/>
          <a:stretch>
            <a:fillRect/>
          </a:stretch>
        </p:blipFill>
        <p:spPr>
          <a:xfrm>
            <a:off x="1749132" y="1273688"/>
            <a:ext cx="230124" cy="739140"/>
          </a:xfrm>
          <a:prstGeom prst="rect">
            <a:avLst/>
          </a:prstGeom>
        </p:spPr>
      </p:pic>
      <p:sp>
        <p:nvSpPr>
          <p:cNvPr id="2" name="TextBox 1">
            <a:extLst>
              <a:ext uri="{FF2B5EF4-FFF2-40B4-BE49-F238E27FC236}">
                <a16:creationId xmlns:a16="http://schemas.microsoft.com/office/drawing/2014/main" id="{3A934810-428F-F07A-D1C1-32C2396CBEEA}"/>
              </a:ext>
            </a:extLst>
          </p:cNvPr>
          <p:cNvSpPr txBox="1"/>
          <p:nvPr/>
        </p:nvSpPr>
        <p:spPr>
          <a:xfrm>
            <a:off x="2010299" y="1381648"/>
            <a:ext cx="2286000" cy="523220"/>
          </a:xfrm>
          <a:prstGeom prst="rect">
            <a:avLst/>
          </a:prstGeom>
          <a:noFill/>
        </p:spPr>
        <p:txBody>
          <a:bodyPr wrap="square" rtlCol="0">
            <a:spAutoFit/>
          </a:bodyPr>
          <a:lstStyle/>
          <a:p>
            <a:r>
              <a:rPr lang="en-US" sz="2800" i="0" dirty="0">
                <a:solidFill>
                  <a:schemeClr val="tx1"/>
                </a:solidFill>
              </a:rPr>
              <a:t>to a percent.</a:t>
            </a:r>
            <a:endParaRPr lang="en-IN" sz="2800" dirty="0"/>
          </a:p>
        </p:txBody>
      </p:sp>
      <p:sp>
        <p:nvSpPr>
          <p:cNvPr id="6" name="Rectangle 5"/>
          <p:cNvSpPr/>
          <p:nvPr/>
        </p:nvSpPr>
        <p:spPr>
          <a:xfrm>
            <a:off x="484017" y="2184512"/>
            <a:ext cx="1425390" cy="523220"/>
          </a:xfrm>
          <a:prstGeom prst="rect">
            <a:avLst/>
          </a:prstGeom>
        </p:spPr>
        <p:txBody>
          <a:bodyPr wrap="none">
            <a:spAutoFit/>
          </a:bodyPr>
          <a:lstStyle/>
          <a:p>
            <a:r>
              <a:rPr lang="en-US" sz="2800" b="1" dirty="0"/>
              <a:t>Solution</a:t>
            </a:r>
            <a:endParaRPr lang="en-US" sz="2800" dirty="0"/>
          </a:p>
        </p:txBody>
      </p:sp>
      <p:sp>
        <p:nvSpPr>
          <p:cNvPr id="7" name="Rectangle 6"/>
          <p:cNvSpPr/>
          <p:nvPr/>
        </p:nvSpPr>
        <p:spPr>
          <a:xfrm>
            <a:off x="484017" y="2951946"/>
            <a:ext cx="7940040" cy="954107"/>
          </a:xfrm>
          <a:prstGeom prst="rect">
            <a:avLst/>
          </a:prstGeom>
        </p:spPr>
        <p:txBody>
          <a:bodyPr wrap="square">
            <a:spAutoFit/>
          </a:bodyPr>
          <a:lstStyle/>
          <a:p>
            <a:r>
              <a:rPr lang="en-US" sz="2800" dirty="0"/>
              <a:t>Note that </a:t>
            </a:r>
            <a:r>
              <a:rPr lang="en-US" sz="2800" dirty="0">
                <a:solidFill>
                  <a:srgbClr val="000099"/>
                </a:solidFill>
              </a:rPr>
              <a:t>8</a:t>
            </a:r>
            <a:r>
              <a:rPr lang="en-US" sz="2800" dirty="0"/>
              <a:t> is not a factor of </a:t>
            </a:r>
            <a:r>
              <a:rPr lang="en-US" sz="2800" dirty="0">
                <a:solidFill>
                  <a:srgbClr val="1F497D"/>
                </a:solidFill>
              </a:rPr>
              <a:t>100,</a:t>
            </a:r>
            <a:r>
              <a:rPr lang="en-US" sz="2800" dirty="0"/>
              <a:t> so we divide using long division (or using a calculator). </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4: Changing Fractions to Percents</a:t>
            </a:r>
            <a:r>
              <a:rPr lang="en-US" baseline="-25000" dirty="0">
                <a:solidFill>
                  <a:schemeClr val="accent1"/>
                </a:solidFill>
              </a:rPr>
              <a:t>2</a:t>
            </a:r>
            <a:endParaRPr lang="en-US" sz="3200" dirty="0">
              <a:solidFill>
                <a:schemeClr val="accent1"/>
              </a:solidFill>
            </a:endParaRPr>
          </a:p>
        </p:txBody>
      </p:sp>
      <p:graphicFrame>
        <p:nvGraphicFramePr>
          <p:cNvPr id="7172" name="Object 4" descr="To divide 8 into 5, we will add decimal and zeroes. &#10;&#10;Divide 8 into 50. It goes 6 times, which gives 48. The remainder is 2.&#10;&#10;Bring down a 0, making it 20. Divide 8 into 20. It goes 2 times, which gives 16. The remainder is 4.&#10;&#10;Bring down another 0, making it 40. Divide 8 into 40. It goes exactly 5 times, with no remainder.&#10;&#10;Thus, the quotient is 0.625, and the division is complete."/>
          <p:cNvGraphicFramePr>
            <a:graphicFrameLocks noChangeAspect="1"/>
          </p:cNvGraphicFramePr>
          <p:nvPr>
            <p:extLst>
              <p:ext uri="{D42A27DB-BD31-4B8C-83A1-F6EECF244321}">
                <p14:modId xmlns:p14="http://schemas.microsoft.com/office/powerpoint/2010/main" val="3379235050"/>
              </p:ext>
            </p:extLst>
          </p:nvPr>
        </p:nvGraphicFramePr>
        <p:xfrm>
          <a:off x="1403350" y="1295400"/>
          <a:ext cx="6337300" cy="3543300"/>
        </p:xfrm>
        <a:graphic>
          <a:graphicData uri="http://schemas.openxmlformats.org/presentationml/2006/ole">
            <mc:AlternateContent xmlns:mc="http://schemas.openxmlformats.org/markup-compatibility/2006">
              <mc:Choice xmlns:v="urn:schemas-microsoft-com:vml" Requires="v">
                <p:oleObj name="Equation" r:id="rId3" imgW="6337080" imgH="3543120" progId="Equation.DSMT4">
                  <p:embed/>
                </p:oleObj>
              </mc:Choice>
              <mc:Fallback>
                <p:oleObj name="Equation" r:id="rId3" imgW="6337080" imgH="3543120" progId="Equation.DSMT4">
                  <p:embed/>
                  <p:pic>
                    <p:nvPicPr>
                      <p:cNvPr id="7172" name="Object 4"/>
                      <p:cNvPicPr>
                        <a:picLocks noChangeAspect="1" noChangeArrowheads="1"/>
                      </p:cNvPicPr>
                      <p:nvPr/>
                    </p:nvPicPr>
                    <p:blipFill>
                      <a:blip r:embed="rId4"/>
                      <a:srcRect/>
                      <a:stretch>
                        <a:fillRect/>
                      </a:stretch>
                    </p:blipFill>
                    <p:spPr bwMode="auto">
                      <a:xfrm>
                        <a:off x="1403350" y="1295400"/>
                        <a:ext cx="6337300" cy="35433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4038600" y="2521059"/>
            <a:ext cx="4371109" cy="1815882"/>
          </a:xfrm>
          <a:prstGeom prst="rect">
            <a:avLst/>
          </a:prstGeom>
        </p:spPr>
        <p:txBody>
          <a:bodyPr wrap="square">
            <a:spAutoFit/>
          </a:bodyPr>
          <a:lstStyle/>
          <a:p>
            <a:r>
              <a:rPr lang="en-US" sz="2800" dirty="0"/>
              <a:t>Now change </a:t>
            </a:r>
            <a:r>
              <a:rPr lang="en-US" sz="2800" dirty="0">
                <a:solidFill>
                  <a:srgbClr val="0000FF"/>
                </a:solidFill>
              </a:rPr>
              <a:t>0.625</a:t>
            </a:r>
            <a:r>
              <a:rPr lang="en-US" sz="2800" dirty="0"/>
              <a:t> to a percent. Move the decimal point two places to the right</a:t>
            </a:r>
          </a:p>
          <a:p>
            <a:r>
              <a:rPr lang="en-US" sz="2800" dirty="0"/>
              <a:t>and write the % sign.</a:t>
            </a:r>
            <a:endParaRPr lang="en-US" sz="2800" dirty="0">
              <a:solidFill>
                <a:srgbClr val="007F7C"/>
              </a:solidFill>
            </a:endParaRPr>
          </a:p>
        </p:txBody>
      </p:sp>
      <p:graphicFrame>
        <p:nvGraphicFramePr>
          <p:cNvPr id="7173" name="Object 5" descr="five divided by eight equals zero point six two five equals sixty two point five percent."/>
          <p:cNvGraphicFramePr>
            <a:graphicFrameLocks noChangeAspect="1"/>
          </p:cNvGraphicFramePr>
          <p:nvPr>
            <p:extLst>
              <p:ext uri="{D42A27DB-BD31-4B8C-83A1-F6EECF244321}">
                <p14:modId xmlns:p14="http://schemas.microsoft.com/office/powerpoint/2010/main" val="3352747005"/>
              </p:ext>
            </p:extLst>
          </p:nvPr>
        </p:nvGraphicFramePr>
        <p:xfrm>
          <a:off x="4572000" y="4630420"/>
          <a:ext cx="2171700" cy="736600"/>
        </p:xfrm>
        <a:graphic>
          <a:graphicData uri="http://schemas.openxmlformats.org/presentationml/2006/ole">
            <mc:AlternateContent xmlns:mc="http://schemas.openxmlformats.org/markup-compatibility/2006">
              <mc:Choice xmlns:v="urn:schemas-microsoft-com:vml" Requires="v">
                <p:oleObj name="Equation" r:id="rId5" imgW="2171520" imgH="736560" progId="Equation.DSMT4">
                  <p:embed/>
                </p:oleObj>
              </mc:Choice>
              <mc:Fallback>
                <p:oleObj name="Equation" r:id="rId5" imgW="2171520" imgH="736560" progId="Equation.DSMT4">
                  <p:embed/>
                  <p:pic>
                    <p:nvPicPr>
                      <p:cNvPr id="7173" name="Object 5"/>
                      <p:cNvPicPr>
                        <a:picLocks noChangeAspect="1" noChangeArrowheads="1"/>
                      </p:cNvPicPr>
                      <p:nvPr/>
                    </p:nvPicPr>
                    <p:blipFill>
                      <a:blip r:embed="rId6"/>
                      <a:srcRect/>
                      <a:stretch>
                        <a:fillRect/>
                      </a:stretch>
                    </p:blipFill>
                    <p:spPr bwMode="auto">
                      <a:xfrm>
                        <a:off x="4572000" y="4630420"/>
                        <a:ext cx="2171700" cy="736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5: Changing Fractions to Percents</a:t>
            </a:r>
          </a:p>
        </p:txBody>
      </p:sp>
      <p:sp>
        <p:nvSpPr>
          <p:cNvPr id="8195" name="Rectangle 3"/>
          <p:cNvSpPr>
            <a:spLocks noGrp="1"/>
          </p:cNvSpPr>
          <p:nvPr>
            <p:ph idx="1"/>
          </p:nvPr>
        </p:nvSpPr>
        <p:spPr>
          <a:xfrm>
            <a:off x="457200" y="1280160"/>
            <a:ext cx="8229600" cy="523220"/>
          </a:xfrm>
          <a:prstGeom prst="rect">
            <a:avLst/>
          </a:prstGeom>
        </p:spPr>
        <p:txBody>
          <a:bodyPr>
            <a:spAutoFit/>
          </a:bodyPr>
          <a:lstStyle/>
          <a:p>
            <a:pPr algn="just" eaLnBrk="1" hangingPunct="1">
              <a:buFont typeface="Courier New" pitchFamily="49" charset="0"/>
              <a:buNone/>
            </a:pPr>
            <a:r>
              <a:rPr lang="en-US" i="0" dirty="0">
                <a:solidFill>
                  <a:schemeClr val="tx1"/>
                </a:solidFill>
              </a:rPr>
              <a:t>Change</a:t>
            </a:r>
            <a:endParaRPr lang="en-US" b="1" i="0" dirty="0">
              <a:solidFill>
                <a:schemeClr val="tx1"/>
              </a:solidFill>
            </a:endParaRPr>
          </a:p>
        </p:txBody>
      </p:sp>
      <p:graphicFrame>
        <p:nvGraphicFramePr>
          <p:cNvPr id="8196" name="Object 4" descr="11 divided by 20"/>
          <p:cNvGraphicFramePr>
            <a:graphicFrameLocks noChangeAspect="1"/>
          </p:cNvGraphicFramePr>
          <p:nvPr>
            <p:extLst>
              <p:ext uri="{D42A27DB-BD31-4B8C-83A1-F6EECF244321}">
                <p14:modId xmlns:p14="http://schemas.microsoft.com/office/powerpoint/2010/main" val="2114979908"/>
              </p:ext>
            </p:extLst>
          </p:nvPr>
        </p:nvGraphicFramePr>
        <p:xfrm>
          <a:off x="1733550" y="1187450"/>
          <a:ext cx="381000" cy="736600"/>
        </p:xfrm>
        <a:graphic>
          <a:graphicData uri="http://schemas.openxmlformats.org/presentationml/2006/ole">
            <mc:AlternateContent xmlns:mc="http://schemas.openxmlformats.org/markup-compatibility/2006">
              <mc:Choice xmlns:v="urn:schemas-microsoft-com:vml" Requires="v">
                <p:oleObj name="Equation" r:id="rId3" imgW="380880" imgH="736560" progId="Equation.DSMT4">
                  <p:embed/>
                </p:oleObj>
              </mc:Choice>
              <mc:Fallback>
                <p:oleObj name="Equation" r:id="rId3" imgW="380880" imgH="736560" progId="Equation.DSMT4">
                  <p:embed/>
                  <p:pic>
                    <p:nvPicPr>
                      <p:cNvPr id="8196" name="Object 4"/>
                      <p:cNvPicPr>
                        <a:picLocks noChangeAspect="1" noChangeArrowheads="1"/>
                      </p:cNvPicPr>
                      <p:nvPr/>
                    </p:nvPicPr>
                    <p:blipFill>
                      <a:blip r:embed="rId4"/>
                      <a:srcRect/>
                      <a:stretch>
                        <a:fillRect/>
                      </a:stretch>
                    </p:blipFill>
                    <p:spPr bwMode="auto">
                      <a:xfrm>
                        <a:off x="1733550" y="1187450"/>
                        <a:ext cx="381000" cy="736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2" name="TextBox 1">
            <a:extLst>
              <a:ext uri="{FF2B5EF4-FFF2-40B4-BE49-F238E27FC236}">
                <a16:creationId xmlns:a16="http://schemas.microsoft.com/office/drawing/2014/main" id="{DB13F90A-9F8A-A647-E32E-861690EB757D}"/>
              </a:ext>
            </a:extLst>
          </p:cNvPr>
          <p:cNvSpPr txBox="1"/>
          <p:nvPr/>
        </p:nvSpPr>
        <p:spPr>
          <a:xfrm>
            <a:off x="2173940" y="1325394"/>
            <a:ext cx="2459319" cy="523220"/>
          </a:xfrm>
          <a:prstGeom prst="rect">
            <a:avLst/>
          </a:prstGeom>
          <a:noFill/>
        </p:spPr>
        <p:txBody>
          <a:bodyPr wrap="square" rtlCol="0">
            <a:spAutoFit/>
          </a:bodyPr>
          <a:lstStyle/>
          <a:p>
            <a:r>
              <a:rPr lang="en-US" sz="2800" i="0" dirty="0">
                <a:solidFill>
                  <a:schemeClr val="tx1"/>
                </a:solidFill>
              </a:rPr>
              <a:t>to a percent.</a:t>
            </a:r>
            <a:endParaRPr lang="en-IN" sz="2800" dirty="0"/>
          </a:p>
        </p:txBody>
      </p:sp>
      <p:sp>
        <p:nvSpPr>
          <p:cNvPr id="22" name="Rectangle 21"/>
          <p:cNvSpPr/>
          <p:nvPr/>
        </p:nvSpPr>
        <p:spPr>
          <a:xfrm>
            <a:off x="457200" y="1935480"/>
            <a:ext cx="1425390" cy="954107"/>
          </a:xfrm>
          <a:prstGeom prst="rect">
            <a:avLst/>
          </a:prstGeom>
        </p:spPr>
        <p:txBody>
          <a:bodyPr wrap="none">
            <a:spAutoFit/>
          </a:bodyPr>
          <a:lstStyle/>
          <a:p>
            <a:r>
              <a:rPr lang="en-US" sz="2800" b="1" dirty="0"/>
              <a:t>Solution</a:t>
            </a:r>
          </a:p>
          <a:p>
            <a:r>
              <a:rPr lang="en-US" sz="2800" dirty="0"/>
              <a:t>Divide:</a:t>
            </a:r>
          </a:p>
        </p:txBody>
      </p:sp>
      <p:graphicFrame>
        <p:nvGraphicFramePr>
          <p:cNvPr id="3095" name="Object 23" descr="A long division problem showing how 11 is divided by 20. The division is set up with 20 outside the division bar and 11.000 inside. First, 20 goes into 11 zero times, so 0 is written above the division bar.&#10;Now, Dividing 110 by 20 gives 5, and after subtracting 100, the remainder is 10. 0 is brought down, making 100. Dividing 100 by 20 gives 5 again, and subtracting 100 results in a remainder of 0. Thus, the final quotient is 0.55."/>
          <p:cNvGraphicFramePr>
            <a:graphicFrameLocks noChangeAspect="1"/>
          </p:cNvGraphicFramePr>
          <p:nvPr>
            <p:extLst>
              <p:ext uri="{D42A27DB-BD31-4B8C-83A1-F6EECF244321}">
                <p14:modId xmlns:p14="http://schemas.microsoft.com/office/powerpoint/2010/main" val="3833391724"/>
              </p:ext>
            </p:extLst>
          </p:nvPr>
        </p:nvGraphicFramePr>
        <p:xfrm>
          <a:off x="1882590" y="2738606"/>
          <a:ext cx="1155700" cy="2794000"/>
        </p:xfrm>
        <a:graphic>
          <a:graphicData uri="http://schemas.openxmlformats.org/presentationml/2006/ole">
            <mc:AlternateContent xmlns:mc="http://schemas.openxmlformats.org/markup-compatibility/2006">
              <mc:Choice xmlns:v="urn:schemas-microsoft-com:vml" Requires="v">
                <p:oleObj name="Equation" r:id="rId5" imgW="1155600" imgH="2793960" progId="Equation.DSMT4">
                  <p:embed/>
                </p:oleObj>
              </mc:Choice>
              <mc:Fallback>
                <p:oleObj name="Equation" r:id="rId5" imgW="1155600" imgH="2793960" progId="Equation.DSMT4">
                  <p:embed/>
                  <p:pic>
                    <p:nvPicPr>
                      <p:cNvPr id="3095" name="Object 23"/>
                      <p:cNvPicPr>
                        <a:picLocks noChangeAspect="1" noChangeArrowheads="1"/>
                      </p:cNvPicPr>
                      <p:nvPr/>
                    </p:nvPicPr>
                    <p:blipFill>
                      <a:blip r:embed="rId6"/>
                      <a:srcRect/>
                      <a:stretch>
                        <a:fillRect/>
                      </a:stretch>
                    </p:blipFill>
                    <p:spPr bwMode="auto">
                      <a:xfrm>
                        <a:off x="1882590" y="2738606"/>
                        <a:ext cx="1155700" cy="27940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3108" name="Object 36" descr="Thus, eleven divided by twenty equals zero point five five, which is equal to fifty five percent."/>
          <p:cNvGraphicFramePr>
            <a:graphicFrameLocks noChangeAspect="1"/>
          </p:cNvGraphicFramePr>
          <p:nvPr>
            <p:extLst>
              <p:ext uri="{D42A27DB-BD31-4B8C-83A1-F6EECF244321}">
                <p14:modId xmlns:p14="http://schemas.microsoft.com/office/powerpoint/2010/main" val="3834304455"/>
              </p:ext>
            </p:extLst>
          </p:nvPr>
        </p:nvGraphicFramePr>
        <p:xfrm>
          <a:off x="4638675" y="2336800"/>
          <a:ext cx="2781300" cy="736600"/>
        </p:xfrm>
        <a:graphic>
          <a:graphicData uri="http://schemas.openxmlformats.org/presentationml/2006/ole">
            <mc:AlternateContent xmlns:mc="http://schemas.openxmlformats.org/markup-compatibility/2006">
              <mc:Choice xmlns:v="urn:schemas-microsoft-com:vml" Requires="v">
                <p:oleObj name="Equation" r:id="rId7" imgW="2781000" imgH="736560" progId="Equation.DSMT4">
                  <p:embed/>
                </p:oleObj>
              </mc:Choice>
              <mc:Fallback>
                <p:oleObj name="Equation" r:id="rId7" imgW="2781000" imgH="736560" progId="Equation.DSMT4">
                  <p:embed/>
                  <p:pic>
                    <p:nvPicPr>
                      <p:cNvPr id="3108" name="Object 36"/>
                      <p:cNvPicPr>
                        <a:picLocks noChangeAspect="1" noChangeArrowheads="1"/>
                      </p:cNvPicPr>
                      <p:nvPr/>
                    </p:nvPicPr>
                    <p:blipFill>
                      <a:blip r:embed="rId8"/>
                      <a:srcRect/>
                      <a:stretch>
                        <a:fillRect/>
                      </a:stretch>
                    </p:blipFill>
                    <p:spPr bwMode="auto">
                      <a:xfrm>
                        <a:off x="4638675" y="2336800"/>
                        <a:ext cx="2781300" cy="736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25" name="Rectangle 24"/>
          <p:cNvSpPr/>
          <p:nvPr/>
        </p:nvSpPr>
        <p:spPr>
          <a:xfrm>
            <a:off x="4475018" y="3352800"/>
            <a:ext cx="4059382" cy="954107"/>
          </a:xfrm>
          <a:prstGeom prst="rect">
            <a:avLst/>
          </a:prstGeom>
        </p:spPr>
        <p:txBody>
          <a:bodyPr wrap="square">
            <a:spAutoFit/>
          </a:bodyPr>
          <a:lstStyle/>
          <a:p>
            <a:r>
              <a:rPr lang="en-US" sz="2800" dirty="0"/>
              <a:t>Or, we can note that </a:t>
            </a:r>
            <a:r>
              <a:rPr lang="en-US" sz="2800" dirty="0">
                <a:solidFill>
                  <a:srgbClr val="0000FF"/>
                </a:solidFill>
              </a:rPr>
              <a:t>20</a:t>
            </a:r>
            <a:r>
              <a:rPr lang="en-US" sz="2800" dirty="0"/>
              <a:t> is a factor of 100 and write</a:t>
            </a:r>
          </a:p>
        </p:txBody>
      </p:sp>
      <p:graphicFrame>
        <p:nvGraphicFramePr>
          <p:cNvPr id="26" name="Object 36" descr="Eleven divided by twenty is equal to eleven divided by twenty times five divided by five, which equals fifty five divided by one hundred, or fifty five percent."/>
          <p:cNvGraphicFramePr>
            <a:graphicFrameLocks noChangeAspect="1"/>
          </p:cNvGraphicFramePr>
          <p:nvPr>
            <p:extLst>
              <p:ext uri="{D42A27DB-BD31-4B8C-83A1-F6EECF244321}">
                <p14:modId xmlns:p14="http://schemas.microsoft.com/office/powerpoint/2010/main" val="2159310412"/>
              </p:ext>
            </p:extLst>
          </p:nvPr>
        </p:nvGraphicFramePr>
        <p:xfrm>
          <a:off x="4569012" y="4648200"/>
          <a:ext cx="3240000" cy="776529"/>
        </p:xfrm>
        <a:graphic>
          <a:graphicData uri="http://schemas.openxmlformats.org/presentationml/2006/ole">
            <mc:AlternateContent xmlns:mc="http://schemas.openxmlformats.org/markup-compatibility/2006">
              <mc:Choice xmlns:v="urn:schemas-microsoft-com:vml" Requires="v">
                <p:oleObj name="Equation" r:id="rId9" imgW="3073320" imgH="736560" progId="Equation.DSMT4">
                  <p:embed/>
                </p:oleObj>
              </mc:Choice>
              <mc:Fallback>
                <p:oleObj name="Equation" r:id="rId9" imgW="3073320" imgH="736560" progId="Equation.DSMT4">
                  <p:embed/>
                  <p:pic>
                    <p:nvPicPr>
                      <p:cNvPr id="26" name="Object 36"/>
                      <p:cNvPicPr>
                        <a:picLocks noChangeAspect="1" noChangeArrowheads="1"/>
                      </p:cNvPicPr>
                      <p:nvPr/>
                    </p:nvPicPr>
                    <p:blipFill>
                      <a:blip r:embed="rId10"/>
                      <a:srcRect/>
                      <a:stretch>
                        <a:fillRect/>
                      </a:stretch>
                    </p:blipFill>
                    <p:spPr bwMode="auto">
                      <a:xfrm>
                        <a:off x="4569012" y="4648200"/>
                        <a:ext cx="3240000" cy="776529"/>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6: Changing Mixed Numbers </a:t>
            </a:r>
            <a:br>
              <a:rPr lang="en-US" sz="3200" dirty="0">
                <a:solidFill>
                  <a:schemeClr val="accent1"/>
                </a:solidFill>
              </a:rPr>
            </a:br>
            <a:r>
              <a:rPr lang="en-US" sz="3200" dirty="0">
                <a:solidFill>
                  <a:schemeClr val="accent1"/>
                </a:solidFill>
              </a:rPr>
              <a:t>to Percents</a:t>
            </a:r>
          </a:p>
        </p:txBody>
      </p:sp>
      <p:sp>
        <p:nvSpPr>
          <p:cNvPr id="8195" name="Rectangle 3"/>
          <p:cNvSpPr>
            <a:spLocks noGrp="1"/>
          </p:cNvSpPr>
          <p:nvPr>
            <p:ph idx="1"/>
          </p:nvPr>
        </p:nvSpPr>
        <p:spPr>
          <a:xfrm>
            <a:off x="457200" y="1153160"/>
            <a:ext cx="8229600" cy="674031"/>
          </a:xfrm>
          <a:prstGeom prst="rect">
            <a:avLst/>
          </a:prstGeom>
        </p:spPr>
        <p:txBody>
          <a:bodyPr wrap="square">
            <a:spAutoFit/>
          </a:bodyPr>
          <a:lstStyle/>
          <a:p>
            <a:pPr algn="just" eaLnBrk="1" hangingPunct="1">
              <a:lnSpc>
                <a:spcPct val="15000"/>
              </a:lnSpc>
              <a:buFont typeface="Courier New" pitchFamily="49" charset="0"/>
              <a:buNone/>
              <a:tabLst>
                <a:tab pos="1714500" algn="l"/>
              </a:tabLst>
            </a:pPr>
            <a:endParaRPr lang="en-US" b="1" i="0" dirty="0">
              <a:solidFill>
                <a:schemeClr val="tx1"/>
              </a:solidFill>
            </a:endParaRPr>
          </a:p>
          <a:p>
            <a:pPr algn="just" eaLnBrk="1" hangingPunct="1">
              <a:buFont typeface="Courier New" pitchFamily="49" charset="0"/>
              <a:buNone/>
              <a:tabLst>
                <a:tab pos="1714500" algn="l"/>
              </a:tabLst>
            </a:pPr>
            <a:r>
              <a:rPr lang="en-US" i="0" dirty="0">
                <a:solidFill>
                  <a:schemeClr val="tx1"/>
                </a:solidFill>
              </a:rPr>
              <a:t>Change</a:t>
            </a:r>
          </a:p>
        </p:txBody>
      </p:sp>
      <p:pic>
        <p:nvPicPr>
          <p:cNvPr id="5" name="Picture 4" descr="Two and one fourth.">
            <a:extLst>
              <a:ext uri="{FF2B5EF4-FFF2-40B4-BE49-F238E27FC236}">
                <a16:creationId xmlns:a16="http://schemas.microsoft.com/office/drawing/2014/main" id="{88A841F7-5B4C-632F-AFE7-72AD6045EBF3}"/>
              </a:ext>
            </a:extLst>
          </p:cNvPr>
          <p:cNvPicPr>
            <a:picLocks noChangeAspect="1"/>
          </p:cNvPicPr>
          <p:nvPr/>
        </p:nvPicPr>
        <p:blipFill>
          <a:blip r:embed="rId3"/>
          <a:stretch>
            <a:fillRect/>
          </a:stretch>
        </p:blipFill>
        <p:spPr>
          <a:xfrm>
            <a:off x="1695450" y="1203533"/>
            <a:ext cx="406908" cy="725424"/>
          </a:xfrm>
          <a:prstGeom prst="rect">
            <a:avLst/>
          </a:prstGeom>
        </p:spPr>
      </p:pic>
      <p:sp>
        <p:nvSpPr>
          <p:cNvPr id="2" name="TextBox 1">
            <a:extLst>
              <a:ext uri="{FF2B5EF4-FFF2-40B4-BE49-F238E27FC236}">
                <a16:creationId xmlns:a16="http://schemas.microsoft.com/office/drawing/2014/main" id="{D5DBD53D-6713-C946-514B-CD02A22E616C}"/>
              </a:ext>
            </a:extLst>
          </p:cNvPr>
          <p:cNvSpPr txBox="1"/>
          <p:nvPr/>
        </p:nvSpPr>
        <p:spPr>
          <a:xfrm>
            <a:off x="2101850" y="1294140"/>
            <a:ext cx="2362200" cy="523220"/>
          </a:xfrm>
          <a:prstGeom prst="rect">
            <a:avLst/>
          </a:prstGeom>
          <a:noFill/>
        </p:spPr>
        <p:txBody>
          <a:bodyPr wrap="square" rtlCol="0">
            <a:spAutoFit/>
          </a:bodyPr>
          <a:lstStyle/>
          <a:p>
            <a:r>
              <a:rPr lang="en-US" sz="2800" i="0" dirty="0">
                <a:solidFill>
                  <a:schemeClr val="tx1"/>
                </a:solidFill>
              </a:rPr>
              <a:t>to a</a:t>
            </a:r>
            <a:r>
              <a:rPr lang="en-US" sz="2800" dirty="0">
                <a:solidFill>
                  <a:schemeClr val="tx1"/>
                </a:solidFill>
              </a:rPr>
              <a:t> percent.</a:t>
            </a:r>
            <a:endParaRPr lang="en-IN" sz="2800" dirty="0"/>
          </a:p>
        </p:txBody>
      </p:sp>
      <p:sp>
        <p:nvSpPr>
          <p:cNvPr id="13" name="Rectangle 12"/>
          <p:cNvSpPr/>
          <p:nvPr/>
        </p:nvSpPr>
        <p:spPr>
          <a:xfrm>
            <a:off x="493955" y="2020821"/>
            <a:ext cx="1425390" cy="523220"/>
          </a:xfrm>
          <a:prstGeom prst="rect">
            <a:avLst/>
          </a:prstGeom>
        </p:spPr>
        <p:txBody>
          <a:bodyPr wrap="none">
            <a:spAutoFit/>
          </a:bodyPr>
          <a:lstStyle/>
          <a:p>
            <a:r>
              <a:rPr lang="en-US" sz="2800" b="1" dirty="0"/>
              <a:t>Solution</a:t>
            </a:r>
            <a:endParaRPr lang="en-US" sz="2800" dirty="0"/>
          </a:p>
        </p:txBody>
      </p:sp>
      <p:sp>
        <p:nvSpPr>
          <p:cNvPr id="14" name="Rectangle 13"/>
          <p:cNvSpPr/>
          <p:nvPr/>
        </p:nvSpPr>
        <p:spPr>
          <a:xfrm>
            <a:off x="457200" y="2522682"/>
            <a:ext cx="8153400" cy="668003"/>
          </a:xfrm>
          <a:prstGeom prst="rect">
            <a:avLst/>
          </a:prstGeom>
        </p:spPr>
        <p:txBody>
          <a:bodyPr wrap="square">
            <a:spAutoFit/>
          </a:bodyPr>
          <a:lstStyle/>
          <a:p>
            <a:pPr>
              <a:lnSpc>
                <a:spcPts val="5000"/>
              </a:lnSpc>
            </a:pPr>
            <a:r>
              <a:rPr lang="en-US" sz="2800" dirty="0"/>
              <a:t>Change</a:t>
            </a:r>
          </a:p>
        </p:txBody>
      </p:sp>
      <p:pic>
        <p:nvPicPr>
          <p:cNvPr id="6" name="Picture 5" descr="Two and one fourth.">
            <a:extLst>
              <a:ext uri="{FF2B5EF4-FFF2-40B4-BE49-F238E27FC236}">
                <a16:creationId xmlns:a16="http://schemas.microsoft.com/office/drawing/2014/main" id="{5C1A19BD-0BED-165A-E7A2-3B52CCD4479C}"/>
              </a:ext>
            </a:extLst>
          </p:cNvPr>
          <p:cNvPicPr>
            <a:picLocks noChangeAspect="1"/>
          </p:cNvPicPr>
          <p:nvPr/>
        </p:nvPicPr>
        <p:blipFill>
          <a:blip r:embed="rId3"/>
          <a:stretch>
            <a:fillRect/>
          </a:stretch>
        </p:blipFill>
        <p:spPr>
          <a:xfrm>
            <a:off x="1661385" y="2624448"/>
            <a:ext cx="406908" cy="725424"/>
          </a:xfrm>
          <a:prstGeom prst="rect">
            <a:avLst/>
          </a:prstGeom>
        </p:spPr>
      </p:pic>
      <p:sp>
        <p:nvSpPr>
          <p:cNvPr id="3" name="TextBox 2">
            <a:extLst>
              <a:ext uri="{FF2B5EF4-FFF2-40B4-BE49-F238E27FC236}">
                <a16:creationId xmlns:a16="http://schemas.microsoft.com/office/drawing/2014/main" id="{7D07292C-6E40-3DF4-B612-49138F0E2C09}"/>
              </a:ext>
            </a:extLst>
          </p:cNvPr>
          <p:cNvSpPr txBox="1"/>
          <p:nvPr/>
        </p:nvSpPr>
        <p:spPr>
          <a:xfrm>
            <a:off x="2101850" y="2665740"/>
            <a:ext cx="6457950" cy="523220"/>
          </a:xfrm>
          <a:prstGeom prst="rect">
            <a:avLst/>
          </a:prstGeom>
          <a:noFill/>
        </p:spPr>
        <p:txBody>
          <a:bodyPr wrap="square" rtlCol="0">
            <a:spAutoFit/>
          </a:bodyPr>
          <a:lstStyle/>
          <a:p>
            <a:r>
              <a:rPr lang="en-US" sz="2800" dirty="0"/>
              <a:t>to decimal form, then change the decimal</a:t>
            </a:r>
            <a:endParaRPr lang="en-IN" sz="2800" dirty="0"/>
          </a:p>
        </p:txBody>
      </p:sp>
      <p:sp>
        <p:nvSpPr>
          <p:cNvPr id="4" name="TextBox 3">
            <a:extLst>
              <a:ext uri="{FF2B5EF4-FFF2-40B4-BE49-F238E27FC236}">
                <a16:creationId xmlns:a16="http://schemas.microsoft.com/office/drawing/2014/main" id="{CA70138D-C99E-5CA9-AB70-DA3B24939968}"/>
              </a:ext>
            </a:extLst>
          </p:cNvPr>
          <p:cNvSpPr txBox="1"/>
          <p:nvPr/>
        </p:nvSpPr>
        <p:spPr>
          <a:xfrm>
            <a:off x="457200" y="3297368"/>
            <a:ext cx="4953000" cy="523220"/>
          </a:xfrm>
          <a:prstGeom prst="rect">
            <a:avLst/>
          </a:prstGeom>
          <a:noFill/>
        </p:spPr>
        <p:txBody>
          <a:bodyPr wrap="square" rtlCol="0">
            <a:spAutoFit/>
          </a:bodyPr>
          <a:lstStyle/>
          <a:p>
            <a:r>
              <a:rPr lang="en-US" sz="2800" dirty="0"/>
              <a:t>number to a percent as follows.</a:t>
            </a:r>
            <a:endParaRPr lang="en-IN" sz="2800" dirty="0"/>
          </a:p>
        </p:txBody>
      </p:sp>
      <p:pic>
        <p:nvPicPr>
          <p:cNvPr id="7" name="Picture 6" descr="Two and one fourth equals two point two five equals two hundred twenty five percent.">
            <a:extLst>
              <a:ext uri="{FF2B5EF4-FFF2-40B4-BE49-F238E27FC236}">
                <a16:creationId xmlns:a16="http://schemas.microsoft.com/office/drawing/2014/main" id="{FA5A3C21-5924-2EF6-7516-282D5E19DBFD}"/>
              </a:ext>
            </a:extLst>
          </p:cNvPr>
          <p:cNvPicPr>
            <a:picLocks noChangeAspect="1"/>
          </p:cNvPicPr>
          <p:nvPr/>
        </p:nvPicPr>
        <p:blipFill>
          <a:blip r:embed="rId4"/>
          <a:stretch>
            <a:fillRect/>
          </a:stretch>
        </p:blipFill>
        <p:spPr>
          <a:xfrm>
            <a:off x="2304542" y="3920757"/>
            <a:ext cx="2159508" cy="725424"/>
          </a:xfrm>
          <a:prstGeom prst="rect">
            <a:avLst/>
          </a:prstGeom>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7: Changing Mixed Numbers to Percents</a:t>
            </a:r>
          </a:p>
        </p:txBody>
      </p:sp>
      <p:sp>
        <p:nvSpPr>
          <p:cNvPr id="8195" name="Rectangle 3"/>
          <p:cNvSpPr>
            <a:spLocks noGrp="1"/>
          </p:cNvSpPr>
          <p:nvPr>
            <p:ph idx="1"/>
          </p:nvPr>
        </p:nvSpPr>
        <p:spPr>
          <a:xfrm>
            <a:off x="457200" y="1153160"/>
            <a:ext cx="8229600" cy="674031"/>
          </a:xfrm>
          <a:prstGeom prst="rect">
            <a:avLst/>
          </a:prstGeom>
        </p:spPr>
        <p:txBody>
          <a:bodyPr wrap="square">
            <a:spAutoFit/>
          </a:bodyPr>
          <a:lstStyle/>
          <a:p>
            <a:pPr algn="just" eaLnBrk="1" hangingPunct="1">
              <a:lnSpc>
                <a:spcPct val="15000"/>
              </a:lnSpc>
              <a:buFont typeface="Courier New" pitchFamily="49" charset="0"/>
              <a:buNone/>
              <a:tabLst>
                <a:tab pos="1714500" algn="l"/>
              </a:tabLst>
            </a:pPr>
            <a:endParaRPr lang="en-US" b="1" i="0" dirty="0">
              <a:solidFill>
                <a:schemeClr val="tx1"/>
              </a:solidFill>
            </a:endParaRPr>
          </a:p>
          <a:p>
            <a:pPr algn="just" eaLnBrk="1" hangingPunct="1">
              <a:buFont typeface="Courier New" pitchFamily="49" charset="0"/>
              <a:buNone/>
              <a:tabLst>
                <a:tab pos="1714500" algn="l"/>
              </a:tabLst>
            </a:pPr>
            <a:r>
              <a:rPr lang="en-US" i="0" dirty="0">
                <a:solidFill>
                  <a:schemeClr val="tx1"/>
                </a:solidFill>
              </a:rPr>
              <a:t>Change</a:t>
            </a:r>
          </a:p>
        </p:txBody>
      </p:sp>
      <p:pic>
        <p:nvPicPr>
          <p:cNvPr id="7" name="Picture 6" descr="Three and three fifths.">
            <a:extLst>
              <a:ext uri="{FF2B5EF4-FFF2-40B4-BE49-F238E27FC236}">
                <a16:creationId xmlns:a16="http://schemas.microsoft.com/office/drawing/2014/main" id="{D3B7FEEF-EEF2-F81C-3843-E96ECDF933BB}"/>
              </a:ext>
            </a:extLst>
          </p:cNvPr>
          <p:cNvPicPr>
            <a:picLocks noChangeAspect="1"/>
          </p:cNvPicPr>
          <p:nvPr/>
        </p:nvPicPr>
        <p:blipFill>
          <a:blip r:embed="rId3"/>
          <a:stretch>
            <a:fillRect/>
          </a:stretch>
        </p:blipFill>
        <p:spPr>
          <a:xfrm>
            <a:off x="1710571" y="1185952"/>
            <a:ext cx="394716" cy="739140"/>
          </a:xfrm>
          <a:prstGeom prst="rect">
            <a:avLst/>
          </a:prstGeom>
        </p:spPr>
      </p:pic>
      <p:sp>
        <p:nvSpPr>
          <p:cNvPr id="2" name="TextBox 1">
            <a:extLst>
              <a:ext uri="{FF2B5EF4-FFF2-40B4-BE49-F238E27FC236}">
                <a16:creationId xmlns:a16="http://schemas.microsoft.com/office/drawing/2014/main" id="{3B7BB72C-7BCA-57F2-D44D-D189B7A3625E}"/>
              </a:ext>
            </a:extLst>
          </p:cNvPr>
          <p:cNvSpPr txBox="1"/>
          <p:nvPr/>
        </p:nvSpPr>
        <p:spPr>
          <a:xfrm>
            <a:off x="2099982" y="1295103"/>
            <a:ext cx="2286000" cy="523220"/>
          </a:xfrm>
          <a:prstGeom prst="rect">
            <a:avLst/>
          </a:prstGeom>
          <a:noFill/>
        </p:spPr>
        <p:txBody>
          <a:bodyPr wrap="square" rtlCol="0">
            <a:spAutoFit/>
          </a:bodyPr>
          <a:lstStyle/>
          <a:p>
            <a:r>
              <a:rPr lang="en-US" sz="2800" i="0" dirty="0">
                <a:solidFill>
                  <a:schemeClr val="tx1"/>
                </a:solidFill>
              </a:rPr>
              <a:t>to a</a:t>
            </a:r>
            <a:r>
              <a:rPr lang="en-US" sz="2800" dirty="0">
                <a:solidFill>
                  <a:schemeClr val="tx1"/>
                </a:solidFill>
              </a:rPr>
              <a:t> percent.</a:t>
            </a:r>
            <a:endParaRPr lang="en-IN" sz="2800" dirty="0"/>
          </a:p>
        </p:txBody>
      </p:sp>
      <p:sp>
        <p:nvSpPr>
          <p:cNvPr id="13" name="Rectangle 12"/>
          <p:cNvSpPr/>
          <p:nvPr/>
        </p:nvSpPr>
        <p:spPr>
          <a:xfrm>
            <a:off x="457200" y="2057400"/>
            <a:ext cx="1425390" cy="523220"/>
          </a:xfrm>
          <a:prstGeom prst="rect">
            <a:avLst/>
          </a:prstGeom>
        </p:spPr>
        <p:txBody>
          <a:bodyPr wrap="none">
            <a:spAutoFit/>
          </a:bodyPr>
          <a:lstStyle/>
          <a:p>
            <a:r>
              <a:rPr lang="en-US" sz="2800" b="1" dirty="0"/>
              <a:t>Solution</a:t>
            </a:r>
            <a:endParaRPr lang="en-US" sz="2800" dirty="0"/>
          </a:p>
        </p:txBody>
      </p:sp>
      <p:sp>
        <p:nvSpPr>
          <p:cNvPr id="14" name="Rectangle 13"/>
          <p:cNvSpPr/>
          <p:nvPr/>
        </p:nvSpPr>
        <p:spPr>
          <a:xfrm>
            <a:off x="457200" y="2522682"/>
            <a:ext cx="8153400" cy="668003"/>
          </a:xfrm>
          <a:prstGeom prst="rect">
            <a:avLst/>
          </a:prstGeom>
        </p:spPr>
        <p:txBody>
          <a:bodyPr wrap="square">
            <a:spAutoFit/>
          </a:bodyPr>
          <a:lstStyle/>
          <a:p>
            <a:pPr>
              <a:lnSpc>
                <a:spcPts val="5000"/>
              </a:lnSpc>
            </a:pPr>
            <a:r>
              <a:rPr lang="en-US" sz="2800" dirty="0"/>
              <a:t>Since.</a:t>
            </a:r>
          </a:p>
        </p:txBody>
      </p:sp>
      <p:pic>
        <p:nvPicPr>
          <p:cNvPr id="8" name="Picture 7" descr="Three and three fifths.">
            <a:extLst>
              <a:ext uri="{FF2B5EF4-FFF2-40B4-BE49-F238E27FC236}">
                <a16:creationId xmlns:a16="http://schemas.microsoft.com/office/drawing/2014/main" id="{29752529-16DE-744A-AE20-5F94A1F0134C}"/>
              </a:ext>
            </a:extLst>
          </p:cNvPr>
          <p:cNvPicPr>
            <a:picLocks noChangeAspect="1"/>
          </p:cNvPicPr>
          <p:nvPr/>
        </p:nvPicPr>
        <p:blipFill>
          <a:blip r:embed="rId3"/>
          <a:stretch>
            <a:fillRect/>
          </a:stretch>
        </p:blipFill>
        <p:spPr>
          <a:xfrm>
            <a:off x="1444297" y="2615243"/>
            <a:ext cx="394716" cy="739140"/>
          </a:xfrm>
          <a:prstGeom prst="rect">
            <a:avLst/>
          </a:prstGeom>
        </p:spPr>
      </p:pic>
      <p:sp>
        <p:nvSpPr>
          <p:cNvPr id="3" name="TextBox 2">
            <a:extLst>
              <a:ext uri="{FF2B5EF4-FFF2-40B4-BE49-F238E27FC236}">
                <a16:creationId xmlns:a16="http://schemas.microsoft.com/office/drawing/2014/main" id="{8AF951D8-E49D-02C5-1995-96A387BA0828}"/>
              </a:ext>
            </a:extLst>
          </p:cNvPr>
          <p:cNvSpPr txBox="1"/>
          <p:nvPr/>
        </p:nvSpPr>
        <p:spPr>
          <a:xfrm>
            <a:off x="1777102" y="2666742"/>
            <a:ext cx="6826250" cy="523220"/>
          </a:xfrm>
          <a:prstGeom prst="rect">
            <a:avLst/>
          </a:prstGeom>
          <a:noFill/>
        </p:spPr>
        <p:txBody>
          <a:bodyPr wrap="square" rtlCol="0">
            <a:spAutoFit/>
          </a:bodyPr>
          <a:lstStyle/>
          <a:p>
            <a:r>
              <a:rPr lang="en-US" sz="2800" dirty="0"/>
              <a:t>is larger than 1, the percent will be more than</a:t>
            </a:r>
            <a:endParaRPr lang="en-IN" sz="2800" dirty="0"/>
          </a:p>
        </p:txBody>
      </p:sp>
      <p:sp>
        <p:nvSpPr>
          <p:cNvPr id="4" name="TextBox 3">
            <a:extLst>
              <a:ext uri="{FF2B5EF4-FFF2-40B4-BE49-F238E27FC236}">
                <a16:creationId xmlns:a16="http://schemas.microsoft.com/office/drawing/2014/main" id="{EAA95043-B9E7-9EEA-E619-C0031AA294F6}"/>
              </a:ext>
            </a:extLst>
          </p:cNvPr>
          <p:cNvSpPr txBox="1"/>
          <p:nvPr/>
        </p:nvSpPr>
        <p:spPr>
          <a:xfrm>
            <a:off x="432547" y="3295650"/>
            <a:ext cx="1600200" cy="523220"/>
          </a:xfrm>
          <a:prstGeom prst="rect">
            <a:avLst/>
          </a:prstGeom>
          <a:noFill/>
        </p:spPr>
        <p:txBody>
          <a:bodyPr wrap="square" rtlCol="0">
            <a:spAutoFit/>
          </a:bodyPr>
          <a:lstStyle/>
          <a:p>
            <a:r>
              <a:rPr lang="en-US" sz="2800" dirty="0"/>
              <a:t>100%.</a:t>
            </a:r>
            <a:endParaRPr lang="en-IN" sz="2800" dirty="0"/>
          </a:p>
        </p:txBody>
      </p:sp>
      <p:sp>
        <p:nvSpPr>
          <p:cNvPr id="11" name="Rectangle 10"/>
          <p:cNvSpPr/>
          <p:nvPr/>
        </p:nvSpPr>
        <p:spPr>
          <a:xfrm>
            <a:off x="457200" y="3872805"/>
            <a:ext cx="8153400" cy="668003"/>
          </a:xfrm>
          <a:prstGeom prst="rect">
            <a:avLst/>
          </a:prstGeom>
        </p:spPr>
        <p:txBody>
          <a:bodyPr wrap="square">
            <a:spAutoFit/>
          </a:bodyPr>
          <a:lstStyle/>
          <a:p>
            <a:pPr>
              <a:lnSpc>
                <a:spcPts val="5000"/>
              </a:lnSpc>
            </a:pPr>
            <a:r>
              <a:rPr lang="en-US" sz="2800" dirty="0"/>
              <a:t>Change</a:t>
            </a:r>
          </a:p>
        </p:txBody>
      </p:sp>
      <p:pic>
        <p:nvPicPr>
          <p:cNvPr id="9" name="Picture 8" descr="Three and three fifths.">
            <a:extLst>
              <a:ext uri="{FF2B5EF4-FFF2-40B4-BE49-F238E27FC236}">
                <a16:creationId xmlns:a16="http://schemas.microsoft.com/office/drawing/2014/main" id="{A7A02F1B-F3F0-475B-15A9-6EE6D357F63A}"/>
              </a:ext>
            </a:extLst>
          </p:cNvPr>
          <p:cNvPicPr>
            <a:picLocks noChangeAspect="1"/>
          </p:cNvPicPr>
          <p:nvPr/>
        </p:nvPicPr>
        <p:blipFill>
          <a:blip r:embed="rId3"/>
          <a:stretch>
            <a:fillRect/>
          </a:stretch>
        </p:blipFill>
        <p:spPr>
          <a:xfrm>
            <a:off x="1699812" y="3936533"/>
            <a:ext cx="394716" cy="739140"/>
          </a:xfrm>
          <a:prstGeom prst="rect">
            <a:avLst/>
          </a:prstGeom>
        </p:spPr>
      </p:pic>
      <p:sp>
        <p:nvSpPr>
          <p:cNvPr id="5" name="TextBox 4">
            <a:extLst>
              <a:ext uri="{FF2B5EF4-FFF2-40B4-BE49-F238E27FC236}">
                <a16:creationId xmlns:a16="http://schemas.microsoft.com/office/drawing/2014/main" id="{7456EC0C-5FF3-E43E-56CD-BCE79E18C2AA}"/>
              </a:ext>
            </a:extLst>
          </p:cNvPr>
          <p:cNvSpPr txBox="1"/>
          <p:nvPr/>
        </p:nvSpPr>
        <p:spPr>
          <a:xfrm>
            <a:off x="2094528" y="4010429"/>
            <a:ext cx="6826250" cy="523220"/>
          </a:xfrm>
          <a:prstGeom prst="rect">
            <a:avLst/>
          </a:prstGeom>
          <a:noFill/>
        </p:spPr>
        <p:txBody>
          <a:bodyPr wrap="square" rtlCol="0">
            <a:spAutoFit/>
          </a:bodyPr>
          <a:lstStyle/>
          <a:p>
            <a:r>
              <a:rPr lang="en-US" sz="2800" dirty="0"/>
              <a:t>to decimal form, then change the decimal</a:t>
            </a:r>
            <a:endParaRPr lang="en-IN" sz="2800" dirty="0"/>
          </a:p>
        </p:txBody>
      </p:sp>
      <p:sp>
        <p:nvSpPr>
          <p:cNvPr id="6" name="TextBox 5">
            <a:extLst>
              <a:ext uri="{FF2B5EF4-FFF2-40B4-BE49-F238E27FC236}">
                <a16:creationId xmlns:a16="http://schemas.microsoft.com/office/drawing/2014/main" id="{5CE6437A-FF9F-EBDE-3184-5F1D3BBCD946}"/>
              </a:ext>
            </a:extLst>
          </p:cNvPr>
          <p:cNvSpPr txBox="1"/>
          <p:nvPr/>
        </p:nvSpPr>
        <p:spPr>
          <a:xfrm>
            <a:off x="457200" y="4628984"/>
            <a:ext cx="3505200" cy="523220"/>
          </a:xfrm>
          <a:prstGeom prst="rect">
            <a:avLst/>
          </a:prstGeom>
          <a:noFill/>
        </p:spPr>
        <p:txBody>
          <a:bodyPr wrap="square" rtlCol="0">
            <a:spAutoFit/>
          </a:bodyPr>
          <a:lstStyle/>
          <a:p>
            <a:r>
              <a:rPr lang="en-US" sz="2800" dirty="0"/>
              <a:t>number to a percent.</a:t>
            </a:r>
            <a:endParaRPr lang="en-IN" sz="2800" dirty="0"/>
          </a:p>
        </p:txBody>
      </p:sp>
      <p:pic>
        <p:nvPicPr>
          <p:cNvPr id="10" name="Picture 9" descr="Three and three fifths is equal to three point six, which is equal to three hundred sixty percent.">
            <a:extLst>
              <a:ext uri="{FF2B5EF4-FFF2-40B4-BE49-F238E27FC236}">
                <a16:creationId xmlns:a16="http://schemas.microsoft.com/office/drawing/2014/main" id="{CC0B2DB3-985B-2C5C-719E-513DCD6892B0}"/>
              </a:ext>
            </a:extLst>
          </p:cNvPr>
          <p:cNvPicPr>
            <a:picLocks noChangeAspect="1"/>
          </p:cNvPicPr>
          <p:nvPr/>
        </p:nvPicPr>
        <p:blipFill>
          <a:blip r:embed="rId4"/>
          <a:stretch>
            <a:fillRect/>
          </a:stretch>
        </p:blipFill>
        <p:spPr>
          <a:xfrm>
            <a:off x="2945892" y="5152204"/>
            <a:ext cx="2033016" cy="739140"/>
          </a:xfrm>
          <a:prstGeom prst="rect">
            <a:avLst/>
          </a:prstGeom>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8: Changing Fractions to Percents</a:t>
            </a:r>
            <a:r>
              <a:rPr lang="en-US" sz="3200" baseline="-25000" dirty="0">
                <a:solidFill>
                  <a:schemeClr val="accent1"/>
                </a:solidFill>
              </a:rPr>
              <a:t>1</a:t>
            </a:r>
          </a:p>
        </p:txBody>
      </p:sp>
      <p:sp>
        <p:nvSpPr>
          <p:cNvPr id="8195" name="Rectangle 3"/>
          <p:cNvSpPr>
            <a:spLocks noGrp="1"/>
          </p:cNvSpPr>
          <p:nvPr>
            <p:ph idx="1"/>
          </p:nvPr>
        </p:nvSpPr>
        <p:spPr>
          <a:xfrm>
            <a:off x="457200" y="1087582"/>
            <a:ext cx="8229600" cy="668003"/>
          </a:xfrm>
          <a:prstGeom prst="rect">
            <a:avLst/>
          </a:prstGeom>
        </p:spPr>
        <p:txBody>
          <a:bodyPr wrap="square">
            <a:spAutoFit/>
          </a:bodyPr>
          <a:lstStyle/>
          <a:p>
            <a:pPr algn="just">
              <a:lnSpc>
                <a:spcPts val="5000"/>
              </a:lnSpc>
            </a:pPr>
            <a:r>
              <a:rPr lang="en-US" i="0" dirty="0">
                <a:solidFill>
                  <a:schemeClr val="tx1"/>
                </a:solidFill>
              </a:rPr>
              <a:t>Change</a:t>
            </a:r>
            <a:endParaRPr lang="en-US" b="1" i="0" dirty="0">
              <a:solidFill>
                <a:schemeClr val="tx1"/>
              </a:solidFill>
            </a:endParaRPr>
          </a:p>
        </p:txBody>
      </p:sp>
      <p:pic>
        <p:nvPicPr>
          <p:cNvPr id="4" name="Picture 3" descr="2 divided by 3">
            <a:extLst>
              <a:ext uri="{FF2B5EF4-FFF2-40B4-BE49-F238E27FC236}">
                <a16:creationId xmlns:a16="http://schemas.microsoft.com/office/drawing/2014/main" id="{6BDA6FA1-5B65-C51C-74E7-706606557AF0}"/>
              </a:ext>
            </a:extLst>
          </p:cNvPr>
          <p:cNvPicPr>
            <a:picLocks noChangeAspect="1"/>
          </p:cNvPicPr>
          <p:nvPr/>
        </p:nvPicPr>
        <p:blipFill>
          <a:blip r:embed="rId3"/>
          <a:stretch>
            <a:fillRect/>
          </a:stretch>
        </p:blipFill>
        <p:spPr>
          <a:xfrm>
            <a:off x="1725676" y="1175523"/>
            <a:ext cx="230124" cy="737616"/>
          </a:xfrm>
          <a:prstGeom prst="rect">
            <a:avLst/>
          </a:prstGeom>
        </p:spPr>
      </p:pic>
      <p:sp>
        <p:nvSpPr>
          <p:cNvPr id="2" name="TextBox 1">
            <a:extLst>
              <a:ext uri="{FF2B5EF4-FFF2-40B4-BE49-F238E27FC236}">
                <a16:creationId xmlns:a16="http://schemas.microsoft.com/office/drawing/2014/main" id="{702BEAA7-184B-BBFB-5954-BD2D6D58D48D}"/>
              </a:ext>
            </a:extLst>
          </p:cNvPr>
          <p:cNvSpPr txBox="1"/>
          <p:nvPr/>
        </p:nvSpPr>
        <p:spPr>
          <a:xfrm>
            <a:off x="1904106" y="1223237"/>
            <a:ext cx="6705601" cy="523220"/>
          </a:xfrm>
          <a:prstGeom prst="rect">
            <a:avLst/>
          </a:prstGeom>
          <a:noFill/>
        </p:spPr>
        <p:txBody>
          <a:bodyPr wrap="square" rtlCol="0">
            <a:spAutoFit/>
          </a:bodyPr>
          <a:lstStyle/>
          <a:p>
            <a:r>
              <a:rPr lang="en-US" sz="2800" i="0" dirty="0">
                <a:solidFill>
                  <a:schemeClr val="tx1"/>
                </a:solidFill>
              </a:rPr>
              <a:t>to a percent </a:t>
            </a:r>
            <a:r>
              <a:rPr lang="en-US" sz="2800" dirty="0"/>
              <a:t>(rounded to the nearest tenth of</a:t>
            </a:r>
            <a:endParaRPr lang="en-IN" sz="2800" dirty="0"/>
          </a:p>
        </p:txBody>
      </p:sp>
      <p:sp>
        <p:nvSpPr>
          <p:cNvPr id="3" name="TextBox 2">
            <a:extLst>
              <a:ext uri="{FF2B5EF4-FFF2-40B4-BE49-F238E27FC236}">
                <a16:creationId xmlns:a16="http://schemas.microsoft.com/office/drawing/2014/main" id="{11895BBD-128C-482D-92C6-6E193C4617C9}"/>
              </a:ext>
            </a:extLst>
          </p:cNvPr>
          <p:cNvSpPr txBox="1"/>
          <p:nvPr/>
        </p:nvSpPr>
        <p:spPr>
          <a:xfrm>
            <a:off x="457200" y="1871783"/>
            <a:ext cx="2057400" cy="523220"/>
          </a:xfrm>
          <a:prstGeom prst="rect">
            <a:avLst/>
          </a:prstGeom>
          <a:noFill/>
        </p:spPr>
        <p:txBody>
          <a:bodyPr wrap="square" rtlCol="0">
            <a:spAutoFit/>
          </a:bodyPr>
          <a:lstStyle/>
          <a:p>
            <a:r>
              <a:rPr lang="en-US" sz="2800" dirty="0"/>
              <a:t>a percent)</a:t>
            </a:r>
            <a:r>
              <a:rPr lang="en-US" sz="2800" i="0" dirty="0">
                <a:solidFill>
                  <a:schemeClr val="tx1"/>
                </a:solidFill>
              </a:rPr>
              <a:t>.</a:t>
            </a:r>
            <a:endParaRPr lang="en-IN" sz="2800" dirty="0"/>
          </a:p>
        </p:txBody>
      </p:sp>
      <p:sp>
        <p:nvSpPr>
          <p:cNvPr id="38" name="Rectangle 37"/>
          <p:cNvSpPr/>
          <p:nvPr/>
        </p:nvSpPr>
        <p:spPr>
          <a:xfrm>
            <a:off x="457200" y="2448580"/>
            <a:ext cx="1425390" cy="523220"/>
          </a:xfrm>
          <a:prstGeom prst="rect">
            <a:avLst/>
          </a:prstGeom>
        </p:spPr>
        <p:txBody>
          <a:bodyPr wrap="none">
            <a:spAutoFit/>
          </a:bodyPr>
          <a:lstStyle/>
          <a:p>
            <a:r>
              <a:rPr lang="en-US" sz="2800" b="1" dirty="0"/>
              <a:t>Solution</a:t>
            </a:r>
            <a:endParaRPr lang="en-US" sz="2800" dirty="0"/>
          </a:p>
        </p:txBody>
      </p:sp>
      <p:sp>
        <p:nvSpPr>
          <p:cNvPr id="22" name="Rectangle 21"/>
          <p:cNvSpPr/>
          <p:nvPr/>
        </p:nvSpPr>
        <p:spPr>
          <a:xfrm>
            <a:off x="457200" y="2895600"/>
            <a:ext cx="8305799" cy="1384995"/>
          </a:xfrm>
          <a:prstGeom prst="rect">
            <a:avLst/>
          </a:prstGeom>
        </p:spPr>
        <p:txBody>
          <a:bodyPr wrap="square">
            <a:spAutoFit/>
          </a:bodyPr>
          <a:lstStyle/>
          <a:p>
            <a:r>
              <a:rPr lang="en-US" sz="2800" dirty="0"/>
              <a:t>Divide. To find the solution to the nearest tenth of a percent, we must round the decimal quotient to the nearest thousandth.</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8005D-2C15-FC48-B36E-00271B8E69EA}"/>
            </a:ext>
          </a:extLst>
        </p:cNvPr>
        <p:cNvGrpSpPr/>
        <p:nvPr/>
      </p:nvGrpSpPr>
      <p:grpSpPr>
        <a:xfrm>
          <a:off x="0" y="0"/>
          <a:ext cx="0" cy="0"/>
          <a:chOff x="0" y="0"/>
          <a:chExt cx="0" cy="0"/>
        </a:xfrm>
      </p:grpSpPr>
      <p:sp>
        <p:nvSpPr>
          <p:cNvPr id="8194" name="Rectangle 2">
            <a:extLst>
              <a:ext uri="{FF2B5EF4-FFF2-40B4-BE49-F238E27FC236}">
                <a16:creationId xmlns:a16="http://schemas.microsoft.com/office/drawing/2014/main" id="{473EC61E-31BF-A4D7-9F8C-A8B1DD03DA50}"/>
              </a:ext>
            </a:extLst>
          </p:cNvPr>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8: Changing Fractions to Percents</a:t>
            </a:r>
            <a:r>
              <a:rPr lang="en-US" sz="3200" baseline="-25000" dirty="0">
                <a:solidFill>
                  <a:schemeClr val="accent1"/>
                </a:solidFill>
              </a:rPr>
              <a:t>2</a:t>
            </a:r>
            <a:endParaRPr lang="en-US" sz="3200" dirty="0">
              <a:solidFill>
                <a:schemeClr val="accent1"/>
              </a:solidFill>
            </a:endParaRPr>
          </a:p>
        </p:txBody>
      </p:sp>
      <p:graphicFrame>
        <p:nvGraphicFramePr>
          <p:cNvPr id="3095" name="Object 23" descr="A long division problem showing how 2 is divided by 3. The division is set up with 3 outside the division bar and 2.000 inside.&#10;First, 3 goes into 2 zero times, so 0 is written above the division bar. A decimal point is placed, and a zero is added to make 20.&#10;3 goes into 20 six times, giving 18; subtracting 18 from 20 leaves 2.&#10;Bringing down the next 0 makes 20 again, and repeating the process shows that 3 continually goes into 20 six times, with a remainder of 2 each time. This results in the repeating decimal 0.6666..., when rounded to the nearest thousandth, becomes approximately 0.667.">
            <a:extLst>
              <a:ext uri="{FF2B5EF4-FFF2-40B4-BE49-F238E27FC236}">
                <a16:creationId xmlns:a16="http://schemas.microsoft.com/office/drawing/2014/main" id="{B53F70AE-F478-9519-FBFA-0D85743430E5}"/>
              </a:ext>
            </a:extLst>
          </p:cNvPr>
          <p:cNvGraphicFramePr>
            <a:graphicFrameLocks noChangeAspect="1"/>
          </p:cNvGraphicFramePr>
          <p:nvPr>
            <p:extLst>
              <p:ext uri="{D42A27DB-BD31-4B8C-83A1-F6EECF244321}">
                <p14:modId xmlns:p14="http://schemas.microsoft.com/office/powerpoint/2010/main" val="3721404805"/>
              </p:ext>
            </p:extLst>
          </p:nvPr>
        </p:nvGraphicFramePr>
        <p:xfrm>
          <a:off x="2209800" y="1210200"/>
          <a:ext cx="5040000" cy="4200000"/>
        </p:xfrm>
        <a:graphic>
          <a:graphicData uri="http://schemas.openxmlformats.org/presentationml/2006/ole">
            <mc:AlternateContent xmlns:mc="http://schemas.openxmlformats.org/markup-compatibility/2006">
              <mc:Choice xmlns:v="urn:schemas-microsoft-com:vml" Requires="v">
                <p:oleObj name="Equation" r:id="rId3" imgW="5333760" imgH="4444920" progId="Equation.DSMT4">
                  <p:embed/>
                </p:oleObj>
              </mc:Choice>
              <mc:Fallback>
                <p:oleObj name="Equation" r:id="rId3" imgW="5333760" imgH="4444920" progId="Equation.DSMT4">
                  <p:embed/>
                  <p:pic>
                    <p:nvPicPr>
                      <p:cNvPr id="3095" name="Object 23" descr="2.0000 by 3 using long division results in a repeating decimal. First, 3 goes into 20 six times, giving 18; subtracting 18 from 20 leaves 2. Bringing down the next 0 makes 20 again, and repeating the process shows that 3 continually goes into 20 six times, with a remainder of 2 each time. This results in the repeating decimal 0.6666... which, when rounded to the nearest thousandth, becomes approximately 0.667."/>
                      <p:cNvPicPr>
                        <a:picLocks noChangeAspect="1" noChangeArrowheads="1"/>
                      </p:cNvPicPr>
                      <p:nvPr/>
                    </p:nvPicPr>
                    <p:blipFill>
                      <a:blip r:embed="rId4"/>
                      <a:srcRect/>
                      <a:stretch>
                        <a:fillRect/>
                      </a:stretch>
                    </p:blipFill>
                    <p:spPr bwMode="auto">
                      <a:xfrm>
                        <a:off x="2209800" y="1210200"/>
                        <a:ext cx="5040000" cy="42000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pic>
        <p:nvPicPr>
          <p:cNvPr id="5" name="Picture 4" descr="Thus, Two divided by three is approximately equal to zero point six six seven, which is equal to sixty six point seven percent.">
            <a:extLst>
              <a:ext uri="{FF2B5EF4-FFF2-40B4-BE49-F238E27FC236}">
                <a16:creationId xmlns:a16="http://schemas.microsoft.com/office/drawing/2014/main" id="{4BA2A853-0E52-F093-4018-36331509C8C1}"/>
              </a:ext>
            </a:extLst>
          </p:cNvPr>
          <p:cNvPicPr>
            <a:picLocks noChangeAspect="1"/>
          </p:cNvPicPr>
          <p:nvPr/>
        </p:nvPicPr>
        <p:blipFill>
          <a:blip r:embed="rId5"/>
          <a:stretch>
            <a:fillRect/>
          </a:stretch>
        </p:blipFill>
        <p:spPr>
          <a:xfrm>
            <a:off x="457200" y="5257800"/>
            <a:ext cx="2999232" cy="737616"/>
          </a:xfrm>
          <a:prstGeom prst="rect">
            <a:avLst/>
          </a:prstGeom>
        </p:spPr>
      </p:pic>
    </p:spTree>
    <p:custDataLst>
      <p:tags r:id="rId1"/>
    </p:custDataLst>
    <p:extLst>
      <p:ext uri="{BB962C8B-B14F-4D97-AF65-F5344CB8AC3E}">
        <p14:creationId xmlns:p14="http://schemas.microsoft.com/office/powerpoint/2010/main" val="228005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Understand percents.</a:t>
            </a:r>
          </a:p>
          <a:p>
            <a:pPr marL="457200" indent="-457200" eaLnBrk="1" hangingPunct="1">
              <a:buFont typeface="Courier New" pitchFamily="49" charset="0"/>
              <a:buChar char="o"/>
            </a:pPr>
            <a:r>
              <a:rPr lang="en-US" i="0" dirty="0">
                <a:solidFill>
                  <a:schemeClr val="tx1"/>
                </a:solidFill>
              </a:rPr>
              <a:t>Change decimal numbers to percents.</a:t>
            </a:r>
          </a:p>
          <a:p>
            <a:pPr marL="457200" indent="-457200" eaLnBrk="1" hangingPunct="1">
              <a:buFont typeface="Courier New" pitchFamily="49" charset="0"/>
              <a:buChar char="o"/>
            </a:pPr>
            <a:r>
              <a:rPr lang="en-US" i="0" dirty="0">
                <a:solidFill>
                  <a:schemeClr val="tx1"/>
                </a:solidFill>
              </a:rPr>
              <a:t>Change percents to decimal numbers.</a:t>
            </a:r>
          </a:p>
          <a:p>
            <a:pPr marL="457200" indent="-457200">
              <a:buFont typeface="Courier New" pitchFamily="49" charset="0"/>
              <a:buChar char="o"/>
            </a:pPr>
            <a:r>
              <a:rPr lang="en-US" dirty="0">
                <a:solidFill>
                  <a:schemeClr val="tx1"/>
                </a:solidFill>
              </a:rPr>
              <a:t>Change fractions to percents.</a:t>
            </a:r>
          </a:p>
          <a:p>
            <a:pPr marL="457200" indent="-457200">
              <a:buFont typeface="Courier New" pitchFamily="49" charset="0"/>
              <a:buChar char="o"/>
            </a:pPr>
            <a:r>
              <a:rPr lang="en-US" dirty="0">
                <a:solidFill>
                  <a:schemeClr val="tx1"/>
                </a:solidFill>
              </a:rPr>
              <a:t>Change percents to fractions.</a:t>
            </a:r>
          </a:p>
          <a:p>
            <a:pPr marL="457200" indent="-457200" eaLnBrk="1" hangingPunct="1">
              <a:buFont typeface="Courier New" pitchFamily="49" charset="0"/>
              <a:buChar char="o"/>
            </a:pPr>
            <a:endParaRPr lang="en-US" i="0" dirty="0">
              <a:solidFill>
                <a:schemeClr val="tx1"/>
              </a:solidFill>
            </a:endParaRPr>
          </a:p>
          <a:p>
            <a:pPr marL="457200" indent="-457200" eaLnBrk="1" hangingPunct="1">
              <a:buFont typeface="Courier New" pitchFamily="49" charset="0"/>
              <a:buNone/>
            </a:pPr>
            <a:endParaRPr lang="en-US"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9: Application: Changing Fractions </a:t>
            </a:r>
            <a:br>
              <a:rPr lang="en-US" dirty="0">
                <a:solidFill>
                  <a:schemeClr val="accent1"/>
                </a:solidFill>
              </a:rPr>
            </a:br>
            <a:r>
              <a:rPr lang="en-US" dirty="0">
                <a:solidFill>
                  <a:schemeClr val="accent1"/>
                </a:solidFill>
              </a:rPr>
              <a:t>to Percents</a:t>
            </a:r>
            <a:r>
              <a:rPr lang="en-US" sz="3200" baseline="-25000" dirty="0">
                <a:solidFill>
                  <a:schemeClr val="accent1"/>
                </a:solidFill>
              </a:rPr>
              <a:t>1</a:t>
            </a:r>
            <a:endParaRPr lang="en-US" sz="3200" dirty="0">
              <a:solidFill>
                <a:schemeClr val="accent1"/>
              </a:solidFill>
            </a:endParaRPr>
          </a:p>
        </p:txBody>
      </p:sp>
      <p:sp>
        <p:nvSpPr>
          <p:cNvPr id="8195" name="Rectangle 3"/>
          <p:cNvSpPr>
            <a:spLocks noGrp="1"/>
          </p:cNvSpPr>
          <p:nvPr>
            <p:ph idx="1"/>
          </p:nvPr>
        </p:nvSpPr>
        <p:spPr>
          <a:xfrm>
            <a:off x="457200" y="1087582"/>
            <a:ext cx="8229600" cy="2246769"/>
          </a:xfrm>
          <a:prstGeom prst="rect">
            <a:avLst/>
          </a:prstGeom>
        </p:spPr>
        <p:txBody>
          <a:bodyPr wrap="square">
            <a:spAutoFit/>
          </a:bodyPr>
          <a:lstStyle/>
          <a:p>
            <a:r>
              <a:rPr lang="en-US" dirty="0"/>
              <a:t>During the years 1921 to 2012, the Los Angeles Dodgers baseball team played in 18 World Series Championships and won 6 of them. What percent of these championships did the Dodgers win (rounded to the nearest tenth of a percent)?</a:t>
            </a:r>
            <a:endParaRPr lang="en-US" b="1" i="0" dirty="0">
              <a:solidFill>
                <a:schemeClr val="tx1"/>
              </a:solidFill>
            </a:endParaRPr>
          </a:p>
        </p:txBody>
      </p:sp>
      <p:sp>
        <p:nvSpPr>
          <p:cNvPr id="38" name="Rectangle 37"/>
          <p:cNvSpPr/>
          <p:nvPr/>
        </p:nvSpPr>
        <p:spPr>
          <a:xfrm>
            <a:off x="457200" y="3470353"/>
            <a:ext cx="1425390" cy="523220"/>
          </a:xfrm>
          <a:prstGeom prst="rect">
            <a:avLst/>
          </a:prstGeom>
        </p:spPr>
        <p:txBody>
          <a:bodyPr wrap="none">
            <a:spAutoFit/>
          </a:bodyPr>
          <a:lstStyle/>
          <a:p>
            <a:r>
              <a:rPr lang="en-US" sz="2800" b="1" dirty="0"/>
              <a:t>Solution</a:t>
            </a:r>
            <a:endParaRPr lang="en-US" sz="2800" dirty="0"/>
          </a:p>
        </p:txBody>
      </p:sp>
      <p:sp>
        <p:nvSpPr>
          <p:cNvPr id="22" name="Rectangle 21"/>
          <p:cNvSpPr/>
          <p:nvPr/>
        </p:nvSpPr>
        <p:spPr>
          <a:xfrm>
            <a:off x="457200" y="3949005"/>
            <a:ext cx="8077199" cy="1309205"/>
          </a:xfrm>
          <a:prstGeom prst="rect">
            <a:avLst/>
          </a:prstGeom>
        </p:spPr>
        <p:txBody>
          <a:bodyPr wrap="square">
            <a:spAutoFit/>
          </a:bodyPr>
          <a:lstStyle/>
          <a:p>
            <a:pPr>
              <a:lnSpc>
                <a:spcPts val="5000"/>
              </a:lnSpc>
            </a:pPr>
            <a:r>
              <a:rPr lang="en-US" sz="2800" dirty="0"/>
              <a:t>The percent won can be found by changing the fraction</a:t>
            </a:r>
          </a:p>
        </p:txBody>
      </p:sp>
      <p:pic>
        <p:nvPicPr>
          <p:cNvPr id="4" name="Picture 3" descr="6 divided by 18&#10;">
            <a:extLst>
              <a:ext uri="{FF2B5EF4-FFF2-40B4-BE49-F238E27FC236}">
                <a16:creationId xmlns:a16="http://schemas.microsoft.com/office/drawing/2014/main" id="{AFD8C4B7-9F44-35D6-BF92-5A4927FF8750}"/>
              </a:ext>
            </a:extLst>
          </p:cNvPr>
          <p:cNvPicPr>
            <a:picLocks noChangeAspect="1"/>
          </p:cNvPicPr>
          <p:nvPr/>
        </p:nvPicPr>
        <p:blipFill>
          <a:blip r:embed="rId3"/>
          <a:stretch>
            <a:fillRect/>
          </a:stretch>
        </p:blipFill>
        <p:spPr>
          <a:xfrm>
            <a:off x="1711181" y="4603607"/>
            <a:ext cx="382524" cy="737616"/>
          </a:xfrm>
          <a:prstGeom prst="rect">
            <a:avLst/>
          </a:prstGeom>
        </p:spPr>
      </p:pic>
      <p:sp>
        <p:nvSpPr>
          <p:cNvPr id="2" name="TextBox 1">
            <a:extLst>
              <a:ext uri="{FF2B5EF4-FFF2-40B4-BE49-F238E27FC236}">
                <a16:creationId xmlns:a16="http://schemas.microsoft.com/office/drawing/2014/main" id="{4B8704E2-C8FB-A741-D03C-F715703E116E}"/>
              </a:ext>
            </a:extLst>
          </p:cNvPr>
          <p:cNvSpPr txBox="1"/>
          <p:nvPr/>
        </p:nvSpPr>
        <p:spPr>
          <a:xfrm>
            <a:off x="2062329" y="4725071"/>
            <a:ext cx="5943600" cy="523220"/>
          </a:xfrm>
          <a:prstGeom prst="rect">
            <a:avLst/>
          </a:prstGeom>
          <a:noFill/>
        </p:spPr>
        <p:txBody>
          <a:bodyPr wrap="square" rtlCol="0">
            <a:spAutoFit/>
          </a:bodyPr>
          <a:lstStyle/>
          <a:p>
            <a:r>
              <a:rPr lang="en-US" sz="2800" dirty="0"/>
              <a:t>to decimal form and then changing the</a:t>
            </a:r>
            <a:endParaRPr lang="en-IN" sz="2800" dirty="0"/>
          </a:p>
        </p:txBody>
      </p:sp>
      <p:sp>
        <p:nvSpPr>
          <p:cNvPr id="3" name="TextBox 2">
            <a:extLst>
              <a:ext uri="{FF2B5EF4-FFF2-40B4-BE49-F238E27FC236}">
                <a16:creationId xmlns:a16="http://schemas.microsoft.com/office/drawing/2014/main" id="{555CAC1D-5161-4967-53F8-0DF2F264EB62}"/>
              </a:ext>
            </a:extLst>
          </p:cNvPr>
          <p:cNvSpPr txBox="1"/>
          <p:nvPr/>
        </p:nvSpPr>
        <p:spPr>
          <a:xfrm>
            <a:off x="457199" y="5354675"/>
            <a:ext cx="4724400" cy="523220"/>
          </a:xfrm>
          <a:prstGeom prst="rect">
            <a:avLst/>
          </a:prstGeom>
          <a:noFill/>
        </p:spPr>
        <p:txBody>
          <a:bodyPr wrap="square" rtlCol="0">
            <a:spAutoFit/>
          </a:bodyPr>
          <a:lstStyle/>
          <a:p>
            <a:r>
              <a:rPr lang="en-US" sz="2800" dirty="0"/>
              <a:t>decimal number to a percent.</a:t>
            </a:r>
            <a:endParaRPr lang="en-IN" sz="2800" dirty="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60375" y="76200"/>
            <a:ext cx="8229600" cy="914400"/>
          </a:xfrm>
          <a:prstGeom prst="rect">
            <a:avLst/>
          </a:prstGeom>
        </p:spPr>
        <p:txBody>
          <a:bodyPr/>
          <a:lstStyle/>
          <a:p>
            <a:r>
              <a:rPr lang="en-US" dirty="0">
                <a:solidFill>
                  <a:schemeClr val="accent1"/>
                </a:solidFill>
              </a:rPr>
              <a:t>Example 9: Application: Changing Fractions </a:t>
            </a:r>
            <a:br>
              <a:rPr lang="en-US" dirty="0">
                <a:solidFill>
                  <a:schemeClr val="accent1"/>
                </a:solidFill>
              </a:rPr>
            </a:br>
            <a:r>
              <a:rPr lang="en-US" dirty="0">
                <a:solidFill>
                  <a:schemeClr val="accent1"/>
                </a:solidFill>
              </a:rPr>
              <a:t>to Percents</a:t>
            </a:r>
            <a:r>
              <a:rPr lang="en-US" baseline="-25000" dirty="0">
                <a:solidFill>
                  <a:schemeClr val="accent1"/>
                </a:solidFill>
              </a:rPr>
              <a:t>2</a:t>
            </a:r>
            <a:endParaRPr lang="en-US" sz="3200" dirty="0">
              <a:solidFill>
                <a:schemeClr val="accent1"/>
              </a:solidFill>
            </a:endParaRPr>
          </a:p>
        </p:txBody>
      </p:sp>
      <p:graphicFrame>
        <p:nvGraphicFramePr>
          <p:cNvPr id="3095" name="Object 23" descr="A long division problem showing how 6 is divided by 18. The division is set up with 18 outside the division bar and 6.000 inside.&#10;First, 18 goes into 6 zero times, so 0 is written above the division bar. A decimal point is placed, and a zero is added to make 60.&#10;Eighteen goes into sixty, three times, giving fifty four. Subtract fifty four from sixty, and you get six.&#10;Bring down another zero to get sixty again. Eighteen goes into sixty, three times; subtract fifty four again, and you're left with six once more. This pattern continues: sixty minus fifty four gives six, bring down a zero, and repeat. The result is a repeating decimal — zero point three repeating.&#10;Zero point three three three three is approximately equal to zero point three three three when rounded to the nearest thousandth."/>
          <p:cNvGraphicFramePr>
            <a:graphicFrameLocks noChangeAspect="1"/>
          </p:cNvGraphicFramePr>
          <p:nvPr>
            <p:extLst>
              <p:ext uri="{D42A27DB-BD31-4B8C-83A1-F6EECF244321}">
                <p14:modId xmlns:p14="http://schemas.microsoft.com/office/powerpoint/2010/main" val="1842487212"/>
              </p:ext>
            </p:extLst>
          </p:nvPr>
        </p:nvGraphicFramePr>
        <p:xfrm>
          <a:off x="1447800" y="1117947"/>
          <a:ext cx="5321300" cy="3594100"/>
        </p:xfrm>
        <a:graphic>
          <a:graphicData uri="http://schemas.openxmlformats.org/presentationml/2006/ole">
            <mc:AlternateContent xmlns:mc="http://schemas.openxmlformats.org/markup-compatibility/2006">
              <mc:Choice xmlns:v="urn:schemas-microsoft-com:vml" Requires="v">
                <p:oleObj name="Equation" r:id="rId3" imgW="5321160" imgH="4457520" progId="Equation.DSMT4">
                  <p:embed/>
                </p:oleObj>
              </mc:Choice>
              <mc:Fallback>
                <p:oleObj name="Equation" r:id="rId3" imgW="5321160" imgH="4457520" progId="Equation.DSMT4">
                  <p:embed/>
                  <p:pic>
                    <p:nvPicPr>
                      <p:cNvPr id="3095" name="Object 23"/>
                      <p:cNvPicPr>
                        <a:picLocks noChangeAspect="1" noChangeArrowheads="1"/>
                      </p:cNvPicPr>
                      <p:nvPr/>
                    </p:nvPicPr>
                    <p:blipFill>
                      <a:blip r:embed="rId4"/>
                      <a:srcRect/>
                      <a:stretch>
                        <a:fillRect/>
                      </a:stretch>
                    </p:blipFill>
                    <p:spPr bwMode="auto">
                      <a:xfrm>
                        <a:off x="1447800" y="1117947"/>
                        <a:ext cx="5321300" cy="3594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pic>
        <p:nvPicPr>
          <p:cNvPr id="2" name="Picture 1" descr="Thus, Six divided by eighteen is approximately equal to zero point three three three, which is equal to thirty three point three percent.">
            <a:extLst>
              <a:ext uri="{FF2B5EF4-FFF2-40B4-BE49-F238E27FC236}">
                <a16:creationId xmlns:a16="http://schemas.microsoft.com/office/drawing/2014/main" id="{BA61A248-667D-4F27-6FE4-0EDF0271814B}"/>
              </a:ext>
            </a:extLst>
          </p:cNvPr>
          <p:cNvPicPr>
            <a:picLocks noChangeAspect="1"/>
          </p:cNvPicPr>
          <p:nvPr/>
        </p:nvPicPr>
        <p:blipFill>
          <a:blip r:embed="rId5"/>
          <a:stretch>
            <a:fillRect/>
          </a:stretch>
        </p:blipFill>
        <p:spPr>
          <a:xfrm>
            <a:off x="630382" y="4605668"/>
            <a:ext cx="3151632" cy="737616"/>
          </a:xfrm>
          <a:prstGeom prst="rect">
            <a:avLst/>
          </a:prstGeom>
        </p:spPr>
      </p:pic>
      <p:sp>
        <p:nvSpPr>
          <p:cNvPr id="43" name="Rectangle 42"/>
          <p:cNvSpPr/>
          <p:nvPr/>
        </p:nvSpPr>
        <p:spPr>
          <a:xfrm>
            <a:off x="625900" y="5329260"/>
            <a:ext cx="7391401" cy="492443"/>
          </a:xfrm>
          <a:prstGeom prst="rect">
            <a:avLst/>
          </a:prstGeom>
        </p:spPr>
        <p:txBody>
          <a:bodyPr wrap="square">
            <a:spAutoFit/>
          </a:bodyPr>
          <a:lstStyle/>
          <a:p>
            <a:r>
              <a:rPr lang="en-US" sz="2600" dirty="0"/>
              <a:t>The Dodgers won </a:t>
            </a:r>
            <a:r>
              <a:rPr lang="en-US" sz="2600" dirty="0">
                <a:solidFill>
                  <a:srgbClr val="FF0000"/>
                </a:solidFill>
              </a:rPr>
              <a:t>33.3%</a:t>
            </a:r>
            <a:r>
              <a:rPr lang="en-US" sz="2600" dirty="0"/>
              <a:t> of these championships.</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dirty="0"/>
              <a:t>Procedure: To Change a Percent to a Fraction or a Mixed Number</a:t>
            </a:r>
            <a:endParaRPr lang="en-US" sz="3200" dirty="0">
              <a:solidFill>
                <a:schemeClr val="accent1"/>
              </a:solidFill>
            </a:endParaRPr>
          </a:p>
        </p:txBody>
      </p:sp>
      <p:sp>
        <p:nvSpPr>
          <p:cNvPr id="4" name="Rectangle 3"/>
          <p:cNvSpPr txBox="1">
            <a:spLocks/>
          </p:cNvSpPr>
          <p:nvPr/>
        </p:nvSpPr>
        <p:spPr>
          <a:xfrm>
            <a:off x="457200" y="1325880"/>
            <a:ext cx="8229600" cy="1969770"/>
          </a:xfrm>
          <a:prstGeom prst="rect">
            <a:avLst/>
          </a:prstGeom>
          <a:solidFill>
            <a:srgbClr val="FFFFCC"/>
          </a:solidFill>
          <a:ln w="28575">
            <a:solidFill>
              <a:srgbClr val="000000"/>
            </a:solidFill>
          </a:ln>
        </p:spPr>
        <p:txBody>
          <a:bodyPr>
            <a:spAutoFit/>
          </a:bodyPr>
          <a:lstStyle/>
          <a:p>
            <a:pPr marL="533400" indent="-533400" algn="ctr">
              <a:spcBef>
                <a:spcPts val="600"/>
              </a:spcBef>
            </a:pPr>
            <a:endParaRPr lang="en-US" sz="2800" b="1" dirty="0">
              <a:solidFill>
                <a:srgbClr val="000000"/>
              </a:solidFill>
            </a:endParaRPr>
          </a:p>
          <a:p>
            <a:pPr marL="514350" indent="-514350">
              <a:spcBef>
                <a:spcPts val="600"/>
              </a:spcBef>
              <a:buFont typeface="+mj-lt"/>
              <a:buAutoNum type="arabicPeriod"/>
            </a:pPr>
            <a:r>
              <a:rPr lang="en-US" sz="2800" dirty="0">
                <a:solidFill>
                  <a:srgbClr val="000000"/>
                </a:solidFill>
              </a:rPr>
              <a:t>Write the percent as a fraction with 100 as the 	   denominator and delete the % sign. </a:t>
            </a:r>
          </a:p>
          <a:p>
            <a:pPr marL="514350" indent="-514350">
              <a:spcBef>
                <a:spcPts val="600"/>
              </a:spcBef>
              <a:buFont typeface="+mj-lt"/>
              <a:buAutoNum type="arabicPeriod" startAt="2"/>
            </a:pPr>
            <a:r>
              <a:rPr lang="en-US" sz="2800" dirty="0">
                <a:solidFill>
                  <a:srgbClr val="000000"/>
                </a:solidFill>
              </a:rPr>
              <a:t>Reduce the fraction, if possible. </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10: Changing Percents to Fractions</a:t>
            </a:r>
          </a:p>
        </p:txBody>
      </p:sp>
      <p:sp>
        <p:nvSpPr>
          <p:cNvPr id="15" name="Rectangle 14"/>
          <p:cNvSpPr/>
          <p:nvPr/>
        </p:nvSpPr>
        <p:spPr>
          <a:xfrm>
            <a:off x="457200" y="1229380"/>
            <a:ext cx="7263245" cy="523220"/>
          </a:xfrm>
          <a:prstGeom prst="rect">
            <a:avLst/>
          </a:prstGeom>
        </p:spPr>
        <p:txBody>
          <a:bodyPr wrap="square">
            <a:spAutoFit/>
          </a:bodyPr>
          <a:lstStyle/>
          <a:p>
            <a:r>
              <a:rPr lang="en-US" sz="2800" dirty="0"/>
              <a:t>Change </a:t>
            </a:r>
            <a:r>
              <a:rPr lang="en-US" sz="2800" dirty="0">
                <a:solidFill>
                  <a:srgbClr val="0000FF"/>
                </a:solidFill>
              </a:rPr>
              <a:t>60%</a:t>
            </a:r>
            <a:r>
              <a:rPr lang="en-US" sz="2800" dirty="0"/>
              <a:t> to a fraction and reduce, if possible.</a:t>
            </a:r>
          </a:p>
        </p:txBody>
      </p:sp>
      <p:sp>
        <p:nvSpPr>
          <p:cNvPr id="17" name="Rectangle 16"/>
          <p:cNvSpPr/>
          <p:nvPr/>
        </p:nvSpPr>
        <p:spPr>
          <a:xfrm>
            <a:off x="457200" y="1981200"/>
            <a:ext cx="1425390" cy="523220"/>
          </a:xfrm>
          <a:prstGeom prst="rect">
            <a:avLst/>
          </a:prstGeom>
        </p:spPr>
        <p:txBody>
          <a:bodyPr wrap="none">
            <a:spAutoFit/>
          </a:bodyPr>
          <a:lstStyle/>
          <a:p>
            <a:r>
              <a:rPr lang="en-US" sz="2800" b="1" dirty="0"/>
              <a:t>Solution</a:t>
            </a:r>
          </a:p>
        </p:txBody>
      </p:sp>
      <p:pic>
        <p:nvPicPr>
          <p:cNvPr id="2" name="Picture 1" descr="Sixty percent is equal to sixty divided by one hundred. Simplifying that, we get three times twenty over five times twenty, which gives us three divided by five.">
            <a:extLst>
              <a:ext uri="{FF2B5EF4-FFF2-40B4-BE49-F238E27FC236}">
                <a16:creationId xmlns:a16="http://schemas.microsoft.com/office/drawing/2014/main" id="{81938013-1F08-E03D-A589-A7B52BA9598A}"/>
              </a:ext>
            </a:extLst>
          </p:cNvPr>
          <p:cNvPicPr>
            <a:picLocks noChangeAspect="1"/>
          </p:cNvPicPr>
          <p:nvPr/>
        </p:nvPicPr>
        <p:blipFill>
          <a:blip r:embed="rId3"/>
          <a:stretch>
            <a:fillRect/>
          </a:stretch>
        </p:blipFill>
        <p:spPr>
          <a:xfrm>
            <a:off x="1524000" y="2689591"/>
            <a:ext cx="3024000" cy="816296"/>
          </a:xfrm>
          <a:prstGeom prst="rect">
            <a:avLst/>
          </a:prstGeom>
        </p:spPr>
      </p:pic>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11: Changing Percents to Mixed Numbers</a:t>
            </a:r>
          </a:p>
        </p:txBody>
      </p:sp>
      <p:sp>
        <p:nvSpPr>
          <p:cNvPr id="15" name="Rectangle 14"/>
          <p:cNvSpPr/>
          <p:nvPr/>
        </p:nvSpPr>
        <p:spPr>
          <a:xfrm>
            <a:off x="457200" y="1229380"/>
            <a:ext cx="8382000" cy="523220"/>
          </a:xfrm>
          <a:prstGeom prst="rect">
            <a:avLst/>
          </a:prstGeom>
        </p:spPr>
        <p:txBody>
          <a:bodyPr wrap="square">
            <a:spAutoFit/>
          </a:bodyPr>
          <a:lstStyle/>
          <a:p>
            <a:r>
              <a:rPr lang="en-US" sz="2800" dirty="0"/>
              <a:t>Change </a:t>
            </a:r>
            <a:r>
              <a:rPr lang="en-US" sz="2800" dirty="0">
                <a:solidFill>
                  <a:srgbClr val="0000FF"/>
                </a:solidFill>
              </a:rPr>
              <a:t>130%</a:t>
            </a:r>
            <a:r>
              <a:rPr lang="en-US" sz="2800" dirty="0"/>
              <a:t> to a mixed number and reduce, if possible.</a:t>
            </a:r>
          </a:p>
        </p:txBody>
      </p:sp>
      <p:sp>
        <p:nvSpPr>
          <p:cNvPr id="17" name="Rectangle 16"/>
          <p:cNvSpPr/>
          <p:nvPr/>
        </p:nvSpPr>
        <p:spPr>
          <a:xfrm>
            <a:off x="457200" y="1981200"/>
            <a:ext cx="1425390" cy="523220"/>
          </a:xfrm>
          <a:prstGeom prst="rect">
            <a:avLst/>
          </a:prstGeom>
        </p:spPr>
        <p:txBody>
          <a:bodyPr wrap="none">
            <a:spAutoFit/>
          </a:bodyPr>
          <a:lstStyle/>
          <a:p>
            <a:r>
              <a:rPr lang="en-US" sz="2800" b="1" dirty="0"/>
              <a:t>Solution</a:t>
            </a:r>
          </a:p>
        </p:txBody>
      </p:sp>
      <p:pic>
        <p:nvPicPr>
          <p:cNvPr id="2" name="Picture 1" descr="One hundred thirty percent is equal to one hundred thirty divided by one hundred. If we simplify, we get thirteen times ten whole divided by ten times ten, which becomes thirteen divided by ten, or one and three divided by ten.">
            <a:extLst>
              <a:ext uri="{FF2B5EF4-FFF2-40B4-BE49-F238E27FC236}">
                <a16:creationId xmlns:a16="http://schemas.microsoft.com/office/drawing/2014/main" id="{D5143A0E-97D6-A4E7-6715-9300BD67CDA8}"/>
              </a:ext>
            </a:extLst>
          </p:cNvPr>
          <p:cNvPicPr>
            <a:picLocks noChangeAspect="1"/>
          </p:cNvPicPr>
          <p:nvPr/>
        </p:nvPicPr>
        <p:blipFill>
          <a:blip r:embed="rId3"/>
          <a:stretch>
            <a:fillRect/>
          </a:stretch>
        </p:blipFill>
        <p:spPr>
          <a:xfrm>
            <a:off x="1524000" y="2589276"/>
            <a:ext cx="4320000" cy="897892"/>
          </a:xfrm>
          <a:prstGeom prst="rect">
            <a:avLst/>
          </a:prstGeom>
        </p:spPr>
      </p:pic>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Caution:</a:t>
            </a:r>
            <a:r>
              <a:rPr kumimoji="0" lang="en-US" sz="3200" i="0" u="none" strike="noStrike" kern="1200" cap="none" spc="0" normalizeH="0" baseline="0" noProof="0" dirty="0">
                <a:ln>
                  <a:noFill/>
                </a:ln>
                <a:solidFill>
                  <a:srgbClr val="000000"/>
                </a:solidFill>
                <a:effectLst/>
                <a:uLnTx/>
                <a:uFillTx/>
                <a:latin typeface="Calibri" pitchFamily="34" charset="0"/>
                <a:ea typeface="+mn-ea"/>
                <a:cs typeface="+mn-cs"/>
              </a:rPr>
              <a:t> </a:t>
            </a:r>
            <a:r>
              <a:rPr lang="en-US" dirty="0"/>
              <a:t>Common Misunderstanding Concerning Percents</a:t>
            </a:r>
            <a:r>
              <a:rPr lang="en-US" sz="3200" baseline="-25000" dirty="0">
                <a:solidFill>
                  <a:schemeClr val="accent1"/>
                </a:solidFill>
              </a:rPr>
              <a:t>1</a:t>
            </a:r>
            <a:endParaRPr lang="en-US" dirty="0"/>
          </a:p>
        </p:txBody>
      </p:sp>
      <p:sp>
        <p:nvSpPr>
          <p:cNvPr id="6" name="Content Placeholder 3"/>
          <p:cNvSpPr txBox="1">
            <a:spLocks/>
          </p:cNvSpPr>
          <p:nvPr/>
        </p:nvSpPr>
        <p:spPr>
          <a:xfrm>
            <a:off x="457200" y="1280160"/>
            <a:ext cx="8229600" cy="4508927"/>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endPar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endParaRPr>
          </a:p>
          <a:p>
            <a:pPr marL="533400" indent="-533400" algn="just"/>
            <a:r>
              <a:rPr lang="en-US" sz="2800" dirty="0">
                <a:solidFill>
                  <a:srgbClr val="000000"/>
                </a:solidFill>
              </a:rPr>
              <a:t>The fractions</a:t>
            </a:r>
            <a:endParaRPr lang="en-US" sz="1500" dirty="0">
              <a:solidFill>
                <a:srgbClr val="000000"/>
              </a:solidFill>
            </a:endParaRPr>
          </a:p>
          <a:p>
            <a:pPr marL="533400" indent="-533400" algn="just"/>
            <a:endParaRPr lang="en-US" sz="2800" dirty="0">
              <a:solidFill>
                <a:srgbClr val="000000"/>
              </a:solidFill>
            </a:endParaRPr>
          </a:p>
          <a:p>
            <a:pPr marL="533400" indent="-533400" algn="just"/>
            <a:endParaRPr lang="en-US" sz="2800" dirty="0">
              <a:solidFill>
                <a:srgbClr val="000000"/>
              </a:solidFill>
            </a:endParaRPr>
          </a:p>
          <a:p>
            <a:pPr marL="533400" indent="-533400" algn="just">
              <a:lnSpc>
                <a:spcPct val="175000"/>
              </a:lnSpc>
            </a:pPr>
            <a:br>
              <a:rPr lang="en-US" sz="2800" dirty="0"/>
            </a:br>
            <a:br>
              <a:rPr lang="en-US" sz="2800" dirty="0"/>
            </a:br>
            <a:r>
              <a:rPr lang="en-US" sz="2800" dirty="0"/>
              <a:t>				        </a:t>
            </a:r>
            <a:endParaRPr lang="en-US" sz="2800" dirty="0">
              <a:solidFill>
                <a:srgbClr val="000000"/>
              </a:solidFill>
            </a:endParaRPr>
          </a:p>
          <a:p>
            <a:pPr marL="533400" indent="-533400" algn="just"/>
            <a:endPar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pic>
        <p:nvPicPr>
          <p:cNvPr id="8" name="Picture 7" descr="one fourth  and one half">
            <a:extLst>
              <a:ext uri="{FF2B5EF4-FFF2-40B4-BE49-F238E27FC236}">
                <a16:creationId xmlns:a16="http://schemas.microsoft.com/office/drawing/2014/main" id="{DA88ACD4-D6A9-37D8-59B6-F51181B072A4}"/>
              </a:ext>
            </a:extLst>
          </p:cNvPr>
          <p:cNvPicPr>
            <a:picLocks noChangeAspect="1"/>
          </p:cNvPicPr>
          <p:nvPr/>
        </p:nvPicPr>
        <p:blipFill>
          <a:blip r:embed="rId3"/>
          <a:stretch>
            <a:fillRect/>
          </a:stretch>
        </p:blipFill>
        <p:spPr>
          <a:xfrm>
            <a:off x="2544452" y="1544298"/>
            <a:ext cx="1106424" cy="725424"/>
          </a:xfrm>
          <a:prstGeom prst="rect">
            <a:avLst/>
          </a:prstGeom>
        </p:spPr>
      </p:pic>
      <p:sp>
        <p:nvSpPr>
          <p:cNvPr id="3" name="TextBox 2">
            <a:extLst>
              <a:ext uri="{FF2B5EF4-FFF2-40B4-BE49-F238E27FC236}">
                <a16:creationId xmlns:a16="http://schemas.microsoft.com/office/drawing/2014/main" id="{98DEF113-BBAA-592F-1A0D-7CA6838D145F}"/>
              </a:ext>
            </a:extLst>
          </p:cNvPr>
          <p:cNvSpPr txBox="1"/>
          <p:nvPr/>
        </p:nvSpPr>
        <p:spPr>
          <a:xfrm>
            <a:off x="3704291" y="1676400"/>
            <a:ext cx="4699000" cy="523220"/>
          </a:xfrm>
          <a:prstGeom prst="rect">
            <a:avLst/>
          </a:prstGeom>
          <a:noFill/>
        </p:spPr>
        <p:txBody>
          <a:bodyPr wrap="square" rtlCol="0">
            <a:spAutoFit/>
          </a:bodyPr>
          <a:lstStyle/>
          <a:p>
            <a:r>
              <a:rPr lang="en-US" sz="2800" dirty="0">
                <a:solidFill>
                  <a:srgbClr val="000000"/>
                </a:solidFill>
              </a:rPr>
              <a:t>are often confused with the</a:t>
            </a:r>
            <a:endParaRPr lang="en-IN" sz="2800" dirty="0"/>
          </a:p>
        </p:txBody>
      </p:sp>
      <p:sp>
        <p:nvSpPr>
          <p:cNvPr id="4" name="TextBox 3">
            <a:extLst>
              <a:ext uri="{FF2B5EF4-FFF2-40B4-BE49-F238E27FC236}">
                <a16:creationId xmlns:a16="http://schemas.microsoft.com/office/drawing/2014/main" id="{F952923A-0AE9-AC85-EB7E-669F6B28B8FA}"/>
              </a:ext>
            </a:extLst>
          </p:cNvPr>
          <p:cNvSpPr txBox="1"/>
          <p:nvPr/>
        </p:nvSpPr>
        <p:spPr>
          <a:xfrm>
            <a:off x="457200" y="2492671"/>
            <a:ext cx="1670050" cy="523220"/>
          </a:xfrm>
          <a:prstGeom prst="rect">
            <a:avLst/>
          </a:prstGeom>
          <a:noFill/>
        </p:spPr>
        <p:txBody>
          <a:bodyPr wrap="square" rtlCol="0">
            <a:spAutoFit/>
          </a:bodyPr>
          <a:lstStyle/>
          <a:p>
            <a:r>
              <a:rPr lang="en-US" sz="2800" dirty="0">
                <a:solidFill>
                  <a:srgbClr val="000000"/>
                </a:solidFill>
              </a:rPr>
              <a:t>percents</a:t>
            </a:r>
            <a:endParaRPr lang="en-IN" sz="2800" dirty="0"/>
          </a:p>
        </p:txBody>
      </p:sp>
      <p:pic>
        <p:nvPicPr>
          <p:cNvPr id="9" name="Picture 8" descr="one fourth percent and one half percent">
            <a:extLst>
              <a:ext uri="{FF2B5EF4-FFF2-40B4-BE49-F238E27FC236}">
                <a16:creationId xmlns:a16="http://schemas.microsoft.com/office/drawing/2014/main" id="{0196F13B-C0A8-AD88-097F-1F70CE9EC047}"/>
              </a:ext>
            </a:extLst>
          </p:cNvPr>
          <p:cNvPicPr>
            <a:picLocks noChangeAspect="1"/>
          </p:cNvPicPr>
          <p:nvPr/>
        </p:nvPicPr>
        <p:blipFill>
          <a:blip r:embed="rId4"/>
          <a:stretch>
            <a:fillRect/>
          </a:stretch>
        </p:blipFill>
        <p:spPr>
          <a:xfrm>
            <a:off x="2011052" y="2395876"/>
            <a:ext cx="1728000" cy="764432"/>
          </a:xfrm>
          <a:prstGeom prst="rect">
            <a:avLst/>
          </a:prstGeom>
        </p:spPr>
      </p:pic>
      <p:sp>
        <p:nvSpPr>
          <p:cNvPr id="5" name="TextBox 4">
            <a:extLst>
              <a:ext uri="{FF2B5EF4-FFF2-40B4-BE49-F238E27FC236}">
                <a16:creationId xmlns:a16="http://schemas.microsoft.com/office/drawing/2014/main" id="{59DD1BF7-36A5-50F0-CFAE-59040225CFA2}"/>
              </a:ext>
            </a:extLst>
          </p:cNvPr>
          <p:cNvSpPr txBox="1"/>
          <p:nvPr/>
        </p:nvSpPr>
        <p:spPr>
          <a:xfrm>
            <a:off x="487739" y="3276600"/>
            <a:ext cx="8122861" cy="954107"/>
          </a:xfrm>
          <a:prstGeom prst="rect">
            <a:avLst/>
          </a:prstGeom>
          <a:noFill/>
        </p:spPr>
        <p:txBody>
          <a:bodyPr wrap="square" rtlCol="0">
            <a:spAutoFit/>
          </a:bodyPr>
          <a:lstStyle/>
          <a:p>
            <a:r>
              <a:rPr lang="en-US" sz="2800" dirty="0">
                <a:solidFill>
                  <a:srgbClr val="000000"/>
                </a:solidFill>
              </a:rPr>
              <a:t>The differences can be clarified by using decimal numbers.</a:t>
            </a:r>
            <a:endParaRPr lang="en-IN" sz="2800" dirty="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C9CD1-2A9C-B28B-643E-262939C2D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8FD3F-C55B-7D24-C4D5-9336ACE75E6C}"/>
              </a:ext>
            </a:extLst>
          </p:cNvPr>
          <p:cNvSpPr>
            <a:spLocks noGrp="1"/>
          </p:cNvSpPr>
          <p:nvPr>
            <p:ph type="title"/>
          </p:nvPr>
        </p:nvSpPr>
        <p:spPr>
          <a:xfrm>
            <a:off x="457200" y="76200"/>
            <a:ext cx="8229600" cy="914400"/>
          </a:xfrm>
        </p:spPr>
        <p:txBody>
          <a:bodyPr/>
          <a:lstStyle/>
          <a:p>
            <a:r>
              <a:rPr lang="en-US" dirty="0"/>
              <a:t>Caution: Common Misunderstanding Concerning Percents</a:t>
            </a:r>
            <a:r>
              <a:rPr lang="en-US" baseline="-25000" dirty="0">
                <a:solidFill>
                  <a:schemeClr val="accent1"/>
                </a:solidFill>
              </a:rPr>
              <a:t>2</a:t>
            </a:r>
            <a:endParaRPr lang="en-US" dirty="0"/>
          </a:p>
        </p:txBody>
      </p:sp>
      <p:sp>
        <p:nvSpPr>
          <p:cNvPr id="4" name="Content Placeholder 3">
            <a:extLst>
              <a:ext uri="{FF2B5EF4-FFF2-40B4-BE49-F238E27FC236}">
                <a16:creationId xmlns:a16="http://schemas.microsoft.com/office/drawing/2014/main" id="{20AE5D18-E6F5-A485-F604-4CECE52F8C13}"/>
              </a:ext>
              <a:ext uri="{C183D7F6-B498-43B3-948B-1728B52AA6E4}">
                <adec:decorative xmlns:adec="http://schemas.microsoft.com/office/drawing/2017/decorative" val="1"/>
              </a:ext>
            </a:extLst>
          </p:cNvPr>
          <p:cNvSpPr txBox="1">
            <a:spLocks/>
          </p:cNvSpPr>
          <p:nvPr/>
        </p:nvSpPr>
        <p:spPr>
          <a:xfrm>
            <a:off x="457200" y="1280160"/>
            <a:ext cx="8229600" cy="4320000"/>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lang="en-US" sz="2800" b="1" dirty="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pic>
        <p:nvPicPr>
          <p:cNvPr id="14" name="Picture 13" descr="This table shows the relationships among percentages, decimal numbers, and fractions:&#10;&#10;1 divided by 4 percent or 0.25 percent equals 0.0025 in decimal form and is equivalent to the fraction 1 divided by 400. &#10;​1 divided by 2 percent or 0.5 percent equals 0.005 in decimal form and is equivalent to the fraction 1 divided by 200. &#10;25 percent is 0.25 in decimal form and is equivalent to the fraction 1 divided by 4. &#10;50 percent is 0.50 in decimal form and is equivalent to the fraction 1 divided by 2.">
            <a:extLst>
              <a:ext uri="{FF2B5EF4-FFF2-40B4-BE49-F238E27FC236}">
                <a16:creationId xmlns:a16="http://schemas.microsoft.com/office/drawing/2014/main" id="{EEB0890E-FF66-A62F-7D7D-D64FE7981BFF}"/>
              </a:ext>
            </a:extLst>
          </p:cNvPr>
          <p:cNvPicPr>
            <a:picLocks noChangeAspect="1"/>
          </p:cNvPicPr>
          <p:nvPr/>
        </p:nvPicPr>
        <p:blipFill>
          <a:blip r:embed="rId3"/>
          <a:stretch>
            <a:fillRect/>
          </a:stretch>
        </p:blipFill>
        <p:spPr>
          <a:xfrm>
            <a:off x="838200" y="1485085"/>
            <a:ext cx="7632000" cy="3887829"/>
          </a:xfrm>
          <a:prstGeom prst="rect">
            <a:avLst/>
          </a:prstGeom>
        </p:spPr>
      </p:pic>
    </p:spTree>
    <p:custDataLst>
      <p:tags r:id="rId1"/>
    </p:custDataLst>
    <p:extLst>
      <p:ext uri="{BB962C8B-B14F-4D97-AF65-F5344CB8AC3E}">
        <p14:creationId xmlns:p14="http://schemas.microsoft.com/office/powerpoint/2010/main" val="3869649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Caution</a:t>
            </a:r>
            <a:r>
              <a:rPr lang="en-US" b="1" dirty="0"/>
              <a:t>:</a:t>
            </a:r>
            <a:r>
              <a:rPr lang="en-US" dirty="0"/>
              <a:t> Common Misunderstanding Concerning Percents</a:t>
            </a:r>
            <a:r>
              <a:rPr lang="en-US" baseline="-25000" dirty="0">
                <a:solidFill>
                  <a:schemeClr val="accent1"/>
                </a:solidFill>
              </a:rPr>
              <a:t>3</a:t>
            </a:r>
            <a:endParaRPr lang="en-US" dirty="0"/>
          </a:p>
        </p:txBody>
      </p:sp>
      <p:sp>
        <p:nvSpPr>
          <p:cNvPr id="4" name="Content Placeholder 3"/>
          <p:cNvSpPr txBox="1">
            <a:spLocks/>
          </p:cNvSpPr>
          <p:nvPr/>
        </p:nvSpPr>
        <p:spPr>
          <a:xfrm>
            <a:off x="457200" y="1280160"/>
            <a:ext cx="8229600" cy="3517886"/>
          </a:xfrm>
          <a:prstGeom prst="rect">
            <a:avLst/>
          </a:prstGeom>
          <a:ln w="28575">
            <a:solidFill>
              <a:srgbClr val="FF0000"/>
            </a:solidFill>
          </a:ln>
        </p:spPr>
        <p:txBody>
          <a:bodyPr>
            <a:spAutoFit/>
          </a:bodyPr>
          <a:lstStyle/>
          <a:p>
            <a:pPr marL="533400" indent="-533400" algn="just"/>
            <a:r>
              <a:rPr lang="en-US" sz="2800" dirty="0">
                <a:solidFill>
                  <a:srgbClr val="000000"/>
                </a:solidFill>
              </a:rPr>
              <a:t>Thus </a:t>
            </a:r>
          </a:p>
          <a:p>
            <a:pPr marL="533400" indent="-533400" algn="just"/>
            <a:endParaRPr lang="en-US" sz="2800" dirty="0">
              <a:solidFill>
                <a:srgbClr val="000000"/>
              </a:solidFill>
            </a:endParaRPr>
          </a:p>
          <a:p>
            <a:pPr marL="533400" indent="-533400" algn="just"/>
            <a:endParaRPr lang="en-US" sz="2800" dirty="0">
              <a:solidFill>
                <a:srgbClr val="000000"/>
              </a:solidFill>
            </a:endParaRPr>
          </a:p>
          <a:p>
            <a:pPr marL="533400" indent="-533400" algn="just"/>
            <a:endParaRPr lang="en-US" sz="2800" dirty="0">
              <a:solidFill>
                <a:srgbClr val="000000"/>
              </a:solidFill>
            </a:endParaRPr>
          </a:p>
          <a:p>
            <a:pPr marL="533400" indent="-533400" algn="just">
              <a:lnSpc>
                <a:spcPct val="35000"/>
              </a:lnSpc>
            </a:pPr>
            <a:endParaRPr lang="en-US" sz="2800" dirty="0">
              <a:solidFill>
                <a:srgbClr val="000000"/>
              </a:solidFill>
            </a:endParaRPr>
          </a:p>
          <a:p>
            <a:pPr marL="533400" indent="-533400">
              <a:lnSpc>
                <a:spcPct val="260000"/>
              </a:lnSpc>
            </a:pPr>
            <a:r>
              <a:rPr lang="en-US" sz="2800" dirty="0"/>
              <a:t>	</a:t>
            </a:r>
          </a:p>
          <a:p>
            <a:pPr marL="533400" indent="-533400" algn="just"/>
            <a:endPar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pic>
        <p:nvPicPr>
          <p:cNvPr id="5" name="Picture 4" descr="One fourth is equal to zero point two five and One fourth percent is equal to 0.0025">
            <a:extLst>
              <a:ext uri="{FF2B5EF4-FFF2-40B4-BE49-F238E27FC236}">
                <a16:creationId xmlns:a16="http://schemas.microsoft.com/office/drawing/2014/main" id="{5FD13E66-A398-4BDC-86CC-4AA4B179358F}"/>
              </a:ext>
            </a:extLst>
          </p:cNvPr>
          <p:cNvPicPr>
            <a:picLocks noChangeAspect="1"/>
          </p:cNvPicPr>
          <p:nvPr/>
        </p:nvPicPr>
        <p:blipFill>
          <a:blip r:embed="rId3"/>
          <a:stretch>
            <a:fillRect/>
          </a:stretch>
        </p:blipFill>
        <p:spPr>
          <a:xfrm>
            <a:off x="2362200" y="1849479"/>
            <a:ext cx="3506724" cy="725424"/>
          </a:xfrm>
          <a:prstGeom prst="rect">
            <a:avLst/>
          </a:prstGeom>
        </p:spPr>
      </p:pic>
      <p:pic>
        <p:nvPicPr>
          <p:cNvPr id="6" name="Picture 5" descr="WHERE, 0.25  is not equal to 0.0025">
            <a:extLst>
              <a:ext uri="{FF2B5EF4-FFF2-40B4-BE49-F238E27FC236}">
                <a16:creationId xmlns:a16="http://schemas.microsoft.com/office/drawing/2014/main" id="{C5052E6C-AFC6-319D-70EF-39A4B3E9CB39}"/>
              </a:ext>
            </a:extLst>
          </p:cNvPr>
          <p:cNvPicPr>
            <a:picLocks noChangeAspect="1"/>
          </p:cNvPicPr>
          <p:nvPr/>
        </p:nvPicPr>
        <p:blipFill>
          <a:blip r:embed="rId4"/>
          <a:stretch>
            <a:fillRect/>
          </a:stretch>
        </p:blipFill>
        <p:spPr>
          <a:xfrm>
            <a:off x="2946968" y="2809188"/>
            <a:ext cx="1677924" cy="268224"/>
          </a:xfrm>
          <a:prstGeom prst="rect">
            <a:avLst/>
          </a:prstGeom>
        </p:spPr>
      </p:pic>
      <p:sp>
        <p:nvSpPr>
          <p:cNvPr id="3" name="TextBox 2">
            <a:extLst>
              <a:ext uri="{FF2B5EF4-FFF2-40B4-BE49-F238E27FC236}">
                <a16:creationId xmlns:a16="http://schemas.microsoft.com/office/drawing/2014/main" id="{030B8967-26DE-45E4-0F5E-A2D3781E08FB}"/>
              </a:ext>
            </a:extLst>
          </p:cNvPr>
          <p:cNvSpPr txBox="1"/>
          <p:nvPr/>
        </p:nvSpPr>
        <p:spPr>
          <a:xfrm>
            <a:off x="457200" y="3187700"/>
            <a:ext cx="2133600" cy="523220"/>
          </a:xfrm>
          <a:prstGeom prst="rect">
            <a:avLst/>
          </a:prstGeom>
          <a:noFill/>
        </p:spPr>
        <p:txBody>
          <a:bodyPr wrap="square" rtlCol="0">
            <a:spAutoFit/>
          </a:bodyPr>
          <a:lstStyle/>
          <a:p>
            <a:r>
              <a:rPr lang="en-US" sz="2800" dirty="0">
                <a:solidFill>
                  <a:srgbClr val="000000"/>
                </a:solidFill>
              </a:rPr>
              <a:t>Similarly,</a:t>
            </a:r>
            <a:endParaRPr lang="en-IN" sz="2800" dirty="0"/>
          </a:p>
        </p:txBody>
      </p:sp>
      <p:pic>
        <p:nvPicPr>
          <p:cNvPr id="7" name="Picture 6" descr="One half is equal to 0.50 and One half percent is equal to 0.005">
            <a:extLst>
              <a:ext uri="{FF2B5EF4-FFF2-40B4-BE49-F238E27FC236}">
                <a16:creationId xmlns:a16="http://schemas.microsoft.com/office/drawing/2014/main" id="{3C48725C-1ED6-7AFA-1FD2-D8747E52FDC1}"/>
              </a:ext>
            </a:extLst>
          </p:cNvPr>
          <p:cNvPicPr>
            <a:picLocks noChangeAspect="1"/>
          </p:cNvPicPr>
          <p:nvPr/>
        </p:nvPicPr>
        <p:blipFill>
          <a:blip r:embed="rId5"/>
          <a:stretch>
            <a:fillRect/>
          </a:stretch>
        </p:blipFill>
        <p:spPr>
          <a:xfrm>
            <a:off x="2322576" y="3388009"/>
            <a:ext cx="3316224" cy="725424"/>
          </a:xfrm>
          <a:prstGeom prst="rect">
            <a:avLst/>
          </a:prstGeom>
        </p:spPr>
      </p:pic>
      <p:pic>
        <p:nvPicPr>
          <p:cNvPr id="8" name="Picture 7" descr="0.50  is not equal to 0.005">
            <a:extLst>
              <a:ext uri="{FF2B5EF4-FFF2-40B4-BE49-F238E27FC236}">
                <a16:creationId xmlns:a16="http://schemas.microsoft.com/office/drawing/2014/main" id="{8609CD2D-251E-C52D-FF39-F9E4683069FA}"/>
              </a:ext>
            </a:extLst>
          </p:cNvPr>
          <p:cNvPicPr>
            <a:picLocks noChangeAspect="1"/>
          </p:cNvPicPr>
          <p:nvPr/>
        </p:nvPicPr>
        <p:blipFill>
          <a:blip r:embed="rId6"/>
          <a:stretch>
            <a:fillRect/>
          </a:stretch>
        </p:blipFill>
        <p:spPr>
          <a:xfrm>
            <a:off x="2946968" y="4366578"/>
            <a:ext cx="1537716" cy="268224"/>
          </a:xfrm>
          <a:prstGeom prst="rect">
            <a:avLst/>
          </a:prstGeom>
        </p:spPr>
      </p:pic>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Caution</a:t>
            </a:r>
            <a:r>
              <a:rPr lang="en-US" b="1" dirty="0"/>
              <a:t> : </a:t>
            </a:r>
            <a:r>
              <a:rPr lang="en-US" dirty="0"/>
              <a:t>Common Misunderstanding Concerning Percents</a:t>
            </a:r>
            <a:r>
              <a:rPr lang="en-US" baseline="-25000" dirty="0">
                <a:solidFill>
                  <a:schemeClr val="accent1"/>
                </a:solidFill>
              </a:rPr>
              <a:t>4</a:t>
            </a:r>
            <a:endParaRPr lang="en-US" dirty="0"/>
          </a:p>
        </p:txBody>
      </p:sp>
      <p:sp>
        <p:nvSpPr>
          <p:cNvPr id="4" name="Content Placeholder 3"/>
          <p:cNvSpPr txBox="1">
            <a:spLocks/>
          </p:cNvSpPr>
          <p:nvPr/>
        </p:nvSpPr>
        <p:spPr>
          <a:xfrm>
            <a:off x="457200" y="1270513"/>
            <a:ext cx="8229600" cy="4577407"/>
          </a:xfrm>
          <a:prstGeom prst="rect">
            <a:avLst/>
          </a:prstGeom>
          <a:ln w="28575">
            <a:solidFill>
              <a:srgbClr val="FF0000"/>
            </a:solidFill>
          </a:ln>
        </p:spPr>
        <p:txBody>
          <a:bodyPr wrap="square">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 </a:t>
            </a:r>
          </a:p>
          <a:p>
            <a:pPr>
              <a:lnSpc>
                <a:spcPts val="6500"/>
              </a:lnSpc>
            </a:pPr>
            <a:r>
              <a:rPr lang="en-US" sz="2800" dirty="0">
                <a:solidFill>
                  <a:srgbClr val="000000"/>
                </a:solidFill>
              </a:rPr>
              <a:t>You can think of</a:t>
            </a:r>
            <a:br>
              <a:rPr lang="en-US" sz="2800" dirty="0">
                <a:solidFill>
                  <a:srgbClr val="000000"/>
                </a:solidFill>
              </a:rPr>
            </a:br>
            <a:br>
              <a:rPr lang="en-US" sz="2800" dirty="0">
                <a:solidFill>
                  <a:srgbClr val="000000"/>
                </a:solidFill>
              </a:rPr>
            </a:br>
            <a:br>
              <a:rPr lang="en-US" sz="2800" dirty="0">
                <a:solidFill>
                  <a:srgbClr val="000000"/>
                </a:solidFill>
              </a:rPr>
            </a:br>
            <a:br>
              <a:rPr lang="en-US" sz="2800" dirty="0">
                <a:solidFill>
                  <a:srgbClr val="000000"/>
                </a:solidFill>
              </a:rPr>
            </a:br>
            <a:endParaRPr lang="en-US" sz="2800" dirty="0">
              <a:solidFill>
                <a:srgbClr val="000000"/>
              </a:solidFill>
            </a:endParaRPr>
          </a:p>
        </p:txBody>
      </p:sp>
      <p:pic>
        <p:nvPicPr>
          <p:cNvPr id="12" name="Picture 11" descr="one fourth">
            <a:extLst>
              <a:ext uri="{FF2B5EF4-FFF2-40B4-BE49-F238E27FC236}">
                <a16:creationId xmlns:a16="http://schemas.microsoft.com/office/drawing/2014/main" id="{6AEACDBB-F9C5-368C-A296-24BB8ACA7216}"/>
              </a:ext>
            </a:extLst>
          </p:cNvPr>
          <p:cNvPicPr>
            <a:picLocks noChangeAspect="1"/>
          </p:cNvPicPr>
          <p:nvPr/>
        </p:nvPicPr>
        <p:blipFill>
          <a:blip r:embed="rId3"/>
          <a:stretch>
            <a:fillRect/>
          </a:stretch>
        </p:blipFill>
        <p:spPr>
          <a:xfrm>
            <a:off x="2914191" y="1896007"/>
            <a:ext cx="242316" cy="725424"/>
          </a:xfrm>
          <a:prstGeom prst="rect">
            <a:avLst/>
          </a:prstGeom>
        </p:spPr>
      </p:pic>
      <p:sp>
        <p:nvSpPr>
          <p:cNvPr id="3" name="TextBox 2">
            <a:extLst>
              <a:ext uri="{FF2B5EF4-FFF2-40B4-BE49-F238E27FC236}">
                <a16:creationId xmlns:a16="http://schemas.microsoft.com/office/drawing/2014/main" id="{06207AD7-4F95-834B-C87E-8C816F03FE85}"/>
              </a:ext>
            </a:extLst>
          </p:cNvPr>
          <p:cNvSpPr txBox="1"/>
          <p:nvPr/>
        </p:nvSpPr>
        <p:spPr>
          <a:xfrm>
            <a:off x="3157538" y="1969182"/>
            <a:ext cx="4764087" cy="523220"/>
          </a:xfrm>
          <a:prstGeom prst="rect">
            <a:avLst/>
          </a:prstGeom>
          <a:noFill/>
        </p:spPr>
        <p:txBody>
          <a:bodyPr wrap="square" rtlCol="0">
            <a:spAutoFit/>
          </a:bodyPr>
          <a:lstStyle/>
          <a:p>
            <a:r>
              <a:rPr lang="en-US" sz="2800" dirty="0">
                <a:solidFill>
                  <a:srgbClr val="000000"/>
                </a:solidFill>
              </a:rPr>
              <a:t>as being one-fourth of a dollar</a:t>
            </a:r>
            <a:endParaRPr lang="en-IN" sz="2800" dirty="0"/>
          </a:p>
        </p:txBody>
      </p:sp>
      <p:sp>
        <p:nvSpPr>
          <p:cNvPr id="5" name="TextBox 4">
            <a:extLst>
              <a:ext uri="{FF2B5EF4-FFF2-40B4-BE49-F238E27FC236}">
                <a16:creationId xmlns:a16="http://schemas.microsoft.com/office/drawing/2014/main" id="{9767901B-F503-E1E4-0D64-E0072DA69A06}"/>
              </a:ext>
            </a:extLst>
          </p:cNvPr>
          <p:cNvSpPr txBox="1"/>
          <p:nvPr/>
        </p:nvSpPr>
        <p:spPr>
          <a:xfrm>
            <a:off x="457200" y="2807028"/>
            <a:ext cx="2706687" cy="523220"/>
          </a:xfrm>
          <a:prstGeom prst="rect">
            <a:avLst/>
          </a:prstGeom>
          <a:noFill/>
        </p:spPr>
        <p:txBody>
          <a:bodyPr wrap="square" rtlCol="0">
            <a:spAutoFit/>
          </a:bodyPr>
          <a:lstStyle/>
          <a:p>
            <a:r>
              <a:rPr lang="en-US" sz="2800" dirty="0">
                <a:solidFill>
                  <a:srgbClr val="000000"/>
                </a:solidFill>
              </a:rPr>
              <a:t>(a quarter) and</a:t>
            </a:r>
            <a:endParaRPr lang="en-IN" sz="2800" dirty="0"/>
          </a:p>
        </p:txBody>
      </p:sp>
      <p:pic>
        <p:nvPicPr>
          <p:cNvPr id="9" name="Picture 8" descr="one fourth">
            <a:extLst>
              <a:ext uri="{FF2B5EF4-FFF2-40B4-BE49-F238E27FC236}">
                <a16:creationId xmlns:a16="http://schemas.microsoft.com/office/drawing/2014/main" id="{ACFD0653-C4F3-6F83-67AC-DF3D28ADE48A}"/>
              </a:ext>
            </a:extLst>
          </p:cNvPr>
          <p:cNvPicPr>
            <a:picLocks noChangeAspect="1"/>
          </p:cNvPicPr>
          <p:nvPr/>
        </p:nvPicPr>
        <p:blipFill>
          <a:blip r:embed="rId3"/>
          <a:stretch>
            <a:fillRect/>
          </a:stretch>
        </p:blipFill>
        <p:spPr>
          <a:xfrm>
            <a:off x="2809178" y="2705926"/>
            <a:ext cx="242316" cy="725424"/>
          </a:xfrm>
          <a:prstGeom prst="rect">
            <a:avLst/>
          </a:prstGeom>
        </p:spPr>
      </p:pic>
      <p:sp>
        <p:nvSpPr>
          <p:cNvPr id="6" name="TextBox 5">
            <a:extLst>
              <a:ext uri="{FF2B5EF4-FFF2-40B4-BE49-F238E27FC236}">
                <a16:creationId xmlns:a16="http://schemas.microsoft.com/office/drawing/2014/main" id="{FBC2DD13-5740-2402-69A3-36AC5290FCA3}"/>
              </a:ext>
            </a:extLst>
          </p:cNvPr>
          <p:cNvSpPr txBox="1"/>
          <p:nvPr/>
        </p:nvSpPr>
        <p:spPr>
          <a:xfrm>
            <a:off x="3051494" y="2807028"/>
            <a:ext cx="4913312" cy="523220"/>
          </a:xfrm>
          <a:prstGeom prst="rect">
            <a:avLst/>
          </a:prstGeom>
          <a:noFill/>
        </p:spPr>
        <p:txBody>
          <a:bodyPr wrap="square" rtlCol="0">
            <a:spAutoFit/>
          </a:bodyPr>
          <a:lstStyle/>
          <a:p>
            <a:r>
              <a:rPr lang="en-US" sz="2800" dirty="0">
                <a:solidFill>
                  <a:srgbClr val="000000"/>
                </a:solidFill>
              </a:rPr>
              <a:t>as being one-fourth of a penny.</a:t>
            </a:r>
            <a:endParaRPr lang="en-IN" sz="2800" dirty="0"/>
          </a:p>
        </p:txBody>
      </p:sp>
      <p:sp>
        <p:nvSpPr>
          <p:cNvPr id="7" name="TextBox 6">
            <a:extLst>
              <a:ext uri="{FF2B5EF4-FFF2-40B4-BE49-F238E27FC236}">
                <a16:creationId xmlns:a16="http://schemas.microsoft.com/office/drawing/2014/main" id="{2E9C4CBB-D01E-2FA4-1783-D220217C7A79}"/>
              </a:ext>
            </a:extLst>
          </p:cNvPr>
          <p:cNvSpPr txBox="1"/>
          <p:nvPr/>
        </p:nvSpPr>
        <p:spPr>
          <a:xfrm>
            <a:off x="457200" y="3610162"/>
            <a:ext cx="2020889" cy="523220"/>
          </a:xfrm>
          <a:prstGeom prst="rect">
            <a:avLst/>
          </a:prstGeom>
          <a:noFill/>
        </p:spPr>
        <p:txBody>
          <a:bodyPr wrap="square" rtlCol="0">
            <a:spAutoFit/>
          </a:bodyPr>
          <a:lstStyle/>
          <a:p>
            <a:r>
              <a:rPr lang="en-US" sz="2800" dirty="0">
                <a:solidFill>
                  <a:srgbClr val="000000"/>
                </a:solidFill>
              </a:rPr>
              <a:t>Similarly,</a:t>
            </a:r>
            <a:endParaRPr lang="en-IN" sz="2800" dirty="0"/>
          </a:p>
        </p:txBody>
      </p:sp>
      <p:pic>
        <p:nvPicPr>
          <p:cNvPr id="14" name="Picture 13" descr="one half&#10;">
            <a:extLst>
              <a:ext uri="{FF2B5EF4-FFF2-40B4-BE49-F238E27FC236}">
                <a16:creationId xmlns:a16="http://schemas.microsoft.com/office/drawing/2014/main" id="{3C8E82FB-4B45-76A4-E3DA-9AD31F5725F8}"/>
              </a:ext>
            </a:extLst>
          </p:cNvPr>
          <p:cNvPicPr>
            <a:picLocks noChangeAspect="1"/>
          </p:cNvPicPr>
          <p:nvPr/>
        </p:nvPicPr>
        <p:blipFill>
          <a:blip r:embed="rId4"/>
          <a:stretch>
            <a:fillRect/>
          </a:stretch>
        </p:blipFill>
        <p:spPr>
          <a:xfrm>
            <a:off x="1911414" y="3539889"/>
            <a:ext cx="230124" cy="725424"/>
          </a:xfrm>
          <a:prstGeom prst="rect">
            <a:avLst/>
          </a:prstGeom>
        </p:spPr>
      </p:pic>
      <p:sp>
        <p:nvSpPr>
          <p:cNvPr id="8" name="TextBox 7">
            <a:extLst>
              <a:ext uri="{FF2B5EF4-FFF2-40B4-BE49-F238E27FC236}">
                <a16:creationId xmlns:a16="http://schemas.microsoft.com/office/drawing/2014/main" id="{E2AD163D-823B-7459-00E8-CD623ABE68F6}"/>
              </a:ext>
            </a:extLst>
          </p:cNvPr>
          <p:cNvSpPr txBox="1"/>
          <p:nvPr/>
        </p:nvSpPr>
        <p:spPr>
          <a:xfrm>
            <a:off x="2141538" y="3616795"/>
            <a:ext cx="6224587" cy="523220"/>
          </a:xfrm>
          <a:prstGeom prst="rect">
            <a:avLst/>
          </a:prstGeom>
          <a:noFill/>
        </p:spPr>
        <p:txBody>
          <a:bodyPr wrap="square" rtlCol="0">
            <a:spAutoFit/>
          </a:bodyPr>
          <a:lstStyle/>
          <a:p>
            <a:r>
              <a:rPr lang="en-US" sz="2800" dirty="0">
                <a:solidFill>
                  <a:srgbClr val="000000"/>
                </a:solidFill>
              </a:rPr>
              <a:t>can be thought of as one-half of a dollar</a:t>
            </a:r>
            <a:endParaRPr lang="en-IN" sz="2800" dirty="0"/>
          </a:p>
        </p:txBody>
      </p:sp>
      <p:pic>
        <p:nvPicPr>
          <p:cNvPr id="13" name="Picture 12" descr="and one over 2 percent as one half of a penny.">
            <a:extLst>
              <a:ext uri="{FF2B5EF4-FFF2-40B4-BE49-F238E27FC236}">
                <a16:creationId xmlns:a16="http://schemas.microsoft.com/office/drawing/2014/main" id="{5B4A38A3-8755-C869-5417-26AFC5A95347}"/>
              </a:ext>
            </a:extLst>
          </p:cNvPr>
          <p:cNvPicPr>
            <a:picLocks noChangeAspect="1"/>
          </p:cNvPicPr>
          <p:nvPr/>
        </p:nvPicPr>
        <p:blipFill>
          <a:blip r:embed="rId5"/>
          <a:stretch>
            <a:fillRect/>
          </a:stretch>
        </p:blipFill>
        <p:spPr>
          <a:xfrm>
            <a:off x="482301" y="4343023"/>
            <a:ext cx="4308348" cy="794004"/>
          </a:xfrm>
          <a:prstGeom prst="rect">
            <a:avLst/>
          </a:prstGeom>
        </p:spPr>
      </p:pic>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normAutofit fontScale="90000"/>
          </a:bodyPr>
          <a:lstStyle/>
          <a:p>
            <a:r>
              <a:rPr lang="en-US" dirty="0"/>
              <a:t>Properties: Common Equivalent Percent, Decimal</a:t>
            </a:r>
            <a:br>
              <a:rPr lang="en-US" dirty="0"/>
            </a:br>
            <a:r>
              <a:rPr lang="en-US" dirty="0"/>
              <a:t>Number, and Fraction Values</a:t>
            </a:r>
            <a:r>
              <a:rPr lang="en-US" sz="3200" baseline="-25000" dirty="0">
                <a:solidFill>
                  <a:schemeClr val="accent1"/>
                </a:solidFill>
              </a:rPr>
              <a:t>1</a:t>
            </a:r>
            <a:endParaRPr lang="en-US" sz="3200" dirty="0">
              <a:solidFill>
                <a:schemeClr val="accent1"/>
              </a:solidFill>
            </a:endParaRPr>
          </a:p>
        </p:txBody>
      </p:sp>
      <p:sp>
        <p:nvSpPr>
          <p:cNvPr id="13" name="Content Placeholder 12">
            <a:extLst>
              <a:ext uri="{C183D7F6-B498-43B3-948B-1728B52AA6E4}">
                <adec:decorative xmlns:adec="http://schemas.microsoft.com/office/drawing/2017/decorative" val="1"/>
              </a:ext>
            </a:extLst>
          </p:cNvPr>
          <p:cNvSpPr>
            <a:spLocks noGrp="1"/>
          </p:cNvSpPr>
          <p:nvPr>
            <p:ph idx="1"/>
          </p:nvPr>
        </p:nvSpPr>
        <p:spPr>
          <a:xfrm>
            <a:off x="457200" y="1664298"/>
            <a:ext cx="8229600" cy="3625608"/>
          </a:xfrm>
          <a:solidFill>
            <a:srgbClr val="FFFFCC"/>
          </a:solidFill>
          <a:ln w="28575">
            <a:solidFill>
              <a:srgbClr val="000000"/>
            </a:solidFill>
          </a:ln>
        </p:spPr>
        <p:txBody>
          <a:bodyPr wrap="square">
            <a:spAutoFit/>
          </a:bodyPr>
          <a:lstStyle/>
          <a:p>
            <a:pPr marL="533400" indent="-533400" algn="ctr"/>
            <a:endParaRPr lang="en-US" b="1" dirty="0">
              <a:solidFill>
                <a:srgbClr val="000000"/>
              </a:solidFill>
            </a:endParaRPr>
          </a:p>
          <a:p>
            <a:pPr marL="533400" indent="-533400" algn="ctr"/>
            <a:endParaRPr lang="en-US" b="1" dirty="0">
              <a:solidFill>
                <a:srgbClr val="000000"/>
              </a:solidFill>
            </a:endParaRPr>
          </a:p>
          <a:p>
            <a:pPr marL="533400" indent="-533400" algn="ctr"/>
            <a:endParaRPr lang="en-US" b="1" dirty="0">
              <a:solidFill>
                <a:srgbClr val="000000"/>
              </a:solidFill>
            </a:endParaRPr>
          </a:p>
          <a:p>
            <a:pPr marL="533400" indent="-533400" algn="ctr"/>
            <a:endParaRPr lang="en-US" b="1" dirty="0">
              <a:solidFill>
                <a:srgbClr val="000000"/>
              </a:solidFill>
            </a:endParaRPr>
          </a:p>
          <a:p>
            <a:pPr marL="533400" indent="-533400" algn="ctr"/>
            <a:endParaRPr lang="en-US" b="1" dirty="0">
              <a:solidFill>
                <a:srgbClr val="000000"/>
              </a:solidFill>
            </a:endParaRPr>
          </a:p>
          <a:p>
            <a:pPr marL="533400" indent="-533400"/>
            <a:r>
              <a:rPr lang="en-US" dirty="0">
                <a:solidFill>
                  <a:srgbClr val="000000"/>
                </a:solidFill>
              </a:rPr>
              <a:t> </a:t>
            </a:r>
          </a:p>
          <a:p>
            <a:pPr marL="533400" indent="-533400"/>
            <a:endParaRPr lang="en-US" b="1" dirty="0">
              <a:solidFill>
                <a:srgbClr val="000000"/>
              </a:solidFill>
            </a:endParaRPr>
          </a:p>
        </p:txBody>
      </p:sp>
      <p:pic>
        <p:nvPicPr>
          <p:cNvPr id="2" name="Picture 1" descr="One percent is equal to zero point zero one,&#10;which is equal to one divided by one hundred.">
            <a:extLst>
              <a:ext uri="{FF2B5EF4-FFF2-40B4-BE49-F238E27FC236}">
                <a16:creationId xmlns:a16="http://schemas.microsoft.com/office/drawing/2014/main" id="{1F508F76-1709-2119-586A-85484D11E629}"/>
              </a:ext>
            </a:extLst>
          </p:cNvPr>
          <p:cNvPicPr>
            <a:picLocks noChangeAspect="1"/>
          </p:cNvPicPr>
          <p:nvPr/>
        </p:nvPicPr>
        <p:blipFill>
          <a:blip r:embed="rId3"/>
          <a:stretch>
            <a:fillRect/>
          </a:stretch>
        </p:blipFill>
        <p:spPr>
          <a:xfrm>
            <a:off x="564134" y="1918447"/>
            <a:ext cx="1918716" cy="739140"/>
          </a:xfrm>
          <a:prstGeom prst="rect">
            <a:avLst/>
          </a:prstGeom>
        </p:spPr>
      </p:pic>
      <p:pic>
        <p:nvPicPr>
          <p:cNvPr id="3" name="Picture 2" descr="Thirty three and one third percent is equal to zero point three repeating,&#10;which is equal to one third.">
            <a:extLst>
              <a:ext uri="{FF2B5EF4-FFF2-40B4-BE49-F238E27FC236}">
                <a16:creationId xmlns:a16="http://schemas.microsoft.com/office/drawing/2014/main" id="{5CDEE942-8CCC-BA47-F853-6D3BEF828B69}"/>
              </a:ext>
            </a:extLst>
          </p:cNvPr>
          <p:cNvPicPr>
            <a:picLocks noChangeAspect="1"/>
          </p:cNvPicPr>
          <p:nvPr/>
        </p:nvPicPr>
        <p:blipFill>
          <a:blip r:embed="rId4"/>
          <a:stretch>
            <a:fillRect/>
          </a:stretch>
        </p:blipFill>
        <p:spPr>
          <a:xfrm>
            <a:off x="3227421" y="1924946"/>
            <a:ext cx="2147316" cy="739140"/>
          </a:xfrm>
          <a:prstGeom prst="rect">
            <a:avLst/>
          </a:prstGeom>
        </p:spPr>
      </p:pic>
      <p:pic>
        <p:nvPicPr>
          <p:cNvPr id="4" name="Picture 3" descr="Twelve and one half percent is equal to zero point one two five,&#10;which is equal to one eighth.">
            <a:extLst>
              <a:ext uri="{FF2B5EF4-FFF2-40B4-BE49-F238E27FC236}">
                <a16:creationId xmlns:a16="http://schemas.microsoft.com/office/drawing/2014/main" id="{9736476B-9B46-B7B3-9E2A-71C3A0A6E88A}"/>
              </a:ext>
            </a:extLst>
          </p:cNvPr>
          <p:cNvPicPr>
            <a:picLocks noChangeAspect="1"/>
          </p:cNvPicPr>
          <p:nvPr/>
        </p:nvPicPr>
        <p:blipFill>
          <a:blip r:embed="rId5"/>
          <a:stretch>
            <a:fillRect/>
          </a:stretch>
        </p:blipFill>
        <p:spPr>
          <a:xfrm>
            <a:off x="5950252" y="1999234"/>
            <a:ext cx="2161032" cy="737616"/>
          </a:xfrm>
          <a:prstGeom prst="rect">
            <a:avLst/>
          </a:prstGeom>
        </p:spPr>
      </p:pic>
      <p:pic>
        <p:nvPicPr>
          <p:cNvPr id="5" name="Picture 4" descr="Twenty five percent is equal to zero point two five,&#10;which is equal to one fourth.">
            <a:extLst>
              <a:ext uri="{FF2B5EF4-FFF2-40B4-BE49-F238E27FC236}">
                <a16:creationId xmlns:a16="http://schemas.microsoft.com/office/drawing/2014/main" id="{9706F400-B44D-8AD2-E16D-777B0BBA2486}"/>
              </a:ext>
            </a:extLst>
          </p:cNvPr>
          <p:cNvPicPr>
            <a:picLocks noChangeAspect="1"/>
          </p:cNvPicPr>
          <p:nvPr/>
        </p:nvPicPr>
        <p:blipFill>
          <a:blip r:embed="rId6"/>
          <a:stretch>
            <a:fillRect/>
          </a:stretch>
        </p:blipFill>
        <p:spPr>
          <a:xfrm>
            <a:off x="627380" y="3114390"/>
            <a:ext cx="1792224" cy="725424"/>
          </a:xfrm>
          <a:prstGeom prst="rect">
            <a:avLst/>
          </a:prstGeom>
        </p:spPr>
      </p:pic>
      <p:pic>
        <p:nvPicPr>
          <p:cNvPr id="6" name="Picture 5" descr="Sixty six and two thirds percent is equal to zero point six repeating,&#10;which is equal to two thirds.">
            <a:extLst>
              <a:ext uri="{FF2B5EF4-FFF2-40B4-BE49-F238E27FC236}">
                <a16:creationId xmlns:a16="http://schemas.microsoft.com/office/drawing/2014/main" id="{BD245FAA-2547-8DBD-F474-FE3D9FCBF76E}"/>
              </a:ext>
            </a:extLst>
          </p:cNvPr>
          <p:cNvPicPr>
            <a:picLocks noChangeAspect="1"/>
          </p:cNvPicPr>
          <p:nvPr/>
        </p:nvPicPr>
        <p:blipFill>
          <a:blip r:embed="rId7"/>
          <a:stretch>
            <a:fillRect/>
          </a:stretch>
        </p:blipFill>
        <p:spPr>
          <a:xfrm>
            <a:off x="3189321" y="3219450"/>
            <a:ext cx="2185416" cy="737616"/>
          </a:xfrm>
          <a:prstGeom prst="rect">
            <a:avLst/>
          </a:prstGeom>
        </p:spPr>
      </p:pic>
      <p:pic>
        <p:nvPicPr>
          <p:cNvPr id="7" name="Picture 6" descr="Thirty seven and one half percent is equal to zero point three seven five,&#10;which is equal to three divided by eight.">
            <a:extLst>
              <a:ext uri="{FF2B5EF4-FFF2-40B4-BE49-F238E27FC236}">
                <a16:creationId xmlns:a16="http://schemas.microsoft.com/office/drawing/2014/main" id="{45E224DA-2511-F83A-29C3-CEEE4580F738}"/>
              </a:ext>
            </a:extLst>
          </p:cNvPr>
          <p:cNvPicPr>
            <a:picLocks noChangeAspect="1"/>
          </p:cNvPicPr>
          <p:nvPr/>
        </p:nvPicPr>
        <p:blipFill>
          <a:blip r:embed="rId8"/>
          <a:stretch>
            <a:fillRect/>
          </a:stretch>
        </p:blipFill>
        <p:spPr>
          <a:xfrm>
            <a:off x="5944156" y="3084337"/>
            <a:ext cx="2173224" cy="737616"/>
          </a:xfrm>
          <a:prstGeom prst="rect">
            <a:avLst/>
          </a:prstGeom>
        </p:spPr>
      </p:pic>
      <p:pic>
        <p:nvPicPr>
          <p:cNvPr id="8" name="Picture 7" descr="Fifty percent is equal to zero point five zero,&#10;which is equal to one half.">
            <a:extLst>
              <a:ext uri="{FF2B5EF4-FFF2-40B4-BE49-F238E27FC236}">
                <a16:creationId xmlns:a16="http://schemas.microsoft.com/office/drawing/2014/main" id="{91F6DF19-42ED-CE05-4622-F7C9E3189834}"/>
              </a:ext>
            </a:extLst>
          </p:cNvPr>
          <p:cNvPicPr>
            <a:picLocks noChangeAspect="1"/>
          </p:cNvPicPr>
          <p:nvPr/>
        </p:nvPicPr>
        <p:blipFill>
          <a:blip r:embed="rId9"/>
          <a:stretch>
            <a:fillRect/>
          </a:stretch>
        </p:blipFill>
        <p:spPr>
          <a:xfrm>
            <a:off x="595107" y="4298999"/>
            <a:ext cx="1792224" cy="725424"/>
          </a:xfrm>
          <a:prstGeom prst="rect">
            <a:avLst/>
          </a:prstGeom>
        </p:spPr>
      </p:pic>
      <p:pic>
        <p:nvPicPr>
          <p:cNvPr id="9" name="Picture 8" descr="Sixty two and one half percent is equal to zero point six two five,&#10;which is equal to five divided by eight.">
            <a:extLst>
              <a:ext uri="{FF2B5EF4-FFF2-40B4-BE49-F238E27FC236}">
                <a16:creationId xmlns:a16="http://schemas.microsoft.com/office/drawing/2014/main" id="{84A449F7-C0A6-6435-93AD-86B6752B9C29}"/>
              </a:ext>
            </a:extLst>
          </p:cNvPr>
          <p:cNvPicPr>
            <a:picLocks noChangeAspect="1"/>
          </p:cNvPicPr>
          <p:nvPr/>
        </p:nvPicPr>
        <p:blipFill>
          <a:blip r:embed="rId10"/>
          <a:stretch>
            <a:fillRect/>
          </a:stretch>
        </p:blipFill>
        <p:spPr>
          <a:xfrm>
            <a:off x="5944156" y="4142666"/>
            <a:ext cx="2173224" cy="737616"/>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1: </a:t>
            </a:r>
            <a:r>
              <a:rPr lang="en-US" dirty="0">
                <a:solidFill>
                  <a:schemeClr val="accent1"/>
                </a:solidFill>
              </a:rPr>
              <a:t>Changing Fractions with Denominators of 100 to Percents</a:t>
            </a:r>
            <a:r>
              <a:rPr lang="en-US" sz="3200" baseline="-25000" dirty="0">
                <a:solidFill>
                  <a:schemeClr val="accent1"/>
                </a:solidFill>
              </a:rPr>
              <a:t>1</a:t>
            </a:r>
            <a:endParaRPr lang="en-US" dirty="0">
              <a:solidFill>
                <a:schemeClr val="accent1"/>
              </a:solidFill>
            </a:endParaRPr>
          </a:p>
        </p:txBody>
      </p:sp>
      <p:sp>
        <p:nvSpPr>
          <p:cNvPr id="6147" name="Rectangle 3"/>
          <p:cNvSpPr>
            <a:spLocks noGrp="1"/>
          </p:cNvSpPr>
          <p:nvPr>
            <p:ph idx="1"/>
          </p:nvPr>
        </p:nvSpPr>
        <p:spPr>
          <a:xfrm>
            <a:off x="457200" y="1280160"/>
            <a:ext cx="8229600" cy="3834896"/>
          </a:xfrm>
          <a:prstGeom prst="rect">
            <a:avLst/>
          </a:prstGeom>
        </p:spPr>
        <p:txBody>
          <a:bodyPr>
            <a:spAutoFit/>
          </a:bodyPr>
          <a:lstStyle/>
          <a:p>
            <a:pPr algn="just" eaLnBrk="1" hangingPunct="1">
              <a:lnSpc>
                <a:spcPct val="90000"/>
              </a:lnSpc>
              <a:buFont typeface="Courier New" pitchFamily="49" charset="0"/>
              <a:buNone/>
            </a:pPr>
            <a:r>
              <a:rPr lang="en-US" i="0" dirty="0">
                <a:solidFill>
                  <a:schemeClr val="tx1"/>
                </a:solidFill>
              </a:rPr>
              <a:t>Change each fraction to a percent. </a:t>
            </a:r>
          </a:p>
          <a:p>
            <a:pPr algn="just" eaLnBrk="1" hangingPunct="1">
              <a:lnSpc>
                <a:spcPct val="90000"/>
              </a:lnSpc>
              <a:buFont typeface="Courier New" pitchFamily="49" charset="0"/>
              <a:buNone/>
            </a:pPr>
            <a:endParaRPr lang="en-US" b="1" i="0" dirty="0">
              <a:solidFill>
                <a:schemeClr val="tx1"/>
              </a:solidFill>
            </a:endParaRPr>
          </a:p>
          <a:p>
            <a:pPr algn="just" eaLnBrk="1" hangingPunct="1">
              <a:lnSpc>
                <a:spcPct val="90000"/>
              </a:lnSpc>
            </a:pPr>
            <a:r>
              <a:rPr lang="en-US" dirty="0">
                <a:solidFill>
                  <a:schemeClr val="tx1"/>
                </a:solidFill>
              </a:rPr>
              <a:t> </a:t>
            </a:r>
            <a:r>
              <a:rPr lang="en-US" b="1" i="0" dirty="0">
                <a:solidFill>
                  <a:schemeClr val="tx1"/>
                </a:solidFill>
              </a:rPr>
              <a:t>		 	</a:t>
            </a:r>
            <a:endParaRPr lang="en-US" sz="2000" b="1" i="0" dirty="0">
              <a:solidFill>
                <a:srgbClr val="007F7C"/>
              </a:solidFill>
            </a:endParaRPr>
          </a:p>
          <a:p>
            <a:pPr algn="just" eaLnBrk="1" hangingPunct="1">
              <a:lnSpc>
                <a:spcPct val="90000"/>
              </a:lnSpc>
              <a:buFont typeface="Courier New" pitchFamily="49" charset="0"/>
              <a:buNone/>
            </a:pPr>
            <a:endParaRPr lang="en-US" sz="2000" b="1" i="0" dirty="0">
              <a:solidFill>
                <a:srgbClr val="C00C08"/>
              </a:solidFill>
            </a:endParaRPr>
          </a:p>
          <a:p>
            <a:pPr algn="just" eaLnBrk="1" hangingPunct="1">
              <a:lnSpc>
                <a:spcPct val="30000"/>
              </a:lnSpc>
              <a:buFont typeface="Courier New" pitchFamily="49" charset="0"/>
              <a:buNone/>
            </a:pPr>
            <a:endParaRPr lang="en-US" b="1" i="0" dirty="0">
              <a:solidFill>
                <a:schemeClr val="tx1"/>
              </a:solidFill>
            </a:endParaRPr>
          </a:p>
          <a:p>
            <a:pPr algn="just" eaLnBrk="1" hangingPunct="1">
              <a:lnSpc>
                <a:spcPct val="30000"/>
              </a:lnSpc>
              <a:buFont typeface="Courier New" pitchFamily="49" charset="0"/>
              <a:buNone/>
            </a:pPr>
            <a:endParaRPr lang="en-US" b="1" i="0" dirty="0">
              <a:solidFill>
                <a:schemeClr val="tx1"/>
              </a:solidFill>
            </a:endParaRPr>
          </a:p>
          <a:p>
            <a:pPr algn="just" eaLnBrk="1" hangingPunct="1">
              <a:lnSpc>
                <a:spcPct val="90000"/>
              </a:lnSpc>
            </a:pPr>
            <a:r>
              <a:rPr lang="en-US" dirty="0">
                <a:solidFill>
                  <a:schemeClr val="tx1"/>
                </a:solidFill>
              </a:rPr>
              <a:t> </a:t>
            </a:r>
            <a:r>
              <a:rPr lang="en-US" b="1" i="0" dirty="0">
                <a:solidFill>
                  <a:schemeClr val="tx1"/>
                </a:solidFill>
              </a:rPr>
              <a:t>		</a:t>
            </a:r>
          </a:p>
          <a:p>
            <a:pPr algn="just" eaLnBrk="1" hangingPunct="1">
              <a:lnSpc>
                <a:spcPct val="90000"/>
              </a:lnSpc>
              <a:buFont typeface="Courier New" pitchFamily="49" charset="0"/>
              <a:buNone/>
            </a:pPr>
            <a:endParaRPr lang="en-US" b="1" i="0" dirty="0">
              <a:solidFill>
                <a:schemeClr val="tx1"/>
              </a:solidFill>
            </a:endParaRPr>
          </a:p>
          <a:p>
            <a:pPr algn="just" eaLnBrk="1" hangingPunct="1">
              <a:lnSpc>
                <a:spcPct val="30000"/>
              </a:lnSpc>
              <a:buFont typeface="Courier New" pitchFamily="49" charset="0"/>
              <a:buNone/>
            </a:pPr>
            <a:endParaRPr lang="en-US" b="1" i="0" dirty="0">
              <a:solidFill>
                <a:schemeClr val="tx1"/>
              </a:solidFill>
            </a:endParaRPr>
          </a:p>
          <a:p>
            <a:pPr algn="just" eaLnBrk="1" hangingPunct="1">
              <a:lnSpc>
                <a:spcPct val="90000"/>
              </a:lnSpc>
            </a:pPr>
            <a:r>
              <a:rPr lang="en-US" dirty="0">
                <a:solidFill>
                  <a:schemeClr val="tx1"/>
                </a:solidFill>
              </a:rPr>
              <a:t> </a:t>
            </a:r>
            <a:r>
              <a:rPr lang="en-US" b="1" i="0" dirty="0">
                <a:solidFill>
                  <a:schemeClr val="tx1"/>
                </a:solidFill>
              </a:rPr>
              <a:t>			</a:t>
            </a:r>
            <a:endParaRPr lang="en-US" i="0" dirty="0">
              <a:solidFill>
                <a:srgbClr val="007F7C"/>
              </a:solidFill>
            </a:endParaRPr>
          </a:p>
        </p:txBody>
      </p:sp>
      <p:pic>
        <p:nvPicPr>
          <p:cNvPr id="2" name="Picture 1" descr="a: 7 divided by 100 equals  7 times 1 divided by 100 equals 7 percent. Remember that percent means hundredths.">
            <a:extLst>
              <a:ext uri="{FF2B5EF4-FFF2-40B4-BE49-F238E27FC236}">
                <a16:creationId xmlns:a16="http://schemas.microsoft.com/office/drawing/2014/main" id="{5AB6D757-9F73-1163-0B34-ED12C01659BB}"/>
              </a:ext>
            </a:extLst>
          </p:cNvPr>
          <p:cNvPicPr>
            <a:picLocks noChangeAspect="1"/>
          </p:cNvPicPr>
          <p:nvPr/>
        </p:nvPicPr>
        <p:blipFill>
          <a:blip r:embed="rId2"/>
          <a:stretch>
            <a:fillRect/>
          </a:stretch>
        </p:blipFill>
        <p:spPr>
          <a:xfrm>
            <a:off x="536762" y="1905000"/>
            <a:ext cx="8307324" cy="739140"/>
          </a:xfrm>
          <a:prstGeom prst="rect">
            <a:avLst/>
          </a:prstGeom>
        </p:spPr>
      </p:pic>
      <p:pic>
        <p:nvPicPr>
          <p:cNvPr id="10" name="Picture 9" descr="b: 83 divided by 100 equals  83 times 1 divided by 100 equals 83 percent. ">
            <a:extLst>
              <a:ext uri="{FF2B5EF4-FFF2-40B4-BE49-F238E27FC236}">
                <a16:creationId xmlns:a16="http://schemas.microsoft.com/office/drawing/2014/main" id="{87B13B19-6C7B-A388-2E35-0B666570B201}"/>
              </a:ext>
            </a:extLst>
          </p:cNvPr>
          <p:cNvPicPr>
            <a:picLocks noChangeAspect="1"/>
          </p:cNvPicPr>
          <p:nvPr/>
        </p:nvPicPr>
        <p:blipFill>
          <a:blip r:embed="rId3"/>
          <a:stretch>
            <a:fillRect/>
          </a:stretch>
        </p:blipFill>
        <p:spPr>
          <a:xfrm>
            <a:off x="536762" y="2983366"/>
            <a:ext cx="2967536" cy="738000"/>
          </a:xfrm>
          <a:prstGeom prst="rect">
            <a:avLst/>
          </a:prstGeom>
        </p:spPr>
      </p:pic>
      <p:pic>
        <p:nvPicPr>
          <p:cNvPr id="4" name="Picture 3" descr="c: 6.4 divided by 100 equals  6.4 times 1 divided by 100 equals 6.4 percent.  Note that the decimal point is not moved. The numerator is unchanged.">
            <a:extLst>
              <a:ext uri="{FF2B5EF4-FFF2-40B4-BE49-F238E27FC236}">
                <a16:creationId xmlns:a16="http://schemas.microsoft.com/office/drawing/2014/main" id="{C1530E00-FAD0-5332-E3FA-456E3D55B228}"/>
              </a:ext>
            </a:extLst>
          </p:cNvPr>
          <p:cNvPicPr>
            <a:picLocks noChangeAspect="1"/>
          </p:cNvPicPr>
          <p:nvPr/>
        </p:nvPicPr>
        <p:blipFill>
          <a:blip r:embed="rId4"/>
          <a:stretch>
            <a:fillRect/>
          </a:stretch>
        </p:blipFill>
        <p:spPr>
          <a:xfrm>
            <a:off x="536762" y="3793999"/>
            <a:ext cx="8484108" cy="839724"/>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Properties: Changing Percents to Fractions</a:t>
            </a:r>
            <a:r>
              <a:rPr lang="en-US" baseline="-25000" dirty="0">
                <a:solidFill>
                  <a:schemeClr val="accent1"/>
                </a:solidFill>
              </a:rPr>
              <a:t>2</a:t>
            </a:r>
            <a:endParaRPr lang="en-US" sz="3200" dirty="0">
              <a:solidFill>
                <a:schemeClr val="accent1"/>
              </a:solidFill>
            </a:endParaRPr>
          </a:p>
        </p:txBody>
      </p:sp>
      <p:sp>
        <p:nvSpPr>
          <p:cNvPr id="7" name="Content Placeholder 6">
            <a:extLst>
              <a:ext uri="{C183D7F6-B498-43B3-948B-1728B52AA6E4}">
                <adec:decorative xmlns:adec="http://schemas.microsoft.com/office/drawing/2017/decorative" val="1"/>
              </a:ext>
            </a:extLst>
          </p:cNvPr>
          <p:cNvSpPr>
            <a:spLocks noGrp="1"/>
          </p:cNvSpPr>
          <p:nvPr>
            <p:ph idx="1"/>
          </p:nvPr>
        </p:nvSpPr>
        <p:spPr>
          <a:xfrm>
            <a:off x="457200" y="1761455"/>
            <a:ext cx="8229600" cy="2074414"/>
          </a:xfrm>
          <a:solidFill>
            <a:srgbClr val="FFFFCC"/>
          </a:solidFill>
          <a:ln w="28575">
            <a:solidFill>
              <a:srgbClr val="000000"/>
            </a:solidFill>
          </a:ln>
        </p:spPr>
        <p:txBody>
          <a:bodyPr wrap="square">
            <a:spAutoFit/>
          </a:bodyPr>
          <a:lstStyle/>
          <a:p>
            <a:pPr marL="533400" indent="-533400"/>
            <a:r>
              <a:rPr lang="en-US" b="1" dirty="0">
                <a:solidFill>
                  <a:srgbClr val="000000"/>
                </a:solidFill>
              </a:rPr>
              <a:t> </a:t>
            </a:r>
          </a:p>
          <a:p>
            <a:pPr marL="533400" indent="-533400"/>
            <a:endParaRPr lang="en-US" b="1" dirty="0">
              <a:solidFill>
                <a:srgbClr val="000000"/>
              </a:solidFill>
            </a:endParaRPr>
          </a:p>
          <a:p>
            <a:pPr marL="533400" indent="-533400"/>
            <a:endParaRPr lang="en-US" b="1" dirty="0">
              <a:solidFill>
                <a:srgbClr val="000000"/>
              </a:solidFill>
            </a:endParaRPr>
          </a:p>
          <a:p>
            <a:pPr marL="533400" indent="-533400"/>
            <a:endParaRPr lang="en-US" b="1" dirty="0">
              <a:solidFill>
                <a:srgbClr val="000000"/>
              </a:solidFill>
            </a:endParaRPr>
          </a:p>
        </p:txBody>
      </p:sp>
      <p:pic>
        <p:nvPicPr>
          <p:cNvPr id="2" name="Picture 1" descr="Seventy five percent is equal to zero point seven five,&#10;which is equal to three fourths.">
            <a:extLst>
              <a:ext uri="{FF2B5EF4-FFF2-40B4-BE49-F238E27FC236}">
                <a16:creationId xmlns:a16="http://schemas.microsoft.com/office/drawing/2014/main" id="{F677FD9D-BCD4-57ED-9FEA-C386A3E31E9A}"/>
              </a:ext>
            </a:extLst>
          </p:cNvPr>
          <p:cNvPicPr>
            <a:picLocks noChangeAspect="1"/>
          </p:cNvPicPr>
          <p:nvPr/>
        </p:nvPicPr>
        <p:blipFill>
          <a:blip r:embed="rId3"/>
          <a:stretch>
            <a:fillRect/>
          </a:stretch>
        </p:blipFill>
        <p:spPr>
          <a:xfrm>
            <a:off x="793750" y="2073238"/>
            <a:ext cx="1792224" cy="725424"/>
          </a:xfrm>
          <a:prstGeom prst="rect">
            <a:avLst/>
          </a:prstGeom>
        </p:spPr>
      </p:pic>
      <p:pic>
        <p:nvPicPr>
          <p:cNvPr id="4" name="Picture 3" descr="Eighty seven and one half percent is equal to zero point eight seven five,&#10;which is equal to seven divided by eight.">
            <a:extLst>
              <a:ext uri="{FF2B5EF4-FFF2-40B4-BE49-F238E27FC236}">
                <a16:creationId xmlns:a16="http://schemas.microsoft.com/office/drawing/2014/main" id="{F096234B-C9EE-1148-CAE4-275A57C89A11}"/>
              </a:ext>
            </a:extLst>
          </p:cNvPr>
          <p:cNvPicPr>
            <a:picLocks noChangeAspect="1"/>
          </p:cNvPicPr>
          <p:nvPr/>
        </p:nvPicPr>
        <p:blipFill>
          <a:blip r:embed="rId4"/>
          <a:stretch>
            <a:fillRect/>
          </a:stretch>
        </p:blipFill>
        <p:spPr>
          <a:xfrm>
            <a:off x="5715000" y="2059522"/>
            <a:ext cx="2173224" cy="739140"/>
          </a:xfrm>
          <a:prstGeom prst="rect">
            <a:avLst/>
          </a:prstGeom>
        </p:spPr>
      </p:pic>
      <p:pic>
        <p:nvPicPr>
          <p:cNvPr id="3" name="Picture 2" descr="One hundred percent is equal to one point zero zero,&#10;which is equal to one">
            <a:extLst>
              <a:ext uri="{FF2B5EF4-FFF2-40B4-BE49-F238E27FC236}">
                <a16:creationId xmlns:a16="http://schemas.microsoft.com/office/drawing/2014/main" id="{8B6922F3-6233-48E4-860E-286C1800E6B4}"/>
              </a:ext>
            </a:extLst>
          </p:cNvPr>
          <p:cNvPicPr>
            <a:picLocks noChangeAspect="1"/>
          </p:cNvPicPr>
          <p:nvPr/>
        </p:nvPicPr>
        <p:blipFill>
          <a:blip r:embed="rId5"/>
          <a:stretch>
            <a:fillRect/>
          </a:stretch>
        </p:blipFill>
        <p:spPr>
          <a:xfrm>
            <a:off x="793750" y="3195500"/>
            <a:ext cx="1856232" cy="268224"/>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1: </a:t>
            </a:r>
            <a:r>
              <a:rPr lang="en-US" dirty="0">
                <a:solidFill>
                  <a:schemeClr val="accent1"/>
                </a:solidFill>
              </a:rPr>
              <a:t>Changing Fractions with Denominators of 100 to Percents</a:t>
            </a:r>
            <a:r>
              <a:rPr lang="en-US" baseline="-25000" dirty="0">
                <a:solidFill>
                  <a:schemeClr val="accent1"/>
                </a:solidFill>
              </a:rPr>
              <a:t>2</a:t>
            </a:r>
            <a:endParaRPr lang="en-US" sz="3200" dirty="0">
              <a:solidFill>
                <a:schemeClr val="accent1"/>
              </a:solidFill>
            </a:endParaRPr>
          </a:p>
        </p:txBody>
      </p:sp>
      <p:pic>
        <p:nvPicPr>
          <p:cNvPr id="2" name="Picture 1" descr="d: 100 divided by 100 equals 100 times 1 divided by 100 equals 100 percent. All of something is 100 percent of that thing.">
            <a:extLst>
              <a:ext uri="{FF2B5EF4-FFF2-40B4-BE49-F238E27FC236}">
                <a16:creationId xmlns:a16="http://schemas.microsoft.com/office/drawing/2014/main" id="{1BBB7278-28DF-A8DD-63F1-5B779E52DEAA}"/>
              </a:ext>
            </a:extLst>
          </p:cNvPr>
          <p:cNvPicPr>
            <a:picLocks noChangeAspect="1"/>
          </p:cNvPicPr>
          <p:nvPr/>
        </p:nvPicPr>
        <p:blipFill>
          <a:blip r:embed="rId2"/>
          <a:stretch>
            <a:fillRect/>
          </a:stretch>
        </p:blipFill>
        <p:spPr>
          <a:xfrm>
            <a:off x="457200" y="1111699"/>
            <a:ext cx="8257032" cy="739140"/>
          </a:xfrm>
          <a:prstGeom prst="rect">
            <a:avLst/>
          </a:prstGeom>
        </p:spPr>
      </p:pic>
      <p:pic>
        <p:nvPicPr>
          <p:cNvPr id="3" name="Picture 2" descr="e: 240 divided by 100 equals  240  times 1 divided by 100 equals 240  percent.  If the numerator is larger than  100, then the number is larger than 1 and it is more than  100 percent.">
            <a:extLst>
              <a:ext uri="{FF2B5EF4-FFF2-40B4-BE49-F238E27FC236}">
                <a16:creationId xmlns:a16="http://schemas.microsoft.com/office/drawing/2014/main" id="{8F17FE40-3447-5601-9A56-BD15A30B5376}"/>
              </a:ext>
            </a:extLst>
          </p:cNvPr>
          <p:cNvPicPr>
            <a:picLocks noChangeAspect="1"/>
          </p:cNvPicPr>
          <p:nvPr/>
        </p:nvPicPr>
        <p:blipFill>
          <a:blip r:embed="rId3"/>
          <a:stretch>
            <a:fillRect/>
          </a:stretch>
        </p:blipFill>
        <p:spPr>
          <a:xfrm>
            <a:off x="418338" y="2086356"/>
            <a:ext cx="8307324" cy="129692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b="1" dirty="0"/>
              <a:t>Procedure:</a:t>
            </a:r>
            <a:r>
              <a:rPr lang="en-US" dirty="0"/>
              <a:t> To Change a Decimal Number to a Percent</a:t>
            </a:r>
            <a:endParaRPr lang="en-US" sz="3200" dirty="0">
              <a:solidFill>
                <a:schemeClr val="accent1"/>
              </a:solidFill>
            </a:endParaRPr>
          </a:p>
        </p:txBody>
      </p:sp>
      <p:sp>
        <p:nvSpPr>
          <p:cNvPr id="4" name="Rectangle 3"/>
          <p:cNvSpPr txBox="1">
            <a:spLocks/>
          </p:cNvSpPr>
          <p:nvPr/>
        </p:nvSpPr>
        <p:spPr>
          <a:xfrm>
            <a:off x="457200" y="1280160"/>
            <a:ext cx="8229600" cy="1717393"/>
          </a:xfrm>
          <a:prstGeom prst="rect">
            <a:avLst/>
          </a:prstGeom>
          <a:solidFill>
            <a:srgbClr val="FFFFCC"/>
          </a:solidFill>
          <a:ln w="28575">
            <a:solidFill>
              <a:srgbClr val="000000"/>
            </a:solidFill>
          </a:ln>
        </p:spPr>
        <p:txBody>
          <a:bodyPr>
            <a:spAutoFit/>
          </a:bodyPr>
          <a:lstStyle/>
          <a:p>
            <a:pPr algn="ctr">
              <a:lnSpc>
                <a:spcPct val="90000"/>
              </a:lnSpc>
              <a:spcAft>
                <a:spcPts val="1200"/>
              </a:spcAft>
            </a:pPr>
            <a:endParaRPr lang="en-US" sz="2800" b="1" dirty="0">
              <a:solidFill>
                <a:srgbClr val="000000"/>
              </a:solidFill>
            </a:endParaRPr>
          </a:p>
          <a:p>
            <a:pPr marL="514350" indent="-514350">
              <a:lnSpc>
                <a:spcPct val="90000"/>
              </a:lnSpc>
              <a:spcBef>
                <a:spcPts val="600"/>
              </a:spcBef>
              <a:spcAft>
                <a:spcPts val="1200"/>
              </a:spcAft>
              <a:buFont typeface="+mj-lt"/>
              <a:buAutoNum type="arabicPeriod"/>
            </a:pPr>
            <a:r>
              <a:rPr lang="en-US" sz="2800" dirty="0">
                <a:solidFill>
                  <a:srgbClr val="000000"/>
                </a:solidFill>
              </a:rPr>
              <a:t>Move the decimal point two places to the right. </a:t>
            </a:r>
          </a:p>
          <a:p>
            <a:pPr marL="514350" indent="-514350">
              <a:lnSpc>
                <a:spcPct val="90000"/>
              </a:lnSpc>
              <a:spcBef>
                <a:spcPts val="600"/>
              </a:spcBef>
              <a:spcAft>
                <a:spcPts val="1200"/>
              </a:spcAft>
              <a:buFont typeface="+mj-lt"/>
              <a:buAutoNum type="arabicPeriod"/>
            </a:pPr>
            <a:r>
              <a:rPr lang="en-US" sz="2800" dirty="0">
                <a:solidFill>
                  <a:srgbClr val="000000"/>
                </a:solidFill>
              </a:rPr>
              <a:t>Write the % sign.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2: Changing Decimal Numbers to Percents</a:t>
            </a:r>
            <a:r>
              <a:rPr lang="en-US" sz="3200" baseline="-25000" dirty="0">
                <a:solidFill>
                  <a:schemeClr val="accent1"/>
                </a:solidFill>
              </a:rPr>
              <a:t>1</a:t>
            </a:r>
            <a:endParaRPr lang="en-US" sz="3200" dirty="0">
              <a:solidFill>
                <a:schemeClr val="accent1"/>
              </a:solidFill>
            </a:endParaRPr>
          </a:p>
        </p:txBody>
      </p:sp>
      <p:sp>
        <p:nvSpPr>
          <p:cNvPr id="9219" name="Rectangle 3"/>
          <p:cNvSpPr>
            <a:spLocks noGrp="1"/>
          </p:cNvSpPr>
          <p:nvPr>
            <p:ph idx="1"/>
          </p:nvPr>
        </p:nvSpPr>
        <p:spPr>
          <a:xfrm>
            <a:off x="457200" y="1143000"/>
            <a:ext cx="8229600" cy="3625608"/>
          </a:xfrm>
          <a:prstGeom prst="rect">
            <a:avLst/>
          </a:prstGeom>
        </p:spPr>
        <p:txBody>
          <a:bodyPr>
            <a:spAutoFit/>
          </a:bodyPr>
          <a:lstStyle/>
          <a:p>
            <a:pPr eaLnBrk="1" hangingPunct="1">
              <a:buFont typeface="Courier New" pitchFamily="49" charset="0"/>
              <a:buNone/>
              <a:tabLst>
                <a:tab pos="457200" algn="l"/>
              </a:tabLst>
            </a:pPr>
            <a:r>
              <a:rPr lang="en-US" i="0" dirty="0">
                <a:solidFill>
                  <a:schemeClr val="tx1"/>
                </a:solidFill>
              </a:rPr>
              <a:t>Change each decimal number to percent.</a:t>
            </a:r>
          </a:p>
          <a:p>
            <a:pPr eaLnBrk="1" hangingPunct="1">
              <a:buFont typeface="Courier New" pitchFamily="49" charset="0"/>
              <a:buNone/>
              <a:tabLst>
                <a:tab pos="457200" algn="l"/>
              </a:tabLst>
            </a:pPr>
            <a:endParaRPr lang="en-US" dirty="0">
              <a:solidFill>
                <a:schemeClr val="tx1"/>
              </a:solidFill>
            </a:endParaRPr>
          </a:p>
          <a:p>
            <a:pPr eaLnBrk="1" hangingPunct="1">
              <a:buFont typeface="Courier New" pitchFamily="49" charset="0"/>
              <a:buNone/>
              <a:tabLst>
                <a:tab pos="457200" algn="l"/>
              </a:tabLst>
            </a:pPr>
            <a:endParaRPr lang="en-US" i="0" dirty="0">
              <a:solidFill>
                <a:schemeClr val="tx1"/>
              </a:solidFill>
            </a:endParaRPr>
          </a:p>
          <a:p>
            <a:pPr eaLnBrk="1" hangingPunct="1">
              <a:buFont typeface="Courier New" pitchFamily="49" charset="0"/>
              <a:buNone/>
              <a:tabLst>
                <a:tab pos="457200" algn="l"/>
              </a:tabLst>
            </a:pPr>
            <a:endParaRPr lang="en-US" dirty="0">
              <a:solidFill>
                <a:schemeClr val="tx1"/>
              </a:solidFill>
            </a:endParaRPr>
          </a:p>
          <a:p>
            <a:pPr eaLnBrk="1" hangingPunct="1">
              <a:tabLst>
                <a:tab pos="457200" algn="l"/>
              </a:tabLst>
            </a:pPr>
            <a:endParaRPr lang="en-US" dirty="0">
              <a:solidFill>
                <a:schemeClr val="tx1"/>
              </a:solidFill>
            </a:endParaRPr>
          </a:p>
          <a:p>
            <a:pPr marL="514350" indent="-514350" eaLnBrk="1" hangingPunct="1">
              <a:buFont typeface="+mj-lt"/>
              <a:buAutoNum type="alphaLcPeriod"/>
              <a:tabLst>
                <a:tab pos="457200" algn="l"/>
              </a:tabLst>
            </a:pPr>
            <a:endParaRPr lang="en-US" i="0" dirty="0">
              <a:solidFill>
                <a:schemeClr val="tx1"/>
              </a:solidFill>
            </a:endParaRPr>
          </a:p>
          <a:p>
            <a:pPr eaLnBrk="1" hangingPunct="1">
              <a:tabLst>
                <a:tab pos="457200" algn="l"/>
              </a:tabLst>
            </a:pPr>
            <a:endParaRPr lang="en-US" i="0" dirty="0">
              <a:solidFill>
                <a:schemeClr val="tx1"/>
              </a:solidFill>
            </a:endParaRPr>
          </a:p>
        </p:txBody>
      </p:sp>
      <p:pic>
        <p:nvPicPr>
          <p:cNvPr id="2" name="Picture 1" descr="a. 0.254.&#10;b. 0.005.&#10;c. 1.5.&#10;d. 0.2.">
            <a:extLst>
              <a:ext uri="{FF2B5EF4-FFF2-40B4-BE49-F238E27FC236}">
                <a16:creationId xmlns:a16="http://schemas.microsoft.com/office/drawing/2014/main" id="{6297E1FB-3692-4B92-46D3-6C51C714D353}"/>
              </a:ext>
            </a:extLst>
          </p:cNvPr>
          <p:cNvPicPr>
            <a:picLocks noChangeAspect="1"/>
          </p:cNvPicPr>
          <p:nvPr/>
        </p:nvPicPr>
        <p:blipFill>
          <a:blip r:embed="rId2"/>
          <a:stretch>
            <a:fillRect/>
          </a:stretch>
        </p:blipFill>
        <p:spPr>
          <a:xfrm>
            <a:off x="609600" y="1960753"/>
            <a:ext cx="6033516" cy="306324"/>
          </a:xfrm>
          <a:prstGeom prst="rect">
            <a:avLst/>
          </a:prstGeom>
        </p:spPr>
      </p:pic>
      <p:sp>
        <p:nvSpPr>
          <p:cNvPr id="21" name="Rectangle 20"/>
          <p:cNvSpPr/>
          <p:nvPr/>
        </p:nvSpPr>
        <p:spPr>
          <a:xfrm>
            <a:off x="457200" y="2590800"/>
            <a:ext cx="1425390" cy="523220"/>
          </a:xfrm>
          <a:prstGeom prst="rect">
            <a:avLst/>
          </a:prstGeom>
        </p:spPr>
        <p:txBody>
          <a:bodyPr wrap="none">
            <a:spAutoFit/>
          </a:bodyPr>
          <a:lstStyle/>
          <a:p>
            <a:r>
              <a:rPr lang="en-US" sz="2800" b="1" dirty="0"/>
              <a:t>Solution</a:t>
            </a:r>
          </a:p>
        </p:txBody>
      </p:sp>
      <p:pic>
        <p:nvPicPr>
          <p:cNvPr id="8" name="Picture 7" descr="a. Zero point two five point four becomes twenty five point four percent. The percent symbol is added. The decimal point is moved two places to the right.&#10;&#10;b. Zero point zero zero five point 4 becomes zero point five percent. The percent symbol is added. Note that this is less than one percent. The decimal point is moved two places to the right.">
            <a:extLst>
              <a:ext uri="{FF2B5EF4-FFF2-40B4-BE49-F238E27FC236}">
                <a16:creationId xmlns:a16="http://schemas.microsoft.com/office/drawing/2014/main" id="{E99970E0-1BA0-B817-EFF4-D417D72BC34F}"/>
              </a:ext>
            </a:extLst>
          </p:cNvPr>
          <p:cNvPicPr>
            <a:picLocks noChangeAspect="1"/>
          </p:cNvPicPr>
          <p:nvPr/>
        </p:nvPicPr>
        <p:blipFill>
          <a:blip r:embed="rId3"/>
          <a:stretch>
            <a:fillRect/>
          </a:stretch>
        </p:blipFill>
        <p:spPr>
          <a:xfrm>
            <a:off x="457200" y="3063494"/>
            <a:ext cx="8305550" cy="2880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2: Changing Decimal Numbers to Percents</a:t>
            </a:r>
            <a:r>
              <a:rPr lang="en-US" baseline="-25000" dirty="0">
                <a:solidFill>
                  <a:schemeClr val="accent1"/>
                </a:solidFill>
              </a:rPr>
              <a:t>2</a:t>
            </a:r>
            <a:endParaRPr lang="en-US" sz="3200" dirty="0">
              <a:solidFill>
                <a:schemeClr val="accent1"/>
              </a:solidFill>
            </a:endParaRPr>
          </a:p>
        </p:txBody>
      </p:sp>
      <p:pic>
        <p:nvPicPr>
          <p:cNvPr id="9" name="Picture 8" descr="c. One point five zero point becomes one hundred fifty percent. The percent symbol is added. Note that this is more than one hundred percent. The decimal point is moved two places to the right, and a zero is inserted.&#10;&#10;d. Zero point two zero point becomes twenty percent. The percent symbol is added. The decimal point is moved two places to the right, and a zero is inserted.">
            <a:extLst>
              <a:ext uri="{FF2B5EF4-FFF2-40B4-BE49-F238E27FC236}">
                <a16:creationId xmlns:a16="http://schemas.microsoft.com/office/drawing/2014/main" id="{4CC05492-BD12-CFFA-ED6A-84348F64052B}"/>
              </a:ext>
            </a:extLst>
          </p:cNvPr>
          <p:cNvPicPr>
            <a:picLocks noChangeAspect="1"/>
          </p:cNvPicPr>
          <p:nvPr/>
        </p:nvPicPr>
        <p:blipFill>
          <a:blip r:embed="rId2"/>
          <a:stretch>
            <a:fillRect/>
          </a:stretch>
        </p:blipFill>
        <p:spPr>
          <a:xfrm>
            <a:off x="457200" y="1143000"/>
            <a:ext cx="8659433" cy="367716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b="1" dirty="0"/>
              <a:t>Procedure: </a:t>
            </a:r>
            <a:r>
              <a:rPr lang="en-US" dirty="0"/>
              <a:t>To Change a Percent to a Decimal Number</a:t>
            </a:r>
            <a:endParaRPr lang="en-US" sz="3200" dirty="0">
              <a:solidFill>
                <a:schemeClr val="accent1"/>
              </a:solidFill>
            </a:endParaRPr>
          </a:p>
        </p:txBody>
      </p:sp>
      <p:sp>
        <p:nvSpPr>
          <p:cNvPr id="4" name="Rectangle 4"/>
          <p:cNvSpPr txBox="1">
            <a:spLocks/>
          </p:cNvSpPr>
          <p:nvPr/>
        </p:nvSpPr>
        <p:spPr>
          <a:xfrm>
            <a:off x="457200" y="1280160"/>
            <a:ext cx="8229600" cy="1563505"/>
          </a:xfrm>
          <a:prstGeom prst="rect">
            <a:avLst/>
          </a:prstGeom>
          <a:solidFill>
            <a:srgbClr val="FFFFCC"/>
          </a:solidFill>
          <a:ln w="28575">
            <a:solidFill>
              <a:srgbClr val="000000"/>
            </a:solidFill>
          </a:ln>
        </p:spPr>
        <p:txBody>
          <a:bodyPr>
            <a:spAutoFit/>
          </a:bodyPr>
          <a:lstStyle/>
          <a:p>
            <a:pPr algn="ctr">
              <a:lnSpc>
                <a:spcPct val="90000"/>
              </a:lnSpc>
              <a:spcBef>
                <a:spcPts val="600"/>
              </a:spcBef>
            </a:pPr>
            <a:endParaRPr lang="en-US" sz="2800" b="1" dirty="0">
              <a:solidFill>
                <a:srgbClr val="000000"/>
              </a:solidFill>
            </a:endParaRPr>
          </a:p>
          <a:p>
            <a:pPr marL="514350" indent="-514350">
              <a:lnSpc>
                <a:spcPct val="90000"/>
              </a:lnSpc>
              <a:spcBef>
                <a:spcPts val="600"/>
              </a:spcBef>
              <a:spcAft>
                <a:spcPts val="1200"/>
              </a:spcAft>
              <a:buFont typeface="+mj-lt"/>
              <a:buAutoNum type="arabicPeriod"/>
            </a:pPr>
            <a:r>
              <a:rPr lang="en-US" sz="2800" dirty="0">
                <a:solidFill>
                  <a:srgbClr val="000000"/>
                </a:solidFill>
              </a:rPr>
              <a:t>Move the decimal point two places to the left. </a:t>
            </a:r>
          </a:p>
          <a:p>
            <a:pPr marL="514350" indent="-514350">
              <a:lnSpc>
                <a:spcPct val="90000"/>
              </a:lnSpc>
              <a:spcBef>
                <a:spcPts val="600"/>
              </a:spcBef>
              <a:spcAft>
                <a:spcPts val="1200"/>
              </a:spcAft>
              <a:buFont typeface="+mj-lt"/>
              <a:buAutoNum type="arabicPeriod"/>
            </a:pPr>
            <a:r>
              <a:rPr lang="en-US" sz="2800" dirty="0">
                <a:solidFill>
                  <a:srgbClr val="000000"/>
                </a:solidFill>
              </a:rPr>
              <a:t>Delete the % sign. </a:t>
            </a:r>
            <a:endParaRPr lang="en-US" sz="2800" b="1"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3: Changing Percents to Decimal Numbers</a:t>
            </a:r>
            <a:r>
              <a:rPr lang="en-US" sz="3200" baseline="-25000" dirty="0">
                <a:solidFill>
                  <a:schemeClr val="accent1"/>
                </a:solidFill>
              </a:rPr>
              <a:t>1</a:t>
            </a:r>
            <a:r>
              <a:rPr lang="en-US" sz="3200" dirty="0">
                <a:solidFill>
                  <a:schemeClr val="accent1"/>
                </a:solidFill>
              </a:rPr>
              <a:t> </a:t>
            </a:r>
          </a:p>
        </p:txBody>
      </p:sp>
      <p:sp>
        <p:nvSpPr>
          <p:cNvPr id="12291" name="Rectangle 3"/>
          <p:cNvSpPr>
            <a:spLocks noGrp="1"/>
          </p:cNvSpPr>
          <p:nvPr>
            <p:ph idx="1"/>
          </p:nvPr>
        </p:nvSpPr>
        <p:spPr>
          <a:xfrm>
            <a:off x="457200" y="1280160"/>
            <a:ext cx="8229600" cy="3625608"/>
          </a:xfrm>
          <a:prstGeom prst="rect">
            <a:avLst/>
          </a:prstGeom>
        </p:spPr>
        <p:txBody>
          <a:bodyPr>
            <a:spAutoFit/>
          </a:bodyPr>
          <a:lstStyle/>
          <a:p>
            <a:pPr eaLnBrk="1" hangingPunct="1">
              <a:buFont typeface="Courier New" pitchFamily="49" charset="0"/>
              <a:buNone/>
            </a:pPr>
            <a:r>
              <a:rPr lang="en-US" i="0" dirty="0">
                <a:solidFill>
                  <a:schemeClr val="tx1"/>
                </a:solidFill>
              </a:rPr>
              <a:t>Change each percent to a decimal number.</a:t>
            </a:r>
            <a:r>
              <a:rPr lang="en-US" dirty="0">
                <a:solidFill>
                  <a:schemeClr val="tx1"/>
                </a:solidFill>
              </a:rPr>
              <a:t> </a:t>
            </a:r>
          </a:p>
          <a:p>
            <a:pPr eaLnBrk="1" hangingPunct="1"/>
            <a:endParaRPr lang="en-US" dirty="0">
              <a:solidFill>
                <a:schemeClr val="tx1"/>
              </a:solidFill>
            </a:endParaRPr>
          </a:p>
          <a:p>
            <a:pPr eaLnBrk="1" hangingPunct="1"/>
            <a:endParaRPr lang="en-US" dirty="0">
              <a:solidFill>
                <a:schemeClr val="tx1"/>
              </a:solidFill>
            </a:endParaRPr>
          </a:p>
          <a:p>
            <a:pPr marL="514350" indent="-514350" eaLnBrk="1" hangingPunct="1">
              <a:buFont typeface="+mj-lt"/>
              <a:buAutoNum type="alphaLcPeriod"/>
            </a:pPr>
            <a:endParaRPr lang="en-US" dirty="0">
              <a:solidFill>
                <a:schemeClr val="tx1"/>
              </a:solidFill>
            </a:endParaRPr>
          </a:p>
          <a:p>
            <a:pPr eaLnBrk="1" hangingPunct="1"/>
            <a:r>
              <a:rPr lang="en-US" dirty="0">
                <a:solidFill>
                  <a:schemeClr val="tx1"/>
                </a:solidFill>
              </a:rPr>
              <a:t> </a:t>
            </a:r>
          </a:p>
          <a:p>
            <a:pPr marL="514350" indent="-514350" eaLnBrk="1" hangingPunct="1">
              <a:buFont typeface="+mj-lt"/>
              <a:buAutoNum type="alphaLcPeriod"/>
            </a:pPr>
            <a:endParaRPr lang="en-US" dirty="0">
              <a:solidFill>
                <a:schemeClr val="tx1"/>
              </a:solidFill>
            </a:endParaRPr>
          </a:p>
          <a:p>
            <a:pPr eaLnBrk="1" hangingPunct="1"/>
            <a:r>
              <a:rPr lang="en-US" dirty="0">
                <a:solidFill>
                  <a:schemeClr val="tx1"/>
                </a:solidFill>
              </a:rPr>
              <a:t> </a:t>
            </a:r>
          </a:p>
        </p:txBody>
      </p:sp>
      <p:pic>
        <p:nvPicPr>
          <p:cNvPr id="8" name="Picture 7" descr="a. Seventy six percent becomes zero point seven six. The decimal point is understood and moved two places to the right. The percent symbol is deleted.">
            <a:extLst>
              <a:ext uri="{FF2B5EF4-FFF2-40B4-BE49-F238E27FC236}">
                <a16:creationId xmlns:a16="http://schemas.microsoft.com/office/drawing/2014/main" id="{1AF2F3D7-380C-610A-3769-BD1C6687C901}"/>
              </a:ext>
            </a:extLst>
          </p:cNvPr>
          <p:cNvPicPr>
            <a:picLocks noChangeAspect="1"/>
          </p:cNvPicPr>
          <p:nvPr/>
        </p:nvPicPr>
        <p:blipFill>
          <a:blip r:embed="rId2"/>
          <a:stretch>
            <a:fillRect/>
          </a:stretch>
        </p:blipFill>
        <p:spPr>
          <a:xfrm>
            <a:off x="533400" y="1752600"/>
            <a:ext cx="6535062" cy="2438740"/>
          </a:xfrm>
          <a:prstGeom prst="rect">
            <a:avLst/>
          </a:prstGeom>
        </p:spPr>
      </p:pic>
      <p:graphicFrame>
        <p:nvGraphicFramePr>
          <p:cNvPr id="12294" name="Object 6" descr="b. Eighteen point five percent equals zero point one eight five.&#10;c. Fifty percent equals zero point five zero."/>
          <p:cNvGraphicFramePr>
            <a:graphicFrameLocks noChangeAspect="1"/>
          </p:cNvGraphicFramePr>
          <p:nvPr>
            <p:extLst>
              <p:ext uri="{D42A27DB-BD31-4B8C-83A1-F6EECF244321}">
                <p14:modId xmlns:p14="http://schemas.microsoft.com/office/powerpoint/2010/main" val="798968157"/>
              </p:ext>
            </p:extLst>
          </p:nvPr>
        </p:nvGraphicFramePr>
        <p:xfrm>
          <a:off x="838200" y="4271196"/>
          <a:ext cx="2171700" cy="736600"/>
        </p:xfrm>
        <a:graphic>
          <a:graphicData uri="http://schemas.openxmlformats.org/presentationml/2006/ole">
            <mc:AlternateContent xmlns:mc="http://schemas.openxmlformats.org/markup-compatibility/2006">
              <mc:Choice xmlns:v="urn:schemas-microsoft-com:vml" Requires="v">
                <p:oleObj name="Equation" r:id="rId3" imgW="2171520" imgH="736560" progId="Equation.DSMT4">
                  <p:embed/>
                </p:oleObj>
              </mc:Choice>
              <mc:Fallback>
                <p:oleObj name="Equation" r:id="rId3" imgW="2171520" imgH="736560" progId="Equation.DSMT4">
                  <p:embed/>
                  <p:pic>
                    <p:nvPicPr>
                      <p:cNvPr id="0" name="Picture 24"/>
                      <p:cNvPicPr>
                        <a:picLocks noChangeAspect="1" noChangeArrowheads="1"/>
                      </p:cNvPicPr>
                      <p:nvPr/>
                    </p:nvPicPr>
                    <p:blipFill>
                      <a:blip r:embed="rId4"/>
                      <a:srcRect/>
                      <a:stretch>
                        <a:fillRect/>
                      </a:stretch>
                    </p:blipFill>
                    <p:spPr bwMode="auto">
                      <a:xfrm>
                        <a:off x="838200" y="4271196"/>
                        <a:ext cx="2171700" cy="736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ln w="28575">
          <a:solidFill>
            <a:srgbClr val="FF0000"/>
          </a:solidFill>
        </a:ln>
      </a:spPr>
      <a:bodyPr>
        <a:spAutoFit/>
      </a:bodyPr>
      <a:lstStyle>
        <a:defPPr marL="1588" marR="0" indent="-1588" algn="ctr" defTabSz="914400" rtl="0" eaLnBrk="1" fontAlgn="auto" latinLnBrk="0" hangingPunct="1">
          <a:lnSpc>
            <a:spcPct val="100000"/>
          </a:lnSpc>
          <a:spcBef>
            <a:spcPct val="20000"/>
          </a:spcBef>
          <a:spcAft>
            <a:spcPts val="0"/>
          </a:spcAft>
          <a:buClrTx/>
          <a:buSzTx/>
          <a:buFontTx/>
          <a:buNone/>
          <a:tabLst/>
          <a:defRPr kumimoji="0" sz="2800" b="0" i="0" u="none" strike="noStrike" kern="1200" cap="none" spc="0" normalizeH="0" baseline="0" noProof="0" dirty="0">
            <a:ln>
              <a:noFill/>
            </a:ln>
            <a:solidFill>
              <a:srgbClr val="000000"/>
            </a:solidFill>
            <a:effectLst/>
            <a:uLnTx/>
            <a:uFillTx/>
            <a:latin typeface="Calibri" pitchFamily="34" charset="0"/>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2481</TotalTime>
  <Words>784</Words>
  <Application>Microsoft Office PowerPoint</Application>
  <PresentationFormat>On-screen Show (4:3)</PresentationFormat>
  <Paragraphs>153</Paragraphs>
  <Slides>30</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5" baseType="lpstr">
      <vt:lpstr>Arial</vt:lpstr>
      <vt:lpstr>Calibri</vt:lpstr>
      <vt:lpstr>Courier New</vt:lpstr>
      <vt:lpstr>Office Theme</vt:lpstr>
      <vt:lpstr>Equation</vt:lpstr>
      <vt:lpstr>Section 1.R.5</vt:lpstr>
      <vt:lpstr>Objectives</vt:lpstr>
      <vt:lpstr>Example 1: Changing Fractions with Denominators of 100 to Percents1</vt:lpstr>
      <vt:lpstr>Example 1: Changing Fractions with Denominators of 100 to Percents2</vt:lpstr>
      <vt:lpstr>Procedure: To Change a Decimal Number to a Percent</vt:lpstr>
      <vt:lpstr>Example 2: Changing Decimal Numbers to Percents1</vt:lpstr>
      <vt:lpstr>Example 2: Changing Decimal Numbers to Percents2</vt:lpstr>
      <vt:lpstr>Procedure: To Change a Percent to a Decimal Number</vt:lpstr>
      <vt:lpstr>Example 3: Changing Percents to Decimal Numbers1 </vt:lpstr>
      <vt:lpstr>Example 3: Changing Percents to Decimal Numbers2</vt:lpstr>
      <vt:lpstr>Definition: Relationships Between Decimal Numbers and Percents</vt:lpstr>
      <vt:lpstr>Procedure: To Change a Fraction to a Percent</vt:lpstr>
      <vt:lpstr>Example 4: Changing Fractions to Percents1</vt:lpstr>
      <vt:lpstr>Example 4: Changing Fractions to Percents2</vt:lpstr>
      <vt:lpstr>Example 5: Changing Fractions to Percents</vt:lpstr>
      <vt:lpstr>Example 6: Changing Mixed Numbers  to Percents</vt:lpstr>
      <vt:lpstr>Example 7: Changing Mixed Numbers to Percents</vt:lpstr>
      <vt:lpstr>Example 8: Changing Fractions to Percents1</vt:lpstr>
      <vt:lpstr>Example 8: Changing Fractions to Percents2</vt:lpstr>
      <vt:lpstr>Example 9: Application: Changing Fractions  to Percents1</vt:lpstr>
      <vt:lpstr>Example 9: Application: Changing Fractions  to Percents2</vt:lpstr>
      <vt:lpstr>Procedure: To Change a Percent to a Fraction or a Mixed Number</vt:lpstr>
      <vt:lpstr>Example 10: Changing Percents to Fractions</vt:lpstr>
      <vt:lpstr>Example 11: Changing Percents to Mixed Numbers</vt:lpstr>
      <vt:lpstr>Caution: Common Misunderstanding Concerning Percents1</vt:lpstr>
      <vt:lpstr>Caution: Common Misunderstanding Concerning Percents2</vt:lpstr>
      <vt:lpstr>Caution: Common Misunderstanding Concerning Percents3</vt:lpstr>
      <vt:lpstr>Caution : Common Misunderstanding Concerning Percents4</vt:lpstr>
      <vt:lpstr>Properties: Common Equivalent Percent, Decimal Number, and Fraction Values1</vt:lpstr>
      <vt:lpstr>Properties: Changing Percents to Fractions2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Kodanda Ram Bade</cp:lastModifiedBy>
  <cp:revision>164</cp:revision>
  <dcterms:created xsi:type="dcterms:W3CDTF">2013-04-26T14:43:13Z</dcterms:created>
  <dcterms:modified xsi:type="dcterms:W3CDTF">2025-06-26T07:00:47Z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9BEA9C19-43F1-48C2-A96C-FD88AE7A40C5</vt:lpwstr>
  </property>
  <property fmtid="{D5CDD505-2E9C-101B-9397-08002B2CF9AE}" pid="3" name="ArticulatePath">
    <vt:lpwstr>DEV2e_4_3</vt:lpwstr>
  </property>
</Properties>
</file>