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9" r:id="rId3"/>
    <p:sldId id="260" r:id="rId4"/>
    <p:sldId id="279" r:id="rId5"/>
    <p:sldId id="280" r:id="rId6"/>
    <p:sldId id="281" r:id="rId7"/>
    <p:sldId id="261" r:id="rId8"/>
    <p:sldId id="282" r:id="rId9"/>
    <p:sldId id="262" r:id="rId10"/>
    <p:sldId id="263" r:id="rId11"/>
    <p:sldId id="283" r:id="rId12"/>
    <p:sldId id="284" r:id="rId13"/>
    <p:sldId id="285" r:id="rId14"/>
    <p:sldId id="286" r:id="rId15"/>
    <p:sldId id="287" r:id="rId16"/>
    <p:sldId id="288" r:id="rId17"/>
    <p:sldId id="289" r:id="rId18"/>
    <p:sldId id="264" r:id="rId19"/>
    <p:sldId id="290" r:id="rId20"/>
    <p:sldId id="268" r:id="rId21"/>
    <p:sldId id="269" r:id="rId22"/>
    <p:sldId id="270" r:id="rId23"/>
    <p:sldId id="271" r:id="rId24"/>
    <p:sldId id="272" r:id="rId25"/>
    <p:sldId id="273" r:id="rId26"/>
    <p:sldId id="274" r:id="rId27"/>
    <p:sldId id="291" r:id="rId28"/>
    <p:sldId id="292" r:id="rId29"/>
    <p:sldId id="293" r:id="rId30"/>
    <p:sldId id="294" r:id="rId31"/>
    <p:sldId id="295" r:id="rId32"/>
    <p:sldId id="296" r:id="rId33"/>
  </p:sldIdLst>
  <p:sldSz cx="9144000" cy="6858000" type="screen4x3"/>
  <p:notesSz cx="6858000" cy="9144000"/>
  <p:embeddedFontLst>
    <p:embeddedFont>
      <p:font typeface="Cambria Math" panose="02040503050406030204" pitchFamily="18" charset="0"/>
      <p:regular r:id="rId36"/>
    </p:embeddedFont>
  </p:embeddedFontLst>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2D7D9F"/>
    <a:srgbClr val="9900CC"/>
    <a:srgbClr val="000099"/>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89" autoAdjust="0"/>
    <p:restoredTop sz="96247" autoAdjust="0"/>
  </p:normalViewPr>
  <p:slideViewPr>
    <p:cSldViewPr>
      <p:cViewPr varScale="1">
        <p:scale>
          <a:sx n="106" d="100"/>
          <a:sy n="106" d="100"/>
        </p:scale>
        <p:origin x="102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171596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749A32-00D9-4776-A5C9-22E252FA4369}"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DE6824-2202-4263-AE56-D375AB00216B}" type="slidenum">
              <a:rPr lang="en-US" smtClean="0"/>
              <a:pPr/>
              <a:t>‹#›</a:t>
            </a:fld>
            <a:endParaRPr lang="en-US"/>
          </a:p>
        </p:txBody>
      </p:sp>
    </p:spTree>
    <p:extLst>
      <p:ext uri="{BB962C8B-B14F-4D97-AF65-F5344CB8AC3E}">
        <p14:creationId xmlns:p14="http://schemas.microsoft.com/office/powerpoint/2010/main" val="308417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9DE6824-2202-4263-AE56-D375AB00216B}" type="slidenum">
              <a:rPr lang="en-US" smtClean="0"/>
              <a:pPr/>
              <a:t>1</a:t>
            </a:fld>
            <a:endParaRPr lang="en-US"/>
          </a:p>
        </p:txBody>
      </p:sp>
    </p:spTree>
    <p:extLst>
      <p:ext uri="{BB962C8B-B14F-4D97-AF65-F5344CB8AC3E}">
        <p14:creationId xmlns:p14="http://schemas.microsoft.com/office/powerpoint/2010/main" val="25125408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1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pPr>
            <a:r>
              <a:rPr lang="en-US" b="1" i="1" dirty="0"/>
              <a:t>Preparing for a Final Math Exam</a:t>
            </a:r>
          </a:p>
          <a:p>
            <a:pPr marL="0" indent="0" algn="ctr">
              <a:buNone/>
            </a:pPr>
            <a:endParaRPr lang="en-US" b="1" i="1" dirty="0"/>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3: Solving Proportions</a:t>
            </a:r>
          </a:p>
        </p:txBody>
      </p:sp>
      <p:sp>
        <p:nvSpPr>
          <p:cNvPr id="9219" name="Rectangle 3"/>
          <p:cNvSpPr>
            <a:spLocks noGrp="1"/>
          </p:cNvSpPr>
          <p:nvPr>
            <p:ph type="body" sz="half" idx="4294967295"/>
          </p:nvPr>
        </p:nvSpPr>
        <p:spPr>
          <a:xfrm>
            <a:off x="457200" y="1300490"/>
            <a:ext cx="8229600" cy="523220"/>
          </a:xfrm>
          <a:prstGeom prst="rect">
            <a:avLst/>
          </a:prstGeom>
          <a:noFill/>
        </p:spPr>
        <p:txBody>
          <a:bodyPr>
            <a:spAutoFit/>
          </a:bodyPr>
          <a:lstStyle/>
          <a:p>
            <a:pPr marL="0" indent="0" eaLnBrk="1" hangingPunct="1">
              <a:spcAft>
                <a:spcPts val="1200"/>
              </a:spcAft>
              <a:buFont typeface="Courier New" pitchFamily="49" charset="0"/>
              <a:buNone/>
            </a:pPr>
            <a:r>
              <a:rPr lang="en-US" sz="2800" i="0" dirty="0">
                <a:solidFill>
                  <a:schemeClr val="tx1"/>
                </a:solidFill>
              </a:rPr>
              <a:t>Find the value of </a:t>
            </a:r>
            <a:r>
              <a:rPr lang="en-US" sz="2800" i="1" dirty="0">
                <a:solidFill>
                  <a:schemeClr val="tx1"/>
                </a:solidFill>
              </a:rPr>
              <a:t>x</a:t>
            </a:r>
            <a:r>
              <a:rPr lang="en-US" sz="2800" i="0" dirty="0">
                <a:solidFill>
                  <a:schemeClr val="tx1"/>
                </a:solidFill>
              </a:rPr>
              <a:t> if </a:t>
            </a:r>
            <a:endParaRPr lang="en-US" sz="2800" b="1" i="0" dirty="0">
              <a:solidFill>
                <a:schemeClr val="tx1"/>
              </a:solidFill>
            </a:endParaRPr>
          </a:p>
        </p:txBody>
      </p:sp>
      <p:pic>
        <p:nvPicPr>
          <p:cNvPr id="2" name="Picture 1" descr="four divided by eight equals five divided by x">
            <a:extLst>
              <a:ext uri="{FF2B5EF4-FFF2-40B4-BE49-F238E27FC236}">
                <a16:creationId xmlns:a16="http://schemas.microsoft.com/office/drawing/2014/main" id="{4E3F8D48-1D99-A1AA-63D8-EBE716309EFF}"/>
              </a:ext>
            </a:extLst>
          </p:cNvPr>
          <p:cNvPicPr>
            <a:picLocks noChangeAspect="1"/>
          </p:cNvPicPr>
          <p:nvPr/>
        </p:nvPicPr>
        <p:blipFill>
          <a:blip r:embed="rId2"/>
          <a:stretch>
            <a:fillRect/>
          </a:stretch>
        </p:blipFill>
        <p:spPr>
          <a:xfrm>
            <a:off x="3643884" y="1118309"/>
            <a:ext cx="928116" cy="839724"/>
          </a:xfrm>
          <a:prstGeom prst="rect">
            <a:avLst/>
          </a:prstGeom>
        </p:spPr>
      </p:pic>
      <p:sp>
        <p:nvSpPr>
          <p:cNvPr id="13" name="Rectangle 12"/>
          <p:cNvSpPr/>
          <p:nvPr/>
        </p:nvSpPr>
        <p:spPr>
          <a:xfrm>
            <a:off x="457200" y="1991380"/>
            <a:ext cx="1425390" cy="523220"/>
          </a:xfrm>
          <a:prstGeom prst="rect">
            <a:avLst/>
          </a:prstGeom>
        </p:spPr>
        <p:txBody>
          <a:bodyPr wrap="none">
            <a:spAutoFit/>
          </a:bodyPr>
          <a:lstStyle/>
          <a:p>
            <a:r>
              <a:rPr lang="en-US" sz="2800" b="1" dirty="0"/>
              <a:t>Solution</a:t>
            </a:r>
            <a:endParaRPr lang="en-US" sz="2800" dirty="0"/>
          </a:p>
        </p:txBody>
      </p:sp>
      <p:pic>
        <p:nvPicPr>
          <p:cNvPr id="5" name="Picture 4" descr="Four divided by eight equals five divided by x.&#10;&#10;Find the cross products and set them equal to each other:&#10;&#10;Four times x equals eight times five.&#10;&#10;Divide both sides by four, the number that multiplies the variable:&#10;&#10;Four times x equals forty.&#10;&#10;Four x divided by four equals forty divided by four.&#10;&#10;Simplify:&#10;&#10;x equals ten. ">
            <a:extLst>
              <a:ext uri="{FF2B5EF4-FFF2-40B4-BE49-F238E27FC236}">
                <a16:creationId xmlns:a16="http://schemas.microsoft.com/office/drawing/2014/main" id="{8BED049B-A1E0-7F8D-DEA5-6C042585E4A0}"/>
              </a:ext>
            </a:extLst>
          </p:cNvPr>
          <p:cNvPicPr>
            <a:picLocks noChangeAspect="1"/>
          </p:cNvPicPr>
          <p:nvPr/>
        </p:nvPicPr>
        <p:blipFill>
          <a:blip r:embed="rId3"/>
          <a:stretch>
            <a:fillRect/>
          </a:stretch>
        </p:blipFill>
        <p:spPr>
          <a:xfrm>
            <a:off x="410718" y="2514600"/>
            <a:ext cx="8322564" cy="225552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4: Solving Proportions</a:t>
            </a:r>
            <a:r>
              <a:rPr lang="en-US" sz="3200" baseline="-25000" dirty="0">
                <a:solidFill>
                  <a:schemeClr val="accent1"/>
                </a:solidFill>
              </a:rPr>
              <a:t>1</a:t>
            </a:r>
            <a:endParaRPr lang="en-US" sz="3200" dirty="0">
              <a:solidFill>
                <a:schemeClr val="accent1"/>
              </a:solidFill>
            </a:endParaRPr>
          </a:p>
        </p:txBody>
      </p:sp>
      <p:sp>
        <p:nvSpPr>
          <p:cNvPr id="9219" name="Rectangle 3"/>
          <p:cNvSpPr>
            <a:spLocks noGrp="1"/>
          </p:cNvSpPr>
          <p:nvPr>
            <p:ph type="body" sz="half" idx="4294967295"/>
          </p:nvPr>
        </p:nvSpPr>
        <p:spPr>
          <a:xfrm>
            <a:off x="457200" y="1300490"/>
            <a:ext cx="8229600" cy="523220"/>
          </a:xfrm>
          <a:prstGeom prst="rect">
            <a:avLst/>
          </a:prstGeom>
          <a:noFill/>
        </p:spPr>
        <p:txBody>
          <a:bodyPr>
            <a:spAutoFit/>
          </a:bodyPr>
          <a:lstStyle/>
          <a:p>
            <a:pPr marL="0" indent="0" eaLnBrk="1" hangingPunct="1">
              <a:spcAft>
                <a:spcPts val="1200"/>
              </a:spcAft>
              <a:buFont typeface="Courier New" pitchFamily="49" charset="0"/>
              <a:buNone/>
            </a:pPr>
            <a:r>
              <a:rPr lang="en-US" sz="2800" i="0" dirty="0">
                <a:solidFill>
                  <a:schemeClr val="tx1"/>
                </a:solidFill>
              </a:rPr>
              <a:t>Find the value of </a:t>
            </a:r>
            <a:r>
              <a:rPr lang="en-US" sz="2800" i="1" dirty="0">
                <a:solidFill>
                  <a:schemeClr val="tx1"/>
                </a:solidFill>
              </a:rPr>
              <a:t>y</a:t>
            </a:r>
            <a:r>
              <a:rPr lang="en-US" sz="2800" i="0" dirty="0">
                <a:solidFill>
                  <a:schemeClr val="tx1"/>
                </a:solidFill>
              </a:rPr>
              <a:t> if </a:t>
            </a:r>
            <a:endParaRPr lang="en-US" sz="2800" b="1" i="0" dirty="0">
              <a:solidFill>
                <a:schemeClr val="tx1"/>
              </a:solidFill>
            </a:endParaRPr>
          </a:p>
        </p:txBody>
      </p:sp>
      <p:pic>
        <p:nvPicPr>
          <p:cNvPr id="3" name="Picture 2" descr="six divided by sixteen equals y divided by twenty four">
            <a:extLst>
              <a:ext uri="{FF2B5EF4-FFF2-40B4-BE49-F238E27FC236}">
                <a16:creationId xmlns:a16="http://schemas.microsoft.com/office/drawing/2014/main" id="{FCD1BE1D-AF85-5810-3494-44ADA0C83821}"/>
              </a:ext>
            </a:extLst>
          </p:cNvPr>
          <p:cNvPicPr>
            <a:picLocks noChangeAspect="1"/>
          </p:cNvPicPr>
          <p:nvPr/>
        </p:nvPicPr>
        <p:blipFill>
          <a:blip r:embed="rId2"/>
          <a:stretch>
            <a:fillRect/>
          </a:stretch>
        </p:blipFill>
        <p:spPr>
          <a:xfrm>
            <a:off x="3568513" y="1204912"/>
            <a:ext cx="1057275" cy="714375"/>
          </a:xfrm>
          <a:prstGeom prst="rect">
            <a:avLst/>
          </a:prstGeom>
        </p:spPr>
      </p:pic>
      <p:sp>
        <p:nvSpPr>
          <p:cNvPr id="13" name="Rectangle 12"/>
          <p:cNvSpPr/>
          <p:nvPr/>
        </p:nvSpPr>
        <p:spPr>
          <a:xfrm>
            <a:off x="457200" y="1991380"/>
            <a:ext cx="1425390" cy="523220"/>
          </a:xfrm>
          <a:prstGeom prst="rect">
            <a:avLst/>
          </a:prstGeom>
        </p:spPr>
        <p:txBody>
          <a:bodyPr wrap="none">
            <a:spAutoFit/>
          </a:bodyPr>
          <a:lstStyle/>
          <a:p>
            <a:r>
              <a:rPr lang="en-US" sz="2800" b="1" dirty="0"/>
              <a:t>Solution</a:t>
            </a:r>
            <a:endParaRPr lang="en-US" sz="2800" dirty="0"/>
          </a:p>
        </p:txBody>
      </p:sp>
      <p:pic>
        <p:nvPicPr>
          <p:cNvPr id="4" name="Picture 3" descr="six divided by sixteen equals y divided by twenty four.&#10;&#10;Find the cross products and set them equal to each other:&#10;&#10;Six times twenty four equals sixteen times y.&#10;&#10;One hundred forty four equals sixteen times y.&#10;&#10;Divide both sides by sixteen, the number that multiplies the variable:&#10;&#10;One hundred forty four divided by sixteen equals sixteen times y whole divided by sixteen.&#10;&#10;Simplifying this we get, Nine equals y.">
            <a:extLst>
              <a:ext uri="{FF2B5EF4-FFF2-40B4-BE49-F238E27FC236}">
                <a16:creationId xmlns:a16="http://schemas.microsoft.com/office/drawing/2014/main" id="{49E8BDA4-5559-C3FC-03B8-913DD06A8A1B}"/>
              </a:ext>
            </a:extLst>
          </p:cNvPr>
          <p:cNvPicPr>
            <a:picLocks noChangeAspect="1"/>
          </p:cNvPicPr>
          <p:nvPr/>
        </p:nvPicPr>
        <p:blipFill>
          <a:blip r:embed="rId3"/>
          <a:stretch>
            <a:fillRect/>
          </a:stretch>
        </p:blipFill>
        <p:spPr>
          <a:xfrm>
            <a:off x="457200" y="2682270"/>
            <a:ext cx="8136636" cy="212598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4: Solving Proportions</a:t>
            </a:r>
            <a:r>
              <a:rPr lang="en-US" baseline="-25000" dirty="0">
                <a:solidFill>
                  <a:schemeClr val="accent1"/>
                </a:solidFill>
              </a:rPr>
              <a:t>2</a:t>
            </a:r>
            <a:endParaRPr lang="en-US" sz="3200" dirty="0">
              <a:solidFill>
                <a:schemeClr val="accent1"/>
              </a:solidFill>
            </a:endParaRPr>
          </a:p>
        </p:txBody>
      </p:sp>
      <p:sp>
        <p:nvSpPr>
          <p:cNvPr id="9219" name="Rectangle 3"/>
          <p:cNvSpPr>
            <a:spLocks noGrp="1"/>
          </p:cNvSpPr>
          <p:nvPr>
            <p:ph type="body" sz="half" idx="4294967295"/>
          </p:nvPr>
        </p:nvSpPr>
        <p:spPr>
          <a:xfrm>
            <a:off x="457200" y="1219200"/>
            <a:ext cx="8229600" cy="1815882"/>
          </a:xfrm>
          <a:prstGeom prst="rect">
            <a:avLst/>
          </a:prstGeom>
          <a:noFill/>
        </p:spPr>
        <p:txBody>
          <a:bodyPr>
            <a:spAutoFit/>
          </a:bodyPr>
          <a:lstStyle/>
          <a:p>
            <a:pPr marL="0" indent="0">
              <a:buNone/>
            </a:pPr>
            <a:r>
              <a:rPr lang="en-US" sz="2800" dirty="0"/>
              <a:t>Note that the variable may appear on the right side of the equation as well as on the left side of the equation. In either case, </a:t>
            </a:r>
            <a:r>
              <a:rPr lang="en-US" sz="2800" b="1" dirty="0"/>
              <a:t>we divide both sides of the equation by the number that multiplies the variable</a:t>
            </a:r>
            <a:r>
              <a:rPr lang="en-US"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4: Solving Proportions</a:t>
            </a:r>
            <a:r>
              <a:rPr lang="en-US" baseline="-25000" dirty="0">
                <a:solidFill>
                  <a:schemeClr val="accent1"/>
                </a:solidFill>
              </a:rPr>
              <a:t>3</a:t>
            </a:r>
            <a:endParaRPr lang="en-US" sz="3200" dirty="0">
              <a:solidFill>
                <a:schemeClr val="accent1"/>
              </a:solidFill>
            </a:endParaRPr>
          </a:p>
        </p:txBody>
      </p:sp>
      <p:sp>
        <p:nvSpPr>
          <p:cNvPr id="13" name="Rectangle 12"/>
          <p:cNvSpPr/>
          <p:nvPr/>
        </p:nvSpPr>
        <p:spPr>
          <a:xfrm>
            <a:off x="457200" y="990600"/>
            <a:ext cx="3171253" cy="523220"/>
          </a:xfrm>
          <a:prstGeom prst="rect">
            <a:avLst/>
          </a:prstGeom>
        </p:spPr>
        <p:txBody>
          <a:bodyPr wrap="none">
            <a:spAutoFit/>
          </a:bodyPr>
          <a:lstStyle/>
          <a:p>
            <a:r>
              <a:rPr lang="en-US" sz="2800" b="1" dirty="0"/>
              <a:t>Alternative Solution</a:t>
            </a:r>
            <a:endParaRPr lang="en-US" sz="2800" dirty="0"/>
          </a:p>
        </p:txBody>
      </p:sp>
      <p:sp>
        <p:nvSpPr>
          <p:cNvPr id="9219" name="Rectangle 3"/>
          <p:cNvSpPr>
            <a:spLocks noGrp="1"/>
          </p:cNvSpPr>
          <p:nvPr>
            <p:ph type="body" sz="half" idx="4294967295"/>
          </p:nvPr>
        </p:nvSpPr>
        <p:spPr>
          <a:xfrm>
            <a:off x="457200" y="1447800"/>
            <a:ext cx="8229600" cy="523220"/>
          </a:xfrm>
          <a:prstGeom prst="rect">
            <a:avLst/>
          </a:prstGeom>
          <a:noFill/>
        </p:spPr>
        <p:txBody>
          <a:bodyPr>
            <a:spAutoFit/>
          </a:bodyPr>
          <a:lstStyle/>
          <a:p>
            <a:pPr marL="0" indent="0">
              <a:buNone/>
            </a:pPr>
            <a:r>
              <a:rPr lang="en-US" sz="2800" dirty="0"/>
              <a:t>Reduce the fraction</a:t>
            </a:r>
            <a:endParaRPr lang="en-US" sz="2800" b="1" i="0" dirty="0">
              <a:solidFill>
                <a:schemeClr val="tx1"/>
              </a:solidFill>
            </a:endParaRPr>
          </a:p>
        </p:txBody>
      </p:sp>
      <p:pic>
        <p:nvPicPr>
          <p:cNvPr id="4" name="Picture 3" descr="6 divided by 16">
            <a:extLst>
              <a:ext uri="{FF2B5EF4-FFF2-40B4-BE49-F238E27FC236}">
                <a16:creationId xmlns:a16="http://schemas.microsoft.com/office/drawing/2014/main" id="{14185964-80C9-8F35-070C-932912F0EDEB}"/>
              </a:ext>
            </a:extLst>
          </p:cNvPr>
          <p:cNvPicPr>
            <a:picLocks noChangeAspect="1"/>
          </p:cNvPicPr>
          <p:nvPr/>
        </p:nvPicPr>
        <p:blipFill>
          <a:blip r:embed="rId2"/>
          <a:stretch>
            <a:fillRect/>
          </a:stretch>
        </p:blipFill>
        <p:spPr>
          <a:xfrm>
            <a:off x="3471402" y="1315526"/>
            <a:ext cx="382524" cy="737616"/>
          </a:xfrm>
          <a:prstGeom prst="rect">
            <a:avLst/>
          </a:prstGeom>
        </p:spPr>
      </p:pic>
      <p:sp>
        <p:nvSpPr>
          <p:cNvPr id="2" name="TextBox 1">
            <a:extLst>
              <a:ext uri="{FF2B5EF4-FFF2-40B4-BE49-F238E27FC236}">
                <a16:creationId xmlns:a16="http://schemas.microsoft.com/office/drawing/2014/main" id="{224BBB03-482E-BD5D-E3BD-9B0D8F410CA9}"/>
              </a:ext>
            </a:extLst>
          </p:cNvPr>
          <p:cNvSpPr txBox="1"/>
          <p:nvPr/>
        </p:nvSpPr>
        <p:spPr>
          <a:xfrm>
            <a:off x="3853926" y="1444722"/>
            <a:ext cx="5105400" cy="523220"/>
          </a:xfrm>
          <a:prstGeom prst="rect">
            <a:avLst/>
          </a:prstGeom>
          <a:noFill/>
        </p:spPr>
        <p:txBody>
          <a:bodyPr wrap="square" rtlCol="0">
            <a:spAutoFit/>
          </a:bodyPr>
          <a:lstStyle/>
          <a:p>
            <a:r>
              <a:rPr lang="en-US" sz="2800" dirty="0"/>
              <a:t>before solving the proportion to</a:t>
            </a:r>
            <a:endParaRPr lang="en-IN" sz="2800" dirty="0"/>
          </a:p>
        </p:txBody>
      </p:sp>
      <p:sp>
        <p:nvSpPr>
          <p:cNvPr id="3" name="TextBox 2">
            <a:extLst>
              <a:ext uri="{FF2B5EF4-FFF2-40B4-BE49-F238E27FC236}">
                <a16:creationId xmlns:a16="http://schemas.microsoft.com/office/drawing/2014/main" id="{FE8FC972-5F44-030E-B6CB-B830A6D1A940}"/>
              </a:ext>
            </a:extLst>
          </p:cNvPr>
          <p:cNvSpPr txBox="1"/>
          <p:nvPr/>
        </p:nvSpPr>
        <p:spPr>
          <a:xfrm>
            <a:off x="440167" y="1971175"/>
            <a:ext cx="7816326" cy="954107"/>
          </a:xfrm>
          <a:prstGeom prst="rect">
            <a:avLst/>
          </a:prstGeom>
          <a:noFill/>
        </p:spPr>
        <p:txBody>
          <a:bodyPr wrap="square" rtlCol="0">
            <a:spAutoFit/>
          </a:bodyPr>
          <a:lstStyle/>
          <a:p>
            <a:r>
              <a:rPr lang="en-US" sz="2800" dirty="0"/>
              <a:t>keep the numbers smaller and easier to work with.</a:t>
            </a:r>
            <a:endParaRPr lang="en-US" sz="2800" b="1" i="0" dirty="0">
              <a:solidFill>
                <a:schemeClr val="tx1"/>
              </a:solidFill>
            </a:endParaRPr>
          </a:p>
          <a:p>
            <a:endParaRPr lang="en-IN" sz="2800" dirty="0"/>
          </a:p>
        </p:txBody>
      </p:sp>
      <p:pic>
        <p:nvPicPr>
          <p:cNvPr id="5" name="Picture 4" descr="Write the proportion&#10;&#10;Six divided by sixteen equals y divided by twenty four.&#10;&#10;We reduced the fraction: Six divided by sixteen equals two times three divided by two times eight, which simplifies to three divided by eight.&#10;&#10;Three divided by eight equals y divided by twenty four.&#10;&#10;Find the cross products and set them equal to each other:&#10;&#10;Three times twenty four equals eight times y.&#10;&#10;That gives: Seventy two equals eight times y.&#10;&#10;Divide both sides by eight, the number that multiplies the variable:&#10;&#10;Seventy two divided by eight equals eight times y divided by eight.&#10;&#10;Simplifying this we get: 9 equals y.">
            <a:extLst>
              <a:ext uri="{FF2B5EF4-FFF2-40B4-BE49-F238E27FC236}">
                <a16:creationId xmlns:a16="http://schemas.microsoft.com/office/drawing/2014/main" id="{B0D23234-F383-66F6-2496-40B53C6DC946}"/>
              </a:ext>
            </a:extLst>
          </p:cNvPr>
          <p:cNvPicPr>
            <a:picLocks noChangeAspect="1"/>
          </p:cNvPicPr>
          <p:nvPr/>
        </p:nvPicPr>
        <p:blipFill>
          <a:blip r:embed="rId3"/>
          <a:stretch>
            <a:fillRect/>
          </a:stretch>
        </p:blipFill>
        <p:spPr>
          <a:xfrm>
            <a:off x="887507" y="2448228"/>
            <a:ext cx="5881116" cy="346862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eaLnBrk="1" hangingPunct="1"/>
            <a:r>
              <a:rPr lang="en-US" sz="3200" dirty="0">
                <a:solidFill>
                  <a:schemeClr val="accent1"/>
                </a:solidFill>
              </a:rPr>
              <a:t>Example 5: Solving Proportions</a:t>
            </a:r>
          </a:p>
        </p:txBody>
      </p:sp>
      <p:sp>
        <p:nvSpPr>
          <p:cNvPr id="9219" name="Rectangle 3"/>
          <p:cNvSpPr>
            <a:spLocks noGrp="1"/>
          </p:cNvSpPr>
          <p:nvPr>
            <p:ph type="body" sz="half" idx="4294967295"/>
          </p:nvPr>
        </p:nvSpPr>
        <p:spPr>
          <a:xfrm>
            <a:off x="457200" y="1300490"/>
            <a:ext cx="8229600" cy="523220"/>
          </a:xfrm>
          <a:prstGeom prst="rect">
            <a:avLst/>
          </a:prstGeom>
          <a:noFill/>
        </p:spPr>
        <p:txBody>
          <a:bodyPr>
            <a:spAutoFit/>
          </a:bodyPr>
          <a:lstStyle/>
          <a:p>
            <a:pPr marL="0" indent="0" eaLnBrk="1" hangingPunct="1">
              <a:spcAft>
                <a:spcPts val="1200"/>
              </a:spcAft>
              <a:buFont typeface="Courier New" pitchFamily="49" charset="0"/>
              <a:buNone/>
            </a:pPr>
            <a:r>
              <a:rPr lang="en-US" sz="2800" i="0" dirty="0">
                <a:solidFill>
                  <a:schemeClr val="tx1"/>
                </a:solidFill>
              </a:rPr>
              <a:t>Find the value of </a:t>
            </a:r>
            <a:r>
              <a:rPr lang="en-US" sz="2800" i="1" dirty="0">
                <a:solidFill>
                  <a:schemeClr val="tx1"/>
                </a:solidFill>
              </a:rPr>
              <a:t>y</a:t>
            </a:r>
            <a:r>
              <a:rPr lang="en-US" sz="2800" i="0" dirty="0">
                <a:solidFill>
                  <a:schemeClr val="tx1"/>
                </a:solidFill>
              </a:rPr>
              <a:t> if </a:t>
            </a:r>
            <a:endParaRPr lang="en-US" sz="2800" b="1" i="0" dirty="0">
              <a:solidFill>
                <a:schemeClr val="tx1"/>
              </a:solidFill>
            </a:endParaRPr>
          </a:p>
        </p:txBody>
      </p:sp>
      <p:pic>
        <p:nvPicPr>
          <p:cNvPr id="2" name="Picture 1" descr="five divided by nine equals y divided by four point five.">
            <a:extLst>
              <a:ext uri="{FF2B5EF4-FFF2-40B4-BE49-F238E27FC236}">
                <a16:creationId xmlns:a16="http://schemas.microsoft.com/office/drawing/2014/main" id="{CB9748CC-B199-62FD-6F13-DF81B0E69C5B}"/>
              </a:ext>
            </a:extLst>
          </p:cNvPr>
          <p:cNvPicPr>
            <a:picLocks noChangeAspect="1"/>
          </p:cNvPicPr>
          <p:nvPr/>
        </p:nvPicPr>
        <p:blipFill>
          <a:blip r:embed="rId2"/>
          <a:stretch>
            <a:fillRect/>
          </a:stretch>
        </p:blipFill>
        <p:spPr>
          <a:xfrm>
            <a:off x="3583552" y="1149291"/>
            <a:ext cx="1018032" cy="739140"/>
          </a:xfrm>
          <a:prstGeom prst="rect">
            <a:avLst/>
          </a:prstGeom>
        </p:spPr>
      </p:pic>
      <p:sp>
        <p:nvSpPr>
          <p:cNvPr id="13" name="Rectangle 12"/>
          <p:cNvSpPr/>
          <p:nvPr/>
        </p:nvSpPr>
        <p:spPr>
          <a:xfrm>
            <a:off x="457200" y="1991380"/>
            <a:ext cx="1425390" cy="523220"/>
          </a:xfrm>
          <a:prstGeom prst="rect">
            <a:avLst/>
          </a:prstGeom>
        </p:spPr>
        <p:txBody>
          <a:bodyPr wrap="none">
            <a:spAutoFit/>
          </a:bodyPr>
          <a:lstStyle/>
          <a:p>
            <a:r>
              <a:rPr lang="en-US" sz="2800" b="1" dirty="0"/>
              <a:t>Solution</a:t>
            </a:r>
            <a:endParaRPr lang="en-US" sz="2800" dirty="0"/>
          </a:p>
        </p:txBody>
      </p:sp>
      <p:pic>
        <p:nvPicPr>
          <p:cNvPr id="3" name="Picture 2" descr="Write the proportion: five divided by nine equals y divided by four point five.&#10;&#10;Find the cross products and set them equal to each other: five times four point five equals nine times y.&#10;&#10;Multiply: twenty two point five equals nine y.&#10;&#10;Divide both sides by nine, the number that multiplies the variable: twenty two point five divided by nine equals nine times y divided by nine.&#10;&#10;Simplify: two point five equals y">
            <a:extLst>
              <a:ext uri="{FF2B5EF4-FFF2-40B4-BE49-F238E27FC236}">
                <a16:creationId xmlns:a16="http://schemas.microsoft.com/office/drawing/2014/main" id="{C8B19EF5-DA69-0F5D-6EAC-328BE56E3CC2}"/>
              </a:ext>
            </a:extLst>
          </p:cNvPr>
          <p:cNvPicPr>
            <a:picLocks noChangeAspect="1"/>
          </p:cNvPicPr>
          <p:nvPr/>
        </p:nvPicPr>
        <p:blipFill>
          <a:blip r:embed="rId3"/>
          <a:stretch>
            <a:fillRect/>
          </a:stretch>
        </p:blipFill>
        <p:spPr>
          <a:xfrm>
            <a:off x="334384" y="2682270"/>
            <a:ext cx="8534400" cy="219760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6: Solving Proportions</a:t>
            </a:r>
            <a:r>
              <a:rPr lang="en-US" sz="3200" baseline="-25000" dirty="0">
                <a:solidFill>
                  <a:schemeClr val="accent1"/>
                </a:solidFill>
              </a:rPr>
              <a:t>1</a:t>
            </a:r>
            <a:endParaRPr lang="en-US" sz="3200" dirty="0">
              <a:solidFill>
                <a:schemeClr val="accent1"/>
              </a:solidFill>
            </a:endParaRPr>
          </a:p>
        </p:txBody>
      </p:sp>
      <p:sp>
        <p:nvSpPr>
          <p:cNvPr id="9219" name="Rectangle 3"/>
          <p:cNvSpPr>
            <a:spLocks noGrp="1"/>
          </p:cNvSpPr>
          <p:nvPr>
            <p:ph type="body" sz="half" idx="4294967295"/>
          </p:nvPr>
        </p:nvSpPr>
        <p:spPr>
          <a:xfrm>
            <a:off x="457200" y="1300490"/>
            <a:ext cx="8229600" cy="523220"/>
          </a:xfrm>
          <a:prstGeom prst="rect">
            <a:avLst/>
          </a:prstGeom>
          <a:noFill/>
        </p:spPr>
        <p:txBody>
          <a:bodyPr>
            <a:spAutoFit/>
          </a:bodyPr>
          <a:lstStyle/>
          <a:p>
            <a:pPr marL="0" indent="0" eaLnBrk="1" hangingPunct="1">
              <a:spcAft>
                <a:spcPts val="1200"/>
              </a:spcAft>
              <a:buFont typeface="Courier New" pitchFamily="49" charset="0"/>
              <a:buNone/>
            </a:pPr>
            <a:r>
              <a:rPr lang="en-US" sz="2800" i="0" dirty="0">
                <a:solidFill>
                  <a:schemeClr val="tx1"/>
                </a:solidFill>
              </a:rPr>
              <a:t>Find the value of </a:t>
            </a:r>
            <a:r>
              <a:rPr lang="en-US" sz="2800" i="1" dirty="0">
                <a:solidFill>
                  <a:schemeClr val="tx1"/>
                </a:solidFill>
              </a:rPr>
              <a:t>n</a:t>
            </a:r>
            <a:r>
              <a:rPr lang="en-US" sz="2800" i="0" dirty="0">
                <a:solidFill>
                  <a:schemeClr val="tx1"/>
                </a:solidFill>
              </a:rPr>
              <a:t> if </a:t>
            </a:r>
            <a:endParaRPr lang="en-US" sz="2800" b="1" i="0" dirty="0">
              <a:solidFill>
                <a:schemeClr val="tx1"/>
              </a:solidFill>
            </a:endParaRPr>
          </a:p>
        </p:txBody>
      </p:sp>
      <p:pic>
        <p:nvPicPr>
          <p:cNvPr id="3" name="Picture 2" descr="n divided by seven equals twenty divided by two divided by 3">
            <a:extLst>
              <a:ext uri="{FF2B5EF4-FFF2-40B4-BE49-F238E27FC236}">
                <a16:creationId xmlns:a16="http://schemas.microsoft.com/office/drawing/2014/main" id="{D244279C-DCFA-3973-7F38-7CD995F70562}"/>
              </a:ext>
            </a:extLst>
          </p:cNvPr>
          <p:cNvPicPr>
            <a:picLocks noChangeAspect="1"/>
          </p:cNvPicPr>
          <p:nvPr/>
        </p:nvPicPr>
        <p:blipFill>
          <a:blip r:embed="rId2"/>
          <a:stretch>
            <a:fillRect/>
          </a:stretch>
        </p:blipFill>
        <p:spPr>
          <a:xfrm>
            <a:off x="3648075" y="1235807"/>
            <a:ext cx="923925" cy="1066800"/>
          </a:xfrm>
          <a:prstGeom prst="rect">
            <a:avLst/>
          </a:prstGeom>
        </p:spPr>
      </p:pic>
      <p:sp>
        <p:nvSpPr>
          <p:cNvPr id="13" name="Rectangle 12"/>
          <p:cNvSpPr/>
          <p:nvPr/>
        </p:nvSpPr>
        <p:spPr>
          <a:xfrm>
            <a:off x="457200" y="2448580"/>
            <a:ext cx="1425390" cy="523220"/>
          </a:xfrm>
          <a:prstGeom prst="rect">
            <a:avLst/>
          </a:prstGeom>
        </p:spPr>
        <p:txBody>
          <a:bodyPr wrap="none">
            <a:spAutoFit/>
          </a:bodyPr>
          <a:lstStyle/>
          <a:p>
            <a:r>
              <a:rPr lang="en-US" sz="2800" b="1" dirty="0"/>
              <a:t>Solution</a:t>
            </a:r>
            <a:endParaRPr lang="en-US" sz="2800" dirty="0"/>
          </a:p>
        </p:txBody>
      </p:sp>
      <p:pic>
        <p:nvPicPr>
          <p:cNvPr id="4" name="Picture 3" descr="Write the proportion:&#10;n divided by seven equals twenty divided by two divided by 3&#10;&#10;Find the cross products and set them equal to each other:&#10;two divided by three times n equals seven times twenty.">
            <a:extLst>
              <a:ext uri="{FF2B5EF4-FFF2-40B4-BE49-F238E27FC236}">
                <a16:creationId xmlns:a16="http://schemas.microsoft.com/office/drawing/2014/main" id="{4BD896A1-C770-4953-3631-A0663D0CBCB2}"/>
              </a:ext>
            </a:extLst>
          </p:cNvPr>
          <p:cNvPicPr>
            <a:picLocks noChangeAspect="1"/>
          </p:cNvPicPr>
          <p:nvPr/>
        </p:nvPicPr>
        <p:blipFill>
          <a:blip r:embed="rId3"/>
          <a:stretch>
            <a:fillRect/>
          </a:stretch>
        </p:blipFill>
        <p:spPr>
          <a:xfrm>
            <a:off x="685800" y="3155266"/>
            <a:ext cx="8370533" cy="185334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6: Solving Proportions</a:t>
            </a:r>
            <a:r>
              <a:rPr lang="en-US" baseline="-25000" dirty="0">
                <a:solidFill>
                  <a:schemeClr val="accent1"/>
                </a:solidFill>
              </a:rPr>
              <a:t>2</a:t>
            </a:r>
            <a:endParaRPr lang="en-US" sz="3200" dirty="0">
              <a:solidFill>
                <a:schemeClr val="accent1"/>
              </a:solidFill>
            </a:endParaRPr>
          </a:p>
        </p:txBody>
      </p:sp>
      <p:pic>
        <p:nvPicPr>
          <p:cNvPr id="2" name="Picture 1" descr="Multiply:&#10;two divided by three times n equals 140.&#10;&#10;Divide both sides by two divided by three , the number that multiplies the variable:&#10;two divided by three times n divided by two divided by three equals 140 divided by two divided by three.&#10;&#10;Cancel out the two divided by three:&#10;n equals 140 times three divided two.&#10;&#10;Multiply by the reciprocal and Simplify:&#10;n equals 210.&#10;">
            <a:extLst>
              <a:ext uri="{FF2B5EF4-FFF2-40B4-BE49-F238E27FC236}">
                <a16:creationId xmlns:a16="http://schemas.microsoft.com/office/drawing/2014/main" id="{4D25D02F-3B09-5B6A-B736-A0E8C1AA369F}"/>
              </a:ext>
            </a:extLst>
          </p:cNvPr>
          <p:cNvPicPr>
            <a:picLocks noChangeAspect="1"/>
          </p:cNvPicPr>
          <p:nvPr/>
        </p:nvPicPr>
        <p:blipFill>
          <a:blip r:embed="rId2"/>
          <a:stretch>
            <a:fillRect/>
          </a:stretch>
        </p:blipFill>
        <p:spPr>
          <a:xfrm>
            <a:off x="609600" y="1371600"/>
            <a:ext cx="8028000" cy="239143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7: Solving Proportions</a:t>
            </a:r>
            <a:r>
              <a:rPr lang="en-US" sz="3200" baseline="-25000" dirty="0">
                <a:solidFill>
                  <a:schemeClr val="accent1"/>
                </a:solidFill>
              </a:rPr>
              <a:t>1</a:t>
            </a:r>
            <a:endParaRPr lang="en-US" sz="3200" dirty="0">
              <a:solidFill>
                <a:schemeClr val="accent1"/>
              </a:solidFill>
            </a:endParaRPr>
          </a:p>
        </p:txBody>
      </p:sp>
      <p:sp>
        <p:nvSpPr>
          <p:cNvPr id="9219" name="Rectangle 3"/>
          <p:cNvSpPr>
            <a:spLocks noGrp="1"/>
          </p:cNvSpPr>
          <p:nvPr>
            <p:ph type="body" sz="half" idx="4294967295"/>
          </p:nvPr>
        </p:nvSpPr>
        <p:spPr>
          <a:xfrm>
            <a:off x="457200" y="1750080"/>
            <a:ext cx="8229600" cy="523220"/>
          </a:xfrm>
          <a:prstGeom prst="rect">
            <a:avLst/>
          </a:prstGeom>
          <a:noFill/>
        </p:spPr>
        <p:txBody>
          <a:bodyPr>
            <a:spAutoFit/>
          </a:bodyPr>
          <a:lstStyle/>
          <a:p>
            <a:pPr marL="0" indent="0" eaLnBrk="1" hangingPunct="1">
              <a:spcAft>
                <a:spcPts val="1200"/>
              </a:spcAft>
              <a:buFont typeface="Courier New" pitchFamily="49" charset="0"/>
              <a:buNone/>
            </a:pPr>
            <a:r>
              <a:rPr lang="en-US" sz="2800" i="0" dirty="0">
                <a:solidFill>
                  <a:schemeClr val="tx1"/>
                </a:solidFill>
              </a:rPr>
              <a:t>Find the value of </a:t>
            </a:r>
            <a:r>
              <a:rPr lang="en-US" sz="2800" i="1" dirty="0">
                <a:solidFill>
                  <a:schemeClr val="tx1"/>
                </a:solidFill>
              </a:rPr>
              <a:t>y</a:t>
            </a:r>
            <a:r>
              <a:rPr lang="en-US" sz="2800" i="0" dirty="0">
                <a:solidFill>
                  <a:schemeClr val="tx1"/>
                </a:solidFill>
              </a:rPr>
              <a:t> if </a:t>
            </a:r>
            <a:endParaRPr lang="en-US" sz="2800" b="1" i="0" dirty="0">
              <a:solidFill>
                <a:schemeClr val="tx1"/>
              </a:solidFill>
            </a:endParaRPr>
          </a:p>
        </p:txBody>
      </p:sp>
      <p:pic>
        <p:nvPicPr>
          <p:cNvPr id="6" name="Picture 5" descr="Two and one half divided by six equals three divided by y.">
            <a:extLst>
              <a:ext uri="{FF2B5EF4-FFF2-40B4-BE49-F238E27FC236}">
                <a16:creationId xmlns:a16="http://schemas.microsoft.com/office/drawing/2014/main" id="{8488D6B7-A90E-4789-F1A6-F555D167972E}"/>
              </a:ext>
            </a:extLst>
          </p:cNvPr>
          <p:cNvPicPr>
            <a:picLocks noChangeAspect="1"/>
          </p:cNvPicPr>
          <p:nvPr/>
        </p:nvPicPr>
        <p:blipFill>
          <a:blip r:embed="rId2"/>
          <a:stretch>
            <a:fillRect/>
          </a:stretch>
        </p:blipFill>
        <p:spPr>
          <a:xfrm>
            <a:off x="3602652" y="1363398"/>
            <a:ext cx="969348" cy="1085182"/>
          </a:xfrm>
          <a:prstGeom prst="rect">
            <a:avLst/>
          </a:prstGeom>
        </p:spPr>
      </p:pic>
      <p:sp>
        <p:nvSpPr>
          <p:cNvPr id="13" name="Rectangle 12"/>
          <p:cNvSpPr/>
          <p:nvPr/>
        </p:nvSpPr>
        <p:spPr>
          <a:xfrm>
            <a:off x="457200" y="2448580"/>
            <a:ext cx="1425390" cy="523220"/>
          </a:xfrm>
          <a:prstGeom prst="rect">
            <a:avLst/>
          </a:prstGeom>
        </p:spPr>
        <p:txBody>
          <a:bodyPr wrap="none">
            <a:spAutoFit/>
          </a:bodyPr>
          <a:lstStyle/>
          <a:p>
            <a:r>
              <a:rPr lang="en-US" sz="2800" b="1" dirty="0"/>
              <a:t>Solution</a:t>
            </a:r>
            <a:endParaRPr lang="en-US" sz="2800" dirty="0"/>
          </a:p>
        </p:txBody>
      </p:sp>
      <p:sp>
        <p:nvSpPr>
          <p:cNvPr id="10" name="Rectangle 3"/>
          <p:cNvSpPr txBox="1">
            <a:spLocks/>
          </p:cNvSpPr>
          <p:nvPr/>
        </p:nvSpPr>
        <p:spPr>
          <a:xfrm>
            <a:off x="457200" y="3058180"/>
            <a:ext cx="8229600" cy="668003"/>
          </a:xfrm>
          <a:prstGeom prst="rect">
            <a:avLst/>
          </a:prstGeom>
          <a:noFill/>
        </p:spPr>
        <p:txBody>
          <a:bodyPr>
            <a:spAutoFit/>
          </a:bodyPr>
          <a:lstStyle/>
          <a:p>
            <a:pPr>
              <a:lnSpc>
                <a:spcPts val="5000"/>
              </a:lnSpc>
              <a:spcBef>
                <a:spcPct val="20000"/>
              </a:spcBef>
              <a:spcAft>
                <a:spcPts val="1200"/>
              </a:spcAft>
            </a:pPr>
            <a:r>
              <a:rPr lang="en-US" sz="2800" dirty="0"/>
              <a:t>First change the mixed number</a:t>
            </a:r>
          </a:p>
        </p:txBody>
      </p:sp>
      <p:pic>
        <p:nvPicPr>
          <p:cNvPr id="7" name="Picture 6" descr="Two and one half ">
            <a:extLst>
              <a:ext uri="{FF2B5EF4-FFF2-40B4-BE49-F238E27FC236}">
                <a16:creationId xmlns:a16="http://schemas.microsoft.com/office/drawing/2014/main" id="{DE0E70BD-C19E-4EBA-6B2D-3646F469BD96}"/>
              </a:ext>
            </a:extLst>
          </p:cNvPr>
          <p:cNvPicPr>
            <a:picLocks noChangeAspect="1"/>
          </p:cNvPicPr>
          <p:nvPr/>
        </p:nvPicPr>
        <p:blipFill>
          <a:blip r:embed="rId3"/>
          <a:stretch>
            <a:fillRect/>
          </a:stretch>
        </p:blipFill>
        <p:spPr>
          <a:xfrm>
            <a:off x="5105400" y="3090691"/>
            <a:ext cx="377985" cy="701101"/>
          </a:xfrm>
          <a:prstGeom prst="rect">
            <a:avLst/>
          </a:prstGeom>
        </p:spPr>
      </p:pic>
      <p:sp>
        <p:nvSpPr>
          <p:cNvPr id="2" name="TextBox 1">
            <a:extLst>
              <a:ext uri="{FF2B5EF4-FFF2-40B4-BE49-F238E27FC236}">
                <a16:creationId xmlns:a16="http://schemas.microsoft.com/office/drawing/2014/main" id="{8BDA1665-50DA-9A2B-1482-1AB47A4F4A12}"/>
              </a:ext>
            </a:extLst>
          </p:cNvPr>
          <p:cNvSpPr txBox="1"/>
          <p:nvPr/>
        </p:nvSpPr>
        <p:spPr>
          <a:xfrm>
            <a:off x="5595768" y="3201206"/>
            <a:ext cx="2710032" cy="523220"/>
          </a:xfrm>
          <a:prstGeom prst="rect">
            <a:avLst/>
          </a:prstGeom>
          <a:noFill/>
        </p:spPr>
        <p:txBody>
          <a:bodyPr wrap="square" rtlCol="0">
            <a:spAutoFit/>
          </a:bodyPr>
          <a:lstStyle/>
          <a:p>
            <a:r>
              <a:rPr lang="en-US" sz="2800" dirty="0"/>
              <a:t>to the improper</a:t>
            </a:r>
            <a:endParaRPr lang="en-IN" sz="2800" dirty="0"/>
          </a:p>
        </p:txBody>
      </p:sp>
      <p:sp>
        <p:nvSpPr>
          <p:cNvPr id="4" name="TextBox 3">
            <a:extLst>
              <a:ext uri="{FF2B5EF4-FFF2-40B4-BE49-F238E27FC236}">
                <a16:creationId xmlns:a16="http://schemas.microsoft.com/office/drawing/2014/main" id="{4F578D85-AC3E-AB5D-A093-9322B25A6496}"/>
              </a:ext>
            </a:extLst>
          </p:cNvPr>
          <p:cNvSpPr txBox="1"/>
          <p:nvPr/>
        </p:nvSpPr>
        <p:spPr>
          <a:xfrm>
            <a:off x="454511" y="3835969"/>
            <a:ext cx="1809974" cy="523220"/>
          </a:xfrm>
          <a:prstGeom prst="rect">
            <a:avLst/>
          </a:prstGeom>
          <a:noFill/>
        </p:spPr>
        <p:txBody>
          <a:bodyPr wrap="square" rtlCol="0">
            <a:spAutoFit/>
          </a:bodyPr>
          <a:lstStyle/>
          <a:p>
            <a:r>
              <a:rPr lang="en-US" sz="2800" dirty="0"/>
              <a:t>fraction</a:t>
            </a:r>
            <a:endParaRPr lang="en-IN" sz="2800" dirty="0"/>
          </a:p>
        </p:txBody>
      </p:sp>
      <p:pic>
        <p:nvPicPr>
          <p:cNvPr id="8" name="Picture 7" descr="5 divided by 2">
            <a:extLst>
              <a:ext uri="{FF2B5EF4-FFF2-40B4-BE49-F238E27FC236}">
                <a16:creationId xmlns:a16="http://schemas.microsoft.com/office/drawing/2014/main" id="{C1C30C48-39A1-EB3C-8AF8-BD64638C2F52}"/>
              </a:ext>
            </a:extLst>
          </p:cNvPr>
          <p:cNvPicPr>
            <a:picLocks noChangeAspect="1"/>
          </p:cNvPicPr>
          <p:nvPr/>
        </p:nvPicPr>
        <p:blipFill>
          <a:blip r:embed="rId4"/>
          <a:stretch>
            <a:fillRect/>
          </a:stretch>
        </p:blipFill>
        <p:spPr>
          <a:xfrm>
            <a:off x="1749572" y="3743980"/>
            <a:ext cx="304826" cy="707197"/>
          </a:xfrm>
          <a:prstGeom prst="rect">
            <a:avLst/>
          </a:prstGeom>
        </p:spPr>
      </p:pic>
      <p:pic>
        <p:nvPicPr>
          <p:cNvPr id="11" name="Picture 10" descr="write the proportion:&#10;Two and one half divided by six equals three divided by y.">
            <a:extLst>
              <a:ext uri="{FF2B5EF4-FFF2-40B4-BE49-F238E27FC236}">
                <a16:creationId xmlns:a16="http://schemas.microsoft.com/office/drawing/2014/main" id="{DC108B68-B535-D32F-C348-7595753E4BC0}"/>
              </a:ext>
            </a:extLst>
          </p:cNvPr>
          <p:cNvPicPr>
            <a:picLocks noChangeAspect="1"/>
          </p:cNvPicPr>
          <p:nvPr/>
        </p:nvPicPr>
        <p:blipFill>
          <a:blip r:embed="rId5"/>
          <a:stretch>
            <a:fillRect/>
          </a:stretch>
        </p:blipFill>
        <p:spPr>
          <a:xfrm>
            <a:off x="2224836" y="4263471"/>
            <a:ext cx="3724979" cy="107908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a:t>
            </a:r>
            <a:r>
              <a:rPr lang="en-US" sz="3200" dirty="0">
                <a:solidFill>
                  <a:schemeClr val="accent1"/>
                </a:solidFill>
              </a:rPr>
              <a:t>7: Solving Proportions</a:t>
            </a:r>
            <a:r>
              <a:rPr lang="en-US" baseline="-25000" dirty="0">
                <a:solidFill>
                  <a:schemeClr val="accent1"/>
                </a:solidFill>
              </a:rPr>
              <a:t>2</a:t>
            </a:r>
            <a:endParaRPr lang="en-US" sz="3200" dirty="0">
              <a:solidFill>
                <a:schemeClr val="accent1"/>
              </a:solidFill>
            </a:endParaRPr>
          </a:p>
        </p:txBody>
      </p:sp>
      <p:pic>
        <p:nvPicPr>
          <p:cNvPr id="2" name="Picture 1" descr="change  the mixed number to an improper fraction:&#10;Five divided by two divided by six equals three divided by y.&#10;Cross multiply:&#10;Five divided by two times y equals eighteen.&#10;&#10;Divide both sides by five divided by two:&#10;Five divided by two times y divided by five divided by two equals eighteen divided by five divided by two.">
            <a:extLst>
              <a:ext uri="{FF2B5EF4-FFF2-40B4-BE49-F238E27FC236}">
                <a16:creationId xmlns:a16="http://schemas.microsoft.com/office/drawing/2014/main" id="{135FE0B2-6A60-519D-ADC2-313C9757121B}"/>
              </a:ext>
            </a:extLst>
          </p:cNvPr>
          <p:cNvPicPr>
            <a:picLocks noChangeAspect="1"/>
          </p:cNvPicPr>
          <p:nvPr/>
        </p:nvPicPr>
        <p:blipFill>
          <a:blip r:embed="rId2"/>
          <a:stretch>
            <a:fillRect/>
          </a:stretch>
        </p:blipFill>
        <p:spPr>
          <a:xfrm>
            <a:off x="1143000" y="1219200"/>
            <a:ext cx="6405372" cy="349300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pPr eaLnBrk="1" hangingPunct="1"/>
            <a:r>
              <a:rPr lang="en-US" sz="3200" dirty="0">
                <a:solidFill>
                  <a:schemeClr val="accent1"/>
                </a:solidFill>
              </a:rPr>
              <a:t>Example 7: Solving Proportions</a:t>
            </a:r>
            <a:r>
              <a:rPr lang="en-US" baseline="-25000" dirty="0">
                <a:solidFill>
                  <a:schemeClr val="accent1"/>
                </a:solidFill>
              </a:rPr>
              <a:t>3</a:t>
            </a:r>
            <a:endParaRPr lang="en-US" sz="3200" dirty="0">
              <a:solidFill>
                <a:schemeClr val="accent1"/>
              </a:solidFill>
            </a:endParaRPr>
          </a:p>
        </p:txBody>
      </p:sp>
      <p:pic>
        <p:nvPicPr>
          <p:cNvPr id="2" name="Picture 1" descr="Multiply by the reciprocal:&#10;y equals eighteen times two divided by five.&#10;&#10;Simplify:&#10;y equals thirty six divided by five.">
            <a:extLst>
              <a:ext uri="{FF2B5EF4-FFF2-40B4-BE49-F238E27FC236}">
                <a16:creationId xmlns:a16="http://schemas.microsoft.com/office/drawing/2014/main" id="{012889B8-1755-9D57-7AC4-3C7E1633ECC0}"/>
              </a:ext>
            </a:extLst>
          </p:cNvPr>
          <p:cNvPicPr>
            <a:picLocks noChangeAspect="1"/>
          </p:cNvPicPr>
          <p:nvPr/>
        </p:nvPicPr>
        <p:blipFill>
          <a:blip r:embed="rId2"/>
          <a:stretch>
            <a:fillRect/>
          </a:stretch>
        </p:blipFill>
        <p:spPr>
          <a:xfrm>
            <a:off x="990600" y="1295400"/>
            <a:ext cx="5500116" cy="178003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557349"/>
          </a:xfrm>
          <a:prstGeom prst="rect">
            <a:avLst/>
          </a:prstGeom>
        </p:spPr>
        <p:txBody>
          <a:bodyPr>
            <a:spAutoFit/>
          </a:bodyPr>
          <a:lstStyle/>
          <a:p>
            <a:pPr marL="338328" indent="-338328">
              <a:buFont typeface="Courier New" pitchFamily="49" charset="0"/>
              <a:buChar char="o"/>
            </a:pPr>
            <a:r>
              <a:rPr lang="en-US" dirty="0"/>
              <a:t>Verify proportions.</a:t>
            </a:r>
          </a:p>
          <a:p>
            <a:pPr marL="338328" indent="-338328">
              <a:buFont typeface="Courier New" pitchFamily="49" charset="0"/>
              <a:buChar char="o"/>
            </a:pPr>
            <a:r>
              <a:rPr lang="en-US" dirty="0"/>
              <a:t>Solve proportions.</a:t>
            </a:r>
          </a:p>
          <a:p>
            <a:pPr marL="338328" indent="-338328">
              <a:buFont typeface="Courier New" pitchFamily="49" charset="0"/>
              <a:buChar char="o"/>
            </a:pPr>
            <a:r>
              <a:rPr lang="en-US" dirty="0"/>
              <a:t>Solve application problems using proportions.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normAutofit/>
          </a:bodyPr>
          <a:lstStyle/>
          <a:p>
            <a:r>
              <a:rPr lang="en-US" b="1" dirty="0"/>
              <a:t>Procedure</a:t>
            </a:r>
            <a:r>
              <a:rPr lang="en-US" dirty="0"/>
              <a:t>: To Solve an Application Using a Proportion</a:t>
            </a:r>
          </a:p>
        </p:txBody>
      </p:sp>
      <p:sp>
        <p:nvSpPr>
          <p:cNvPr id="14339" name="Rectangle 3"/>
          <p:cNvSpPr>
            <a:spLocks noGrp="1"/>
          </p:cNvSpPr>
          <p:nvPr>
            <p:ph idx="1"/>
          </p:nvPr>
        </p:nvSpPr>
        <p:spPr>
          <a:xfrm>
            <a:off x="457200" y="1280160"/>
            <a:ext cx="8229600" cy="3588675"/>
          </a:xfrm>
          <a:prstGeom prst="rect">
            <a:avLst/>
          </a:prstGeom>
          <a:solidFill>
            <a:schemeClr val="accent3"/>
          </a:solidFill>
          <a:ln w="28575">
            <a:solidFill>
              <a:srgbClr val="000000"/>
            </a:solidFill>
          </a:ln>
        </p:spPr>
        <p:txBody>
          <a:bodyPr>
            <a:spAutoFit/>
          </a:bodyPr>
          <a:lstStyle/>
          <a:p>
            <a:pPr marL="55563" indent="-1588" algn="ctr">
              <a:lnSpc>
                <a:spcPct val="90000"/>
              </a:lnSpc>
              <a:tabLst>
                <a:tab pos="520700" algn="l"/>
              </a:tabLst>
              <a:defRPr/>
            </a:pPr>
            <a:endParaRPr lang="en-US" b="1" dirty="0">
              <a:solidFill>
                <a:schemeClr val="accent6">
                  <a:lumMod val="10000"/>
                </a:schemeClr>
              </a:solidFill>
            </a:endParaRPr>
          </a:p>
          <a:p>
            <a:pPr marL="568325" indent="-514350">
              <a:lnSpc>
                <a:spcPct val="90000"/>
              </a:lnSpc>
              <a:buFont typeface="+mj-lt"/>
              <a:buAutoNum type="arabicPeriod"/>
              <a:tabLst>
                <a:tab pos="520700" algn="l"/>
              </a:tabLst>
              <a:defRPr/>
            </a:pPr>
            <a:r>
              <a:rPr lang="en-US" dirty="0">
                <a:solidFill>
                  <a:schemeClr val="accent6">
                    <a:lumMod val="10000"/>
                  </a:schemeClr>
                </a:solidFill>
              </a:rPr>
              <a:t>Identify the unknown quantity and use a variable to represent this quantity.</a:t>
            </a:r>
          </a:p>
          <a:p>
            <a:pPr marL="568325" indent="-514350">
              <a:lnSpc>
                <a:spcPct val="90000"/>
              </a:lnSpc>
              <a:spcBef>
                <a:spcPts val="1200"/>
              </a:spcBef>
              <a:buFont typeface="+mj-lt"/>
              <a:buAutoNum type="arabicPeriod"/>
              <a:tabLst>
                <a:tab pos="520700" algn="l"/>
              </a:tabLst>
              <a:defRPr/>
            </a:pPr>
            <a:r>
              <a:rPr lang="en-US" dirty="0">
                <a:solidFill>
                  <a:schemeClr val="accent6">
                    <a:lumMod val="10000"/>
                  </a:schemeClr>
                </a:solidFill>
              </a:rPr>
              <a:t>Set up a proportion in which the units are compared in the same order.  (Make sure that the units are labeled so they can be seen to be in the right order.)</a:t>
            </a:r>
          </a:p>
          <a:p>
            <a:pPr marL="568325" indent="-514350">
              <a:lnSpc>
                <a:spcPct val="90000"/>
              </a:lnSpc>
              <a:spcBef>
                <a:spcPts val="1200"/>
              </a:spcBef>
              <a:buFont typeface="+mj-lt"/>
              <a:buAutoNum type="arabicPeriod"/>
              <a:tabLst>
                <a:tab pos="520700" algn="l"/>
              </a:tabLst>
              <a:defRPr/>
            </a:pPr>
            <a:r>
              <a:rPr lang="en-US" dirty="0">
                <a:solidFill>
                  <a:schemeClr val="accent6">
                    <a:lumMod val="10000"/>
                  </a:schemeClr>
                </a:solidFill>
              </a:rPr>
              <a:t>Solve the proportion.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8: </a:t>
            </a:r>
            <a:r>
              <a:rPr lang="en-US" dirty="0">
                <a:solidFill>
                  <a:schemeClr val="accent1"/>
                </a:solidFill>
              </a:rPr>
              <a:t>Application: Solving Proportions</a:t>
            </a:r>
            <a:r>
              <a:rPr lang="en-US" sz="3200" baseline="-25000" dirty="0">
                <a:solidFill>
                  <a:schemeClr val="accent1"/>
                </a:solidFill>
              </a:rPr>
              <a:t>1</a:t>
            </a:r>
            <a:endParaRPr lang="en-US" dirty="0">
              <a:solidFill>
                <a:schemeClr val="accent1"/>
              </a:solidFill>
            </a:endParaRPr>
          </a:p>
        </p:txBody>
      </p:sp>
      <p:sp>
        <p:nvSpPr>
          <p:cNvPr id="15363" name="Rectangle 3"/>
          <p:cNvSpPr>
            <a:spLocks noGrp="1"/>
          </p:cNvSpPr>
          <p:nvPr>
            <p:ph type="body" sz="half" idx="4294967295"/>
          </p:nvPr>
        </p:nvSpPr>
        <p:spPr>
          <a:xfrm>
            <a:off x="457200" y="1280160"/>
            <a:ext cx="8226425" cy="2511457"/>
          </a:xfrm>
          <a:prstGeom prst="rect">
            <a:avLst/>
          </a:prstGeom>
          <a:noFill/>
        </p:spPr>
        <p:txBody>
          <a:bodyPr>
            <a:spAutoFit/>
          </a:bodyPr>
          <a:lstStyle/>
          <a:p>
            <a:pPr marL="0" indent="0" eaLnBrk="1" hangingPunct="1">
              <a:lnSpc>
                <a:spcPct val="90000"/>
              </a:lnSpc>
              <a:spcAft>
                <a:spcPts val="1200"/>
              </a:spcAft>
              <a:buFont typeface="Courier New" pitchFamily="49" charset="0"/>
              <a:buNone/>
            </a:pPr>
            <a:r>
              <a:rPr lang="en-US" sz="2800" i="0" dirty="0">
                <a:solidFill>
                  <a:schemeClr val="tx1"/>
                </a:solidFill>
              </a:rPr>
              <a:t>A motorcycle will travel </a:t>
            </a:r>
            <a:r>
              <a:rPr lang="en-US" sz="2800" i="0" dirty="0">
                <a:solidFill>
                  <a:srgbClr val="0000FF"/>
                </a:solidFill>
              </a:rPr>
              <a:t>352 miles </a:t>
            </a:r>
            <a:r>
              <a:rPr lang="en-US" sz="2800" i="0" dirty="0">
                <a:solidFill>
                  <a:schemeClr val="tx1"/>
                </a:solidFill>
              </a:rPr>
              <a:t>on </a:t>
            </a:r>
            <a:r>
              <a:rPr lang="en-US" sz="2800" i="0" dirty="0">
                <a:solidFill>
                  <a:srgbClr val="0000FF"/>
                </a:solidFill>
              </a:rPr>
              <a:t>11 gallons </a:t>
            </a:r>
            <a:r>
              <a:rPr lang="en-US" sz="2800" i="0" dirty="0">
                <a:solidFill>
                  <a:schemeClr val="tx1"/>
                </a:solidFill>
              </a:rPr>
              <a:t>of gas.  How many miles will this motorcycle travel on </a:t>
            </a:r>
            <a:r>
              <a:rPr lang="en-US" sz="2800" i="0" dirty="0">
                <a:solidFill>
                  <a:srgbClr val="0000FF"/>
                </a:solidFill>
              </a:rPr>
              <a:t>15 gallons </a:t>
            </a:r>
            <a:r>
              <a:rPr lang="en-US" sz="2800" i="0" dirty="0">
                <a:solidFill>
                  <a:schemeClr val="tx1"/>
                </a:solidFill>
              </a:rPr>
              <a:t>of gas?</a:t>
            </a:r>
          </a:p>
          <a:p>
            <a:pPr marL="0" indent="0" eaLnBrk="1" hangingPunct="1">
              <a:lnSpc>
                <a:spcPct val="90000"/>
              </a:lnSpc>
              <a:spcAft>
                <a:spcPts val="1200"/>
              </a:spcAft>
              <a:buFont typeface="Courier New" pitchFamily="49" charset="0"/>
              <a:buNone/>
            </a:pPr>
            <a:r>
              <a:rPr lang="en-US" sz="2800" b="1" i="0" dirty="0">
                <a:solidFill>
                  <a:schemeClr val="tx1"/>
                </a:solidFill>
              </a:rPr>
              <a:t>Solution</a:t>
            </a:r>
          </a:p>
          <a:p>
            <a:pPr marL="0" indent="0" eaLnBrk="1" hangingPunct="1">
              <a:lnSpc>
                <a:spcPct val="90000"/>
              </a:lnSpc>
              <a:spcAft>
                <a:spcPts val="1200"/>
              </a:spcAft>
              <a:buFont typeface="Courier New" pitchFamily="49" charset="0"/>
              <a:buNone/>
            </a:pPr>
            <a:r>
              <a:rPr lang="en-US" sz="2800" b="1" i="0" dirty="0">
                <a:solidFill>
                  <a:schemeClr val="tx1"/>
                </a:solidFill>
              </a:rPr>
              <a:t>Assign the variable:</a:t>
            </a:r>
            <a:r>
              <a:rPr lang="en-US" sz="2800" i="0" dirty="0">
                <a:solidFill>
                  <a:schemeClr val="tx1"/>
                </a:solidFill>
              </a:rPr>
              <a:t>  Let </a:t>
            </a:r>
            <a:r>
              <a:rPr lang="en-US" sz="2800" i="1" dirty="0">
                <a:solidFill>
                  <a:srgbClr val="002060"/>
                </a:solidFill>
              </a:rPr>
              <a:t>x</a:t>
            </a:r>
            <a:r>
              <a:rPr lang="en-US" sz="2800" i="0" dirty="0">
                <a:solidFill>
                  <a:srgbClr val="9900CC"/>
                </a:solidFill>
              </a:rPr>
              <a:t> </a:t>
            </a:r>
            <a:r>
              <a:rPr lang="en-US" sz="2800" i="0" dirty="0">
                <a:solidFill>
                  <a:schemeClr val="tx1"/>
                </a:solidFill>
              </a:rPr>
              <a:t>= unknown number of miles.</a:t>
            </a:r>
          </a:p>
        </p:txBody>
      </p:sp>
      <p:sp>
        <p:nvSpPr>
          <p:cNvPr id="6" name="Rectangle 5"/>
          <p:cNvSpPr/>
          <p:nvPr/>
        </p:nvSpPr>
        <p:spPr>
          <a:xfrm>
            <a:off x="457200" y="4119563"/>
            <a:ext cx="3505703" cy="480131"/>
          </a:xfrm>
          <a:prstGeom prst="rect">
            <a:avLst/>
          </a:prstGeom>
        </p:spPr>
        <p:txBody>
          <a:bodyPr wrap="none">
            <a:spAutoFit/>
          </a:bodyPr>
          <a:lstStyle/>
          <a:p>
            <a:pPr>
              <a:lnSpc>
                <a:spcPct val="90000"/>
              </a:lnSpc>
              <a:spcBef>
                <a:spcPct val="65000"/>
              </a:spcBef>
              <a:spcAft>
                <a:spcPts val="300"/>
              </a:spcAft>
            </a:pPr>
            <a:r>
              <a:rPr lang="en-US" sz="2800" b="1" dirty="0"/>
              <a:t>Set up the proportion:</a:t>
            </a:r>
            <a:endParaRPr lang="en-US" sz="2800" dirty="0">
              <a:solidFill>
                <a:srgbClr val="008080"/>
              </a:solidFill>
            </a:endParaRPr>
          </a:p>
        </p:txBody>
      </p:sp>
      <p:pic>
        <p:nvPicPr>
          <p:cNvPr id="3" name="Picture 2" descr="Three hundred fifty two miles divided by eleven gallons equals x miles divided by fifteen gallons.">
            <a:extLst>
              <a:ext uri="{FF2B5EF4-FFF2-40B4-BE49-F238E27FC236}">
                <a16:creationId xmlns:a16="http://schemas.microsoft.com/office/drawing/2014/main" id="{9F567EFA-0B89-A801-11A8-F05D603B80F8}"/>
              </a:ext>
            </a:extLst>
          </p:cNvPr>
          <p:cNvPicPr>
            <a:picLocks noChangeAspect="1"/>
          </p:cNvPicPr>
          <p:nvPr/>
        </p:nvPicPr>
        <p:blipFill>
          <a:blip r:embed="rId2"/>
          <a:stretch>
            <a:fillRect/>
          </a:stretch>
        </p:blipFill>
        <p:spPr>
          <a:xfrm>
            <a:off x="3962903" y="3962400"/>
            <a:ext cx="3011850" cy="828000"/>
          </a:xfrm>
          <a:prstGeom prst="rect">
            <a:avLst/>
          </a:prstGeom>
        </p:spPr>
      </p:pic>
      <p:sp>
        <p:nvSpPr>
          <p:cNvPr id="5" name="Rectangle 4"/>
          <p:cNvSpPr/>
          <p:nvPr/>
        </p:nvSpPr>
        <p:spPr>
          <a:xfrm>
            <a:off x="5288280" y="5105400"/>
            <a:ext cx="3474720" cy="646331"/>
          </a:xfrm>
          <a:prstGeom prst="rect">
            <a:avLst/>
          </a:prstGeom>
        </p:spPr>
        <p:txBody>
          <a:bodyPr>
            <a:spAutoFit/>
          </a:bodyPr>
          <a:lstStyle/>
          <a:p>
            <a:pPr>
              <a:lnSpc>
                <a:spcPct val="90000"/>
              </a:lnSpc>
              <a:spcBef>
                <a:spcPct val="65000"/>
              </a:spcBef>
              <a:spcAft>
                <a:spcPts val="300"/>
              </a:spcAft>
            </a:pPr>
            <a:r>
              <a:rPr lang="en-US" sz="2000" dirty="0">
                <a:solidFill>
                  <a:srgbClr val="008080"/>
                </a:solidFill>
              </a:rPr>
              <a:t>The units are in the same order (miles to gallons) in each ratio.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8: Application: Solving Proportions</a:t>
            </a:r>
            <a:r>
              <a:rPr lang="en-US" baseline="-25000" dirty="0">
                <a:solidFill>
                  <a:schemeClr val="accent1"/>
                </a:solidFill>
              </a:rPr>
              <a:t>2</a:t>
            </a:r>
            <a:endParaRPr lang="en-US" sz="3200" dirty="0">
              <a:solidFill>
                <a:schemeClr val="accent1"/>
              </a:solidFill>
            </a:endParaRPr>
          </a:p>
        </p:txBody>
      </p:sp>
      <p:sp>
        <p:nvSpPr>
          <p:cNvPr id="16387" name="Rectangle 3"/>
          <p:cNvSpPr>
            <a:spLocks noChangeArrowheads="1"/>
          </p:cNvSpPr>
          <p:nvPr/>
        </p:nvSpPr>
        <p:spPr bwMode="auto">
          <a:xfrm>
            <a:off x="457200" y="1280161"/>
            <a:ext cx="8458200" cy="2246769"/>
          </a:xfrm>
          <a:prstGeom prst="rect">
            <a:avLst/>
          </a:prstGeom>
          <a:noFill/>
          <a:ln w="9525">
            <a:noFill/>
            <a:miter lim="800000"/>
            <a:headEnd/>
            <a:tailEnd/>
          </a:ln>
          <a:effectLst/>
        </p:spPr>
        <p:txBody>
          <a:bodyPr wrap="square">
            <a:spAutoFit/>
          </a:bodyPr>
          <a:lstStyle/>
          <a:p>
            <a:pPr>
              <a:spcBef>
                <a:spcPct val="0"/>
              </a:spcBef>
              <a:buFontTx/>
              <a:buNone/>
            </a:pPr>
            <a:r>
              <a:rPr lang="en-US" sz="2800" dirty="0"/>
              <a:t>Solve the proportion:</a:t>
            </a:r>
            <a:r>
              <a:rPr lang="en-US" sz="2800" b="0" dirty="0"/>
              <a:t>  	</a:t>
            </a:r>
          </a:p>
          <a:p>
            <a:pPr>
              <a:spcBef>
                <a:spcPct val="0"/>
              </a:spcBef>
              <a:buFontTx/>
              <a:buNone/>
            </a:pPr>
            <a:endParaRPr lang="en-US" sz="2800" b="0" dirty="0"/>
          </a:p>
          <a:p>
            <a:pPr>
              <a:spcBef>
                <a:spcPct val="0"/>
              </a:spcBef>
              <a:buFontTx/>
              <a:buNone/>
            </a:pPr>
            <a:endParaRPr lang="en-US" sz="2800" b="0" dirty="0"/>
          </a:p>
          <a:p>
            <a:pPr>
              <a:spcBef>
                <a:spcPct val="0"/>
              </a:spcBef>
              <a:buFontTx/>
              <a:buNone/>
            </a:pPr>
            <a:endParaRPr lang="en-US" sz="2800" b="0" dirty="0"/>
          </a:p>
          <a:p>
            <a:pPr>
              <a:spcBef>
                <a:spcPct val="0"/>
              </a:spcBef>
              <a:buFontTx/>
              <a:buNone/>
            </a:pPr>
            <a:endParaRPr lang="en-US" sz="2800" b="0" dirty="0"/>
          </a:p>
        </p:txBody>
      </p:sp>
      <p:pic>
        <p:nvPicPr>
          <p:cNvPr id="5" name="Picture 4" descr="Three hundred fifty two times fifteen equals eleven times x.&#10;That gives five thousand two hundred eighty equals eleven times x.&#10;Divide both sides by eleven.&#10;Five thousand two hundred eighty divided by eleven equals eleven times x divided by eleven.&#10;The elevens cancel out.&#10;Finally, x equals four hundred eighty.">
            <a:extLst>
              <a:ext uri="{FF2B5EF4-FFF2-40B4-BE49-F238E27FC236}">
                <a16:creationId xmlns:a16="http://schemas.microsoft.com/office/drawing/2014/main" id="{F6E8E9BB-8396-A6EA-807D-A0762B46AFB2}"/>
              </a:ext>
            </a:extLst>
          </p:cNvPr>
          <p:cNvPicPr>
            <a:picLocks noChangeAspect="1"/>
          </p:cNvPicPr>
          <p:nvPr/>
        </p:nvPicPr>
        <p:blipFill>
          <a:blip r:embed="rId2"/>
          <a:stretch>
            <a:fillRect/>
          </a:stretch>
        </p:blipFill>
        <p:spPr>
          <a:xfrm>
            <a:off x="3886200" y="1642894"/>
            <a:ext cx="2143125" cy="1819275"/>
          </a:xfrm>
          <a:prstGeom prst="rect">
            <a:avLst/>
          </a:prstGeom>
        </p:spPr>
      </p:pic>
      <p:sp>
        <p:nvSpPr>
          <p:cNvPr id="11" name="Rectangle 10"/>
          <p:cNvSpPr/>
          <p:nvPr/>
        </p:nvSpPr>
        <p:spPr>
          <a:xfrm>
            <a:off x="457200" y="3810000"/>
            <a:ext cx="8458200" cy="523220"/>
          </a:xfrm>
          <a:prstGeom prst="rect">
            <a:avLst/>
          </a:prstGeom>
        </p:spPr>
        <p:txBody>
          <a:bodyPr wrap="square">
            <a:spAutoFit/>
          </a:bodyPr>
          <a:lstStyle/>
          <a:p>
            <a:r>
              <a:rPr lang="en-US" sz="2800" dirty="0"/>
              <a:t>The motorcycle will travel </a:t>
            </a:r>
            <a:r>
              <a:rPr lang="en-US" sz="2800" dirty="0">
                <a:solidFill>
                  <a:srgbClr val="FF0008"/>
                </a:solidFill>
              </a:rPr>
              <a:t>480 miles </a:t>
            </a:r>
            <a:r>
              <a:rPr lang="en-US" sz="2800" dirty="0"/>
              <a:t>on </a:t>
            </a:r>
            <a:r>
              <a:rPr lang="en-US" sz="2800" dirty="0">
                <a:solidFill>
                  <a:srgbClr val="FF0000"/>
                </a:solidFill>
              </a:rPr>
              <a:t>15 gallons</a:t>
            </a:r>
            <a:r>
              <a:rPr lang="en-US" sz="2800" dirty="0"/>
              <a:t> of gas.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9: </a:t>
            </a:r>
            <a:r>
              <a:rPr lang="en-US" dirty="0">
                <a:solidFill>
                  <a:schemeClr val="accent1"/>
                </a:solidFill>
              </a:rPr>
              <a:t>Application: Solving Proportions</a:t>
            </a:r>
            <a:r>
              <a:rPr lang="en-US" sz="3200" baseline="-25000" dirty="0">
                <a:solidFill>
                  <a:schemeClr val="accent1"/>
                </a:solidFill>
              </a:rPr>
              <a:t>1</a:t>
            </a:r>
            <a:endParaRPr lang="en-US" dirty="0">
              <a:solidFill>
                <a:schemeClr val="accent1"/>
              </a:solidFill>
            </a:endParaRPr>
          </a:p>
        </p:txBody>
      </p:sp>
      <p:sp>
        <p:nvSpPr>
          <p:cNvPr id="17411" name="Rectangle 3"/>
          <p:cNvSpPr>
            <a:spLocks noGrp="1"/>
          </p:cNvSpPr>
          <p:nvPr>
            <p:ph type="body" sz="half" idx="4294967295"/>
          </p:nvPr>
        </p:nvSpPr>
        <p:spPr>
          <a:xfrm>
            <a:off x="457200" y="914400"/>
            <a:ext cx="8226425" cy="1920240"/>
          </a:xfrm>
          <a:prstGeom prst="rect">
            <a:avLst/>
          </a:prstGeom>
          <a:noFill/>
        </p:spPr>
        <p:txBody>
          <a:bodyPr/>
          <a:lstStyle/>
          <a:p>
            <a:pPr marL="0" indent="0" eaLnBrk="1" hangingPunct="1">
              <a:lnSpc>
                <a:spcPts val="4500"/>
              </a:lnSpc>
              <a:buFont typeface="Courier New" pitchFamily="49" charset="0"/>
              <a:buNone/>
            </a:pPr>
            <a:r>
              <a:rPr lang="en-US" sz="2800" i="0" dirty="0">
                <a:solidFill>
                  <a:schemeClr val="tx1"/>
                </a:solidFill>
              </a:rPr>
              <a:t>An architect draws the plans for a building by using a scale of</a:t>
            </a:r>
            <a:endParaRPr lang="en-US" sz="2800" b="1" i="0" dirty="0">
              <a:solidFill>
                <a:schemeClr val="tx1"/>
              </a:solidFill>
            </a:endParaRPr>
          </a:p>
          <a:p>
            <a:pPr marL="0" indent="0" eaLnBrk="1" hangingPunct="1">
              <a:buFont typeface="Courier New" pitchFamily="49" charset="0"/>
              <a:buNone/>
            </a:pPr>
            <a:endParaRPr lang="en-US" sz="2800" i="0" dirty="0">
              <a:solidFill>
                <a:schemeClr val="tx1"/>
              </a:solidFill>
            </a:endParaRPr>
          </a:p>
          <a:p>
            <a:pPr marL="0" indent="0" eaLnBrk="1" hangingPunct="1">
              <a:spcBef>
                <a:spcPct val="45000"/>
              </a:spcBef>
              <a:buFont typeface="Courier New" pitchFamily="49" charset="0"/>
              <a:buNone/>
            </a:pPr>
            <a:endParaRPr lang="en-US" sz="2800" b="1" i="0" dirty="0">
              <a:solidFill>
                <a:schemeClr val="tx1"/>
              </a:solidFill>
            </a:endParaRPr>
          </a:p>
          <a:p>
            <a:pPr marL="0" indent="0" eaLnBrk="1" hangingPunct="1">
              <a:buFont typeface="Courier New" pitchFamily="49" charset="0"/>
              <a:buNone/>
            </a:pPr>
            <a:r>
              <a:rPr lang="en-US" sz="2800" i="0" dirty="0">
                <a:solidFill>
                  <a:schemeClr val="tx1"/>
                </a:solidFill>
              </a:rPr>
              <a:t>  </a:t>
            </a:r>
          </a:p>
          <a:p>
            <a:pPr marL="0" indent="0" eaLnBrk="1" hangingPunct="1">
              <a:buFont typeface="Courier New" pitchFamily="49" charset="0"/>
              <a:buNone/>
            </a:pPr>
            <a:endParaRPr lang="en-US" sz="2800" dirty="0">
              <a:solidFill>
                <a:schemeClr val="tx1"/>
              </a:solidFill>
            </a:endParaRPr>
          </a:p>
        </p:txBody>
      </p:sp>
      <p:pic>
        <p:nvPicPr>
          <p:cNvPr id="5" name="Picture 4" descr="1 divided by 2">
            <a:extLst>
              <a:ext uri="{FF2B5EF4-FFF2-40B4-BE49-F238E27FC236}">
                <a16:creationId xmlns:a16="http://schemas.microsoft.com/office/drawing/2014/main" id="{64ADA32B-A1A8-4789-0C2A-FBA075FBBB3D}"/>
              </a:ext>
            </a:extLst>
          </p:cNvPr>
          <p:cNvPicPr>
            <a:picLocks noChangeAspect="1"/>
          </p:cNvPicPr>
          <p:nvPr/>
        </p:nvPicPr>
        <p:blipFill>
          <a:blip r:embed="rId2"/>
          <a:stretch>
            <a:fillRect/>
          </a:stretch>
        </p:blipFill>
        <p:spPr>
          <a:xfrm>
            <a:off x="1768290" y="1488630"/>
            <a:ext cx="228600" cy="704850"/>
          </a:xfrm>
          <a:prstGeom prst="rect">
            <a:avLst/>
          </a:prstGeom>
        </p:spPr>
      </p:pic>
      <p:sp>
        <p:nvSpPr>
          <p:cNvPr id="2" name="TextBox 1">
            <a:extLst>
              <a:ext uri="{FF2B5EF4-FFF2-40B4-BE49-F238E27FC236}">
                <a16:creationId xmlns:a16="http://schemas.microsoft.com/office/drawing/2014/main" id="{248F5F33-EAEA-558F-1CA8-36C6008EB24D}"/>
              </a:ext>
            </a:extLst>
          </p:cNvPr>
          <p:cNvSpPr txBox="1"/>
          <p:nvPr/>
        </p:nvSpPr>
        <p:spPr>
          <a:xfrm>
            <a:off x="1968203" y="1586997"/>
            <a:ext cx="6566197" cy="523220"/>
          </a:xfrm>
          <a:prstGeom prst="rect">
            <a:avLst/>
          </a:prstGeom>
          <a:noFill/>
        </p:spPr>
        <p:txBody>
          <a:bodyPr wrap="square" rtlCol="0">
            <a:spAutoFit/>
          </a:bodyPr>
          <a:lstStyle/>
          <a:p>
            <a:r>
              <a:rPr lang="en-US" sz="2800" i="0" dirty="0">
                <a:solidFill>
                  <a:srgbClr val="0000FF"/>
                </a:solidFill>
              </a:rPr>
              <a:t>inch</a:t>
            </a:r>
            <a:r>
              <a:rPr lang="en-US" sz="2800" i="0" dirty="0">
                <a:solidFill>
                  <a:schemeClr val="tx1"/>
                </a:solidFill>
              </a:rPr>
              <a:t> to represent </a:t>
            </a:r>
            <a:r>
              <a:rPr lang="en-US" sz="2800" i="0" dirty="0">
                <a:solidFill>
                  <a:srgbClr val="0000FF"/>
                </a:solidFill>
              </a:rPr>
              <a:t>10 feet</a:t>
            </a:r>
            <a:r>
              <a:rPr lang="en-US" sz="2800" i="0" dirty="0">
                <a:solidFill>
                  <a:schemeClr val="tx1"/>
                </a:solidFill>
              </a:rPr>
              <a:t>.  How many feet</a:t>
            </a:r>
            <a:endParaRPr lang="en-IN" sz="2800" dirty="0"/>
          </a:p>
        </p:txBody>
      </p:sp>
      <p:sp>
        <p:nvSpPr>
          <p:cNvPr id="10" name="TextBox 9">
            <a:extLst>
              <a:ext uri="{FF2B5EF4-FFF2-40B4-BE49-F238E27FC236}">
                <a16:creationId xmlns:a16="http://schemas.microsoft.com/office/drawing/2014/main" id="{D811D78B-6A5C-A7B9-B94F-C7051F9DBB18}"/>
              </a:ext>
            </a:extLst>
          </p:cNvPr>
          <p:cNvSpPr txBox="1"/>
          <p:nvPr/>
        </p:nvSpPr>
        <p:spPr>
          <a:xfrm>
            <a:off x="459691" y="2139402"/>
            <a:ext cx="4648200" cy="954107"/>
          </a:xfrm>
          <a:prstGeom prst="rect">
            <a:avLst/>
          </a:prstGeom>
          <a:noFill/>
        </p:spPr>
        <p:txBody>
          <a:bodyPr wrap="square" rtlCol="0">
            <a:spAutoFit/>
          </a:bodyPr>
          <a:lstStyle/>
          <a:p>
            <a:r>
              <a:rPr lang="en-US" sz="2800" i="0" dirty="0">
                <a:solidFill>
                  <a:schemeClr val="tx1"/>
                </a:solidFill>
              </a:rPr>
              <a:t>are represented by </a:t>
            </a:r>
            <a:r>
              <a:rPr lang="en-US" sz="2800" i="0" dirty="0">
                <a:solidFill>
                  <a:srgbClr val="0000FF"/>
                </a:solidFill>
              </a:rPr>
              <a:t>6 inches</a:t>
            </a:r>
            <a:r>
              <a:rPr lang="en-US" sz="2800" i="0" dirty="0">
                <a:solidFill>
                  <a:schemeClr val="tx1"/>
                </a:solidFill>
              </a:rPr>
              <a:t>?</a:t>
            </a:r>
          </a:p>
          <a:p>
            <a:endParaRPr lang="en-IN" sz="2800" dirty="0"/>
          </a:p>
        </p:txBody>
      </p:sp>
      <p:sp>
        <p:nvSpPr>
          <p:cNvPr id="6" name="Rectangle 5"/>
          <p:cNvSpPr/>
          <p:nvPr/>
        </p:nvSpPr>
        <p:spPr>
          <a:xfrm>
            <a:off x="457200" y="2728785"/>
            <a:ext cx="1425390" cy="523220"/>
          </a:xfrm>
          <a:prstGeom prst="rect">
            <a:avLst/>
          </a:prstGeom>
        </p:spPr>
        <p:txBody>
          <a:bodyPr wrap="none">
            <a:spAutoFit/>
          </a:bodyPr>
          <a:lstStyle/>
          <a:p>
            <a:r>
              <a:rPr lang="en-US" sz="2800" b="1" dirty="0"/>
              <a:t>Solution</a:t>
            </a:r>
            <a:endParaRPr lang="en-US" sz="2800" dirty="0"/>
          </a:p>
        </p:txBody>
      </p:sp>
      <p:sp>
        <p:nvSpPr>
          <p:cNvPr id="7" name="Rectangle 6"/>
          <p:cNvSpPr/>
          <p:nvPr/>
        </p:nvSpPr>
        <p:spPr>
          <a:xfrm>
            <a:off x="457200" y="3200400"/>
            <a:ext cx="8247888" cy="523220"/>
          </a:xfrm>
          <a:prstGeom prst="rect">
            <a:avLst/>
          </a:prstGeom>
        </p:spPr>
        <p:txBody>
          <a:bodyPr wrap="square">
            <a:spAutoFit/>
          </a:bodyPr>
          <a:lstStyle/>
          <a:p>
            <a:r>
              <a:rPr lang="en-US" sz="2800" b="1" dirty="0"/>
              <a:t>Assign the variable:</a:t>
            </a:r>
            <a:r>
              <a:rPr lang="en-US" sz="2800" dirty="0"/>
              <a:t>  Let </a:t>
            </a:r>
            <a:r>
              <a:rPr lang="en-US" sz="2800" i="1" dirty="0">
                <a:solidFill>
                  <a:srgbClr val="9900CC"/>
                </a:solidFill>
              </a:rPr>
              <a:t>y</a:t>
            </a:r>
            <a:r>
              <a:rPr lang="en-US" sz="2800" dirty="0"/>
              <a:t>  = unknown number of feet.</a:t>
            </a:r>
          </a:p>
        </p:txBody>
      </p:sp>
      <p:sp>
        <p:nvSpPr>
          <p:cNvPr id="8" name="Rectangle 7"/>
          <p:cNvSpPr/>
          <p:nvPr/>
        </p:nvSpPr>
        <p:spPr>
          <a:xfrm>
            <a:off x="457200" y="4258185"/>
            <a:ext cx="3505703" cy="523220"/>
          </a:xfrm>
          <a:prstGeom prst="rect">
            <a:avLst/>
          </a:prstGeom>
        </p:spPr>
        <p:txBody>
          <a:bodyPr wrap="none">
            <a:spAutoFit/>
          </a:bodyPr>
          <a:lstStyle/>
          <a:p>
            <a:r>
              <a:rPr lang="en-US" sz="2800" b="1" dirty="0"/>
              <a:t>Set up the proportion:</a:t>
            </a:r>
            <a:endParaRPr lang="en-US" sz="2800" dirty="0"/>
          </a:p>
        </p:txBody>
      </p:sp>
      <p:pic>
        <p:nvPicPr>
          <p:cNvPr id="3" name="Picture 2" descr="One half inch divided by six inches equals ten feet divided by y feet.">
            <a:extLst>
              <a:ext uri="{FF2B5EF4-FFF2-40B4-BE49-F238E27FC236}">
                <a16:creationId xmlns:a16="http://schemas.microsoft.com/office/drawing/2014/main" id="{233F0510-7F8E-749D-D1E4-053444A5E49D}"/>
              </a:ext>
            </a:extLst>
          </p:cNvPr>
          <p:cNvPicPr>
            <a:picLocks noChangeAspect="1"/>
          </p:cNvPicPr>
          <p:nvPr/>
        </p:nvPicPr>
        <p:blipFill>
          <a:blip r:embed="rId3"/>
          <a:stretch>
            <a:fillRect/>
          </a:stretch>
        </p:blipFill>
        <p:spPr>
          <a:xfrm>
            <a:off x="3962902" y="3834339"/>
            <a:ext cx="2354526" cy="1152000"/>
          </a:xfrm>
          <a:prstGeom prst="rect">
            <a:avLst/>
          </a:prstGeom>
        </p:spPr>
      </p:pic>
      <p:sp>
        <p:nvSpPr>
          <p:cNvPr id="9" name="Rectangle 8"/>
          <p:cNvSpPr/>
          <p:nvPr/>
        </p:nvSpPr>
        <p:spPr>
          <a:xfrm>
            <a:off x="457200" y="5030909"/>
            <a:ext cx="8305800" cy="1015663"/>
          </a:xfrm>
          <a:prstGeom prst="rect">
            <a:avLst/>
          </a:prstGeom>
        </p:spPr>
        <p:txBody>
          <a:bodyPr wrap="square">
            <a:spAutoFit/>
          </a:bodyPr>
          <a:lstStyle/>
          <a:p>
            <a:r>
              <a:rPr lang="en-US" sz="2000" dirty="0">
                <a:solidFill>
                  <a:srgbClr val="008080"/>
                </a:solidFill>
              </a:rPr>
              <a:t>For each ratio in the proportion, the units in the numerator and denominator are the same. Additionally, the numerators correspond and the denominators correspond.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9: Application: Solving Proportions</a:t>
            </a:r>
            <a:r>
              <a:rPr lang="en-US" baseline="-25000" dirty="0">
                <a:solidFill>
                  <a:schemeClr val="accent1"/>
                </a:solidFill>
              </a:rPr>
              <a:t>2</a:t>
            </a:r>
            <a:endParaRPr lang="en-US" sz="3200" dirty="0">
              <a:solidFill>
                <a:schemeClr val="accent1"/>
              </a:solidFill>
            </a:endParaRPr>
          </a:p>
        </p:txBody>
      </p:sp>
      <p:sp>
        <p:nvSpPr>
          <p:cNvPr id="18435" name="Rectangle 3"/>
          <p:cNvSpPr>
            <a:spLocks noGrp="1"/>
          </p:cNvSpPr>
          <p:nvPr>
            <p:ph type="body" sz="half" idx="4294967295"/>
          </p:nvPr>
        </p:nvSpPr>
        <p:spPr>
          <a:xfrm>
            <a:off x="457200" y="1451677"/>
            <a:ext cx="8226425" cy="3108543"/>
          </a:xfrm>
          <a:prstGeom prst="rect">
            <a:avLst/>
          </a:prstGeom>
          <a:noFill/>
        </p:spPr>
        <p:txBody>
          <a:bodyPr>
            <a:spAutoFit/>
          </a:bodyPr>
          <a:lstStyle/>
          <a:p>
            <a:pPr eaLnBrk="1" hangingPunct="1">
              <a:buFont typeface="Courier New" pitchFamily="49" charset="0"/>
              <a:buNone/>
            </a:pPr>
            <a:r>
              <a:rPr lang="en-US" sz="2800" b="1" i="0" dirty="0">
                <a:solidFill>
                  <a:schemeClr val="tx1"/>
                </a:solidFill>
              </a:rPr>
              <a:t>Solve the proportion:</a:t>
            </a:r>
            <a:r>
              <a:rPr lang="en-US" sz="2800" i="0" dirty="0">
                <a:solidFill>
                  <a:schemeClr val="tx1"/>
                </a:solidFill>
              </a:rPr>
              <a:t>  </a:t>
            </a: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p:txBody>
      </p:sp>
      <p:pic>
        <p:nvPicPr>
          <p:cNvPr id="5" name="Picture 4" descr="One half times y equals six times ten.&#10;Multiply: one half times y equals sixty.&#10;Divide both sides by one half:&#10;One half times y divided by one half equals sixty divided by one half.&#10;The one halves cancel out.&#10;Multiply by the reciprocal:&#10;y equals sixty times two divided by one.&#10;Simplifies:&#10;y equals one hundred twenty.">
            <a:extLst>
              <a:ext uri="{FF2B5EF4-FFF2-40B4-BE49-F238E27FC236}">
                <a16:creationId xmlns:a16="http://schemas.microsoft.com/office/drawing/2014/main" id="{C5B890D8-049B-832B-C2DE-34053DEF2075}"/>
              </a:ext>
            </a:extLst>
          </p:cNvPr>
          <p:cNvPicPr>
            <a:picLocks noChangeAspect="1"/>
          </p:cNvPicPr>
          <p:nvPr/>
        </p:nvPicPr>
        <p:blipFill>
          <a:blip r:embed="rId2"/>
          <a:stretch>
            <a:fillRect/>
          </a:stretch>
        </p:blipFill>
        <p:spPr>
          <a:xfrm>
            <a:off x="4038600" y="1524000"/>
            <a:ext cx="1543050" cy="3552825"/>
          </a:xfrm>
          <a:prstGeom prst="rect">
            <a:avLst/>
          </a:prstGeom>
        </p:spPr>
      </p:pic>
      <p:sp>
        <p:nvSpPr>
          <p:cNvPr id="15" name="Rectangle 14"/>
          <p:cNvSpPr/>
          <p:nvPr/>
        </p:nvSpPr>
        <p:spPr>
          <a:xfrm>
            <a:off x="469900" y="5267980"/>
            <a:ext cx="6845300" cy="523220"/>
          </a:xfrm>
          <a:prstGeom prst="rect">
            <a:avLst/>
          </a:prstGeom>
        </p:spPr>
        <p:txBody>
          <a:bodyPr wrap="square">
            <a:spAutoFit/>
          </a:bodyPr>
          <a:lstStyle/>
          <a:p>
            <a:r>
              <a:rPr lang="en-US" sz="2800" dirty="0"/>
              <a:t>On these plans, </a:t>
            </a:r>
            <a:r>
              <a:rPr lang="en-US" sz="2800" dirty="0">
                <a:solidFill>
                  <a:srgbClr val="0000FF"/>
                </a:solidFill>
              </a:rPr>
              <a:t>6 inches</a:t>
            </a:r>
            <a:r>
              <a:rPr lang="en-US" sz="2800" dirty="0"/>
              <a:t> represents </a:t>
            </a:r>
            <a:r>
              <a:rPr lang="en-US" sz="2800" dirty="0">
                <a:solidFill>
                  <a:srgbClr val="FF0008"/>
                </a:solidFill>
              </a:rPr>
              <a:t>120 feet</a:t>
            </a:r>
            <a:r>
              <a:rPr lang="en-US"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normAutofit/>
          </a:bodyPr>
          <a:lstStyle/>
          <a:p>
            <a:r>
              <a:rPr lang="en-US" sz="3200" dirty="0">
                <a:solidFill>
                  <a:schemeClr val="accent1"/>
                </a:solidFill>
              </a:rPr>
              <a:t>Example 10: </a:t>
            </a:r>
            <a:r>
              <a:rPr lang="en-US" dirty="0">
                <a:solidFill>
                  <a:schemeClr val="accent1"/>
                </a:solidFill>
              </a:rPr>
              <a:t>Application: Solving Proportions</a:t>
            </a:r>
            <a:r>
              <a:rPr lang="en-US" sz="3200" baseline="-25000" dirty="0">
                <a:solidFill>
                  <a:schemeClr val="accent1"/>
                </a:solidFill>
              </a:rPr>
              <a:t>1</a:t>
            </a:r>
            <a:endParaRPr lang="en-US" dirty="0">
              <a:solidFill>
                <a:schemeClr val="accent1"/>
              </a:solidFill>
            </a:endParaRPr>
          </a:p>
        </p:txBody>
      </p:sp>
      <p:sp>
        <p:nvSpPr>
          <p:cNvPr id="19459" name="Rectangle 3"/>
          <p:cNvSpPr>
            <a:spLocks noGrp="1"/>
          </p:cNvSpPr>
          <p:nvPr>
            <p:ph type="body" sz="half" idx="4294967295"/>
          </p:nvPr>
        </p:nvSpPr>
        <p:spPr>
          <a:xfrm>
            <a:off x="457200" y="1280160"/>
            <a:ext cx="8226425" cy="1082040"/>
          </a:xfrm>
          <a:prstGeom prst="rect">
            <a:avLst/>
          </a:prstGeom>
          <a:noFill/>
        </p:spPr>
        <p:txBody>
          <a:bodyPr/>
          <a:lstStyle/>
          <a:p>
            <a:pPr marL="0" indent="0">
              <a:buNone/>
            </a:pPr>
            <a:r>
              <a:rPr lang="en-US" sz="2800" dirty="0"/>
              <a:t>A tire on a car makes </a:t>
            </a:r>
            <a:r>
              <a:rPr lang="en-US" sz="2800" dirty="0">
                <a:solidFill>
                  <a:srgbClr val="0000FF"/>
                </a:solidFill>
              </a:rPr>
              <a:t>250 revolutions</a:t>
            </a:r>
            <a:r>
              <a:rPr lang="en-US" sz="2800" dirty="0"/>
              <a:t> per minute. How many revolutions will the tire make in one hour?</a:t>
            </a:r>
            <a:endParaRPr lang="en-US" sz="2800" i="0" dirty="0">
              <a:solidFill>
                <a:schemeClr val="tx1"/>
              </a:solidFill>
            </a:endParaRPr>
          </a:p>
          <a:p>
            <a:pPr marL="0" indent="0" eaLnBrk="1" hangingPunct="1">
              <a:spcAft>
                <a:spcPts val="1200"/>
              </a:spcAft>
              <a:buFont typeface="Courier New" pitchFamily="49" charset="0"/>
              <a:buNone/>
            </a:pPr>
            <a:endParaRPr lang="en-US" sz="2800" b="1" i="0" dirty="0">
              <a:solidFill>
                <a:schemeClr val="tx1"/>
              </a:solidFill>
            </a:endParaRPr>
          </a:p>
          <a:p>
            <a:pPr marL="0" indent="0" eaLnBrk="1" hangingPunct="1">
              <a:spcAft>
                <a:spcPts val="1200"/>
              </a:spcAft>
              <a:buFont typeface="Courier New" pitchFamily="49" charset="0"/>
              <a:buNone/>
            </a:pPr>
            <a:endParaRPr lang="en-US" sz="2800" i="0" dirty="0">
              <a:solidFill>
                <a:schemeClr val="tx1"/>
              </a:solidFill>
            </a:endParaRPr>
          </a:p>
          <a:p>
            <a:pPr marL="0" indent="0" eaLnBrk="1" hangingPunct="1">
              <a:spcAft>
                <a:spcPts val="1200"/>
              </a:spcAft>
              <a:buFont typeface="Courier New" pitchFamily="49" charset="0"/>
              <a:buNone/>
            </a:pPr>
            <a:r>
              <a:rPr lang="en-US" sz="2800" dirty="0">
                <a:solidFill>
                  <a:schemeClr val="tx1"/>
                </a:solidFill>
              </a:rPr>
              <a:t> </a:t>
            </a:r>
          </a:p>
        </p:txBody>
      </p:sp>
      <p:sp>
        <p:nvSpPr>
          <p:cNvPr id="6" name="Rectangle 5"/>
          <p:cNvSpPr/>
          <p:nvPr/>
        </p:nvSpPr>
        <p:spPr>
          <a:xfrm>
            <a:off x="457200" y="2420029"/>
            <a:ext cx="1425390" cy="523220"/>
          </a:xfrm>
          <a:prstGeom prst="rect">
            <a:avLst/>
          </a:prstGeom>
        </p:spPr>
        <p:txBody>
          <a:bodyPr wrap="none">
            <a:spAutoFit/>
          </a:bodyPr>
          <a:lstStyle/>
          <a:p>
            <a:r>
              <a:rPr lang="en-US" sz="2800" b="1" dirty="0"/>
              <a:t>Solution</a:t>
            </a:r>
            <a:endParaRPr lang="en-US" sz="2800" dirty="0"/>
          </a:p>
        </p:txBody>
      </p:sp>
      <p:sp>
        <p:nvSpPr>
          <p:cNvPr id="7" name="Rectangle 6"/>
          <p:cNvSpPr/>
          <p:nvPr/>
        </p:nvSpPr>
        <p:spPr>
          <a:xfrm>
            <a:off x="457200" y="2932093"/>
            <a:ext cx="8247888" cy="954107"/>
          </a:xfrm>
          <a:prstGeom prst="rect">
            <a:avLst/>
          </a:prstGeom>
        </p:spPr>
        <p:txBody>
          <a:bodyPr wrap="square">
            <a:spAutoFit/>
          </a:bodyPr>
          <a:lstStyle/>
          <a:p>
            <a:r>
              <a:rPr lang="en-US" sz="2800" b="1" dirty="0"/>
              <a:t>Assign the variable:</a:t>
            </a:r>
            <a:r>
              <a:rPr lang="en-US" sz="2800" dirty="0"/>
              <a:t>  Let </a:t>
            </a:r>
            <a:r>
              <a:rPr lang="en-US" sz="2800" i="1" dirty="0">
                <a:solidFill>
                  <a:srgbClr val="9900CC"/>
                </a:solidFill>
              </a:rPr>
              <a:t>x</a:t>
            </a:r>
            <a:r>
              <a:rPr lang="en-US" sz="2800" dirty="0"/>
              <a:t> = the number of revolutions made in one hour.</a:t>
            </a:r>
          </a:p>
        </p:txBody>
      </p:sp>
      <p:sp>
        <p:nvSpPr>
          <p:cNvPr id="9" name="Rectangle 8"/>
          <p:cNvSpPr/>
          <p:nvPr/>
        </p:nvSpPr>
        <p:spPr>
          <a:xfrm>
            <a:off x="457200" y="3936004"/>
            <a:ext cx="3505703" cy="523220"/>
          </a:xfrm>
          <a:prstGeom prst="rect">
            <a:avLst/>
          </a:prstGeom>
        </p:spPr>
        <p:txBody>
          <a:bodyPr wrap="none">
            <a:spAutoFit/>
          </a:bodyPr>
          <a:lstStyle/>
          <a:p>
            <a:r>
              <a:rPr lang="en-US" sz="2800" b="1" dirty="0"/>
              <a:t>Set up the proportion:</a:t>
            </a:r>
            <a:endParaRPr lang="en-US" sz="2800" dirty="0"/>
          </a:p>
        </p:txBody>
      </p:sp>
      <p:sp>
        <p:nvSpPr>
          <p:cNvPr id="5" name="Rectangle 4"/>
          <p:cNvSpPr/>
          <p:nvPr/>
        </p:nvSpPr>
        <p:spPr>
          <a:xfrm>
            <a:off x="3894567" y="3962400"/>
            <a:ext cx="4335033" cy="523220"/>
          </a:xfrm>
          <a:prstGeom prst="rect">
            <a:avLst/>
          </a:prstGeom>
        </p:spPr>
        <p:txBody>
          <a:bodyPr wrap="none">
            <a:spAutoFit/>
          </a:bodyPr>
          <a:lstStyle/>
          <a:p>
            <a:r>
              <a:rPr lang="en-US" sz="2800" dirty="0"/>
              <a:t>Since </a:t>
            </a:r>
            <a:r>
              <a:rPr lang="en-US" sz="2800" dirty="0">
                <a:solidFill>
                  <a:srgbClr val="0000FF"/>
                </a:solidFill>
              </a:rPr>
              <a:t>1 hr</a:t>
            </a:r>
            <a:r>
              <a:rPr lang="en-US" sz="2800" dirty="0"/>
              <a:t> = </a:t>
            </a:r>
            <a:r>
              <a:rPr lang="en-US" sz="2800" dirty="0">
                <a:solidFill>
                  <a:srgbClr val="FF0000"/>
                </a:solidFill>
              </a:rPr>
              <a:t>60 min</a:t>
            </a:r>
            <a:r>
              <a:rPr lang="en-US" sz="2800" dirty="0"/>
              <a:t>, we have</a:t>
            </a:r>
          </a:p>
        </p:txBody>
      </p:sp>
      <p:pic>
        <p:nvPicPr>
          <p:cNvPr id="11" name="Picture 10" descr="250 revolutions divided by 1 min equals x revolutions divided by 60 min.">
            <a:extLst>
              <a:ext uri="{FF2B5EF4-FFF2-40B4-BE49-F238E27FC236}">
                <a16:creationId xmlns:a16="http://schemas.microsoft.com/office/drawing/2014/main" id="{B7D92C75-7CF9-4B00-5CCA-F8168B0C2051}"/>
              </a:ext>
            </a:extLst>
          </p:cNvPr>
          <p:cNvPicPr>
            <a:picLocks noChangeAspect="1"/>
          </p:cNvPicPr>
          <p:nvPr/>
        </p:nvPicPr>
        <p:blipFill>
          <a:blip r:embed="rId2"/>
          <a:stretch>
            <a:fillRect/>
          </a:stretch>
        </p:blipFill>
        <p:spPr>
          <a:xfrm>
            <a:off x="3297452" y="4581874"/>
            <a:ext cx="2545920" cy="864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10: Application: Solving Proportions</a:t>
            </a:r>
            <a:r>
              <a:rPr lang="en-US" baseline="-25000" dirty="0">
                <a:solidFill>
                  <a:schemeClr val="accent1"/>
                </a:solidFill>
              </a:rPr>
              <a:t>2</a:t>
            </a:r>
            <a:endParaRPr lang="en-US" sz="3200" dirty="0">
              <a:solidFill>
                <a:schemeClr val="accent1"/>
              </a:solidFill>
            </a:endParaRPr>
          </a:p>
        </p:txBody>
      </p:sp>
      <p:sp>
        <p:nvSpPr>
          <p:cNvPr id="20483" name="Rectangle 3"/>
          <p:cNvSpPr>
            <a:spLocks noGrp="1"/>
          </p:cNvSpPr>
          <p:nvPr>
            <p:ph type="body" sz="half" idx="4294967295"/>
          </p:nvPr>
        </p:nvSpPr>
        <p:spPr>
          <a:xfrm>
            <a:off x="457200" y="1280160"/>
            <a:ext cx="8226425" cy="1615440"/>
          </a:xfrm>
          <a:prstGeom prst="rect">
            <a:avLst/>
          </a:prstGeom>
          <a:noFill/>
        </p:spPr>
        <p:txBody>
          <a:bodyPr/>
          <a:lstStyle/>
          <a:p>
            <a:pPr eaLnBrk="1" hangingPunct="1">
              <a:buFont typeface="Courier New" pitchFamily="49" charset="0"/>
              <a:buNone/>
            </a:pPr>
            <a:r>
              <a:rPr lang="en-US" sz="2800" b="1" i="0" dirty="0">
                <a:solidFill>
                  <a:schemeClr val="tx1"/>
                </a:solidFill>
              </a:rPr>
              <a:t>Solve the proportion:</a:t>
            </a:r>
            <a:endParaRPr lang="en-US" sz="2800" i="0" dirty="0">
              <a:solidFill>
                <a:schemeClr val="tx1"/>
              </a:solidFill>
            </a:endParaRPr>
          </a:p>
        </p:txBody>
      </p:sp>
      <p:pic>
        <p:nvPicPr>
          <p:cNvPr id="2" name="Picture 1" descr="250 times 60 equals 1 times x.&#10;15000 equals x">
            <a:extLst>
              <a:ext uri="{FF2B5EF4-FFF2-40B4-BE49-F238E27FC236}">
                <a16:creationId xmlns:a16="http://schemas.microsoft.com/office/drawing/2014/main" id="{B68EFA19-2BA7-8E92-BDAF-1DC27BE0D64A}"/>
              </a:ext>
            </a:extLst>
          </p:cNvPr>
          <p:cNvPicPr>
            <a:picLocks noChangeAspect="1"/>
          </p:cNvPicPr>
          <p:nvPr/>
        </p:nvPicPr>
        <p:blipFill>
          <a:blip r:embed="rId2"/>
          <a:stretch>
            <a:fillRect/>
          </a:stretch>
        </p:blipFill>
        <p:spPr>
          <a:xfrm>
            <a:off x="3886200" y="1353541"/>
            <a:ext cx="2226564" cy="1028700"/>
          </a:xfrm>
          <a:prstGeom prst="rect">
            <a:avLst/>
          </a:prstGeom>
        </p:spPr>
      </p:pic>
      <p:sp>
        <p:nvSpPr>
          <p:cNvPr id="5" name="Rectangle 4"/>
          <p:cNvSpPr/>
          <p:nvPr/>
        </p:nvSpPr>
        <p:spPr>
          <a:xfrm>
            <a:off x="457200" y="2743200"/>
            <a:ext cx="7924800" cy="523220"/>
          </a:xfrm>
          <a:prstGeom prst="rect">
            <a:avLst/>
          </a:prstGeom>
        </p:spPr>
        <p:txBody>
          <a:bodyPr wrap="square">
            <a:spAutoFit/>
          </a:bodyPr>
          <a:lstStyle/>
          <a:p>
            <a:pPr>
              <a:buNone/>
            </a:pPr>
            <a:r>
              <a:rPr lang="en-US" sz="2800" dirty="0"/>
              <a:t>The tire will make </a:t>
            </a:r>
            <a:r>
              <a:rPr lang="en-US" sz="2800" dirty="0">
                <a:solidFill>
                  <a:srgbClr val="FF0000"/>
                </a:solidFill>
              </a:rPr>
              <a:t>15,000 revolutions</a:t>
            </a:r>
            <a:r>
              <a:rPr lang="en-US" sz="2800" dirty="0"/>
              <a:t> in one hour.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Example 11: Application: Solving Proportions</a:t>
            </a:r>
            <a:r>
              <a:rPr lang="en-US" sz="3200" baseline="-25000" dirty="0">
                <a:solidFill>
                  <a:schemeClr val="accent1"/>
                </a:solidFill>
              </a:rPr>
              <a:t>1</a:t>
            </a:r>
            <a:endParaRPr lang="en-US" dirty="0">
              <a:solidFill>
                <a:schemeClr val="accent1"/>
              </a:solidFill>
            </a:endParaRPr>
          </a:p>
        </p:txBody>
      </p:sp>
      <p:sp>
        <p:nvSpPr>
          <p:cNvPr id="19459" name="Rectangle 3"/>
          <p:cNvSpPr>
            <a:spLocks noGrp="1"/>
          </p:cNvSpPr>
          <p:nvPr>
            <p:ph type="body" sz="half" idx="4294967295"/>
          </p:nvPr>
        </p:nvSpPr>
        <p:spPr>
          <a:xfrm>
            <a:off x="457200" y="1280160"/>
            <a:ext cx="8226425" cy="1691640"/>
          </a:xfrm>
          <a:prstGeom prst="rect">
            <a:avLst/>
          </a:prstGeom>
          <a:noFill/>
        </p:spPr>
        <p:txBody>
          <a:bodyPr/>
          <a:lstStyle/>
          <a:p>
            <a:pPr marL="0" indent="0" eaLnBrk="1" hangingPunct="1">
              <a:spcAft>
                <a:spcPts val="1200"/>
              </a:spcAft>
              <a:buFont typeface="Courier New" pitchFamily="49" charset="0"/>
              <a:buNone/>
            </a:pPr>
            <a:r>
              <a:rPr lang="en-US" sz="2800" i="0" dirty="0">
                <a:solidFill>
                  <a:schemeClr val="tx1"/>
                </a:solidFill>
              </a:rPr>
              <a:t>A recommended method of diluting weed killer is </a:t>
            </a:r>
            <a:r>
              <a:rPr lang="en-US" sz="2800" i="0" dirty="0">
                <a:solidFill>
                  <a:srgbClr val="0000FF"/>
                </a:solidFill>
              </a:rPr>
              <a:t>3 capfuls </a:t>
            </a:r>
            <a:r>
              <a:rPr lang="en-US" sz="2800" i="0" dirty="0">
                <a:solidFill>
                  <a:schemeClr val="tx1"/>
                </a:solidFill>
              </a:rPr>
              <a:t>of weed killer to </a:t>
            </a:r>
            <a:r>
              <a:rPr lang="en-US" sz="2800" i="0" dirty="0">
                <a:solidFill>
                  <a:srgbClr val="0000FF"/>
                </a:solidFill>
              </a:rPr>
              <a:t>2 gallons </a:t>
            </a:r>
            <a:r>
              <a:rPr lang="en-US" sz="2800" i="0" dirty="0">
                <a:solidFill>
                  <a:schemeClr val="tx1"/>
                </a:solidFill>
              </a:rPr>
              <a:t>of water.  How many capfuls of weed killer should be mixed with </a:t>
            </a:r>
            <a:r>
              <a:rPr lang="en-US" sz="2800" i="0" dirty="0">
                <a:solidFill>
                  <a:srgbClr val="0000FF"/>
                </a:solidFill>
              </a:rPr>
              <a:t>5 gallons </a:t>
            </a:r>
            <a:r>
              <a:rPr lang="en-US" sz="2800" i="0" dirty="0">
                <a:solidFill>
                  <a:schemeClr val="tx1"/>
                </a:solidFill>
              </a:rPr>
              <a:t>of water?</a:t>
            </a:r>
          </a:p>
          <a:p>
            <a:pPr marL="0" indent="0" eaLnBrk="1" hangingPunct="1">
              <a:spcAft>
                <a:spcPts val="1200"/>
              </a:spcAft>
              <a:buFont typeface="Courier New" pitchFamily="49" charset="0"/>
              <a:buNone/>
            </a:pPr>
            <a:endParaRPr lang="en-US" sz="2800" b="1" i="0" dirty="0">
              <a:solidFill>
                <a:schemeClr val="tx1"/>
              </a:solidFill>
            </a:endParaRPr>
          </a:p>
          <a:p>
            <a:pPr marL="0" indent="0" eaLnBrk="1" hangingPunct="1">
              <a:spcAft>
                <a:spcPts val="1200"/>
              </a:spcAft>
              <a:buFont typeface="Courier New" pitchFamily="49" charset="0"/>
              <a:buNone/>
            </a:pPr>
            <a:endParaRPr lang="en-US" sz="2800" i="0" dirty="0">
              <a:solidFill>
                <a:schemeClr val="tx1"/>
              </a:solidFill>
            </a:endParaRPr>
          </a:p>
        </p:txBody>
      </p:sp>
      <p:sp>
        <p:nvSpPr>
          <p:cNvPr id="5" name="Rectangle 4"/>
          <p:cNvSpPr/>
          <p:nvPr/>
        </p:nvSpPr>
        <p:spPr>
          <a:xfrm>
            <a:off x="457200" y="3236893"/>
            <a:ext cx="1425390" cy="523220"/>
          </a:xfrm>
          <a:prstGeom prst="rect">
            <a:avLst/>
          </a:prstGeom>
        </p:spPr>
        <p:txBody>
          <a:bodyPr wrap="none">
            <a:spAutoFit/>
          </a:bodyPr>
          <a:lstStyle/>
          <a:p>
            <a:r>
              <a:rPr lang="en-US" sz="2800" b="1" dirty="0"/>
              <a:t>Solution</a:t>
            </a:r>
            <a:endParaRPr lang="en-US" sz="2800" dirty="0"/>
          </a:p>
        </p:txBody>
      </p:sp>
      <p:sp>
        <p:nvSpPr>
          <p:cNvPr id="6" name="Rectangle 5"/>
          <p:cNvSpPr/>
          <p:nvPr/>
        </p:nvSpPr>
        <p:spPr>
          <a:xfrm>
            <a:off x="457200" y="3770293"/>
            <a:ext cx="8467344" cy="954107"/>
          </a:xfrm>
          <a:prstGeom prst="rect">
            <a:avLst/>
          </a:prstGeom>
        </p:spPr>
        <p:txBody>
          <a:bodyPr wrap="square">
            <a:spAutoFit/>
          </a:bodyPr>
          <a:lstStyle/>
          <a:p>
            <a:r>
              <a:rPr lang="en-US" sz="2800" b="1" dirty="0"/>
              <a:t>Assign the variable:</a:t>
            </a:r>
            <a:r>
              <a:rPr lang="en-US" sz="2800" dirty="0"/>
              <a:t>  Let </a:t>
            </a:r>
            <a:r>
              <a:rPr lang="en-US" sz="2800" i="1" dirty="0">
                <a:solidFill>
                  <a:srgbClr val="9900CC"/>
                </a:solidFill>
              </a:rPr>
              <a:t>x</a:t>
            </a:r>
            <a:r>
              <a:rPr lang="en-US" sz="2800" dirty="0"/>
              <a:t> = unknown number of capfuls of weed killer.</a:t>
            </a:r>
          </a:p>
        </p:txBody>
      </p:sp>
      <p:sp>
        <p:nvSpPr>
          <p:cNvPr id="7" name="Rectangle 6"/>
          <p:cNvSpPr/>
          <p:nvPr/>
        </p:nvSpPr>
        <p:spPr>
          <a:xfrm>
            <a:off x="457200" y="4963180"/>
            <a:ext cx="3587457" cy="523220"/>
          </a:xfrm>
          <a:prstGeom prst="rect">
            <a:avLst/>
          </a:prstGeom>
        </p:spPr>
        <p:txBody>
          <a:bodyPr wrap="none">
            <a:spAutoFit/>
          </a:bodyPr>
          <a:lstStyle/>
          <a:p>
            <a:pPr>
              <a:spcAft>
                <a:spcPts val="1200"/>
              </a:spcAft>
            </a:pPr>
            <a:r>
              <a:rPr lang="en-US" sz="2800" b="1" dirty="0"/>
              <a:t>Set up the proportion:</a:t>
            </a:r>
            <a:r>
              <a:rPr lang="en-US" sz="2800" dirty="0"/>
              <a:t> </a:t>
            </a:r>
          </a:p>
        </p:txBody>
      </p:sp>
      <p:pic>
        <p:nvPicPr>
          <p:cNvPr id="2" name="Picture 1" descr="3 capfuls divided by 2 gallons equals x capfuls divided by 5 gallons.">
            <a:extLst>
              <a:ext uri="{FF2B5EF4-FFF2-40B4-BE49-F238E27FC236}">
                <a16:creationId xmlns:a16="http://schemas.microsoft.com/office/drawing/2014/main" id="{AD6901CB-DE00-E61B-7165-ED057DA4076F}"/>
              </a:ext>
            </a:extLst>
          </p:cNvPr>
          <p:cNvPicPr>
            <a:picLocks noChangeAspect="1"/>
          </p:cNvPicPr>
          <p:nvPr/>
        </p:nvPicPr>
        <p:blipFill>
          <a:blip r:embed="rId2"/>
          <a:stretch>
            <a:fillRect/>
          </a:stretch>
        </p:blipFill>
        <p:spPr>
          <a:xfrm>
            <a:off x="3962400" y="4801324"/>
            <a:ext cx="3008376" cy="89458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Example 11: Application: Solving Proportions</a:t>
            </a:r>
            <a:r>
              <a:rPr lang="en-US" baseline="-25000" dirty="0">
                <a:solidFill>
                  <a:schemeClr val="accent1"/>
                </a:solidFill>
              </a:rPr>
              <a:t>2</a:t>
            </a:r>
            <a:endParaRPr lang="en-US" dirty="0">
              <a:solidFill>
                <a:schemeClr val="accent1"/>
              </a:solidFill>
            </a:endParaRPr>
          </a:p>
        </p:txBody>
      </p:sp>
      <p:sp>
        <p:nvSpPr>
          <p:cNvPr id="20483" name="Rectangle 3"/>
          <p:cNvSpPr>
            <a:spLocks noGrp="1"/>
          </p:cNvSpPr>
          <p:nvPr>
            <p:ph type="body" sz="half" idx="4294967295"/>
          </p:nvPr>
        </p:nvSpPr>
        <p:spPr>
          <a:xfrm>
            <a:off x="457200" y="1280160"/>
            <a:ext cx="8226425" cy="3215640"/>
          </a:xfrm>
          <a:prstGeom prst="rect">
            <a:avLst/>
          </a:prstGeom>
          <a:noFill/>
        </p:spPr>
        <p:txBody>
          <a:bodyPr/>
          <a:lstStyle/>
          <a:p>
            <a:pPr eaLnBrk="1" hangingPunct="1">
              <a:buFont typeface="Courier New" pitchFamily="49" charset="0"/>
              <a:buNone/>
            </a:pPr>
            <a:r>
              <a:rPr lang="en-US" sz="2800" b="1" i="0" dirty="0">
                <a:solidFill>
                  <a:schemeClr val="tx1"/>
                </a:solidFill>
              </a:rPr>
              <a:t>Solve the proportion:</a:t>
            </a:r>
            <a:r>
              <a:rPr lang="en-US" sz="2800" i="0" dirty="0">
                <a:solidFill>
                  <a:schemeClr val="tx1"/>
                </a:solidFill>
              </a:rPr>
              <a:t>  	</a:t>
            </a: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a:p>
            <a:pPr eaLnBrk="1" hangingPunct="1">
              <a:buFont typeface="Courier New" pitchFamily="49" charset="0"/>
              <a:buNone/>
            </a:pPr>
            <a:endParaRPr lang="en-US" sz="2800" i="0" dirty="0">
              <a:solidFill>
                <a:schemeClr val="tx1"/>
              </a:solidFill>
            </a:endParaRPr>
          </a:p>
        </p:txBody>
      </p:sp>
      <p:pic>
        <p:nvPicPr>
          <p:cNvPr id="2" name="Picture 1" descr="Five times three equals x times two.&#10;Multiply: five times three equals fifteen.&#10;So, fifteen equals x times two.&#10;&#10;Divide both sides by two:&#10;Fifteen divided by two equals x times two divided by two.&#10;&#10;The twos cancel out on the right side.&#10;Simplify:&#10;Fifteen divided by two equals x.">
            <a:extLst>
              <a:ext uri="{FF2B5EF4-FFF2-40B4-BE49-F238E27FC236}">
                <a16:creationId xmlns:a16="http://schemas.microsoft.com/office/drawing/2014/main" id="{0A01D1C5-59E8-1E9D-99FF-5AB2B6F89F61}"/>
              </a:ext>
            </a:extLst>
          </p:cNvPr>
          <p:cNvPicPr>
            <a:picLocks noChangeAspect="1"/>
          </p:cNvPicPr>
          <p:nvPr/>
        </p:nvPicPr>
        <p:blipFill>
          <a:blip r:embed="rId2"/>
          <a:stretch>
            <a:fillRect/>
          </a:stretch>
        </p:blipFill>
        <p:spPr>
          <a:xfrm>
            <a:off x="4038600" y="1453239"/>
            <a:ext cx="2084832" cy="2439924"/>
          </a:xfrm>
          <a:prstGeom prst="rect">
            <a:avLst/>
          </a:prstGeom>
        </p:spPr>
      </p:pic>
      <p:pic>
        <p:nvPicPr>
          <p:cNvPr id="3" name="Picture 2" descr="15 over 2 or 7 and One half ">
            <a:extLst>
              <a:ext uri="{FF2B5EF4-FFF2-40B4-BE49-F238E27FC236}">
                <a16:creationId xmlns:a16="http://schemas.microsoft.com/office/drawing/2014/main" id="{348E9DD2-8082-07CA-EBCE-C6717863A7CC}"/>
              </a:ext>
            </a:extLst>
          </p:cNvPr>
          <p:cNvPicPr>
            <a:picLocks noChangeAspect="1"/>
          </p:cNvPicPr>
          <p:nvPr/>
        </p:nvPicPr>
        <p:blipFill>
          <a:blip r:embed="rId3"/>
          <a:stretch>
            <a:fillRect/>
          </a:stretch>
        </p:blipFill>
        <p:spPr>
          <a:xfrm>
            <a:off x="685800" y="4267774"/>
            <a:ext cx="1123950" cy="704850"/>
          </a:xfrm>
          <a:prstGeom prst="rect">
            <a:avLst/>
          </a:prstGeom>
        </p:spPr>
      </p:pic>
      <p:sp>
        <p:nvSpPr>
          <p:cNvPr id="18" name="Rectangle 17"/>
          <p:cNvSpPr/>
          <p:nvPr/>
        </p:nvSpPr>
        <p:spPr>
          <a:xfrm>
            <a:off x="467804" y="4450654"/>
            <a:ext cx="8205216" cy="954107"/>
          </a:xfrm>
          <a:prstGeom prst="rect">
            <a:avLst/>
          </a:prstGeom>
        </p:spPr>
        <p:txBody>
          <a:bodyPr wrap="square">
            <a:spAutoFit/>
          </a:bodyPr>
          <a:lstStyle/>
          <a:p>
            <a:pPr>
              <a:spcBef>
                <a:spcPts val="2000"/>
              </a:spcBef>
              <a:buNone/>
            </a:pPr>
            <a:r>
              <a:rPr lang="en-US" sz="2800" dirty="0"/>
              <a:t>                   capfuls of weed killer should be mixed with </a:t>
            </a:r>
            <a:r>
              <a:rPr lang="en-US" sz="2800" dirty="0">
                <a:solidFill>
                  <a:srgbClr val="0000FF"/>
                </a:solidFill>
              </a:rPr>
              <a:t>5  gallons </a:t>
            </a:r>
            <a:r>
              <a:rPr lang="en-US" sz="2800" dirty="0"/>
              <a:t>of water.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Example 12: Application: Solving Proportions</a:t>
            </a:r>
            <a:r>
              <a:rPr lang="en-US" sz="3200" baseline="-25000" dirty="0">
                <a:solidFill>
                  <a:schemeClr val="accent1"/>
                </a:solidFill>
              </a:rPr>
              <a:t>1</a:t>
            </a:r>
            <a:endParaRPr lang="en-US" dirty="0">
              <a:solidFill>
                <a:schemeClr val="accent1"/>
              </a:solidFill>
            </a:endParaRPr>
          </a:p>
        </p:txBody>
      </p:sp>
      <p:sp>
        <p:nvSpPr>
          <p:cNvPr id="19459" name="Rectangle 3"/>
          <p:cNvSpPr>
            <a:spLocks noGrp="1"/>
          </p:cNvSpPr>
          <p:nvPr>
            <p:ph type="body" sz="half" idx="4294967295"/>
          </p:nvPr>
        </p:nvSpPr>
        <p:spPr>
          <a:xfrm>
            <a:off x="457200" y="1280160"/>
            <a:ext cx="8226425" cy="1463040"/>
          </a:xfrm>
          <a:prstGeom prst="rect">
            <a:avLst/>
          </a:prstGeom>
          <a:noFill/>
        </p:spPr>
        <p:txBody>
          <a:bodyPr/>
          <a:lstStyle/>
          <a:p>
            <a:pPr marL="0" indent="0">
              <a:buNone/>
            </a:pPr>
            <a:r>
              <a:rPr lang="en-US" sz="2800" dirty="0"/>
              <a:t>A jelly manufacturer puts </a:t>
            </a:r>
            <a:r>
              <a:rPr lang="en-US" sz="2800" dirty="0">
                <a:solidFill>
                  <a:srgbClr val="0000FF"/>
                </a:solidFill>
              </a:rPr>
              <a:t>2.5 ounces</a:t>
            </a:r>
            <a:r>
              <a:rPr lang="en-US" sz="2800" dirty="0"/>
              <a:t> of sugar into every </a:t>
            </a:r>
            <a:r>
              <a:rPr lang="en-US" sz="2800" dirty="0">
                <a:solidFill>
                  <a:srgbClr val="0000FF"/>
                </a:solidFill>
              </a:rPr>
              <a:t>6-ounce</a:t>
            </a:r>
            <a:r>
              <a:rPr lang="en-US" sz="2800" dirty="0"/>
              <a:t> jar of jelly. How many ounces of jelly can be made with </a:t>
            </a:r>
            <a:r>
              <a:rPr lang="en-US" sz="2800" dirty="0">
                <a:solidFill>
                  <a:srgbClr val="0000FF"/>
                </a:solidFill>
              </a:rPr>
              <a:t>300 ounces</a:t>
            </a:r>
            <a:r>
              <a:rPr lang="en-US" sz="2800" dirty="0"/>
              <a:t> of sugar?</a:t>
            </a:r>
            <a:endParaRPr lang="en-US" sz="2800" i="0" dirty="0">
              <a:solidFill>
                <a:schemeClr val="tx1"/>
              </a:solidFill>
            </a:endParaRPr>
          </a:p>
          <a:p>
            <a:pPr marL="0" indent="0" eaLnBrk="1" hangingPunct="1">
              <a:spcAft>
                <a:spcPts val="1200"/>
              </a:spcAft>
              <a:buFont typeface="Courier New" pitchFamily="49" charset="0"/>
              <a:buNone/>
            </a:pPr>
            <a:endParaRPr lang="en-US" sz="2800" b="1" i="0" dirty="0">
              <a:solidFill>
                <a:schemeClr val="tx1"/>
              </a:solidFill>
            </a:endParaRPr>
          </a:p>
        </p:txBody>
      </p:sp>
      <p:sp>
        <p:nvSpPr>
          <p:cNvPr id="5" name="Rectangle 4"/>
          <p:cNvSpPr/>
          <p:nvPr/>
        </p:nvSpPr>
        <p:spPr>
          <a:xfrm>
            <a:off x="457200" y="2814417"/>
            <a:ext cx="1425390" cy="523220"/>
          </a:xfrm>
          <a:prstGeom prst="rect">
            <a:avLst/>
          </a:prstGeom>
        </p:spPr>
        <p:txBody>
          <a:bodyPr wrap="none">
            <a:spAutoFit/>
          </a:bodyPr>
          <a:lstStyle/>
          <a:p>
            <a:r>
              <a:rPr lang="en-US" sz="2800" b="1" dirty="0"/>
              <a:t>Solution</a:t>
            </a:r>
            <a:endParaRPr lang="en-US" sz="2800" dirty="0"/>
          </a:p>
        </p:txBody>
      </p:sp>
      <p:sp>
        <p:nvSpPr>
          <p:cNvPr id="7" name="Rectangle 6"/>
          <p:cNvSpPr/>
          <p:nvPr/>
        </p:nvSpPr>
        <p:spPr>
          <a:xfrm>
            <a:off x="457200" y="3451372"/>
            <a:ext cx="8156448" cy="523220"/>
          </a:xfrm>
          <a:prstGeom prst="rect">
            <a:avLst/>
          </a:prstGeom>
        </p:spPr>
        <p:txBody>
          <a:bodyPr wrap="square">
            <a:spAutoFit/>
          </a:bodyPr>
          <a:lstStyle/>
          <a:p>
            <a:pPr>
              <a:spcAft>
                <a:spcPts val="1200"/>
              </a:spcAft>
            </a:pPr>
            <a:r>
              <a:rPr lang="en-US" sz="2800" b="1" dirty="0"/>
              <a:t>Assign the variable:</a:t>
            </a:r>
            <a:r>
              <a:rPr lang="en-US" sz="2800" dirty="0"/>
              <a:t>  Let </a:t>
            </a:r>
            <a:r>
              <a:rPr lang="en-US" sz="2800" i="1" dirty="0">
                <a:solidFill>
                  <a:srgbClr val="9900CC"/>
                </a:solidFill>
              </a:rPr>
              <a:t>x</a:t>
            </a:r>
            <a:r>
              <a:rPr lang="en-US" sz="2800" dirty="0"/>
              <a:t> = unknown amount of jelly.</a:t>
            </a:r>
          </a:p>
        </p:txBody>
      </p:sp>
      <p:sp>
        <p:nvSpPr>
          <p:cNvPr id="8" name="Rectangle 7"/>
          <p:cNvSpPr/>
          <p:nvPr/>
        </p:nvSpPr>
        <p:spPr>
          <a:xfrm>
            <a:off x="457200" y="4507468"/>
            <a:ext cx="3587457" cy="523220"/>
          </a:xfrm>
          <a:prstGeom prst="rect">
            <a:avLst/>
          </a:prstGeom>
        </p:spPr>
        <p:txBody>
          <a:bodyPr wrap="none">
            <a:spAutoFit/>
          </a:bodyPr>
          <a:lstStyle/>
          <a:p>
            <a:pPr>
              <a:spcBef>
                <a:spcPts val="2000"/>
              </a:spcBef>
              <a:spcAft>
                <a:spcPts val="1200"/>
              </a:spcAft>
            </a:pPr>
            <a:r>
              <a:rPr lang="en-US" sz="2800" b="1" dirty="0"/>
              <a:t>Set up the proportion:</a:t>
            </a:r>
            <a:r>
              <a:rPr lang="en-US" sz="2800" dirty="0"/>
              <a:t> </a:t>
            </a:r>
          </a:p>
        </p:txBody>
      </p:sp>
      <p:pic>
        <p:nvPicPr>
          <p:cNvPr id="3" name="Picture 2" descr="2.5 ounce sugar divided by 6 ounce jelly equals 300 ounce sugar divided by x ounce jelly.">
            <a:extLst>
              <a:ext uri="{FF2B5EF4-FFF2-40B4-BE49-F238E27FC236}">
                <a16:creationId xmlns:a16="http://schemas.microsoft.com/office/drawing/2014/main" id="{F66252EF-DCF6-5EB7-6779-F10CAF7551F6}"/>
              </a:ext>
            </a:extLst>
          </p:cNvPr>
          <p:cNvPicPr>
            <a:picLocks noChangeAspect="1"/>
          </p:cNvPicPr>
          <p:nvPr/>
        </p:nvPicPr>
        <p:blipFill>
          <a:blip r:embed="rId2"/>
          <a:stretch>
            <a:fillRect/>
          </a:stretch>
        </p:blipFill>
        <p:spPr>
          <a:xfrm>
            <a:off x="4044657" y="4457270"/>
            <a:ext cx="3314700" cy="762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pPr eaLnBrk="1" hangingPunct="1"/>
            <a:r>
              <a:rPr lang="en-US" b="1" dirty="0">
                <a:solidFill>
                  <a:schemeClr val="accent1"/>
                </a:solidFill>
              </a:rPr>
              <a:t>Definition</a:t>
            </a:r>
            <a:r>
              <a:rPr lang="en-US" b="1" dirty="0">
                <a:solidFill>
                  <a:schemeClr val="accent6">
                    <a:lumMod val="10000"/>
                  </a:schemeClr>
                </a:solidFill>
              </a:rPr>
              <a:t>: </a:t>
            </a:r>
            <a:r>
              <a:rPr lang="en-US" sz="3200" dirty="0">
                <a:solidFill>
                  <a:schemeClr val="accent1"/>
                </a:solidFill>
              </a:rPr>
              <a:t>Proportions</a:t>
            </a:r>
          </a:p>
        </p:txBody>
      </p:sp>
      <p:sp>
        <p:nvSpPr>
          <p:cNvPr id="6147" name="Rectangle 3"/>
          <p:cNvSpPr>
            <a:spLocks noGrp="1"/>
          </p:cNvSpPr>
          <p:nvPr>
            <p:ph idx="1"/>
          </p:nvPr>
        </p:nvSpPr>
        <p:spPr>
          <a:xfrm>
            <a:off x="457200" y="1371320"/>
            <a:ext cx="8229600" cy="2677656"/>
          </a:xfrm>
          <a:prstGeom prst="rect">
            <a:avLst/>
          </a:prstGeom>
          <a:solidFill>
            <a:schemeClr val="accent3"/>
          </a:solidFill>
          <a:ln w="28575">
            <a:solidFill>
              <a:srgbClr val="000000"/>
            </a:solidFill>
          </a:ln>
        </p:spPr>
        <p:txBody>
          <a:bodyPr>
            <a:spAutoFit/>
          </a:bodyPr>
          <a:lstStyle/>
          <a:p>
            <a:pPr marL="55563" indent="-1588">
              <a:lnSpc>
                <a:spcPct val="90000"/>
              </a:lnSpc>
              <a:tabLst>
                <a:tab pos="520700" algn="l"/>
              </a:tabLst>
              <a:defRPr/>
            </a:pPr>
            <a:r>
              <a:rPr lang="en-US" dirty="0">
                <a:solidFill>
                  <a:schemeClr val="accent6">
                    <a:lumMod val="10000"/>
                  </a:schemeClr>
                </a:solidFill>
              </a:rPr>
              <a:t>A </a:t>
            </a:r>
            <a:r>
              <a:rPr lang="en-US" b="1" dirty="0">
                <a:solidFill>
                  <a:srgbClr val="C00000"/>
                </a:solidFill>
              </a:rPr>
              <a:t>proportion</a:t>
            </a:r>
            <a:r>
              <a:rPr lang="en-US" dirty="0">
                <a:solidFill>
                  <a:schemeClr val="accent6">
                    <a:lumMod val="10000"/>
                  </a:schemeClr>
                </a:solidFill>
              </a:rPr>
              <a:t> is a statement that two ratios are equal.</a:t>
            </a:r>
          </a:p>
          <a:p>
            <a:pPr marL="55563" indent="-1588">
              <a:lnSpc>
                <a:spcPct val="90000"/>
              </a:lnSpc>
              <a:tabLst>
                <a:tab pos="520700" algn="l"/>
              </a:tabLst>
              <a:defRPr/>
            </a:pPr>
            <a:endParaRPr lang="en-US" dirty="0">
              <a:solidFill>
                <a:srgbClr val="000000"/>
              </a:solidFill>
            </a:endParaRPr>
          </a:p>
          <a:p>
            <a:pPr marL="55563" indent="-1588">
              <a:lnSpc>
                <a:spcPct val="90000"/>
              </a:lnSpc>
              <a:tabLst>
                <a:tab pos="520700" algn="l"/>
              </a:tabLst>
              <a:defRPr/>
            </a:pPr>
            <a:r>
              <a:rPr lang="en-US" dirty="0">
                <a:solidFill>
                  <a:schemeClr val="accent6">
                    <a:lumMod val="10000"/>
                  </a:schemeClr>
                </a:solidFill>
              </a:rPr>
              <a:t>In symbols,</a:t>
            </a:r>
          </a:p>
          <a:p>
            <a:pPr marL="55563" indent="-1588">
              <a:lnSpc>
                <a:spcPct val="90000"/>
              </a:lnSpc>
              <a:tabLst>
                <a:tab pos="520700" algn="l"/>
              </a:tabLst>
              <a:defRPr/>
            </a:pPr>
            <a:br>
              <a:rPr lang="en-US" dirty="0">
                <a:solidFill>
                  <a:schemeClr val="accent6">
                    <a:lumMod val="10000"/>
                  </a:schemeClr>
                </a:solidFill>
              </a:rPr>
            </a:br>
            <a:br>
              <a:rPr lang="en-US" dirty="0">
                <a:solidFill>
                  <a:schemeClr val="accent6">
                    <a:lumMod val="10000"/>
                  </a:schemeClr>
                </a:solidFill>
              </a:rPr>
            </a:br>
            <a:endParaRPr lang="en-US" dirty="0">
              <a:solidFill>
                <a:schemeClr val="accent6">
                  <a:lumMod val="10000"/>
                </a:schemeClr>
              </a:solidFill>
            </a:endParaRPr>
          </a:p>
        </p:txBody>
      </p:sp>
      <p:pic>
        <p:nvPicPr>
          <p:cNvPr id="2" name="Picture 1" descr="a divided by b equals c divided by d, where b is not equal to zero and d is not equal to zero.">
            <a:extLst>
              <a:ext uri="{FF2B5EF4-FFF2-40B4-BE49-F238E27FC236}">
                <a16:creationId xmlns:a16="http://schemas.microsoft.com/office/drawing/2014/main" id="{1F8942D7-FAB8-AF93-F828-51AFED62186B}"/>
              </a:ext>
            </a:extLst>
          </p:cNvPr>
          <p:cNvPicPr>
            <a:picLocks noChangeAspect="1"/>
          </p:cNvPicPr>
          <p:nvPr/>
        </p:nvPicPr>
        <p:blipFill>
          <a:blip r:embed="rId2"/>
          <a:stretch>
            <a:fillRect/>
          </a:stretch>
        </p:blipFill>
        <p:spPr>
          <a:xfrm>
            <a:off x="2324925" y="2122190"/>
            <a:ext cx="2287524" cy="737616"/>
          </a:xfrm>
          <a:prstGeom prst="rect">
            <a:avLst/>
          </a:prstGeom>
        </p:spPr>
      </p:pic>
      <p:sp>
        <p:nvSpPr>
          <p:cNvPr id="4" name="TextBox 3">
            <a:extLst>
              <a:ext uri="{FF2B5EF4-FFF2-40B4-BE49-F238E27FC236}">
                <a16:creationId xmlns:a16="http://schemas.microsoft.com/office/drawing/2014/main" id="{7D094948-2C68-B4F0-4F6C-BBBF00319BE7}"/>
              </a:ext>
            </a:extLst>
          </p:cNvPr>
          <p:cNvSpPr txBox="1"/>
          <p:nvPr/>
        </p:nvSpPr>
        <p:spPr>
          <a:xfrm>
            <a:off x="4572000" y="2206322"/>
            <a:ext cx="3011487" cy="523220"/>
          </a:xfrm>
          <a:prstGeom prst="rect">
            <a:avLst/>
          </a:prstGeom>
          <a:noFill/>
        </p:spPr>
        <p:txBody>
          <a:bodyPr wrap="square" rtlCol="0">
            <a:spAutoFit/>
          </a:bodyPr>
          <a:lstStyle/>
          <a:p>
            <a:r>
              <a:rPr lang="en-US" sz="2800" dirty="0">
                <a:solidFill>
                  <a:schemeClr val="accent6">
                    <a:lumMod val="10000"/>
                  </a:schemeClr>
                </a:solidFill>
              </a:rPr>
              <a:t>is a proportion.</a:t>
            </a:r>
            <a:endParaRPr lang="en-IN" sz="2800" dirty="0"/>
          </a:p>
        </p:txBody>
      </p:sp>
      <p:sp>
        <p:nvSpPr>
          <p:cNvPr id="5" name="TextBox 4">
            <a:extLst>
              <a:ext uri="{FF2B5EF4-FFF2-40B4-BE49-F238E27FC236}">
                <a16:creationId xmlns:a16="http://schemas.microsoft.com/office/drawing/2014/main" id="{81BF8B94-D879-948B-192A-90FCD740FA69}"/>
              </a:ext>
            </a:extLst>
          </p:cNvPr>
          <p:cNvSpPr txBox="1"/>
          <p:nvPr/>
        </p:nvSpPr>
        <p:spPr>
          <a:xfrm>
            <a:off x="457200" y="2958029"/>
            <a:ext cx="8229600" cy="867930"/>
          </a:xfrm>
          <a:prstGeom prst="rect">
            <a:avLst/>
          </a:prstGeom>
          <a:noFill/>
        </p:spPr>
        <p:txBody>
          <a:bodyPr wrap="square" rtlCol="0">
            <a:spAutoFit/>
          </a:bodyPr>
          <a:lstStyle/>
          <a:p>
            <a:pPr marL="55563" indent="-1588">
              <a:lnSpc>
                <a:spcPct val="90000"/>
              </a:lnSpc>
              <a:spcBef>
                <a:spcPts val="1200"/>
              </a:spcBef>
              <a:tabLst>
                <a:tab pos="520700" algn="l"/>
              </a:tabLst>
              <a:defRPr/>
            </a:pPr>
            <a:r>
              <a:rPr lang="en-US" sz="2800" dirty="0">
                <a:solidFill>
                  <a:schemeClr val="accent6">
                    <a:lumMod val="10000"/>
                  </a:schemeClr>
                </a:solidFill>
              </a:rPr>
              <a:t>A proportion is true if the </a:t>
            </a:r>
            <a:r>
              <a:rPr lang="en-US" sz="2800" b="1" dirty="0">
                <a:solidFill>
                  <a:srgbClr val="C00000"/>
                </a:solidFill>
              </a:rPr>
              <a:t>cross products</a:t>
            </a:r>
            <a:r>
              <a:rPr lang="en-US" sz="2800" dirty="0">
                <a:solidFill>
                  <a:srgbClr val="000000"/>
                </a:solidFill>
              </a:rPr>
              <a:t>,</a:t>
            </a:r>
            <a:r>
              <a:rPr lang="en-US" sz="2800" dirty="0">
                <a:solidFill>
                  <a:schemeClr val="accent6">
                    <a:lumMod val="10000"/>
                  </a:schemeClr>
                </a:solidFill>
              </a:rPr>
              <a:t> </a:t>
            </a:r>
            <a:r>
              <a:rPr lang="en-US" sz="2800" i="1" dirty="0">
                <a:solidFill>
                  <a:schemeClr val="accent6">
                    <a:lumMod val="10000"/>
                  </a:schemeClr>
                </a:solidFill>
              </a:rPr>
              <a:t>a </a:t>
            </a:r>
            <a:r>
              <a:rPr lang="en-US" sz="2800" i="1" dirty="0">
                <a:solidFill>
                  <a:schemeClr val="accent6">
                    <a:lumMod val="10000"/>
                  </a:schemeClr>
                </a:solidFill>
                <a:latin typeface="Cambria Math" panose="02040503050406030204" pitchFamily="18" charset="0"/>
                <a:ea typeface="Cambria Math" panose="02040503050406030204" pitchFamily="18" charset="0"/>
              </a:rPr>
              <a:t>⋅</a:t>
            </a:r>
            <a:r>
              <a:rPr lang="en-US" sz="2800" i="1" dirty="0">
                <a:solidFill>
                  <a:schemeClr val="accent6">
                    <a:lumMod val="10000"/>
                  </a:schemeClr>
                </a:solidFill>
              </a:rPr>
              <a:t> d </a:t>
            </a:r>
            <a:r>
              <a:rPr lang="en-US" sz="2800" dirty="0">
                <a:solidFill>
                  <a:schemeClr val="accent6">
                    <a:lumMod val="10000"/>
                  </a:schemeClr>
                </a:solidFill>
              </a:rPr>
              <a:t>and </a:t>
            </a:r>
            <a:br>
              <a:rPr lang="en-US" sz="2800" dirty="0">
                <a:solidFill>
                  <a:schemeClr val="accent6">
                    <a:lumMod val="10000"/>
                  </a:schemeClr>
                </a:solidFill>
              </a:rPr>
            </a:br>
            <a:r>
              <a:rPr lang="en-US" sz="2800" i="1" dirty="0">
                <a:solidFill>
                  <a:schemeClr val="accent6">
                    <a:lumMod val="10000"/>
                  </a:schemeClr>
                </a:solidFill>
              </a:rPr>
              <a:t>b </a:t>
            </a:r>
            <a:r>
              <a:rPr lang="en-US" sz="2800" i="1" dirty="0">
                <a:solidFill>
                  <a:schemeClr val="accent6">
                    <a:lumMod val="10000"/>
                  </a:schemeClr>
                </a:solidFill>
                <a:latin typeface="Cambria Math" panose="02040503050406030204" pitchFamily="18" charset="0"/>
                <a:ea typeface="Cambria Math" panose="02040503050406030204" pitchFamily="18" charset="0"/>
              </a:rPr>
              <a:t>⋅</a:t>
            </a:r>
            <a:r>
              <a:rPr lang="en-US" sz="2800" i="1" dirty="0">
                <a:solidFill>
                  <a:schemeClr val="accent6">
                    <a:lumMod val="10000"/>
                  </a:schemeClr>
                </a:solidFill>
              </a:rPr>
              <a:t> c, </a:t>
            </a:r>
            <a:r>
              <a:rPr lang="en-US" sz="2800" dirty="0">
                <a:solidFill>
                  <a:schemeClr val="accent6">
                    <a:lumMod val="10000"/>
                  </a:schemeClr>
                </a:solidFill>
              </a:rPr>
              <a:t>are equal.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76200"/>
            <a:ext cx="8229600" cy="914400"/>
          </a:xfrm>
          <a:prstGeom prst="rect">
            <a:avLst/>
          </a:prstGeom>
        </p:spPr>
        <p:txBody>
          <a:bodyPr>
            <a:normAutofit/>
          </a:bodyPr>
          <a:lstStyle/>
          <a:p>
            <a:r>
              <a:rPr lang="en-US" dirty="0">
                <a:solidFill>
                  <a:schemeClr val="accent1"/>
                </a:solidFill>
              </a:rPr>
              <a:t>Example 12: Application: Solving Proportions</a:t>
            </a:r>
            <a:r>
              <a:rPr lang="en-US" baseline="-25000" dirty="0">
                <a:solidFill>
                  <a:schemeClr val="accent1"/>
                </a:solidFill>
              </a:rPr>
              <a:t>2</a:t>
            </a:r>
            <a:endParaRPr lang="en-US" dirty="0">
              <a:solidFill>
                <a:schemeClr val="accent1"/>
              </a:solidFill>
            </a:endParaRPr>
          </a:p>
        </p:txBody>
      </p:sp>
      <p:sp>
        <p:nvSpPr>
          <p:cNvPr id="20483" name="Rectangle 3"/>
          <p:cNvSpPr>
            <a:spLocks noGrp="1"/>
          </p:cNvSpPr>
          <p:nvPr>
            <p:ph type="body" sz="half" idx="4294967295"/>
          </p:nvPr>
        </p:nvSpPr>
        <p:spPr>
          <a:xfrm>
            <a:off x="457200" y="1280160"/>
            <a:ext cx="8226425" cy="2453640"/>
          </a:xfrm>
          <a:prstGeom prst="rect">
            <a:avLst/>
          </a:prstGeom>
          <a:noFill/>
        </p:spPr>
        <p:txBody>
          <a:bodyPr/>
          <a:lstStyle/>
          <a:p>
            <a:pPr eaLnBrk="1" hangingPunct="1">
              <a:buFont typeface="Courier New" pitchFamily="49" charset="0"/>
              <a:buNone/>
            </a:pPr>
            <a:r>
              <a:rPr lang="en-US" sz="2800" b="1" i="0" dirty="0">
                <a:solidFill>
                  <a:schemeClr val="tx1"/>
                </a:solidFill>
              </a:rPr>
              <a:t>Solve the proportion:</a:t>
            </a:r>
            <a:r>
              <a:rPr lang="en-US" sz="2800" i="0" dirty="0">
                <a:solidFill>
                  <a:schemeClr val="tx1"/>
                </a:solidFill>
              </a:rPr>
              <a:t>  	</a:t>
            </a:r>
          </a:p>
          <a:p>
            <a:pPr eaLnBrk="1" hangingPunct="1">
              <a:buFont typeface="Courier New" pitchFamily="49" charset="0"/>
              <a:buNone/>
            </a:pPr>
            <a:r>
              <a:rPr lang="en-US" sz="2800" i="0" dirty="0">
                <a:solidFill>
                  <a:schemeClr val="tx1"/>
                </a:solidFill>
              </a:rPr>
              <a:t>		</a:t>
            </a:r>
          </a:p>
          <a:p>
            <a:pPr eaLnBrk="1" hangingPunct="1">
              <a:buFont typeface="Courier New" pitchFamily="49" charset="0"/>
              <a:buNone/>
            </a:pPr>
            <a:endParaRPr lang="en-US" sz="2800" i="0" dirty="0">
              <a:solidFill>
                <a:schemeClr val="tx1"/>
              </a:solidFill>
            </a:endParaRPr>
          </a:p>
        </p:txBody>
      </p:sp>
      <p:pic>
        <p:nvPicPr>
          <p:cNvPr id="9" name="Picture 8" descr="x times two point five equals six times three hundred.&#10;&#10;Divide both sides by 2.5:&#10;two point five times x divided by two point five equals one thousand eight hundred divided by two point five.&#10;The two point fives cancel out on the left side.&#10;Simplify:&#10;x equals seven hundred twenty.">
            <a:extLst>
              <a:ext uri="{FF2B5EF4-FFF2-40B4-BE49-F238E27FC236}">
                <a16:creationId xmlns:a16="http://schemas.microsoft.com/office/drawing/2014/main" id="{55B5093C-5187-ADD5-D933-1D0849FD9C0F}"/>
              </a:ext>
            </a:extLst>
          </p:cNvPr>
          <p:cNvPicPr>
            <a:picLocks noChangeAspect="1"/>
          </p:cNvPicPr>
          <p:nvPr/>
        </p:nvPicPr>
        <p:blipFill>
          <a:blip r:embed="rId2"/>
          <a:stretch>
            <a:fillRect/>
          </a:stretch>
        </p:blipFill>
        <p:spPr>
          <a:xfrm>
            <a:off x="3284623" y="1723744"/>
            <a:ext cx="2410161" cy="2010056"/>
          </a:xfrm>
          <a:prstGeom prst="rect">
            <a:avLst/>
          </a:prstGeom>
        </p:spPr>
      </p:pic>
      <p:sp>
        <p:nvSpPr>
          <p:cNvPr id="18" name="Rectangle 17"/>
          <p:cNvSpPr/>
          <p:nvPr/>
        </p:nvSpPr>
        <p:spPr>
          <a:xfrm>
            <a:off x="457200" y="3733800"/>
            <a:ext cx="8065008" cy="523220"/>
          </a:xfrm>
          <a:prstGeom prst="rect">
            <a:avLst/>
          </a:prstGeom>
        </p:spPr>
        <p:txBody>
          <a:bodyPr wrap="square">
            <a:spAutoFit/>
          </a:bodyPr>
          <a:lstStyle/>
          <a:p>
            <a:r>
              <a:rPr lang="en-US" sz="2800" dirty="0">
                <a:solidFill>
                  <a:srgbClr val="0000FF"/>
                </a:solidFill>
              </a:rPr>
              <a:t>300 ounces</a:t>
            </a:r>
            <a:r>
              <a:rPr lang="en-US" sz="2800" dirty="0"/>
              <a:t> of sugar will make 720 ounces of jelly.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noAutofit/>
          </a:bodyPr>
          <a:lstStyle/>
          <a:p>
            <a:r>
              <a:rPr lang="en-US" dirty="0">
                <a:solidFill>
                  <a:schemeClr val="accent1"/>
                </a:solidFill>
              </a:rPr>
              <a:t>Example 13: Application: Solving Proportions Written in Medical Notation</a:t>
            </a:r>
            <a:r>
              <a:rPr lang="en-US" sz="3200" baseline="-25000" dirty="0">
                <a:solidFill>
                  <a:schemeClr val="accent1"/>
                </a:solidFill>
              </a:rPr>
              <a:t>1</a:t>
            </a:r>
            <a:endParaRPr lang="en-US" dirty="0">
              <a:solidFill>
                <a:schemeClr val="accent1"/>
              </a:solidFill>
            </a:endParaRPr>
          </a:p>
        </p:txBody>
      </p:sp>
      <p:sp>
        <p:nvSpPr>
          <p:cNvPr id="19459" name="Rectangle 3"/>
          <p:cNvSpPr>
            <a:spLocks noGrp="1"/>
          </p:cNvSpPr>
          <p:nvPr>
            <p:ph type="body" sz="half" idx="4294967295"/>
          </p:nvPr>
        </p:nvSpPr>
        <p:spPr>
          <a:xfrm>
            <a:off x="457200" y="1143000"/>
            <a:ext cx="8226425" cy="4572000"/>
          </a:xfrm>
          <a:prstGeom prst="rect">
            <a:avLst/>
          </a:prstGeom>
          <a:noFill/>
        </p:spPr>
        <p:txBody>
          <a:bodyPr/>
          <a:lstStyle/>
          <a:p>
            <a:pPr marL="0" indent="0">
              <a:buNone/>
            </a:pPr>
            <a:r>
              <a:rPr lang="en-US" dirty="0">
                <a:solidFill>
                  <a:schemeClr val="accent1"/>
                </a:solidFill>
                <a:latin typeface="+mj-lt"/>
                <a:ea typeface="+mj-ea"/>
                <a:cs typeface="+mj-cs"/>
              </a:rPr>
              <a:t>A certain pain medicine is administered using a solution in the ratio of </a:t>
            </a:r>
            <a:r>
              <a:rPr lang="en-US" dirty="0">
                <a:solidFill>
                  <a:srgbClr val="0000FF"/>
                </a:solidFill>
                <a:latin typeface="+mj-lt"/>
                <a:ea typeface="+mj-ea"/>
                <a:cs typeface="+mj-cs"/>
              </a:rPr>
              <a:t>2 grams</a:t>
            </a:r>
            <a:r>
              <a:rPr lang="en-US" dirty="0">
                <a:solidFill>
                  <a:schemeClr val="accent1"/>
                </a:solidFill>
                <a:latin typeface="+mj-lt"/>
                <a:ea typeface="+mj-ea"/>
                <a:cs typeface="+mj-cs"/>
              </a:rPr>
              <a:t> of pain medicine to </a:t>
            </a:r>
            <a:r>
              <a:rPr lang="en-US" dirty="0">
                <a:solidFill>
                  <a:srgbClr val="0000FF"/>
                </a:solidFill>
                <a:latin typeface="+mj-lt"/>
                <a:ea typeface="+mj-ea"/>
                <a:cs typeface="+mj-cs"/>
              </a:rPr>
              <a:t>32 ounces</a:t>
            </a:r>
            <a:r>
              <a:rPr lang="en-US" dirty="0">
                <a:solidFill>
                  <a:schemeClr val="accent1"/>
                </a:solidFill>
                <a:latin typeface="+mj-lt"/>
                <a:ea typeface="+mj-ea"/>
                <a:cs typeface="+mj-cs"/>
              </a:rPr>
              <a:t> of solution. A nurse is told to give a patient </a:t>
            </a:r>
            <a:r>
              <a:rPr lang="en-US" dirty="0">
                <a:solidFill>
                  <a:srgbClr val="0000FF"/>
                </a:solidFill>
                <a:latin typeface="+mj-lt"/>
                <a:ea typeface="+mj-ea"/>
                <a:cs typeface="+mj-cs"/>
              </a:rPr>
              <a:t>10 grams</a:t>
            </a:r>
            <a:r>
              <a:rPr lang="en-US" dirty="0">
                <a:solidFill>
                  <a:schemeClr val="accent1"/>
                </a:solidFill>
                <a:latin typeface="+mj-lt"/>
                <a:ea typeface="+mj-ea"/>
                <a:cs typeface="+mj-cs"/>
              </a:rPr>
              <a:t> of the pain medicine. Given the following proportion, how many ounces of solution should the nurse give the patient?</a:t>
            </a:r>
          </a:p>
        </p:txBody>
      </p:sp>
      <p:pic>
        <p:nvPicPr>
          <p:cNvPr id="3" name="Picture 2" descr="2 grams is to 32 ounces as 10 grams is to x ounces.">
            <a:extLst>
              <a:ext uri="{FF2B5EF4-FFF2-40B4-BE49-F238E27FC236}">
                <a16:creationId xmlns:a16="http://schemas.microsoft.com/office/drawing/2014/main" id="{C3C7D9CB-D1A4-F787-EFB0-9EEF9AB7F9B8}"/>
              </a:ext>
            </a:extLst>
          </p:cNvPr>
          <p:cNvPicPr>
            <a:picLocks noChangeAspect="1"/>
          </p:cNvPicPr>
          <p:nvPr/>
        </p:nvPicPr>
        <p:blipFill>
          <a:blip r:embed="rId2"/>
          <a:stretch>
            <a:fillRect/>
          </a:stretch>
        </p:blipFill>
        <p:spPr>
          <a:xfrm>
            <a:off x="1828800" y="4419599"/>
            <a:ext cx="5738182" cy="3600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76200"/>
            <a:ext cx="8229600" cy="914400"/>
          </a:xfrm>
          <a:prstGeom prst="rect">
            <a:avLst/>
          </a:prstGeom>
        </p:spPr>
        <p:txBody>
          <a:bodyPr>
            <a:noAutofit/>
          </a:bodyPr>
          <a:lstStyle/>
          <a:p>
            <a:r>
              <a:rPr lang="en-US" dirty="0">
                <a:solidFill>
                  <a:schemeClr val="accent1"/>
                </a:solidFill>
              </a:rPr>
              <a:t>Example 13: Application: Solving Proportions Written in Medical Notation</a:t>
            </a:r>
            <a:r>
              <a:rPr lang="en-US" baseline="-25000" dirty="0">
                <a:solidFill>
                  <a:schemeClr val="accent1"/>
                </a:solidFill>
              </a:rPr>
              <a:t>2</a:t>
            </a:r>
            <a:endParaRPr lang="en-US" dirty="0">
              <a:solidFill>
                <a:schemeClr val="accent1"/>
              </a:solidFill>
            </a:endParaRPr>
          </a:p>
        </p:txBody>
      </p:sp>
      <p:sp>
        <p:nvSpPr>
          <p:cNvPr id="2" name="Rectangle 1">
            <a:extLst>
              <a:ext uri="{FF2B5EF4-FFF2-40B4-BE49-F238E27FC236}">
                <a16:creationId xmlns:a16="http://schemas.microsoft.com/office/drawing/2014/main" id="{E0043EC5-0A5D-B0A4-12D8-633721654680}"/>
              </a:ext>
            </a:extLst>
          </p:cNvPr>
          <p:cNvSpPr/>
          <p:nvPr/>
        </p:nvSpPr>
        <p:spPr>
          <a:xfrm>
            <a:off x="457200" y="1109603"/>
            <a:ext cx="1425390" cy="523220"/>
          </a:xfrm>
          <a:prstGeom prst="rect">
            <a:avLst/>
          </a:prstGeom>
        </p:spPr>
        <p:txBody>
          <a:bodyPr wrap="none">
            <a:spAutoFit/>
          </a:bodyPr>
          <a:lstStyle/>
          <a:p>
            <a:r>
              <a:rPr lang="en-US" sz="2800" b="1" dirty="0"/>
              <a:t>Solution</a:t>
            </a:r>
            <a:endParaRPr lang="en-US" sz="2800" dirty="0"/>
          </a:p>
        </p:txBody>
      </p:sp>
      <p:pic>
        <p:nvPicPr>
          <p:cNvPr id="3" name="Picture 2" descr="Two is to thirty two as ten is to x.&#10;two divided by thirty two equals ten divided by x.&#10;&#10;Cross multiply:&#10;Two times x equals thirty two times ten.&#10;&#10;Simplify:&#10;Two x equals three hundred twenty.&#10;&#10;Now divide both sides by two:&#10;Two x divided by two equals three hundred twenty divided by two.&#10;The twos cancel out on the left side.&#10;&#10;Simplify:&#10;x equals one hundred sixty.">
            <a:extLst>
              <a:ext uri="{FF2B5EF4-FFF2-40B4-BE49-F238E27FC236}">
                <a16:creationId xmlns:a16="http://schemas.microsoft.com/office/drawing/2014/main" id="{3A12D99A-3AD3-BE96-ED12-DA9469D72F37}"/>
              </a:ext>
            </a:extLst>
          </p:cNvPr>
          <p:cNvPicPr>
            <a:picLocks noChangeAspect="1"/>
          </p:cNvPicPr>
          <p:nvPr/>
        </p:nvPicPr>
        <p:blipFill>
          <a:blip r:embed="rId2"/>
          <a:stretch>
            <a:fillRect/>
          </a:stretch>
        </p:blipFill>
        <p:spPr>
          <a:xfrm>
            <a:off x="3561588" y="1447800"/>
            <a:ext cx="2020824" cy="3354324"/>
          </a:xfrm>
          <a:prstGeom prst="rect">
            <a:avLst/>
          </a:prstGeom>
        </p:spPr>
      </p:pic>
      <p:sp>
        <p:nvSpPr>
          <p:cNvPr id="11" name="Rectangle 10"/>
          <p:cNvSpPr/>
          <p:nvPr/>
        </p:nvSpPr>
        <p:spPr>
          <a:xfrm>
            <a:off x="459889" y="4963567"/>
            <a:ext cx="8534400" cy="523220"/>
          </a:xfrm>
          <a:prstGeom prst="rect">
            <a:avLst/>
          </a:prstGeom>
        </p:spPr>
        <p:txBody>
          <a:bodyPr wrap="square">
            <a:spAutoFit/>
          </a:bodyPr>
          <a:lstStyle/>
          <a:p>
            <a:r>
              <a:rPr lang="en-US" sz="2800" dirty="0"/>
              <a:t>The nurse should give the patient </a:t>
            </a:r>
            <a:r>
              <a:rPr lang="en-US" sz="2800" dirty="0">
                <a:solidFill>
                  <a:srgbClr val="FF0000"/>
                </a:solidFill>
              </a:rPr>
              <a:t>160 ounces</a:t>
            </a:r>
            <a:r>
              <a:rPr lang="en-US" sz="2800" dirty="0"/>
              <a:t> of solution.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 Example 1: Verifying Proportions</a:t>
            </a:r>
            <a:r>
              <a:rPr lang="en-US" sz="3200" baseline="-25000" dirty="0">
                <a:solidFill>
                  <a:schemeClr val="accent1"/>
                </a:solidFill>
              </a:rPr>
              <a:t>1</a:t>
            </a:r>
            <a:endParaRPr lang="en-US" dirty="0">
              <a:solidFill>
                <a:schemeClr val="accent1"/>
              </a:solidFill>
            </a:endParaRPr>
          </a:p>
        </p:txBody>
      </p:sp>
      <p:sp>
        <p:nvSpPr>
          <p:cNvPr id="32" name="Content Placeholder 31">
            <a:extLst>
              <a:ext uri="{FF2B5EF4-FFF2-40B4-BE49-F238E27FC236}">
                <a16:creationId xmlns:a16="http://schemas.microsoft.com/office/drawing/2014/main" id="{AD875D03-C523-2F29-5DA3-B7FADBF466C1}"/>
              </a:ext>
            </a:extLst>
          </p:cNvPr>
          <p:cNvSpPr>
            <a:spLocks noGrp="1"/>
          </p:cNvSpPr>
          <p:nvPr>
            <p:ph idx="1"/>
          </p:nvPr>
        </p:nvSpPr>
        <p:spPr>
          <a:xfrm>
            <a:off x="431651" y="987050"/>
            <a:ext cx="8229600" cy="4572000"/>
          </a:xfrm>
        </p:spPr>
        <p:txBody>
          <a:bodyPr/>
          <a:lstStyle/>
          <a:p>
            <a:r>
              <a:rPr lang="en-US" dirty="0"/>
              <a:t>Compare the cross products to determine whether each proportion is true or false.</a:t>
            </a:r>
            <a:r>
              <a:rPr lang="en-US" dirty="0">
                <a:solidFill>
                  <a:schemeClr val="tx1"/>
                </a:solidFill>
              </a:rPr>
              <a:t> 					</a:t>
            </a:r>
            <a:endParaRPr lang="en-US" b="1" i="0" dirty="0">
              <a:solidFill>
                <a:schemeClr val="tx1"/>
              </a:solidFill>
            </a:endParaRPr>
          </a:p>
          <a:p>
            <a:endParaRPr lang="en-IN" dirty="0"/>
          </a:p>
        </p:txBody>
      </p:sp>
      <p:pic>
        <p:nvPicPr>
          <p:cNvPr id="3" name="Picture 2" descr="a. Six divided by eight equals fifteen divided by twenty.&#10;b. Five divided by eight equals seven divided by ten.&#10;c. Nine divided by thirteen equals four point five divided by six point five.">
            <a:extLst>
              <a:ext uri="{FF2B5EF4-FFF2-40B4-BE49-F238E27FC236}">
                <a16:creationId xmlns:a16="http://schemas.microsoft.com/office/drawing/2014/main" id="{D8D7E245-EBDA-B394-6A63-438CC1CB425B}"/>
              </a:ext>
            </a:extLst>
          </p:cNvPr>
          <p:cNvPicPr>
            <a:picLocks noChangeAspect="1"/>
          </p:cNvPicPr>
          <p:nvPr/>
        </p:nvPicPr>
        <p:blipFill>
          <a:blip r:embed="rId2"/>
          <a:stretch>
            <a:fillRect/>
          </a:stretch>
        </p:blipFill>
        <p:spPr>
          <a:xfrm>
            <a:off x="517477" y="1866110"/>
            <a:ext cx="5751576" cy="864108"/>
          </a:xfrm>
          <a:prstGeom prst="rect">
            <a:avLst/>
          </a:prstGeom>
        </p:spPr>
      </p:pic>
      <p:sp>
        <p:nvSpPr>
          <p:cNvPr id="2" name="TextBox 1">
            <a:extLst>
              <a:ext uri="{FF2B5EF4-FFF2-40B4-BE49-F238E27FC236}">
                <a16:creationId xmlns:a16="http://schemas.microsoft.com/office/drawing/2014/main" id="{7328DDBC-FAD2-4CF7-93C0-5DF5F1000C91}"/>
              </a:ext>
            </a:extLst>
          </p:cNvPr>
          <p:cNvSpPr txBox="1"/>
          <p:nvPr/>
        </p:nvSpPr>
        <p:spPr>
          <a:xfrm>
            <a:off x="443753" y="2895228"/>
            <a:ext cx="1905000" cy="523220"/>
          </a:xfrm>
          <a:prstGeom prst="rect">
            <a:avLst/>
          </a:prstGeom>
          <a:noFill/>
        </p:spPr>
        <p:txBody>
          <a:bodyPr wrap="square" rtlCol="0">
            <a:spAutoFit/>
          </a:bodyPr>
          <a:lstStyle/>
          <a:p>
            <a:r>
              <a:rPr lang="en-US" sz="2800" b="1" i="0" dirty="0">
                <a:solidFill>
                  <a:schemeClr val="tx1"/>
                </a:solidFill>
              </a:rPr>
              <a:t>Solution</a:t>
            </a:r>
            <a:endParaRPr lang="en-IN" sz="2800" dirty="0"/>
          </a:p>
        </p:txBody>
      </p:sp>
      <p:pic>
        <p:nvPicPr>
          <p:cNvPr id="4" name="Picture 3" descr="a. Six times twenty equals one hundred twenty and &#10;Eight times fifteen equals one hundred twenty">
            <a:extLst>
              <a:ext uri="{FF2B5EF4-FFF2-40B4-BE49-F238E27FC236}">
                <a16:creationId xmlns:a16="http://schemas.microsoft.com/office/drawing/2014/main" id="{9C647250-4BFE-6018-04F8-B9333745B65B}"/>
              </a:ext>
            </a:extLst>
          </p:cNvPr>
          <p:cNvPicPr>
            <a:picLocks noChangeAspect="1"/>
          </p:cNvPicPr>
          <p:nvPr/>
        </p:nvPicPr>
        <p:blipFill>
          <a:blip r:embed="rId3"/>
          <a:stretch>
            <a:fillRect/>
          </a:stretch>
        </p:blipFill>
        <p:spPr>
          <a:xfrm>
            <a:off x="517477" y="3534388"/>
            <a:ext cx="4410456" cy="306324"/>
          </a:xfrm>
          <a:prstGeom prst="rect">
            <a:avLst/>
          </a:prstGeom>
        </p:spPr>
      </p:pic>
      <p:sp>
        <p:nvSpPr>
          <p:cNvPr id="7" name="TextBox 6">
            <a:extLst>
              <a:ext uri="{FF2B5EF4-FFF2-40B4-BE49-F238E27FC236}">
                <a16:creationId xmlns:a16="http://schemas.microsoft.com/office/drawing/2014/main" id="{B98FCC33-0822-A007-2A82-D17C41B6FE7A}"/>
              </a:ext>
            </a:extLst>
          </p:cNvPr>
          <p:cNvSpPr txBox="1"/>
          <p:nvPr/>
        </p:nvSpPr>
        <p:spPr>
          <a:xfrm>
            <a:off x="427916" y="4251420"/>
            <a:ext cx="7239000" cy="523220"/>
          </a:xfrm>
          <a:prstGeom prst="rect">
            <a:avLst/>
          </a:prstGeom>
          <a:noFill/>
        </p:spPr>
        <p:txBody>
          <a:bodyPr wrap="square" rtlCol="0">
            <a:spAutoFit/>
          </a:bodyPr>
          <a:lstStyle/>
          <a:p>
            <a:r>
              <a:rPr lang="en-US" sz="2800" dirty="0"/>
              <a:t>Therefore the cross products are equal and the</a:t>
            </a:r>
            <a:endParaRPr lang="en-IN" sz="2800" dirty="0"/>
          </a:p>
        </p:txBody>
      </p:sp>
      <p:pic>
        <p:nvPicPr>
          <p:cNvPr id="8" name="Picture 7" descr="proportion six divided by eight equals fifteen divided by twenty is true.&#10;">
            <a:extLst>
              <a:ext uri="{FF2B5EF4-FFF2-40B4-BE49-F238E27FC236}">
                <a16:creationId xmlns:a16="http://schemas.microsoft.com/office/drawing/2014/main" id="{E55CA0C2-17D9-A7C7-9D69-E7B1E6B8AFE0}"/>
              </a:ext>
            </a:extLst>
          </p:cNvPr>
          <p:cNvPicPr>
            <a:picLocks noChangeAspect="1"/>
          </p:cNvPicPr>
          <p:nvPr/>
        </p:nvPicPr>
        <p:blipFill>
          <a:blip r:embed="rId4"/>
          <a:stretch>
            <a:fillRect/>
          </a:stretch>
        </p:blipFill>
        <p:spPr>
          <a:xfrm>
            <a:off x="482749" y="4737489"/>
            <a:ext cx="3785616" cy="83972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 Example 1: Verifying Proportions</a:t>
            </a:r>
            <a:r>
              <a:rPr lang="en-US" baseline="-25000" dirty="0">
                <a:solidFill>
                  <a:schemeClr val="accent1"/>
                </a:solidFill>
              </a:rPr>
              <a:t>2</a:t>
            </a:r>
            <a:endParaRPr lang="en-US" dirty="0">
              <a:solidFill>
                <a:schemeClr val="accent1"/>
              </a:solidFill>
            </a:endParaRPr>
          </a:p>
        </p:txBody>
      </p:sp>
      <p:graphicFrame>
        <p:nvGraphicFramePr>
          <p:cNvPr id="2" name="Object 1" descr="b. Five times ten equals fifty and &#10;Eight times seven equals fifty six">
            <a:extLst>
              <a:ext uri="{FF2B5EF4-FFF2-40B4-BE49-F238E27FC236}">
                <a16:creationId xmlns:a16="http://schemas.microsoft.com/office/drawing/2014/main" id="{45A234AA-6F36-B7F9-9BBC-01E062EF433B}"/>
              </a:ext>
            </a:extLst>
          </p:cNvPr>
          <p:cNvGraphicFramePr>
            <a:graphicFrameLocks noChangeAspect="1"/>
          </p:cNvGraphicFramePr>
          <p:nvPr>
            <p:extLst>
              <p:ext uri="{D42A27DB-BD31-4B8C-83A1-F6EECF244321}">
                <p14:modId xmlns:p14="http://schemas.microsoft.com/office/powerpoint/2010/main" val="3943132941"/>
              </p:ext>
            </p:extLst>
          </p:nvPr>
        </p:nvGraphicFramePr>
        <p:xfrm>
          <a:off x="519056" y="1242508"/>
          <a:ext cx="3911600" cy="304800"/>
        </p:xfrm>
        <a:graphic>
          <a:graphicData uri="http://schemas.openxmlformats.org/presentationml/2006/ole">
            <mc:AlternateContent xmlns:mc="http://schemas.openxmlformats.org/markup-compatibility/2006">
              <mc:Choice xmlns:v="urn:schemas-microsoft-com:vml" Requires="v">
                <p:oleObj name="Equation" r:id="rId2" imgW="3911400" imgH="304560" progId="Equation.DSMT4">
                  <p:embed/>
                </p:oleObj>
              </mc:Choice>
              <mc:Fallback>
                <p:oleObj name="Equation" r:id="rId2" imgW="3911400" imgH="304560" progId="Equation.DSMT4">
                  <p:embed/>
                  <p:pic>
                    <p:nvPicPr>
                      <p:cNvPr id="8" name="Object 7"/>
                      <p:cNvPicPr>
                        <a:picLocks noChangeAspect="1" noChangeArrowheads="1"/>
                      </p:cNvPicPr>
                      <p:nvPr/>
                    </p:nvPicPr>
                    <p:blipFill>
                      <a:blip r:embed="rId3"/>
                      <a:srcRect/>
                      <a:stretch>
                        <a:fillRect/>
                      </a:stretch>
                    </p:blipFill>
                    <p:spPr bwMode="auto">
                      <a:xfrm>
                        <a:off x="519056" y="1242508"/>
                        <a:ext cx="39116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a:extLst>
              <a:ext uri="{FF2B5EF4-FFF2-40B4-BE49-F238E27FC236}">
                <a16:creationId xmlns:a16="http://schemas.microsoft.com/office/drawing/2014/main" id="{4E70F055-4CA0-23C2-9121-B56E071411AE}"/>
              </a:ext>
            </a:extLst>
          </p:cNvPr>
          <p:cNvSpPr txBox="1"/>
          <p:nvPr/>
        </p:nvSpPr>
        <p:spPr>
          <a:xfrm>
            <a:off x="489474" y="1796842"/>
            <a:ext cx="8153400" cy="523220"/>
          </a:xfrm>
          <a:prstGeom prst="rect">
            <a:avLst/>
          </a:prstGeom>
          <a:noFill/>
        </p:spPr>
        <p:txBody>
          <a:bodyPr wrap="square" rtlCol="0">
            <a:spAutoFit/>
          </a:bodyPr>
          <a:lstStyle/>
          <a:p>
            <a:r>
              <a:rPr lang="en-US" sz="2800" dirty="0"/>
              <a:t>Because the cross products are not equal (50 </a:t>
            </a:r>
            <a:r>
              <a:rPr lang="en-US" sz="2800" dirty="0">
                <a:latin typeface="Calibri"/>
              </a:rPr>
              <a:t>≠</a:t>
            </a:r>
            <a:r>
              <a:rPr lang="en-US" sz="2800" dirty="0"/>
              <a:t> 56), the</a:t>
            </a:r>
            <a:endParaRPr lang="en-IN" sz="2800" dirty="0"/>
          </a:p>
        </p:txBody>
      </p:sp>
      <p:sp>
        <p:nvSpPr>
          <p:cNvPr id="5" name="TextBox 4">
            <a:extLst>
              <a:ext uri="{FF2B5EF4-FFF2-40B4-BE49-F238E27FC236}">
                <a16:creationId xmlns:a16="http://schemas.microsoft.com/office/drawing/2014/main" id="{70A67C19-9106-7BAC-C29F-64DA33290D65}"/>
              </a:ext>
            </a:extLst>
          </p:cNvPr>
          <p:cNvSpPr txBox="1"/>
          <p:nvPr/>
        </p:nvSpPr>
        <p:spPr>
          <a:xfrm>
            <a:off x="483198" y="2437010"/>
            <a:ext cx="1905000" cy="523220"/>
          </a:xfrm>
          <a:prstGeom prst="rect">
            <a:avLst/>
          </a:prstGeom>
          <a:noFill/>
        </p:spPr>
        <p:txBody>
          <a:bodyPr wrap="square" rtlCol="0">
            <a:spAutoFit/>
          </a:bodyPr>
          <a:lstStyle/>
          <a:p>
            <a:r>
              <a:rPr lang="en-US" sz="2800" dirty="0"/>
              <a:t>proportion</a:t>
            </a:r>
            <a:endParaRPr lang="en-IN" sz="2800" dirty="0"/>
          </a:p>
        </p:txBody>
      </p:sp>
      <p:graphicFrame>
        <p:nvGraphicFramePr>
          <p:cNvPr id="7" name="Object 6" descr="Five divided by eight equals seven divided by ten.">
            <a:extLst>
              <a:ext uri="{FF2B5EF4-FFF2-40B4-BE49-F238E27FC236}">
                <a16:creationId xmlns:a16="http://schemas.microsoft.com/office/drawing/2014/main" id="{DA4A671C-C1E3-F74D-270B-169C836361A2}"/>
              </a:ext>
            </a:extLst>
          </p:cNvPr>
          <p:cNvGraphicFramePr>
            <a:graphicFrameLocks noChangeAspect="1"/>
          </p:cNvGraphicFramePr>
          <p:nvPr>
            <p:extLst>
              <p:ext uri="{D42A27DB-BD31-4B8C-83A1-F6EECF244321}">
                <p14:modId xmlns:p14="http://schemas.microsoft.com/office/powerpoint/2010/main" val="1963772588"/>
              </p:ext>
            </p:extLst>
          </p:nvPr>
        </p:nvGraphicFramePr>
        <p:xfrm>
          <a:off x="2222500" y="2306704"/>
          <a:ext cx="990600" cy="838200"/>
        </p:xfrm>
        <a:graphic>
          <a:graphicData uri="http://schemas.openxmlformats.org/presentationml/2006/ole">
            <mc:AlternateContent xmlns:mc="http://schemas.openxmlformats.org/markup-compatibility/2006">
              <mc:Choice xmlns:v="urn:schemas-microsoft-com:vml" Requires="v">
                <p:oleObj name="Equation" r:id="rId4" imgW="990462" imgH="837787" progId="Equation.DSMT4">
                  <p:embed/>
                </p:oleObj>
              </mc:Choice>
              <mc:Fallback>
                <p:oleObj name="Equation" r:id="rId4" imgW="990462" imgH="837787" progId="Equation.DSMT4">
                  <p:embed/>
                  <p:pic>
                    <p:nvPicPr>
                      <p:cNvPr id="9"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22500" y="2306704"/>
                        <a:ext cx="99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a:extLst>
              <a:ext uri="{FF2B5EF4-FFF2-40B4-BE49-F238E27FC236}">
                <a16:creationId xmlns:a16="http://schemas.microsoft.com/office/drawing/2014/main" id="{B808786D-348A-8C37-DAC2-1350724B0FC3}"/>
              </a:ext>
            </a:extLst>
          </p:cNvPr>
          <p:cNvSpPr txBox="1"/>
          <p:nvPr/>
        </p:nvSpPr>
        <p:spPr>
          <a:xfrm>
            <a:off x="3200848" y="2428046"/>
            <a:ext cx="1524000" cy="523220"/>
          </a:xfrm>
          <a:prstGeom prst="rect">
            <a:avLst/>
          </a:prstGeom>
          <a:noFill/>
        </p:spPr>
        <p:txBody>
          <a:bodyPr wrap="square" rtlCol="0">
            <a:spAutoFit/>
          </a:bodyPr>
          <a:lstStyle/>
          <a:p>
            <a:r>
              <a:rPr lang="en-US" sz="2800" dirty="0"/>
              <a:t>is false.</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 Example 1: Verifying Proportions</a:t>
            </a:r>
            <a:r>
              <a:rPr lang="en-US" baseline="-25000" dirty="0">
                <a:solidFill>
                  <a:schemeClr val="accent1"/>
                </a:solidFill>
              </a:rPr>
              <a:t>3</a:t>
            </a:r>
            <a:endParaRPr lang="en-US" dirty="0">
              <a:solidFill>
                <a:schemeClr val="accent1"/>
              </a:solidFill>
            </a:endParaRPr>
          </a:p>
        </p:txBody>
      </p:sp>
      <p:sp>
        <p:nvSpPr>
          <p:cNvPr id="2" name="Rectangle 1">
            <a:extLst>
              <a:ext uri="{FF2B5EF4-FFF2-40B4-BE49-F238E27FC236}">
                <a16:creationId xmlns:a16="http://schemas.microsoft.com/office/drawing/2014/main" id="{AC2341F8-D39E-F301-B758-43AD29710141}"/>
              </a:ext>
            </a:extLst>
          </p:cNvPr>
          <p:cNvSpPr/>
          <p:nvPr/>
        </p:nvSpPr>
        <p:spPr>
          <a:xfrm>
            <a:off x="623581" y="1064331"/>
            <a:ext cx="519419" cy="523220"/>
          </a:xfrm>
          <a:prstGeom prst="rect">
            <a:avLst/>
          </a:prstGeom>
        </p:spPr>
        <p:txBody>
          <a:bodyPr wrap="square">
            <a:spAutoFit/>
          </a:bodyPr>
          <a:lstStyle/>
          <a:p>
            <a:r>
              <a:rPr lang="en-US" sz="2800" dirty="0">
                <a:solidFill>
                  <a:srgbClr val="366092"/>
                </a:solidFill>
              </a:rPr>
              <a:t>c.</a:t>
            </a:r>
          </a:p>
        </p:txBody>
      </p:sp>
      <p:pic>
        <p:nvPicPr>
          <p:cNvPr id="3" name="Picture 2" descr="Six point five times nine equals fifty eight point five.">
            <a:extLst>
              <a:ext uri="{FF2B5EF4-FFF2-40B4-BE49-F238E27FC236}">
                <a16:creationId xmlns:a16="http://schemas.microsoft.com/office/drawing/2014/main" id="{2D05DA65-858C-75A1-1B25-F7C0008A4A59}"/>
              </a:ext>
            </a:extLst>
          </p:cNvPr>
          <p:cNvPicPr>
            <a:picLocks noChangeAspect="1"/>
          </p:cNvPicPr>
          <p:nvPr/>
        </p:nvPicPr>
        <p:blipFill>
          <a:blip r:embed="rId2"/>
          <a:stretch>
            <a:fillRect/>
          </a:stretch>
        </p:blipFill>
        <p:spPr>
          <a:xfrm>
            <a:off x="2052253" y="1240590"/>
            <a:ext cx="751332" cy="1220724"/>
          </a:xfrm>
          <a:prstGeom prst="rect">
            <a:avLst/>
          </a:prstGeom>
        </p:spPr>
      </p:pic>
      <p:sp>
        <p:nvSpPr>
          <p:cNvPr id="18" name="Rectangle 17"/>
          <p:cNvSpPr/>
          <p:nvPr/>
        </p:nvSpPr>
        <p:spPr>
          <a:xfrm>
            <a:off x="3138714" y="1095375"/>
            <a:ext cx="747486" cy="523220"/>
          </a:xfrm>
          <a:prstGeom prst="rect">
            <a:avLst/>
          </a:prstGeom>
        </p:spPr>
        <p:txBody>
          <a:bodyPr wrap="square">
            <a:spAutoFit/>
          </a:bodyPr>
          <a:lstStyle/>
          <a:p>
            <a:r>
              <a:rPr lang="en-US" sz="2800" dirty="0">
                <a:solidFill>
                  <a:srgbClr val="366092"/>
                </a:solidFill>
              </a:rPr>
              <a:t>and</a:t>
            </a:r>
          </a:p>
        </p:txBody>
      </p:sp>
      <p:pic>
        <p:nvPicPr>
          <p:cNvPr id="5" name="Picture 4" descr="Four point five multiplied by three equals thirteen point five.&#10;Four point five multiplied by ten equals forty five.&#10;Equals fifty eight point five.">
            <a:extLst>
              <a:ext uri="{FF2B5EF4-FFF2-40B4-BE49-F238E27FC236}">
                <a16:creationId xmlns:a16="http://schemas.microsoft.com/office/drawing/2014/main" id="{EE983B9D-2085-AFEE-AAF9-331C97ED1D8F}"/>
              </a:ext>
            </a:extLst>
          </p:cNvPr>
          <p:cNvPicPr>
            <a:picLocks noChangeAspect="1"/>
          </p:cNvPicPr>
          <p:nvPr/>
        </p:nvPicPr>
        <p:blipFill>
          <a:blip r:embed="rId3"/>
          <a:stretch>
            <a:fillRect/>
          </a:stretch>
        </p:blipFill>
        <p:spPr>
          <a:xfrm>
            <a:off x="3782417" y="1240590"/>
            <a:ext cx="877824" cy="2148840"/>
          </a:xfrm>
          <a:prstGeom prst="rect">
            <a:avLst/>
          </a:prstGeom>
        </p:spPr>
      </p:pic>
      <p:sp>
        <p:nvSpPr>
          <p:cNvPr id="6" name="TextBox 5">
            <a:extLst>
              <a:ext uri="{FF2B5EF4-FFF2-40B4-BE49-F238E27FC236}">
                <a16:creationId xmlns:a16="http://schemas.microsoft.com/office/drawing/2014/main" id="{67E737A5-5875-97E6-5B8A-A8A984665FE0}"/>
              </a:ext>
            </a:extLst>
          </p:cNvPr>
          <p:cNvSpPr txBox="1"/>
          <p:nvPr/>
        </p:nvSpPr>
        <p:spPr>
          <a:xfrm>
            <a:off x="685800" y="3426889"/>
            <a:ext cx="8229600" cy="954107"/>
          </a:xfrm>
          <a:prstGeom prst="rect">
            <a:avLst/>
          </a:prstGeom>
          <a:noFill/>
        </p:spPr>
        <p:txBody>
          <a:bodyPr wrap="square" rtlCol="0">
            <a:spAutoFit/>
          </a:bodyPr>
          <a:lstStyle/>
          <a:p>
            <a:r>
              <a:rPr lang="en-US" sz="2800" dirty="0"/>
              <a:t>Because the cross products are equal, the proportion</a:t>
            </a:r>
          </a:p>
          <a:p>
            <a:endParaRPr lang="en-IN" sz="2800" dirty="0"/>
          </a:p>
        </p:txBody>
      </p:sp>
      <p:pic>
        <p:nvPicPr>
          <p:cNvPr id="7" name="Picture 6" descr="Nine divided by thirteen equals four point five divided by six point five.">
            <a:extLst>
              <a:ext uri="{FF2B5EF4-FFF2-40B4-BE49-F238E27FC236}">
                <a16:creationId xmlns:a16="http://schemas.microsoft.com/office/drawing/2014/main" id="{2921C43B-1037-63AD-3D48-2A848D9149A4}"/>
              </a:ext>
            </a:extLst>
          </p:cNvPr>
          <p:cNvPicPr>
            <a:picLocks noChangeAspect="1"/>
          </p:cNvPicPr>
          <p:nvPr/>
        </p:nvPicPr>
        <p:blipFill>
          <a:blip r:embed="rId4"/>
          <a:stretch>
            <a:fillRect/>
          </a:stretch>
        </p:blipFill>
        <p:spPr>
          <a:xfrm>
            <a:off x="748324" y="3998593"/>
            <a:ext cx="1232916" cy="839724"/>
          </a:xfrm>
          <a:prstGeom prst="rect">
            <a:avLst/>
          </a:prstGeom>
        </p:spPr>
      </p:pic>
      <p:sp>
        <p:nvSpPr>
          <p:cNvPr id="9" name="TextBox 8">
            <a:extLst>
              <a:ext uri="{FF2B5EF4-FFF2-40B4-BE49-F238E27FC236}">
                <a16:creationId xmlns:a16="http://schemas.microsoft.com/office/drawing/2014/main" id="{3F09F836-8A07-F318-6E6B-796AEABEFD5D}"/>
              </a:ext>
            </a:extLst>
          </p:cNvPr>
          <p:cNvSpPr txBox="1"/>
          <p:nvPr/>
        </p:nvSpPr>
        <p:spPr>
          <a:xfrm>
            <a:off x="2036039" y="4119386"/>
            <a:ext cx="1476418" cy="523220"/>
          </a:xfrm>
          <a:prstGeom prst="rect">
            <a:avLst/>
          </a:prstGeom>
          <a:noFill/>
        </p:spPr>
        <p:txBody>
          <a:bodyPr wrap="square" rtlCol="0">
            <a:spAutoFit/>
          </a:bodyPr>
          <a:lstStyle/>
          <a:p>
            <a:r>
              <a:rPr lang="en-US" sz="2800" dirty="0"/>
              <a:t>is true.</a:t>
            </a:r>
            <a:endParaRPr lang="en-IN"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Verifying Proportions</a:t>
            </a:r>
            <a:r>
              <a:rPr lang="en-US" sz="3200" baseline="-25000" dirty="0">
                <a:solidFill>
                  <a:schemeClr val="accent1"/>
                </a:solidFill>
              </a:rPr>
              <a:t>1</a:t>
            </a:r>
            <a:endParaRPr lang="en-US" dirty="0">
              <a:solidFill>
                <a:schemeClr val="accent1"/>
              </a:solidFill>
            </a:endParaRPr>
          </a:p>
        </p:txBody>
      </p:sp>
      <p:sp>
        <p:nvSpPr>
          <p:cNvPr id="7171" name="Rectangle 3"/>
          <p:cNvSpPr>
            <a:spLocks noGrp="1"/>
          </p:cNvSpPr>
          <p:nvPr>
            <p:ph type="body" sz="half" idx="4294967295"/>
          </p:nvPr>
        </p:nvSpPr>
        <p:spPr>
          <a:xfrm>
            <a:off x="457200" y="1205805"/>
            <a:ext cx="8229600" cy="4401205"/>
          </a:xfrm>
          <a:prstGeom prst="rect">
            <a:avLst/>
          </a:prstGeom>
          <a:noFill/>
        </p:spPr>
        <p:txBody>
          <a:bodyPr>
            <a:spAutoFit/>
          </a:bodyPr>
          <a:lstStyle/>
          <a:p>
            <a:pPr marL="0" indent="0">
              <a:buNone/>
            </a:pPr>
            <a:r>
              <a:rPr lang="en-US" sz="2800" dirty="0"/>
              <a:t>Determine whether the given proportion is true or false. (</a:t>
            </a:r>
            <a:r>
              <a:rPr lang="en-US" sz="2800" b="1" dirty="0"/>
              <a:t>Hint:</a:t>
            </a:r>
            <a:r>
              <a:rPr lang="en-US" sz="2800" dirty="0"/>
              <a:t> Change each mixed number to an improper fraction.)</a:t>
            </a:r>
            <a:br>
              <a:rPr lang="en-US" sz="2800" dirty="0"/>
            </a:br>
            <a:br>
              <a:rPr lang="en-US" sz="2800" dirty="0"/>
            </a:br>
            <a:br>
              <a:rPr lang="en-US" sz="2800" dirty="0"/>
            </a:br>
            <a:br>
              <a:rPr lang="en-US" sz="2800" dirty="0"/>
            </a:br>
            <a:br>
              <a:rPr lang="en-US" sz="2800" dirty="0"/>
            </a:br>
            <a:br>
              <a:rPr lang="en-US" sz="2800" dirty="0"/>
            </a:br>
            <a:br>
              <a:rPr lang="en-US" sz="2800" dirty="0"/>
            </a:br>
            <a:endParaRPr lang="en-US" sz="2800" i="0" dirty="0">
              <a:solidFill>
                <a:schemeClr val="tx1"/>
              </a:solidFill>
            </a:endParaRPr>
          </a:p>
        </p:txBody>
      </p:sp>
      <p:pic>
        <p:nvPicPr>
          <p:cNvPr id="3" name="Picture 2" descr="two and one divided by three whole divided by seven equals three and one divided by four whole divided nine and three divided by four">
            <a:extLst>
              <a:ext uri="{FF2B5EF4-FFF2-40B4-BE49-F238E27FC236}">
                <a16:creationId xmlns:a16="http://schemas.microsoft.com/office/drawing/2014/main" id="{ABB88EC0-E826-19FE-4C4C-8A22D22FFF91}"/>
              </a:ext>
            </a:extLst>
          </p:cNvPr>
          <p:cNvPicPr>
            <a:picLocks noChangeAspect="1"/>
          </p:cNvPicPr>
          <p:nvPr/>
        </p:nvPicPr>
        <p:blipFill>
          <a:blip r:embed="rId2"/>
          <a:stretch>
            <a:fillRect/>
          </a:stretch>
        </p:blipFill>
        <p:spPr>
          <a:xfrm>
            <a:off x="2590800" y="2590800"/>
            <a:ext cx="1601724" cy="201777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Verifying Proportions</a:t>
            </a:r>
            <a:r>
              <a:rPr lang="en-US" baseline="-25000" dirty="0">
                <a:solidFill>
                  <a:schemeClr val="accent1"/>
                </a:solidFill>
              </a:rPr>
              <a:t>2</a:t>
            </a:r>
            <a:endParaRPr lang="en-US" dirty="0">
              <a:solidFill>
                <a:schemeClr val="accent1"/>
              </a:solidFill>
            </a:endParaRPr>
          </a:p>
        </p:txBody>
      </p:sp>
      <p:sp>
        <p:nvSpPr>
          <p:cNvPr id="13" name="Rectangle 12"/>
          <p:cNvSpPr/>
          <p:nvPr/>
        </p:nvSpPr>
        <p:spPr>
          <a:xfrm>
            <a:off x="457200" y="1143000"/>
            <a:ext cx="1425390" cy="523220"/>
          </a:xfrm>
          <a:prstGeom prst="rect">
            <a:avLst/>
          </a:prstGeom>
        </p:spPr>
        <p:txBody>
          <a:bodyPr wrap="none">
            <a:spAutoFit/>
          </a:bodyPr>
          <a:lstStyle/>
          <a:p>
            <a:r>
              <a:rPr lang="en-US" sz="2800" b="1" dirty="0"/>
              <a:t>Solution</a:t>
            </a:r>
            <a:endParaRPr lang="en-US" sz="2800" dirty="0"/>
          </a:p>
        </p:txBody>
      </p:sp>
      <p:pic>
        <p:nvPicPr>
          <p:cNvPr id="3" name="Picture 2" descr="two and one divided by three times nine and three divided by four equals seven divided by three times thirty nine divided by four, cancelling out the common factors we get seven times thirteen whole divided by four which equals ninety one divided by four.&#10;and &#10;&#10;seven times three and one divided by four equals seven divided by one times thirteen divided by four equals ninety one divided by four.">
            <a:extLst>
              <a:ext uri="{FF2B5EF4-FFF2-40B4-BE49-F238E27FC236}">
                <a16:creationId xmlns:a16="http://schemas.microsoft.com/office/drawing/2014/main" id="{C4D3CD1D-761F-9D4D-1E77-76E9C94A1257}"/>
              </a:ext>
            </a:extLst>
          </p:cNvPr>
          <p:cNvPicPr>
            <a:picLocks noChangeAspect="1"/>
          </p:cNvPicPr>
          <p:nvPr/>
        </p:nvPicPr>
        <p:blipFill>
          <a:blip r:embed="rId2"/>
          <a:stretch>
            <a:fillRect/>
          </a:stretch>
        </p:blipFill>
        <p:spPr>
          <a:xfrm>
            <a:off x="609600" y="1711940"/>
            <a:ext cx="6669024" cy="1182624"/>
          </a:xfrm>
          <a:prstGeom prst="rect">
            <a:avLst/>
          </a:prstGeom>
        </p:spPr>
      </p:pic>
      <p:sp>
        <p:nvSpPr>
          <p:cNvPr id="33" name="Rectangle 32"/>
          <p:cNvSpPr/>
          <p:nvPr/>
        </p:nvSpPr>
        <p:spPr>
          <a:xfrm>
            <a:off x="469900" y="3415605"/>
            <a:ext cx="7988300" cy="954107"/>
          </a:xfrm>
          <a:prstGeom prst="rect">
            <a:avLst/>
          </a:prstGeom>
        </p:spPr>
        <p:txBody>
          <a:bodyPr wrap="square">
            <a:spAutoFit/>
          </a:bodyPr>
          <a:lstStyle/>
          <a:p>
            <a:r>
              <a:rPr lang="en-US" sz="2800" dirty="0"/>
              <a:t>Because the cross products are equal, the proportion is  true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b="1" dirty="0"/>
              <a:t>Procedure: </a:t>
            </a:r>
            <a:r>
              <a:rPr lang="en-US" dirty="0"/>
              <a:t>To Solve a Proportion</a:t>
            </a:r>
            <a:endParaRPr lang="en-US" sz="3200" dirty="0">
              <a:solidFill>
                <a:schemeClr val="accent1"/>
              </a:solidFill>
            </a:endParaRPr>
          </a:p>
        </p:txBody>
      </p:sp>
      <p:sp>
        <p:nvSpPr>
          <p:cNvPr id="8195" name="Rectangle 3"/>
          <p:cNvSpPr>
            <a:spLocks noGrp="1"/>
          </p:cNvSpPr>
          <p:nvPr>
            <p:ph idx="1"/>
          </p:nvPr>
        </p:nvSpPr>
        <p:spPr>
          <a:xfrm>
            <a:off x="457200" y="1280160"/>
            <a:ext cx="8229600" cy="2914644"/>
          </a:xfrm>
          <a:prstGeom prst="rect">
            <a:avLst/>
          </a:prstGeom>
          <a:solidFill>
            <a:schemeClr val="accent3"/>
          </a:solidFill>
          <a:ln w="28575">
            <a:solidFill>
              <a:srgbClr val="000000"/>
            </a:solidFill>
          </a:ln>
        </p:spPr>
        <p:txBody>
          <a:bodyPr>
            <a:spAutoFit/>
          </a:bodyPr>
          <a:lstStyle/>
          <a:p>
            <a:pPr marL="55563" indent="-1588" algn="ctr">
              <a:lnSpc>
                <a:spcPct val="90000"/>
              </a:lnSpc>
              <a:spcAft>
                <a:spcPct val="5000"/>
              </a:spcAft>
              <a:tabLst>
                <a:tab pos="520700" algn="l"/>
              </a:tabLst>
              <a:defRPr/>
            </a:pPr>
            <a:endParaRPr lang="en-US" b="1" dirty="0">
              <a:solidFill>
                <a:srgbClr val="000000"/>
              </a:solidFill>
            </a:endParaRPr>
          </a:p>
          <a:p>
            <a:pPr marL="514350" indent="-514350">
              <a:buFont typeface="+mj-lt"/>
              <a:buAutoNum type="arabicPeriod"/>
            </a:pPr>
            <a:r>
              <a:rPr lang="en-US" dirty="0">
                <a:solidFill>
                  <a:srgbClr val="000000"/>
                </a:solidFill>
              </a:rPr>
              <a:t>Find the </a:t>
            </a:r>
            <a:r>
              <a:rPr lang="en-US" b="1" dirty="0">
                <a:solidFill>
                  <a:srgbClr val="C00000"/>
                </a:solidFill>
              </a:rPr>
              <a:t>cross products</a:t>
            </a:r>
            <a:r>
              <a:rPr lang="en-US" dirty="0">
                <a:solidFill>
                  <a:srgbClr val="C00000"/>
                </a:solidFill>
              </a:rPr>
              <a:t> </a:t>
            </a:r>
            <a:r>
              <a:rPr lang="en-US" dirty="0">
                <a:solidFill>
                  <a:srgbClr val="000000"/>
                </a:solidFill>
              </a:rPr>
              <a:t>(or </a:t>
            </a:r>
            <a:r>
              <a:rPr lang="en-US" b="1" dirty="0">
                <a:solidFill>
                  <a:srgbClr val="C00000"/>
                </a:solidFill>
              </a:rPr>
              <a:t>cross multiply</a:t>
            </a:r>
            <a:r>
              <a:rPr lang="en-US" dirty="0">
                <a:solidFill>
                  <a:srgbClr val="000000"/>
                </a:solidFill>
              </a:rPr>
              <a:t>) and then set the cross products equal to each other.</a:t>
            </a:r>
          </a:p>
          <a:p>
            <a:pPr marL="514350" indent="-514350">
              <a:buFont typeface="+mj-lt"/>
              <a:buAutoNum type="arabicPeriod" startAt="2"/>
            </a:pPr>
            <a:r>
              <a:rPr lang="en-US" dirty="0">
                <a:solidFill>
                  <a:srgbClr val="000000"/>
                </a:solidFill>
              </a:rPr>
              <a:t>Divide both sides of the equation by the number that multiplies the variable.</a:t>
            </a:r>
          </a:p>
          <a:p>
            <a:pPr marL="514350" indent="-514350">
              <a:buFont typeface="+mj-lt"/>
              <a:buAutoNum type="arabicPeriod" startAt="3"/>
            </a:pPr>
            <a:r>
              <a:rPr lang="en-US" dirty="0">
                <a:solidFill>
                  <a:srgbClr val="000000"/>
                </a:solidFill>
              </a:rPr>
              <a:t>Simplify.</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2"/>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3036</TotalTime>
  <Words>992</Words>
  <Application>Microsoft Office PowerPoint</Application>
  <PresentationFormat>On-screen Show (4:3)</PresentationFormat>
  <Paragraphs>134</Paragraphs>
  <Slides>32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Cambria Math</vt:lpstr>
      <vt:lpstr>Arial</vt:lpstr>
      <vt:lpstr>Office Theme</vt:lpstr>
      <vt:lpstr>Equation</vt:lpstr>
      <vt:lpstr>Section 1.R.4</vt:lpstr>
      <vt:lpstr>Objectives</vt:lpstr>
      <vt:lpstr>Definition: Proportions</vt:lpstr>
      <vt:lpstr> Example 1: Verifying Proportions1</vt:lpstr>
      <vt:lpstr> Example 1: Verifying Proportions2</vt:lpstr>
      <vt:lpstr> Example 1: Verifying Proportions3</vt:lpstr>
      <vt:lpstr>Example 2: Verifying Proportions1</vt:lpstr>
      <vt:lpstr>Example 2: Verifying Proportions2</vt:lpstr>
      <vt:lpstr>Procedure: To Solve a Proportion</vt:lpstr>
      <vt:lpstr>Example 3: Solving Proportions</vt:lpstr>
      <vt:lpstr>Example 4: Solving Proportions1</vt:lpstr>
      <vt:lpstr>Example 4: Solving Proportions2</vt:lpstr>
      <vt:lpstr>Example 4: Solving Proportions3</vt:lpstr>
      <vt:lpstr>Example 5: Solving Proportions</vt:lpstr>
      <vt:lpstr>Example 6: Solving Proportions1</vt:lpstr>
      <vt:lpstr>Example 6: Solving Proportions2</vt:lpstr>
      <vt:lpstr>Example 7: Solving Proportions1</vt:lpstr>
      <vt:lpstr>Example 7: Solving Proportions2</vt:lpstr>
      <vt:lpstr>Example 7: Solving Proportions3</vt:lpstr>
      <vt:lpstr>Procedure: To Solve an Application Using a Proportion</vt:lpstr>
      <vt:lpstr>Example 8: Application: Solving Proportions1</vt:lpstr>
      <vt:lpstr>Example 8: Application: Solving Proportions2</vt:lpstr>
      <vt:lpstr>Example 9: Application: Solving Proportions1</vt:lpstr>
      <vt:lpstr>Example 9: Application: Solving Proportions2</vt:lpstr>
      <vt:lpstr>Example 10: Application: Solving Proportions1</vt:lpstr>
      <vt:lpstr>Example 10: Application: Solving Proportions2</vt:lpstr>
      <vt:lpstr>Example 11: Application: Solving Proportions1</vt:lpstr>
      <vt:lpstr>Example 11: Application: Solving Proportions2</vt:lpstr>
      <vt:lpstr>Example 12: Application: Solving Proportions1</vt:lpstr>
      <vt:lpstr>Example 12: Application: Solving Proportions2</vt:lpstr>
      <vt:lpstr>Example 13: Application: Solving Proportions Written in Medical Notation1</vt:lpstr>
      <vt:lpstr>Example 13: Application: Solving Proportions Written in Medical Notation2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 Systems</dc:creator>
  <cp:lastModifiedBy>Kodanda Ram Bade</cp:lastModifiedBy>
  <cp:revision>247</cp:revision>
  <dcterms:created xsi:type="dcterms:W3CDTF">2013-04-26T14:43:13Z</dcterms:created>
  <dcterms:modified xsi:type="dcterms:W3CDTF">2025-06-25T12:38:42Z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2E5C29EE-1984-4376-958D-2D84D49640F9</vt:lpwstr>
  </property>
  <property fmtid="{D5CDD505-2E9C-101B-9397-08002B2CF9AE}" pid="3" name="ArticulatePath">
    <vt:lpwstr>PRC3R_1_R_3</vt:lpwstr>
  </property>
</Properties>
</file>