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7"/>
  </p:handoutMasterIdLst>
  <p:sldIdLst>
    <p:sldId id="256" r:id="rId2"/>
    <p:sldId id="259" r:id="rId3"/>
    <p:sldId id="285" r:id="rId4"/>
    <p:sldId id="260" r:id="rId5"/>
    <p:sldId id="261" r:id="rId6"/>
    <p:sldId id="286" r:id="rId7"/>
    <p:sldId id="262" r:id="rId8"/>
    <p:sldId id="287" r:id="rId9"/>
    <p:sldId id="288" r:id="rId10"/>
    <p:sldId id="271" r:id="rId11"/>
    <p:sldId id="289" r:id="rId12"/>
    <p:sldId id="290" r:id="rId13"/>
    <p:sldId id="274"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305" r:id="rId29"/>
    <p:sldId id="306" r:id="rId30"/>
    <p:sldId id="307" r:id="rId31"/>
    <p:sldId id="282" r:id="rId32"/>
    <p:sldId id="283" r:id="rId33"/>
    <p:sldId id="284" r:id="rId34"/>
    <p:sldId id="308" r:id="rId35"/>
    <p:sldId id="309" r:id="rId36"/>
    <p:sldId id="310" r:id="rId37"/>
    <p:sldId id="311" r:id="rId38"/>
    <p:sldId id="312" r:id="rId39"/>
    <p:sldId id="313" r:id="rId40"/>
    <p:sldId id="314" r:id="rId41"/>
    <p:sldId id="315" r:id="rId42"/>
    <p:sldId id="316" r:id="rId43"/>
    <p:sldId id="317" r:id="rId44"/>
    <p:sldId id="318" r:id="rId45"/>
    <p:sldId id="319" r:id="rId46"/>
  </p:sldIdLst>
  <p:sldSz cx="9144000" cy="6858000" type="screen4x3"/>
  <p:notesSz cx="6858000" cy="9144000"/>
  <p:custDataLst>
    <p:tags r:id="rId4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8"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hiteesha" initials="h" lastIdx="5" clrIdx="4">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FF0000"/>
    <a:srgbClr val="366092"/>
    <a:srgbClr val="1F497D"/>
    <a:srgbClr val="3C86A6"/>
    <a:srgbClr val="007E7E"/>
    <a:srgbClr val="091523"/>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1" autoAdjust="0"/>
    <p:restoredTop sz="94737" autoAdjust="0"/>
  </p:normalViewPr>
  <p:slideViewPr>
    <p:cSldViewPr>
      <p:cViewPr varScale="1">
        <p:scale>
          <a:sx n="102" d="100"/>
          <a:sy n="102" d="100"/>
        </p:scale>
        <p:origin x="1026" y="120"/>
      </p:cViewPr>
      <p:guideLst>
        <p:guide orient="horz" pos="1248"/>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7487542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 </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 Id="rId4" Type="http://schemas.openxmlformats.org/officeDocument/2006/relationships/image" Target="../media/image26.emf"/></Relationships>
</file>

<file path=ppt/slides/_rels/slide11.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2.xml"/><Relationship Id="rId4" Type="http://schemas.openxmlformats.org/officeDocument/2006/relationships/image" Target="../media/image29.emf"/></Relationships>
</file>

<file path=ppt/slides/_rels/slide12.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 Id="rId5" Type="http://schemas.openxmlformats.org/officeDocument/2006/relationships/image" Target="../media/image33.emf"/><Relationship Id="rId4" Type="http://schemas.openxmlformats.org/officeDocument/2006/relationships/image" Target="../media/image32.emf"/></Relationships>
</file>

<file path=ppt/slides/_rels/slide1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2.xml"/><Relationship Id="rId5" Type="http://schemas.openxmlformats.org/officeDocument/2006/relationships/image" Target="../media/image38.emf"/><Relationship Id="rId4" Type="http://schemas.openxmlformats.org/officeDocument/2006/relationships/image" Target="../media/image37.emf"/></Relationships>
</file>

<file path=ppt/slides/_rels/slide15.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40.emf"/></Relationships>
</file>

<file path=ppt/slides/_rels/slide16.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7.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43.emf"/></Relationships>
</file>

<file path=ppt/slides/_rels/slide18.xml.rels><?xml version="1.0" encoding="UTF-8" standalone="yes"?>
<Relationships xmlns="http://schemas.openxmlformats.org/package/2006/relationships"><Relationship Id="rId3" Type="http://schemas.openxmlformats.org/officeDocument/2006/relationships/image" Target="../media/image44.emf"/><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45.png"/></Relationships>
</file>

<file path=ppt/slides/_rels/slide19.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47.emf"/></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49.emf"/></Relationships>
</file>

<file path=ppt/slides/_rels/slide21.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51.png"/></Relationships>
</file>

<file path=ppt/slides/_rels/slide22.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53.emf"/></Relationships>
</file>

<file path=ppt/slides/_rels/slide23.xml.rels><?xml version="1.0" encoding="UTF-8" standalone="yes"?>
<Relationships xmlns="http://schemas.openxmlformats.org/package/2006/relationships"><Relationship Id="rId3" Type="http://schemas.openxmlformats.org/officeDocument/2006/relationships/image" Target="../media/image54.emf"/><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55.emf"/></Relationships>
</file>

<file path=ppt/slides/_rels/slide24.xml.rels><?xml version="1.0" encoding="UTF-8" standalone="yes"?>
<Relationships xmlns="http://schemas.openxmlformats.org/package/2006/relationships"><Relationship Id="rId3" Type="http://schemas.openxmlformats.org/officeDocument/2006/relationships/image" Target="../media/image56.emf"/><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57.emf"/></Relationships>
</file>

<file path=ppt/slides/_rels/slide25.xml.rels><?xml version="1.0" encoding="UTF-8" standalone="yes"?>
<Relationships xmlns="http://schemas.openxmlformats.org/package/2006/relationships"><Relationship Id="rId3" Type="http://schemas.openxmlformats.org/officeDocument/2006/relationships/image" Target="../media/image58.emf"/><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59.png"/></Relationships>
</file>

<file path=ppt/slides/_rels/slide26.xml.rels><?xml version="1.0" encoding="UTF-8" standalone="yes"?>
<Relationships xmlns="http://schemas.openxmlformats.org/package/2006/relationships"><Relationship Id="rId3" Type="http://schemas.openxmlformats.org/officeDocument/2006/relationships/image" Target="../media/image60.emf"/><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61.png"/></Relationships>
</file>

<file path=ppt/slides/_rels/slide27.x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63.png"/></Relationships>
</file>

<file path=ppt/slides/_rels/slide28.xml.rels><?xml version="1.0" encoding="UTF-8" standalone="yes"?>
<Relationships xmlns="http://schemas.openxmlformats.org/package/2006/relationships"><Relationship Id="rId3" Type="http://schemas.openxmlformats.org/officeDocument/2006/relationships/image" Target="../media/image64.emf"/><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65.png"/></Relationships>
</file>

<file path=ppt/slides/_rels/slide29.xml.rels><?xml version="1.0" encoding="UTF-8" standalone="yes"?>
<Relationships xmlns="http://schemas.openxmlformats.org/package/2006/relationships"><Relationship Id="rId3" Type="http://schemas.openxmlformats.org/officeDocument/2006/relationships/image" Target="../media/image66.emf"/><Relationship Id="rId2" Type="http://schemas.openxmlformats.org/officeDocument/2006/relationships/slideLayout" Target="../slideLayouts/slideLayout2.xml"/><Relationship Id="rId1" Type="http://schemas.openxmlformats.org/officeDocument/2006/relationships/tags" Target="../tags/tag18.xml"/><Relationship Id="rId5" Type="http://schemas.openxmlformats.org/officeDocument/2006/relationships/image" Target="../media/image68.emf"/><Relationship Id="rId4" Type="http://schemas.openxmlformats.org/officeDocument/2006/relationships/image" Target="../media/image67.emf"/></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9.emf"/><Relationship Id="rId2" Type="http://schemas.openxmlformats.org/officeDocument/2006/relationships/slideLayout" Target="../slideLayouts/slideLayout2.xml"/><Relationship Id="rId1" Type="http://schemas.openxmlformats.org/officeDocument/2006/relationships/tags" Target="../tags/tag19.xml"/><Relationship Id="rId5" Type="http://schemas.openxmlformats.org/officeDocument/2006/relationships/image" Target="../media/image71.emf"/><Relationship Id="rId4" Type="http://schemas.openxmlformats.org/officeDocument/2006/relationships/image" Target="../media/image70.emf"/></Relationships>
</file>

<file path=ppt/slides/_rels/slide31.xml.rels><?xml version="1.0" encoding="UTF-8" standalone="yes"?>
<Relationships xmlns="http://schemas.openxmlformats.org/package/2006/relationships"><Relationship Id="rId3" Type="http://schemas.openxmlformats.org/officeDocument/2006/relationships/image" Target="../media/image72.emf"/><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74.emf"/><Relationship Id="rId4" Type="http://schemas.openxmlformats.org/officeDocument/2006/relationships/image" Target="../media/image73.emf"/></Relationships>
</file>

<file path=ppt/slides/_rels/slide32.xml.rels><?xml version="1.0" encoding="UTF-8" standalone="yes"?>
<Relationships xmlns="http://schemas.openxmlformats.org/package/2006/relationships"><Relationship Id="rId3" Type="http://schemas.openxmlformats.org/officeDocument/2006/relationships/image" Target="../media/image75.emf"/><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76.emf"/></Relationships>
</file>

<file path=ppt/slides/_rels/slide33.xml.rels><?xml version="1.0" encoding="UTF-8" standalone="yes"?>
<Relationships xmlns="http://schemas.openxmlformats.org/package/2006/relationships"><Relationship Id="rId3" Type="http://schemas.openxmlformats.org/officeDocument/2006/relationships/image" Target="../media/image77.emf"/><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image" Target="../media/image79.emf"/><Relationship Id="rId4" Type="http://schemas.openxmlformats.org/officeDocument/2006/relationships/image" Target="../media/image78.emf"/></Relationships>
</file>

<file path=ppt/slides/_rels/slide34.xml.rels><?xml version="1.0" encoding="UTF-8" standalone="yes"?>
<Relationships xmlns="http://schemas.openxmlformats.org/package/2006/relationships"><Relationship Id="rId3" Type="http://schemas.openxmlformats.org/officeDocument/2006/relationships/image" Target="../media/image80.emf"/><Relationship Id="rId2" Type="http://schemas.openxmlformats.org/officeDocument/2006/relationships/slideLayout" Target="../slideLayouts/slideLayout2.xml"/><Relationship Id="rId1" Type="http://schemas.openxmlformats.org/officeDocument/2006/relationships/tags" Target="../tags/tag23.xml"/><Relationship Id="rId5" Type="http://schemas.openxmlformats.org/officeDocument/2006/relationships/image" Target="../media/image82.emf"/><Relationship Id="rId4" Type="http://schemas.openxmlformats.org/officeDocument/2006/relationships/image" Target="../media/image81.emf"/></Relationships>
</file>

<file path=ppt/slides/_rels/slide35.xml.rels><?xml version="1.0" encoding="UTF-8" standalone="yes"?>
<Relationships xmlns="http://schemas.openxmlformats.org/package/2006/relationships"><Relationship Id="rId3" Type="http://schemas.openxmlformats.org/officeDocument/2006/relationships/image" Target="../media/image83.emf"/><Relationship Id="rId2" Type="http://schemas.openxmlformats.org/officeDocument/2006/relationships/slideLayout" Target="../slideLayouts/slideLayout2.xml"/><Relationship Id="rId1" Type="http://schemas.openxmlformats.org/officeDocument/2006/relationships/tags" Target="../tags/tag24.xml"/><Relationship Id="rId5" Type="http://schemas.openxmlformats.org/officeDocument/2006/relationships/image" Target="../media/image85.emf"/><Relationship Id="rId4" Type="http://schemas.openxmlformats.org/officeDocument/2006/relationships/image" Target="../media/image84.emf"/></Relationships>
</file>

<file path=ppt/slides/_rels/slide36.xml.rels><?xml version="1.0" encoding="UTF-8" standalone="yes"?>
<Relationships xmlns="http://schemas.openxmlformats.org/package/2006/relationships"><Relationship Id="rId3" Type="http://schemas.openxmlformats.org/officeDocument/2006/relationships/image" Target="../media/image86.emf"/><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image" Target="../media/image87.emf"/></Relationships>
</file>

<file path=ppt/slides/_rels/slide37.xml.rels><?xml version="1.0" encoding="UTF-8" standalone="yes"?>
<Relationships xmlns="http://schemas.openxmlformats.org/package/2006/relationships"><Relationship Id="rId3" Type="http://schemas.openxmlformats.org/officeDocument/2006/relationships/image" Target="../media/image88.emf"/><Relationship Id="rId2" Type="http://schemas.openxmlformats.org/officeDocument/2006/relationships/slideLayout" Target="../slideLayouts/slideLayout2.xml"/><Relationship Id="rId1" Type="http://schemas.openxmlformats.org/officeDocument/2006/relationships/tags" Target="../tags/tag26.xml"/><Relationship Id="rId4" Type="http://schemas.openxmlformats.org/officeDocument/2006/relationships/image" Target="../media/image89.emf"/></Relationships>
</file>

<file path=ppt/slides/_rels/slide38.xml.rels><?xml version="1.0" encoding="UTF-8" standalone="yes"?>
<Relationships xmlns="http://schemas.openxmlformats.org/package/2006/relationships"><Relationship Id="rId3" Type="http://schemas.openxmlformats.org/officeDocument/2006/relationships/image" Target="../media/image90.emf"/><Relationship Id="rId2" Type="http://schemas.openxmlformats.org/officeDocument/2006/relationships/slideLayout" Target="../slideLayouts/slideLayout2.xml"/><Relationship Id="rId1" Type="http://schemas.openxmlformats.org/officeDocument/2006/relationships/tags" Target="../tags/tag27.xml"/><Relationship Id="rId4" Type="http://schemas.openxmlformats.org/officeDocument/2006/relationships/image" Target="../media/image91.emf"/></Relationships>
</file>

<file path=ppt/slides/_rels/slide39.xml.rels><?xml version="1.0" encoding="UTF-8" standalone="yes"?>
<Relationships xmlns="http://schemas.openxmlformats.org/package/2006/relationships"><Relationship Id="rId3" Type="http://schemas.openxmlformats.org/officeDocument/2006/relationships/image" Target="../media/image92.emf"/><Relationship Id="rId7" Type="http://schemas.openxmlformats.org/officeDocument/2006/relationships/image" Target="../media/image96.emf"/><Relationship Id="rId2" Type="http://schemas.openxmlformats.org/officeDocument/2006/relationships/slideLayout" Target="../slideLayouts/slideLayout2.xml"/><Relationship Id="rId1" Type="http://schemas.openxmlformats.org/officeDocument/2006/relationships/tags" Target="../tags/tag28.xml"/><Relationship Id="rId6" Type="http://schemas.openxmlformats.org/officeDocument/2006/relationships/image" Target="../media/image95.emf"/><Relationship Id="rId5" Type="http://schemas.openxmlformats.org/officeDocument/2006/relationships/image" Target="../media/image94.emf"/><Relationship Id="rId4" Type="http://schemas.openxmlformats.org/officeDocument/2006/relationships/image" Target="../media/image93.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7.emf"/><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image" Target="../media/image98.emf"/></Relationships>
</file>

<file path=ppt/slides/_rels/slide41.xml.rels><?xml version="1.0" encoding="UTF-8" standalone="yes"?>
<Relationships xmlns="http://schemas.openxmlformats.org/package/2006/relationships"><Relationship Id="rId3" Type="http://schemas.openxmlformats.org/officeDocument/2006/relationships/image" Target="../media/image99.emf"/><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image" Target="../media/image100.emf"/></Relationships>
</file>

<file path=ppt/slides/_rels/slide42.xml.rels><?xml version="1.0" encoding="UTF-8" standalone="yes"?>
<Relationships xmlns="http://schemas.openxmlformats.org/package/2006/relationships"><Relationship Id="rId3" Type="http://schemas.openxmlformats.org/officeDocument/2006/relationships/image" Target="../media/image101.emf"/><Relationship Id="rId2" Type="http://schemas.openxmlformats.org/officeDocument/2006/relationships/slideLayout" Target="../slideLayouts/slideLayout2.xml"/><Relationship Id="rId1" Type="http://schemas.openxmlformats.org/officeDocument/2006/relationships/tags" Target="../tags/tag31.xml"/><Relationship Id="rId5" Type="http://schemas.openxmlformats.org/officeDocument/2006/relationships/image" Target="../media/image103.emf"/><Relationship Id="rId4" Type="http://schemas.openxmlformats.org/officeDocument/2006/relationships/image" Target="../media/image102.emf"/></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44.xml.rels><?xml version="1.0" encoding="UTF-8" standalone="yes"?>
<Relationships xmlns="http://schemas.openxmlformats.org/package/2006/relationships"><Relationship Id="rId3" Type="http://schemas.openxmlformats.org/officeDocument/2006/relationships/image" Target="../media/image104.emf"/><Relationship Id="rId2" Type="http://schemas.openxmlformats.org/officeDocument/2006/relationships/slideLayout" Target="../slideLayouts/slideLayout2.xml"/><Relationship Id="rId1" Type="http://schemas.openxmlformats.org/officeDocument/2006/relationships/tags" Target="../tags/tag33.xml"/><Relationship Id="rId4" Type="http://schemas.openxmlformats.org/officeDocument/2006/relationships/image" Target="../media/image105.emf"/></Relationships>
</file>

<file path=ppt/slides/_rels/slide45.xml.rels><?xml version="1.0" encoding="UTF-8" standalone="yes"?>
<Relationships xmlns="http://schemas.openxmlformats.org/package/2006/relationships"><Relationship Id="rId3" Type="http://schemas.openxmlformats.org/officeDocument/2006/relationships/image" Target="../media/image106.emf"/><Relationship Id="rId2" Type="http://schemas.openxmlformats.org/officeDocument/2006/relationships/slideLayout" Target="../slideLayouts/slideLayout2.xml"/><Relationship Id="rId1" Type="http://schemas.openxmlformats.org/officeDocument/2006/relationships/tags" Target="../tags/tag34.xml"/><Relationship Id="rId4" Type="http://schemas.openxmlformats.org/officeDocument/2006/relationships/image" Target="../media/image107.emf"/></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 Id="rId5" Type="http://schemas.openxmlformats.org/officeDocument/2006/relationships/image" Target="../media/image19.emf"/><Relationship Id="rId4" Type="http://schemas.openxmlformats.org/officeDocument/2006/relationships/image" Target="../media/image18.emf"/></Relationships>
</file>

<file path=ppt/slides/_rels/slide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 Id="rId5" Type="http://schemas.openxmlformats.org/officeDocument/2006/relationships/image" Target="../media/image23.emf"/><Relationship Id="rId4" Type="http://schemas.openxmlformats.org/officeDocument/2006/relationships/image" Target="../media/image2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with Fractions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type="title"/>
          </p:nvPr>
        </p:nvSpPr>
        <p:spPr>
          <a:xfrm>
            <a:off x="457200" y="76200"/>
            <a:ext cx="8229600" cy="914400"/>
          </a:xfrm>
          <a:prstGeom prst="rect">
            <a:avLst/>
          </a:prstGeom>
        </p:spPr>
        <p:txBody>
          <a:bodyPr/>
          <a:lstStyle/>
          <a:p>
            <a:r>
              <a:rPr lang="en-US" dirty="0"/>
              <a:t>Properties: Commutative Property of Multiplication</a:t>
            </a:r>
            <a:endParaRPr lang="en-US" sz="3200" dirty="0">
              <a:solidFill>
                <a:schemeClr val="accent1"/>
              </a:solidFill>
            </a:endParaRPr>
          </a:p>
        </p:txBody>
      </p:sp>
      <p:sp>
        <p:nvSpPr>
          <p:cNvPr id="7" name="Rectangle 6"/>
          <p:cNvSpPr>
            <a:spLocks noGrp="1"/>
          </p:cNvSpPr>
          <p:nvPr/>
        </p:nvSpPr>
        <p:spPr>
          <a:xfrm>
            <a:off x="457200" y="1280160"/>
            <a:ext cx="8229600" cy="3539430"/>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91523"/>
                </a:solidFill>
              </a:rPr>
              <a:t>The </a:t>
            </a:r>
            <a:r>
              <a:rPr lang="en-US" b="1" dirty="0">
                <a:solidFill>
                  <a:srgbClr val="C00000"/>
                </a:solidFill>
              </a:rPr>
              <a:t>order</a:t>
            </a:r>
            <a:r>
              <a:rPr lang="en-US" dirty="0">
                <a:solidFill>
                  <a:srgbClr val="091523"/>
                </a:solidFill>
              </a:rPr>
              <a:t> of the fractions being multiplied can be reversed without changing the product. Symbolically, if</a:t>
            </a: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solidFill>
                <a:srgbClr val="091523"/>
              </a:solidFill>
            </a:endParaRPr>
          </a:p>
          <a:p>
            <a:endParaRPr lang="en-US" sz="1000" dirty="0"/>
          </a:p>
        </p:txBody>
      </p:sp>
      <p:pic>
        <p:nvPicPr>
          <p:cNvPr id="4" name="Picture 3" descr="a divided by b and c divided by d are fractions, then">
            <a:extLst>
              <a:ext uri="{FF2B5EF4-FFF2-40B4-BE49-F238E27FC236}">
                <a16:creationId xmlns:a16="http://schemas.microsoft.com/office/drawing/2014/main" id="{E3C5EDAC-3900-74E7-C6E3-97547892EB07}"/>
              </a:ext>
            </a:extLst>
          </p:cNvPr>
          <p:cNvPicPr>
            <a:picLocks noChangeAspect="1"/>
          </p:cNvPicPr>
          <p:nvPr/>
        </p:nvPicPr>
        <p:blipFill>
          <a:blip r:embed="rId2"/>
          <a:stretch>
            <a:fillRect/>
          </a:stretch>
        </p:blipFill>
        <p:spPr>
          <a:xfrm>
            <a:off x="542222" y="2083987"/>
            <a:ext cx="4080578" cy="864000"/>
          </a:xfrm>
          <a:prstGeom prst="rect">
            <a:avLst/>
          </a:prstGeom>
        </p:spPr>
      </p:pic>
      <p:pic>
        <p:nvPicPr>
          <p:cNvPr id="5" name="Picture 4" descr="a divided by b times c divided by d equals  c divided by d times a divided by b. open parentheses b, d not equals to 0 close parentheses. ">
            <a:extLst>
              <a:ext uri="{FF2B5EF4-FFF2-40B4-BE49-F238E27FC236}">
                <a16:creationId xmlns:a16="http://schemas.microsoft.com/office/drawing/2014/main" id="{5FB6BDCB-6F97-F5F5-95FD-315DE44F0B45}"/>
              </a:ext>
            </a:extLst>
          </p:cNvPr>
          <p:cNvPicPr>
            <a:picLocks noChangeAspect="1"/>
          </p:cNvPicPr>
          <p:nvPr/>
        </p:nvPicPr>
        <p:blipFill>
          <a:blip r:embed="rId3"/>
          <a:stretch>
            <a:fillRect/>
          </a:stretch>
        </p:blipFill>
        <p:spPr>
          <a:xfrm>
            <a:off x="3098800" y="2737592"/>
            <a:ext cx="3139440" cy="839724"/>
          </a:xfrm>
          <a:prstGeom prst="rect">
            <a:avLst/>
          </a:prstGeom>
        </p:spPr>
      </p:pic>
      <p:pic>
        <p:nvPicPr>
          <p:cNvPr id="10" name="Picture 9" descr="For example, 2 divided by 5 times 1 divided by 3 equals 1 divided by 3 times 2 divided by 5.">
            <a:extLst>
              <a:ext uri="{FF2B5EF4-FFF2-40B4-BE49-F238E27FC236}">
                <a16:creationId xmlns:a16="http://schemas.microsoft.com/office/drawing/2014/main" id="{2803FB6F-56F6-163F-8095-1B9293A028CA}"/>
              </a:ext>
            </a:extLst>
          </p:cNvPr>
          <p:cNvPicPr>
            <a:picLocks noChangeAspect="1"/>
          </p:cNvPicPr>
          <p:nvPr/>
        </p:nvPicPr>
        <p:blipFill>
          <a:blip r:embed="rId4"/>
          <a:stretch>
            <a:fillRect/>
          </a:stretch>
        </p:blipFill>
        <p:spPr>
          <a:xfrm>
            <a:off x="580227" y="3936600"/>
            <a:ext cx="3653783" cy="864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type="title"/>
          </p:nvPr>
        </p:nvSpPr>
        <p:spPr>
          <a:xfrm>
            <a:off x="457200" y="76200"/>
            <a:ext cx="8229600" cy="914400"/>
          </a:xfrm>
          <a:prstGeom prst="rect">
            <a:avLst/>
          </a:prstGeom>
        </p:spPr>
        <p:txBody>
          <a:bodyPr/>
          <a:lstStyle/>
          <a:p>
            <a:r>
              <a:rPr lang="en-US" dirty="0"/>
              <a:t>Properties: Associative Property of Multiplication</a:t>
            </a:r>
          </a:p>
        </p:txBody>
      </p:sp>
      <p:sp>
        <p:nvSpPr>
          <p:cNvPr id="7" name="Rectangle 6"/>
          <p:cNvSpPr>
            <a:spLocks noGrp="1"/>
          </p:cNvSpPr>
          <p:nvPr/>
        </p:nvSpPr>
        <p:spPr>
          <a:xfrm>
            <a:off x="457200" y="1280160"/>
            <a:ext cx="8229600" cy="3724096"/>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91523"/>
                </a:solidFill>
              </a:rPr>
              <a:t>The </a:t>
            </a:r>
            <a:r>
              <a:rPr lang="en-US" b="1" dirty="0">
                <a:solidFill>
                  <a:srgbClr val="C00000"/>
                </a:solidFill>
              </a:rPr>
              <a:t>grouping</a:t>
            </a:r>
            <a:r>
              <a:rPr lang="en-US" dirty="0">
                <a:solidFill>
                  <a:srgbClr val="091523"/>
                </a:solidFill>
              </a:rPr>
              <a:t> of the fractions being multiplied can be changed without changing the product. Symbolically, if</a:t>
            </a:r>
          </a:p>
          <a:p>
            <a:endParaRPr lang="en-US" sz="1500" dirty="0">
              <a:solidFill>
                <a:srgbClr val="091523"/>
              </a:solidFill>
            </a:endParaRPr>
          </a:p>
          <a:p>
            <a:endParaRPr lang="en-US" sz="1500" dirty="0">
              <a:solidFill>
                <a:srgbClr val="091523"/>
              </a:solidFill>
            </a:endParaRPr>
          </a:p>
          <a:p>
            <a:endParaRPr lang="en-US" sz="1500" dirty="0">
              <a:solidFill>
                <a:srgbClr val="091523"/>
              </a:solidFill>
            </a:endParaRPr>
          </a:p>
          <a:p>
            <a:endParaRPr lang="en-US" sz="1500" dirty="0">
              <a:solidFill>
                <a:srgbClr val="091523"/>
              </a:solidFill>
            </a:endParaRPr>
          </a:p>
          <a:p>
            <a:endParaRPr lang="en-US" sz="1500" dirty="0">
              <a:solidFill>
                <a:srgbClr val="091523"/>
              </a:solidFill>
            </a:endParaRPr>
          </a:p>
          <a:p>
            <a:endParaRPr lang="en-US" sz="1500" dirty="0">
              <a:solidFill>
                <a:srgbClr val="091523"/>
              </a:solidFill>
            </a:endParaRPr>
          </a:p>
          <a:p>
            <a:endParaRPr lang="en-US" sz="1500" dirty="0">
              <a:solidFill>
                <a:srgbClr val="091523"/>
              </a:solidFill>
            </a:endParaRPr>
          </a:p>
          <a:p>
            <a:endParaRPr lang="en-US" sz="1500" dirty="0">
              <a:solidFill>
                <a:srgbClr val="091523"/>
              </a:solidFill>
            </a:endParaRPr>
          </a:p>
          <a:p>
            <a:endParaRPr lang="en-US" sz="1500" dirty="0">
              <a:solidFill>
                <a:srgbClr val="091523"/>
              </a:solidFill>
            </a:endParaRPr>
          </a:p>
          <a:p>
            <a:endParaRPr lang="en-US" sz="1500" dirty="0">
              <a:solidFill>
                <a:srgbClr val="091523"/>
              </a:solidFill>
            </a:endParaRPr>
          </a:p>
        </p:txBody>
      </p:sp>
      <p:pic>
        <p:nvPicPr>
          <p:cNvPr id="3" name="Picture 2" descr="a divided by b, c divided by d and e divided by f are fractions, then">
            <a:extLst>
              <a:ext uri="{FF2B5EF4-FFF2-40B4-BE49-F238E27FC236}">
                <a16:creationId xmlns:a16="http://schemas.microsoft.com/office/drawing/2014/main" id="{AC73BB23-B2C7-F71D-5BED-AA60F5225690}"/>
              </a:ext>
            </a:extLst>
          </p:cNvPr>
          <p:cNvPicPr>
            <a:picLocks noChangeAspect="1"/>
          </p:cNvPicPr>
          <p:nvPr/>
        </p:nvPicPr>
        <p:blipFill>
          <a:blip r:embed="rId2"/>
          <a:stretch>
            <a:fillRect/>
          </a:stretch>
        </p:blipFill>
        <p:spPr>
          <a:xfrm>
            <a:off x="526258" y="2109310"/>
            <a:ext cx="4184090" cy="864000"/>
          </a:xfrm>
          <a:prstGeom prst="rect">
            <a:avLst/>
          </a:prstGeom>
        </p:spPr>
      </p:pic>
      <p:pic>
        <p:nvPicPr>
          <p:cNvPr id="4" name="Picture 3" descr="open parentheses a divided by b times c divided by d close parentheses times e divided by f equals a divided by b times open parentheses c divided by d times e divided by f close parentheses times open parentheses b comma d comma f not equals to 0 close parentheses">
            <a:extLst>
              <a:ext uri="{FF2B5EF4-FFF2-40B4-BE49-F238E27FC236}">
                <a16:creationId xmlns:a16="http://schemas.microsoft.com/office/drawing/2014/main" id="{DA716998-CB8E-F9F4-2F5A-3CEBC57CF90D}"/>
              </a:ext>
            </a:extLst>
          </p:cNvPr>
          <p:cNvPicPr>
            <a:picLocks noChangeAspect="1"/>
          </p:cNvPicPr>
          <p:nvPr/>
        </p:nvPicPr>
        <p:blipFill>
          <a:blip r:embed="rId3"/>
          <a:stretch>
            <a:fillRect/>
          </a:stretch>
        </p:blipFill>
        <p:spPr>
          <a:xfrm>
            <a:off x="2151888" y="2948304"/>
            <a:ext cx="4840224" cy="954024"/>
          </a:xfrm>
          <a:prstGeom prst="rect">
            <a:avLst/>
          </a:prstGeom>
        </p:spPr>
      </p:pic>
      <p:pic>
        <p:nvPicPr>
          <p:cNvPr id="6" name="Picture 5" descr="For example, open parentheses 5 divided by 6 times 2 divided by 3 close parentheses times 1 divided by 4 equals 5 divided by 6 times open parentheses 2 divided by 3 times 1 divided by 4 close parentheses. ">
            <a:extLst>
              <a:ext uri="{FF2B5EF4-FFF2-40B4-BE49-F238E27FC236}">
                <a16:creationId xmlns:a16="http://schemas.microsoft.com/office/drawing/2014/main" id="{FCBDFDF0-3CCC-5362-7604-1E3B60645291}"/>
              </a:ext>
            </a:extLst>
          </p:cNvPr>
          <p:cNvPicPr>
            <a:picLocks noChangeAspect="1"/>
          </p:cNvPicPr>
          <p:nvPr/>
        </p:nvPicPr>
        <p:blipFill>
          <a:blip r:embed="rId4"/>
          <a:stretch>
            <a:fillRect/>
          </a:stretch>
        </p:blipFill>
        <p:spPr>
          <a:xfrm>
            <a:off x="550068" y="4080896"/>
            <a:ext cx="4724400" cy="8763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dirty="0"/>
              <a:t>Example 4: Recognizing the Properties of Multiplication</a:t>
            </a:r>
          </a:p>
        </p:txBody>
      </p:sp>
      <p:sp>
        <p:nvSpPr>
          <p:cNvPr id="3" name="Content Placeholder 2"/>
          <p:cNvSpPr>
            <a:spLocks noGrp="1"/>
          </p:cNvSpPr>
          <p:nvPr>
            <p:ph idx="1"/>
          </p:nvPr>
        </p:nvSpPr>
        <p:spPr/>
        <p:txBody>
          <a:bodyPr/>
          <a:lstStyle/>
          <a:p>
            <a:r>
              <a:rPr lang="en-US" dirty="0"/>
              <a:t>Each of the properties of multiplication is illustrated.</a:t>
            </a:r>
          </a:p>
        </p:txBody>
      </p:sp>
      <p:pic>
        <p:nvPicPr>
          <p:cNvPr id="5" name="Picture 4" descr="a: Three fourths times one seventh equals one seventh times three fourths.">
            <a:extLst>
              <a:ext uri="{FF2B5EF4-FFF2-40B4-BE49-F238E27FC236}">
                <a16:creationId xmlns:a16="http://schemas.microsoft.com/office/drawing/2014/main" id="{BFD91969-7313-979B-49AF-4175DCDC1E07}"/>
              </a:ext>
            </a:extLst>
          </p:cNvPr>
          <p:cNvPicPr>
            <a:picLocks noChangeAspect="1"/>
          </p:cNvPicPr>
          <p:nvPr/>
        </p:nvPicPr>
        <p:blipFill>
          <a:blip r:embed="rId2"/>
          <a:stretch>
            <a:fillRect/>
          </a:stretch>
        </p:blipFill>
        <p:spPr>
          <a:xfrm>
            <a:off x="531018" y="1809752"/>
            <a:ext cx="2107317" cy="864000"/>
          </a:xfrm>
          <a:prstGeom prst="rect">
            <a:avLst/>
          </a:prstGeom>
        </p:spPr>
      </p:pic>
      <p:sp>
        <p:nvSpPr>
          <p:cNvPr id="6" name="TextBox 5"/>
          <p:cNvSpPr txBox="1">
            <a:spLocks noChangeArrowheads="1"/>
          </p:cNvSpPr>
          <p:nvPr/>
        </p:nvSpPr>
        <p:spPr bwMode="auto">
          <a:xfrm>
            <a:off x="4015740" y="2074178"/>
            <a:ext cx="4290060" cy="400110"/>
          </a:xfrm>
          <a:prstGeom prst="rect">
            <a:avLst/>
          </a:prstGeom>
          <a:noFill/>
          <a:ln w="9525">
            <a:noFill/>
            <a:miter lim="800000"/>
            <a:headEnd/>
            <a:tailEnd/>
          </a:ln>
        </p:spPr>
        <p:txBody>
          <a:bodyPr wrap="square">
            <a:spAutoFit/>
          </a:bodyPr>
          <a:lstStyle/>
          <a:p>
            <a:r>
              <a:rPr lang="en-US" sz="2000" dirty="0">
                <a:solidFill>
                  <a:srgbClr val="007E7E"/>
                </a:solidFill>
              </a:rPr>
              <a:t>Commutative property of multiplication</a:t>
            </a:r>
            <a:endParaRPr lang="en-US" sz="2000" dirty="0">
              <a:solidFill>
                <a:srgbClr val="007E7E"/>
              </a:solidFill>
              <a:latin typeface="Calibri" pitchFamily="34" charset="0"/>
            </a:endParaRPr>
          </a:p>
        </p:txBody>
      </p:sp>
      <p:pic>
        <p:nvPicPr>
          <p:cNvPr id="8" name="Picture 7" descr="As a check, we see that 3 divided by 4 times 1 divided by 7 equals 3 divided by 28, and 1 divided by 7 times 3 divided by 4 equals 3 divided by 28.">
            <a:extLst>
              <a:ext uri="{FF2B5EF4-FFF2-40B4-BE49-F238E27FC236}">
                <a16:creationId xmlns:a16="http://schemas.microsoft.com/office/drawing/2014/main" id="{567CC04F-5DA4-C1DA-2239-A1FAA957E396}"/>
              </a:ext>
            </a:extLst>
          </p:cNvPr>
          <p:cNvPicPr>
            <a:picLocks noChangeAspect="1"/>
          </p:cNvPicPr>
          <p:nvPr/>
        </p:nvPicPr>
        <p:blipFill>
          <a:blip r:embed="rId3"/>
          <a:stretch>
            <a:fillRect/>
          </a:stretch>
        </p:blipFill>
        <p:spPr>
          <a:xfrm>
            <a:off x="988219" y="2615053"/>
            <a:ext cx="7109783" cy="864000"/>
          </a:xfrm>
          <a:prstGeom prst="rect">
            <a:avLst/>
          </a:prstGeom>
        </p:spPr>
      </p:pic>
      <p:pic>
        <p:nvPicPr>
          <p:cNvPr id="11" name="Picture 10" descr="b: Open parenthesis 5 divided by 8 times 3 divided by 2 close parenthesis times 3 divided by 4 equals 5 divided by 8 times open parenthesis 3 divided by 2 times 3 divided by 4 close parenthesis.">
            <a:extLst>
              <a:ext uri="{FF2B5EF4-FFF2-40B4-BE49-F238E27FC236}">
                <a16:creationId xmlns:a16="http://schemas.microsoft.com/office/drawing/2014/main" id="{B38CDEF9-410C-4FFB-D9ED-531A3C61B26E}"/>
              </a:ext>
            </a:extLst>
          </p:cNvPr>
          <p:cNvPicPr>
            <a:picLocks noChangeAspect="1"/>
          </p:cNvPicPr>
          <p:nvPr/>
        </p:nvPicPr>
        <p:blipFill>
          <a:blip r:embed="rId4"/>
          <a:stretch>
            <a:fillRect/>
          </a:stretch>
        </p:blipFill>
        <p:spPr>
          <a:xfrm>
            <a:off x="547688" y="3485359"/>
            <a:ext cx="3335870" cy="900000"/>
          </a:xfrm>
          <a:prstGeom prst="rect">
            <a:avLst/>
          </a:prstGeom>
        </p:spPr>
      </p:pic>
      <p:sp>
        <p:nvSpPr>
          <p:cNvPr id="10" name="TextBox 9"/>
          <p:cNvSpPr txBox="1">
            <a:spLocks noChangeArrowheads="1"/>
          </p:cNvSpPr>
          <p:nvPr/>
        </p:nvSpPr>
        <p:spPr bwMode="auto">
          <a:xfrm>
            <a:off x="4023360" y="3765257"/>
            <a:ext cx="4107180" cy="400110"/>
          </a:xfrm>
          <a:prstGeom prst="rect">
            <a:avLst/>
          </a:prstGeom>
          <a:noFill/>
          <a:ln w="9525">
            <a:noFill/>
            <a:miter lim="800000"/>
            <a:headEnd/>
            <a:tailEnd/>
          </a:ln>
        </p:spPr>
        <p:txBody>
          <a:bodyPr wrap="square">
            <a:spAutoFit/>
          </a:bodyPr>
          <a:lstStyle/>
          <a:p>
            <a:r>
              <a:rPr lang="en-US" sz="2000" dirty="0">
                <a:solidFill>
                  <a:srgbClr val="007E7E"/>
                </a:solidFill>
              </a:rPr>
              <a:t>Associative property of multiplication</a:t>
            </a:r>
            <a:endParaRPr lang="en-US" sz="2000" dirty="0">
              <a:solidFill>
                <a:srgbClr val="007E7E"/>
              </a:solidFill>
              <a:latin typeface="Calibri" pitchFamily="34" charset="0"/>
            </a:endParaRPr>
          </a:p>
        </p:txBody>
      </p:sp>
      <p:sp>
        <p:nvSpPr>
          <p:cNvPr id="12" name="TextBox 11">
            <a:extLst>
              <a:ext uri="{FF2B5EF4-FFF2-40B4-BE49-F238E27FC236}">
                <a16:creationId xmlns:a16="http://schemas.microsoft.com/office/drawing/2014/main" id="{8616F56A-D85F-D21A-E419-E23FE572B583}"/>
              </a:ext>
            </a:extLst>
          </p:cNvPr>
          <p:cNvSpPr txBox="1"/>
          <p:nvPr/>
        </p:nvSpPr>
        <p:spPr>
          <a:xfrm>
            <a:off x="916780" y="4300009"/>
            <a:ext cx="365522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As a check, we see that</a:t>
            </a:r>
            <a:endParaRPr lang="en-IN" dirty="0"/>
          </a:p>
        </p:txBody>
      </p:sp>
      <p:pic>
        <p:nvPicPr>
          <p:cNvPr id="14" name="Picture 13" descr="Open parenthesis 5 divided by 8 times 3 divided by 2 close parenthesis times 3 divided by 4 equals 15 divided by 16 times 3 divided by 4 equals 45 divided by 64. and 5 divided by 8 times open parenthesis 3 divided by 2 times 3 divided by 4 close parenthesis equals 5 divided by 8 times 9 divided by 8 equals 45 divided by 64.">
            <a:extLst>
              <a:ext uri="{FF2B5EF4-FFF2-40B4-BE49-F238E27FC236}">
                <a16:creationId xmlns:a16="http://schemas.microsoft.com/office/drawing/2014/main" id="{06E8970D-FD3E-1E35-AE72-45D56A901D45}"/>
              </a:ext>
            </a:extLst>
          </p:cNvPr>
          <p:cNvPicPr>
            <a:picLocks noChangeAspect="1"/>
          </p:cNvPicPr>
          <p:nvPr/>
        </p:nvPicPr>
        <p:blipFill>
          <a:blip r:embed="rId5"/>
          <a:stretch>
            <a:fillRect/>
          </a:stretch>
        </p:blipFill>
        <p:spPr>
          <a:xfrm>
            <a:off x="916852" y="4921250"/>
            <a:ext cx="6779348" cy="900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76200"/>
            <a:ext cx="8229600" cy="914400"/>
          </a:xfrm>
          <a:prstGeom prst="rect">
            <a:avLst/>
          </a:prstGeom>
        </p:spPr>
        <p:txBody>
          <a:bodyPr/>
          <a:lstStyle/>
          <a:p>
            <a:r>
              <a:rPr lang="en-US" dirty="0"/>
              <a:t>Procedure: To Reduce a Fraction to Lowest Terms</a:t>
            </a:r>
            <a:endParaRPr lang="en-US" sz="3200" dirty="0">
              <a:solidFill>
                <a:schemeClr val="accent1"/>
              </a:solidFill>
            </a:endParaRPr>
          </a:p>
        </p:txBody>
      </p:sp>
      <p:sp>
        <p:nvSpPr>
          <p:cNvPr id="6" name="Content Placeholder 5"/>
          <p:cNvSpPr>
            <a:spLocks noGrp="1"/>
          </p:cNvSpPr>
          <p:nvPr>
            <p:ph idx="1"/>
          </p:nvPr>
        </p:nvSpPr>
        <p:spPr>
          <a:xfrm>
            <a:off x="457200" y="1295400"/>
            <a:ext cx="8229600" cy="2971800"/>
          </a:xfrm>
          <a:solidFill>
            <a:srgbClr val="FFFFCC"/>
          </a:solidFill>
          <a:ln w="28575">
            <a:solidFill>
              <a:srgbClr val="000000"/>
            </a:solidFill>
          </a:ln>
        </p:spPr>
        <p:txBody>
          <a:bodyPr wrap="square">
            <a:normAutofit/>
          </a:bodyPr>
          <a:lstStyle/>
          <a:p>
            <a:pPr marL="514350" indent="-514350">
              <a:buFont typeface="+mj-lt"/>
              <a:buAutoNum type="arabicPeriod"/>
            </a:pPr>
            <a:r>
              <a:rPr lang="en-US" dirty="0">
                <a:solidFill>
                  <a:schemeClr val="accent6">
                    <a:lumMod val="10000"/>
                  </a:schemeClr>
                </a:solidFill>
              </a:rPr>
              <a:t>Factor the numerator and denominator into prime factors.</a:t>
            </a:r>
          </a:p>
          <a:p>
            <a:pPr marL="514350" indent="-514350">
              <a:buFont typeface="+mj-lt"/>
              <a:buAutoNum type="arabicPeriod"/>
            </a:pPr>
            <a:r>
              <a:rPr lang="en-US" dirty="0">
                <a:solidFill>
                  <a:schemeClr val="accent6">
                    <a:lumMod val="10000"/>
                  </a:schemeClr>
                </a:solidFill>
              </a:rPr>
              <a:t>Use the fact that </a:t>
            </a:r>
            <a:r>
              <a:rPr lang="en-US" b="1" i="1" dirty="0">
                <a:solidFill>
                  <a:schemeClr val="accent6">
                    <a:lumMod val="10000"/>
                  </a:schemeClr>
                </a:solidFill>
              </a:rPr>
              <a:t>	</a:t>
            </a:r>
          </a:p>
          <a:p>
            <a:pPr marL="514350" indent="-514350">
              <a:buFont typeface="+mj-lt"/>
              <a:buAutoNum type="arabicPeriod"/>
            </a:pPr>
            <a:endParaRPr lang="en-US" dirty="0">
              <a:solidFill>
                <a:schemeClr val="accent6">
                  <a:lumMod val="10000"/>
                </a:schemeClr>
              </a:solidFill>
            </a:endParaRPr>
          </a:p>
        </p:txBody>
      </p:sp>
      <p:pic>
        <p:nvPicPr>
          <p:cNvPr id="4" name="Picture 3" descr="k divided by k equals 1">
            <a:extLst>
              <a:ext uri="{FF2B5EF4-FFF2-40B4-BE49-F238E27FC236}">
                <a16:creationId xmlns:a16="http://schemas.microsoft.com/office/drawing/2014/main" id="{6BF61FF4-985E-59A4-084A-7F0D0547A22C}"/>
              </a:ext>
            </a:extLst>
          </p:cNvPr>
          <p:cNvPicPr>
            <a:picLocks noChangeAspect="1"/>
          </p:cNvPicPr>
          <p:nvPr/>
        </p:nvPicPr>
        <p:blipFill>
          <a:blip r:embed="rId2"/>
          <a:stretch>
            <a:fillRect/>
          </a:stretch>
        </p:blipFill>
        <p:spPr>
          <a:xfrm>
            <a:off x="3486150" y="2101850"/>
            <a:ext cx="821854" cy="864000"/>
          </a:xfrm>
          <a:prstGeom prst="rect">
            <a:avLst/>
          </a:prstGeom>
        </p:spPr>
      </p:pic>
      <p:sp>
        <p:nvSpPr>
          <p:cNvPr id="5" name="TextBox 4">
            <a:extLst>
              <a:ext uri="{FF2B5EF4-FFF2-40B4-BE49-F238E27FC236}">
                <a16:creationId xmlns:a16="http://schemas.microsoft.com/office/drawing/2014/main" id="{ACCFC669-6075-761E-F704-468D8A3184B4}"/>
              </a:ext>
            </a:extLst>
          </p:cNvPr>
          <p:cNvSpPr txBox="1"/>
          <p:nvPr/>
        </p:nvSpPr>
        <p:spPr>
          <a:xfrm>
            <a:off x="4256245" y="2258080"/>
            <a:ext cx="4413302"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C6D9F0">
                    <a:lumMod val="10000"/>
                  </a:srgbClr>
                </a:solidFill>
                <a:effectLst/>
                <a:uLnTx/>
                <a:uFillTx/>
                <a:latin typeface="Calibri"/>
                <a:ea typeface="+mn-ea"/>
                <a:cs typeface="+mn-cs"/>
              </a:rPr>
              <a:t>and “divide out” all common</a:t>
            </a:r>
            <a:endParaRPr lang="en-IN" dirty="0"/>
          </a:p>
        </p:txBody>
      </p:sp>
      <p:sp>
        <p:nvSpPr>
          <p:cNvPr id="7" name="TextBox 6">
            <a:extLst>
              <a:ext uri="{FF2B5EF4-FFF2-40B4-BE49-F238E27FC236}">
                <a16:creationId xmlns:a16="http://schemas.microsoft.com/office/drawing/2014/main" id="{4AA49D9E-584C-E242-0E05-579C14596A4A}"/>
              </a:ext>
            </a:extLst>
          </p:cNvPr>
          <p:cNvSpPr txBox="1"/>
          <p:nvPr/>
        </p:nvSpPr>
        <p:spPr>
          <a:xfrm>
            <a:off x="917448" y="2714951"/>
            <a:ext cx="1295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C6D9F0">
                    <a:lumMod val="10000"/>
                  </a:srgbClr>
                </a:solidFill>
                <a:effectLst/>
                <a:uLnTx/>
                <a:uFillTx/>
                <a:latin typeface="Calibri"/>
                <a:ea typeface="+mn-ea"/>
                <a:cs typeface="+mn-cs"/>
              </a:rPr>
              <a:t>factors.</a:t>
            </a:r>
            <a:endParaRPr lang="en-IN" dirty="0"/>
          </a:p>
        </p:txBody>
      </p:sp>
      <p:sp>
        <p:nvSpPr>
          <p:cNvPr id="2" name="TextBox 1">
            <a:extLst>
              <a:ext uri="{FF2B5EF4-FFF2-40B4-BE49-F238E27FC236}">
                <a16:creationId xmlns:a16="http://schemas.microsoft.com/office/drawing/2014/main" id="{CB0F1496-1A3F-552B-6FB1-79C19898BD68}"/>
              </a:ext>
            </a:extLst>
          </p:cNvPr>
          <p:cNvSpPr txBox="1"/>
          <p:nvPr/>
        </p:nvSpPr>
        <p:spPr>
          <a:xfrm>
            <a:off x="451104" y="3368931"/>
            <a:ext cx="7772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C6D9F0">
                    <a:lumMod val="10000"/>
                  </a:srgbClr>
                </a:solidFill>
                <a:effectLst/>
                <a:uLnTx/>
                <a:uFillTx/>
                <a:latin typeface="Calibri"/>
                <a:ea typeface="+mn-ea"/>
                <a:cs typeface="+mn-cs"/>
              </a:rPr>
              <a:t>Note:</a:t>
            </a:r>
            <a:r>
              <a:rPr kumimoji="0" lang="en-US" sz="2800" b="0" i="0" u="none" strike="noStrike" kern="1200" cap="none" spc="0" normalizeH="0" baseline="0" noProof="0" dirty="0">
                <a:ln>
                  <a:noFill/>
                </a:ln>
                <a:solidFill>
                  <a:srgbClr val="C6D9F0">
                    <a:lumMod val="10000"/>
                  </a:srgbClr>
                </a:solidFill>
                <a:effectLst/>
                <a:uLnTx/>
                <a:uFillTx/>
                <a:latin typeface="Calibri"/>
                <a:ea typeface="+mn-ea"/>
                <a:cs typeface="+mn-cs"/>
              </a:rPr>
              <a:t> Reduced fractions may be improper fractions.</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Reducing Fractions to Lowest Terms</a:t>
            </a:r>
          </a:p>
        </p:txBody>
      </p:sp>
      <p:sp>
        <p:nvSpPr>
          <p:cNvPr id="3" name="Content Placeholder 2"/>
          <p:cNvSpPr>
            <a:spLocks noGrp="1"/>
          </p:cNvSpPr>
          <p:nvPr>
            <p:ph idx="1"/>
          </p:nvPr>
        </p:nvSpPr>
        <p:spPr/>
        <p:txBody>
          <a:bodyPr>
            <a:noAutofit/>
          </a:bodyPr>
          <a:lstStyle/>
          <a:p>
            <a:r>
              <a:rPr lang="en-US" dirty="0"/>
              <a:t>Reduce each fraction to lowest terms.</a:t>
            </a:r>
          </a:p>
        </p:txBody>
      </p:sp>
      <p:pic>
        <p:nvPicPr>
          <p:cNvPr id="7" name="Picture 6" descr="a. 15 divided by 20">
            <a:extLst>
              <a:ext uri="{FF2B5EF4-FFF2-40B4-BE49-F238E27FC236}">
                <a16:creationId xmlns:a16="http://schemas.microsoft.com/office/drawing/2014/main" id="{6E3C1904-6D83-4D7A-5101-2ADC38537384}"/>
              </a:ext>
            </a:extLst>
          </p:cNvPr>
          <p:cNvPicPr>
            <a:picLocks noChangeAspect="1"/>
          </p:cNvPicPr>
          <p:nvPr/>
        </p:nvPicPr>
        <p:blipFill>
          <a:blip r:embed="rId2"/>
          <a:stretch>
            <a:fillRect/>
          </a:stretch>
        </p:blipFill>
        <p:spPr>
          <a:xfrm>
            <a:off x="534255" y="1752272"/>
            <a:ext cx="895229" cy="864000"/>
          </a:xfrm>
          <a:prstGeom prst="rect">
            <a:avLst/>
          </a:prstGeom>
        </p:spPr>
      </p:pic>
      <p:pic>
        <p:nvPicPr>
          <p:cNvPr id="9" name="Picture 8" descr="b. 35 divided by 21">
            <a:extLst>
              <a:ext uri="{FF2B5EF4-FFF2-40B4-BE49-F238E27FC236}">
                <a16:creationId xmlns:a16="http://schemas.microsoft.com/office/drawing/2014/main" id="{C6DE7C50-0ACF-8059-25D2-B85EF90EDD63}"/>
              </a:ext>
            </a:extLst>
          </p:cNvPr>
          <p:cNvPicPr>
            <a:picLocks noChangeAspect="1"/>
          </p:cNvPicPr>
          <p:nvPr/>
        </p:nvPicPr>
        <p:blipFill>
          <a:blip r:embed="rId3"/>
          <a:stretch>
            <a:fillRect/>
          </a:stretch>
        </p:blipFill>
        <p:spPr>
          <a:xfrm>
            <a:off x="4648200" y="1745808"/>
            <a:ext cx="906146" cy="864000"/>
          </a:xfrm>
          <a:prstGeom prst="rect">
            <a:avLst/>
          </a:prstGeom>
        </p:spPr>
      </p:pic>
      <p:sp>
        <p:nvSpPr>
          <p:cNvPr id="4" name="TextBox 3">
            <a:extLst>
              <a:ext uri="{FF2B5EF4-FFF2-40B4-BE49-F238E27FC236}">
                <a16:creationId xmlns:a16="http://schemas.microsoft.com/office/drawing/2014/main" id="{E7959126-977B-2F29-20FD-CDFBB798DFB8}"/>
              </a:ext>
            </a:extLst>
          </p:cNvPr>
          <p:cNvSpPr txBox="1"/>
          <p:nvPr/>
        </p:nvSpPr>
        <p:spPr>
          <a:xfrm>
            <a:off x="457200" y="2487821"/>
            <a:ext cx="1508124"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15" name="Picture 14" descr="a. 15 divided by 20 equals 3 times 5 whole divided by 2 times 2 times 5.&#10;Canceling the common factor of 5 gives 3 divided by 2 times 2 times 5 divided by 5.&#10;Since 5 divided by 5 equals 1, we have 3 divided by 4 times 1, which equals 3 divided by 4.">
            <a:extLst>
              <a:ext uri="{FF2B5EF4-FFF2-40B4-BE49-F238E27FC236}">
                <a16:creationId xmlns:a16="http://schemas.microsoft.com/office/drawing/2014/main" id="{E0799D5E-E0B4-A96F-50A5-2231B84C3F27}"/>
              </a:ext>
            </a:extLst>
          </p:cNvPr>
          <p:cNvPicPr>
            <a:picLocks noChangeAspect="1"/>
          </p:cNvPicPr>
          <p:nvPr/>
        </p:nvPicPr>
        <p:blipFill>
          <a:blip r:embed="rId4"/>
          <a:stretch>
            <a:fillRect/>
          </a:stretch>
        </p:blipFill>
        <p:spPr>
          <a:xfrm>
            <a:off x="534184" y="3031333"/>
            <a:ext cx="4819662" cy="864000"/>
          </a:xfrm>
          <a:prstGeom prst="rect">
            <a:avLst/>
          </a:prstGeom>
        </p:spPr>
      </p:pic>
      <p:pic>
        <p:nvPicPr>
          <p:cNvPr id="13" name="Picture 12" descr="b. 35 divided by 21 equals 5 times 7 whole divided by 3 times 7.&#10;Canceling the common factor of 7 gives 5 divided by 3 times 7 divided by 7.&#10;Since 7 divided by 7 equals 1, we’re left with 5 divided by 3 times 1, which equals 5 divided by 3.">
            <a:extLst>
              <a:ext uri="{FF2B5EF4-FFF2-40B4-BE49-F238E27FC236}">
                <a16:creationId xmlns:a16="http://schemas.microsoft.com/office/drawing/2014/main" id="{A32F65A6-456F-CC6C-B726-6213E228EDE3}"/>
              </a:ext>
            </a:extLst>
          </p:cNvPr>
          <p:cNvPicPr>
            <a:picLocks noChangeAspect="1"/>
          </p:cNvPicPr>
          <p:nvPr/>
        </p:nvPicPr>
        <p:blipFill>
          <a:blip r:embed="rId5"/>
          <a:stretch>
            <a:fillRect/>
          </a:stretch>
        </p:blipFill>
        <p:spPr>
          <a:xfrm>
            <a:off x="546089" y="4001316"/>
            <a:ext cx="4153445" cy="864000"/>
          </a:xfrm>
          <a:prstGeom prst="rect">
            <a:avLst/>
          </a:prstGeom>
        </p:spPr>
      </p:pic>
      <p:sp>
        <p:nvSpPr>
          <p:cNvPr id="5" name="TextBox 4">
            <a:extLst>
              <a:ext uri="{FF2B5EF4-FFF2-40B4-BE49-F238E27FC236}">
                <a16:creationId xmlns:a16="http://schemas.microsoft.com/office/drawing/2014/main" id="{F9529895-C5BB-CAED-8EE3-DC99F3BB54BC}"/>
              </a:ext>
            </a:extLst>
          </p:cNvPr>
          <p:cNvSpPr txBox="1"/>
          <p:nvPr/>
        </p:nvSpPr>
        <p:spPr>
          <a:xfrm>
            <a:off x="457200" y="4939220"/>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Note that the rules for divisibility quickly indicate that 5 is a factor of 15, 20, and 35, and 3 is a factor of 21.</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6: Reducing Fractions to Lowest Terms</a:t>
            </a:r>
            <a:r>
              <a:rPr lang="en-US" baseline="-25000" dirty="0">
                <a:solidFill>
                  <a:schemeClr val="accent1"/>
                </a:solidFill>
              </a:rPr>
              <a:t>1</a:t>
            </a:r>
            <a:endParaRPr lang="en-US" dirty="0"/>
          </a:p>
        </p:txBody>
      </p:sp>
      <p:sp>
        <p:nvSpPr>
          <p:cNvPr id="3" name="Content Placeholder 2"/>
          <p:cNvSpPr>
            <a:spLocks noGrp="1"/>
          </p:cNvSpPr>
          <p:nvPr>
            <p:ph idx="1"/>
          </p:nvPr>
        </p:nvSpPr>
        <p:spPr/>
        <p:txBody>
          <a:bodyPr/>
          <a:lstStyle/>
          <a:p>
            <a:r>
              <a:rPr lang="en-US" dirty="0"/>
              <a:t>Reduce</a:t>
            </a:r>
          </a:p>
        </p:txBody>
      </p:sp>
      <p:pic>
        <p:nvPicPr>
          <p:cNvPr id="5" name="Picture 4" descr="8 divided by 72 to lowest terms.">
            <a:extLst>
              <a:ext uri="{FF2B5EF4-FFF2-40B4-BE49-F238E27FC236}">
                <a16:creationId xmlns:a16="http://schemas.microsoft.com/office/drawing/2014/main" id="{3E389C4B-492B-77F0-3C58-E0D2FF2C1BD0}"/>
              </a:ext>
            </a:extLst>
          </p:cNvPr>
          <p:cNvPicPr>
            <a:picLocks noChangeAspect="1"/>
          </p:cNvPicPr>
          <p:nvPr/>
        </p:nvPicPr>
        <p:blipFill>
          <a:blip r:embed="rId3"/>
          <a:stretch>
            <a:fillRect/>
          </a:stretch>
        </p:blipFill>
        <p:spPr>
          <a:xfrm>
            <a:off x="1657352" y="1137118"/>
            <a:ext cx="2827317" cy="828000"/>
          </a:xfrm>
          <a:prstGeom prst="rect">
            <a:avLst/>
          </a:prstGeom>
        </p:spPr>
      </p:pic>
      <p:sp>
        <p:nvSpPr>
          <p:cNvPr id="6" name="TextBox 5">
            <a:extLst>
              <a:ext uri="{FF2B5EF4-FFF2-40B4-BE49-F238E27FC236}">
                <a16:creationId xmlns:a16="http://schemas.microsoft.com/office/drawing/2014/main" id="{5BED613A-D73D-6682-05AA-430C6DB20A36}"/>
              </a:ext>
            </a:extLst>
          </p:cNvPr>
          <p:cNvSpPr txBox="1"/>
          <p:nvPr/>
        </p:nvSpPr>
        <p:spPr>
          <a:xfrm>
            <a:off x="457200" y="1863725"/>
            <a:ext cx="8229600" cy="24191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Remember that 1 is a factor of any whole number. So, if all of t	he factors in the numerator or denominator are divided out, 1 must be used as a factor.</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Using prime factors, we get the following.</a:t>
            </a:r>
            <a:endParaRPr lang="en-IN" dirty="0"/>
          </a:p>
        </p:txBody>
      </p:sp>
      <p:pic>
        <p:nvPicPr>
          <p:cNvPr id="7" name="Picture 6" descr="Eight divided by seventy two equals 2 times 2 times 2 times 1 divided by 2 times 2 times 2 times 3 times 3.&#10;After canceling the common factor of eight from both numerator and denominator, the simplified fraction is one divided by nine.">
            <a:extLst>
              <a:ext uri="{FF2B5EF4-FFF2-40B4-BE49-F238E27FC236}">
                <a16:creationId xmlns:a16="http://schemas.microsoft.com/office/drawing/2014/main" id="{D45072BC-FC5F-9694-5A21-F0C248875EAA}"/>
              </a:ext>
            </a:extLst>
          </p:cNvPr>
          <p:cNvPicPr>
            <a:picLocks noChangeAspect="1"/>
          </p:cNvPicPr>
          <p:nvPr/>
        </p:nvPicPr>
        <p:blipFill>
          <a:blip r:embed="rId4"/>
          <a:stretch>
            <a:fillRect/>
          </a:stretch>
        </p:blipFill>
        <p:spPr>
          <a:xfrm>
            <a:off x="3103579" y="4425891"/>
            <a:ext cx="2936842" cy="900000"/>
          </a:xfrm>
          <a:prstGeom prst="rect">
            <a:avLst/>
          </a:prstGeom>
        </p:spPr>
      </p:pic>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6: Reducing Fractions to Lowest Terms</a:t>
            </a:r>
            <a:r>
              <a:rPr lang="en-US" baseline="-25000" dirty="0">
                <a:solidFill>
                  <a:schemeClr val="accent1"/>
                </a:solidFill>
              </a:rPr>
              <a:t>2</a:t>
            </a:r>
            <a:endParaRPr lang="en-US" dirty="0"/>
          </a:p>
        </p:txBody>
      </p:sp>
      <p:sp>
        <p:nvSpPr>
          <p:cNvPr id="3" name="Content Placeholder 2"/>
          <p:cNvSpPr>
            <a:spLocks noGrp="1"/>
          </p:cNvSpPr>
          <p:nvPr>
            <p:ph idx="1"/>
          </p:nvPr>
        </p:nvSpPr>
        <p:spPr/>
        <p:txBody>
          <a:bodyPr/>
          <a:lstStyle/>
          <a:p>
            <a:r>
              <a:rPr lang="en-US" dirty="0"/>
              <a:t>Or, if you see that 8 is a common factor, divide it out. But remember that 1 is a factor.</a:t>
            </a:r>
          </a:p>
        </p:txBody>
      </p:sp>
      <p:pic>
        <p:nvPicPr>
          <p:cNvPr id="6" name="Picture 5" descr="8 divided by 72 equals 8 times 1 whole divided by 8 times 9.&#10;After canceling the common factor of 8 from both numerator and denominator, the simplified fraction is 1 divided by 9.">
            <a:extLst>
              <a:ext uri="{FF2B5EF4-FFF2-40B4-BE49-F238E27FC236}">
                <a16:creationId xmlns:a16="http://schemas.microsoft.com/office/drawing/2014/main" id="{7B63E4BD-D670-6D87-C254-92043FD6166C}"/>
              </a:ext>
            </a:extLst>
          </p:cNvPr>
          <p:cNvPicPr>
            <a:picLocks noChangeAspect="1"/>
          </p:cNvPicPr>
          <p:nvPr/>
        </p:nvPicPr>
        <p:blipFill>
          <a:blip r:embed="rId3"/>
          <a:stretch>
            <a:fillRect/>
          </a:stretch>
        </p:blipFill>
        <p:spPr>
          <a:xfrm>
            <a:off x="3643579" y="2667000"/>
            <a:ext cx="1856842" cy="900000"/>
          </a:xfrm>
          <a:prstGeom prst="rect">
            <a:avLst/>
          </a:prstGeom>
        </p:spPr>
      </p:pic>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7: Reducing Fractions to Lowest Terms</a:t>
            </a:r>
          </a:p>
        </p:txBody>
      </p:sp>
      <p:pic>
        <p:nvPicPr>
          <p:cNvPr id="6" name="Picture 5" descr="52 divided by 65 to lowest terms.">
            <a:extLst>
              <a:ext uri="{FF2B5EF4-FFF2-40B4-BE49-F238E27FC236}">
                <a16:creationId xmlns:a16="http://schemas.microsoft.com/office/drawing/2014/main" id="{6C6A7C3D-42AA-2A0A-672C-438B1D4B4FFF}"/>
              </a:ext>
            </a:extLst>
          </p:cNvPr>
          <p:cNvPicPr>
            <a:picLocks noChangeAspect="1"/>
          </p:cNvPicPr>
          <p:nvPr/>
        </p:nvPicPr>
        <p:blipFill>
          <a:blip r:embed="rId3"/>
          <a:stretch>
            <a:fillRect/>
          </a:stretch>
        </p:blipFill>
        <p:spPr>
          <a:xfrm>
            <a:off x="1718261" y="1144914"/>
            <a:ext cx="2914699" cy="864000"/>
          </a:xfrm>
          <a:prstGeom prst="rect">
            <a:avLst/>
          </a:prstGeom>
        </p:spPr>
      </p:pic>
      <p:sp>
        <p:nvSpPr>
          <p:cNvPr id="3" name="Content Placeholder 2"/>
          <p:cNvSpPr>
            <a:spLocks noGrp="1"/>
          </p:cNvSpPr>
          <p:nvPr>
            <p:ph idx="1"/>
          </p:nvPr>
        </p:nvSpPr>
        <p:spPr/>
        <p:txBody>
          <a:bodyPr/>
          <a:lstStyle/>
          <a:p>
            <a:r>
              <a:rPr lang="en-US" dirty="0"/>
              <a:t>Reduce</a:t>
            </a:r>
          </a:p>
        </p:txBody>
      </p:sp>
      <p:sp>
        <p:nvSpPr>
          <p:cNvPr id="4" name="TextBox 3">
            <a:extLst>
              <a:ext uri="{FF2B5EF4-FFF2-40B4-BE49-F238E27FC236}">
                <a16:creationId xmlns:a16="http://schemas.microsoft.com/office/drawing/2014/main" id="{480A4305-256A-7556-F72B-1177A78089B6}"/>
              </a:ext>
            </a:extLst>
          </p:cNvPr>
          <p:cNvSpPr txBox="1"/>
          <p:nvPr/>
        </p:nvSpPr>
        <p:spPr>
          <a:xfrm>
            <a:off x="457200" y="1939925"/>
            <a:ext cx="8229600" cy="147117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18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Finding a common factor could be difficult here. Prime factoring helps.</a:t>
            </a:r>
            <a:endParaRPr lang="en-IN" dirty="0"/>
          </a:p>
        </p:txBody>
      </p:sp>
      <p:pic>
        <p:nvPicPr>
          <p:cNvPr id="7" name="Picture 6" descr="52 divided by 65 equals 2 times 2 times 13 whole divided by 5 times 13.&#10;After canceling the common factor of 13 from both numerator and denominator, the simplified fraction is 4 divided by 5.">
            <a:extLst>
              <a:ext uri="{FF2B5EF4-FFF2-40B4-BE49-F238E27FC236}">
                <a16:creationId xmlns:a16="http://schemas.microsoft.com/office/drawing/2014/main" id="{5E8607F2-F5B9-17DA-84EA-81A14A3D1ADC}"/>
              </a:ext>
            </a:extLst>
          </p:cNvPr>
          <p:cNvPicPr>
            <a:picLocks noChangeAspect="1"/>
          </p:cNvPicPr>
          <p:nvPr/>
        </p:nvPicPr>
        <p:blipFill>
          <a:blip r:embed="rId4"/>
          <a:stretch>
            <a:fillRect/>
          </a:stretch>
        </p:blipFill>
        <p:spPr>
          <a:xfrm>
            <a:off x="3476084" y="3429000"/>
            <a:ext cx="2191832" cy="864000"/>
          </a:xfrm>
          <a:prstGeom prst="rect">
            <a:avLst/>
          </a:prstGeom>
        </p:spPr>
      </p:pic>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8: Application: Reducing Fractions to Lowest Terms </a:t>
            </a:r>
          </a:p>
        </p:txBody>
      </p:sp>
      <p:sp>
        <p:nvSpPr>
          <p:cNvPr id="3" name="Content Placeholder 2"/>
          <p:cNvSpPr>
            <a:spLocks noGrp="1"/>
          </p:cNvSpPr>
          <p:nvPr>
            <p:ph idx="1"/>
          </p:nvPr>
        </p:nvSpPr>
        <p:spPr/>
        <p:txBody>
          <a:bodyPr/>
          <a:lstStyle/>
          <a:p>
            <a:r>
              <a:rPr lang="en-US" dirty="0"/>
              <a:t>Suppose you had </a:t>
            </a:r>
            <a:r>
              <a:rPr lang="en-US" dirty="0">
                <a:solidFill>
                  <a:srgbClr val="0000FF"/>
                </a:solidFill>
              </a:rPr>
              <a:t>$25 </a:t>
            </a:r>
            <a:r>
              <a:rPr lang="en-US" dirty="0"/>
              <a:t>and you spent </a:t>
            </a:r>
            <a:r>
              <a:rPr lang="en-US" dirty="0">
                <a:solidFill>
                  <a:srgbClr val="0000FF"/>
                </a:solidFill>
              </a:rPr>
              <a:t>$15 </a:t>
            </a:r>
            <a:r>
              <a:rPr lang="en-US" dirty="0"/>
              <a:t>to buy music. </a:t>
            </a:r>
          </a:p>
          <a:p>
            <a:pPr marL="514350" indent="-514350">
              <a:buFont typeface="+mj-lt"/>
              <a:buAutoNum type="alphaLcPeriod"/>
            </a:pPr>
            <a:r>
              <a:rPr lang="en-US" dirty="0"/>
              <a:t>What fraction of your money did you spend on music? </a:t>
            </a:r>
          </a:p>
          <a:p>
            <a:pPr marL="514350" indent="-514350">
              <a:buFont typeface="+mj-lt"/>
              <a:buAutoNum type="alphaLcPeriod"/>
            </a:pPr>
            <a:r>
              <a:rPr lang="en-US" dirty="0"/>
              <a:t>What fraction do you still have? </a:t>
            </a:r>
          </a:p>
          <a:p>
            <a:r>
              <a:rPr lang="en-US" b="1" dirty="0"/>
              <a:t>Solution </a:t>
            </a:r>
          </a:p>
          <a:p>
            <a:pPr marL="514350" indent="-514350">
              <a:buFont typeface="+mj-lt"/>
              <a:buAutoNum type="alphaLcPeriod"/>
            </a:pPr>
            <a:r>
              <a:rPr lang="en-US" dirty="0"/>
              <a:t>The fraction you spent is </a:t>
            </a:r>
          </a:p>
          <a:p>
            <a:pPr marL="514350" indent="-514350">
              <a:buFont typeface="+mj-lt"/>
              <a:buAutoNum type="alphaLcPeriod"/>
            </a:pPr>
            <a:endParaRPr lang="en-US" sz="800" dirty="0"/>
          </a:p>
        </p:txBody>
      </p:sp>
      <p:pic>
        <p:nvPicPr>
          <p:cNvPr id="6" name="Picture 5" descr="15 divided by 25 equals 3 times 5 whole divided by 5 times 5.&#10;Canceling the common factor of 5 from the numerator and denominator gives 3 divided by 5.">
            <a:extLst>
              <a:ext uri="{FF2B5EF4-FFF2-40B4-BE49-F238E27FC236}">
                <a16:creationId xmlns:a16="http://schemas.microsoft.com/office/drawing/2014/main" id="{6853A808-049D-46E8-1F7A-247F867335A3}"/>
              </a:ext>
            </a:extLst>
          </p:cNvPr>
          <p:cNvPicPr>
            <a:picLocks noChangeAspect="1"/>
          </p:cNvPicPr>
          <p:nvPr/>
        </p:nvPicPr>
        <p:blipFill>
          <a:blip r:embed="rId3"/>
          <a:stretch>
            <a:fillRect/>
          </a:stretch>
        </p:blipFill>
        <p:spPr>
          <a:xfrm>
            <a:off x="4724401" y="3566160"/>
            <a:ext cx="1837137" cy="864000"/>
          </a:xfrm>
          <a:prstGeom prst="rect">
            <a:avLst/>
          </a:prstGeom>
        </p:spPr>
      </p:pic>
      <p:sp>
        <p:nvSpPr>
          <p:cNvPr id="12" name="TextBox 11">
            <a:extLst>
              <a:ext uri="{FF2B5EF4-FFF2-40B4-BE49-F238E27FC236}">
                <a16:creationId xmlns:a16="http://schemas.microsoft.com/office/drawing/2014/main" id="{917ADA13-75AE-E348-CF6C-514F762085F8}"/>
              </a:ext>
            </a:extLst>
          </p:cNvPr>
          <p:cNvSpPr txBox="1"/>
          <p:nvPr/>
        </p:nvSpPr>
        <p:spPr>
          <a:xfrm>
            <a:off x="457200" y="4486115"/>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a:t>
            </a:r>
            <a:endParaRPr lang="en-IN" dirty="0"/>
          </a:p>
        </p:txBody>
      </p:sp>
      <p:sp>
        <p:nvSpPr>
          <p:cNvPr id="5" name="TextBox 4">
            <a:extLst>
              <a:ext uri="{FF2B5EF4-FFF2-40B4-BE49-F238E27FC236}">
                <a16:creationId xmlns:a16="http://schemas.microsoft.com/office/drawing/2014/main" id="{86A1BF41-9295-A9C3-E238-33E32AE02533}"/>
              </a:ext>
            </a:extLst>
          </p:cNvPr>
          <p:cNvSpPr txBox="1"/>
          <p:nvPr/>
        </p:nvSpPr>
        <p:spPr>
          <a:xfrm>
            <a:off x="990600" y="4478790"/>
            <a:ext cx="725805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Since you still have </a:t>
            </a:r>
            <a:r>
              <a:rPr kumimoji="0" lang="en-US" sz="2800" b="0" i="0" u="none" strike="noStrike" kern="1200" cap="none" spc="0" normalizeH="0" baseline="0" noProof="0" dirty="0">
                <a:ln>
                  <a:noFill/>
                </a:ln>
                <a:solidFill>
                  <a:srgbClr val="000099"/>
                </a:solidFill>
                <a:effectLst/>
                <a:uLnTx/>
                <a:uFillTx/>
                <a:latin typeface="Calibri"/>
                <a:ea typeface="+mn-ea"/>
                <a:cs typeface="+mn-cs"/>
              </a:rPr>
              <a:t>$25 </a:t>
            </a:r>
            <a:r>
              <a:rPr kumimoji="0" lang="en-US" sz="2800" b="0" i="0" u="none" strike="noStrike" kern="1200" cap="none" spc="0" normalizeH="0" baseline="0" noProof="0" dirty="0">
                <a:ln>
                  <a:noFill/>
                </a:ln>
                <a:solidFill>
                  <a:srgbClr val="000099"/>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000099"/>
                </a:solidFill>
                <a:effectLst/>
                <a:uLnTx/>
                <a:uFillTx/>
                <a:latin typeface="Calibri"/>
                <a:ea typeface="+mn-ea"/>
                <a:cs typeface="+mn-cs"/>
              </a:rPr>
              <a:t> $15 = $10</a:t>
            </a:r>
            <a:r>
              <a:rPr kumimoji="0" lang="en-US" sz="2800" b="0" i="0" u="none" strike="noStrike" kern="1200" cap="none" spc="0" normalizeH="0" baseline="0" noProof="0" dirty="0">
                <a:ln>
                  <a:noFill/>
                </a:ln>
                <a:solidFill>
                  <a:srgbClr val="366092"/>
                </a:solidFill>
                <a:effectLst/>
                <a:uLnTx/>
                <a:uFillTx/>
                <a:latin typeface="Calibri"/>
                <a:ea typeface="+mn-ea"/>
                <a:cs typeface="+mn-cs"/>
              </a:rPr>
              <a:t>, the fraction you still have is</a:t>
            </a:r>
            <a:endParaRPr lang="en-IN" dirty="0"/>
          </a:p>
        </p:txBody>
      </p:sp>
      <p:pic>
        <p:nvPicPr>
          <p:cNvPr id="4" name="Picture 3" descr="10 divided by 25 equals 2 times 5 whole divided by 5 times 5.&#10;Canceling the common factor of 5 from both the numerator and the denominator results in 2 divided by 5.">
            <a:extLst>
              <a:ext uri="{FF2B5EF4-FFF2-40B4-BE49-F238E27FC236}">
                <a16:creationId xmlns:a16="http://schemas.microsoft.com/office/drawing/2014/main" id="{9FF178ED-56FF-E3C2-21C3-836B895792D0}"/>
              </a:ext>
            </a:extLst>
          </p:cNvPr>
          <p:cNvPicPr>
            <a:picLocks noChangeAspect="1"/>
          </p:cNvPicPr>
          <p:nvPr/>
        </p:nvPicPr>
        <p:blipFill>
          <a:blip r:embed="rId4"/>
          <a:stretch>
            <a:fillRect/>
          </a:stretch>
        </p:blipFill>
        <p:spPr>
          <a:xfrm>
            <a:off x="3614845" y="5018191"/>
            <a:ext cx="1914310" cy="926672"/>
          </a:xfrm>
          <a:prstGeom prst="rect">
            <a:avLst/>
          </a:prstGeom>
        </p:spPr>
      </p:pic>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Multiplying and Reducing Using Prime Factors</a:t>
            </a:r>
          </a:p>
        </p:txBody>
      </p:sp>
      <p:sp>
        <p:nvSpPr>
          <p:cNvPr id="3" name="Content Placeholder 2"/>
          <p:cNvSpPr>
            <a:spLocks noGrp="1"/>
          </p:cNvSpPr>
          <p:nvPr>
            <p:ph idx="1"/>
          </p:nvPr>
        </p:nvSpPr>
        <p:spPr/>
        <p:txBody>
          <a:bodyPr>
            <a:noAutofit/>
          </a:bodyPr>
          <a:lstStyle/>
          <a:p>
            <a:r>
              <a:rPr lang="en-US" dirty="0"/>
              <a:t>Multiply and reduce to lowest terms:</a:t>
            </a:r>
          </a:p>
        </p:txBody>
      </p:sp>
      <p:pic>
        <p:nvPicPr>
          <p:cNvPr id="5" name="Picture 4" descr="15 divided by 28 times 7 divided by 9 ">
            <a:extLst>
              <a:ext uri="{FF2B5EF4-FFF2-40B4-BE49-F238E27FC236}">
                <a16:creationId xmlns:a16="http://schemas.microsoft.com/office/drawing/2014/main" id="{FE1C5E1C-DDE2-EC5B-DC69-9B639CCF3A89}"/>
              </a:ext>
            </a:extLst>
          </p:cNvPr>
          <p:cNvPicPr>
            <a:picLocks noChangeAspect="1"/>
          </p:cNvPicPr>
          <p:nvPr/>
        </p:nvPicPr>
        <p:blipFill>
          <a:blip r:embed="rId3"/>
          <a:stretch>
            <a:fillRect/>
          </a:stretch>
        </p:blipFill>
        <p:spPr>
          <a:xfrm>
            <a:off x="5893377" y="1154905"/>
            <a:ext cx="843182" cy="864000"/>
          </a:xfrm>
          <a:prstGeom prst="rect">
            <a:avLst/>
          </a:prstGeom>
        </p:spPr>
      </p:pic>
      <p:sp>
        <p:nvSpPr>
          <p:cNvPr id="6" name="TextBox 5">
            <a:extLst>
              <a:ext uri="{FF2B5EF4-FFF2-40B4-BE49-F238E27FC236}">
                <a16:creationId xmlns:a16="http://schemas.microsoft.com/office/drawing/2014/main" id="{2CDA489F-F115-DF8A-BD91-68BD82EF4535}"/>
              </a:ext>
            </a:extLst>
          </p:cNvPr>
          <p:cNvSpPr txBox="1"/>
          <p:nvPr/>
        </p:nvSpPr>
        <p:spPr>
          <a:xfrm>
            <a:off x="457200" y="1793875"/>
            <a:ext cx="8229600" cy="2332946"/>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Do not start by multiplying the numerators and denominators. The results would simply be large numbers that would then need to be factored. Using prime factors, we have the following.</a:t>
            </a:r>
          </a:p>
        </p:txBody>
      </p:sp>
      <p:pic>
        <p:nvPicPr>
          <p:cNvPr id="8" name="Picture 7" descr="15 divided by 28 times 7 divided by 9 equals 15 times 7 whole divided by 28 times 9.&#10;Factoring and canceling common terms: 3 times 5 times 7 whole divided by 2 times 2 times 7 times 3 times 3.&#10;Canceling out the common 3s and 7s, we are left with 5 divided by 2 times 2 times 3, which is 5 divided by 12.">
            <a:extLst>
              <a:ext uri="{FF2B5EF4-FFF2-40B4-BE49-F238E27FC236}">
                <a16:creationId xmlns:a16="http://schemas.microsoft.com/office/drawing/2014/main" id="{DF8D296A-1F20-833B-C893-A3E8116724B6}"/>
              </a:ext>
            </a:extLst>
          </p:cNvPr>
          <p:cNvPicPr>
            <a:picLocks noChangeAspect="1"/>
          </p:cNvPicPr>
          <p:nvPr/>
        </p:nvPicPr>
        <p:blipFill>
          <a:blip r:embed="rId4"/>
          <a:stretch>
            <a:fillRect/>
          </a:stretch>
        </p:blipFill>
        <p:spPr>
          <a:xfrm>
            <a:off x="1658828" y="4133970"/>
            <a:ext cx="5606147" cy="936000"/>
          </a:xfrm>
          <a:prstGeom prst="rect">
            <a:avLst/>
          </a:prstGeom>
        </p:spPr>
      </p:pic>
      <p:sp>
        <p:nvSpPr>
          <p:cNvPr id="7" name="TextBox 6">
            <a:extLst>
              <a:ext uri="{FF2B5EF4-FFF2-40B4-BE49-F238E27FC236}">
                <a16:creationId xmlns:a16="http://schemas.microsoft.com/office/drawing/2014/main" id="{E7791498-5DC6-095D-4B6D-C681EB1D2496}"/>
              </a:ext>
            </a:extLst>
          </p:cNvPr>
          <p:cNvSpPr txBox="1"/>
          <p:nvPr/>
        </p:nvSpPr>
        <p:spPr>
          <a:xfrm>
            <a:off x="457200" y="5122748"/>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Note that we did not find the product in the numerator or denominator before factoring.</a:t>
            </a:r>
            <a:endParaRPr lang="en-IN" dirty="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76200"/>
            <a:ext cx="8229600" cy="914400"/>
          </a:xfrm>
          <a:prstGeom prst="rect">
            <a:avLst/>
          </a:prstGeom>
        </p:spPr>
        <p:txBody>
          <a:bodyPr/>
          <a:lstStyle/>
          <a:p>
            <a:r>
              <a:rPr lang="en-US" sz="320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57200" indent="-457200">
              <a:spcBef>
                <a:spcPct val="20000"/>
              </a:spcBef>
              <a:buFont typeface="Courier New" pitchFamily="49" charset="0"/>
              <a:buChar char="o"/>
            </a:pPr>
            <a:r>
              <a:rPr lang="en-US" sz="2800" dirty="0"/>
              <a:t>Multiply fractions. </a:t>
            </a:r>
          </a:p>
          <a:p>
            <a:pPr marL="457200" lvl="0" indent="-457200">
              <a:spcBef>
                <a:spcPct val="20000"/>
              </a:spcBef>
              <a:buFont typeface="Courier New" pitchFamily="49" charset="0"/>
              <a:buChar char="o"/>
            </a:pPr>
            <a:r>
              <a:rPr lang="en-US" sz="2800" dirty="0"/>
              <a:t>Reduce fractions to lowest terms.</a:t>
            </a:r>
          </a:p>
          <a:p>
            <a:pPr marL="457200" indent="-457200">
              <a:spcBef>
                <a:spcPct val="20000"/>
              </a:spcBef>
              <a:buFont typeface="Courier New" pitchFamily="49" charset="0"/>
              <a:buChar char="o"/>
            </a:pPr>
            <a:r>
              <a:rPr lang="en-US" sz="2800" dirty="0"/>
              <a:t>Multiply and reduce fractions to lowest terms.</a:t>
            </a:r>
          </a:p>
          <a:p>
            <a:pPr marL="461963" indent="-461963">
              <a:buFont typeface="Courier New" pitchFamily="49" charset="0"/>
              <a:buChar char="o"/>
            </a:pPr>
            <a:r>
              <a:rPr lang="en-US" sz="2800" dirty="0"/>
              <a:t>Find the reciprocal of a fraction. </a:t>
            </a:r>
          </a:p>
          <a:p>
            <a:pPr marL="461963" indent="-461963">
              <a:buFont typeface="Courier New" pitchFamily="49" charset="0"/>
              <a:buChar char="o"/>
            </a:pPr>
            <a:r>
              <a:rPr lang="en-US" sz="2800" dirty="0"/>
              <a:t>Divide fractions. </a:t>
            </a:r>
          </a:p>
          <a:p>
            <a:pPr marL="457200" indent="-457200">
              <a:spcBef>
                <a:spcPct val="20000"/>
              </a:spcBef>
              <a:buFont typeface="Courier New" pitchFamily="49" charset="0"/>
              <a:buChar char="o"/>
            </a:pPr>
            <a:endParaRPr lang="en-US" sz="2800" dirty="0"/>
          </a:p>
          <a:p>
            <a:pPr marL="457200" marR="0" lvl="0" indent="-457200" algn="l" defTabSz="914400" rtl="0" eaLnBrk="1" fontAlgn="auto" latinLnBrk="0" hangingPunct="1">
              <a:lnSpc>
                <a:spcPct val="100000"/>
              </a:lnSpc>
              <a:spcBef>
                <a:spcPct val="20000"/>
              </a:spcBef>
              <a:spcAft>
                <a:spcPts val="0"/>
              </a:spcAft>
              <a:buClrTx/>
              <a:buSzTx/>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Multiplying and Reducing Using Prime Factors</a:t>
            </a:r>
          </a:p>
        </p:txBody>
      </p:sp>
      <p:sp>
        <p:nvSpPr>
          <p:cNvPr id="3" name="Content Placeholder 2"/>
          <p:cNvSpPr>
            <a:spLocks noGrp="1"/>
          </p:cNvSpPr>
          <p:nvPr>
            <p:ph idx="1"/>
          </p:nvPr>
        </p:nvSpPr>
        <p:spPr/>
        <p:txBody>
          <a:bodyPr/>
          <a:lstStyle/>
          <a:p>
            <a:endParaRPr lang="en-US" sz="1000" dirty="0"/>
          </a:p>
          <a:p>
            <a:r>
              <a:rPr lang="en-US" dirty="0"/>
              <a:t>Multiply and reduce to lowest terms:</a:t>
            </a:r>
          </a:p>
        </p:txBody>
      </p:sp>
      <p:pic>
        <p:nvPicPr>
          <p:cNvPr id="5" name="Picture 4" descr="9 divided by 10 times 25 divided by 32 times 44 divided by 33.">
            <a:extLst>
              <a:ext uri="{FF2B5EF4-FFF2-40B4-BE49-F238E27FC236}">
                <a16:creationId xmlns:a16="http://schemas.microsoft.com/office/drawing/2014/main" id="{15C50784-C884-3667-10B0-8528046CA28B}"/>
              </a:ext>
            </a:extLst>
          </p:cNvPr>
          <p:cNvPicPr>
            <a:picLocks noChangeAspect="1"/>
          </p:cNvPicPr>
          <p:nvPr/>
        </p:nvPicPr>
        <p:blipFill>
          <a:blip r:embed="rId3"/>
          <a:stretch>
            <a:fillRect/>
          </a:stretch>
        </p:blipFill>
        <p:spPr>
          <a:xfrm>
            <a:off x="5922415" y="1388878"/>
            <a:ext cx="1592674" cy="864000"/>
          </a:xfrm>
          <a:prstGeom prst="rect">
            <a:avLst/>
          </a:prstGeom>
        </p:spPr>
      </p:pic>
      <p:sp>
        <p:nvSpPr>
          <p:cNvPr id="8" name="TextBox 7">
            <a:extLst>
              <a:ext uri="{FF2B5EF4-FFF2-40B4-BE49-F238E27FC236}">
                <a16:creationId xmlns:a16="http://schemas.microsoft.com/office/drawing/2014/main" id="{56C29268-D074-53E2-9A30-F1897CCDC9F9}"/>
              </a:ext>
            </a:extLst>
          </p:cNvPr>
          <p:cNvSpPr txBox="1"/>
          <p:nvPr/>
        </p:nvSpPr>
        <p:spPr>
          <a:xfrm>
            <a:off x="457200" y="2031209"/>
            <a:ext cx="4572000" cy="104028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Using prime factors, we have</a:t>
            </a:r>
            <a:endParaRPr lang="en-IN" dirty="0"/>
          </a:p>
        </p:txBody>
      </p:sp>
      <p:pic>
        <p:nvPicPr>
          <p:cNvPr id="4" name="Picture 3" descr="Nine divided by ten times twenty five divided by thirty two times forty four divided by thirty three equals nine times twenty five times forty four whole divided by ten times thirty two times thirty three.&#10;Factoring each number and canceling common factors: three times three times five times five times two times two times eleven divided by two times five times two times two times two times two times three times eleven.&#10;Canceling out common factors of two, three, five, and eleven leaves: three times five whole divided by two times two times two times two, which equals fifteen divided by sixteen.">
            <a:extLst>
              <a:ext uri="{FF2B5EF4-FFF2-40B4-BE49-F238E27FC236}">
                <a16:creationId xmlns:a16="http://schemas.microsoft.com/office/drawing/2014/main" id="{C449F609-6097-4525-00C9-3AFC086AE331}"/>
              </a:ext>
            </a:extLst>
          </p:cNvPr>
          <p:cNvPicPr>
            <a:picLocks noChangeAspect="1"/>
          </p:cNvPicPr>
          <p:nvPr/>
        </p:nvPicPr>
        <p:blipFill>
          <a:blip r:embed="rId4"/>
          <a:stretch>
            <a:fillRect/>
          </a:stretch>
        </p:blipFill>
        <p:spPr>
          <a:xfrm>
            <a:off x="838200" y="3230928"/>
            <a:ext cx="6829425" cy="1809750"/>
          </a:xfrm>
          <a:prstGeom prst="rect">
            <a:avLst/>
          </a:prstGeom>
        </p:spPr>
      </p:pic>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11: Multiplying and Reducing Using Prime Factors</a:t>
            </a:r>
          </a:p>
        </p:txBody>
      </p:sp>
      <p:sp>
        <p:nvSpPr>
          <p:cNvPr id="3" name="Content Placeholder 2"/>
          <p:cNvSpPr>
            <a:spLocks noGrp="1"/>
          </p:cNvSpPr>
          <p:nvPr>
            <p:ph idx="1"/>
          </p:nvPr>
        </p:nvSpPr>
        <p:spPr/>
        <p:txBody>
          <a:bodyPr/>
          <a:lstStyle/>
          <a:p>
            <a:r>
              <a:rPr lang="en-US" dirty="0"/>
              <a:t>Multiply and reduce to lowest terms: </a:t>
            </a:r>
          </a:p>
          <a:p>
            <a:r>
              <a:rPr lang="en-US" b="1" dirty="0"/>
              <a:t>Solution</a:t>
            </a:r>
          </a:p>
          <a:p>
            <a:endParaRPr lang="en-US" dirty="0"/>
          </a:p>
        </p:txBody>
      </p:sp>
      <p:pic>
        <p:nvPicPr>
          <p:cNvPr id="6" name="Picture 5" descr="17 divided by 50 times 25 divided by 34 times 8">
            <a:extLst>
              <a:ext uri="{FF2B5EF4-FFF2-40B4-BE49-F238E27FC236}">
                <a16:creationId xmlns:a16="http://schemas.microsoft.com/office/drawing/2014/main" id="{71368D60-2A3A-3D00-F800-B32C1B3564FE}"/>
              </a:ext>
            </a:extLst>
          </p:cNvPr>
          <p:cNvPicPr>
            <a:picLocks noChangeAspect="1"/>
          </p:cNvPicPr>
          <p:nvPr/>
        </p:nvPicPr>
        <p:blipFill>
          <a:blip r:embed="rId3"/>
          <a:stretch>
            <a:fillRect/>
          </a:stretch>
        </p:blipFill>
        <p:spPr>
          <a:xfrm>
            <a:off x="5929665" y="1132578"/>
            <a:ext cx="1374072" cy="864000"/>
          </a:xfrm>
          <a:prstGeom prst="rect">
            <a:avLst/>
          </a:prstGeom>
        </p:spPr>
      </p:pic>
      <p:sp>
        <p:nvSpPr>
          <p:cNvPr id="4" name="TextBox 3">
            <a:extLst>
              <a:ext uri="{FF2B5EF4-FFF2-40B4-BE49-F238E27FC236}">
                <a16:creationId xmlns:a16="http://schemas.microsoft.com/office/drawing/2014/main" id="{A0E58247-97A3-C3E1-421F-A97474634A36}"/>
              </a:ext>
            </a:extLst>
          </p:cNvPr>
          <p:cNvSpPr txBox="1"/>
          <p:nvPr/>
        </p:nvSpPr>
        <p:spPr>
          <a:xfrm>
            <a:off x="462197" y="1792785"/>
            <a:ext cx="15240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7" name="Picture 6" descr="Seventeen divided by fifty times twenty five divided by thirty four times eight equals seventeen times twenty five times eight whole divided by fifty times thirty four times one. Note that eight equals eight divided by one.&#10;&#10;This equals seventeen times twenty five times two times two times two whole divided by two times twenty five times two times seventeen times one.&#10;&#10;Common factors of 17, 25, and 2 are canceled from both the numerator and denominator. In this example, 25 is a common factor that is not a prime number.&#10;&#10;This simplifies to two divided by one, which equals two.">
            <a:extLst>
              <a:ext uri="{FF2B5EF4-FFF2-40B4-BE49-F238E27FC236}">
                <a16:creationId xmlns:a16="http://schemas.microsoft.com/office/drawing/2014/main" id="{A93EAE77-01ED-8354-96A9-A4BAD713194B}"/>
              </a:ext>
            </a:extLst>
          </p:cNvPr>
          <p:cNvPicPr>
            <a:picLocks noChangeAspect="1"/>
          </p:cNvPicPr>
          <p:nvPr/>
        </p:nvPicPr>
        <p:blipFill>
          <a:blip r:embed="rId4"/>
          <a:stretch>
            <a:fillRect/>
          </a:stretch>
        </p:blipFill>
        <p:spPr>
          <a:xfrm>
            <a:off x="609600" y="2305917"/>
            <a:ext cx="7449590" cy="2800741"/>
          </a:xfrm>
          <a:prstGeom prst="rect">
            <a:avLst/>
          </a:prstGeom>
        </p:spPr>
      </p:pic>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12: Multiplying and Reducing Using Prime Factors </a:t>
            </a:r>
          </a:p>
        </p:txBody>
      </p:sp>
      <p:sp>
        <p:nvSpPr>
          <p:cNvPr id="3" name="Content Placeholder 2"/>
          <p:cNvSpPr>
            <a:spLocks noGrp="1"/>
          </p:cNvSpPr>
          <p:nvPr>
            <p:ph idx="1"/>
          </p:nvPr>
        </p:nvSpPr>
        <p:spPr/>
        <p:txBody>
          <a:bodyPr/>
          <a:lstStyle/>
          <a:p>
            <a:r>
              <a:rPr lang="en-US" dirty="0"/>
              <a:t>Multiply and reduce to lowest terms:</a:t>
            </a:r>
          </a:p>
          <a:p>
            <a:r>
              <a:rPr lang="en-US" b="1" dirty="0"/>
              <a:t>Solution </a:t>
            </a:r>
            <a:endParaRPr lang="en-US" dirty="0"/>
          </a:p>
        </p:txBody>
      </p:sp>
      <p:pic>
        <p:nvPicPr>
          <p:cNvPr id="5" name="Picture 4" descr="55 divided by 26 times 8 divided by 44 times 91 divided by 35">
            <a:extLst>
              <a:ext uri="{FF2B5EF4-FFF2-40B4-BE49-F238E27FC236}">
                <a16:creationId xmlns:a16="http://schemas.microsoft.com/office/drawing/2014/main" id="{49046003-5059-E587-AF77-735141DCF8F8}"/>
              </a:ext>
            </a:extLst>
          </p:cNvPr>
          <p:cNvPicPr>
            <a:picLocks noChangeAspect="1"/>
          </p:cNvPicPr>
          <p:nvPr/>
        </p:nvPicPr>
        <p:blipFill>
          <a:blip r:embed="rId3"/>
          <a:stretch>
            <a:fillRect/>
          </a:stretch>
        </p:blipFill>
        <p:spPr>
          <a:xfrm>
            <a:off x="5903145" y="1130894"/>
            <a:ext cx="1592674" cy="864000"/>
          </a:xfrm>
          <a:prstGeom prst="rect">
            <a:avLst/>
          </a:prstGeom>
        </p:spPr>
      </p:pic>
      <p:sp>
        <p:nvSpPr>
          <p:cNvPr id="8" name="TextBox 7">
            <a:extLst>
              <a:ext uri="{FF2B5EF4-FFF2-40B4-BE49-F238E27FC236}">
                <a16:creationId xmlns:a16="http://schemas.microsoft.com/office/drawing/2014/main" id="{295FAA3C-20DD-6E83-3437-681AC5136D16}"/>
              </a:ext>
            </a:extLst>
          </p:cNvPr>
          <p:cNvSpPr txBox="1"/>
          <p:nvPr/>
        </p:nvSpPr>
        <p:spPr>
          <a:xfrm>
            <a:off x="457200" y="1792012"/>
            <a:ext cx="15240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10" name="Picture 9" descr="Fifty five divided by twenty six times eight divided by forty four times ninety one divided by thirty five &#10;equals fifty five times eight times ninety one whole divided by twenty six times forty four times thirty five, with common factors of five, eleven, two, and seven canceled out, equals one divided by one, equals one.">
            <a:extLst>
              <a:ext uri="{FF2B5EF4-FFF2-40B4-BE49-F238E27FC236}">
                <a16:creationId xmlns:a16="http://schemas.microsoft.com/office/drawing/2014/main" id="{7BFD12F0-CB3C-8AFC-0638-5E5CE6912043}"/>
              </a:ext>
            </a:extLst>
          </p:cNvPr>
          <p:cNvPicPr>
            <a:picLocks noChangeAspect="1"/>
          </p:cNvPicPr>
          <p:nvPr/>
        </p:nvPicPr>
        <p:blipFill>
          <a:blip r:embed="rId4"/>
          <a:stretch>
            <a:fillRect/>
          </a:stretch>
        </p:blipFill>
        <p:spPr>
          <a:xfrm>
            <a:off x="533400" y="2438400"/>
            <a:ext cx="4629150" cy="2876550"/>
          </a:xfrm>
          <a:prstGeom prst="rect">
            <a:avLst/>
          </a:prstGeom>
        </p:spPr>
      </p:pic>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13: Application: Multiplying and Reducing Fractions</a:t>
            </a:r>
            <a:r>
              <a:rPr lang="en-US" baseline="-25000" dirty="0">
                <a:solidFill>
                  <a:schemeClr val="accent1"/>
                </a:solidFill>
              </a:rPr>
              <a:t>1</a:t>
            </a:r>
            <a:endParaRPr lang="en-US" dirty="0"/>
          </a:p>
        </p:txBody>
      </p:sp>
      <p:sp>
        <p:nvSpPr>
          <p:cNvPr id="3" name="Content Placeholder 2"/>
          <p:cNvSpPr>
            <a:spLocks noGrp="1"/>
          </p:cNvSpPr>
          <p:nvPr>
            <p:ph idx="1"/>
          </p:nvPr>
        </p:nvSpPr>
        <p:spPr/>
        <p:txBody>
          <a:bodyPr>
            <a:normAutofit/>
          </a:bodyPr>
          <a:lstStyle/>
          <a:p>
            <a:r>
              <a:rPr lang="en-US" dirty="0"/>
              <a:t>A study showed that</a:t>
            </a:r>
          </a:p>
          <a:p>
            <a:endParaRPr lang="en-US" dirty="0"/>
          </a:p>
        </p:txBody>
      </p:sp>
      <p:pic>
        <p:nvPicPr>
          <p:cNvPr id="10" name="Picture 9" descr="5 divided by 8">
            <a:extLst>
              <a:ext uri="{FF2B5EF4-FFF2-40B4-BE49-F238E27FC236}">
                <a16:creationId xmlns:a16="http://schemas.microsoft.com/office/drawing/2014/main" id="{71A9A835-FA97-53B1-5875-B9A4D9078311}"/>
              </a:ext>
            </a:extLst>
          </p:cNvPr>
          <p:cNvPicPr>
            <a:picLocks noChangeAspect="1"/>
          </p:cNvPicPr>
          <p:nvPr/>
        </p:nvPicPr>
        <p:blipFill>
          <a:blip r:embed="rId3"/>
          <a:stretch>
            <a:fillRect/>
          </a:stretch>
        </p:blipFill>
        <p:spPr>
          <a:xfrm>
            <a:off x="3514946" y="1134068"/>
            <a:ext cx="281061" cy="864000"/>
          </a:xfrm>
          <a:prstGeom prst="rect">
            <a:avLst/>
          </a:prstGeom>
        </p:spPr>
      </p:pic>
      <p:sp>
        <p:nvSpPr>
          <p:cNvPr id="4" name="TextBox 3">
            <a:extLst>
              <a:ext uri="{FF2B5EF4-FFF2-40B4-BE49-F238E27FC236}">
                <a16:creationId xmlns:a16="http://schemas.microsoft.com/office/drawing/2014/main" id="{A004F693-3071-D93E-F49C-AB9F6584F460}"/>
              </a:ext>
            </a:extLst>
          </p:cNvPr>
          <p:cNvSpPr txBox="1"/>
          <p:nvPr/>
        </p:nvSpPr>
        <p:spPr>
          <a:xfrm>
            <a:off x="3739734" y="1281440"/>
            <a:ext cx="41910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of the members of a public</a:t>
            </a:r>
            <a:endParaRPr lang="en-IN" dirty="0"/>
          </a:p>
        </p:txBody>
      </p:sp>
      <p:sp>
        <p:nvSpPr>
          <p:cNvPr id="5" name="TextBox 4">
            <a:extLst>
              <a:ext uri="{FF2B5EF4-FFF2-40B4-BE49-F238E27FC236}">
                <a16:creationId xmlns:a16="http://schemas.microsoft.com/office/drawing/2014/main" id="{38483B0A-6902-3DE4-F191-DBEEE3463A2B}"/>
              </a:ext>
            </a:extLst>
          </p:cNvPr>
          <p:cNvSpPr txBox="1"/>
          <p:nvPr/>
        </p:nvSpPr>
        <p:spPr>
          <a:xfrm>
            <a:off x="457200" y="1794022"/>
            <a:ext cx="8229600" cy="3280898"/>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service organization were in favor of a new set of bylaws. If the organization had a membership of 200 people, how many were in favor of the changes in the bylaws?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 </a:t>
            </a:r>
          </a:p>
          <a:p>
            <a:pPr marL="0" marR="0" lvl="0" indent="0" algn="l" defTabSz="914400" rtl="0" eaLnBrk="1" fontAlgn="auto" latinLnBrk="0" hangingPunct="1">
              <a:lnSpc>
                <a:spcPct val="100000"/>
              </a:lnSpc>
              <a:spcBef>
                <a:spcPct val="20000"/>
              </a:spcBef>
              <a:spcAft>
                <a:spcPts val="0"/>
              </a:spcAft>
              <a:buClrTx/>
              <a:buSzTx/>
              <a:buFontTx/>
              <a:buNone/>
              <a:tabLst>
                <a:tab pos="1141413" algn="l"/>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	</a:t>
            </a:r>
            <a:r>
              <a:rPr kumimoji="0" lang="en-US" sz="2800" b="0" i="0" u="none" strike="noStrike" kern="1200" cap="none" spc="0" normalizeH="0" baseline="0" noProof="0" dirty="0">
                <a:ln>
                  <a:noFill/>
                </a:ln>
                <a:solidFill>
                  <a:srgbClr val="366092"/>
                </a:solidFill>
                <a:effectLst/>
                <a:uLnTx/>
                <a:uFillTx/>
                <a:latin typeface="Calibri"/>
                <a:ea typeface="+mn-ea"/>
                <a:cs typeface="+mn-cs"/>
              </a:rPr>
              <a:t>READ: Read the problem carefully. Note we 	need to find a fraction of the membership.</a:t>
            </a:r>
            <a:endParaRPr lang="en-IN" dirty="0"/>
          </a:p>
        </p:txBody>
      </p:sp>
      <p:sp>
        <p:nvSpPr>
          <p:cNvPr id="6" name="TextBox 5">
            <a:extLst>
              <a:ext uri="{FF2B5EF4-FFF2-40B4-BE49-F238E27FC236}">
                <a16:creationId xmlns:a16="http://schemas.microsoft.com/office/drawing/2014/main" id="{E7A7E221-8712-18E6-C257-4EF94288CC19}"/>
              </a:ext>
            </a:extLst>
          </p:cNvPr>
          <p:cNvSpPr txBox="1"/>
          <p:nvPr/>
        </p:nvSpPr>
        <p:spPr>
          <a:xfrm>
            <a:off x="457200" y="5036195"/>
            <a:ext cx="25146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2:  </a:t>
            </a:r>
            <a:r>
              <a:rPr kumimoji="0" lang="en-US" sz="2800" b="0" i="0" u="none" strike="noStrike" kern="1200" cap="none" spc="0" normalizeH="0" baseline="0" noProof="0" dirty="0">
                <a:ln>
                  <a:noFill/>
                </a:ln>
                <a:solidFill>
                  <a:srgbClr val="366092"/>
                </a:solidFill>
                <a:effectLst/>
                <a:uLnTx/>
                <a:uFillTx/>
                <a:latin typeface="Calibri"/>
                <a:ea typeface="+mn-ea"/>
                <a:cs typeface="+mn-cs"/>
              </a:rPr>
              <a:t>SET UP:</a:t>
            </a:r>
            <a:endParaRPr lang="en-IN" dirty="0"/>
          </a:p>
        </p:txBody>
      </p:sp>
      <p:pic>
        <p:nvPicPr>
          <p:cNvPr id="8" name="Picture 7" descr="To find 5 divided by 8 of 200, multiply.">
            <a:extLst>
              <a:ext uri="{FF2B5EF4-FFF2-40B4-BE49-F238E27FC236}">
                <a16:creationId xmlns:a16="http://schemas.microsoft.com/office/drawing/2014/main" id="{00B8E7FB-378F-872A-DC79-C01D8F12DB45}"/>
              </a:ext>
            </a:extLst>
          </p:cNvPr>
          <p:cNvPicPr>
            <a:picLocks noChangeAspect="1"/>
          </p:cNvPicPr>
          <p:nvPr/>
        </p:nvPicPr>
        <p:blipFill>
          <a:blip r:embed="rId4"/>
          <a:stretch>
            <a:fillRect/>
          </a:stretch>
        </p:blipFill>
        <p:spPr>
          <a:xfrm>
            <a:off x="2848409" y="4905377"/>
            <a:ext cx="3730988" cy="828000"/>
          </a:xfrm>
          <a:prstGeom prst="rect">
            <a:avLst/>
          </a:prstGeom>
        </p:spPr>
      </p:pic>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13: Application: Multiplying and Reducing Fractions</a:t>
            </a:r>
            <a:r>
              <a:rPr lang="en-US" baseline="-25000" dirty="0">
                <a:solidFill>
                  <a:schemeClr val="accent1"/>
                </a:solidFill>
              </a:rPr>
              <a:t>2</a:t>
            </a:r>
            <a:endParaRPr lang="en-US" dirty="0"/>
          </a:p>
        </p:txBody>
      </p:sp>
      <p:sp>
        <p:nvSpPr>
          <p:cNvPr id="3" name="Content Placeholder 2"/>
          <p:cNvSpPr>
            <a:spLocks noGrp="1"/>
          </p:cNvSpPr>
          <p:nvPr>
            <p:ph idx="1"/>
          </p:nvPr>
        </p:nvSpPr>
        <p:spPr/>
        <p:txBody>
          <a:bodyPr>
            <a:normAutofit/>
          </a:bodyPr>
          <a:lstStyle/>
          <a:p>
            <a:pPr>
              <a:tabLst>
                <a:tab pos="1200150" algn="l"/>
              </a:tabLst>
            </a:pPr>
            <a:r>
              <a:rPr lang="en-US" b="1" dirty="0"/>
              <a:t>Step 3:</a:t>
            </a:r>
            <a:endParaRPr lang="en-US" dirty="0"/>
          </a:p>
          <a:p>
            <a:pPr>
              <a:tabLst>
                <a:tab pos="1141413" algn="l"/>
              </a:tabLst>
            </a:pPr>
            <a:endParaRPr lang="en-US" dirty="0"/>
          </a:p>
          <a:p>
            <a:endParaRPr lang="en-US" dirty="0"/>
          </a:p>
        </p:txBody>
      </p:sp>
      <p:pic>
        <p:nvPicPr>
          <p:cNvPr id="11" name="Picture 10" descr="SOLVE: The equation is shown as 5 divided by 8 times 200, which is rewritten as 5 divided by 8 times 200 divided by 1. Then the multiplication gives 5 times 8 times 25 divided by 8 times 1. The 8s cancel out, leaving 5 times 25 divided by 1, which equals 125 divided by 1, resulting in the final answer: 125.">
            <a:extLst>
              <a:ext uri="{FF2B5EF4-FFF2-40B4-BE49-F238E27FC236}">
                <a16:creationId xmlns:a16="http://schemas.microsoft.com/office/drawing/2014/main" id="{448580B0-370F-0B24-2A66-E154A958C1CE}"/>
              </a:ext>
            </a:extLst>
          </p:cNvPr>
          <p:cNvPicPr>
            <a:picLocks noChangeAspect="1"/>
          </p:cNvPicPr>
          <p:nvPr/>
        </p:nvPicPr>
        <p:blipFill>
          <a:blip r:embed="rId3"/>
          <a:stretch>
            <a:fillRect/>
          </a:stretch>
        </p:blipFill>
        <p:spPr>
          <a:xfrm>
            <a:off x="1678779" y="1135925"/>
            <a:ext cx="6067425" cy="904875"/>
          </a:xfrm>
          <a:prstGeom prst="rect">
            <a:avLst/>
          </a:prstGeom>
        </p:spPr>
      </p:pic>
      <p:sp>
        <p:nvSpPr>
          <p:cNvPr id="10" name="TextBox 9">
            <a:extLst>
              <a:ext uri="{FF2B5EF4-FFF2-40B4-BE49-F238E27FC236}">
                <a16:creationId xmlns:a16="http://schemas.microsoft.com/office/drawing/2014/main" id="{9586BC68-A154-8A94-81AF-D3C7F632B76A}"/>
              </a:ext>
            </a:extLst>
          </p:cNvPr>
          <p:cNvSpPr txBox="1"/>
          <p:nvPr/>
        </p:nvSpPr>
        <p:spPr>
          <a:xfrm>
            <a:off x="457200" y="2307431"/>
            <a:ext cx="3200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4:  </a:t>
            </a:r>
            <a:r>
              <a:rPr kumimoji="0" lang="en-US" sz="2800" b="0" i="0" u="none" strike="noStrike" kern="1200" cap="none" spc="0" normalizeH="0" baseline="0" noProof="0" dirty="0">
                <a:ln>
                  <a:noFill/>
                </a:ln>
                <a:solidFill>
                  <a:srgbClr val="366092"/>
                </a:solidFill>
                <a:effectLst/>
                <a:uLnTx/>
                <a:uFillTx/>
                <a:latin typeface="Calibri"/>
                <a:ea typeface="+mn-ea"/>
                <a:cs typeface="+mn-cs"/>
              </a:rPr>
              <a:t>CHECK:</a:t>
            </a:r>
            <a:endParaRPr lang="en-IN" dirty="0"/>
          </a:p>
        </p:txBody>
      </p:sp>
      <p:pic>
        <p:nvPicPr>
          <p:cNvPr id="7" name="Picture 6" descr="The fraction 5 divided by 8 is a little more than 1 divided by 2,">
            <a:extLst>
              <a:ext uri="{FF2B5EF4-FFF2-40B4-BE49-F238E27FC236}">
                <a16:creationId xmlns:a16="http://schemas.microsoft.com/office/drawing/2014/main" id="{2485A0F2-0A17-52D1-F21C-07255EE6F8C6}"/>
              </a:ext>
            </a:extLst>
          </p:cNvPr>
          <p:cNvPicPr>
            <a:picLocks noChangeAspect="1"/>
          </p:cNvPicPr>
          <p:nvPr/>
        </p:nvPicPr>
        <p:blipFill>
          <a:blip r:embed="rId4"/>
          <a:stretch>
            <a:fillRect/>
          </a:stretch>
        </p:blipFill>
        <p:spPr>
          <a:xfrm>
            <a:off x="2855368" y="2152175"/>
            <a:ext cx="5517109" cy="864000"/>
          </a:xfrm>
          <a:prstGeom prst="rect">
            <a:avLst/>
          </a:prstGeom>
        </p:spPr>
      </p:pic>
      <p:sp>
        <p:nvSpPr>
          <p:cNvPr id="5" name="TextBox 4">
            <a:extLst>
              <a:ext uri="{FF2B5EF4-FFF2-40B4-BE49-F238E27FC236}">
                <a16:creationId xmlns:a16="http://schemas.microsoft.com/office/drawing/2014/main" id="{9CF5729D-366B-A6DD-1E66-9EB1BBDBC9C4}"/>
              </a:ext>
            </a:extLst>
          </p:cNvPr>
          <p:cNvSpPr txBox="1"/>
          <p:nvPr/>
        </p:nvSpPr>
        <p:spPr>
          <a:xfrm>
            <a:off x="1657350" y="2876550"/>
            <a:ext cx="7086600" cy="1815882"/>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which gives an approximation of 100 members in favor of the law. Therefore, the answer of 125 members is reasonable as it is a little more than 100.</a:t>
            </a:r>
            <a:endParaRPr lang="en-IN" dirty="0"/>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14: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p:txBody>
      </p:sp>
      <p:pic>
        <p:nvPicPr>
          <p:cNvPr id="6" name="Picture 5" descr="15 divided by 28 times 7 divided by 9">
            <a:extLst>
              <a:ext uri="{FF2B5EF4-FFF2-40B4-BE49-F238E27FC236}">
                <a16:creationId xmlns:a16="http://schemas.microsoft.com/office/drawing/2014/main" id="{FC6A4594-9379-2BE9-0CCA-30C24B6C1B71}"/>
              </a:ext>
            </a:extLst>
          </p:cNvPr>
          <p:cNvPicPr>
            <a:picLocks noChangeAspect="1"/>
          </p:cNvPicPr>
          <p:nvPr/>
        </p:nvPicPr>
        <p:blipFill>
          <a:blip r:embed="rId3"/>
          <a:stretch>
            <a:fillRect/>
          </a:stretch>
        </p:blipFill>
        <p:spPr>
          <a:xfrm>
            <a:off x="5967410" y="1153770"/>
            <a:ext cx="843182" cy="864000"/>
          </a:xfrm>
          <a:prstGeom prst="rect">
            <a:avLst/>
          </a:prstGeom>
        </p:spPr>
      </p:pic>
      <p:sp>
        <p:nvSpPr>
          <p:cNvPr id="4" name="TextBox 3">
            <a:extLst>
              <a:ext uri="{FF2B5EF4-FFF2-40B4-BE49-F238E27FC236}">
                <a16:creationId xmlns:a16="http://schemas.microsoft.com/office/drawing/2014/main" id="{12351677-0C56-B8EE-0D3C-F8195C0F5B27}"/>
              </a:ext>
            </a:extLst>
          </p:cNvPr>
          <p:cNvSpPr txBox="1"/>
          <p:nvPr/>
        </p:nvSpPr>
        <p:spPr>
          <a:xfrm>
            <a:off x="457200" y="1905000"/>
            <a:ext cx="1444851"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8" name="Picture 7" descr="15 divided by 28 times 7 divided by 9. The 15 is simplified to 5 and 28 to 4 by dividing both by 3 and 7 respectively. The 7 and 9 are also simplified by dividing both by 7 and 3 respectively, resulting in 1 and 3. &#10;3 divides both 15 and 9.&#10;7 divides both 7 and 28.&#10;equals 5 divided by 12&#10;">
            <a:extLst>
              <a:ext uri="{FF2B5EF4-FFF2-40B4-BE49-F238E27FC236}">
                <a16:creationId xmlns:a16="http://schemas.microsoft.com/office/drawing/2014/main" id="{0AF15A79-F34E-E2F7-A098-34BFDF378A0F}"/>
              </a:ext>
            </a:extLst>
          </p:cNvPr>
          <p:cNvPicPr>
            <a:picLocks noChangeAspect="1"/>
          </p:cNvPicPr>
          <p:nvPr/>
        </p:nvPicPr>
        <p:blipFill>
          <a:blip r:embed="rId4"/>
          <a:stretch>
            <a:fillRect/>
          </a:stretch>
        </p:blipFill>
        <p:spPr>
          <a:xfrm>
            <a:off x="838199" y="2422986"/>
            <a:ext cx="5292000" cy="2809910"/>
          </a:xfrm>
          <a:prstGeom prst="rect">
            <a:avLst/>
          </a:prstGeom>
        </p:spPr>
      </p:pic>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15: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p:txBody>
      </p:sp>
      <p:pic>
        <p:nvPicPr>
          <p:cNvPr id="5" name="Picture 4" descr="9 divided by 10 times 25 divided by 32 times 44 divided by 33">
            <a:extLst>
              <a:ext uri="{FF2B5EF4-FFF2-40B4-BE49-F238E27FC236}">
                <a16:creationId xmlns:a16="http://schemas.microsoft.com/office/drawing/2014/main" id="{36DC9E5F-B4D5-9F3F-3E44-71890F1A7D1E}"/>
              </a:ext>
            </a:extLst>
          </p:cNvPr>
          <p:cNvPicPr>
            <a:picLocks noChangeAspect="1"/>
          </p:cNvPicPr>
          <p:nvPr/>
        </p:nvPicPr>
        <p:blipFill>
          <a:blip r:embed="rId3"/>
          <a:stretch>
            <a:fillRect/>
          </a:stretch>
        </p:blipFill>
        <p:spPr>
          <a:xfrm>
            <a:off x="5909263" y="1146288"/>
            <a:ext cx="1592674" cy="864000"/>
          </a:xfrm>
          <a:prstGeom prst="rect">
            <a:avLst/>
          </a:prstGeom>
        </p:spPr>
      </p:pic>
      <p:sp>
        <p:nvSpPr>
          <p:cNvPr id="10" name="TextBox 9">
            <a:extLst>
              <a:ext uri="{FF2B5EF4-FFF2-40B4-BE49-F238E27FC236}">
                <a16:creationId xmlns:a16="http://schemas.microsoft.com/office/drawing/2014/main" id="{7550B8BE-FB98-3D2F-174C-A3ED3A368C8B}"/>
              </a:ext>
            </a:extLst>
          </p:cNvPr>
          <p:cNvSpPr txBox="1"/>
          <p:nvPr/>
        </p:nvSpPr>
        <p:spPr>
          <a:xfrm>
            <a:off x="457200" y="1901402"/>
            <a:ext cx="1592674"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7" name="Picture 6" descr="9 divided by 10 times 25 divided by 32 times 44 divided by 33.&#10;We know that 5 divides both 25 and 10. 11 divides 44 and 33. 4 divides both 4 and 32. 3 divides both 9 and 3.&#10;The simplified equation is: 3 divided by 2 times 5 divided by 8 times 1 divided by 1.&#10;that equals 15 divided by 16.&#10;">
            <a:extLst>
              <a:ext uri="{FF2B5EF4-FFF2-40B4-BE49-F238E27FC236}">
                <a16:creationId xmlns:a16="http://schemas.microsoft.com/office/drawing/2014/main" id="{057D35F7-58CA-D6AF-4825-3CB7560080ED}"/>
              </a:ext>
            </a:extLst>
          </p:cNvPr>
          <p:cNvPicPr>
            <a:picLocks noChangeAspect="1"/>
          </p:cNvPicPr>
          <p:nvPr/>
        </p:nvPicPr>
        <p:blipFill>
          <a:blip r:embed="rId4"/>
          <a:stretch>
            <a:fillRect/>
          </a:stretch>
        </p:blipFill>
        <p:spPr>
          <a:xfrm>
            <a:off x="1674000" y="2424622"/>
            <a:ext cx="5796000" cy="3161445"/>
          </a:xfrm>
          <a:prstGeom prst="rect">
            <a:avLst/>
          </a:prstGeom>
        </p:spPr>
      </p:pic>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16: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p:txBody>
      </p:sp>
      <p:pic>
        <p:nvPicPr>
          <p:cNvPr id="5" name="Picture 4" descr="17 divided by 50 times 25 divided by 34 times 8">
            <a:extLst>
              <a:ext uri="{FF2B5EF4-FFF2-40B4-BE49-F238E27FC236}">
                <a16:creationId xmlns:a16="http://schemas.microsoft.com/office/drawing/2014/main" id="{02B511AA-9B78-79D7-F451-8D5FFAACBDFA}"/>
              </a:ext>
            </a:extLst>
          </p:cNvPr>
          <p:cNvPicPr>
            <a:picLocks noChangeAspect="1"/>
          </p:cNvPicPr>
          <p:nvPr/>
        </p:nvPicPr>
        <p:blipFill>
          <a:blip r:embed="rId3"/>
          <a:stretch>
            <a:fillRect/>
          </a:stretch>
        </p:blipFill>
        <p:spPr>
          <a:xfrm>
            <a:off x="6000750" y="1141201"/>
            <a:ext cx="1374072" cy="864000"/>
          </a:xfrm>
          <a:prstGeom prst="rect">
            <a:avLst/>
          </a:prstGeom>
        </p:spPr>
      </p:pic>
      <p:sp>
        <p:nvSpPr>
          <p:cNvPr id="6" name="TextBox 5">
            <a:extLst>
              <a:ext uri="{FF2B5EF4-FFF2-40B4-BE49-F238E27FC236}">
                <a16:creationId xmlns:a16="http://schemas.microsoft.com/office/drawing/2014/main" id="{ADD221B9-9C89-E2A8-2023-2BA6B2423525}"/>
              </a:ext>
            </a:extLst>
          </p:cNvPr>
          <p:cNvSpPr txBox="1"/>
          <p:nvPr/>
        </p:nvSpPr>
        <p:spPr>
          <a:xfrm>
            <a:off x="457200" y="1898933"/>
            <a:ext cx="1433294"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8" name="Picture 7" descr="17 divided by 50 times 25 divided by 34 times 8 divided by 1.&#10;We know that 17 divides both 17 and 34. 25 divides 25 and 50. 2 divides both 8 and 2. 2 divides both 4 and 2.&#10;The simplified equation is: 1 divided by 1 times 1 divided by 1 times 2 divided by 1.&#10;that equals 2 divided by 1 which is simply equals 2.&#10;">
            <a:extLst>
              <a:ext uri="{FF2B5EF4-FFF2-40B4-BE49-F238E27FC236}">
                <a16:creationId xmlns:a16="http://schemas.microsoft.com/office/drawing/2014/main" id="{4101B364-EB71-7B24-887C-27BDEF07221F}"/>
              </a:ext>
            </a:extLst>
          </p:cNvPr>
          <p:cNvPicPr>
            <a:picLocks noChangeAspect="1"/>
          </p:cNvPicPr>
          <p:nvPr/>
        </p:nvPicPr>
        <p:blipFill>
          <a:blip r:embed="rId4"/>
          <a:stretch>
            <a:fillRect/>
          </a:stretch>
        </p:blipFill>
        <p:spPr>
          <a:xfrm>
            <a:off x="914399" y="2438400"/>
            <a:ext cx="7128000" cy="3179145"/>
          </a:xfrm>
          <a:prstGeom prst="rect">
            <a:avLst/>
          </a:prstGeom>
        </p:spPr>
      </p:pic>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17: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p:txBody>
      </p:sp>
      <p:pic>
        <p:nvPicPr>
          <p:cNvPr id="5" name="Picture 4" descr="55 divided by 26  times 8 divided by 44 times 91 divided by 35">
            <a:extLst>
              <a:ext uri="{FF2B5EF4-FFF2-40B4-BE49-F238E27FC236}">
                <a16:creationId xmlns:a16="http://schemas.microsoft.com/office/drawing/2014/main" id="{BA4F0AF3-9C09-245E-E61B-56FB3CE5939C}"/>
              </a:ext>
            </a:extLst>
          </p:cNvPr>
          <p:cNvPicPr>
            <a:picLocks noChangeAspect="1"/>
          </p:cNvPicPr>
          <p:nvPr/>
        </p:nvPicPr>
        <p:blipFill>
          <a:blip r:embed="rId3"/>
          <a:stretch>
            <a:fillRect/>
          </a:stretch>
        </p:blipFill>
        <p:spPr>
          <a:xfrm>
            <a:off x="5902917" y="1146175"/>
            <a:ext cx="1592674" cy="864000"/>
          </a:xfrm>
          <a:prstGeom prst="rect">
            <a:avLst/>
          </a:prstGeom>
        </p:spPr>
      </p:pic>
      <p:sp>
        <p:nvSpPr>
          <p:cNvPr id="10" name="TextBox 9">
            <a:extLst>
              <a:ext uri="{FF2B5EF4-FFF2-40B4-BE49-F238E27FC236}">
                <a16:creationId xmlns:a16="http://schemas.microsoft.com/office/drawing/2014/main" id="{E7F89DB0-6559-772F-9A88-9AFBA89CE1FD}"/>
              </a:ext>
            </a:extLst>
          </p:cNvPr>
          <p:cNvSpPr txBox="1"/>
          <p:nvPr/>
        </p:nvSpPr>
        <p:spPr>
          <a:xfrm>
            <a:off x="457200" y="1822870"/>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7" name="Picture 6" descr="55 divided by 26 times 8 divided by 44 times 91 divided by 35.&#10;We know that 11 divides both 55 and 44. 13 divides 91 and 26. 5 divides both 5 and 35. 7 divides both 7 and 7. 2 divides both 8 and 2. 4 divides both 4 and other 4.&#10;The simplified equation is: 1 divided by 1 times 1 divided by 1 times 1 divided by 1.&#10;that equals 1 divided by 1 which is simply equals 1.&#10;">
            <a:extLst>
              <a:ext uri="{FF2B5EF4-FFF2-40B4-BE49-F238E27FC236}">
                <a16:creationId xmlns:a16="http://schemas.microsoft.com/office/drawing/2014/main" id="{8FDD78B9-4EE8-0A4B-6A17-F21791DEF4BB}"/>
              </a:ext>
            </a:extLst>
          </p:cNvPr>
          <p:cNvPicPr>
            <a:picLocks noChangeAspect="1"/>
          </p:cNvPicPr>
          <p:nvPr/>
        </p:nvPicPr>
        <p:blipFill>
          <a:blip r:embed="rId4"/>
          <a:stretch>
            <a:fillRect/>
          </a:stretch>
        </p:blipFill>
        <p:spPr>
          <a:xfrm>
            <a:off x="914399" y="2362198"/>
            <a:ext cx="6408000" cy="3477640"/>
          </a:xfrm>
          <a:prstGeom prst="rect">
            <a:avLst/>
          </a:prstGeom>
        </p:spPr>
      </p:pic>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dirty="0"/>
              <a:t>Definition: Reciprocals</a:t>
            </a:r>
            <a:endParaRPr lang="en-US" sz="3200" dirty="0">
              <a:solidFill>
                <a:schemeClr val="accent1"/>
              </a:solidFill>
            </a:endParaRPr>
          </a:p>
        </p:txBody>
      </p:sp>
      <p:sp>
        <p:nvSpPr>
          <p:cNvPr id="4" name="Content Placeholder 2"/>
          <p:cNvSpPr txBox="1">
            <a:spLocks/>
          </p:cNvSpPr>
          <p:nvPr/>
        </p:nvSpPr>
        <p:spPr>
          <a:xfrm>
            <a:off x="457200" y="1280160"/>
            <a:ext cx="8229600" cy="3903504"/>
          </a:xfrm>
          <a:prstGeom prst="rect">
            <a:avLst/>
          </a:prstGeom>
          <a:solidFill>
            <a:srgbClr val="FFFFCC"/>
          </a:solidFill>
          <a:ln w="28575">
            <a:solidFill>
              <a:srgbClr val="000000"/>
            </a:solidFill>
          </a:ln>
        </p:spPr>
        <p:txBody>
          <a:bodyPr>
            <a:spAutoFit/>
          </a:bodyPr>
          <a:lstStyle/>
          <a:p>
            <a:pPr>
              <a:lnSpc>
                <a:spcPct val="150000"/>
              </a:lnSpc>
            </a:pPr>
            <a:r>
              <a:rPr lang="en-US" sz="2800" dirty="0">
                <a:solidFill>
                  <a:srgbClr val="000000"/>
                </a:solidFill>
              </a:rPr>
              <a:t>The reciprocal of</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endParaRPr lang="en-US" sz="2800" dirty="0">
              <a:solidFill>
                <a:srgbClr val="000000"/>
              </a:solidFill>
            </a:endParaRPr>
          </a:p>
        </p:txBody>
      </p:sp>
      <p:pic>
        <p:nvPicPr>
          <p:cNvPr id="18" name="Picture 17" descr="a divided by b is b divided a  open parenthesis a not equals to 0 and b not equals to 0 close parenthesis ">
            <a:extLst>
              <a:ext uri="{FF2B5EF4-FFF2-40B4-BE49-F238E27FC236}">
                <a16:creationId xmlns:a16="http://schemas.microsoft.com/office/drawing/2014/main" id="{31CC7773-DBCD-5A7B-38DC-F179F7520745}"/>
              </a:ext>
            </a:extLst>
          </p:cNvPr>
          <p:cNvPicPr>
            <a:picLocks noChangeAspect="1"/>
          </p:cNvPicPr>
          <p:nvPr/>
        </p:nvPicPr>
        <p:blipFill>
          <a:blip r:embed="rId3"/>
          <a:stretch>
            <a:fillRect/>
          </a:stretch>
        </p:blipFill>
        <p:spPr>
          <a:xfrm>
            <a:off x="3019897" y="1266391"/>
            <a:ext cx="3781425" cy="904875"/>
          </a:xfrm>
          <a:prstGeom prst="rect">
            <a:avLst/>
          </a:prstGeom>
        </p:spPr>
      </p:pic>
      <p:sp>
        <p:nvSpPr>
          <p:cNvPr id="6" name="TextBox 5">
            <a:extLst>
              <a:ext uri="{FF2B5EF4-FFF2-40B4-BE49-F238E27FC236}">
                <a16:creationId xmlns:a16="http://schemas.microsoft.com/office/drawing/2014/main" id="{41A153E7-DB4F-AE97-7149-2F52C5AC71E4}"/>
              </a:ext>
            </a:extLst>
          </p:cNvPr>
          <p:cNvSpPr txBox="1"/>
          <p:nvPr/>
        </p:nvSpPr>
        <p:spPr>
          <a:xfrm>
            <a:off x="6732617" y="1428056"/>
            <a:ext cx="1954183"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000000"/>
                </a:solidFill>
                <a:effectLst/>
                <a:uLnTx/>
                <a:uFillTx/>
                <a:latin typeface="Calibri"/>
                <a:ea typeface="+mn-ea"/>
                <a:cs typeface="+mn-cs"/>
              </a:rPr>
              <a:t>The product</a:t>
            </a:r>
            <a:endParaRPr lang="en-IN" dirty="0"/>
          </a:p>
        </p:txBody>
      </p:sp>
      <p:sp>
        <p:nvSpPr>
          <p:cNvPr id="2" name="TextBox 1">
            <a:extLst>
              <a:ext uri="{FF2B5EF4-FFF2-40B4-BE49-F238E27FC236}">
                <a16:creationId xmlns:a16="http://schemas.microsoft.com/office/drawing/2014/main" id="{BF646458-49B9-8B81-46EB-DF5CD8BC0ED1}"/>
              </a:ext>
            </a:extLst>
          </p:cNvPr>
          <p:cNvSpPr txBox="1"/>
          <p:nvPr/>
        </p:nvSpPr>
        <p:spPr>
          <a:xfrm>
            <a:off x="457200" y="2067401"/>
            <a:ext cx="74676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000000"/>
                </a:solidFill>
                <a:effectLst/>
                <a:uLnTx/>
                <a:uFillTx/>
                <a:latin typeface="Calibri"/>
                <a:ea typeface="+mn-ea"/>
                <a:cs typeface="+mn-cs"/>
              </a:rPr>
              <a:t>of a nonzero number and its reciprocal is always 1.</a:t>
            </a:r>
            <a:endParaRPr lang="en-IN" dirty="0"/>
          </a:p>
        </p:txBody>
      </p:sp>
      <p:pic>
        <p:nvPicPr>
          <p:cNvPr id="7" name="Picture 6" descr="a divided by b times b divided by a equals 1">
            <a:extLst>
              <a:ext uri="{FF2B5EF4-FFF2-40B4-BE49-F238E27FC236}">
                <a16:creationId xmlns:a16="http://schemas.microsoft.com/office/drawing/2014/main" id="{63C6246C-18A5-9F89-5061-601998E346F6}"/>
              </a:ext>
            </a:extLst>
          </p:cNvPr>
          <p:cNvPicPr>
            <a:picLocks noChangeAspect="1"/>
          </p:cNvPicPr>
          <p:nvPr/>
        </p:nvPicPr>
        <p:blipFill>
          <a:blip r:embed="rId4"/>
          <a:stretch>
            <a:fillRect/>
          </a:stretch>
        </p:blipFill>
        <p:spPr>
          <a:xfrm>
            <a:off x="3885184" y="2609309"/>
            <a:ext cx="1194816" cy="839724"/>
          </a:xfrm>
          <a:prstGeom prst="rect">
            <a:avLst/>
          </a:prstGeom>
        </p:spPr>
      </p:pic>
      <p:sp>
        <p:nvSpPr>
          <p:cNvPr id="8" name="TextBox 7">
            <a:extLst>
              <a:ext uri="{FF2B5EF4-FFF2-40B4-BE49-F238E27FC236}">
                <a16:creationId xmlns:a16="http://schemas.microsoft.com/office/drawing/2014/main" id="{E7844A3D-70DE-5C06-F76D-136537161AE4}"/>
              </a:ext>
            </a:extLst>
          </p:cNvPr>
          <p:cNvSpPr txBox="1"/>
          <p:nvPr/>
        </p:nvSpPr>
        <p:spPr>
          <a:xfrm>
            <a:off x="457203" y="3562569"/>
            <a:ext cx="1066798"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000000"/>
                </a:solidFill>
                <a:effectLst/>
                <a:uLnTx/>
                <a:uFillTx/>
                <a:latin typeface="Calibri"/>
                <a:ea typeface="+mn-ea"/>
                <a:cs typeface="+mn-cs"/>
              </a:rPr>
              <a:t>Note:</a:t>
            </a:r>
            <a:endParaRPr lang="en-IN" dirty="0"/>
          </a:p>
        </p:txBody>
      </p:sp>
      <p:pic>
        <p:nvPicPr>
          <p:cNvPr id="14" name="Picture 13" descr="0 equals 0 divided by 1, but 1 divided by 0 is undefined.">
            <a:extLst>
              <a:ext uri="{FF2B5EF4-FFF2-40B4-BE49-F238E27FC236}">
                <a16:creationId xmlns:a16="http://schemas.microsoft.com/office/drawing/2014/main" id="{8BFF0F6B-2F4B-DCCA-C6F2-789F64047248}"/>
              </a:ext>
            </a:extLst>
          </p:cNvPr>
          <p:cNvPicPr>
            <a:picLocks noChangeAspect="1"/>
          </p:cNvPicPr>
          <p:nvPr/>
        </p:nvPicPr>
        <p:blipFill>
          <a:blip r:embed="rId5"/>
          <a:stretch>
            <a:fillRect/>
          </a:stretch>
        </p:blipFill>
        <p:spPr>
          <a:xfrm>
            <a:off x="1462086" y="3412444"/>
            <a:ext cx="3861977" cy="864000"/>
          </a:xfrm>
          <a:prstGeom prst="rect">
            <a:avLst/>
          </a:prstGeom>
        </p:spPr>
      </p:pic>
      <p:sp>
        <p:nvSpPr>
          <p:cNvPr id="3" name="TextBox 2">
            <a:extLst>
              <a:ext uri="{FF2B5EF4-FFF2-40B4-BE49-F238E27FC236}">
                <a16:creationId xmlns:a16="http://schemas.microsoft.com/office/drawing/2014/main" id="{82793E0F-BDAB-98CD-DF28-6595E352FC1C}"/>
              </a:ext>
            </a:extLst>
          </p:cNvPr>
          <p:cNvSpPr txBox="1"/>
          <p:nvPr/>
        </p:nvSpPr>
        <p:spPr>
          <a:xfrm>
            <a:off x="5292725" y="3560187"/>
            <a:ext cx="3394075"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That is,</a:t>
            </a:r>
            <a:r>
              <a:rPr kumimoji="0" lang="en-US" sz="2800" b="1" i="0" u="none" strike="noStrike" kern="1200" cap="none" spc="0" normalizeH="0" baseline="0" noProof="0" dirty="0">
                <a:ln>
                  <a:noFill/>
                </a:ln>
                <a:solidFill>
                  <a:srgbClr val="000000"/>
                </a:solidFill>
                <a:effectLst/>
                <a:uLnTx/>
                <a:uFillTx/>
                <a:latin typeface="Calibri"/>
                <a:ea typeface="+mn-ea"/>
                <a:cs typeface="+mn-cs"/>
              </a:rPr>
              <a:t> the number 0</a:t>
            </a:r>
            <a:endParaRPr lang="en-IN" dirty="0"/>
          </a:p>
        </p:txBody>
      </p:sp>
      <p:sp>
        <p:nvSpPr>
          <p:cNvPr id="5" name="TextBox 4">
            <a:extLst>
              <a:ext uri="{FF2B5EF4-FFF2-40B4-BE49-F238E27FC236}">
                <a16:creationId xmlns:a16="http://schemas.microsoft.com/office/drawing/2014/main" id="{A3AC6DE7-5FA0-8ECD-7840-6010D384D319}"/>
              </a:ext>
            </a:extLst>
          </p:cNvPr>
          <p:cNvSpPr txBox="1"/>
          <p:nvPr/>
        </p:nvSpPr>
        <p:spPr>
          <a:xfrm>
            <a:off x="457200" y="4201219"/>
            <a:ext cx="28194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000000"/>
                </a:solidFill>
                <a:effectLst/>
                <a:uLnTx/>
                <a:uFillTx/>
                <a:latin typeface="Calibri"/>
                <a:ea typeface="+mn-ea"/>
                <a:cs typeface="+mn-cs"/>
              </a:rPr>
              <a:t>has no reciprocal</a:t>
            </a:r>
            <a:r>
              <a:rPr kumimoji="0" lang="en-US" sz="2800" b="0" i="0" u="none" strike="noStrike" kern="1200" cap="none" spc="0" normalizeH="0" baseline="0" noProof="0">
                <a:ln>
                  <a:noFill/>
                </a:ln>
                <a:solidFill>
                  <a:srgbClr val="000000"/>
                </a:solidFill>
                <a:effectLst/>
                <a:uLnTx/>
                <a:uFillTx/>
                <a:latin typeface="Calibri"/>
                <a:ea typeface="+mn-ea"/>
                <a:cs typeface="+mn-cs"/>
              </a:rPr>
              <a:t>.</a:t>
            </a:r>
            <a:endParaRPr lang="en-IN"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Procedure: To Multiply Fractions</a:t>
            </a:r>
          </a:p>
        </p:txBody>
      </p:sp>
      <p:sp>
        <p:nvSpPr>
          <p:cNvPr id="4" name="Rectangle 3"/>
          <p:cNvSpPr>
            <a:spLocks noGrp="1"/>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rabicPeriod"/>
            </a:pPr>
            <a:r>
              <a:rPr lang="en-US" dirty="0">
                <a:solidFill>
                  <a:srgbClr val="091523"/>
                </a:solidFill>
              </a:rPr>
              <a:t>Multiply the numerators.</a:t>
            </a:r>
          </a:p>
          <a:p>
            <a:pPr marL="514350" indent="-514350">
              <a:buFont typeface="+mj-lt"/>
              <a:buAutoNum type="arabicPeriod"/>
            </a:pPr>
            <a:r>
              <a:rPr lang="en-US" dirty="0">
                <a:solidFill>
                  <a:srgbClr val="091523"/>
                </a:solidFill>
              </a:rPr>
              <a:t>Multiply the denominators.</a:t>
            </a:r>
          </a:p>
          <a:p>
            <a:pPr marL="514350" indent="-514350">
              <a:buFont typeface="+mj-lt"/>
              <a:buAutoNum type="arabicPeriod"/>
            </a:pPr>
            <a:endParaRPr lang="en-US" dirty="0">
              <a:solidFill>
                <a:srgbClr val="091523"/>
              </a:solidFill>
            </a:endParaRPr>
          </a:p>
          <a:p>
            <a:pPr marL="514350" indent="-514350">
              <a:buFont typeface="+mj-lt"/>
              <a:buAutoNum type="arabicPeriod"/>
            </a:pPr>
            <a:endParaRPr lang="en-US" dirty="0">
              <a:solidFill>
                <a:srgbClr val="091523"/>
              </a:solidFill>
            </a:endParaRPr>
          </a:p>
          <a:p>
            <a:pPr marL="514350" indent="-514350">
              <a:buFont typeface="+mj-lt"/>
              <a:buAutoNum type="arabicPeriod"/>
            </a:pPr>
            <a:endParaRPr lang="en-US" dirty="0">
              <a:solidFill>
                <a:srgbClr val="091523"/>
              </a:solidFill>
            </a:endParaRPr>
          </a:p>
          <a:p>
            <a:pPr marL="514350" indent="-514350">
              <a:buFont typeface="+mj-lt"/>
              <a:buAutoNum type="arabicPeriod"/>
            </a:pPr>
            <a:endParaRPr lang="en-US" dirty="0"/>
          </a:p>
        </p:txBody>
      </p:sp>
      <p:pic>
        <p:nvPicPr>
          <p:cNvPr id="3" name="Picture 2" descr="a divided by b times c divided by d equals a times c whole divided by b times d, where open parentheses b comma d not equals to 0 close parentheses.">
            <a:extLst>
              <a:ext uri="{FF2B5EF4-FFF2-40B4-BE49-F238E27FC236}">
                <a16:creationId xmlns:a16="http://schemas.microsoft.com/office/drawing/2014/main" id="{4A84C8A1-C89B-DC19-E302-F9B226C6B240}"/>
              </a:ext>
            </a:extLst>
          </p:cNvPr>
          <p:cNvPicPr>
            <a:picLocks noChangeAspect="1"/>
          </p:cNvPicPr>
          <p:nvPr/>
        </p:nvPicPr>
        <p:blipFill>
          <a:blip r:embed="rId2"/>
          <a:stretch>
            <a:fillRect/>
          </a:stretch>
        </p:blipFill>
        <p:spPr>
          <a:xfrm>
            <a:off x="3003042" y="2362200"/>
            <a:ext cx="3137916" cy="839724"/>
          </a:xfrm>
          <a:prstGeom prst="rect">
            <a:avLst/>
          </a:prstGeom>
        </p:spPr>
      </p:pic>
      <p:pic>
        <p:nvPicPr>
          <p:cNvPr id="5" name="Picture 4" descr="For example, 1 divided by 2 times 3 divided by 7 equals to 1 times 3 whole divided by 2 times 7 which equals 3 divided by 14.">
            <a:extLst>
              <a:ext uri="{FF2B5EF4-FFF2-40B4-BE49-F238E27FC236}">
                <a16:creationId xmlns:a16="http://schemas.microsoft.com/office/drawing/2014/main" id="{64AC1486-31C0-37DD-5FC6-85A50FEF37E0}"/>
              </a:ext>
            </a:extLst>
          </p:cNvPr>
          <p:cNvPicPr>
            <a:picLocks noChangeAspect="1"/>
          </p:cNvPicPr>
          <p:nvPr/>
        </p:nvPicPr>
        <p:blipFill>
          <a:blip r:embed="rId3"/>
          <a:stretch>
            <a:fillRect/>
          </a:stretch>
        </p:blipFill>
        <p:spPr>
          <a:xfrm>
            <a:off x="538158" y="3429000"/>
            <a:ext cx="4242816" cy="83058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6200"/>
            <a:ext cx="8229600" cy="914400"/>
          </a:xfrm>
        </p:spPr>
        <p:txBody>
          <a:bodyPr>
            <a:normAutofit/>
          </a:bodyPr>
          <a:lstStyle/>
          <a:p>
            <a:r>
              <a:rPr lang="en-US" dirty="0">
                <a:solidFill>
                  <a:schemeClr val="accent1"/>
                </a:solidFill>
                <a:latin typeface="Calibri" pitchFamily="34" charset="0"/>
              </a:rPr>
              <a:t>Example 18: </a:t>
            </a:r>
            <a:r>
              <a:rPr lang="en-US" dirty="0"/>
              <a:t>Finding Reciprocals</a:t>
            </a:r>
          </a:p>
        </p:txBody>
      </p:sp>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a:t>
            </a:r>
            <a:endParaRPr lang="en-US" sz="2800" dirty="0">
              <a:latin typeface="Calibri" pitchFamily="34" charset="0"/>
            </a:endParaRPr>
          </a:p>
        </p:txBody>
      </p:sp>
      <p:pic>
        <p:nvPicPr>
          <p:cNvPr id="3" name="Picture 2" descr="2 divided by 3.">
            <a:extLst>
              <a:ext uri="{FF2B5EF4-FFF2-40B4-BE49-F238E27FC236}">
                <a16:creationId xmlns:a16="http://schemas.microsoft.com/office/drawing/2014/main" id="{61C5B397-1501-E46A-553A-BB3DCED02D8D}"/>
              </a:ext>
            </a:extLst>
          </p:cNvPr>
          <p:cNvPicPr>
            <a:picLocks noChangeAspect="1"/>
          </p:cNvPicPr>
          <p:nvPr/>
        </p:nvPicPr>
        <p:blipFill>
          <a:blip r:embed="rId3"/>
          <a:stretch>
            <a:fillRect/>
          </a:stretch>
        </p:blipFill>
        <p:spPr>
          <a:xfrm>
            <a:off x="3671560" y="1129849"/>
            <a:ext cx="364338" cy="864000"/>
          </a:xfrm>
          <a:prstGeom prst="rect">
            <a:avLst/>
          </a:prstGeom>
        </p:spPr>
      </p:pic>
      <p:sp>
        <p:nvSpPr>
          <p:cNvPr id="4" name="TextBox 3">
            <a:extLst>
              <a:ext uri="{FF2B5EF4-FFF2-40B4-BE49-F238E27FC236}">
                <a16:creationId xmlns:a16="http://schemas.microsoft.com/office/drawing/2014/main" id="{CDB22040-2BA2-F1FF-DEF8-2393EAA55E05}"/>
              </a:ext>
            </a:extLst>
          </p:cNvPr>
          <p:cNvSpPr txBox="1"/>
          <p:nvPr/>
        </p:nvSpPr>
        <p:spPr>
          <a:xfrm>
            <a:off x="454819" y="1941593"/>
            <a:ext cx="14478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pitchFamily="34" charset="0"/>
                <a:ea typeface="+mn-ea"/>
                <a:cs typeface="+mn-cs"/>
              </a:rPr>
              <a:t>Solution</a:t>
            </a:r>
            <a:endParaRPr lang="en-IN" dirty="0"/>
          </a:p>
        </p:txBody>
      </p:sp>
      <p:pic>
        <p:nvPicPr>
          <p:cNvPr id="9" name="Picture 8" descr="The reciprocal of 2 divided by 3 is 3 divided by 2.">
            <a:extLst>
              <a:ext uri="{FF2B5EF4-FFF2-40B4-BE49-F238E27FC236}">
                <a16:creationId xmlns:a16="http://schemas.microsoft.com/office/drawing/2014/main" id="{86DBE8DF-C271-78CF-0835-51BE4C28CF38}"/>
              </a:ext>
            </a:extLst>
          </p:cNvPr>
          <p:cNvPicPr>
            <a:picLocks noChangeAspect="1"/>
          </p:cNvPicPr>
          <p:nvPr/>
        </p:nvPicPr>
        <p:blipFill>
          <a:blip r:embed="rId4"/>
          <a:stretch>
            <a:fillRect/>
          </a:stretch>
        </p:blipFill>
        <p:spPr>
          <a:xfrm>
            <a:off x="524745" y="2457280"/>
            <a:ext cx="3591326" cy="864000"/>
          </a:xfrm>
          <a:prstGeom prst="rect">
            <a:avLst/>
          </a:prstGeom>
        </p:spPr>
      </p:pic>
      <p:pic>
        <p:nvPicPr>
          <p:cNvPr id="6" name="Picture 5" descr="Note that two divided by three times three divided by 2 equals two times three whole divided by three times two equals one.">
            <a:extLst>
              <a:ext uri="{FF2B5EF4-FFF2-40B4-BE49-F238E27FC236}">
                <a16:creationId xmlns:a16="http://schemas.microsoft.com/office/drawing/2014/main" id="{030529D9-10B8-86EC-94BD-FC014CFCBE2D}"/>
              </a:ext>
            </a:extLst>
          </p:cNvPr>
          <p:cNvPicPr>
            <a:picLocks noChangeAspect="1"/>
          </p:cNvPicPr>
          <p:nvPr/>
        </p:nvPicPr>
        <p:blipFill>
          <a:blip r:embed="rId5"/>
          <a:stretch>
            <a:fillRect/>
          </a:stretch>
        </p:blipFill>
        <p:spPr>
          <a:xfrm>
            <a:off x="4876800" y="2591419"/>
            <a:ext cx="2781474" cy="720000"/>
          </a:xfrm>
          <a:prstGeom prst="rect">
            <a:avLst/>
          </a:prstGeom>
        </p:spPr>
      </p:pic>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latin typeface="Calibri" pitchFamily="34" charset="0"/>
              </a:rPr>
              <a:t>Example 19: </a:t>
            </a:r>
            <a:r>
              <a:rPr lang="en-US" dirty="0"/>
              <a:t>Finding Reciprocals</a:t>
            </a:r>
          </a:p>
        </p:txBody>
      </p:sp>
      <p:sp>
        <p:nvSpPr>
          <p:cNvPr id="3" name="Content Placeholder 2"/>
          <p:cNvSpPr>
            <a:spLocks noGrp="1"/>
          </p:cNvSpPr>
          <p:nvPr>
            <p:ph idx="1"/>
          </p:nvPr>
        </p:nvSpPr>
        <p:spPr/>
        <p:txBody>
          <a:bodyPr/>
          <a:lstStyle/>
          <a:p>
            <a:r>
              <a:rPr lang="en-US" dirty="0"/>
              <a:t>Find the reciprocal of 10.</a:t>
            </a:r>
          </a:p>
          <a:p>
            <a:r>
              <a:rPr lang="en-US" b="1" dirty="0"/>
              <a:t>Solution</a:t>
            </a:r>
            <a:endParaRPr lang="en-US" dirty="0"/>
          </a:p>
        </p:txBody>
      </p:sp>
      <p:pic>
        <p:nvPicPr>
          <p:cNvPr id="6" name="Picture 5" descr="The reciprocal of 10 is 1 divided by 10.">
            <a:extLst>
              <a:ext uri="{FF2B5EF4-FFF2-40B4-BE49-F238E27FC236}">
                <a16:creationId xmlns:a16="http://schemas.microsoft.com/office/drawing/2014/main" id="{5C4048E6-58B2-44E4-925F-536105EAF02C}"/>
              </a:ext>
            </a:extLst>
          </p:cNvPr>
          <p:cNvPicPr>
            <a:picLocks noChangeAspect="1"/>
          </p:cNvPicPr>
          <p:nvPr/>
        </p:nvPicPr>
        <p:blipFill>
          <a:blip r:embed="rId3"/>
          <a:stretch>
            <a:fillRect/>
          </a:stretch>
        </p:blipFill>
        <p:spPr>
          <a:xfrm>
            <a:off x="533743" y="2145867"/>
            <a:ext cx="3830746" cy="864000"/>
          </a:xfrm>
          <a:prstGeom prst="rect">
            <a:avLst/>
          </a:prstGeom>
        </p:spPr>
      </p:pic>
      <p:pic>
        <p:nvPicPr>
          <p:cNvPr id="5" name="Picture 4" descr="Note that ten times one divided by ten equals ten divided by 1 times one divided by ten equals ten times one whole divided by one times ten, equals one.">
            <a:extLst>
              <a:ext uri="{FF2B5EF4-FFF2-40B4-BE49-F238E27FC236}">
                <a16:creationId xmlns:a16="http://schemas.microsoft.com/office/drawing/2014/main" id="{2B12F850-2AB6-8666-2DA3-2D88814D3C87}"/>
              </a:ext>
            </a:extLst>
          </p:cNvPr>
          <p:cNvPicPr>
            <a:picLocks noChangeAspect="1"/>
          </p:cNvPicPr>
          <p:nvPr/>
        </p:nvPicPr>
        <p:blipFill>
          <a:blip r:embed="rId4"/>
          <a:stretch>
            <a:fillRect/>
          </a:stretch>
        </p:blipFill>
        <p:spPr>
          <a:xfrm>
            <a:off x="4593986" y="2259223"/>
            <a:ext cx="3956211" cy="720000"/>
          </a:xfrm>
          <a:prstGeom prst="rect">
            <a:avLst/>
          </a:prstGeom>
        </p:spPr>
      </p:pic>
      <p:pic>
        <p:nvPicPr>
          <p:cNvPr id="13" name="Picture 12" descr="open parentheses Remember that 10 can be written as 10 divided by 1 as a fraction. close parentheses.">
            <a:extLst>
              <a:ext uri="{FF2B5EF4-FFF2-40B4-BE49-F238E27FC236}">
                <a16:creationId xmlns:a16="http://schemas.microsoft.com/office/drawing/2014/main" id="{40816FC8-3F3D-D764-4B1B-C6FBA1B16811}"/>
              </a:ext>
            </a:extLst>
          </p:cNvPr>
          <p:cNvPicPr>
            <a:picLocks noChangeAspect="1"/>
          </p:cNvPicPr>
          <p:nvPr/>
        </p:nvPicPr>
        <p:blipFill>
          <a:blip r:embed="rId5"/>
          <a:stretch>
            <a:fillRect/>
          </a:stretch>
        </p:blipFill>
        <p:spPr>
          <a:xfrm>
            <a:off x="539276" y="3161794"/>
            <a:ext cx="8123708" cy="864000"/>
          </a:xfrm>
          <a:prstGeom prst="rect">
            <a:avLst/>
          </a:prstGeom>
        </p:spPr>
      </p:pic>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Procedure: To Divide Fractions</a:t>
            </a:r>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r>
              <a:rPr lang="en-US" sz="2800" dirty="0">
                <a:solidFill>
                  <a:srgbClr val="000000"/>
                </a:solidFill>
              </a:rPr>
              <a:t>To divide by any nonzero number, multiply by its reciprocal. In general,</a:t>
            </a: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p:txBody>
      </p:sp>
      <p:pic>
        <p:nvPicPr>
          <p:cNvPr id="10" name="Picture 9" descr="a divided by b divides c divided by d equals a divided by b times divided by c, where b, c, d not equals 0.">
            <a:extLst>
              <a:ext uri="{FF2B5EF4-FFF2-40B4-BE49-F238E27FC236}">
                <a16:creationId xmlns:a16="http://schemas.microsoft.com/office/drawing/2014/main" id="{31063392-393B-2EEC-B8DC-51250D07C3C4}"/>
              </a:ext>
            </a:extLst>
          </p:cNvPr>
          <p:cNvPicPr>
            <a:picLocks noChangeAspect="1"/>
          </p:cNvPicPr>
          <p:nvPr/>
        </p:nvPicPr>
        <p:blipFill>
          <a:blip r:embed="rId3"/>
          <a:stretch>
            <a:fillRect/>
          </a:stretch>
        </p:blipFill>
        <p:spPr>
          <a:xfrm>
            <a:off x="2694641" y="2316354"/>
            <a:ext cx="4465734" cy="864000"/>
          </a:xfrm>
          <a:prstGeom prst="rect">
            <a:avLst/>
          </a:prstGeom>
        </p:spPr>
      </p:pic>
      <p:pic>
        <p:nvPicPr>
          <p:cNvPr id="8" name="Picture 7" descr="For example: 1 divided by 2 divides 4 divided by 3 equals 1 divided by 2 times 3 divided by 4 equals 3 divided by 8.">
            <a:extLst>
              <a:ext uri="{FF2B5EF4-FFF2-40B4-BE49-F238E27FC236}">
                <a16:creationId xmlns:a16="http://schemas.microsoft.com/office/drawing/2014/main" id="{604C62DE-8355-B2A2-6F1B-E170D85ACEAE}"/>
              </a:ext>
            </a:extLst>
          </p:cNvPr>
          <p:cNvPicPr>
            <a:picLocks noChangeAspect="1"/>
          </p:cNvPicPr>
          <p:nvPr/>
        </p:nvPicPr>
        <p:blipFill>
          <a:blip r:embed="rId4"/>
          <a:stretch>
            <a:fillRect/>
          </a:stretch>
        </p:blipFill>
        <p:spPr>
          <a:xfrm>
            <a:off x="545051" y="3429000"/>
            <a:ext cx="4382457" cy="864000"/>
          </a:xfrm>
          <a:prstGeom prst="rect">
            <a:avLst/>
          </a:prstGeom>
        </p:spPr>
      </p:pic>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20: Dividing Fractions </a:t>
            </a:r>
          </a:p>
        </p:txBody>
      </p:sp>
      <p:sp>
        <p:nvSpPr>
          <p:cNvPr id="3" name="Content Placeholder 2"/>
          <p:cNvSpPr>
            <a:spLocks noGrp="1"/>
          </p:cNvSpPr>
          <p:nvPr>
            <p:ph idx="1"/>
          </p:nvPr>
        </p:nvSpPr>
        <p:spPr/>
        <p:txBody>
          <a:bodyPr/>
          <a:lstStyle/>
          <a:p>
            <a:r>
              <a:rPr lang="en-US" dirty="0"/>
              <a:t>Divide:</a:t>
            </a:r>
          </a:p>
        </p:txBody>
      </p:sp>
      <p:pic>
        <p:nvPicPr>
          <p:cNvPr id="10" name="Picture 9" descr="three divided by four divides two divided three">
            <a:extLst>
              <a:ext uri="{FF2B5EF4-FFF2-40B4-BE49-F238E27FC236}">
                <a16:creationId xmlns:a16="http://schemas.microsoft.com/office/drawing/2014/main" id="{816C2C99-619F-CB0E-42E8-DF737D5708B8}"/>
              </a:ext>
            </a:extLst>
          </p:cNvPr>
          <p:cNvPicPr>
            <a:picLocks noChangeAspect="1"/>
          </p:cNvPicPr>
          <p:nvPr/>
        </p:nvPicPr>
        <p:blipFill>
          <a:blip r:embed="rId3"/>
          <a:stretch>
            <a:fillRect/>
          </a:stretch>
        </p:blipFill>
        <p:spPr>
          <a:xfrm>
            <a:off x="1621208" y="1140619"/>
            <a:ext cx="811951" cy="864000"/>
          </a:xfrm>
          <a:prstGeom prst="rect">
            <a:avLst/>
          </a:prstGeom>
        </p:spPr>
      </p:pic>
      <p:sp>
        <p:nvSpPr>
          <p:cNvPr id="4" name="TextBox 3">
            <a:extLst>
              <a:ext uri="{FF2B5EF4-FFF2-40B4-BE49-F238E27FC236}">
                <a16:creationId xmlns:a16="http://schemas.microsoft.com/office/drawing/2014/main" id="{A20894DE-800D-0F28-3CF4-156B1F9B2266}"/>
              </a:ext>
            </a:extLst>
          </p:cNvPr>
          <p:cNvSpPr txBox="1"/>
          <p:nvPr/>
        </p:nvSpPr>
        <p:spPr>
          <a:xfrm>
            <a:off x="457200" y="1939648"/>
            <a:ext cx="1477744"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6" name="Picture 5" descr="The reciprocal of 2 divided by 3 is 3 divided by 2, so we multiply by 3 divided by 2.">
            <a:extLst>
              <a:ext uri="{FF2B5EF4-FFF2-40B4-BE49-F238E27FC236}">
                <a16:creationId xmlns:a16="http://schemas.microsoft.com/office/drawing/2014/main" id="{4852D72C-E9A6-A4AC-A430-73D48EB82E4D}"/>
              </a:ext>
            </a:extLst>
          </p:cNvPr>
          <p:cNvPicPr>
            <a:picLocks noChangeAspect="1"/>
          </p:cNvPicPr>
          <p:nvPr/>
        </p:nvPicPr>
        <p:blipFill>
          <a:blip r:embed="rId4"/>
          <a:stretch>
            <a:fillRect/>
          </a:stretch>
        </p:blipFill>
        <p:spPr>
          <a:xfrm>
            <a:off x="524173" y="2364975"/>
            <a:ext cx="6693398" cy="864000"/>
          </a:xfrm>
          <a:prstGeom prst="rect">
            <a:avLst/>
          </a:prstGeom>
        </p:spPr>
      </p:pic>
      <p:pic>
        <p:nvPicPr>
          <p:cNvPr id="8" name="Picture 7" descr="three divided by four divides two divided by three equals three divided by four times three divided by two equals nine divided by eight or one and one divided by 8.">
            <a:extLst>
              <a:ext uri="{FF2B5EF4-FFF2-40B4-BE49-F238E27FC236}">
                <a16:creationId xmlns:a16="http://schemas.microsoft.com/office/drawing/2014/main" id="{20F2C67A-38FE-DDD1-82E3-BE5E3CD4043E}"/>
              </a:ext>
            </a:extLst>
          </p:cNvPr>
          <p:cNvPicPr>
            <a:picLocks noChangeAspect="1"/>
          </p:cNvPicPr>
          <p:nvPr/>
        </p:nvPicPr>
        <p:blipFill>
          <a:blip r:embed="rId5"/>
          <a:stretch>
            <a:fillRect/>
          </a:stretch>
        </p:blipFill>
        <p:spPr>
          <a:xfrm>
            <a:off x="2942891" y="3518535"/>
            <a:ext cx="3258217" cy="864000"/>
          </a:xfrm>
          <a:prstGeom prst="rect">
            <a:avLst/>
          </a:prstGeom>
        </p:spPr>
      </p:pic>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21: Dividing Fractions </a:t>
            </a:r>
          </a:p>
        </p:txBody>
      </p:sp>
      <p:sp>
        <p:nvSpPr>
          <p:cNvPr id="3" name="Content Placeholder 2"/>
          <p:cNvSpPr>
            <a:spLocks noGrp="1"/>
          </p:cNvSpPr>
          <p:nvPr>
            <p:ph idx="1"/>
          </p:nvPr>
        </p:nvSpPr>
        <p:spPr/>
        <p:txBody>
          <a:bodyPr/>
          <a:lstStyle/>
          <a:p>
            <a:r>
              <a:rPr lang="en-US" dirty="0"/>
              <a:t>Divide:</a:t>
            </a:r>
          </a:p>
        </p:txBody>
      </p:sp>
      <p:pic>
        <p:nvPicPr>
          <p:cNvPr id="6" name="Picture 5" descr="three divided by four divides four.">
            <a:extLst>
              <a:ext uri="{FF2B5EF4-FFF2-40B4-BE49-F238E27FC236}">
                <a16:creationId xmlns:a16="http://schemas.microsoft.com/office/drawing/2014/main" id="{11CCB45A-1572-212F-F9CA-375738246B0C}"/>
              </a:ext>
            </a:extLst>
          </p:cNvPr>
          <p:cNvPicPr>
            <a:picLocks noChangeAspect="1"/>
          </p:cNvPicPr>
          <p:nvPr/>
        </p:nvPicPr>
        <p:blipFill>
          <a:blip r:embed="rId3"/>
          <a:stretch>
            <a:fillRect/>
          </a:stretch>
        </p:blipFill>
        <p:spPr>
          <a:xfrm>
            <a:off x="1640047" y="1127242"/>
            <a:ext cx="779708" cy="864000"/>
          </a:xfrm>
          <a:prstGeom prst="rect">
            <a:avLst/>
          </a:prstGeom>
        </p:spPr>
      </p:pic>
      <p:sp>
        <p:nvSpPr>
          <p:cNvPr id="4" name="TextBox 3">
            <a:extLst>
              <a:ext uri="{FF2B5EF4-FFF2-40B4-BE49-F238E27FC236}">
                <a16:creationId xmlns:a16="http://schemas.microsoft.com/office/drawing/2014/main" id="{13732C6B-B66B-67D4-EFCD-910573693AC9}"/>
              </a:ext>
            </a:extLst>
          </p:cNvPr>
          <p:cNvSpPr txBox="1"/>
          <p:nvPr/>
        </p:nvSpPr>
        <p:spPr>
          <a:xfrm>
            <a:off x="437146" y="1942438"/>
            <a:ext cx="1477744"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10" name="Picture 9" descr="The reciprocal of 4 is 1 divided by 4, so we multiply by 1 divided by 4.">
            <a:extLst>
              <a:ext uri="{FF2B5EF4-FFF2-40B4-BE49-F238E27FC236}">
                <a16:creationId xmlns:a16="http://schemas.microsoft.com/office/drawing/2014/main" id="{72D15F73-118B-5E43-83CC-A627CF4FF8A4}"/>
              </a:ext>
            </a:extLst>
          </p:cNvPr>
          <p:cNvPicPr>
            <a:picLocks noChangeAspect="1"/>
          </p:cNvPicPr>
          <p:nvPr/>
        </p:nvPicPr>
        <p:blipFill>
          <a:blip r:embed="rId4"/>
          <a:stretch>
            <a:fillRect/>
          </a:stretch>
        </p:blipFill>
        <p:spPr>
          <a:xfrm>
            <a:off x="523801" y="2351450"/>
            <a:ext cx="6722342" cy="864000"/>
          </a:xfrm>
          <a:prstGeom prst="rect">
            <a:avLst/>
          </a:prstGeom>
        </p:spPr>
      </p:pic>
      <p:pic>
        <p:nvPicPr>
          <p:cNvPr id="8" name="Picture 7" descr="three divided by four divides four equals three divided by four times one divided by four equals three divided by sixteen.&#10;">
            <a:extLst>
              <a:ext uri="{FF2B5EF4-FFF2-40B4-BE49-F238E27FC236}">
                <a16:creationId xmlns:a16="http://schemas.microsoft.com/office/drawing/2014/main" id="{D4C23A7F-7649-9C41-B4EF-8D8211A311E5}"/>
              </a:ext>
            </a:extLst>
          </p:cNvPr>
          <p:cNvPicPr>
            <a:picLocks noChangeAspect="1"/>
          </p:cNvPicPr>
          <p:nvPr/>
        </p:nvPicPr>
        <p:blipFill>
          <a:blip r:embed="rId5"/>
          <a:stretch>
            <a:fillRect/>
          </a:stretch>
        </p:blipFill>
        <p:spPr>
          <a:xfrm>
            <a:off x="3338458" y="3566160"/>
            <a:ext cx="2467084" cy="864000"/>
          </a:xfrm>
          <a:prstGeom prst="rect">
            <a:avLst/>
          </a:prstGeom>
        </p:spPr>
      </p:pic>
    </p:spTree>
    <p:custDataLst>
      <p:tags r:id="rId1"/>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22: Dividing and Reducing Fractions</a:t>
            </a:r>
          </a:p>
        </p:txBody>
      </p:sp>
      <p:sp>
        <p:nvSpPr>
          <p:cNvPr id="3" name="Content Placeholder 2"/>
          <p:cNvSpPr>
            <a:spLocks noGrp="1"/>
          </p:cNvSpPr>
          <p:nvPr>
            <p:ph idx="1"/>
          </p:nvPr>
        </p:nvSpPr>
        <p:spPr/>
        <p:txBody>
          <a:bodyPr/>
          <a:lstStyle/>
          <a:p>
            <a:r>
              <a:rPr lang="en-US" dirty="0"/>
              <a:t>Divide and reduce to lowest terms:</a:t>
            </a:r>
          </a:p>
        </p:txBody>
      </p:sp>
      <p:pic>
        <p:nvPicPr>
          <p:cNvPr id="6" name="Picture 5" descr="sixteen divided by twenty seven divides eight divided by nine.">
            <a:extLst>
              <a:ext uri="{FF2B5EF4-FFF2-40B4-BE49-F238E27FC236}">
                <a16:creationId xmlns:a16="http://schemas.microsoft.com/office/drawing/2014/main" id="{76BF1F29-528A-7A13-F98F-30E5942D08F5}"/>
              </a:ext>
            </a:extLst>
          </p:cNvPr>
          <p:cNvPicPr>
            <a:picLocks noChangeAspect="1"/>
          </p:cNvPicPr>
          <p:nvPr/>
        </p:nvPicPr>
        <p:blipFill>
          <a:blip r:embed="rId3"/>
          <a:stretch>
            <a:fillRect/>
          </a:stretch>
        </p:blipFill>
        <p:spPr>
          <a:xfrm>
            <a:off x="5646738" y="1139110"/>
            <a:ext cx="968096" cy="864000"/>
          </a:xfrm>
          <a:prstGeom prst="rect">
            <a:avLst/>
          </a:prstGeom>
        </p:spPr>
      </p:pic>
      <p:sp>
        <p:nvSpPr>
          <p:cNvPr id="4" name="TextBox 3">
            <a:extLst>
              <a:ext uri="{FF2B5EF4-FFF2-40B4-BE49-F238E27FC236}">
                <a16:creationId xmlns:a16="http://schemas.microsoft.com/office/drawing/2014/main" id="{A79698A8-E5F8-C162-F235-825FDAEAD43B}"/>
              </a:ext>
            </a:extLst>
          </p:cNvPr>
          <p:cNvSpPr txBox="1"/>
          <p:nvPr/>
        </p:nvSpPr>
        <p:spPr>
          <a:xfrm>
            <a:off x="457200" y="1793598"/>
            <a:ext cx="1477744"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11" name="Picture 10" descr="The reciprocal of 8 divided by 9 is 9 divided by 8, so we multiply by 9 divided by 8. Reduce">
            <a:extLst>
              <a:ext uri="{FF2B5EF4-FFF2-40B4-BE49-F238E27FC236}">
                <a16:creationId xmlns:a16="http://schemas.microsoft.com/office/drawing/2014/main" id="{E2FA92B7-96A5-30E8-7A1C-8F630B893DBB}"/>
              </a:ext>
            </a:extLst>
          </p:cNvPr>
          <p:cNvPicPr>
            <a:picLocks noChangeAspect="1"/>
          </p:cNvPicPr>
          <p:nvPr/>
        </p:nvPicPr>
        <p:blipFill>
          <a:blip r:embed="rId4"/>
          <a:stretch>
            <a:fillRect/>
          </a:stretch>
        </p:blipFill>
        <p:spPr>
          <a:xfrm>
            <a:off x="522779" y="2151735"/>
            <a:ext cx="7890506" cy="864000"/>
          </a:xfrm>
          <a:prstGeom prst="rect">
            <a:avLst/>
          </a:prstGeom>
        </p:spPr>
      </p:pic>
      <p:sp>
        <p:nvSpPr>
          <p:cNvPr id="9" name="TextBox 8">
            <a:extLst>
              <a:ext uri="{FF2B5EF4-FFF2-40B4-BE49-F238E27FC236}">
                <a16:creationId xmlns:a16="http://schemas.microsoft.com/office/drawing/2014/main" id="{FC6E17C6-0A2E-F4BE-6C39-1B942B2DACE5}"/>
              </a:ext>
            </a:extLst>
          </p:cNvPr>
          <p:cNvSpPr txBox="1"/>
          <p:nvPr/>
        </p:nvSpPr>
        <p:spPr>
          <a:xfrm>
            <a:off x="457738" y="2730244"/>
            <a:ext cx="1989151"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by factoring.</a:t>
            </a:r>
            <a:endParaRPr lang="en-IN" dirty="0"/>
          </a:p>
        </p:txBody>
      </p:sp>
      <p:pic>
        <p:nvPicPr>
          <p:cNvPr id="7" name="Picture 6" descr="sixteen divided by twenty seven divides eight divided by nine equals sixteen divided by twenty seven times nine divided by eight equals eight times two times nine whole divided by three times nine times eight where the eights and nines are cancelled out in numerator and denominator. finally it equals two divided by three.">
            <a:extLst>
              <a:ext uri="{FF2B5EF4-FFF2-40B4-BE49-F238E27FC236}">
                <a16:creationId xmlns:a16="http://schemas.microsoft.com/office/drawing/2014/main" id="{5F065DFE-E4EB-6026-F646-1984F3FA7E52}"/>
              </a:ext>
            </a:extLst>
          </p:cNvPr>
          <p:cNvPicPr>
            <a:picLocks noChangeAspect="1"/>
          </p:cNvPicPr>
          <p:nvPr/>
        </p:nvPicPr>
        <p:blipFill>
          <a:blip r:embed="rId5"/>
          <a:stretch>
            <a:fillRect/>
          </a:stretch>
        </p:blipFill>
        <p:spPr>
          <a:xfrm>
            <a:off x="2484000" y="3429000"/>
            <a:ext cx="4176000" cy="1006901"/>
          </a:xfrm>
          <a:prstGeom prst="rect">
            <a:avLst/>
          </a:prstGeom>
        </p:spPr>
      </p:pic>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23: Dividing and Reducing Fractions</a:t>
            </a:r>
          </a:p>
        </p:txBody>
      </p:sp>
      <p:sp>
        <p:nvSpPr>
          <p:cNvPr id="3" name="Content Placeholder 2"/>
          <p:cNvSpPr>
            <a:spLocks noGrp="1"/>
          </p:cNvSpPr>
          <p:nvPr>
            <p:ph idx="1"/>
          </p:nvPr>
        </p:nvSpPr>
        <p:spPr/>
        <p:txBody>
          <a:bodyPr/>
          <a:lstStyle/>
          <a:p>
            <a:r>
              <a:rPr lang="en-US" dirty="0"/>
              <a:t>Divide and reduce to lowest terms:</a:t>
            </a:r>
            <a:endParaRPr lang="en-US" b="1" dirty="0"/>
          </a:p>
        </p:txBody>
      </p:sp>
      <p:pic>
        <p:nvPicPr>
          <p:cNvPr id="6" name="Picture 5" descr="9 divided by 4 divides 9 divided by 2">
            <a:extLst>
              <a:ext uri="{FF2B5EF4-FFF2-40B4-BE49-F238E27FC236}">
                <a16:creationId xmlns:a16="http://schemas.microsoft.com/office/drawing/2014/main" id="{7BFCA07B-F42C-FCBE-37D3-E7D17DBD3FC4}"/>
              </a:ext>
            </a:extLst>
          </p:cNvPr>
          <p:cNvPicPr>
            <a:picLocks noChangeAspect="1"/>
          </p:cNvPicPr>
          <p:nvPr/>
        </p:nvPicPr>
        <p:blipFill>
          <a:blip r:embed="rId3"/>
          <a:stretch>
            <a:fillRect/>
          </a:stretch>
        </p:blipFill>
        <p:spPr>
          <a:xfrm>
            <a:off x="5725319" y="1153676"/>
            <a:ext cx="787610" cy="828000"/>
          </a:xfrm>
          <a:prstGeom prst="rect">
            <a:avLst/>
          </a:prstGeom>
        </p:spPr>
      </p:pic>
      <p:sp>
        <p:nvSpPr>
          <p:cNvPr id="4" name="TextBox 3">
            <a:extLst>
              <a:ext uri="{FF2B5EF4-FFF2-40B4-BE49-F238E27FC236}">
                <a16:creationId xmlns:a16="http://schemas.microsoft.com/office/drawing/2014/main" id="{0E663A0A-8C3A-0A4A-7F52-538543A18339}"/>
              </a:ext>
            </a:extLst>
          </p:cNvPr>
          <p:cNvSpPr txBox="1"/>
          <p:nvPr/>
        </p:nvSpPr>
        <p:spPr>
          <a:xfrm>
            <a:off x="457200" y="1793598"/>
            <a:ext cx="1477744"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7" name="Picture 6" descr="9 divided by 4 divides 9 divided by 2 equals 9 divided by 4 times 2 divided by 9&#10; that equals 9 times 2 times 1 whole divided by 2 times 2 times 9, Canceling common factors of 9 and 2 from both numerator and denominator equals 1 divided by 2.">
            <a:extLst>
              <a:ext uri="{FF2B5EF4-FFF2-40B4-BE49-F238E27FC236}">
                <a16:creationId xmlns:a16="http://schemas.microsoft.com/office/drawing/2014/main" id="{70EC778E-BF78-8AD9-30FC-0EFA9500BF75}"/>
              </a:ext>
            </a:extLst>
          </p:cNvPr>
          <p:cNvPicPr>
            <a:picLocks noChangeAspect="1"/>
          </p:cNvPicPr>
          <p:nvPr/>
        </p:nvPicPr>
        <p:blipFill>
          <a:blip r:embed="rId4"/>
          <a:stretch>
            <a:fillRect/>
          </a:stretch>
        </p:blipFill>
        <p:spPr>
          <a:xfrm>
            <a:off x="2663401" y="2564721"/>
            <a:ext cx="3816000" cy="1001439"/>
          </a:xfrm>
          <a:prstGeom prst="rect">
            <a:avLst/>
          </a:prstGeom>
        </p:spPr>
      </p:pic>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24: Dividing and Reducing Fractions</a:t>
            </a:r>
          </a:p>
        </p:txBody>
      </p:sp>
      <p:sp>
        <p:nvSpPr>
          <p:cNvPr id="3" name="Content Placeholder 2"/>
          <p:cNvSpPr>
            <a:spLocks noGrp="1"/>
          </p:cNvSpPr>
          <p:nvPr>
            <p:ph idx="1"/>
          </p:nvPr>
        </p:nvSpPr>
        <p:spPr/>
        <p:txBody>
          <a:bodyPr/>
          <a:lstStyle/>
          <a:p>
            <a:r>
              <a:rPr lang="en-US" dirty="0"/>
              <a:t>Divide and reduce to lowest terms:</a:t>
            </a:r>
            <a:endParaRPr lang="en-US" b="1" dirty="0"/>
          </a:p>
        </p:txBody>
      </p:sp>
      <p:pic>
        <p:nvPicPr>
          <p:cNvPr id="6" name="Picture 5" descr="thirteen divided by four divides thirty nine divided by five.">
            <a:extLst>
              <a:ext uri="{FF2B5EF4-FFF2-40B4-BE49-F238E27FC236}">
                <a16:creationId xmlns:a16="http://schemas.microsoft.com/office/drawing/2014/main" id="{62360647-C827-C583-9E20-B631B8852A78}"/>
              </a:ext>
            </a:extLst>
          </p:cNvPr>
          <p:cNvPicPr>
            <a:picLocks noChangeAspect="1"/>
          </p:cNvPicPr>
          <p:nvPr/>
        </p:nvPicPr>
        <p:blipFill>
          <a:blip r:embed="rId3"/>
          <a:stretch>
            <a:fillRect/>
          </a:stretch>
        </p:blipFill>
        <p:spPr>
          <a:xfrm>
            <a:off x="5662285" y="1137698"/>
            <a:ext cx="1134650" cy="864000"/>
          </a:xfrm>
          <a:prstGeom prst="rect">
            <a:avLst/>
          </a:prstGeom>
        </p:spPr>
      </p:pic>
      <p:sp>
        <p:nvSpPr>
          <p:cNvPr id="4" name="TextBox 3">
            <a:extLst>
              <a:ext uri="{FF2B5EF4-FFF2-40B4-BE49-F238E27FC236}">
                <a16:creationId xmlns:a16="http://schemas.microsoft.com/office/drawing/2014/main" id="{602B9FDB-F9C3-7FCD-E4D9-1BCB67AFCC4F}"/>
              </a:ext>
            </a:extLst>
          </p:cNvPr>
          <p:cNvSpPr txBox="1"/>
          <p:nvPr/>
        </p:nvSpPr>
        <p:spPr>
          <a:xfrm>
            <a:off x="457200" y="1793598"/>
            <a:ext cx="1477744"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8" name="Picture 7" descr="thirteen divided by four divides thirty nine divided by five equals thirteen divided by four times five divided by thirty nine equals thirteen times five whole divided by four times three times thirteen, where the common factors are cancelled out, it results five divided by twelve.&#10;">
            <a:extLst>
              <a:ext uri="{FF2B5EF4-FFF2-40B4-BE49-F238E27FC236}">
                <a16:creationId xmlns:a16="http://schemas.microsoft.com/office/drawing/2014/main" id="{79D6899B-6960-26F4-2EA1-F79248DD09D5}"/>
              </a:ext>
            </a:extLst>
          </p:cNvPr>
          <p:cNvPicPr>
            <a:picLocks noChangeAspect="1"/>
          </p:cNvPicPr>
          <p:nvPr/>
        </p:nvPicPr>
        <p:blipFill>
          <a:blip r:embed="rId4"/>
          <a:stretch>
            <a:fillRect/>
          </a:stretch>
        </p:blipFill>
        <p:spPr>
          <a:xfrm>
            <a:off x="2307903" y="2702160"/>
            <a:ext cx="4528193" cy="864000"/>
          </a:xfrm>
          <a:prstGeom prst="rect">
            <a:avLst/>
          </a:prstGeom>
        </p:spPr>
      </p:pic>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25: Dividing and Reducing Fractions</a:t>
            </a:r>
          </a:p>
        </p:txBody>
      </p:sp>
      <p:sp>
        <p:nvSpPr>
          <p:cNvPr id="3" name="Content Placeholder 2"/>
          <p:cNvSpPr>
            <a:spLocks noGrp="1"/>
          </p:cNvSpPr>
          <p:nvPr>
            <p:ph idx="1"/>
          </p:nvPr>
        </p:nvSpPr>
        <p:spPr/>
        <p:txBody>
          <a:bodyPr/>
          <a:lstStyle/>
          <a:p>
            <a:r>
              <a:rPr lang="en-US" dirty="0"/>
              <a:t>Divide and reduce to lowest terms:</a:t>
            </a:r>
            <a:endParaRPr lang="en-US" b="1" dirty="0"/>
          </a:p>
        </p:txBody>
      </p:sp>
      <p:pic>
        <p:nvPicPr>
          <p:cNvPr id="6" name="Picture 5" descr="four divided by nine divides four divided by nine">
            <a:extLst>
              <a:ext uri="{FF2B5EF4-FFF2-40B4-BE49-F238E27FC236}">
                <a16:creationId xmlns:a16="http://schemas.microsoft.com/office/drawing/2014/main" id="{398B001C-68C8-0C59-2C29-03611E0265CD}"/>
              </a:ext>
            </a:extLst>
          </p:cNvPr>
          <p:cNvPicPr>
            <a:picLocks noChangeAspect="1"/>
          </p:cNvPicPr>
          <p:nvPr/>
        </p:nvPicPr>
        <p:blipFill>
          <a:blip r:embed="rId3"/>
          <a:stretch>
            <a:fillRect/>
          </a:stretch>
        </p:blipFill>
        <p:spPr>
          <a:xfrm>
            <a:off x="5675983" y="1143872"/>
            <a:ext cx="822361" cy="864000"/>
          </a:xfrm>
          <a:prstGeom prst="rect">
            <a:avLst/>
          </a:prstGeom>
        </p:spPr>
      </p:pic>
      <p:sp>
        <p:nvSpPr>
          <p:cNvPr id="4" name="TextBox 3">
            <a:extLst>
              <a:ext uri="{FF2B5EF4-FFF2-40B4-BE49-F238E27FC236}">
                <a16:creationId xmlns:a16="http://schemas.microsoft.com/office/drawing/2014/main" id="{CB96FA3E-0198-0CE9-5DA3-EAEC59122757}"/>
              </a:ext>
            </a:extLst>
          </p:cNvPr>
          <p:cNvSpPr txBox="1"/>
          <p:nvPr/>
        </p:nvSpPr>
        <p:spPr>
          <a:xfrm>
            <a:off x="457200" y="1793598"/>
            <a:ext cx="1477744"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8" name="Picture 7" descr="four divided by nine divides four divided by nine equals four divided by nine times nine divided by four equals four times nine whole divided by nine times four, &#10;where four's and nine's are cancelled out due to common factors, it results one.">
            <a:extLst>
              <a:ext uri="{FF2B5EF4-FFF2-40B4-BE49-F238E27FC236}">
                <a16:creationId xmlns:a16="http://schemas.microsoft.com/office/drawing/2014/main" id="{5DD0B63A-7983-6F3F-87FD-44142951BEC1}"/>
              </a:ext>
            </a:extLst>
          </p:cNvPr>
          <p:cNvPicPr>
            <a:picLocks noChangeAspect="1"/>
          </p:cNvPicPr>
          <p:nvPr/>
        </p:nvPicPr>
        <p:blipFill>
          <a:blip r:embed="rId4"/>
          <a:stretch>
            <a:fillRect/>
          </a:stretch>
        </p:blipFill>
        <p:spPr>
          <a:xfrm>
            <a:off x="2974120" y="2637064"/>
            <a:ext cx="3195760" cy="864000"/>
          </a:xfrm>
          <a:prstGeom prst="rect">
            <a:avLst/>
          </a:prstGeom>
        </p:spPr>
      </p:pic>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26: Finding a Missing Number</a:t>
            </a:r>
            <a:r>
              <a:rPr lang="en-US" baseline="-25000" dirty="0">
                <a:solidFill>
                  <a:schemeClr val="accent1"/>
                </a:solidFill>
              </a:rPr>
              <a:t>1</a:t>
            </a:r>
            <a:endParaRPr lang="en-US" dirty="0"/>
          </a:p>
        </p:txBody>
      </p:sp>
      <p:sp>
        <p:nvSpPr>
          <p:cNvPr id="3" name="Content Placeholder 2"/>
          <p:cNvSpPr>
            <a:spLocks noGrp="1"/>
          </p:cNvSpPr>
          <p:nvPr>
            <p:ph idx="1"/>
          </p:nvPr>
        </p:nvSpPr>
        <p:spPr/>
        <p:txBody>
          <a:bodyPr/>
          <a:lstStyle/>
          <a:p>
            <a:pPr>
              <a:lnSpc>
                <a:spcPct val="150000"/>
              </a:lnSpc>
            </a:pPr>
            <a:r>
              <a:rPr lang="en-US" dirty="0"/>
              <a:t>The result of multiplying two numbers is</a:t>
            </a:r>
            <a:endParaRPr lang="en-US" b="1" dirty="0"/>
          </a:p>
        </p:txBody>
      </p:sp>
      <p:pic>
        <p:nvPicPr>
          <p:cNvPr id="6" name="Picture 5" descr="7 divided by 16.">
            <a:extLst>
              <a:ext uri="{FF2B5EF4-FFF2-40B4-BE49-F238E27FC236}">
                <a16:creationId xmlns:a16="http://schemas.microsoft.com/office/drawing/2014/main" id="{B1397E15-FF07-4561-751C-CDDEC37E30AE}"/>
              </a:ext>
            </a:extLst>
          </p:cNvPr>
          <p:cNvPicPr>
            <a:picLocks noChangeAspect="1"/>
          </p:cNvPicPr>
          <p:nvPr/>
        </p:nvPicPr>
        <p:blipFill>
          <a:blip r:embed="rId3"/>
          <a:stretch>
            <a:fillRect/>
          </a:stretch>
        </p:blipFill>
        <p:spPr>
          <a:xfrm>
            <a:off x="6407749" y="1283977"/>
            <a:ext cx="541301" cy="864000"/>
          </a:xfrm>
          <a:prstGeom prst="rect">
            <a:avLst/>
          </a:prstGeom>
        </p:spPr>
      </p:pic>
      <p:sp>
        <p:nvSpPr>
          <p:cNvPr id="13" name="TextBox 12">
            <a:extLst>
              <a:ext uri="{FF2B5EF4-FFF2-40B4-BE49-F238E27FC236}">
                <a16:creationId xmlns:a16="http://schemas.microsoft.com/office/drawing/2014/main" id="{9D0BD753-F928-BBE1-DE20-1440CA590453}"/>
              </a:ext>
            </a:extLst>
          </p:cNvPr>
          <p:cNvSpPr txBox="1"/>
          <p:nvPr/>
        </p:nvSpPr>
        <p:spPr>
          <a:xfrm>
            <a:off x="7010400" y="1424312"/>
            <a:ext cx="15240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If one of</a:t>
            </a:r>
            <a:endParaRPr lang="en-IN" dirty="0"/>
          </a:p>
        </p:txBody>
      </p:sp>
      <p:pic>
        <p:nvPicPr>
          <p:cNvPr id="20" name="Picture 19" descr="the numbers is 3 divided by 4, what is the other number?">
            <a:extLst>
              <a:ext uri="{FF2B5EF4-FFF2-40B4-BE49-F238E27FC236}">
                <a16:creationId xmlns:a16="http://schemas.microsoft.com/office/drawing/2014/main" id="{C44545E9-BB60-B8B8-04A0-2CE921533518}"/>
              </a:ext>
            </a:extLst>
          </p:cNvPr>
          <p:cNvPicPr>
            <a:picLocks noChangeAspect="1"/>
          </p:cNvPicPr>
          <p:nvPr/>
        </p:nvPicPr>
        <p:blipFill>
          <a:blip r:embed="rId4"/>
          <a:stretch>
            <a:fillRect/>
          </a:stretch>
        </p:blipFill>
        <p:spPr>
          <a:xfrm>
            <a:off x="523876" y="1901880"/>
            <a:ext cx="6722342" cy="864000"/>
          </a:xfrm>
          <a:prstGeom prst="rect">
            <a:avLst/>
          </a:prstGeom>
        </p:spPr>
      </p:pic>
      <p:sp>
        <p:nvSpPr>
          <p:cNvPr id="4" name="TextBox 3">
            <a:extLst>
              <a:ext uri="{FF2B5EF4-FFF2-40B4-BE49-F238E27FC236}">
                <a16:creationId xmlns:a16="http://schemas.microsoft.com/office/drawing/2014/main" id="{0FFA9803-0582-65A9-1EEC-1CD336DB448F}"/>
              </a:ext>
            </a:extLst>
          </p:cNvPr>
          <p:cNvSpPr txBox="1"/>
          <p:nvPr/>
        </p:nvSpPr>
        <p:spPr>
          <a:xfrm>
            <a:off x="457200" y="2794129"/>
            <a:ext cx="1477744"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24" name="Picture 23" descr="7 divided by 16 is the result of multiplying two numbers. Divide 7 divided by 16">
            <a:extLst>
              <a:ext uri="{FF2B5EF4-FFF2-40B4-BE49-F238E27FC236}">
                <a16:creationId xmlns:a16="http://schemas.microsoft.com/office/drawing/2014/main" id="{9AB9FF9D-80B5-BC9D-5DF1-A7D79B9F92C8}"/>
              </a:ext>
            </a:extLst>
          </p:cNvPr>
          <p:cNvPicPr>
            <a:picLocks noChangeAspect="1"/>
          </p:cNvPicPr>
          <p:nvPr/>
        </p:nvPicPr>
        <p:blipFill>
          <a:blip r:embed="rId5"/>
          <a:stretch>
            <a:fillRect/>
          </a:stretch>
        </p:blipFill>
        <p:spPr>
          <a:xfrm>
            <a:off x="527050" y="3348990"/>
            <a:ext cx="7932145" cy="864000"/>
          </a:xfrm>
          <a:prstGeom prst="rect">
            <a:avLst/>
          </a:prstGeom>
        </p:spPr>
      </p:pic>
      <p:pic>
        <p:nvPicPr>
          <p:cNvPr id="22" name="Picture 21" descr="by 3 divided by 4 to find the second number.">
            <a:extLst>
              <a:ext uri="{FF2B5EF4-FFF2-40B4-BE49-F238E27FC236}">
                <a16:creationId xmlns:a16="http://schemas.microsoft.com/office/drawing/2014/main" id="{B434F8D7-3DB4-2ABE-6712-F86BC428399C}"/>
              </a:ext>
            </a:extLst>
          </p:cNvPr>
          <p:cNvPicPr>
            <a:picLocks noChangeAspect="1"/>
          </p:cNvPicPr>
          <p:nvPr/>
        </p:nvPicPr>
        <p:blipFill>
          <a:blip r:embed="rId6"/>
          <a:stretch>
            <a:fillRect/>
          </a:stretch>
        </p:blipFill>
        <p:spPr>
          <a:xfrm>
            <a:off x="542924" y="4079083"/>
            <a:ext cx="4857365" cy="864000"/>
          </a:xfrm>
          <a:prstGeom prst="rect">
            <a:avLst/>
          </a:prstGeom>
        </p:spPr>
      </p:pic>
      <p:pic>
        <p:nvPicPr>
          <p:cNvPr id="7" name="Picture 6" descr="Seven divided by sixteen divides three divided by four equals seven divided by sixteen times four divided by three equals seven times four whole divided by four times four times three, where four's are cancelled out due to common factor, it results seven divided by four times three which equals seven divided by twelve.">
            <a:extLst>
              <a:ext uri="{FF2B5EF4-FFF2-40B4-BE49-F238E27FC236}">
                <a16:creationId xmlns:a16="http://schemas.microsoft.com/office/drawing/2014/main" id="{A40087D4-8F8F-931C-E6DA-7712AA91ECD2}"/>
              </a:ext>
            </a:extLst>
          </p:cNvPr>
          <p:cNvPicPr>
            <a:picLocks noChangeAspect="1"/>
          </p:cNvPicPr>
          <p:nvPr/>
        </p:nvPicPr>
        <p:blipFill>
          <a:blip r:embed="rId7"/>
          <a:stretch>
            <a:fillRect/>
          </a:stretch>
        </p:blipFill>
        <p:spPr>
          <a:xfrm>
            <a:off x="2502890" y="4905747"/>
            <a:ext cx="3980463" cy="936000"/>
          </a:xfrm>
          <a:prstGeom prst="rect">
            <a:avLst/>
          </a:prstGeom>
        </p:spPr>
      </p:pic>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Multiplying Fractions</a:t>
            </a:r>
            <a:r>
              <a:rPr lang="en-US" baseline="-25000" dirty="0">
                <a:solidFill>
                  <a:schemeClr val="accent1"/>
                </a:solidFill>
              </a:rPr>
              <a:t>1</a:t>
            </a:r>
            <a:endParaRPr lang="en-US" sz="3200" dirty="0">
              <a:solidFill>
                <a:schemeClr val="accent1"/>
              </a:solidFill>
            </a:endParaRPr>
          </a:p>
        </p:txBody>
      </p:sp>
      <p:sp>
        <p:nvSpPr>
          <p:cNvPr id="6147" name="Rectangle 3"/>
          <p:cNvSpPr>
            <a:spLocks noGrp="1"/>
          </p:cNvSpPr>
          <p:nvPr>
            <p:ph type="body" sz="half" idx="4294967295"/>
          </p:nvPr>
        </p:nvSpPr>
        <p:spPr>
          <a:xfrm>
            <a:off x="457200" y="1289712"/>
            <a:ext cx="1219200" cy="523220"/>
          </a:xfrm>
          <a:prstGeom prst="rect">
            <a:avLst/>
          </a:prstGeom>
        </p:spPr>
        <p:txBody>
          <a:bodyPr wrap="square">
            <a:spAutoFit/>
          </a:bodyPr>
          <a:lstStyle/>
          <a:p>
            <a:pPr marL="0" indent="0">
              <a:buFont typeface="Courier New" pitchFamily="49" charset="0"/>
              <a:buNone/>
            </a:pPr>
            <a:r>
              <a:rPr lang="en-US" sz="2800" i="0" dirty="0">
                <a:solidFill>
                  <a:schemeClr val="tx1"/>
                </a:solidFill>
              </a:rPr>
              <a:t>Find</a:t>
            </a:r>
          </a:p>
        </p:txBody>
      </p:sp>
      <p:pic>
        <p:nvPicPr>
          <p:cNvPr id="4" name="Picture 3" descr="2 divided by 5 of 7 divided by 3.">
            <a:extLst>
              <a:ext uri="{FF2B5EF4-FFF2-40B4-BE49-F238E27FC236}">
                <a16:creationId xmlns:a16="http://schemas.microsoft.com/office/drawing/2014/main" id="{9924BF54-036E-4E24-2A9C-92D800765600}"/>
              </a:ext>
            </a:extLst>
          </p:cNvPr>
          <p:cNvPicPr>
            <a:picLocks noChangeAspect="1"/>
          </p:cNvPicPr>
          <p:nvPr/>
        </p:nvPicPr>
        <p:blipFill>
          <a:blip r:embed="rId2"/>
          <a:stretch>
            <a:fillRect/>
          </a:stretch>
        </p:blipFill>
        <p:spPr>
          <a:xfrm>
            <a:off x="1314160" y="1127509"/>
            <a:ext cx="1124240" cy="864000"/>
          </a:xfrm>
          <a:prstGeom prst="rect">
            <a:avLst/>
          </a:prstGeom>
        </p:spPr>
      </p:pic>
      <p:sp>
        <p:nvSpPr>
          <p:cNvPr id="2" name="TextBox 1">
            <a:extLst>
              <a:ext uri="{FF2B5EF4-FFF2-40B4-BE49-F238E27FC236}">
                <a16:creationId xmlns:a16="http://schemas.microsoft.com/office/drawing/2014/main" id="{743D0C5A-C040-CD82-9149-9AF28FC1B7E3}"/>
              </a:ext>
            </a:extLst>
          </p:cNvPr>
          <p:cNvSpPr txBox="1"/>
          <p:nvPr/>
        </p:nvSpPr>
        <p:spPr>
          <a:xfrm>
            <a:off x="457200" y="1953066"/>
            <a:ext cx="8229600" cy="1471172"/>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Remember, to find a fraction </a:t>
            </a:r>
            <a:r>
              <a:rPr kumimoji="0" lang="en-US" sz="2800" b="1" i="0" u="none" strike="noStrike" kern="1200" cap="none" spc="0" normalizeH="0" baseline="0" noProof="0" dirty="0">
                <a:ln>
                  <a:noFill/>
                </a:ln>
                <a:solidFill>
                  <a:srgbClr val="366092"/>
                </a:solidFill>
                <a:effectLst/>
                <a:uLnTx/>
                <a:uFillTx/>
                <a:latin typeface="Calibri"/>
                <a:ea typeface="+mn-ea"/>
                <a:cs typeface="+mn-cs"/>
              </a:rPr>
              <a:t>of</a:t>
            </a:r>
            <a:r>
              <a:rPr kumimoji="0" lang="en-US" sz="2800" b="0" i="0" u="none" strike="noStrike" kern="1200" cap="none" spc="0" normalizeH="0" baseline="0" noProof="0" dirty="0">
                <a:ln>
                  <a:noFill/>
                </a:ln>
                <a:solidFill>
                  <a:srgbClr val="366092"/>
                </a:solidFill>
                <a:effectLst/>
                <a:uLnTx/>
                <a:uFillTx/>
                <a:latin typeface="Calibri"/>
                <a:ea typeface="+mn-ea"/>
                <a:cs typeface="+mn-cs"/>
              </a:rPr>
              <a:t> a number means to multiply the number by the fraction.</a:t>
            </a:r>
            <a:endParaRPr lang="en-IN" dirty="0"/>
          </a:p>
        </p:txBody>
      </p:sp>
      <p:pic>
        <p:nvPicPr>
          <p:cNvPr id="12" name="Picture 11" descr="2 divided by 5 times 7 divided by 3 equals 2 times 7 whole divided by 5 times 3 equals 14 divided by 15">
            <a:extLst>
              <a:ext uri="{FF2B5EF4-FFF2-40B4-BE49-F238E27FC236}">
                <a16:creationId xmlns:a16="http://schemas.microsoft.com/office/drawing/2014/main" id="{F773691F-A62F-0E3E-F282-C7393FEC9DAE}"/>
              </a:ext>
            </a:extLst>
          </p:cNvPr>
          <p:cNvPicPr>
            <a:picLocks noChangeAspect="1"/>
          </p:cNvPicPr>
          <p:nvPr/>
        </p:nvPicPr>
        <p:blipFill>
          <a:blip r:embed="rId3"/>
          <a:stretch>
            <a:fillRect/>
          </a:stretch>
        </p:blipFill>
        <p:spPr>
          <a:xfrm>
            <a:off x="3479638" y="3744000"/>
            <a:ext cx="2184723" cy="828000"/>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26: Finding a Missing Number</a:t>
            </a:r>
            <a:r>
              <a:rPr lang="en-US" baseline="-25000" dirty="0">
                <a:solidFill>
                  <a:schemeClr val="accent1"/>
                </a:solidFill>
              </a:rPr>
              <a:t>2</a:t>
            </a:r>
            <a:endParaRPr lang="en-US" dirty="0"/>
          </a:p>
        </p:txBody>
      </p:sp>
      <p:sp>
        <p:nvSpPr>
          <p:cNvPr id="3" name="Content Placeholder 2"/>
          <p:cNvSpPr>
            <a:spLocks noGrp="1"/>
          </p:cNvSpPr>
          <p:nvPr>
            <p:ph idx="1"/>
          </p:nvPr>
        </p:nvSpPr>
        <p:spPr/>
        <p:txBody>
          <a:bodyPr/>
          <a:lstStyle/>
          <a:p>
            <a:r>
              <a:rPr lang="en-US" dirty="0"/>
              <a:t>The other number is</a:t>
            </a:r>
          </a:p>
        </p:txBody>
      </p:sp>
      <p:pic>
        <p:nvPicPr>
          <p:cNvPr id="6" name="Picture 5" descr="7 divided by 12.">
            <a:extLst>
              <a:ext uri="{FF2B5EF4-FFF2-40B4-BE49-F238E27FC236}">
                <a16:creationId xmlns:a16="http://schemas.microsoft.com/office/drawing/2014/main" id="{F9953B78-74D5-DFC1-6AE2-89D31F1565F7}"/>
              </a:ext>
            </a:extLst>
          </p:cNvPr>
          <p:cNvPicPr>
            <a:picLocks noChangeAspect="1"/>
          </p:cNvPicPr>
          <p:nvPr/>
        </p:nvPicPr>
        <p:blipFill>
          <a:blip r:embed="rId3"/>
          <a:stretch>
            <a:fillRect/>
          </a:stretch>
        </p:blipFill>
        <p:spPr>
          <a:xfrm>
            <a:off x="3532187" y="1123512"/>
            <a:ext cx="537365" cy="864000"/>
          </a:xfrm>
          <a:prstGeom prst="rect">
            <a:avLst/>
          </a:prstGeom>
        </p:spPr>
      </p:pic>
      <p:sp>
        <p:nvSpPr>
          <p:cNvPr id="4" name="TextBox 3">
            <a:extLst>
              <a:ext uri="{FF2B5EF4-FFF2-40B4-BE49-F238E27FC236}">
                <a16:creationId xmlns:a16="http://schemas.microsoft.com/office/drawing/2014/main" id="{A938F9FA-669C-A5EB-9E9D-DD56E87F8CEF}"/>
              </a:ext>
            </a:extLst>
          </p:cNvPr>
          <p:cNvSpPr txBox="1"/>
          <p:nvPr/>
        </p:nvSpPr>
        <p:spPr>
          <a:xfrm>
            <a:off x="457200" y="2297302"/>
            <a:ext cx="34290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Check by multiplying:</a:t>
            </a:r>
            <a:endParaRPr lang="en-IN" dirty="0"/>
          </a:p>
        </p:txBody>
      </p:sp>
      <p:pic>
        <p:nvPicPr>
          <p:cNvPr id="7" name="Picture 6" descr="three divided by four times seven divided by twelve equals three times seven whole divided by four times four times three, where three's are cancelled out due to common factors in numerator and denominator, it results seven divided by sixteen.">
            <a:extLst>
              <a:ext uri="{FF2B5EF4-FFF2-40B4-BE49-F238E27FC236}">
                <a16:creationId xmlns:a16="http://schemas.microsoft.com/office/drawing/2014/main" id="{70A996A5-5387-A17F-34B9-AD52C37EB898}"/>
              </a:ext>
            </a:extLst>
          </p:cNvPr>
          <p:cNvPicPr>
            <a:picLocks noChangeAspect="1"/>
          </p:cNvPicPr>
          <p:nvPr/>
        </p:nvPicPr>
        <p:blipFill>
          <a:blip r:embed="rId4"/>
          <a:stretch>
            <a:fillRect/>
          </a:stretch>
        </p:blipFill>
        <p:spPr>
          <a:xfrm>
            <a:off x="3187705" y="3130312"/>
            <a:ext cx="2768589" cy="936000"/>
          </a:xfrm>
          <a:prstGeom prst="rect">
            <a:avLst/>
          </a:prstGeom>
        </p:spPr>
      </p:pic>
    </p:spTree>
    <p:custDataLst>
      <p:tags r:id="rId1"/>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27: Application: Dividing Fractions</a:t>
            </a:r>
            <a:r>
              <a:rPr lang="en-US" baseline="-25000" dirty="0">
                <a:solidFill>
                  <a:schemeClr val="accent1"/>
                </a:solidFill>
              </a:rPr>
              <a:t>1</a:t>
            </a:r>
            <a:r>
              <a:rPr lang="en-US" dirty="0"/>
              <a:t> </a:t>
            </a:r>
          </a:p>
        </p:txBody>
      </p:sp>
      <p:sp>
        <p:nvSpPr>
          <p:cNvPr id="3" name="Content Placeholder 2"/>
          <p:cNvSpPr>
            <a:spLocks noGrp="1"/>
          </p:cNvSpPr>
          <p:nvPr>
            <p:ph idx="1"/>
          </p:nvPr>
        </p:nvSpPr>
        <p:spPr/>
        <p:txBody>
          <a:bodyPr>
            <a:normAutofit/>
          </a:bodyPr>
          <a:lstStyle/>
          <a:p>
            <a:pPr>
              <a:lnSpc>
                <a:spcPct val="150000"/>
              </a:lnSpc>
            </a:pPr>
            <a:r>
              <a:rPr lang="en-US" dirty="0"/>
              <a:t>A baker uses</a:t>
            </a:r>
            <a:endParaRPr lang="en-US" b="1" dirty="0"/>
          </a:p>
        </p:txBody>
      </p:sp>
      <p:pic>
        <p:nvPicPr>
          <p:cNvPr id="10" name="Picture 9" descr="1 divided by 8">
            <a:extLst>
              <a:ext uri="{FF2B5EF4-FFF2-40B4-BE49-F238E27FC236}">
                <a16:creationId xmlns:a16="http://schemas.microsoft.com/office/drawing/2014/main" id="{A76327D9-574E-0313-A2CC-92797C679AC9}"/>
              </a:ext>
            </a:extLst>
          </p:cNvPr>
          <p:cNvPicPr>
            <a:picLocks noChangeAspect="1"/>
          </p:cNvPicPr>
          <p:nvPr/>
        </p:nvPicPr>
        <p:blipFill>
          <a:blip r:embed="rId3"/>
          <a:stretch>
            <a:fillRect/>
          </a:stretch>
        </p:blipFill>
        <p:spPr>
          <a:xfrm>
            <a:off x="2433528" y="1289969"/>
            <a:ext cx="281061" cy="864000"/>
          </a:xfrm>
          <a:prstGeom prst="rect">
            <a:avLst/>
          </a:prstGeom>
        </p:spPr>
      </p:pic>
      <p:sp>
        <p:nvSpPr>
          <p:cNvPr id="4" name="TextBox 3">
            <a:extLst>
              <a:ext uri="{FF2B5EF4-FFF2-40B4-BE49-F238E27FC236}">
                <a16:creationId xmlns:a16="http://schemas.microsoft.com/office/drawing/2014/main" id="{51508416-4EC1-3325-FAA8-D4E5AEE3AFD7}"/>
              </a:ext>
            </a:extLst>
          </p:cNvPr>
          <p:cNvSpPr txBox="1"/>
          <p:nvPr/>
        </p:nvSpPr>
        <p:spPr>
          <a:xfrm>
            <a:off x="2762250" y="1391305"/>
            <a:ext cx="6248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cup of lemon juice for one apple pie in</a:t>
            </a:r>
            <a:endParaRPr lang="en-IN" dirty="0"/>
          </a:p>
        </p:txBody>
      </p:sp>
      <p:sp>
        <p:nvSpPr>
          <p:cNvPr id="11" name="TextBox 10">
            <a:extLst>
              <a:ext uri="{FF2B5EF4-FFF2-40B4-BE49-F238E27FC236}">
                <a16:creationId xmlns:a16="http://schemas.microsoft.com/office/drawing/2014/main" id="{3E59EDC2-4A4B-FA92-00DB-A0663159B996}"/>
              </a:ext>
            </a:extLst>
          </p:cNvPr>
          <p:cNvSpPr txBox="1"/>
          <p:nvPr/>
        </p:nvSpPr>
        <p:spPr>
          <a:xfrm>
            <a:off x="454025" y="1994435"/>
            <a:ext cx="434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her special apple pie recipe.</a:t>
            </a:r>
            <a:endParaRPr lang="en-IN" dirty="0"/>
          </a:p>
        </p:txBody>
      </p:sp>
      <p:pic>
        <p:nvPicPr>
          <p:cNvPr id="8" name="Picture 7" descr="If she has three fourth's cup of lemon">
            <a:extLst>
              <a:ext uri="{FF2B5EF4-FFF2-40B4-BE49-F238E27FC236}">
                <a16:creationId xmlns:a16="http://schemas.microsoft.com/office/drawing/2014/main" id="{D1EC1837-A5F8-F029-FA28-D51798088D76}"/>
              </a:ext>
            </a:extLst>
          </p:cNvPr>
          <p:cNvPicPr>
            <a:picLocks noChangeAspect="1"/>
          </p:cNvPicPr>
          <p:nvPr/>
        </p:nvPicPr>
        <p:blipFill>
          <a:blip r:embed="rId4"/>
          <a:stretch>
            <a:fillRect/>
          </a:stretch>
        </p:blipFill>
        <p:spPr>
          <a:xfrm>
            <a:off x="4649730" y="1827220"/>
            <a:ext cx="3803708" cy="864000"/>
          </a:xfrm>
          <a:prstGeom prst="rect">
            <a:avLst/>
          </a:prstGeom>
        </p:spPr>
      </p:pic>
      <p:sp>
        <p:nvSpPr>
          <p:cNvPr id="13" name="TextBox 12">
            <a:extLst>
              <a:ext uri="{FF2B5EF4-FFF2-40B4-BE49-F238E27FC236}">
                <a16:creationId xmlns:a16="http://schemas.microsoft.com/office/drawing/2014/main" id="{A9D1084B-1356-DED2-ABB7-A042C885A1C9}"/>
              </a:ext>
            </a:extLst>
          </p:cNvPr>
          <p:cNvSpPr txBox="1"/>
          <p:nvPr/>
        </p:nvSpPr>
        <p:spPr>
          <a:xfrm>
            <a:off x="457200" y="2590800"/>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juice on hand, how many apple pies can she make using this amount of lemon juice?</a:t>
            </a:r>
            <a:endParaRPr lang="en-IN" dirty="0"/>
          </a:p>
        </p:txBody>
      </p:sp>
      <p:sp>
        <p:nvSpPr>
          <p:cNvPr id="15" name="TextBox 14">
            <a:extLst>
              <a:ext uri="{FF2B5EF4-FFF2-40B4-BE49-F238E27FC236}">
                <a16:creationId xmlns:a16="http://schemas.microsoft.com/office/drawing/2014/main" id="{47DCC184-EF61-A8EF-F9AF-61B8D294D61D}"/>
              </a:ext>
            </a:extLst>
          </p:cNvPr>
          <p:cNvSpPr txBox="1"/>
          <p:nvPr/>
        </p:nvSpPr>
        <p:spPr>
          <a:xfrm>
            <a:off x="454025" y="3714750"/>
            <a:ext cx="8235950" cy="2117503"/>
          </a:xfrm>
          <a:prstGeom prst="rect">
            <a:avLst/>
          </a:prstGeom>
          <a:noFill/>
        </p:spPr>
        <p:txBody>
          <a:bodyPr wrap="square" rtlCol="0">
            <a:spAutoFit/>
          </a:bodyPr>
          <a:lstStyle/>
          <a:p>
            <a:pPr marL="0" marR="0" lvl="0" indent="0" algn="l" defTabSz="914400" rtl="0" eaLnBrk="1" fontAlgn="auto" latinLnBrk="0" hangingPunct="1">
              <a:lnSpc>
                <a:spcPct val="150000"/>
              </a:lnSpc>
              <a:spcBef>
                <a:spcPct val="2000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Step 1:</a:t>
            </a:r>
            <a:r>
              <a:rPr kumimoji="0" lang="en-US" sz="2800" b="0" i="0" u="none" strike="noStrike" kern="1200" cap="none" spc="0" normalizeH="0" baseline="0" noProof="0">
                <a:ln>
                  <a:noFill/>
                </a:ln>
                <a:solidFill>
                  <a:srgbClr val="366092"/>
                </a:solidFill>
                <a:effectLst/>
                <a:uLnTx/>
                <a:uFillTx/>
                <a:latin typeface="Calibri"/>
                <a:ea typeface="+mn-ea"/>
                <a:cs typeface="+mn-cs"/>
              </a:rPr>
              <a:t> READ: Read the problem carefully. We know the total amount of lemon juice she has and how much is used in one pie.</a:t>
            </a:r>
            <a:endParaRPr lang="en-IN" dirty="0"/>
          </a:p>
        </p:txBody>
      </p:sp>
    </p:spTree>
    <p:custDataLst>
      <p:tags r:id="rId1"/>
    </p:custData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27: Application: Dividing Fractions</a:t>
            </a:r>
            <a:r>
              <a:rPr lang="en-US" baseline="-25000" dirty="0">
                <a:solidFill>
                  <a:schemeClr val="accent1"/>
                </a:solidFill>
              </a:rPr>
              <a:t>2</a:t>
            </a:r>
            <a:r>
              <a:rPr lang="en-US" dirty="0"/>
              <a: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p:txBody>
      </p:sp>
      <p:pic>
        <p:nvPicPr>
          <p:cNvPr id="6" name="Picture 5" descr="3 divided by 4 divides 1 divided by 8 equals number of pies">
            <a:extLst>
              <a:ext uri="{FF2B5EF4-FFF2-40B4-BE49-F238E27FC236}">
                <a16:creationId xmlns:a16="http://schemas.microsoft.com/office/drawing/2014/main" id="{8564D496-7F4C-9313-2438-B727DB8938C4}"/>
              </a:ext>
            </a:extLst>
          </p:cNvPr>
          <p:cNvPicPr>
            <a:picLocks noChangeAspect="1"/>
          </p:cNvPicPr>
          <p:nvPr/>
        </p:nvPicPr>
        <p:blipFill>
          <a:blip r:embed="rId3"/>
          <a:stretch>
            <a:fillRect/>
          </a:stretch>
        </p:blipFill>
        <p:spPr>
          <a:xfrm>
            <a:off x="1543050" y="2741584"/>
            <a:ext cx="3435182" cy="864000"/>
          </a:xfrm>
          <a:prstGeom prst="rect">
            <a:avLst/>
          </a:prstGeom>
        </p:spPr>
      </p:pic>
      <p:pic>
        <p:nvPicPr>
          <p:cNvPr id="5" name="Picture 4" descr="Solving: three divided by four divides one divided by eight equals three divided by four times eight divided by one equals three times two times four whole divided by four times one, where four's are cancelled out due to common factors, it results three times two which equals six.">
            <a:extLst>
              <a:ext uri="{FF2B5EF4-FFF2-40B4-BE49-F238E27FC236}">
                <a16:creationId xmlns:a16="http://schemas.microsoft.com/office/drawing/2014/main" id="{B64AB8B1-14FE-D707-A4CB-A7772AF4884D}"/>
              </a:ext>
            </a:extLst>
          </p:cNvPr>
          <p:cNvPicPr>
            <a:picLocks noChangeAspect="1"/>
          </p:cNvPicPr>
          <p:nvPr/>
        </p:nvPicPr>
        <p:blipFill>
          <a:blip r:embed="rId4"/>
          <a:stretch>
            <a:fillRect/>
          </a:stretch>
        </p:blipFill>
        <p:spPr>
          <a:xfrm>
            <a:off x="546893" y="3994928"/>
            <a:ext cx="5271158" cy="936000"/>
          </a:xfrm>
          <a:prstGeom prst="rect">
            <a:avLst/>
          </a:prstGeom>
        </p:spPr>
      </p:pic>
      <p:pic>
        <p:nvPicPr>
          <p:cNvPr id="10" name="Picture 9" descr="She can make 6 apple pies using 3 4th cup of lemon juice">
            <a:extLst>
              <a:ext uri="{FF2B5EF4-FFF2-40B4-BE49-F238E27FC236}">
                <a16:creationId xmlns:a16="http://schemas.microsoft.com/office/drawing/2014/main" id="{3D9AEC2B-57A2-F7E5-5980-643CD34B15B6}"/>
              </a:ext>
            </a:extLst>
          </p:cNvPr>
          <p:cNvPicPr>
            <a:picLocks noChangeAspect="1"/>
          </p:cNvPicPr>
          <p:nvPr/>
        </p:nvPicPr>
        <p:blipFill>
          <a:blip r:embed="rId5"/>
          <a:stretch>
            <a:fillRect/>
          </a:stretch>
        </p:blipFill>
        <p:spPr>
          <a:xfrm>
            <a:off x="532607" y="5042213"/>
            <a:ext cx="8049952" cy="864000"/>
          </a:xfrm>
          <a:prstGeom prst="rect">
            <a:avLst/>
          </a:prstGeom>
        </p:spPr>
      </p:pic>
    </p:spTree>
    <p:custDataLst>
      <p:tags r:id="rId1"/>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27: Application: Dividing Fractions</a:t>
            </a:r>
            <a:r>
              <a:rPr lang="en-US" baseline="-25000" dirty="0">
                <a:solidFill>
                  <a:schemeClr val="accent1"/>
                </a:solidFill>
              </a:rPr>
              <a:t>3</a:t>
            </a:r>
            <a:r>
              <a:rPr lang="en-US" dirty="0"/>
              <a:t> </a:t>
            </a:r>
          </a:p>
        </p:txBody>
      </p:sp>
      <p:sp>
        <p:nvSpPr>
          <p:cNvPr id="3" name="Content Placeholder 2"/>
          <p:cNvSpPr>
            <a:spLocks noGrp="1"/>
          </p:cNvSpPr>
          <p:nvPr>
            <p:ph idx="1"/>
          </p:nvPr>
        </p:nvSpPr>
        <p:spPr>
          <a:xfrm>
            <a:off x="457200" y="1219200"/>
            <a:ext cx="8229600" cy="4572000"/>
          </a:xfrm>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a:t>
            </a:r>
            <a:r>
              <a:rPr lang="en-US" dirty="0"/>
              <a:t>6 pies can be made. So the answer is reasonable.</a:t>
            </a:r>
          </a:p>
          <a:p>
            <a:endParaRPr lang="en-US" dirty="0"/>
          </a:p>
        </p:txBody>
      </p:sp>
    </p:spTree>
    <p:custDataLst>
      <p:tags r:id="rId1"/>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28: Application: Multiplying and Dividing Fractions</a:t>
            </a:r>
            <a:r>
              <a:rPr lang="en-US" baseline="-25000" dirty="0">
                <a:solidFill>
                  <a:schemeClr val="accent1"/>
                </a:solidFill>
              </a:rPr>
              <a:t>1</a:t>
            </a:r>
            <a:endParaRPr lang="en-US" dirty="0"/>
          </a:p>
        </p:txBody>
      </p:sp>
      <p:sp>
        <p:nvSpPr>
          <p:cNvPr id="3" name="Content Placeholder 2"/>
          <p:cNvSpPr>
            <a:spLocks noGrp="1"/>
          </p:cNvSpPr>
          <p:nvPr>
            <p:ph idx="1"/>
          </p:nvPr>
        </p:nvSpPr>
        <p:spPr/>
        <p:txBody>
          <a:bodyPr>
            <a:normAutofit/>
          </a:bodyPr>
          <a:lstStyle/>
          <a:p>
            <a:pPr>
              <a:lnSpc>
                <a:spcPct val="150000"/>
              </a:lnSpc>
            </a:pPr>
            <a:r>
              <a:rPr lang="en-US" dirty="0"/>
              <a:t>A box contains 30 pieces of candy.</a:t>
            </a:r>
          </a:p>
        </p:txBody>
      </p:sp>
      <p:pic>
        <p:nvPicPr>
          <p:cNvPr id="11" name="Picture 10" descr="This is 3 5th of the">
            <a:extLst>
              <a:ext uri="{FF2B5EF4-FFF2-40B4-BE49-F238E27FC236}">
                <a16:creationId xmlns:a16="http://schemas.microsoft.com/office/drawing/2014/main" id="{A6965638-D87D-ADB4-7871-6E638425372B}"/>
              </a:ext>
            </a:extLst>
          </p:cNvPr>
          <p:cNvPicPr>
            <a:picLocks noChangeAspect="1"/>
          </p:cNvPicPr>
          <p:nvPr/>
        </p:nvPicPr>
        <p:blipFill>
          <a:blip r:embed="rId3"/>
          <a:stretch>
            <a:fillRect/>
          </a:stretch>
        </p:blipFill>
        <p:spPr>
          <a:xfrm>
            <a:off x="5537996" y="1280187"/>
            <a:ext cx="2258893" cy="864000"/>
          </a:xfrm>
          <a:prstGeom prst="rect">
            <a:avLst/>
          </a:prstGeom>
        </p:spPr>
      </p:pic>
      <p:sp>
        <p:nvSpPr>
          <p:cNvPr id="4" name="TextBox 3">
            <a:extLst>
              <a:ext uri="{FF2B5EF4-FFF2-40B4-BE49-F238E27FC236}">
                <a16:creationId xmlns:a16="http://schemas.microsoft.com/office/drawing/2014/main" id="{7EA983C6-0150-3D41-79E6-A63681E74E27}"/>
              </a:ext>
            </a:extLst>
          </p:cNvPr>
          <p:cNvSpPr txBox="1"/>
          <p:nvPr/>
        </p:nvSpPr>
        <p:spPr>
          <a:xfrm>
            <a:off x="457200" y="1844618"/>
            <a:ext cx="8229600" cy="1686616"/>
          </a:xfrm>
          <a:prstGeom prst="rect">
            <a:avLst/>
          </a:prstGeom>
          <a:noFill/>
        </p:spPr>
        <p:txBody>
          <a:bodyPr wrap="square" rtlCol="0">
            <a:spAutoFit/>
          </a:bodyPr>
          <a:lstStyle/>
          <a:p>
            <a:pPr marL="0" marR="0" lvl="0" indent="0" algn="l" defTabSz="914400" rtl="0" eaLnBrk="1" fontAlgn="auto" latinLnBrk="0" hangingPunct="1">
              <a:lnSpc>
                <a:spcPct val="15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maximum amount of this candy the box can hold.</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Is the maximum amount of candy the box can hold more or less than 30 pieces?</a:t>
            </a:r>
          </a:p>
        </p:txBody>
      </p:sp>
      <p:sp>
        <p:nvSpPr>
          <p:cNvPr id="7" name="TextBox 6">
            <a:extLst>
              <a:ext uri="{FF2B5EF4-FFF2-40B4-BE49-F238E27FC236}">
                <a16:creationId xmlns:a16="http://schemas.microsoft.com/office/drawing/2014/main" id="{042BBFCE-7E87-BBDB-9CF0-FEA25D853B71}"/>
              </a:ext>
            </a:extLst>
          </p:cNvPr>
          <p:cNvSpPr txBox="1"/>
          <p:nvPr/>
        </p:nvSpPr>
        <p:spPr>
          <a:xfrm>
            <a:off x="457200" y="3382654"/>
            <a:ext cx="4038600" cy="671851"/>
          </a:xfrm>
          <a:prstGeom prst="rect">
            <a:avLst/>
          </a:prstGeom>
          <a:noFill/>
        </p:spPr>
        <p:txBody>
          <a:bodyPr wrap="square" rtlCol="0">
            <a:spAutoFit/>
          </a:bodyPr>
          <a:lstStyle/>
          <a:p>
            <a:pPr marL="514350" marR="0" lvl="0" indent="-514350" algn="l" defTabSz="914400" rtl="0" eaLnBrk="1" fontAlgn="auto" latinLnBrk="0" hangingPunct="1">
              <a:lnSpc>
                <a:spcPct val="150000"/>
              </a:lnSpc>
              <a:spcBef>
                <a:spcPct val="20000"/>
              </a:spcBef>
              <a:spcAft>
                <a:spcPts val="0"/>
              </a:spcAft>
              <a:buClrTx/>
              <a:buSzTx/>
              <a:buFont typeface="+mj-lt"/>
              <a:buAutoNum type="alphaLcPeriod" startAt="2"/>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If you want to multiply</a:t>
            </a:r>
            <a:endParaRPr lang="en-IN" dirty="0"/>
          </a:p>
        </p:txBody>
      </p:sp>
      <p:pic>
        <p:nvPicPr>
          <p:cNvPr id="9" name="Picture 8" descr="3 5th times 30, would the">
            <a:extLst>
              <a:ext uri="{FF2B5EF4-FFF2-40B4-BE49-F238E27FC236}">
                <a16:creationId xmlns:a16="http://schemas.microsoft.com/office/drawing/2014/main" id="{E2A6195B-3D14-BEE1-57EA-445FF95588E7}"/>
              </a:ext>
            </a:extLst>
          </p:cNvPr>
          <p:cNvPicPr>
            <a:picLocks noChangeAspect="1"/>
          </p:cNvPicPr>
          <p:nvPr/>
        </p:nvPicPr>
        <p:blipFill>
          <a:blip r:embed="rId4"/>
          <a:stretch>
            <a:fillRect/>
          </a:stretch>
        </p:blipFill>
        <p:spPr>
          <a:xfrm>
            <a:off x="4379627" y="3427244"/>
            <a:ext cx="3279037" cy="864000"/>
          </a:xfrm>
          <a:prstGeom prst="rect">
            <a:avLst/>
          </a:prstGeom>
        </p:spPr>
      </p:pic>
      <p:sp>
        <p:nvSpPr>
          <p:cNvPr id="6" name="TextBox 5">
            <a:extLst>
              <a:ext uri="{FF2B5EF4-FFF2-40B4-BE49-F238E27FC236}">
                <a16:creationId xmlns:a16="http://schemas.microsoft.com/office/drawing/2014/main" id="{17BE68CB-699C-80F1-1273-2748553AC907}"/>
              </a:ext>
            </a:extLst>
          </p:cNvPr>
          <p:cNvSpPr txBox="1"/>
          <p:nvPr/>
        </p:nvSpPr>
        <p:spPr>
          <a:xfrm>
            <a:off x="971548" y="4119506"/>
            <a:ext cx="51816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product be more or less than 30?</a:t>
            </a:r>
            <a:endParaRPr lang="en-IN" dirty="0"/>
          </a:p>
        </p:txBody>
      </p:sp>
      <p:sp>
        <p:nvSpPr>
          <p:cNvPr id="5" name="TextBox 4">
            <a:extLst>
              <a:ext uri="{FF2B5EF4-FFF2-40B4-BE49-F238E27FC236}">
                <a16:creationId xmlns:a16="http://schemas.microsoft.com/office/drawing/2014/main" id="{CD3DB579-D4E1-CC3B-2696-D9196EDC2ECF}"/>
              </a:ext>
            </a:extLst>
          </p:cNvPr>
          <p:cNvSpPr txBox="1"/>
          <p:nvPr/>
        </p:nvSpPr>
        <p:spPr>
          <a:xfrm>
            <a:off x="452718" y="4576226"/>
            <a:ext cx="8229600" cy="954107"/>
          </a:xfrm>
          <a:prstGeom prst="rect">
            <a:avLst/>
          </a:prstGeom>
          <a:noFill/>
        </p:spPr>
        <p:txBody>
          <a:bodyPr wrap="square" rtlCol="0">
            <a:sp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3"/>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What is the maximum number of pieces of candy the box can hold?</a:t>
            </a:r>
          </a:p>
        </p:txBody>
      </p:sp>
    </p:spTree>
    <p:custDataLst>
      <p:tags r:id="rId1"/>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28: Application: Multiplying and Dividing Fractions</a:t>
            </a:r>
            <a:r>
              <a:rPr lang="en-US" baseline="-25000" dirty="0">
                <a:solidFill>
                  <a:schemeClr val="accent1"/>
                </a:solidFill>
              </a:rPr>
              <a:t>2</a:t>
            </a:r>
            <a:endParaRPr lang="en-US" dirty="0"/>
          </a:p>
        </p:txBody>
      </p:sp>
      <p:sp>
        <p:nvSpPr>
          <p:cNvPr id="3" name="Content Placeholder 2"/>
          <p:cNvSpPr>
            <a:spLocks noGrp="1"/>
          </p:cNvSpPr>
          <p:nvPr>
            <p:ph idx="1"/>
          </p:nvPr>
        </p:nvSpPr>
        <p:spPr>
          <a:xfrm>
            <a:off x="389685" y="1252701"/>
            <a:ext cx="8229600" cy="1040285"/>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more</a:t>
            </a:r>
          </a:p>
        </p:txBody>
      </p:sp>
      <p:pic>
        <p:nvPicPr>
          <p:cNvPr id="7" name="Picture 6" descr="than 30, because 3 divided by 5 is less than the whole box.">
            <a:extLst>
              <a:ext uri="{FF2B5EF4-FFF2-40B4-BE49-F238E27FC236}">
                <a16:creationId xmlns:a16="http://schemas.microsoft.com/office/drawing/2014/main" id="{8653FBA3-5906-1350-6250-59800A3BC99B}"/>
              </a:ext>
            </a:extLst>
          </p:cNvPr>
          <p:cNvPicPr>
            <a:picLocks noChangeAspect="1"/>
          </p:cNvPicPr>
          <p:nvPr/>
        </p:nvPicPr>
        <p:blipFill>
          <a:blip r:embed="rId3"/>
          <a:stretch>
            <a:fillRect/>
          </a:stretch>
        </p:blipFill>
        <p:spPr>
          <a:xfrm>
            <a:off x="1040523" y="2171016"/>
            <a:ext cx="6776674" cy="864000"/>
          </a:xfrm>
          <a:prstGeom prst="rect">
            <a:avLst/>
          </a:prstGeom>
        </p:spPr>
      </p:pic>
      <p:sp>
        <p:nvSpPr>
          <p:cNvPr id="5" name="TextBox 4">
            <a:extLst>
              <a:ext uri="{FF2B5EF4-FFF2-40B4-BE49-F238E27FC236}">
                <a16:creationId xmlns:a16="http://schemas.microsoft.com/office/drawing/2014/main" id="{1BA98E4A-2626-AECD-D1CD-8EFFE5439A98}"/>
              </a:ext>
            </a:extLst>
          </p:cNvPr>
          <p:cNvSpPr txBox="1"/>
          <p:nvPr/>
        </p:nvSpPr>
        <p:spPr>
          <a:xfrm>
            <a:off x="457200" y="2877045"/>
            <a:ext cx="8229600" cy="1040285"/>
          </a:xfrm>
          <a:prstGeom prst="rect">
            <a:avLst/>
          </a:prstGeom>
          <a:noFill/>
        </p:spPr>
        <p:txBody>
          <a:bodyPr wrap="square" rtlCol="0">
            <a:sp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Less than 30.</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3"/>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To find the maximum number of pieces, divide.</a:t>
            </a:r>
            <a:endParaRPr lang="en-IN" dirty="0"/>
          </a:p>
        </p:txBody>
      </p:sp>
      <p:pic>
        <p:nvPicPr>
          <p:cNvPr id="9" name="Picture 8" descr="Thirty divided by three fifths equals thirty divided by one multiplied by five divided by three, which equals three times ten times five whole divided by one times three. The 3s cancel out from the numerator and denominator, which simplifies to fifty.">
            <a:extLst>
              <a:ext uri="{FF2B5EF4-FFF2-40B4-BE49-F238E27FC236}">
                <a16:creationId xmlns:a16="http://schemas.microsoft.com/office/drawing/2014/main" id="{4D2C6441-632D-AE2D-6605-AF50FCE8A3D4}"/>
              </a:ext>
            </a:extLst>
          </p:cNvPr>
          <p:cNvPicPr>
            <a:picLocks noChangeAspect="1"/>
          </p:cNvPicPr>
          <p:nvPr/>
        </p:nvPicPr>
        <p:blipFill>
          <a:blip r:embed="rId4"/>
          <a:stretch>
            <a:fillRect/>
          </a:stretch>
        </p:blipFill>
        <p:spPr>
          <a:xfrm>
            <a:off x="2400300" y="4110743"/>
            <a:ext cx="4343400" cy="904875"/>
          </a:xfrm>
          <a:prstGeom prst="rect">
            <a:avLst/>
          </a:prstGeom>
        </p:spPr>
      </p:pic>
      <p:sp>
        <p:nvSpPr>
          <p:cNvPr id="4" name="TextBox 3">
            <a:extLst>
              <a:ext uri="{FF2B5EF4-FFF2-40B4-BE49-F238E27FC236}">
                <a16:creationId xmlns:a16="http://schemas.microsoft.com/office/drawing/2014/main" id="{DA3BEAFF-B698-A9F0-7C03-1CB1999F4AAA}"/>
              </a:ext>
            </a:extLst>
          </p:cNvPr>
          <p:cNvSpPr txBox="1"/>
          <p:nvPr/>
        </p:nvSpPr>
        <p:spPr>
          <a:xfrm>
            <a:off x="457200" y="5209032"/>
            <a:ext cx="82296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The maximum number of pieces the box will hold is 50.</a:t>
            </a:r>
            <a:endParaRPr lang="en-IN" dirty="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solidFill>
                  <a:schemeClr val="accent1"/>
                </a:solidFill>
              </a:rPr>
              <a:t>Multiplying Fractions</a:t>
            </a:r>
            <a:r>
              <a:rPr lang="en-US" baseline="-25000" dirty="0">
                <a:solidFill>
                  <a:schemeClr val="accent1"/>
                </a:solidFill>
              </a:rPr>
              <a:t>2</a:t>
            </a:r>
            <a:endParaRPr lang="en-US" sz="3200" baseline="-25000" dirty="0">
              <a:solidFill>
                <a:schemeClr val="accent1"/>
              </a:solidFill>
            </a:endParaRPr>
          </a:p>
        </p:txBody>
      </p:sp>
      <p:sp>
        <p:nvSpPr>
          <p:cNvPr id="7171" name="Rectangle 3"/>
          <p:cNvSpPr>
            <a:spLocks noGrp="1"/>
          </p:cNvSpPr>
          <p:nvPr>
            <p:ph type="body" sz="half" idx="4294967295"/>
          </p:nvPr>
        </p:nvSpPr>
        <p:spPr>
          <a:xfrm>
            <a:off x="457200" y="1280160"/>
            <a:ext cx="8229600" cy="4659737"/>
          </a:xfrm>
          <a:prstGeom prst="rect">
            <a:avLst/>
          </a:prstGeom>
        </p:spPr>
        <p:txBody>
          <a:bodyPr wrap="square">
            <a:spAutoFit/>
          </a:bodyPr>
          <a:lstStyle/>
          <a:p>
            <a:pPr>
              <a:buFont typeface="Courier New" pitchFamily="49" charset="0"/>
              <a:buNone/>
            </a:pPr>
            <a:r>
              <a:rPr lang="en-US" sz="2800" i="0" dirty="0">
                <a:solidFill>
                  <a:schemeClr val="tx1"/>
                </a:solidFill>
              </a:rPr>
              <a:t>Multiply.</a:t>
            </a:r>
          </a:p>
          <a:p>
            <a:pPr>
              <a:buFont typeface="Courier New" pitchFamily="49" charset="0"/>
              <a:buNone/>
            </a:pPr>
            <a:endParaRPr lang="en-US" sz="2800" b="1" dirty="0"/>
          </a:p>
          <a:p>
            <a:pPr>
              <a:buFont typeface="Courier New" pitchFamily="49" charset="0"/>
              <a:buNone/>
            </a:pPr>
            <a:endParaRPr lang="en-US" sz="2800" b="1" i="0" dirty="0">
              <a:solidFill>
                <a:schemeClr val="tx1"/>
              </a:solidFill>
            </a:endParaRPr>
          </a:p>
          <a:p>
            <a:pPr>
              <a:buFont typeface="Courier New" pitchFamily="49" charset="0"/>
              <a:buNone/>
            </a:pPr>
            <a:endParaRPr lang="en-US" sz="2800" b="1" dirty="0"/>
          </a:p>
          <a:p>
            <a:pPr>
              <a:buFont typeface="Courier New" pitchFamily="49" charset="0"/>
              <a:buNone/>
            </a:pPr>
            <a:endParaRPr lang="en-US" sz="2800" b="1" i="0" dirty="0">
              <a:solidFill>
                <a:schemeClr val="tx1"/>
              </a:solidFill>
            </a:endParaRPr>
          </a:p>
          <a:p>
            <a:pPr>
              <a:buFont typeface="Courier New" pitchFamily="49" charset="0"/>
              <a:buNone/>
            </a:pPr>
            <a:endParaRPr lang="en-US" sz="2800" b="1" dirty="0"/>
          </a:p>
          <a:p>
            <a:pPr>
              <a:buFont typeface="Courier New" pitchFamily="49" charset="0"/>
              <a:buNone/>
            </a:pPr>
            <a:endParaRPr lang="en-US" sz="2800" b="1" i="0" dirty="0">
              <a:solidFill>
                <a:schemeClr val="tx1"/>
              </a:solidFill>
            </a:endParaRPr>
          </a:p>
          <a:p>
            <a:pPr>
              <a:buFont typeface="Courier New" pitchFamily="49" charset="0"/>
              <a:buNone/>
            </a:pPr>
            <a:endParaRPr lang="en-US" sz="2800" b="1" dirty="0"/>
          </a:p>
          <a:p>
            <a:pPr>
              <a:buFont typeface="Courier New" pitchFamily="49" charset="0"/>
              <a:buNone/>
            </a:pPr>
            <a:endParaRPr lang="en-US" sz="2800" b="1" i="0" dirty="0">
              <a:solidFill>
                <a:schemeClr val="tx1"/>
              </a:solidFill>
            </a:endParaRPr>
          </a:p>
        </p:txBody>
      </p:sp>
      <p:pic>
        <p:nvPicPr>
          <p:cNvPr id="12" name="Picture 11" descr="a. 6 divided by 7 times 8 divided by 5">
            <a:extLst>
              <a:ext uri="{FF2B5EF4-FFF2-40B4-BE49-F238E27FC236}">
                <a16:creationId xmlns:a16="http://schemas.microsoft.com/office/drawing/2014/main" id="{587D628D-2561-2D28-BFE0-765E4151A9F3}"/>
              </a:ext>
            </a:extLst>
          </p:cNvPr>
          <p:cNvPicPr>
            <a:picLocks noChangeAspect="1"/>
          </p:cNvPicPr>
          <p:nvPr/>
        </p:nvPicPr>
        <p:blipFill>
          <a:blip r:embed="rId2"/>
          <a:stretch>
            <a:fillRect/>
          </a:stretch>
        </p:blipFill>
        <p:spPr>
          <a:xfrm>
            <a:off x="530225" y="1828800"/>
            <a:ext cx="1124240" cy="864000"/>
          </a:xfrm>
          <a:prstGeom prst="rect">
            <a:avLst/>
          </a:prstGeom>
        </p:spPr>
      </p:pic>
      <p:pic>
        <p:nvPicPr>
          <p:cNvPr id="4" name="Picture 3" descr="b. 4 divided by 13 times 3">
            <a:extLst>
              <a:ext uri="{FF2B5EF4-FFF2-40B4-BE49-F238E27FC236}">
                <a16:creationId xmlns:a16="http://schemas.microsoft.com/office/drawing/2014/main" id="{0B24B862-BD5F-00A0-D4CE-5A92EA6A0457}"/>
              </a:ext>
            </a:extLst>
          </p:cNvPr>
          <p:cNvPicPr>
            <a:picLocks noChangeAspect="1"/>
          </p:cNvPicPr>
          <p:nvPr/>
        </p:nvPicPr>
        <p:blipFill>
          <a:blip r:embed="rId3"/>
          <a:stretch>
            <a:fillRect/>
          </a:stretch>
        </p:blipFill>
        <p:spPr>
          <a:xfrm>
            <a:off x="2817883" y="1823088"/>
            <a:ext cx="1207518" cy="864000"/>
          </a:xfrm>
          <a:prstGeom prst="rect">
            <a:avLst/>
          </a:prstGeom>
        </p:spPr>
      </p:pic>
      <p:pic>
        <p:nvPicPr>
          <p:cNvPr id="6" name="Picture 5" descr="c. 9 divided by 8 times 0">
            <a:extLst>
              <a:ext uri="{FF2B5EF4-FFF2-40B4-BE49-F238E27FC236}">
                <a16:creationId xmlns:a16="http://schemas.microsoft.com/office/drawing/2014/main" id="{D02B41B3-DE55-2F13-B7CB-B7B95A648881}"/>
              </a:ext>
            </a:extLst>
          </p:cNvPr>
          <p:cNvPicPr>
            <a:picLocks noChangeAspect="1"/>
          </p:cNvPicPr>
          <p:nvPr/>
        </p:nvPicPr>
        <p:blipFill>
          <a:blip r:embed="rId4"/>
          <a:stretch>
            <a:fillRect/>
          </a:stretch>
        </p:blipFill>
        <p:spPr>
          <a:xfrm>
            <a:off x="5103141" y="1823088"/>
            <a:ext cx="1051373" cy="864000"/>
          </a:xfrm>
          <a:prstGeom prst="rect">
            <a:avLst/>
          </a:prstGeom>
        </p:spPr>
      </p:pic>
      <p:pic>
        <p:nvPicPr>
          <p:cNvPr id="8" name="Picture 7" descr="d. 4 divided by 3 times 5 divided by 3 times 2 divided by 7">
            <a:extLst>
              <a:ext uri="{FF2B5EF4-FFF2-40B4-BE49-F238E27FC236}">
                <a16:creationId xmlns:a16="http://schemas.microsoft.com/office/drawing/2014/main" id="{DFC86820-BF38-0391-6588-0C0EDB35171B}"/>
              </a:ext>
            </a:extLst>
          </p:cNvPr>
          <p:cNvPicPr>
            <a:picLocks noChangeAspect="1"/>
          </p:cNvPicPr>
          <p:nvPr/>
        </p:nvPicPr>
        <p:blipFill>
          <a:blip r:embed="rId5"/>
          <a:stretch>
            <a:fillRect/>
          </a:stretch>
        </p:blipFill>
        <p:spPr>
          <a:xfrm>
            <a:off x="6931222" y="1828800"/>
            <a:ext cx="1540627" cy="864000"/>
          </a:xfrm>
          <a:prstGeom prst="rect">
            <a:avLst/>
          </a:prstGeom>
        </p:spPr>
      </p:pic>
      <p:sp>
        <p:nvSpPr>
          <p:cNvPr id="2" name="TextBox 1">
            <a:extLst>
              <a:ext uri="{FF2B5EF4-FFF2-40B4-BE49-F238E27FC236}">
                <a16:creationId xmlns:a16="http://schemas.microsoft.com/office/drawing/2014/main" id="{B5A461A5-DFF3-B615-05B0-98BC3EB51863}"/>
              </a:ext>
            </a:extLst>
          </p:cNvPr>
          <p:cNvSpPr txBox="1"/>
          <p:nvPr/>
        </p:nvSpPr>
        <p:spPr>
          <a:xfrm>
            <a:off x="457200" y="2673360"/>
            <a:ext cx="14732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14" name="Picture 13" descr="a: 6 divided by 7 times 8 divided by 5 equals 6 times 8 whole divided by 7 times 5 equals 48 divided by 35 or 1 and 13 divided by 35">
            <a:extLst>
              <a:ext uri="{FF2B5EF4-FFF2-40B4-BE49-F238E27FC236}">
                <a16:creationId xmlns:a16="http://schemas.microsoft.com/office/drawing/2014/main" id="{9C84663A-96E0-D33B-F4FE-7AA92308B6B2}"/>
              </a:ext>
            </a:extLst>
          </p:cNvPr>
          <p:cNvPicPr>
            <a:picLocks noChangeAspect="1"/>
          </p:cNvPicPr>
          <p:nvPr/>
        </p:nvPicPr>
        <p:blipFill>
          <a:blip r:embed="rId6"/>
          <a:stretch>
            <a:fillRect/>
          </a:stretch>
        </p:blipFill>
        <p:spPr>
          <a:xfrm>
            <a:off x="529840" y="3306244"/>
            <a:ext cx="3861977" cy="864000"/>
          </a:xfrm>
          <a:prstGeom prst="rect">
            <a:avLst/>
          </a:prstGeom>
        </p:spPr>
      </p:pic>
      <p:pic>
        <p:nvPicPr>
          <p:cNvPr id="16" name="Picture 15" descr="b. 4 divided by 13 times 3 equals 4 divided by 13 times 3 divided by 1 equals 4 times 3 whole divided by 13 times 1 equals 12 divided by 13">
            <a:extLst>
              <a:ext uri="{FF2B5EF4-FFF2-40B4-BE49-F238E27FC236}">
                <a16:creationId xmlns:a16="http://schemas.microsoft.com/office/drawing/2014/main" id="{2FF67326-0341-54ED-BB1E-84DF5724950D}"/>
              </a:ext>
            </a:extLst>
          </p:cNvPr>
          <p:cNvPicPr>
            <a:picLocks noChangeAspect="1"/>
          </p:cNvPicPr>
          <p:nvPr/>
        </p:nvPicPr>
        <p:blipFill>
          <a:blip r:embed="rId7"/>
          <a:stretch>
            <a:fillRect/>
          </a:stretch>
        </p:blipFill>
        <p:spPr>
          <a:xfrm>
            <a:off x="545715" y="4612206"/>
            <a:ext cx="4070168" cy="864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solidFill>
                  <a:schemeClr val="accent1"/>
                </a:solidFill>
              </a:rPr>
              <a:t>Multiplying Fractions</a:t>
            </a:r>
            <a:r>
              <a:rPr lang="en-US" baseline="-25000" dirty="0">
                <a:solidFill>
                  <a:schemeClr val="accent1"/>
                </a:solidFill>
              </a:rPr>
              <a:t>3</a:t>
            </a:r>
            <a:endParaRPr lang="en-US" sz="3200" dirty="0">
              <a:solidFill>
                <a:schemeClr val="accent1"/>
              </a:solidFill>
            </a:endParaRPr>
          </a:p>
        </p:txBody>
      </p:sp>
      <p:pic>
        <p:nvPicPr>
          <p:cNvPr id="3" name="Picture 2" descr="c. 9 divided by 8 times 0 equals 9 divided by 8 times 0 divided by 1 equals 9 times 0 whole divided by 8 times 1equals 0 divided by 8 equals 0">
            <a:extLst>
              <a:ext uri="{FF2B5EF4-FFF2-40B4-BE49-F238E27FC236}">
                <a16:creationId xmlns:a16="http://schemas.microsoft.com/office/drawing/2014/main" id="{A35EE6B6-441A-F9FC-D297-49AB294495C7}"/>
              </a:ext>
            </a:extLst>
          </p:cNvPr>
          <p:cNvPicPr>
            <a:picLocks noChangeAspect="1"/>
          </p:cNvPicPr>
          <p:nvPr/>
        </p:nvPicPr>
        <p:blipFill>
          <a:blip r:embed="rId2"/>
          <a:stretch>
            <a:fillRect/>
          </a:stretch>
        </p:blipFill>
        <p:spPr>
          <a:xfrm>
            <a:off x="537574" y="1442638"/>
            <a:ext cx="3976482" cy="864000"/>
          </a:xfrm>
          <a:prstGeom prst="rect">
            <a:avLst/>
          </a:prstGeom>
        </p:spPr>
      </p:pic>
      <p:pic>
        <p:nvPicPr>
          <p:cNvPr id="2" name="Picture 1" descr="d. 4 divided by 3 times 5 divided by 3 times 2 divided by 7 equals 4 times 5 times 2 whole divided by 3 times 3 times 7 equals 40 divided by 63">
            <a:extLst>
              <a:ext uri="{FF2B5EF4-FFF2-40B4-BE49-F238E27FC236}">
                <a16:creationId xmlns:a16="http://schemas.microsoft.com/office/drawing/2014/main" id="{1B21CC7E-FCE2-0F7C-C8E0-AD92065556E0}"/>
              </a:ext>
            </a:extLst>
          </p:cNvPr>
          <p:cNvPicPr>
            <a:picLocks noChangeAspect="1"/>
          </p:cNvPicPr>
          <p:nvPr/>
        </p:nvPicPr>
        <p:blipFill>
          <a:blip r:embed="rId3"/>
          <a:stretch>
            <a:fillRect/>
          </a:stretch>
        </p:blipFill>
        <p:spPr>
          <a:xfrm>
            <a:off x="537574" y="2628900"/>
            <a:ext cx="3209925" cy="8001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Application: Multiplying Fractions</a:t>
            </a:r>
            <a:r>
              <a:rPr lang="en-US" baseline="-25000" dirty="0">
                <a:solidFill>
                  <a:schemeClr val="accent1"/>
                </a:solidFill>
              </a:rPr>
              <a:t>1</a:t>
            </a:r>
            <a:r>
              <a:rPr lang="en-US" dirty="0"/>
              <a:t> </a:t>
            </a:r>
            <a:endParaRPr lang="en-US" sz="3200" dirty="0">
              <a:solidFill>
                <a:schemeClr val="accent1"/>
              </a:solidFill>
            </a:endParaRPr>
          </a:p>
        </p:txBody>
      </p:sp>
      <p:sp>
        <p:nvSpPr>
          <p:cNvPr id="8195" name="Rectangle 3"/>
          <p:cNvSpPr>
            <a:spLocks noGrp="1"/>
          </p:cNvSpPr>
          <p:nvPr>
            <p:ph type="body" sz="half" idx="4294967295"/>
          </p:nvPr>
        </p:nvSpPr>
        <p:spPr>
          <a:xfrm>
            <a:off x="457200" y="1280160"/>
            <a:ext cx="3962400" cy="523220"/>
          </a:xfrm>
          <a:prstGeom prst="rect">
            <a:avLst/>
          </a:prstGeom>
        </p:spPr>
        <p:txBody>
          <a:bodyPr wrap="square">
            <a:spAutoFit/>
          </a:bodyPr>
          <a:lstStyle/>
          <a:p>
            <a:pPr marL="0" indent="1588">
              <a:buNone/>
            </a:pPr>
            <a:r>
              <a:rPr lang="en-US" sz="2800" dirty="0"/>
              <a:t>In a certain voting district,</a:t>
            </a:r>
          </a:p>
        </p:txBody>
      </p:sp>
      <p:pic>
        <p:nvPicPr>
          <p:cNvPr id="6" name="Picture 5" descr="3 divided by 5">
            <a:extLst>
              <a:ext uri="{FF2B5EF4-FFF2-40B4-BE49-F238E27FC236}">
                <a16:creationId xmlns:a16="http://schemas.microsoft.com/office/drawing/2014/main" id="{CE7B8F30-386B-F445-2685-B286369DC04D}"/>
              </a:ext>
            </a:extLst>
          </p:cNvPr>
          <p:cNvPicPr>
            <a:picLocks noChangeAspect="1"/>
          </p:cNvPicPr>
          <p:nvPr/>
        </p:nvPicPr>
        <p:blipFill>
          <a:blip r:embed="rId2"/>
          <a:stretch>
            <a:fillRect/>
          </a:stretch>
        </p:blipFill>
        <p:spPr>
          <a:xfrm>
            <a:off x="4311974" y="1124017"/>
            <a:ext cx="281061" cy="864000"/>
          </a:xfrm>
          <a:prstGeom prst="rect">
            <a:avLst/>
          </a:prstGeom>
        </p:spPr>
      </p:pic>
      <p:sp>
        <p:nvSpPr>
          <p:cNvPr id="2" name="TextBox 1">
            <a:extLst>
              <a:ext uri="{FF2B5EF4-FFF2-40B4-BE49-F238E27FC236}">
                <a16:creationId xmlns:a16="http://schemas.microsoft.com/office/drawing/2014/main" id="{60FFDCD3-DE49-FC45-F2A3-95AD679D3F94}"/>
              </a:ext>
            </a:extLst>
          </p:cNvPr>
          <p:cNvSpPr txBox="1"/>
          <p:nvPr/>
        </p:nvSpPr>
        <p:spPr>
          <a:xfrm>
            <a:off x="4543268" y="1280160"/>
            <a:ext cx="380365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of the eligible voters are</a:t>
            </a:r>
            <a:endParaRPr lang="en-IN" dirty="0"/>
          </a:p>
        </p:txBody>
      </p:sp>
      <p:sp>
        <p:nvSpPr>
          <p:cNvPr id="3" name="TextBox 2">
            <a:extLst>
              <a:ext uri="{FF2B5EF4-FFF2-40B4-BE49-F238E27FC236}">
                <a16:creationId xmlns:a16="http://schemas.microsoft.com/office/drawing/2014/main" id="{8BC306FC-4DA5-E979-2C18-C5D34E6B31B5}"/>
              </a:ext>
            </a:extLst>
          </p:cNvPr>
          <p:cNvSpPr txBox="1"/>
          <p:nvPr/>
        </p:nvSpPr>
        <p:spPr>
          <a:xfrm>
            <a:off x="459581" y="1793081"/>
            <a:ext cx="83058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actually registered to vote. Of those registered voters,</a:t>
            </a:r>
            <a:endParaRPr lang="en-IN" dirty="0"/>
          </a:p>
        </p:txBody>
      </p:sp>
      <p:pic>
        <p:nvPicPr>
          <p:cNvPr id="8" name="Picture 7" descr="2 divided by 7">
            <a:extLst>
              <a:ext uri="{FF2B5EF4-FFF2-40B4-BE49-F238E27FC236}">
                <a16:creationId xmlns:a16="http://schemas.microsoft.com/office/drawing/2014/main" id="{88BFB50B-40EA-903A-B233-0120C34DEF99}"/>
              </a:ext>
            </a:extLst>
          </p:cNvPr>
          <p:cNvPicPr>
            <a:picLocks noChangeAspect="1"/>
          </p:cNvPicPr>
          <p:nvPr/>
        </p:nvPicPr>
        <p:blipFill>
          <a:blip r:embed="rId3"/>
          <a:stretch>
            <a:fillRect/>
          </a:stretch>
        </p:blipFill>
        <p:spPr>
          <a:xfrm>
            <a:off x="8283484" y="1625677"/>
            <a:ext cx="284488" cy="864000"/>
          </a:xfrm>
          <a:prstGeom prst="rect">
            <a:avLst/>
          </a:prstGeom>
        </p:spPr>
      </p:pic>
      <p:sp>
        <p:nvSpPr>
          <p:cNvPr id="4" name="TextBox 3">
            <a:extLst>
              <a:ext uri="{FF2B5EF4-FFF2-40B4-BE49-F238E27FC236}">
                <a16:creationId xmlns:a16="http://schemas.microsoft.com/office/drawing/2014/main" id="{549BCA81-3A08-CD55-1541-575D485E6545}"/>
              </a:ext>
            </a:extLst>
          </p:cNvPr>
          <p:cNvSpPr txBox="1"/>
          <p:nvPr/>
        </p:nvSpPr>
        <p:spPr>
          <a:xfrm>
            <a:off x="454819" y="2221705"/>
            <a:ext cx="7889718" cy="3280898"/>
          </a:xfrm>
          <a:prstGeom prst="rect">
            <a:avLst/>
          </a:prstGeom>
          <a:noFill/>
        </p:spPr>
        <p:txBody>
          <a:bodyPr wrap="square" rtlCol="0">
            <a:spAutoFit/>
          </a:bodyPr>
          <a:lstStyle/>
          <a:p>
            <a:pPr marL="0" marR="0" lvl="0" indent="1588"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are independents (have no party affiliation). What fraction of the eligible voters are registered independents?</a:t>
            </a:r>
          </a:p>
          <a:p>
            <a:pPr marL="0" marR="0" lvl="0" indent="1588"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tab pos="1141413" algn="l"/>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	</a:t>
            </a:r>
            <a:r>
              <a:rPr kumimoji="0" lang="en-US" sz="2800" b="0" i="0" u="none" strike="noStrike" kern="1200" cap="none" spc="0" normalizeH="0" baseline="0" noProof="0" dirty="0">
                <a:ln>
                  <a:noFill/>
                </a:ln>
                <a:solidFill>
                  <a:srgbClr val="366092"/>
                </a:solidFill>
                <a:effectLst/>
                <a:uLnTx/>
                <a:uFillTx/>
                <a:latin typeface="Calibri"/>
                <a:ea typeface="+mn-ea"/>
                <a:cs typeface="+mn-cs"/>
              </a:rPr>
              <a:t>READ: Read the problem carefully. There are 	two types of voters to consider: registered 	voters and independent voters.</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Application: Multiplying Fractions</a:t>
            </a:r>
            <a:r>
              <a:rPr lang="en-US" baseline="-25000" dirty="0">
                <a:solidFill>
                  <a:schemeClr val="accent1"/>
                </a:solidFill>
              </a:rPr>
              <a:t>2</a:t>
            </a:r>
            <a:r>
              <a:rPr lang="en-US" dirty="0"/>
              <a:t> </a:t>
            </a:r>
            <a:endParaRPr lang="en-US" sz="3200" dirty="0">
              <a:solidFill>
                <a:schemeClr val="accent1"/>
              </a:solidFill>
            </a:endParaRPr>
          </a:p>
        </p:txBody>
      </p:sp>
      <p:sp>
        <p:nvSpPr>
          <p:cNvPr id="8195" name="Rectangle 3"/>
          <p:cNvSpPr>
            <a:spLocks noGrp="1"/>
          </p:cNvSpPr>
          <p:nvPr>
            <p:ph type="body" sz="half" idx="4294967295"/>
          </p:nvPr>
        </p:nvSpPr>
        <p:spPr>
          <a:xfrm>
            <a:off x="457200" y="1280160"/>
            <a:ext cx="8229600" cy="1188915"/>
          </a:xfrm>
          <a:prstGeom prst="rect">
            <a:avLst/>
          </a:prstGeom>
        </p:spPr>
        <p:txBody>
          <a:bodyPr>
            <a:spAutoFit/>
          </a:bodyPr>
          <a:lstStyle/>
          <a:p>
            <a:pPr>
              <a:buNone/>
              <a:tabLst>
                <a:tab pos="1082675" algn="l"/>
              </a:tabLst>
            </a:pPr>
            <a:r>
              <a:rPr lang="en-US" sz="2800" b="1" dirty="0"/>
              <a:t>Step 2:	</a:t>
            </a:r>
            <a:r>
              <a:rPr lang="en-US" sz="2800" dirty="0"/>
              <a:t>SET UP: In looking for the fraction of 	registered </a:t>
            </a:r>
          </a:p>
          <a:p>
            <a:pPr>
              <a:lnSpc>
                <a:spcPct val="150000"/>
              </a:lnSpc>
              <a:buNone/>
              <a:tabLst>
                <a:tab pos="1082675" algn="l"/>
              </a:tabLst>
            </a:pPr>
            <a:r>
              <a:rPr lang="en-US" sz="2800" dirty="0"/>
              <a:t>		independent voters, we know that</a:t>
            </a:r>
          </a:p>
        </p:txBody>
      </p:sp>
      <p:pic>
        <p:nvPicPr>
          <p:cNvPr id="13" name="Picture 12" descr="2 divided by 7 of 3 divided by 5 of">
            <a:extLst>
              <a:ext uri="{FF2B5EF4-FFF2-40B4-BE49-F238E27FC236}">
                <a16:creationId xmlns:a16="http://schemas.microsoft.com/office/drawing/2014/main" id="{7AB89DD6-E7D9-9D74-CB91-90D270B4E76B}"/>
              </a:ext>
            </a:extLst>
          </p:cNvPr>
          <p:cNvPicPr>
            <a:picLocks noChangeAspect="1"/>
          </p:cNvPicPr>
          <p:nvPr/>
        </p:nvPicPr>
        <p:blipFill>
          <a:blip r:embed="rId2"/>
          <a:stretch>
            <a:fillRect/>
          </a:stretch>
        </p:blipFill>
        <p:spPr>
          <a:xfrm>
            <a:off x="6617494" y="1788714"/>
            <a:ext cx="1457350" cy="864000"/>
          </a:xfrm>
          <a:prstGeom prst="rect">
            <a:avLst/>
          </a:prstGeom>
        </p:spPr>
      </p:pic>
      <p:sp>
        <p:nvSpPr>
          <p:cNvPr id="3" name="TextBox 2">
            <a:extLst>
              <a:ext uri="{FF2B5EF4-FFF2-40B4-BE49-F238E27FC236}">
                <a16:creationId xmlns:a16="http://schemas.microsoft.com/office/drawing/2014/main" id="{F9A750C4-9001-E0BA-555D-9C9A7D52C640}"/>
              </a:ext>
            </a:extLst>
          </p:cNvPr>
          <p:cNvSpPr txBox="1"/>
          <p:nvPr/>
        </p:nvSpPr>
        <p:spPr>
          <a:xfrm>
            <a:off x="1539874" y="2519839"/>
            <a:ext cx="692785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eligible voters are registered independents, so</a:t>
            </a:r>
            <a:endParaRPr lang="en-IN" dirty="0"/>
          </a:p>
        </p:txBody>
      </p:sp>
      <p:sp>
        <p:nvSpPr>
          <p:cNvPr id="4" name="TextBox 3">
            <a:extLst>
              <a:ext uri="{FF2B5EF4-FFF2-40B4-BE49-F238E27FC236}">
                <a16:creationId xmlns:a16="http://schemas.microsoft.com/office/drawing/2014/main" id="{CD6C90F6-ABC5-A05D-85E2-695B45C17C5C}"/>
              </a:ext>
            </a:extLst>
          </p:cNvPr>
          <p:cNvSpPr txBox="1"/>
          <p:nvPr/>
        </p:nvSpPr>
        <p:spPr>
          <a:xfrm>
            <a:off x="1539874" y="3030359"/>
            <a:ext cx="3886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we will need to multiply</a:t>
            </a:r>
            <a:endParaRPr lang="en-IN" dirty="0"/>
          </a:p>
        </p:txBody>
      </p:sp>
      <p:pic>
        <p:nvPicPr>
          <p:cNvPr id="15" name="Picture 14" descr="2 divided by 7 times 3 divided by 5.">
            <a:extLst>
              <a:ext uri="{FF2B5EF4-FFF2-40B4-BE49-F238E27FC236}">
                <a16:creationId xmlns:a16="http://schemas.microsoft.com/office/drawing/2014/main" id="{604C8FDB-DA63-E4ED-4F85-62DF88D257C8}"/>
              </a:ext>
            </a:extLst>
          </p:cNvPr>
          <p:cNvPicPr>
            <a:picLocks noChangeAspect="1"/>
          </p:cNvPicPr>
          <p:nvPr/>
        </p:nvPicPr>
        <p:blipFill>
          <a:blip r:embed="rId3"/>
          <a:stretch>
            <a:fillRect/>
          </a:stretch>
        </p:blipFill>
        <p:spPr>
          <a:xfrm>
            <a:off x="5117906" y="2920446"/>
            <a:ext cx="749494" cy="864000"/>
          </a:xfrm>
          <a:prstGeom prst="rect">
            <a:avLst/>
          </a:prstGeom>
        </p:spPr>
      </p:pic>
      <p:sp>
        <p:nvSpPr>
          <p:cNvPr id="6" name="TextBox 5">
            <a:extLst>
              <a:ext uri="{FF2B5EF4-FFF2-40B4-BE49-F238E27FC236}">
                <a16:creationId xmlns:a16="http://schemas.microsoft.com/office/drawing/2014/main" id="{F00C0AC1-0603-9A0F-999D-5D3CC92236B9}"/>
              </a:ext>
            </a:extLst>
          </p:cNvPr>
          <p:cNvSpPr txBox="1"/>
          <p:nvPr/>
        </p:nvSpPr>
        <p:spPr>
          <a:xfrm>
            <a:off x="457200" y="3816066"/>
            <a:ext cx="2370826"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3: </a:t>
            </a:r>
            <a:r>
              <a:rPr kumimoji="0" lang="en-US" sz="2800" b="0" i="0" u="none" strike="noStrike" kern="1200" cap="none" spc="0" normalizeH="0" baseline="0" noProof="0" dirty="0">
                <a:ln>
                  <a:noFill/>
                </a:ln>
                <a:solidFill>
                  <a:srgbClr val="366092"/>
                </a:solidFill>
                <a:effectLst/>
                <a:uLnTx/>
                <a:uFillTx/>
                <a:latin typeface="Calibri"/>
                <a:ea typeface="+mn-ea"/>
                <a:cs typeface="+mn-cs"/>
              </a:rPr>
              <a:t>SOLVE:</a:t>
            </a:r>
            <a:endParaRPr lang="en-IN" dirty="0"/>
          </a:p>
        </p:txBody>
      </p:sp>
      <p:pic>
        <p:nvPicPr>
          <p:cNvPr id="17" name="Picture 16" descr="2 divided by 7 times 3 divided by 5 equals 2 times 3 whole divided by 7 times 5 equals 6 divided by 35">
            <a:extLst>
              <a:ext uri="{FF2B5EF4-FFF2-40B4-BE49-F238E27FC236}">
                <a16:creationId xmlns:a16="http://schemas.microsoft.com/office/drawing/2014/main" id="{8F352770-0041-F1DE-0C55-58BDBA6DC2A8}"/>
              </a:ext>
            </a:extLst>
          </p:cNvPr>
          <p:cNvPicPr>
            <a:picLocks noChangeAspect="1"/>
          </p:cNvPicPr>
          <p:nvPr/>
        </p:nvPicPr>
        <p:blipFill>
          <a:blip r:embed="rId4"/>
          <a:stretch>
            <a:fillRect/>
          </a:stretch>
        </p:blipFill>
        <p:spPr>
          <a:xfrm>
            <a:off x="2695575" y="3667090"/>
            <a:ext cx="2279711" cy="864000"/>
          </a:xfrm>
          <a:prstGeom prst="rect">
            <a:avLst/>
          </a:prstGeom>
        </p:spPr>
      </p:pic>
      <p:pic>
        <p:nvPicPr>
          <p:cNvPr id="19" name="Picture 18" descr="Thus, 6 divided by 35">
            <a:extLst>
              <a:ext uri="{FF2B5EF4-FFF2-40B4-BE49-F238E27FC236}">
                <a16:creationId xmlns:a16="http://schemas.microsoft.com/office/drawing/2014/main" id="{CE1DFF73-A34B-A3AA-2F45-59AFC63042C4}"/>
              </a:ext>
            </a:extLst>
          </p:cNvPr>
          <p:cNvPicPr>
            <a:picLocks noChangeAspect="1"/>
          </p:cNvPicPr>
          <p:nvPr/>
        </p:nvPicPr>
        <p:blipFill>
          <a:blip r:embed="rId5"/>
          <a:stretch>
            <a:fillRect/>
          </a:stretch>
        </p:blipFill>
        <p:spPr>
          <a:xfrm>
            <a:off x="1575776" y="4535590"/>
            <a:ext cx="1286892" cy="828000"/>
          </a:xfrm>
          <a:prstGeom prst="rect">
            <a:avLst/>
          </a:prstGeom>
        </p:spPr>
      </p:pic>
      <p:sp>
        <p:nvSpPr>
          <p:cNvPr id="7" name="TextBox 6">
            <a:extLst>
              <a:ext uri="{FF2B5EF4-FFF2-40B4-BE49-F238E27FC236}">
                <a16:creationId xmlns:a16="http://schemas.microsoft.com/office/drawing/2014/main" id="{5AB786BA-99EF-DF8B-F7AB-16C3F9A728D9}"/>
              </a:ext>
            </a:extLst>
          </p:cNvPr>
          <p:cNvSpPr txBox="1"/>
          <p:nvPr/>
        </p:nvSpPr>
        <p:spPr>
          <a:xfrm>
            <a:off x="2801831" y="4678974"/>
            <a:ext cx="5639698"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of the eligible voters are registered as</a:t>
            </a:r>
            <a:endParaRPr lang="en-IN" dirty="0"/>
          </a:p>
        </p:txBody>
      </p:sp>
      <p:sp>
        <p:nvSpPr>
          <p:cNvPr id="8" name="TextBox 7">
            <a:extLst>
              <a:ext uri="{FF2B5EF4-FFF2-40B4-BE49-F238E27FC236}">
                <a16:creationId xmlns:a16="http://schemas.microsoft.com/office/drawing/2014/main" id="{2A6D5088-0937-E10C-1200-9E73E0543577}"/>
              </a:ext>
            </a:extLst>
          </p:cNvPr>
          <p:cNvSpPr txBox="1"/>
          <p:nvPr/>
        </p:nvSpPr>
        <p:spPr>
          <a:xfrm>
            <a:off x="1539874" y="5191780"/>
            <a:ext cx="2346326"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independents.</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3: </a:t>
            </a:r>
            <a:r>
              <a:rPr lang="en-US" dirty="0"/>
              <a:t>Application: Multiplying Fractions</a:t>
            </a:r>
            <a:r>
              <a:rPr lang="en-US" baseline="-25000" dirty="0">
                <a:solidFill>
                  <a:schemeClr val="accent1"/>
                </a:solidFill>
              </a:rPr>
              <a:t>3</a:t>
            </a:r>
            <a:endParaRPr lang="en-US" dirty="0"/>
          </a:p>
        </p:txBody>
      </p:sp>
      <p:sp>
        <p:nvSpPr>
          <p:cNvPr id="3" name="Content Placeholder 2"/>
          <p:cNvSpPr>
            <a:spLocks noGrp="1"/>
          </p:cNvSpPr>
          <p:nvPr>
            <p:ph idx="1"/>
          </p:nvPr>
        </p:nvSpPr>
        <p:spPr/>
        <p:txBody>
          <a:bodyPr/>
          <a:lstStyle/>
          <a:p>
            <a:pPr>
              <a:tabLst>
                <a:tab pos="1141413" algn="l"/>
              </a:tabLst>
            </a:pPr>
            <a:r>
              <a:rPr lang="en-US" b="1" dirty="0"/>
              <a:t>Step 4:	</a:t>
            </a:r>
            <a:r>
              <a:rPr lang="en-US" dirty="0"/>
              <a:t>CHECK:</a:t>
            </a:r>
          </a:p>
        </p:txBody>
      </p:sp>
      <p:pic>
        <p:nvPicPr>
          <p:cNvPr id="5" name="Picture 4" descr="The fraction 3 divided by 5 is a little more than 1 divided by 2,">
            <a:extLst>
              <a:ext uri="{FF2B5EF4-FFF2-40B4-BE49-F238E27FC236}">
                <a16:creationId xmlns:a16="http://schemas.microsoft.com/office/drawing/2014/main" id="{ED1DD65C-217B-E63F-656E-21626363F6F2}"/>
              </a:ext>
            </a:extLst>
          </p:cNvPr>
          <p:cNvPicPr>
            <a:picLocks noChangeAspect="1"/>
          </p:cNvPicPr>
          <p:nvPr/>
        </p:nvPicPr>
        <p:blipFill>
          <a:blip r:embed="rId2"/>
          <a:stretch>
            <a:fillRect/>
          </a:stretch>
        </p:blipFill>
        <p:spPr>
          <a:xfrm>
            <a:off x="2804937" y="1125219"/>
            <a:ext cx="5517109" cy="864000"/>
          </a:xfrm>
          <a:prstGeom prst="rect">
            <a:avLst/>
          </a:prstGeom>
        </p:spPr>
      </p:pic>
      <p:sp>
        <p:nvSpPr>
          <p:cNvPr id="6" name="TextBox 5">
            <a:extLst>
              <a:ext uri="{FF2B5EF4-FFF2-40B4-BE49-F238E27FC236}">
                <a16:creationId xmlns:a16="http://schemas.microsoft.com/office/drawing/2014/main" id="{4F4D0D31-0907-BCD6-C551-676BEEC2484E}"/>
              </a:ext>
            </a:extLst>
          </p:cNvPr>
          <p:cNvSpPr txBox="1"/>
          <p:nvPr/>
        </p:nvSpPr>
        <p:spPr>
          <a:xfrm>
            <a:off x="1598329" y="1793109"/>
            <a:ext cx="4922315"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which means that approximately</a:t>
            </a:r>
            <a:endParaRPr lang="en-IN" dirty="0"/>
          </a:p>
        </p:txBody>
      </p:sp>
      <p:pic>
        <p:nvPicPr>
          <p:cNvPr id="8" name="Picture 7" descr="1 divided by 7 of">
            <a:extLst>
              <a:ext uri="{FF2B5EF4-FFF2-40B4-BE49-F238E27FC236}">
                <a16:creationId xmlns:a16="http://schemas.microsoft.com/office/drawing/2014/main" id="{0C9C6876-C676-AAD0-A226-14BE00F5863C}"/>
              </a:ext>
            </a:extLst>
          </p:cNvPr>
          <p:cNvPicPr>
            <a:picLocks noChangeAspect="1"/>
          </p:cNvPicPr>
          <p:nvPr/>
        </p:nvPicPr>
        <p:blipFill>
          <a:blip r:embed="rId3"/>
          <a:stretch>
            <a:fillRect/>
          </a:stretch>
        </p:blipFill>
        <p:spPr>
          <a:xfrm>
            <a:off x="6459468" y="1626989"/>
            <a:ext cx="716488" cy="864000"/>
          </a:xfrm>
          <a:prstGeom prst="rect">
            <a:avLst/>
          </a:prstGeom>
        </p:spPr>
      </p:pic>
      <p:sp>
        <p:nvSpPr>
          <p:cNvPr id="9" name="TextBox 8">
            <a:extLst>
              <a:ext uri="{FF2B5EF4-FFF2-40B4-BE49-F238E27FC236}">
                <a16:creationId xmlns:a16="http://schemas.microsoft.com/office/drawing/2014/main" id="{67B40E42-4CF9-03E1-698A-14856AF1DCE6}"/>
              </a:ext>
            </a:extLst>
          </p:cNvPr>
          <p:cNvSpPr txBox="1"/>
          <p:nvPr/>
        </p:nvSpPr>
        <p:spPr>
          <a:xfrm>
            <a:off x="1600711" y="2320547"/>
            <a:ext cx="687019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eligible voters are registered as independents.</a:t>
            </a:r>
            <a:endParaRPr lang="en-IN" dirty="0"/>
          </a:p>
        </p:txBody>
      </p:sp>
      <p:pic>
        <p:nvPicPr>
          <p:cNvPr id="12" name="Picture 11" descr="Since 1 divided by 7 equals 5 divided by 35, the fraction 6 divided by 35 seems like a">
            <a:extLst>
              <a:ext uri="{FF2B5EF4-FFF2-40B4-BE49-F238E27FC236}">
                <a16:creationId xmlns:a16="http://schemas.microsoft.com/office/drawing/2014/main" id="{B349DAB5-38E3-0B4E-93EF-CCE53E34B2A1}"/>
              </a:ext>
            </a:extLst>
          </p:cNvPr>
          <p:cNvPicPr>
            <a:picLocks noChangeAspect="1"/>
          </p:cNvPicPr>
          <p:nvPr/>
        </p:nvPicPr>
        <p:blipFill>
          <a:blip r:embed="rId4"/>
          <a:stretch>
            <a:fillRect/>
          </a:stretch>
        </p:blipFill>
        <p:spPr>
          <a:xfrm>
            <a:off x="1597898" y="2743200"/>
            <a:ext cx="6172916" cy="864000"/>
          </a:xfrm>
          <a:prstGeom prst="rect">
            <a:avLst/>
          </a:prstGeom>
        </p:spPr>
      </p:pic>
      <p:sp>
        <p:nvSpPr>
          <p:cNvPr id="13" name="TextBox 12">
            <a:extLst>
              <a:ext uri="{FF2B5EF4-FFF2-40B4-BE49-F238E27FC236}">
                <a16:creationId xmlns:a16="http://schemas.microsoft.com/office/drawing/2014/main" id="{E9F2DA72-AC1B-339E-5F88-740E92C03B6C}"/>
              </a:ext>
            </a:extLst>
          </p:cNvPr>
          <p:cNvSpPr txBox="1"/>
          <p:nvPr/>
        </p:nvSpPr>
        <p:spPr>
          <a:xfrm>
            <a:off x="1597898" y="3516845"/>
            <a:ext cx="6482478"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reasonable answer as it is a little more than</a:t>
            </a:r>
            <a:endParaRPr lang="en-IN" dirty="0"/>
          </a:p>
        </p:txBody>
      </p:sp>
      <p:pic>
        <p:nvPicPr>
          <p:cNvPr id="15" name="Picture 14" descr="5 divided by 35.">
            <a:extLst>
              <a:ext uri="{FF2B5EF4-FFF2-40B4-BE49-F238E27FC236}">
                <a16:creationId xmlns:a16="http://schemas.microsoft.com/office/drawing/2014/main" id="{42903E4C-1DA0-DDC9-6976-F0B20D3CFDC7}"/>
              </a:ext>
            </a:extLst>
          </p:cNvPr>
          <p:cNvPicPr>
            <a:picLocks noChangeAspect="1"/>
          </p:cNvPicPr>
          <p:nvPr/>
        </p:nvPicPr>
        <p:blipFill>
          <a:blip r:embed="rId5"/>
          <a:stretch>
            <a:fillRect/>
          </a:stretch>
        </p:blipFill>
        <p:spPr>
          <a:xfrm>
            <a:off x="7998150" y="3378756"/>
            <a:ext cx="541301" cy="86400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45"/>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5348</TotalTime>
  <Words>1407</Words>
  <Application>Microsoft Office PowerPoint</Application>
  <PresentationFormat>On-screen Show (4:3)</PresentationFormat>
  <Paragraphs>217</Paragraphs>
  <Slides>45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Arial</vt:lpstr>
      <vt:lpstr>Calibri</vt:lpstr>
      <vt:lpstr>Courier New</vt:lpstr>
      <vt:lpstr>Office Theme</vt:lpstr>
      <vt:lpstr>Section 1.R.2</vt:lpstr>
      <vt:lpstr>Objectives</vt:lpstr>
      <vt:lpstr>Procedure: To Multiply Fractions</vt:lpstr>
      <vt:lpstr>Example 1: Multiplying Fractions1</vt:lpstr>
      <vt:lpstr>Example 2: Multiplying Fractions2</vt:lpstr>
      <vt:lpstr>Example 2: Multiplying Fractions3</vt:lpstr>
      <vt:lpstr>Example 3: Application: Multiplying Fractions1 </vt:lpstr>
      <vt:lpstr>Example 3: Application: Multiplying Fractions2 </vt:lpstr>
      <vt:lpstr>Example 3: Application: Multiplying Fractions3</vt:lpstr>
      <vt:lpstr>Properties: Commutative Property of Multiplication</vt:lpstr>
      <vt:lpstr>Properties: Associative Property of Multiplication</vt:lpstr>
      <vt:lpstr>Example 4: Recognizing the Properties of Multiplication</vt:lpstr>
      <vt:lpstr>Procedure: To Reduce a Fraction to Lowest Terms</vt:lpstr>
      <vt:lpstr>Example 5: Reducing Fractions to Lowest Terms</vt:lpstr>
      <vt:lpstr>Example 6: Reducing Fractions to Lowest Terms1</vt:lpstr>
      <vt:lpstr>Example 6: Reducing Fractions to Lowest Terms2</vt:lpstr>
      <vt:lpstr>Example 7: Reducing Fractions to Lowest Terms</vt:lpstr>
      <vt:lpstr>Example 8: Application: Reducing Fractions to Lowest Terms </vt:lpstr>
      <vt:lpstr>Example 9: Multiplying and Reducing Using Prime Factors</vt:lpstr>
      <vt:lpstr>Example 10: Multiplying and Reducing Using Prime Factors</vt:lpstr>
      <vt:lpstr>Example 11: Multiplying and Reducing Using Prime Factors</vt:lpstr>
      <vt:lpstr>Example 12: Multiplying and Reducing Using Prime Factors </vt:lpstr>
      <vt:lpstr>Example 13: Application: Multiplying and Reducing Fractions1</vt:lpstr>
      <vt:lpstr>Example 13: Application: Multiplying and Reducing Fractions2</vt:lpstr>
      <vt:lpstr>Example 14: Multiplying and Reducing Using the Division Method</vt:lpstr>
      <vt:lpstr>Example 15: Multiplying and Reducing Using the Division Method</vt:lpstr>
      <vt:lpstr>Example 16: Multiplying and Reducing Using the Division Method</vt:lpstr>
      <vt:lpstr>Example 17: Multiplying and Reducing Using the Division Method</vt:lpstr>
      <vt:lpstr>Definition: Reciprocals</vt:lpstr>
      <vt:lpstr>Example 18: Finding Reciprocals</vt:lpstr>
      <vt:lpstr>Example 19: Finding Reciprocals</vt:lpstr>
      <vt:lpstr>Procedure: To Divide Fractions</vt:lpstr>
      <vt:lpstr>Example 20: Dividing Fractions </vt:lpstr>
      <vt:lpstr>Example 21: Dividing Fractions </vt:lpstr>
      <vt:lpstr>Example 22: Dividing and Reducing Fractions</vt:lpstr>
      <vt:lpstr>Example 23: Dividing and Reducing Fractions</vt:lpstr>
      <vt:lpstr>Example 24: Dividing and Reducing Fractions</vt:lpstr>
      <vt:lpstr>Example 25: Dividing and Reducing Fractions</vt:lpstr>
      <vt:lpstr>Example 26: Finding a Missing Number1</vt:lpstr>
      <vt:lpstr>Example 26: Finding a Missing Number2</vt:lpstr>
      <vt:lpstr>Example 27: Application: Dividing Fractions1 </vt:lpstr>
      <vt:lpstr>Example 27: Application: Dividing Fractions2 </vt:lpstr>
      <vt:lpstr>Example 27: Application: Dividing Fractions3 </vt:lpstr>
      <vt:lpstr>Example 28: Application: Multiplying and Dividing Fractions1</vt:lpstr>
      <vt:lpstr>Example 28: Application: Multiplying and Dividing Fractions2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Allison Conger</cp:lastModifiedBy>
  <cp:revision>546</cp:revision>
  <dcterms:created xsi:type="dcterms:W3CDTF">2013-04-26T14:43:13Z</dcterms:created>
  <dcterms:modified xsi:type="dcterms:W3CDTF">2025-07-08T13:44:19Z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5CADFCB7-F9BA-4021-8FED-09CA1A9DBA6E</vt:lpwstr>
  </property>
  <property fmtid="{D5CDD505-2E9C-101B-9397-08002B2CF9AE}" pid="3" name="ArticulatePath">
    <vt:lpwstr>DEV2e_2_2</vt:lpwstr>
  </property>
</Properties>
</file>