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82" r:id="rId3"/>
    <p:sldId id="283" r:id="rId4"/>
    <p:sldId id="286" r:id="rId5"/>
    <p:sldId id="289" r:id="rId6"/>
    <p:sldId id="291" r:id="rId7"/>
    <p:sldId id="293" r:id="rId8"/>
    <p:sldId id="294" r:id="rId9"/>
    <p:sldId id="297" r:id="rId10"/>
    <p:sldId id="300" r:id="rId11"/>
    <p:sldId id="302" r:id="rId12"/>
    <p:sldId id="303" r:id="rId13"/>
    <p:sldId id="304" r:id="rId14"/>
    <p:sldId id="305" r:id="rId15"/>
    <p:sldId id="307" r:id="rId16"/>
    <p:sldId id="310" r:id="rId17"/>
    <p:sldId id="313" r:id="rId18"/>
    <p:sldId id="315" r:id="rId19"/>
    <p:sldId id="330" r:id="rId20"/>
    <p:sldId id="316" r:id="rId21"/>
    <p:sldId id="328" r:id="rId22"/>
    <p:sldId id="329" r:id="rId23"/>
    <p:sldId id="320" r:id="rId24"/>
    <p:sldId id="321" r:id="rId25"/>
    <p:sldId id="322" r:id="rId26"/>
    <p:sldId id="323" r:id="rId27"/>
    <p:sldId id="324" r:id="rId28"/>
    <p:sldId id="327" r:id="rId29"/>
  </p:sldIdLst>
  <p:sldSz cx="9144000" cy="6858000" type="screen4x3"/>
  <p:notesSz cx="6858000" cy="9144000"/>
  <p:embeddedFontLst>
    <p:embeddedFont>
      <p:font typeface="Cambria Math" panose="02040503050406030204" pitchFamily="18"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82" d="100"/>
          <a:sy n="82" d="100"/>
        </p:scale>
        <p:origin x="1603" y="77"/>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84" d="100"/>
          <a:sy n="84" d="100"/>
        </p:scale>
        <p:origin x="391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6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80.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lang="en-US" dirty="0"/>
              <a:t>Factoring Polynomials and Polynomial-Like Expressions</a:t>
            </a:r>
            <a:endParaRPr dirty="0"/>
          </a:p>
        </p:txBody>
      </p:sp>
      <p:sp>
        <p:nvSpPr>
          <p:cNvPr id="3" name="Title 2"/>
          <p:cNvSpPr>
            <a:spLocks noGrp="1"/>
          </p:cNvSpPr>
          <p:nvPr>
            <p:ph type="title"/>
          </p:nvPr>
        </p:nvSpPr>
        <p:spPr/>
        <p:txBody>
          <a:bodyPr/>
          <a:lstStyle/>
          <a:p>
            <a:r>
              <a:rPr dirty="0"/>
              <a:t>Section </a:t>
            </a:r>
            <a:r>
              <a:rPr lang="en-US" dirty="0"/>
              <a:t>F.8</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2</a:t>
            </a:r>
            <a:r>
              <a:rPr dirty="0"/>
              <a:t>: Factoring by Grouping</a:t>
            </a:r>
            <a:r>
              <a:rPr lang="en-US" dirty="0"/>
              <a:t>—Slide 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FDA56FE2-B4A3-4FB6-B7F9-8D8CA362B88C}"/>
                  </a:ext>
                </a:extLst>
              </p:cNvPr>
              <p:cNvGraphicFramePr>
                <a:graphicFrameLocks/>
              </p:cNvGraphicFramePr>
              <p:nvPr>
                <p:extLst>
                  <p:ext uri="{D42A27DB-BD31-4B8C-83A1-F6EECF244321}">
                    <p14:modId xmlns:p14="http://schemas.microsoft.com/office/powerpoint/2010/main" val="1739422696"/>
                  </p:ext>
                </p:extLst>
              </p:nvPr>
            </p:nvGraphicFramePr>
            <p:xfrm>
              <a:off x="838200" y="1083426"/>
              <a:ext cx="7848600" cy="2133600"/>
            </p:xfrm>
            <a:graphic>
              <a:graphicData uri="http://schemas.openxmlformats.org/drawingml/2006/table">
                <a:tbl>
                  <a:tblPr firstRow="1" bandRow="1">
                    <a:tableStyleId>{2D5ABB26-0587-4C30-8999-92F81FD0307C}</a:tableStyleId>
                  </a:tblPr>
                  <a:tblGrid>
                    <a:gridCol w="3924300">
                      <a:extLst>
                        <a:ext uri="{9D8B030D-6E8A-4147-A177-3AD203B41FA5}">
                          <a16:colId xmlns:a16="http://schemas.microsoft.com/office/drawing/2014/main" val="20000"/>
                        </a:ext>
                      </a:extLst>
                    </a:gridCol>
                    <a:gridCol w="3924300">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r>
                                <a:rPr sz="2200">
                                  <a:latin typeface="Cambria Math"/>
                                </a:rPr>
                                <m:t>4</m:t>
                              </m:r>
                              <m:r>
                                <a:rPr sz="2200">
                                  <a:latin typeface="Cambria Math"/>
                                </a:rPr>
                                <m:t>𝑥</m:t>
                              </m:r>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3</m:t>
                                  </m:r>
                                </m:sup>
                              </m:sSup>
                              <m:r>
                                <a:rPr sz="2200">
                                  <a:latin typeface="Cambria Math"/>
                                </a:rPr>
                                <m:t>+</m:t>
                              </m:r>
                              <m:sSup>
                                <m:sSupPr>
                                  <m:ctrlPr>
                                    <a:rPr sz="2200" i="1">
                                      <a:latin typeface="Cambria Math" panose="02040503050406030204" pitchFamily="18" charset="0"/>
                                    </a:rPr>
                                  </m:ctrlPr>
                                </m:sSupPr>
                                <m:e>
                                  <m:r>
                                    <a:rPr sz="2200">
                                      <a:latin typeface="Cambria Math"/>
                                    </a:rPr>
                                    <m:t>𝑥</m:t>
                                  </m:r>
                                </m:e>
                                <m:sup>
                                  <m:r>
                                    <a:rPr sz="2200">
                                      <a:latin typeface="Cambria Math"/>
                                    </a:rPr>
                                    <m:t>4</m:t>
                                  </m:r>
                                </m:sup>
                              </m:sSup>
                            </m:oMath>
                          </a14:m>
                          <a:endParaRPr sz="2200" dirty="0"/>
                        </a:p>
                      </a:txBody>
                      <a:tcPr/>
                    </a:tc>
                    <a:tc rowSpan="5">
                      <a:txBody>
                        <a:bodyPr/>
                        <a:lstStyle/>
                        <a:p>
                          <a:pPr algn="l">
                            <a:defRPr sz="1100" b="1"/>
                          </a:pPr>
                          <a:r>
                            <a:rPr sz="1800" b="0" dirty="0"/>
                            <a:t>We can begin by factoring out </a:t>
                          </a:r>
                          <a:r>
                            <a:rPr lang="en-US" sz="1800" b="0" i="1" dirty="0"/>
                            <a:t>x</a:t>
                          </a:r>
                          <a:r>
                            <a:rPr lang="en-US" sz="1800" b="0" baseline="0" dirty="0"/>
                            <a:t> </a:t>
                          </a:r>
                          <a:r>
                            <a:rPr sz="1800" b="0" dirty="0"/>
                            <a:t>from each of the four terms. The first two terms of the result then have a common factor of </a:t>
                          </a:r>
                          <a:r>
                            <a:rPr sz="1800" b="0" dirty="0">
                              <a:latin typeface="Cambria Math"/>
                            </a:rPr>
                            <a:t>2</a:t>
                          </a:r>
                          <a:r>
                            <a:rPr sz="1800" b="0" dirty="0"/>
                            <a:t>, and the second two terms have a common factor </a:t>
                          </a:r>
                          <a:br>
                            <a:rPr lang="en-US" sz="1800" b="0" dirty="0"/>
                          </a:br>
                          <a:r>
                            <a:rPr sz="1800" b="0" dirty="0"/>
                            <a:t>of </a:t>
                          </a:r>
                          <a14:m>
                            <m:oMath xmlns:m="http://schemas.openxmlformats.org/officeDocument/2006/math">
                              <m:r>
                                <a:rPr lang="en-US" sz="1800" b="0" smtClean="0">
                                  <a:latin typeface="Cambria Math"/>
                                </a:rPr>
                                <m:t>−</m:t>
                              </m:r>
                              <m:sSup>
                                <m:sSupPr>
                                  <m:ctrlPr>
                                    <a:rPr sz="1800" b="0" i="1">
                                      <a:latin typeface="Cambria Math" panose="02040503050406030204" pitchFamily="18" charset="0"/>
                                    </a:rPr>
                                  </m:ctrlPr>
                                </m:sSupPr>
                                <m:e>
                                  <m:r>
                                    <a:rPr lang="en-US" sz="1800" b="0" i="1" smtClean="0">
                                      <a:latin typeface="Cambria Math"/>
                                    </a:rPr>
                                    <m:t>𝑥</m:t>
                                  </m:r>
                                </m:e>
                                <m:sup>
                                  <m:r>
                                    <a:rPr lang="en-US" sz="1800" b="0" i="1" smtClean="0">
                                      <a:latin typeface="Cambria Math"/>
                                    </a:rPr>
                                    <m:t>2</m:t>
                                  </m:r>
                                </m:sup>
                              </m:sSup>
                            </m:oMath>
                          </a14:m>
                          <a:r>
                            <a:rPr sz="1800" b="0" dirty="0"/>
                            <a:t>. This allow</a:t>
                          </a:r>
                          <a:r>
                            <a:rPr lang="en-US" sz="1800" b="0" dirty="0"/>
                            <a:t>s</a:t>
                          </a:r>
                          <a:r>
                            <a:rPr sz="1800" b="0" dirty="0"/>
                            <a:t> us to factor out </a:t>
                          </a:r>
                          <a14:m>
                            <m:oMath xmlns:m="http://schemas.openxmlformats.org/officeDocument/2006/math">
                              <m:d>
                                <m:dPr>
                                  <m:ctrlPr>
                                    <a:rPr sz="1800" b="0" i="1">
                                      <a:latin typeface="Cambria Math" panose="02040503050406030204" pitchFamily="18" charset="0"/>
                                    </a:rPr>
                                  </m:ctrlPr>
                                </m:dPr>
                                <m:e>
                                  <m:r>
                                    <a:rPr lang="en-US" sz="1800" b="0" i="1" smtClean="0">
                                      <a:latin typeface="Cambria Math"/>
                                    </a:rPr>
                                    <m:t>2</m:t>
                                  </m:r>
                                  <m:r>
                                    <a:rPr lang="en-US" sz="1800" b="0" smtClean="0">
                                      <a:latin typeface="Cambria Math"/>
                                    </a:rPr>
                                    <m:t>−</m:t>
                                  </m:r>
                                  <m:r>
                                    <a:rPr lang="en-US" sz="1800" b="0" i="1" smtClean="0">
                                      <a:latin typeface="Cambria Math"/>
                                    </a:rPr>
                                    <m:t>𝑥</m:t>
                                  </m:r>
                                </m:e>
                              </m:d>
                            </m:oMath>
                          </a14:m>
                          <a:r>
                            <a:rPr sz="1800" b="0" dirty="0"/>
                            <a:t> from the two groups.</a:t>
                          </a:r>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𝑥</m:t>
                              </m:r>
                              <m:d>
                                <m:dPr>
                                  <m:ctrlPr>
                                    <a:rPr sz="2200" i="1">
                                      <a:latin typeface="Cambria Math" panose="02040503050406030204" pitchFamily="18" charset="0"/>
                                    </a:rPr>
                                  </m:ctrlPr>
                                </m:dPr>
                                <m:e>
                                  <m:r>
                                    <a:rPr sz="2200">
                                      <a:latin typeface="Cambria Math"/>
                                    </a:rPr>
                                    <m:t>4−2</m:t>
                                  </m:r>
                                  <m:r>
                                    <a:rPr sz="2200">
                                      <a:latin typeface="Cambria Math"/>
                                    </a:rPr>
                                    <m:t>𝑥</m:t>
                                  </m:r>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sSup>
                                    <m:sSupPr>
                                      <m:ctrlPr>
                                        <a:rPr sz="2200" i="1">
                                          <a:latin typeface="Cambria Math" panose="02040503050406030204" pitchFamily="18" charset="0"/>
                                        </a:rPr>
                                      </m:ctrlPr>
                                    </m:sSupPr>
                                    <m:e>
                                      <m:r>
                                        <a:rPr sz="2200">
                                          <a:latin typeface="Cambria Math"/>
                                        </a:rPr>
                                        <m:t>𝑥</m:t>
                                      </m:r>
                                    </m:e>
                                    <m:sup>
                                      <m:r>
                                        <a:rPr sz="2200">
                                          <a:latin typeface="Cambria Math"/>
                                        </a:rPr>
                                        <m:t>3</m:t>
                                      </m:r>
                                    </m:sup>
                                  </m:sSup>
                                </m:e>
                              </m:d>
                            </m:oMath>
                          </a14:m>
                          <a:endParaRPr sz="2200" dirty="0"/>
                        </a:p>
                      </a:txBody>
                      <a:tcPr/>
                    </a:tc>
                    <a:tc vMerge="1">
                      <a:txBody>
                        <a:bodyPr/>
                        <a:lstStyle/>
                        <a:p>
                          <a:pPr algn="l">
                            <a:defRPr sz="1100" b="1"/>
                          </a:pPr>
                          <a:endParaRPr sz="1800" b="0" dirty="0"/>
                        </a:p>
                      </a:txBody>
                      <a:tcP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𝑥</m:t>
                              </m:r>
                              <m:d>
                                <m:dPr>
                                  <m:begChr m:val="["/>
                                  <m:endChr m:val="]"/>
                                  <m:ctrlPr>
                                    <a:rPr sz="2200" i="1">
                                      <a:latin typeface="Cambria Math" panose="02040503050406030204" pitchFamily="18" charset="0"/>
                                    </a:rPr>
                                  </m:ctrlPr>
                                </m:dPr>
                                <m:e>
                                  <m:r>
                                    <a:rPr sz="2200">
                                      <a:latin typeface="Cambria Math"/>
                                    </a:rPr>
                                    <m:t>2</m:t>
                                  </m:r>
                                  <m:d>
                                    <m:dPr>
                                      <m:ctrlPr>
                                        <a:rPr sz="2200" i="1">
                                          <a:latin typeface="Cambria Math" panose="02040503050406030204" pitchFamily="18" charset="0"/>
                                        </a:rPr>
                                      </m:ctrlPr>
                                    </m:dPr>
                                    <m:e>
                                      <m:r>
                                        <a:rPr sz="2200">
                                          <a:latin typeface="Cambria Math"/>
                                        </a:rPr>
                                        <m:t>2−</m:t>
                                      </m:r>
                                      <m:r>
                                        <a:rPr sz="2200">
                                          <a:latin typeface="Cambria Math"/>
                                        </a:rPr>
                                        <m:t>𝑥</m:t>
                                      </m:r>
                                    </m:e>
                                  </m:d>
                                  <m:r>
                                    <a:rPr sz="2200">
                                      <a:latin typeface="Cambria Math"/>
                                    </a:rPr>
                                    <m:t>−</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d>
                                    <m:dPr>
                                      <m:ctrlPr>
                                        <a:rPr sz="2200" i="1">
                                          <a:latin typeface="Cambria Math" panose="02040503050406030204" pitchFamily="18" charset="0"/>
                                        </a:rPr>
                                      </m:ctrlPr>
                                    </m:dPr>
                                    <m:e>
                                      <m:r>
                                        <a:rPr sz="2200">
                                          <a:latin typeface="Cambria Math"/>
                                        </a:rPr>
                                        <m:t>2−</m:t>
                                      </m:r>
                                      <m:r>
                                        <a:rPr sz="2200">
                                          <a:latin typeface="Cambria Math"/>
                                        </a:rPr>
                                        <m:t>𝑥</m:t>
                                      </m:r>
                                    </m:e>
                                  </m:d>
                                </m:e>
                              </m:d>
                            </m:oMath>
                          </a14:m>
                          <a:endParaRPr sz="2200" dirty="0"/>
                        </a:p>
                      </a:txBody>
                      <a:tcPr/>
                    </a:tc>
                    <a:tc vMerge="1">
                      <a:txBody>
                        <a:bodyPr/>
                        <a:lstStyle/>
                        <a:p>
                          <a:pPr algn="l"/>
                          <a:endParaRPr sz="1800" b="0" dirty="0"/>
                        </a:p>
                      </a:txBody>
                      <a:tcPr/>
                    </a:tc>
                    <a:extLst>
                      <a:ext uri="{0D108BD9-81ED-4DB2-BD59-A6C34878D82A}">
                        <a16:rowId xmlns:a16="http://schemas.microsoft.com/office/drawing/2014/main" val="10002"/>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𝑥</m:t>
                              </m:r>
                              <m:d>
                                <m:dPr>
                                  <m:begChr m:val="["/>
                                  <m:endChr m:val="]"/>
                                  <m:ctrlPr>
                                    <a:rPr sz="2200" i="1">
                                      <a:latin typeface="Cambria Math" panose="02040503050406030204" pitchFamily="18" charset="0"/>
                                    </a:rPr>
                                  </m:ctrlPr>
                                </m:dPr>
                                <m:e>
                                  <m:d>
                                    <m:dPr>
                                      <m:ctrlPr>
                                        <a:rPr sz="2200" i="1">
                                          <a:latin typeface="Cambria Math" panose="02040503050406030204" pitchFamily="18" charset="0"/>
                                        </a:rPr>
                                      </m:ctrlPr>
                                    </m:dPr>
                                    <m:e>
                                      <m:r>
                                        <a:rPr sz="2200">
                                          <a:latin typeface="Cambria Math"/>
                                        </a:rPr>
                                        <m:t>2−</m:t>
                                      </m:r>
                                      <m:r>
                                        <a:rPr sz="2200">
                                          <a:latin typeface="Cambria Math"/>
                                        </a:rPr>
                                        <m:t>𝑥</m:t>
                                      </m:r>
                                    </m:e>
                                  </m:d>
                                  <m:d>
                                    <m:dPr>
                                      <m:ctrlPr>
                                        <a:rPr sz="2200" i="1">
                                          <a:latin typeface="Cambria Math" panose="02040503050406030204" pitchFamily="18" charset="0"/>
                                        </a:rPr>
                                      </m:ctrlPr>
                                    </m:dPr>
                                    <m:e>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e>
                                  </m:d>
                                </m:e>
                              </m:d>
                            </m:oMath>
                          </a14:m>
                          <a:endParaRPr sz="2200" dirty="0"/>
                        </a:p>
                      </a:txBody>
                      <a:tcPr/>
                    </a:tc>
                    <a:tc vMerge="1">
                      <a:txBody>
                        <a:bodyPr/>
                        <a:lstStyle/>
                        <a:p>
                          <a:pPr algn="l"/>
                          <a:endParaRPr sz="1800" b="0"/>
                        </a:p>
                      </a:txBody>
                      <a:tcPr/>
                    </a:tc>
                    <a:extLst>
                      <a:ext uri="{0D108BD9-81ED-4DB2-BD59-A6C34878D82A}">
                        <a16:rowId xmlns:a16="http://schemas.microsoft.com/office/drawing/2014/main" val="10003"/>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𝑥</m:t>
                              </m:r>
                              <m:d>
                                <m:dPr>
                                  <m:ctrlPr>
                                    <a:rPr sz="2200" i="1">
                                      <a:latin typeface="Cambria Math" panose="02040503050406030204" pitchFamily="18" charset="0"/>
                                    </a:rPr>
                                  </m:ctrlPr>
                                </m:dPr>
                                <m:e>
                                  <m:r>
                                    <a:rPr sz="2200">
                                      <a:latin typeface="Cambria Math"/>
                                    </a:rPr>
                                    <m:t>2−</m:t>
                                  </m:r>
                                  <m:r>
                                    <a:rPr sz="2200">
                                      <a:latin typeface="Cambria Math"/>
                                    </a:rPr>
                                    <m:t>𝑥</m:t>
                                  </m:r>
                                </m:e>
                              </m:d>
                              <m:d>
                                <m:dPr>
                                  <m:ctrlPr>
                                    <a:rPr sz="2200" i="1">
                                      <a:latin typeface="Cambria Math" panose="02040503050406030204" pitchFamily="18" charset="0"/>
                                    </a:rPr>
                                  </m:ctrlPr>
                                </m:dPr>
                                <m:e>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e>
                              </m:d>
                            </m:oMath>
                          </a14:m>
                          <a:endParaRPr sz="2200" dirty="0"/>
                        </a:p>
                      </a:txBody>
                      <a:tcPr/>
                    </a:tc>
                    <a:tc vMerge="1">
                      <a:txBody>
                        <a:bodyPr/>
                        <a:lstStyle/>
                        <a:p>
                          <a:pPr algn="l"/>
                          <a:endParaRPr sz="1800" b="0"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a:extLst>
                  <a:ext uri="{FF2B5EF4-FFF2-40B4-BE49-F238E27FC236}">
                    <a16:creationId xmlns:a16="http://schemas.microsoft.com/office/drawing/2014/main" id="{FDA56FE2-B4A3-4FB6-B7F9-8D8CA362B88C}"/>
                  </a:ext>
                </a:extLst>
              </p:cNvPr>
              <p:cNvGraphicFramePr>
                <a:graphicFrameLocks/>
              </p:cNvGraphicFramePr>
              <p:nvPr>
                <p:extLst>
                  <p:ext uri="{D42A27DB-BD31-4B8C-83A1-F6EECF244321}">
                    <p14:modId xmlns:p14="http://schemas.microsoft.com/office/powerpoint/2010/main" val="1739422696"/>
                  </p:ext>
                </p:extLst>
              </p:nvPr>
            </p:nvGraphicFramePr>
            <p:xfrm>
              <a:off x="838200" y="1083426"/>
              <a:ext cx="7848600" cy="2133600"/>
            </p:xfrm>
            <a:graphic>
              <a:graphicData uri="http://schemas.openxmlformats.org/drawingml/2006/table">
                <a:tbl>
                  <a:tblPr firstRow="1" bandRow="1">
                    <a:tableStyleId>{2D5ABB26-0587-4C30-8999-92F81FD0307C}</a:tableStyleId>
                  </a:tblPr>
                  <a:tblGrid>
                    <a:gridCol w="3924300">
                      <a:extLst>
                        <a:ext uri="{9D8B030D-6E8A-4147-A177-3AD203B41FA5}">
                          <a16:colId xmlns:a16="http://schemas.microsoft.com/office/drawing/2014/main" val="20000"/>
                        </a:ext>
                      </a:extLst>
                    </a:gridCol>
                    <a:gridCol w="3924300">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8571" r="-100000" b="-430000"/>
                          </a:stretch>
                        </a:blipFill>
                      </a:tcPr>
                    </a:tc>
                    <a:tc rowSpan="5">
                      <a:txBody>
                        <a:bodyPr/>
                        <a:lstStyle/>
                        <a:p>
                          <a:endParaRPr lang="en-US"/>
                        </a:p>
                      </a:txBody>
                      <a:tcPr>
                        <a:blipFill>
                          <a:blip r:embed="rId2"/>
                          <a:stretch>
                            <a:fillRect l="-100000" t="-1709" b="-5698"/>
                          </a:stretch>
                        </a:blipFill>
                      </a:tcPr>
                    </a:tc>
                    <a:extLst>
                      <a:ext uri="{0D108BD9-81ED-4DB2-BD59-A6C34878D82A}">
                        <a16:rowId xmlns:a16="http://schemas.microsoft.com/office/drawing/2014/main" val="10000"/>
                      </a:ext>
                    </a:extLst>
                  </a:tr>
                  <a:tr h="426720">
                    <a:tc>
                      <a:txBody>
                        <a:bodyPr/>
                        <a:lstStyle/>
                        <a:p>
                          <a:endParaRPr lang="en-US"/>
                        </a:p>
                      </a:txBody>
                      <a:tcPr>
                        <a:blipFill>
                          <a:blip r:embed="rId2"/>
                          <a:stretch>
                            <a:fillRect t="-108571" r="-100000" b="-330000"/>
                          </a:stretch>
                        </a:blipFill>
                      </a:tcPr>
                    </a:tc>
                    <a:tc vMerge="1">
                      <a:txBody>
                        <a:bodyPr/>
                        <a:lstStyle/>
                        <a:p>
                          <a:pPr algn="l">
                            <a:defRPr sz="1100" b="1"/>
                          </a:pPr>
                          <a:endParaRPr sz="1800" b="0" dirty="0"/>
                        </a:p>
                      </a:txBody>
                      <a:tcPr/>
                    </a:tc>
                    <a:extLst>
                      <a:ext uri="{0D108BD9-81ED-4DB2-BD59-A6C34878D82A}">
                        <a16:rowId xmlns:a16="http://schemas.microsoft.com/office/drawing/2014/main" val="10001"/>
                      </a:ext>
                    </a:extLst>
                  </a:tr>
                  <a:tr h="426720">
                    <a:tc>
                      <a:txBody>
                        <a:bodyPr/>
                        <a:lstStyle/>
                        <a:p>
                          <a:endParaRPr lang="en-US"/>
                        </a:p>
                      </a:txBody>
                      <a:tcPr>
                        <a:blipFill>
                          <a:blip r:embed="rId2"/>
                          <a:stretch>
                            <a:fillRect t="-205634" r="-100000" b="-225352"/>
                          </a:stretch>
                        </a:blipFill>
                      </a:tcPr>
                    </a:tc>
                    <a:tc vMerge="1">
                      <a:txBody>
                        <a:bodyPr/>
                        <a:lstStyle/>
                        <a:p>
                          <a:pPr algn="l"/>
                          <a:endParaRPr sz="1800" b="0" dirty="0"/>
                        </a:p>
                      </a:txBody>
                      <a:tcPr/>
                    </a:tc>
                    <a:extLst>
                      <a:ext uri="{0D108BD9-81ED-4DB2-BD59-A6C34878D82A}">
                        <a16:rowId xmlns:a16="http://schemas.microsoft.com/office/drawing/2014/main" val="10002"/>
                      </a:ext>
                    </a:extLst>
                  </a:tr>
                  <a:tr h="426720">
                    <a:tc>
                      <a:txBody>
                        <a:bodyPr/>
                        <a:lstStyle/>
                        <a:p>
                          <a:endParaRPr lang="en-US"/>
                        </a:p>
                      </a:txBody>
                      <a:tcPr>
                        <a:blipFill>
                          <a:blip r:embed="rId2"/>
                          <a:stretch>
                            <a:fillRect t="-310000" r="-100000" b="-128571"/>
                          </a:stretch>
                        </a:blipFill>
                      </a:tcPr>
                    </a:tc>
                    <a:tc vMerge="1">
                      <a:txBody>
                        <a:bodyPr/>
                        <a:lstStyle/>
                        <a:p>
                          <a:pPr algn="l"/>
                          <a:endParaRPr sz="1800" b="0"/>
                        </a:p>
                      </a:txBody>
                      <a:tcPr/>
                    </a:tc>
                    <a:extLst>
                      <a:ext uri="{0D108BD9-81ED-4DB2-BD59-A6C34878D82A}">
                        <a16:rowId xmlns:a16="http://schemas.microsoft.com/office/drawing/2014/main" val="10003"/>
                      </a:ext>
                    </a:extLst>
                  </a:tr>
                  <a:tr h="426720">
                    <a:tc>
                      <a:txBody>
                        <a:bodyPr/>
                        <a:lstStyle/>
                        <a:p>
                          <a:endParaRPr lang="en-US"/>
                        </a:p>
                      </a:txBody>
                      <a:tcPr>
                        <a:blipFill>
                          <a:blip r:embed="rId2"/>
                          <a:stretch>
                            <a:fillRect t="-410000" r="-100000" b="-28571"/>
                          </a:stretch>
                        </a:blipFill>
                      </a:tcPr>
                    </a:tc>
                    <a:tc vMerge="1">
                      <a:txBody>
                        <a:bodyPr/>
                        <a:lstStyle/>
                        <a:p>
                          <a:pPr algn="l"/>
                          <a:endParaRPr sz="1800" b="0"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ln>
                <a:solidFill>
                  <a:srgbClr val="FF0000"/>
                </a:solidFill>
              </a:ln>
            </p:spPr>
            <p:txBody>
              <a:bodyPr>
                <a:normAutofit/>
              </a:bodyPr>
              <a:lstStyle/>
              <a:p>
                <a:pPr>
                  <a:defRPr sz="2800"/>
                </a:pPr>
                <a:r>
                  <a:rPr sz="2800" dirty="0"/>
                  <a:t>One common error in factoring is to stop after groups within the original polynomial have been factored. For instance, while we have done some factoring to achieve the expression </a:t>
                </a:r>
                <a14:m>
                  <m:oMath xmlns:m="http://schemas.openxmlformats.org/officeDocument/2006/math">
                    <m:r>
                      <a:rPr>
                        <a:latin typeface="Cambria Math" panose="02040503050406030204" pitchFamily="18" charset="0"/>
                      </a:rPr>
                      <m:t>2</m:t>
                    </m:r>
                    <m:r>
                      <a:rPr>
                        <a:latin typeface="Cambria Math" panose="02040503050406030204" pitchFamily="18" charset="0"/>
                      </a:rPr>
                      <m:t>𝑥</m:t>
                    </m:r>
                    <m:d>
                      <m:dPr>
                        <m:ctrlPr>
                          <a:rPr i="1">
                            <a:latin typeface="Cambria Math" panose="02040503050406030204" pitchFamily="18" charset="0"/>
                          </a:rPr>
                        </m:ctrlPr>
                      </m:dPr>
                      <m:e>
                        <m:r>
                          <a:rPr>
                            <a:latin typeface="Cambria Math" panose="02040503050406030204" pitchFamily="18" charset="0"/>
                          </a:rPr>
                          <m:t>3</m:t>
                        </m:r>
                        <m:r>
                          <a:rPr>
                            <a:latin typeface="Cambria Math" panose="02040503050406030204" pitchFamily="18" charset="0"/>
                          </a:rPr>
                          <m:t>𝑥</m:t>
                        </m:r>
                        <m:r>
                          <a:rPr>
                            <a:latin typeface="Cambria Math" panose="02040503050406030204" pitchFamily="18" charset="0"/>
                          </a:rPr>
                          <m:t>+1</m:t>
                        </m:r>
                      </m:e>
                    </m:d>
                    <m:r>
                      <a:rPr>
                        <a:latin typeface="Cambria Math" panose="02040503050406030204" pitchFamily="18" charset="0"/>
                      </a:rPr>
                      <m:t>+</m:t>
                    </m:r>
                    <m:r>
                      <a:rPr>
                        <a:latin typeface="Cambria Math" panose="02040503050406030204" pitchFamily="18" charset="0"/>
                      </a:rPr>
                      <m:t>𝑦</m:t>
                    </m:r>
                    <m:d>
                      <m:dPr>
                        <m:ctrlPr>
                          <a:rPr i="1">
                            <a:latin typeface="Cambria Math" panose="02040503050406030204" pitchFamily="18" charset="0"/>
                          </a:rPr>
                        </m:ctrlPr>
                      </m:dPr>
                      <m:e>
                        <m:r>
                          <a:rPr>
                            <a:latin typeface="Cambria Math" panose="02040503050406030204" pitchFamily="18" charset="0"/>
                          </a:rPr>
                          <m:t>−1−3</m:t>
                        </m:r>
                        <m:r>
                          <a:rPr>
                            <a:latin typeface="Cambria Math" panose="02040503050406030204" pitchFamily="18" charset="0"/>
                          </a:rPr>
                          <m:t>𝑥</m:t>
                        </m:r>
                      </m:e>
                    </m:d>
                  </m:oMath>
                </a14:m>
                <a:r>
                  <a:rPr sz="2800" dirty="0"/>
                  <a:t> in Example </a:t>
                </a:r>
                <a:r>
                  <a:rPr lang="en-US" sz="2800" dirty="0"/>
                  <a:t>2</a:t>
                </a:r>
                <a:r>
                  <a:rPr sz="2800" dirty="0"/>
                  <a:t>a, this is </a:t>
                </a:r>
                <a:r>
                  <a:rPr sz="2800" i="1" dirty="0"/>
                  <a:t>not</a:t>
                </a:r>
                <a:r>
                  <a:rPr sz="2800" dirty="0"/>
                  <a:t> in factored form. An expression is only factored if it is written as a </a:t>
                </a:r>
                <a:r>
                  <a:rPr sz="2800" i="1" dirty="0"/>
                  <a:t>product</a:t>
                </a:r>
                <a:r>
                  <a:rPr sz="2800" dirty="0"/>
                  <a:t> of two or more factors. The expression </a:t>
                </a:r>
                <a14:m>
                  <m:oMath xmlns:m="http://schemas.openxmlformats.org/officeDocument/2006/math">
                    <m:r>
                      <a:rPr>
                        <a:latin typeface="Cambria Math" panose="02040503050406030204" pitchFamily="18" charset="0"/>
                      </a:rPr>
                      <m:t>2</m:t>
                    </m:r>
                    <m:r>
                      <a:rPr>
                        <a:latin typeface="Cambria Math" panose="02040503050406030204" pitchFamily="18" charset="0"/>
                      </a:rPr>
                      <m:t>𝑥</m:t>
                    </m:r>
                    <m:d>
                      <m:dPr>
                        <m:ctrlPr>
                          <a:rPr i="1">
                            <a:latin typeface="Cambria Math" panose="02040503050406030204" pitchFamily="18" charset="0"/>
                          </a:rPr>
                        </m:ctrlPr>
                      </m:dPr>
                      <m:e>
                        <m:r>
                          <a:rPr>
                            <a:latin typeface="Cambria Math" panose="02040503050406030204" pitchFamily="18" charset="0"/>
                          </a:rPr>
                          <m:t>3</m:t>
                        </m:r>
                        <m:r>
                          <a:rPr>
                            <a:latin typeface="Cambria Math" panose="02040503050406030204" pitchFamily="18" charset="0"/>
                          </a:rPr>
                          <m:t>𝑥</m:t>
                        </m:r>
                        <m:r>
                          <a:rPr>
                            <a:latin typeface="Cambria Math" panose="02040503050406030204" pitchFamily="18" charset="0"/>
                          </a:rPr>
                          <m:t>+1</m:t>
                        </m:r>
                      </m:e>
                    </m:d>
                    <m:r>
                      <a:rPr>
                        <a:latin typeface="Cambria Math" panose="02040503050406030204" pitchFamily="18" charset="0"/>
                      </a:rPr>
                      <m:t>+</m:t>
                    </m:r>
                    <m:r>
                      <a:rPr>
                        <a:latin typeface="Cambria Math" panose="02040503050406030204" pitchFamily="18" charset="0"/>
                      </a:rPr>
                      <m:t>𝑦</m:t>
                    </m:r>
                    <m:d>
                      <m:dPr>
                        <m:ctrlPr>
                          <a:rPr i="1">
                            <a:latin typeface="Cambria Math" panose="02040503050406030204" pitchFamily="18" charset="0"/>
                          </a:rPr>
                        </m:ctrlPr>
                      </m:dPr>
                      <m:e>
                        <m:r>
                          <a:rPr>
                            <a:latin typeface="Cambria Math" panose="02040503050406030204" pitchFamily="18" charset="0"/>
                          </a:rPr>
                          <m:t>−1−3</m:t>
                        </m:r>
                        <m:r>
                          <a:rPr>
                            <a:latin typeface="Cambria Math" panose="02040503050406030204" pitchFamily="18" charset="0"/>
                          </a:rPr>
                          <m:t>𝑥</m:t>
                        </m:r>
                      </m:e>
                    </m:d>
                  </m:oMath>
                </a14:m>
                <a:r>
                  <a:rPr sz="2800" dirty="0"/>
                  <a:t> is a sum of two smaller expressions.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98" r="-2140"/>
                </a:stretch>
              </a:blipFill>
              <a:ln>
                <a:solidFill>
                  <a:srgbClr val="FF0000"/>
                </a:solidFill>
              </a:ln>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Factoring Special Binomials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sz="2800" dirty="0"/>
                  <a:t>In the following</a:t>
                </a:r>
                <a:r>
                  <a:rPr lang="en-US" sz="2800" dirty="0"/>
                  <a:t> equations</a:t>
                </a:r>
                <a:r>
                  <a:rPr sz="2800" dirty="0"/>
                  <a:t>, </a:t>
                </a:r>
                <a:r>
                  <a:rPr lang="en-US" sz="2800" i="1" dirty="0"/>
                  <a:t>A</a:t>
                </a:r>
                <a:r>
                  <a:rPr lang="en-US" sz="2800" dirty="0"/>
                  <a:t> and </a:t>
                </a:r>
                <a:r>
                  <a:rPr lang="en-US" sz="2800" i="1" dirty="0"/>
                  <a:t>B</a:t>
                </a:r>
                <a:r>
                  <a:rPr lang="en-US" sz="2800" dirty="0"/>
                  <a:t> </a:t>
                </a:r>
                <a:r>
                  <a:rPr sz="2800" dirty="0"/>
                  <a:t>represent algebraic expressions.</a:t>
                </a:r>
              </a:p>
              <a:p>
                <a:pPr>
                  <a:defRPr sz="2800"/>
                </a:pPr>
                <a:r>
                  <a:rPr sz="2800" b="1" dirty="0"/>
                  <a:t>Difference of Two Squares:</a:t>
                </a:r>
                <a:r>
                  <a:rPr sz="2800" dirty="0"/>
                  <a:t> </a:t>
                </a:r>
                <a:br>
                  <a:rPr lang="en-US" i="1" dirty="0">
                    <a:latin typeface="Cambria Math" panose="02040503050406030204" pitchFamily="18" charset="0"/>
                  </a:rPr>
                </a:br>
                <a14:m>
                  <m:oMathPara xmlns:m="http://schemas.openxmlformats.org/officeDocument/2006/math">
                    <m:oMathParaPr>
                      <m:jc m:val="centerGroup"/>
                    </m:oMathParaPr>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2</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𝐵</m:t>
                          </m:r>
                        </m:e>
                        <m:sup>
                          <m:r>
                            <a:rPr>
                              <a:latin typeface="Cambria Math" panose="02040503050406030204" pitchFamily="18" charset="0"/>
                            </a:rPr>
                            <m:t>2</m:t>
                          </m:r>
                        </m:sup>
                      </m:sSup>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oMath>
                  </m:oMathPara>
                </a14:m>
                <a:endParaRPr sz="2800" dirty="0"/>
              </a:p>
              <a:p>
                <a:pPr>
                  <a:defRPr sz="2800"/>
                </a:pPr>
                <a:r>
                  <a:rPr sz="2800" b="1" dirty="0"/>
                  <a:t>Difference of Two Cubes:</a:t>
                </a:r>
                <a:r>
                  <a:rPr sz="2800" dirty="0"/>
                  <a:t> </a:t>
                </a:r>
                <a:br>
                  <a:rPr lang="en-US" i="1" dirty="0">
                    <a:latin typeface="Cambria Math" panose="02040503050406030204" pitchFamily="18" charset="0"/>
                  </a:rPr>
                </a:br>
                <a14:m>
                  <m:oMathPara xmlns:m="http://schemas.openxmlformats.org/officeDocument/2006/math">
                    <m:oMathParaPr>
                      <m:jc m:val="centerGroup"/>
                    </m:oMathParaPr>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3</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𝐵</m:t>
                          </m:r>
                        </m:e>
                        <m:sup>
                          <m:r>
                            <a:rPr>
                              <a:latin typeface="Cambria Math" panose="02040503050406030204" pitchFamily="18" charset="0"/>
                            </a:rPr>
                            <m:t>3</m:t>
                          </m:r>
                        </m:sup>
                      </m:sSup>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𝐴𝐵</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𝐵</m:t>
                              </m:r>
                            </m:e>
                            <m:sup>
                              <m:r>
                                <a:rPr>
                                  <a:latin typeface="Cambria Math" panose="02040503050406030204" pitchFamily="18" charset="0"/>
                                </a:rPr>
                                <m:t>2</m:t>
                              </m:r>
                            </m:sup>
                          </m:sSup>
                        </m:e>
                      </m:d>
                    </m:oMath>
                  </m:oMathPara>
                </a14:m>
                <a:endParaRPr sz="2800" dirty="0"/>
              </a:p>
              <a:p>
                <a:pPr>
                  <a:defRPr sz="2800"/>
                </a:pPr>
                <a:r>
                  <a:rPr sz="2800" b="1" dirty="0"/>
                  <a:t>Sum of Two Cubes:</a:t>
                </a:r>
                <a:r>
                  <a:rPr sz="2800" dirty="0"/>
                  <a:t> </a:t>
                </a:r>
                <a:br>
                  <a:rPr lang="en-US" i="1" dirty="0">
                    <a:latin typeface="Cambria Math" panose="02040503050406030204" pitchFamily="18" charset="0"/>
                  </a:rPr>
                </a:br>
                <a14:m>
                  <m:oMathPara xmlns:m="http://schemas.openxmlformats.org/officeDocument/2006/math">
                    <m:oMathParaPr>
                      <m:jc m:val="centerGroup"/>
                    </m:oMathParaPr>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3</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𝐵</m:t>
                          </m:r>
                        </m:e>
                        <m:sup>
                          <m:r>
                            <a:rPr>
                              <a:latin typeface="Cambria Math" panose="02040503050406030204" pitchFamily="18" charset="0"/>
                            </a:rPr>
                            <m:t>3</m:t>
                          </m:r>
                        </m:sup>
                      </m:sSup>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𝐴𝐵</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𝐵</m:t>
                              </m:r>
                            </m:e>
                            <m:sup>
                              <m:r>
                                <a:rPr>
                                  <a:latin typeface="Cambria Math" panose="02040503050406030204" pitchFamily="18" charset="0"/>
                                </a:rPr>
                                <m:t>2</m:t>
                              </m:r>
                            </m:sup>
                          </m:sSup>
                        </m:e>
                      </m:d>
                    </m:oMath>
                  </m:oMathPara>
                </a14:m>
                <a:endParaRPr sz="2800" dirty="0"/>
              </a:p>
              <a:p>
                <a:pPr>
                  <a:defRPr sz="2800"/>
                </a:pPr>
                <a:r>
                  <a:rPr sz="2800" dirty="0"/>
                  <a:t>Note that there is no similar pattern </a:t>
                </a:r>
                <a:r>
                  <a:rPr lang="en-US" sz="2800" dirty="0"/>
                  <a:t>f</a:t>
                </a:r>
                <a:r>
                  <a:rPr sz="2800" dirty="0"/>
                  <a:t>or factoring </a:t>
                </a:r>
                <a:br>
                  <a:rPr lang="en-US" sz="2800" dirty="0"/>
                </a:b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2</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𝐵</m:t>
                        </m:r>
                      </m:e>
                      <m:sup>
                        <m:r>
                          <a:rPr>
                            <a:latin typeface="Cambria Math" panose="02040503050406030204" pitchFamily="18" charset="0"/>
                          </a:rPr>
                          <m:t>2</m:t>
                        </m:r>
                      </m:sup>
                    </m:sSup>
                  </m:oMath>
                </a14:m>
                <a:r>
                  <a:rPr sz="2800" dirty="0"/>
                  <a:t>.</a:t>
                </a:r>
              </a:p>
              <a:p>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369"/>
                </a:stretch>
              </a:blipFill>
            </p:spPr>
            <p:txBody>
              <a:bodyPr/>
              <a:lstStyle/>
              <a:p>
                <a:r>
                  <a:rPr lang="en-US">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3</a:t>
            </a:r>
            <a:r>
              <a:rPr dirty="0"/>
              <a:t>: Factoring Special Binomials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Use the special factoring patterns to factor the following binomials.</a:t>
                </a:r>
              </a:p>
              <a:p>
                <a:pPr marL="514350" indent="-514350">
                  <a:buFont typeface="+mj-lt"/>
                  <a:buAutoNum type="alphaLcPeriod"/>
                  <a:defRPr sz="2800"/>
                </a:pPr>
                <a:r>
                  <a:rPr dirty="0"/>
                  <a:t>​</a:t>
                </a:r>
                <a14:m>
                  <m:oMath xmlns:m="http://schemas.openxmlformats.org/officeDocument/2006/math">
                    <m:r>
                      <a:rPr>
                        <a:latin typeface="Cambria Math" panose="02040503050406030204" pitchFamily="18" charset="0"/>
                      </a:rPr>
                      <m:t>49</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−9</m:t>
                    </m:r>
                    <m:sSup>
                      <m:sSupPr>
                        <m:ctrlPr>
                          <a:rPr i="1">
                            <a:latin typeface="Cambria Math" panose="02040503050406030204" pitchFamily="18" charset="0"/>
                          </a:rPr>
                        </m:ctrlPr>
                      </m:sSupPr>
                      <m:e>
                        <m:r>
                          <a:rPr>
                            <a:latin typeface="Cambria Math" panose="02040503050406030204" pitchFamily="18" charset="0"/>
                          </a:rPr>
                          <m:t>𝑦</m:t>
                        </m:r>
                      </m:e>
                      <m:sup>
                        <m:r>
                          <a:rPr>
                            <a:latin typeface="Cambria Math" panose="02040503050406030204" pitchFamily="18" charset="0"/>
                          </a:rPr>
                          <m:t>6</m:t>
                        </m:r>
                      </m:sup>
                    </m:sSup>
                  </m:oMath>
                </a14:m>
                <a:endParaRPr dirty="0"/>
              </a:p>
              <a:p>
                <a:pPr marL="514350" indent="-514350">
                  <a:buFont typeface="+mj-lt"/>
                  <a:buAutoNum type="alphaLcPeriod" startAt="2"/>
                  <a:defRPr sz="2800"/>
                </a:pPr>
                <a:r>
                  <a:rPr dirty="0"/>
                  <a:t>​</a:t>
                </a:r>
                <a14:m>
                  <m:oMath xmlns:m="http://schemas.openxmlformats.org/officeDocument/2006/math">
                    <m:r>
                      <a:rPr>
                        <a:latin typeface="Cambria Math" panose="02040503050406030204" pitchFamily="18" charset="0"/>
                      </a:rPr>
                      <m:t>27</m:t>
                    </m:r>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6</m:t>
                        </m:r>
                      </m:sup>
                    </m:sSup>
                    <m:sSup>
                      <m:sSupPr>
                        <m:ctrlPr>
                          <a:rPr i="1">
                            <a:latin typeface="Cambria Math" panose="02040503050406030204" pitchFamily="18" charset="0"/>
                          </a:rPr>
                        </m:ctrlPr>
                      </m:sSupPr>
                      <m:e>
                        <m:r>
                          <a:rPr>
                            <a:latin typeface="Cambria Math" panose="02040503050406030204" pitchFamily="18" charset="0"/>
                          </a:rPr>
                          <m:t>𝑏</m:t>
                        </m:r>
                      </m:e>
                      <m:sup>
                        <m:r>
                          <a:rPr>
                            <a:latin typeface="Cambria Math" panose="02040503050406030204" pitchFamily="18" charset="0"/>
                          </a:rPr>
                          <m:t>12</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𝑐</m:t>
                        </m:r>
                      </m:e>
                      <m:sup>
                        <m:r>
                          <a:rPr>
                            <a:latin typeface="Cambria Math" panose="02040503050406030204" pitchFamily="18" charset="0"/>
                          </a:rPr>
                          <m:t>3</m:t>
                        </m:r>
                      </m:sup>
                    </m:sSup>
                  </m:oMath>
                </a14:m>
                <a:endParaRPr dirty="0"/>
              </a:p>
              <a:p>
                <a:pPr marL="514350" indent="-514350">
                  <a:buFont typeface="+mj-lt"/>
                  <a:buAutoNum type="alphaLcPeriod" startAt="3"/>
                  <a:defRPr sz="2800"/>
                </a:pPr>
                <a:r>
                  <a:rPr dirty="0"/>
                  <a:t>​</a:t>
                </a:r>
                <a14:m>
                  <m:oMath xmlns:m="http://schemas.openxmlformats.org/officeDocument/2006/math">
                    <m:r>
                      <a:rPr>
                        <a:latin typeface="Cambria Math" panose="02040503050406030204" pitchFamily="18" charset="0"/>
                      </a:rPr>
                      <m:t>125</m:t>
                    </m:r>
                    <m:sSup>
                      <m:sSupPr>
                        <m:ctrlPr>
                          <a:rPr i="1">
                            <a:latin typeface="Cambria Math" panose="02040503050406030204" pitchFamily="18" charset="0"/>
                          </a:rPr>
                        </m:ctrlPr>
                      </m:sSupPr>
                      <m:e>
                        <m:r>
                          <a:rPr>
                            <a:latin typeface="Cambria Math" panose="02040503050406030204" pitchFamily="18" charset="0"/>
                          </a:rPr>
                          <m:t>𝑦</m:t>
                        </m:r>
                      </m:e>
                      <m:sup>
                        <m:r>
                          <a:rPr>
                            <a:latin typeface="Cambria Math" panose="02040503050406030204" pitchFamily="18" charset="0"/>
                          </a:rPr>
                          <m:t>3</m:t>
                        </m:r>
                      </m:sup>
                    </m:sSup>
                    <m:r>
                      <a:rPr>
                        <a:latin typeface="Cambria Math" panose="02040503050406030204" pitchFamily="18" charset="0"/>
                      </a:rPr>
                      <m:t>−8</m:t>
                    </m:r>
                    <m:sSup>
                      <m:sSupPr>
                        <m:ctrlPr>
                          <a:rPr i="1">
                            <a:latin typeface="Cambria Math" panose="02040503050406030204" pitchFamily="18" charset="0"/>
                          </a:rPr>
                        </m:ctrlPr>
                      </m:sSupPr>
                      <m:e>
                        <m:r>
                          <a:rPr>
                            <a:latin typeface="Cambria Math" panose="02040503050406030204" pitchFamily="18" charset="0"/>
                          </a:rPr>
                          <m:t>𝑧</m:t>
                        </m:r>
                      </m:e>
                      <m:sup>
                        <m:r>
                          <a:rPr>
                            <a:latin typeface="Cambria Math" panose="02040503050406030204" pitchFamily="18" charset="0"/>
                          </a:rPr>
                          <m:t>3</m:t>
                        </m:r>
                      </m:sup>
                    </m:sSup>
                  </m:oMath>
                </a14:m>
                <a:endParaRPr dirty="0"/>
              </a:p>
              <a:p>
                <a:pPr marL="514350" indent="-514350">
                  <a:buFont typeface="+mj-lt"/>
                  <a:buAutoNum type="alphaLcPeriod" startAt="4"/>
                  <a:defRPr sz="2800"/>
                </a:pPr>
                <a:r>
                  <a:rPr dirty="0"/>
                  <a:t>​</a:t>
                </a:r>
                <a14:m>
                  <m:oMath xmlns:m="http://schemas.openxmlformats.org/officeDocument/2006/math">
                    <m:r>
                      <a:rPr>
                        <a:latin typeface="Cambria Math" panose="02040503050406030204" pitchFamily="18" charset="0"/>
                      </a:rPr>
                      <m:t>64−</m:t>
                    </m:r>
                    <m:sSup>
                      <m:sSupPr>
                        <m:ctrlPr>
                          <a:rPr i="1">
                            <a:latin typeface="Cambria Math" panose="02040503050406030204" pitchFamily="18" charset="0"/>
                          </a:rPr>
                        </m:ctrlPr>
                      </m:sSupPr>
                      <m:e>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m:t>
                            </m:r>
                            <m:r>
                              <a:rPr>
                                <a:latin typeface="Cambria Math" panose="02040503050406030204" pitchFamily="18" charset="0"/>
                              </a:rPr>
                              <m:t>𝑦</m:t>
                            </m:r>
                          </m:e>
                        </m:d>
                      </m:e>
                      <m:sup>
                        <m:r>
                          <a:rPr>
                            <a:latin typeface="Cambria Math" panose="02040503050406030204" pitchFamily="18" charset="0"/>
                          </a:rPr>
                          <m:t>3</m:t>
                        </m:r>
                      </m:sup>
                    </m:sSup>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Factoring Special Binomials</a:t>
            </a:r>
            <a:r>
              <a:rPr lang="en-US" dirty="0"/>
              <a:t>—Slide 2</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B154D32E-56B0-403D-B9D2-24696FDB972A}"/>
                  </a:ext>
                </a:extLst>
              </p:cNvPr>
              <p:cNvGraphicFramePr>
                <a:graphicFrameLocks/>
              </p:cNvGraphicFramePr>
              <p:nvPr>
                <p:extLst>
                  <p:ext uri="{D42A27DB-BD31-4B8C-83A1-F6EECF244321}">
                    <p14:modId xmlns:p14="http://schemas.microsoft.com/office/powerpoint/2010/main" val="3668998430"/>
                  </p:ext>
                </p:extLst>
              </p:nvPr>
            </p:nvGraphicFramePr>
            <p:xfrm>
              <a:off x="838200" y="1608513"/>
              <a:ext cx="7391718" cy="1280160"/>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505518">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r>
                                <a:rPr sz="2200">
                                  <a:latin typeface="Cambria Math"/>
                                </a:rPr>
                                <m:t>49</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−9</m:t>
                              </m:r>
                              <m:sSup>
                                <m:sSupPr>
                                  <m:ctrlPr>
                                    <a:rPr sz="2200" i="1">
                                      <a:latin typeface="Cambria Math" panose="02040503050406030204" pitchFamily="18" charset="0"/>
                                    </a:rPr>
                                  </m:ctrlPr>
                                </m:sSupPr>
                                <m:e>
                                  <m:r>
                                    <a:rPr sz="2200">
                                      <a:latin typeface="Cambria Math"/>
                                    </a:rPr>
                                    <m:t>𝑦</m:t>
                                  </m:r>
                                </m:e>
                                <m:sup>
                                  <m:r>
                                    <a:rPr sz="2200">
                                      <a:latin typeface="Cambria Math"/>
                                    </a:rPr>
                                    <m:t>6</m:t>
                                  </m:r>
                                </m:sup>
                              </m:sSup>
                            </m:oMath>
                          </a14:m>
                          <a:endParaRPr sz="2200" dirty="0"/>
                        </a:p>
                      </a:txBody>
                      <a:tcPr/>
                    </a:tc>
                    <a:tc>
                      <a:txBody>
                        <a:bodyPr/>
                        <a:lstStyle/>
                        <a:p>
                          <a:pPr algn="l">
                            <a:defRPr b="1"/>
                          </a:pPr>
                          <a:r>
                            <a:rPr lang="en-US" sz="1800" b="0" dirty="0"/>
                            <a:t>A difference of two squares</a:t>
                          </a:r>
                          <a:endParaRPr sz="1800" b="0" dirty="0"/>
                        </a:p>
                      </a:txBody>
                      <a:tcPr anchor="ctr"/>
                    </a:tc>
                    <a:extLst>
                      <a:ext uri="{0D108BD9-81ED-4DB2-BD59-A6C34878D82A}">
                        <a16:rowId xmlns:a16="http://schemas.microsoft.com/office/drawing/2014/main" val="10000"/>
                      </a:ext>
                    </a:extLst>
                  </a:tr>
                  <a:tr h="370840">
                    <a:tc>
                      <a:txBody>
                        <a:bodyPr/>
                        <a:lstStyle/>
                        <a:p>
                          <a:pPr algn="l">
                            <a:defRPr sz="1800"/>
                          </a:pPr>
                          <a:r>
                            <a:rPr lang="en-US" sz="2200" b="0" i="0" kern="1200" dirty="0">
                              <a:solidFill>
                                <a:schemeClr val="tx1"/>
                              </a:solidFill>
                              <a:effectLst/>
                              <a:latin typeface="+mn-lt"/>
                              <a:ea typeface="+mn-ea"/>
                              <a:cs typeface="+mn-cs"/>
                            </a:rPr>
                            <a:t> </a:t>
                          </a:r>
                          <a:r>
                            <a:rPr sz="2200" dirty="0"/>
                            <a:t>​</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7</m:t>
                                      </m:r>
                                      <m:r>
                                        <a:rPr sz="2200">
                                          <a:latin typeface="Cambria Math"/>
                                        </a:rPr>
                                        <m:t>𝑥</m:t>
                                      </m:r>
                                    </m:e>
                                  </m:d>
                                </m:e>
                                <m:sup>
                                  <m:r>
                                    <a:rPr sz="2200">
                                      <a:latin typeface="Cambria Math"/>
                                    </a:rPr>
                                    <m:t>2</m:t>
                                  </m:r>
                                </m:sup>
                              </m:sSup>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3</m:t>
                                      </m:r>
                                      <m:sSup>
                                        <m:sSupPr>
                                          <m:ctrlPr>
                                            <a:rPr sz="2200" i="1">
                                              <a:latin typeface="Cambria Math" panose="02040503050406030204" pitchFamily="18" charset="0"/>
                                            </a:rPr>
                                          </m:ctrlPr>
                                        </m:sSupPr>
                                        <m:e>
                                          <m:r>
                                            <a:rPr sz="2200">
                                              <a:latin typeface="Cambria Math"/>
                                            </a:rPr>
                                            <m:t>𝑦</m:t>
                                          </m:r>
                                        </m:e>
                                        <m:sup>
                                          <m:r>
                                            <a:rPr sz="2200">
                                              <a:latin typeface="Cambria Math"/>
                                            </a:rPr>
                                            <m:t>3</m:t>
                                          </m:r>
                                        </m:sup>
                                      </m:sSup>
                                    </m:e>
                                  </m:d>
                                </m:e>
                                <m:sup>
                                  <m:r>
                                    <a:rPr sz="2200">
                                      <a:latin typeface="Cambria Math"/>
                                    </a:rPr>
                                    <m:t>2</m:t>
                                  </m:r>
                                </m:sup>
                              </m:sSup>
                            </m:oMath>
                          </a14:m>
                          <a:endParaRPr sz="2200" dirty="0"/>
                        </a:p>
                      </a:txBody>
                      <a:tcPr/>
                    </a:tc>
                    <a:tc>
                      <a:txBody>
                        <a:bodyPr/>
                        <a:lstStyle/>
                        <a:p>
                          <a:pPr algn="l">
                            <a:defRPr sz="1100" b="1"/>
                          </a:pPr>
                          <a14:m>
                            <m:oMath xmlns:m="http://schemas.openxmlformats.org/officeDocument/2006/math">
                              <m:r>
                                <a:rPr sz="1800" b="0" i="1">
                                  <a:latin typeface="Cambria Math"/>
                                </a:rPr>
                                <m:t>𝐴</m:t>
                              </m:r>
                              <m:r>
                                <a:rPr sz="1800" b="0">
                                  <a:latin typeface="Cambria Math"/>
                                </a:rPr>
                                <m:t>=</m:t>
                              </m:r>
                              <m:r>
                                <a:rPr sz="1800" b="0" i="1">
                                  <a:latin typeface="Cambria Math"/>
                                </a:rPr>
                                <m:t>7</m:t>
                              </m:r>
                              <m:r>
                                <a:rPr sz="1800" b="0" i="1">
                                  <a:latin typeface="Cambria Math"/>
                                </a:rPr>
                                <m:t>𝑥</m:t>
                              </m:r>
                            </m:oMath>
                          </a14:m>
                          <a:r>
                            <a:rPr sz="1800" b="0" dirty="0"/>
                            <a:t>, </a:t>
                          </a:r>
                          <a14:m>
                            <m:oMath xmlns:m="http://schemas.openxmlformats.org/officeDocument/2006/math">
                              <m:r>
                                <a:rPr sz="1800" b="0" i="1">
                                  <a:latin typeface="Cambria Math"/>
                                </a:rPr>
                                <m:t>𝐵</m:t>
                              </m:r>
                              <m:r>
                                <a:rPr sz="1800" b="0">
                                  <a:latin typeface="Cambria Math"/>
                                </a:rPr>
                                <m:t>=</m:t>
                              </m:r>
                              <m:r>
                                <a:rPr sz="1800" b="0" i="1">
                                  <a:latin typeface="Cambria Math"/>
                                </a:rPr>
                                <m:t>3</m:t>
                              </m:r>
                              <m:sSup>
                                <m:sSupPr>
                                  <m:ctrlPr>
                                    <a:rPr sz="1800" b="0" i="1">
                                      <a:latin typeface="Cambria Math" panose="02040503050406030204" pitchFamily="18" charset="0"/>
                                    </a:rPr>
                                  </m:ctrlPr>
                                </m:sSupPr>
                                <m:e>
                                  <m:r>
                                    <a:rPr sz="1800" b="0" i="1">
                                      <a:latin typeface="Cambria Math"/>
                                    </a:rPr>
                                    <m:t>𝑦</m:t>
                                  </m:r>
                                </m:e>
                                <m:sup>
                                  <m:r>
                                    <a:rPr sz="1800" b="0" i="1">
                                      <a:latin typeface="Cambria Math"/>
                                    </a:rPr>
                                    <m:t>3</m:t>
                                  </m:r>
                                </m:sup>
                              </m:sSup>
                            </m:oMath>
                          </a14:m>
                          <a:endParaRPr sz="1800" b="0" dirty="0"/>
                        </a:p>
                      </a:txBody>
                      <a:tcPr anchor="ct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7</m:t>
                                  </m:r>
                                  <m:r>
                                    <a:rPr sz="2200">
                                      <a:latin typeface="Cambria Math"/>
                                    </a:rPr>
                                    <m:t>𝑥</m:t>
                                  </m:r>
                                  <m:r>
                                    <a:rPr sz="2200">
                                      <a:latin typeface="Cambria Math"/>
                                    </a:rPr>
                                    <m:t>−3</m:t>
                                  </m:r>
                                  <m:sSup>
                                    <m:sSupPr>
                                      <m:ctrlPr>
                                        <a:rPr sz="2200" i="1">
                                          <a:latin typeface="Cambria Math" panose="02040503050406030204" pitchFamily="18" charset="0"/>
                                        </a:rPr>
                                      </m:ctrlPr>
                                    </m:sSupPr>
                                    <m:e>
                                      <m:r>
                                        <a:rPr sz="2200">
                                          <a:latin typeface="Cambria Math"/>
                                        </a:rPr>
                                        <m:t>𝑦</m:t>
                                      </m:r>
                                    </m:e>
                                    <m:sup>
                                      <m:r>
                                        <a:rPr sz="2200">
                                          <a:latin typeface="Cambria Math"/>
                                        </a:rPr>
                                        <m:t>3</m:t>
                                      </m:r>
                                    </m:sup>
                                  </m:sSup>
                                </m:e>
                              </m:d>
                              <m:d>
                                <m:dPr>
                                  <m:ctrlPr>
                                    <a:rPr sz="2200" i="1">
                                      <a:latin typeface="Cambria Math" panose="02040503050406030204" pitchFamily="18" charset="0"/>
                                    </a:rPr>
                                  </m:ctrlPr>
                                </m:dPr>
                                <m:e>
                                  <m:r>
                                    <a:rPr sz="2200">
                                      <a:latin typeface="Cambria Math"/>
                                    </a:rPr>
                                    <m:t>7</m:t>
                                  </m:r>
                                  <m:r>
                                    <a:rPr sz="2200">
                                      <a:latin typeface="Cambria Math"/>
                                    </a:rPr>
                                    <m:t>𝑥</m:t>
                                  </m:r>
                                  <m:r>
                                    <a:rPr sz="2200">
                                      <a:latin typeface="Cambria Math"/>
                                    </a:rPr>
                                    <m:t>+3</m:t>
                                  </m:r>
                                  <m:sSup>
                                    <m:sSupPr>
                                      <m:ctrlPr>
                                        <a:rPr sz="2200" i="1">
                                          <a:latin typeface="Cambria Math" panose="02040503050406030204" pitchFamily="18" charset="0"/>
                                        </a:rPr>
                                      </m:ctrlPr>
                                    </m:sSupPr>
                                    <m:e>
                                      <m:r>
                                        <a:rPr sz="2200">
                                          <a:latin typeface="Cambria Math"/>
                                        </a:rPr>
                                        <m:t>𝑦</m:t>
                                      </m:r>
                                    </m:e>
                                    <m:sup>
                                      <m:r>
                                        <a:rPr sz="2200">
                                          <a:latin typeface="Cambria Math"/>
                                        </a:rPr>
                                        <m:t>3</m:t>
                                      </m:r>
                                    </m:sup>
                                  </m:sSup>
                                </m:e>
                              </m:d>
                            </m:oMath>
                          </a14:m>
                          <a:endParaRPr sz="2200" dirty="0"/>
                        </a:p>
                      </a:txBody>
                      <a:tcPr/>
                    </a:tc>
                    <a:tc>
                      <a:txBody>
                        <a:bodyPr/>
                        <a:lstStyle/>
                        <a:p>
                          <a:pPr algn="l">
                            <a:defRPr sz="1100" b="1"/>
                          </a:pPr>
                          <a14:m>
                            <m:oMath xmlns:m="http://schemas.openxmlformats.org/officeDocument/2006/math">
                              <m:sSup>
                                <m:sSupPr>
                                  <m:ctrlPr>
                                    <a:rPr lang="ar-AE" sz="1800" b="0" i="1" smtClean="0">
                                      <a:latin typeface="Cambria Math" panose="02040503050406030204" pitchFamily="18" charset="0"/>
                                    </a:rPr>
                                  </m:ctrlPr>
                                </m:sSupPr>
                                <m:e>
                                  <m:r>
                                    <a:rPr lang="ar-AE" sz="1800" b="0" i="1">
                                      <a:latin typeface="Cambria Math"/>
                                    </a:rPr>
                                    <m:t>𝐴</m:t>
                                  </m:r>
                                </m:e>
                                <m:sup>
                                  <m:r>
                                    <a:rPr lang="ar-AE" sz="1800" b="0" i="1">
                                      <a:latin typeface="Cambria Math"/>
                                    </a:rPr>
                                    <m:t>2</m:t>
                                  </m:r>
                                </m:sup>
                              </m:sSup>
                              <m:r>
                                <a:rPr lang="ar-AE" sz="1800" b="0">
                                  <a:latin typeface="Cambria Math"/>
                                </a:rPr>
                                <m:t>−</m:t>
                              </m:r>
                              <m:sSup>
                                <m:sSupPr>
                                  <m:ctrlPr>
                                    <a:rPr lang="ar-AE" sz="1800" b="0" i="1">
                                      <a:latin typeface="Cambria Math" panose="02040503050406030204" pitchFamily="18" charset="0"/>
                                    </a:rPr>
                                  </m:ctrlPr>
                                </m:sSupPr>
                                <m:e>
                                  <m:r>
                                    <a:rPr lang="ar-AE" sz="1800" b="0" i="1">
                                      <a:latin typeface="Cambria Math"/>
                                    </a:rPr>
                                    <m:t>𝐵</m:t>
                                  </m:r>
                                </m:e>
                                <m:sup>
                                  <m:r>
                                    <a:rPr lang="ar-AE" sz="1800" b="0" i="1">
                                      <a:latin typeface="Cambria Math"/>
                                    </a:rPr>
                                    <m:t>2</m:t>
                                  </m:r>
                                </m:sup>
                              </m:sSup>
                              <m:r>
                                <a:rPr lang="ar-AE" sz="1800" b="0">
                                  <a:latin typeface="Cambria Math"/>
                                </a:rPr>
                                <m:t>=</m:t>
                              </m:r>
                              <m:d>
                                <m:dPr>
                                  <m:ctrlPr>
                                    <a:rPr lang="ar-AE" sz="1800" b="0" i="1">
                                      <a:latin typeface="Cambria Math" panose="02040503050406030204" pitchFamily="18" charset="0"/>
                                    </a:rPr>
                                  </m:ctrlPr>
                                </m:dPr>
                                <m:e>
                                  <m:r>
                                    <a:rPr lang="ar-AE" sz="1800" b="0" i="1">
                                      <a:latin typeface="Cambria Math"/>
                                    </a:rPr>
                                    <m:t>𝐴</m:t>
                                  </m:r>
                                  <m:r>
                                    <a:rPr lang="ar-AE" sz="1800" b="0">
                                      <a:latin typeface="Cambria Math"/>
                                    </a:rPr>
                                    <m:t>−</m:t>
                                  </m:r>
                                  <m:r>
                                    <a:rPr lang="ar-AE" sz="1800" b="0" i="1">
                                      <a:latin typeface="Cambria Math"/>
                                    </a:rPr>
                                    <m:t>𝐵</m:t>
                                  </m:r>
                                </m:e>
                              </m:d>
                              <m:d>
                                <m:dPr>
                                  <m:ctrlPr>
                                    <a:rPr lang="ar-AE" sz="1800" b="0" i="1">
                                      <a:latin typeface="Cambria Math" panose="02040503050406030204" pitchFamily="18" charset="0"/>
                                    </a:rPr>
                                  </m:ctrlPr>
                                </m:dPr>
                                <m:e>
                                  <m:r>
                                    <a:rPr lang="ar-AE" sz="1800" b="0" i="1">
                                      <a:latin typeface="Cambria Math"/>
                                    </a:rPr>
                                    <m:t>𝐴</m:t>
                                  </m:r>
                                  <m:r>
                                    <a:rPr lang="ar-AE" sz="1800" b="0">
                                      <a:latin typeface="Cambria Math"/>
                                    </a:rPr>
                                    <m:t>+</m:t>
                                  </m:r>
                                  <m:r>
                                    <a:rPr lang="ar-AE" sz="1800" b="0" i="1">
                                      <a:latin typeface="Cambria Math"/>
                                    </a:rPr>
                                    <m:t>𝐵</m:t>
                                  </m:r>
                                </m:e>
                              </m:d>
                            </m:oMath>
                          </a14:m>
                          <a:r>
                            <a:rPr lang="ar-AE" sz="1800" b="0" dirty="0"/>
                            <a:t> </a:t>
                          </a:r>
                          <a:endParaRPr sz="1800" b="0" dirty="0"/>
                        </a:p>
                      </a:txBody>
                      <a:tcPr anchor="ctr"/>
                    </a:tc>
                    <a:extLst>
                      <a:ext uri="{0D108BD9-81ED-4DB2-BD59-A6C34878D82A}">
                        <a16:rowId xmlns:a16="http://schemas.microsoft.com/office/drawing/2014/main" val="10002"/>
                      </a:ext>
                    </a:extLst>
                  </a:tr>
                </a:tbl>
              </a:graphicData>
            </a:graphic>
          </p:graphicFrame>
        </mc:Choice>
        <mc:Fallback xmlns="">
          <p:graphicFrame>
            <p:nvGraphicFramePr>
              <p:cNvPr id="4" name="Table Placeholder 2">
                <a:extLst>
                  <a:ext uri="{FF2B5EF4-FFF2-40B4-BE49-F238E27FC236}">
                    <a16:creationId xmlns:a16="http://schemas.microsoft.com/office/drawing/2014/main" id="{B154D32E-56B0-403D-B9D2-24696FDB972A}"/>
                  </a:ext>
                </a:extLst>
              </p:cNvPr>
              <p:cNvGraphicFramePr>
                <a:graphicFrameLocks/>
              </p:cNvGraphicFramePr>
              <p:nvPr>
                <p:extLst>
                  <p:ext uri="{D42A27DB-BD31-4B8C-83A1-F6EECF244321}">
                    <p14:modId xmlns:p14="http://schemas.microsoft.com/office/powerpoint/2010/main" val="3668998430"/>
                  </p:ext>
                </p:extLst>
              </p:nvPr>
            </p:nvGraphicFramePr>
            <p:xfrm>
              <a:off x="838200" y="1608513"/>
              <a:ext cx="7391718" cy="1280160"/>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505518">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8571" r="-90282" b="-230000"/>
                          </a:stretch>
                        </a:blipFill>
                      </a:tcPr>
                    </a:tc>
                    <a:tc>
                      <a:txBody>
                        <a:bodyPr/>
                        <a:lstStyle/>
                        <a:p>
                          <a:pPr algn="l">
                            <a:defRPr b="1"/>
                          </a:pPr>
                          <a:r>
                            <a:rPr lang="en-US" sz="1800" b="0" dirty="0"/>
                            <a:t>A </a:t>
                          </a:r>
                          <a:r>
                            <a:rPr lang="en-US" sz="1800" b="0" dirty="0" smtClean="0"/>
                            <a:t>difference </a:t>
                          </a:r>
                          <a:r>
                            <a:rPr lang="en-US" sz="1800" b="0" dirty="0"/>
                            <a:t>of two squares</a:t>
                          </a:r>
                          <a:endParaRPr sz="1800" b="0" dirty="0"/>
                        </a:p>
                      </a:txBody>
                      <a:tcPr anchor="ctr"/>
                    </a:tc>
                    <a:extLst>
                      <a:ext uri="{0D108BD9-81ED-4DB2-BD59-A6C34878D82A}">
                        <a16:rowId xmlns:a16="http://schemas.microsoft.com/office/drawing/2014/main" val="10000"/>
                      </a:ext>
                    </a:extLst>
                  </a:tr>
                  <a:tr h="426720">
                    <a:tc>
                      <a:txBody>
                        <a:bodyPr/>
                        <a:lstStyle/>
                        <a:p>
                          <a:endParaRPr lang="en-US"/>
                        </a:p>
                      </a:txBody>
                      <a:tcPr>
                        <a:blipFill>
                          <a:blip r:embed="rId2"/>
                          <a:stretch>
                            <a:fillRect t="-107042" r="-90282" b="-126761"/>
                          </a:stretch>
                        </a:blipFill>
                      </a:tcPr>
                    </a:tc>
                    <a:tc>
                      <a:txBody>
                        <a:bodyPr/>
                        <a:lstStyle/>
                        <a:p>
                          <a:endParaRPr lang="en-US"/>
                        </a:p>
                      </a:txBody>
                      <a:tcPr anchor="ctr">
                        <a:blipFill>
                          <a:blip r:embed="rId2"/>
                          <a:stretch>
                            <a:fillRect l="-110764" t="-107042" b="-126761"/>
                          </a:stretch>
                        </a:blipFill>
                      </a:tcPr>
                    </a:tc>
                    <a:extLst>
                      <a:ext uri="{0D108BD9-81ED-4DB2-BD59-A6C34878D82A}">
                        <a16:rowId xmlns:a16="http://schemas.microsoft.com/office/drawing/2014/main" val="10001"/>
                      </a:ext>
                    </a:extLst>
                  </a:tr>
                  <a:tr h="426720">
                    <a:tc>
                      <a:txBody>
                        <a:bodyPr/>
                        <a:lstStyle/>
                        <a:p>
                          <a:endParaRPr lang="en-US"/>
                        </a:p>
                      </a:txBody>
                      <a:tcPr>
                        <a:blipFill>
                          <a:blip r:embed="rId2"/>
                          <a:stretch>
                            <a:fillRect t="-210000" r="-90282" b="-28571"/>
                          </a:stretch>
                        </a:blipFill>
                      </a:tcPr>
                    </a:tc>
                    <a:tc>
                      <a:txBody>
                        <a:bodyPr/>
                        <a:lstStyle/>
                        <a:p>
                          <a:endParaRPr lang="en-US"/>
                        </a:p>
                      </a:txBody>
                      <a:tcPr anchor="ctr">
                        <a:blipFill>
                          <a:blip r:embed="rId2"/>
                          <a:stretch>
                            <a:fillRect l="-110764" t="-210000" b="-28571"/>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Factoring Special Binomials</a:t>
            </a:r>
            <a:r>
              <a:rPr lang="en-US" dirty="0"/>
              <a:t>—Slide 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9A6E3489-C269-4975-A54A-7E13BDCCC226}"/>
                  </a:ext>
                </a:extLst>
              </p:cNvPr>
              <p:cNvGraphicFramePr>
                <a:graphicFrameLocks/>
              </p:cNvGraphicFramePr>
              <p:nvPr>
                <p:extLst>
                  <p:ext uri="{D42A27DB-BD31-4B8C-83A1-F6EECF244321}">
                    <p14:modId xmlns:p14="http://schemas.microsoft.com/office/powerpoint/2010/main" val="405716896"/>
                  </p:ext>
                </p:extLst>
              </p:nvPr>
            </p:nvGraphicFramePr>
            <p:xfrm>
              <a:off x="914400" y="1126374"/>
              <a:ext cx="7895527" cy="1706436"/>
            </p:xfrm>
            <a:graphic>
              <a:graphicData uri="http://schemas.openxmlformats.org/drawingml/2006/table">
                <a:tbl>
                  <a:tblPr firstRow="1" bandRow="1">
                    <a:tableStyleId>{2D5ABB26-0587-4C30-8999-92F81FD0307C}</a:tableStyleId>
                  </a:tblPr>
                  <a:tblGrid>
                    <a:gridCol w="5152581">
                      <a:extLst>
                        <a:ext uri="{9D8B030D-6E8A-4147-A177-3AD203B41FA5}">
                          <a16:colId xmlns:a16="http://schemas.microsoft.com/office/drawing/2014/main" val="20000"/>
                        </a:ext>
                      </a:extLst>
                    </a:gridCol>
                    <a:gridCol w="2742946">
                      <a:extLst>
                        <a:ext uri="{9D8B030D-6E8A-4147-A177-3AD203B41FA5}">
                          <a16:colId xmlns:a16="http://schemas.microsoft.com/office/drawing/2014/main" val="20001"/>
                        </a:ext>
                      </a:extLst>
                    </a:gridCol>
                  </a:tblGrid>
                  <a:tr h="370840">
                    <a:tc>
                      <a:txBody>
                        <a:bodyPr/>
                        <a:lstStyle/>
                        <a:p>
                          <a:pPr algn="l">
                            <a:defRPr sz="1800"/>
                          </a:pPr>
                          <a:r>
                            <a:rPr dirty="0"/>
                            <a:t>​</a:t>
                          </a:r>
                          <a14:m>
                            <m:oMath xmlns:m="http://schemas.openxmlformats.org/officeDocument/2006/math">
                              <m:r>
                                <a:rPr sz="1800">
                                  <a:latin typeface="Cambria Math"/>
                                </a:rPr>
                                <m:t>27</m:t>
                              </m:r>
                              <m:sSup>
                                <m:sSupPr>
                                  <m:ctrlPr>
                                    <a:rPr sz="1800" i="1">
                                      <a:latin typeface="Cambria Math" panose="02040503050406030204" pitchFamily="18" charset="0"/>
                                    </a:rPr>
                                  </m:ctrlPr>
                                </m:sSupPr>
                                <m:e>
                                  <m:r>
                                    <a:rPr sz="1800">
                                      <a:latin typeface="Cambria Math"/>
                                    </a:rPr>
                                    <m:t>𝑎</m:t>
                                  </m:r>
                                </m:e>
                                <m:sup>
                                  <m:r>
                                    <a:rPr sz="1800">
                                      <a:latin typeface="Cambria Math"/>
                                    </a:rPr>
                                    <m:t>6</m:t>
                                  </m:r>
                                </m:sup>
                              </m:sSup>
                              <m:sSup>
                                <m:sSupPr>
                                  <m:ctrlPr>
                                    <a:rPr sz="1800" i="1">
                                      <a:latin typeface="Cambria Math" panose="02040503050406030204" pitchFamily="18" charset="0"/>
                                    </a:rPr>
                                  </m:ctrlPr>
                                </m:sSupPr>
                                <m:e>
                                  <m:r>
                                    <a:rPr sz="1800">
                                      <a:latin typeface="Cambria Math"/>
                                    </a:rPr>
                                    <m:t>𝑏</m:t>
                                  </m:r>
                                </m:e>
                                <m:sup>
                                  <m:r>
                                    <a:rPr sz="1800">
                                      <a:latin typeface="Cambria Math"/>
                                    </a:rPr>
                                    <m:t>12</m:t>
                                  </m:r>
                                </m:sup>
                              </m:sSup>
                              <m:r>
                                <a:rPr sz="1800">
                                  <a:latin typeface="Cambria Math"/>
                                </a:rPr>
                                <m:t>+</m:t>
                              </m:r>
                              <m:sSup>
                                <m:sSupPr>
                                  <m:ctrlPr>
                                    <a:rPr sz="1800" i="1">
                                      <a:latin typeface="Cambria Math" panose="02040503050406030204" pitchFamily="18" charset="0"/>
                                    </a:rPr>
                                  </m:ctrlPr>
                                </m:sSupPr>
                                <m:e>
                                  <m:r>
                                    <a:rPr sz="1800">
                                      <a:latin typeface="Cambria Math"/>
                                    </a:rPr>
                                    <m:t>𝑐</m:t>
                                  </m:r>
                                </m:e>
                                <m:sup>
                                  <m:r>
                                    <a:rPr sz="1800">
                                      <a:latin typeface="Cambria Math"/>
                                    </a:rPr>
                                    <m:t>3</m:t>
                                  </m:r>
                                </m:sup>
                              </m:sSup>
                            </m:oMath>
                          </a14:m>
                          <a:endParaRPr dirty="0"/>
                        </a:p>
                      </a:txBody>
                      <a:tcPr/>
                    </a:tc>
                    <a:tc>
                      <a:txBody>
                        <a:bodyPr/>
                        <a:lstStyle/>
                        <a:p>
                          <a:pPr algn="l">
                            <a:defRPr b="1"/>
                          </a:pPr>
                          <a:r>
                            <a:rPr lang="en-US" sz="1600" b="0" dirty="0"/>
                            <a:t>A sum of two cubes</a:t>
                          </a:r>
                          <a:endParaRPr sz="1600" b="0" dirty="0"/>
                        </a:p>
                      </a:txBody>
                      <a:tcPr anchor="ctr"/>
                    </a:tc>
                    <a:extLst>
                      <a:ext uri="{0D108BD9-81ED-4DB2-BD59-A6C34878D82A}">
                        <a16:rowId xmlns:a16="http://schemas.microsoft.com/office/drawing/2014/main" val="10000"/>
                      </a:ext>
                    </a:extLst>
                  </a:tr>
                  <a:tr h="370840">
                    <a:tc>
                      <a:txBody>
                        <a:bodyPr/>
                        <a:lstStyle/>
                        <a:p>
                          <a:pPr algn="l">
                            <a:defRPr sz="1800"/>
                          </a:pPr>
                          <a:r>
                            <a:rPr dirty="0"/>
                            <a:t>​</a:t>
                          </a:r>
                          <a:r>
                            <a:rPr lang="en-US" sz="1800" b="0" i="0" kern="1200" dirty="0">
                              <a:solidFill>
                                <a:schemeClr val="tx1"/>
                              </a:solidFill>
                              <a:effectLst/>
                              <a:latin typeface="+mn-lt"/>
                              <a:ea typeface="+mn-ea"/>
                              <a:cs typeface="+mn-cs"/>
                            </a:rPr>
                            <a:t> </a:t>
                          </a:r>
                          <a14:m>
                            <m:oMath xmlns:m="http://schemas.openxmlformats.org/officeDocument/2006/math">
                              <m:r>
                                <a:rPr sz="1800">
                                  <a:latin typeface="Cambria Math"/>
                                </a:rPr>
                                <m:t>=</m:t>
                              </m:r>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a:rPr>
                                        <m:t>3</m:t>
                                      </m:r>
                                      <m:sSup>
                                        <m:sSupPr>
                                          <m:ctrlPr>
                                            <a:rPr sz="1800" i="1">
                                              <a:latin typeface="Cambria Math" panose="02040503050406030204" pitchFamily="18" charset="0"/>
                                            </a:rPr>
                                          </m:ctrlPr>
                                        </m:sSupPr>
                                        <m:e>
                                          <m:r>
                                            <a:rPr sz="1800">
                                              <a:latin typeface="Cambria Math"/>
                                            </a:rPr>
                                            <m:t>𝑎</m:t>
                                          </m:r>
                                        </m:e>
                                        <m:sup>
                                          <m:r>
                                            <a:rPr sz="1800">
                                              <a:latin typeface="Cambria Math"/>
                                            </a:rPr>
                                            <m:t>2</m:t>
                                          </m:r>
                                        </m:sup>
                                      </m:sSup>
                                      <m:sSup>
                                        <m:sSupPr>
                                          <m:ctrlPr>
                                            <a:rPr sz="1800" i="1">
                                              <a:latin typeface="Cambria Math" panose="02040503050406030204" pitchFamily="18" charset="0"/>
                                            </a:rPr>
                                          </m:ctrlPr>
                                        </m:sSupPr>
                                        <m:e>
                                          <m:r>
                                            <a:rPr sz="1800">
                                              <a:latin typeface="Cambria Math"/>
                                            </a:rPr>
                                            <m:t>𝑏</m:t>
                                          </m:r>
                                        </m:e>
                                        <m:sup>
                                          <m:r>
                                            <a:rPr sz="1800">
                                              <a:latin typeface="Cambria Math"/>
                                            </a:rPr>
                                            <m:t>4</m:t>
                                          </m:r>
                                        </m:sup>
                                      </m:sSup>
                                    </m:e>
                                  </m:d>
                                </m:e>
                                <m:sup>
                                  <m:r>
                                    <a:rPr sz="1800">
                                      <a:latin typeface="Cambria Math"/>
                                    </a:rPr>
                                    <m:t>3</m:t>
                                  </m:r>
                                </m:sup>
                              </m:sSup>
                              <m:r>
                                <a:rPr sz="1800">
                                  <a:latin typeface="Cambria Math"/>
                                </a:rPr>
                                <m:t>+</m:t>
                              </m:r>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a:rPr>
                                        <m:t>𝑐</m:t>
                                      </m:r>
                                    </m:e>
                                  </m:d>
                                </m:e>
                                <m:sup>
                                  <m:r>
                                    <a:rPr sz="1800">
                                      <a:latin typeface="Cambria Math"/>
                                    </a:rPr>
                                    <m:t>3</m:t>
                                  </m:r>
                                </m:sup>
                              </m:sSup>
                            </m:oMath>
                          </a14:m>
                          <a:endParaRPr dirty="0"/>
                        </a:p>
                      </a:txBody>
                      <a:tcPr/>
                    </a:tc>
                    <a:tc>
                      <a:txBody>
                        <a:bodyPr/>
                        <a:lstStyle/>
                        <a:p>
                          <a:pPr algn="l">
                            <a:defRPr sz="1100" b="1"/>
                          </a:pPr>
                          <a14:m>
                            <m:oMath xmlns:m="http://schemas.openxmlformats.org/officeDocument/2006/math">
                              <m:r>
                                <a:rPr lang="en-US" sz="1600" b="0" i="1" smtClean="0">
                                  <a:latin typeface="Cambria Math"/>
                                </a:rPr>
                                <m:t>𝐴</m:t>
                              </m:r>
                              <m:r>
                                <a:rPr lang="en-US" sz="1600" b="0" smtClean="0">
                                  <a:latin typeface="Cambria Math"/>
                                </a:rPr>
                                <m:t>=</m:t>
                              </m:r>
                              <m:r>
                                <a:rPr lang="en-US" sz="1600" b="0" i="1" smtClean="0">
                                  <a:latin typeface="Cambria Math"/>
                                </a:rPr>
                                <m:t>3</m:t>
                              </m:r>
                              <m:sSup>
                                <m:sSupPr>
                                  <m:ctrlPr>
                                    <a:rPr sz="1600" b="0" i="1">
                                      <a:latin typeface="Cambria Math" panose="02040503050406030204" pitchFamily="18" charset="0"/>
                                    </a:rPr>
                                  </m:ctrlPr>
                                </m:sSupPr>
                                <m:e>
                                  <m:r>
                                    <a:rPr lang="en-US" sz="1600" b="0" i="1" smtClean="0">
                                      <a:latin typeface="Cambria Math"/>
                                    </a:rPr>
                                    <m:t>𝑎</m:t>
                                  </m:r>
                                </m:e>
                                <m:sup>
                                  <m:r>
                                    <a:rPr lang="en-US" sz="1600" b="0" i="1" smtClean="0">
                                      <a:latin typeface="Cambria Math"/>
                                    </a:rPr>
                                    <m:t>2</m:t>
                                  </m:r>
                                </m:sup>
                              </m:sSup>
                              <m:sSup>
                                <m:sSupPr>
                                  <m:ctrlPr>
                                    <a:rPr sz="1600" b="0" i="1">
                                      <a:latin typeface="Cambria Math" panose="02040503050406030204" pitchFamily="18" charset="0"/>
                                    </a:rPr>
                                  </m:ctrlPr>
                                </m:sSupPr>
                                <m:e>
                                  <m:r>
                                    <a:rPr lang="en-US" sz="1600" b="0" i="1" smtClean="0">
                                      <a:latin typeface="Cambria Math"/>
                                    </a:rPr>
                                    <m:t>𝑏</m:t>
                                  </m:r>
                                </m:e>
                                <m:sup>
                                  <m:r>
                                    <a:rPr lang="en-US" sz="1600" b="0" i="1" smtClean="0">
                                      <a:latin typeface="Cambria Math"/>
                                    </a:rPr>
                                    <m:t>4</m:t>
                                  </m:r>
                                </m:sup>
                              </m:sSup>
                            </m:oMath>
                          </a14:m>
                          <a:r>
                            <a:rPr sz="1600" b="0" dirty="0"/>
                            <a:t>, </a:t>
                          </a:r>
                          <a14:m>
                            <m:oMath xmlns:m="http://schemas.openxmlformats.org/officeDocument/2006/math">
                              <m:r>
                                <a:rPr lang="en-US" sz="1600" b="0" i="1" smtClean="0">
                                  <a:latin typeface="Cambria Math"/>
                                </a:rPr>
                                <m:t>𝐵</m:t>
                              </m:r>
                              <m:r>
                                <a:rPr lang="en-US" sz="1600" b="0" smtClean="0">
                                  <a:latin typeface="Cambria Math"/>
                                </a:rPr>
                                <m:t>=</m:t>
                              </m:r>
                              <m:r>
                                <a:rPr lang="en-US" sz="1600" b="0" i="1" smtClean="0">
                                  <a:latin typeface="Cambria Math"/>
                                </a:rPr>
                                <m:t>𝑐</m:t>
                              </m:r>
                            </m:oMath>
                          </a14:m>
                          <a:endParaRPr sz="1600" b="0" dirty="0"/>
                        </a:p>
                      </a:txBody>
                      <a:tcPr anchor="ctr"/>
                    </a:tc>
                    <a:extLst>
                      <a:ext uri="{0D108BD9-81ED-4DB2-BD59-A6C34878D82A}">
                        <a16:rowId xmlns:a16="http://schemas.microsoft.com/office/drawing/2014/main" val="10001"/>
                      </a:ext>
                    </a:extLst>
                  </a:tr>
                  <a:tr h="370840">
                    <a:tc>
                      <a:txBody>
                        <a:bodyPr/>
                        <a:lstStyle/>
                        <a:p>
                          <a:pPr algn="l">
                            <a:defRPr sz="1800"/>
                          </a:pPr>
                          <a:r>
                            <a:rPr lang="en-US" sz="1800" b="0" i="0" kern="1200" dirty="0">
                              <a:solidFill>
                                <a:schemeClr val="tx1"/>
                              </a:solidFill>
                              <a:effectLst/>
                              <a:latin typeface="+mn-lt"/>
                              <a:ea typeface="+mn-ea"/>
                              <a:cs typeface="+mn-cs"/>
                            </a:rPr>
                            <a:t> </a:t>
                          </a:r>
                          <a14:m>
                            <m:oMath xmlns:m="http://schemas.openxmlformats.org/officeDocument/2006/math">
                              <m:r>
                                <a:rPr lang="en-US" sz="1800">
                                  <a:latin typeface="Cambria Math"/>
                                </a:rPr>
                                <m:t>=</m:t>
                              </m:r>
                              <m:d>
                                <m:dPr>
                                  <m:ctrlPr>
                                    <a:rPr lang="en-US" sz="1800" i="1" smtClean="0">
                                      <a:latin typeface="Cambria Math" panose="02040503050406030204" pitchFamily="18" charset="0"/>
                                    </a:rPr>
                                  </m:ctrlPr>
                                </m:dPr>
                                <m:e>
                                  <m:limLow>
                                    <m:limLowPr>
                                      <m:ctrlPr>
                                        <a:rPr lang="en-US" sz="1800" i="1" smtClean="0">
                                          <a:latin typeface="Cambria Math" panose="02040503050406030204" pitchFamily="18" charset="0"/>
                                        </a:rPr>
                                      </m:ctrlPr>
                                    </m:limLowPr>
                                    <m:e>
                                      <m:groupChr>
                                        <m:groupChrPr>
                                          <m:chr m:val="⏟"/>
                                          <m:ctrlPr>
                                            <a:rPr lang="en-US" sz="1800" i="1" smtClean="0">
                                              <a:latin typeface="Cambria Math" panose="02040503050406030204" pitchFamily="18" charset="0"/>
                                            </a:rPr>
                                          </m:ctrlPr>
                                        </m:groupChrPr>
                                        <m:e>
                                          <m:r>
                                            <a:rPr lang="en-US" sz="1800" b="0" i="1" smtClean="0">
                                              <a:latin typeface="Cambria Math" panose="02040503050406030204" pitchFamily="18" charset="0"/>
                                            </a:rPr>
                                            <m:t>3</m:t>
                                          </m:r>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𝑎</m:t>
                                              </m:r>
                                            </m:e>
                                            <m:sup>
                                              <m:r>
                                                <a:rPr lang="en-US" sz="1800" b="0" i="1" smtClean="0">
                                                  <a:latin typeface="Cambria Math" panose="02040503050406030204" pitchFamily="18" charset="0"/>
                                                </a:rPr>
                                                <m:t>2</m:t>
                                              </m:r>
                                            </m:sup>
                                          </m:sSup>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𝑏</m:t>
                                              </m:r>
                                            </m:e>
                                            <m:sup>
                                              <m:r>
                                                <a:rPr lang="en-US" sz="1800" b="0" i="1" smtClean="0">
                                                  <a:latin typeface="Cambria Math" panose="02040503050406030204" pitchFamily="18" charset="0"/>
                                                </a:rPr>
                                                <m:t>4</m:t>
                                              </m:r>
                                            </m:sup>
                                          </m:sSup>
                                        </m:e>
                                      </m:groupChr>
                                    </m:e>
                                    <m:lim>
                                      <m:r>
                                        <a:rPr lang="en-US" sz="1800" b="0" i="1" smtClean="0">
                                          <a:latin typeface="Cambria Math" panose="02040503050406030204" pitchFamily="18" charset="0"/>
                                        </a:rPr>
                                        <m:t>𝐴</m:t>
                                      </m:r>
                                    </m:lim>
                                  </m:limLow>
                                  <m:r>
                                    <a:rPr lang="en-US" sz="1800" b="0" i="1" smtClean="0">
                                      <a:latin typeface="Cambria Math" panose="02040503050406030204" pitchFamily="18" charset="0"/>
                                    </a:rPr>
                                    <m:t>+</m:t>
                                  </m:r>
                                  <m:limLow>
                                    <m:limLowPr>
                                      <m:ctrlPr>
                                        <a:rPr lang="en-US" sz="1800" b="0" i="1" smtClean="0">
                                          <a:latin typeface="Cambria Math" panose="02040503050406030204" pitchFamily="18" charset="0"/>
                                        </a:rPr>
                                      </m:ctrlPr>
                                    </m:limLowPr>
                                    <m:e>
                                      <m:groupChr>
                                        <m:groupChrPr>
                                          <m:chr m:val="⏟"/>
                                          <m:ctrlPr>
                                            <a:rPr lang="en-US" sz="1800" b="0" i="1" smtClean="0">
                                              <a:latin typeface="Cambria Math" panose="02040503050406030204" pitchFamily="18" charset="0"/>
                                            </a:rPr>
                                          </m:ctrlPr>
                                        </m:groupChrPr>
                                        <m:e>
                                          <m:r>
                                            <a:rPr lang="en-US" sz="1800" b="0" i="1" smtClean="0">
                                              <a:latin typeface="Cambria Math" panose="02040503050406030204" pitchFamily="18" charset="0"/>
                                            </a:rPr>
                                            <m:t>𝑐</m:t>
                                          </m:r>
                                        </m:e>
                                      </m:groupChr>
                                    </m:e>
                                    <m:lim>
                                      <m:r>
                                        <a:rPr lang="en-US" sz="1800" b="0" i="1" smtClean="0">
                                          <a:latin typeface="Cambria Math" panose="02040503050406030204" pitchFamily="18" charset="0"/>
                                        </a:rPr>
                                        <m:t>𝐵</m:t>
                                      </m:r>
                                    </m:lim>
                                  </m:limLow>
                                </m:e>
                              </m:d>
                              <m:d>
                                <m:dPr>
                                  <m:ctrlPr>
                                    <a:rPr lang="en-US" sz="1800" i="1" smtClean="0">
                                      <a:latin typeface="Cambria Math" panose="02040503050406030204" pitchFamily="18" charset="0"/>
                                    </a:rPr>
                                  </m:ctrlPr>
                                </m:dPr>
                                <m:e>
                                  <m:limLow>
                                    <m:limLowPr>
                                      <m:ctrlPr>
                                        <a:rPr lang="en-US" sz="1800" i="1" smtClean="0">
                                          <a:latin typeface="Cambria Math" panose="02040503050406030204" pitchFamily="18" charset="0"/>
                                        </a:rPr>
                                      </m:ctrlPr>
                                    </m:limLowPr>
                                    <m:e>
                                      <m:groupChr>
                                        <m:groupChrPr>
                                          <m:chr m:val="⏟"/>
                                          <m:ctrlPr>
                                            <a:rPr lang="en-US" sz="1800" i="1" smtClean="0">
                                              <a:latin typeface="Cambria Math" panose="02040503050406030204" pitchFamily="18" charset="0"/>
                                            </a:rPr>
                                          </m:ctrlPr>
                                        </m:groupChrPr>
                                        <m:e>
                                          <m:sSup>
                                            <m:sSupPr>
                                              <m:ctrlPr>
                                                <a:rPr lang="en-US" sz="1800" i="1" smtClean="0">
                                                  <a:latin typeface="Cambria Math" panose="02040503050406030204" pitchFamily="18" charset="0"/>
                                                </a:rPr>
                                              </m:ctrlPr>
                                            </m:sSupPr>
                                            <m:e>
                                              <m:d>
                                                <m:dPr>
                                                  <m:ctrlPr>
                                                    <a:rPr lang="en-US" sz="1800" i="1" smtClean="0">
                                                      <a:latin typeface="Cambria Math" panose="02040503050406030204" pitchFamily="18" charset="0"/>
                                                    </a:rPr>
                                                  </m:ctrlPr>
                                                </m:dPr>
                                                <m:e>
                                                  <m:r>
                                                    <a:rPr lang="en-US" sz="1800" b="0" i="1" smtClean="0">
                                                      <a:latin typeface="Cambria Math" panose="02040503050406030204" pitchFamily="18" charset="0"/>
                                                    </a:rPr>
                                                    <m:t>3</m:t>
                                                  </m:r>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𝑎</m:t>
                                                      </m:r>
                                                    </m:e>
                                                    <m:sup>
                                                      <m:r>
                                                        <a:rPr lang="en-US" sz="1800" b="0" i="1" smtClean="0">
                                                          <a:latin typeface="Cambria Math" panose="02040503050406030204" pitchFamily="18" charset="0"/>
                                                        </a:rPr>
                                                        <m:t>2</m:t>
                                                      </m:r>
                                                    </m:sup>
                                                  </m:sSup>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𝑏</m:t>
                                                      </m:r>
                                                    </m:e>
                                                    <m:sup>
                                                      <m:r>
                                                        <a:rPr lang="en-US" sz="1800" b="0" i="1" smtClean="0">
                                                          <a:latin typeface="Cambria Math" panose="02040503050406030204" pitchFamily="18" charset="0"/>
                                                        </a:rPr>
                                                        <m:t>4</m:t>
                                                      </m:r>
                                                    </m:sup>
                                                  </m:sSup>
                                                </m:e>
                                              </m:d>
                                            </m:e>
                                            <m:sup>
                                              <m:r>
                                                <a:rPr lang="en-US" sz="1800" b="0" i="1" smtClean="0">
                                                  <a:latin typeface="Cambria Math" panose="02040503050406030204" pitchFamily="18" charset="0"/>
                                                </a:rPr>
                                                <m:t>2</m:t>
                                              </m:r>
                                            </m:sup>
                                          </m:sSup>
                                        </m:e>
                                      </m:groupChr>
                                    </m:e>
                                    <m:lim>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𝐴</m:t>
                                          </m:r>
                                        </m:e>
                                        <m:sup>
                                          <m:r>
                                            <a:rPr lang="en-US" sz="1800" b="0" i="1" smtClean="0">
                                              <a:latin typeface="Cambria Math" panose="02040503050406030204" pitchFamily="18" charset="0"/>
                                            </a:rPr>
                                            <m:t>2</m:t>
                                          </m:r>
                                        </m:sup>
                                      </m:sSup>
                                    </m:lim>
                                  </m:limLow>
                                  <m:r>
                                    <a:rPr lang="en-US" sz="1800" b="0" i="1" smtClean="0">
                                      <a:latin typeface="Cambria Math" panose="02040503050406030204" pitchFamily="18" charset="0"/>
                                    </a:rPr>
                                    <m:t>−</m:t>
                                  </m:r>
                                  <m:limLow>
                                    <m:limLowPr>
                                      <m:ctrlPr>
                                        <a:rPr lang="en-US" sz="1800" b="0" i="1" smtClean="0">
                                          <a:latin typeface="Cambria Math" panose="02040503050406030204" pitchFamily="18" charset="0"/>
                                        </a:rPr>
                                      </m:ctrlPr>
                                    </m:limLowPr>
                                    <m:e>
                                      <m:groupChr>
                                        <m:groupChrPr>
                                          <m:chr m:val="⏟"/>
                                          <m:ctrlPr>
                                            <a:rPr lang="en-US" sz="1800" b="0" i="1" smtClean="0">
                                              <a:latin typeface="Cambria Math" panose="02040503050406030204" pitchFamily="18" charset="0"/>
                                            </a:rPr>
                                          </m:ctrlPr>
                                        </m:groupChrPr>
                                        <m:e>
                                          <m:d>
                                            <m:dPr>
                                              <m:ctrlPr>
                                                <a:rPr lang="en-US" sz="1800" b="0" i="1" smtClean="0">
                                                  <a:latin typeface="Cambria Math" panose="02040503050406030204" pitchFamily="18" charset="0"/>
                                                </a:rPr>
                                              </m:ctrlPr>
                                            </m:dPr>
                                            <m:e>
                                              <m:r>
                                                <a:rPr lang="en-US" sz="1800" b="0" i="1" smtClean="0">
                                                  <a:latin typeface="Cambria Math" panose="02040503050406030204" pitchFamily="18" charset="0"/>
                                                </a:rPr>
                                                <m:t>3</m:t>
                                              </m:r>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𝑎</m:t>
                                                  </m:r>
                                                </m:e>
                                                <m:sup>
                                                  <m:r>
                                                    <a:rPr lang="en-US" sz="1800" b="0" i="1" smtClean="0">
                                                      <a:latin typeface="Cambria Math" panose="02040503050406030204" pitchFamily="18" charset="0"/>
                                                    </a:rPr>
                                                    <m:t>2</m:t>
                                                  </m:r>
                                                </m:sup>
                                              </m:sSup>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𝑏</m:t>
                                                  </m:r>
                                                </m:e>
                                                <m:sup>
                                                  <m:r>
                                                    <a:rPr lang="en-US" sz="1800" b="0" i="1" smtClean="0">
                                                      <a:latin typeface="Cambria Math" panose="02040503050406030204" pitchFamily="18" charset="0"/>
                                                    </a:rPr>
                                                    <m:t>4</m:t>
                                                  </m:r>
                                                </m:sup>
                                              </m:sSup>
                                            </m:e>
                                          </m:d>
                                          <m:d>
                                            <m:dPr>
                                              <m:ctrlPr>
                                                <a:rPr lang="en-US" sz="1800" b="0" i="1" smtClean="0">
                                                  <a:latin typeface="Cambria Math" panose="02040503050406030204" pitchFamily="18" charset="0"/>
                                                </a:rPr>
                                              </m:ctrlPr>
                                            </m:dPr>
                                            <m:e>
                                              <m:r>
                                                <a:rPr lang="en-US" sz="1800" b="0" i="1" smtClean="0">
                                                  <a:latin typeface="Cambria Math" panose="02040503050406030204" pitchFamily="18" charset="0"/>
                                                </a:rPr>
                                                <m:t>𝑐</m:t>
                                              </m:r>
                                            </m:e>
                                          </m:d>
                                        </m:e>
                                      </m:groupChr>
                                    </m:e>
                                    <m:lim>
                                      <m:r>
                                        <a:rPr lang="en-US" sz="1800" b="0" i="1" smtClean="0">
                                          <a:latin typeface="Cambria Math" panose="02040503050406030204" pitchFamily="18" charset="0"/>
                                        </a:rPr>
                                        <m:t>𝐴𝐵</m:t>
                                      </m:r>
                                    </m:lim>
                                  </m:limLow>
                                  <m:r>
                                    <a:rPr lang="en-US" sz="1800" b="0" i="1" smtClean="0">
                                      <a:latin typeface="Cambria Math" panose="02040503050406030204" pitchFamily="18" charset="0"/>
                                    </a:rPr>
                                    <m:t>+</m:t>
                                  </m:r>
                                  <m:limLow>
                                    <m:limLowPr>
                                      <m:ctrlPr>
                                        <a:rPr lang="en-US" sz="1800" b="0" i="1" smtClean="0">
                                          <a:latin typeface="Cambria Math" panose="02040503050406030204" pitchFamily="18" charset="0"/>
                                        </a:rPr>
                                      </m:ctrlPr>
                                    </m:limLowPr>
                                    <m:e>
                                      <m:groupChr>
                                        <m:groupChrPr>
                                          <m:chr m:val="⏟"/>
                                          <m:ctrlPr>
                                            <a:rPr lang="en-US" sz="1800" b="0" i="1" smtClean="0">
                                              <a:latin typeface="Cambria Math" panose="02040503050406030204" pitchFamily="18" charset="0"/>
                                            </a:rPr>
                                          </m:ctrlPr>
                                        </m:groupChrPr>
                                        <m:e>
                                          <m:sSup>
                                            <m:sSupPr>
                                              <m:ctrlPr>
                                                <a:rPr lang="en-US" sz="1800" b="0" i="1" smtClean="0">
                                                  <a:latin typeface="Cambria Math" panose="02040503050406030204" pitchFamily="18" charset="0"/>
                                                </a:rPr>
                                              </m:ctrlPr>
                                            </m:sSupPr>
                                            <m:e>
                                              <m:d>
                                                <m:dPr>
                                                  <m:ctrlPr>
                                                    <a:rPr lang="en-US" sz="1800" b="0" i="1" smtClean="0">
                                                      <a:latin typeface="Cambria Math" panose="02040503050406030204" pitchFamily="18" charset="0"/>
                                                    </a:rPr>
                                                  </m:ctrlPr>
                                                </m:dPr>
                                                <m:e>
                                                  <m:r>
                                                    <a:rPr lang="en-US" sz="1800" b="0" i="1" smtClean="0">
                                                      <a:latin typeface="Cambria Math" panose="02040503050406030204" pitchFamily="18" charset="0"/>
                                                    </a:rPr>
                                                    <m:t>𝑐</m:t>
                                                  </m:r>
                                                </m:e>
                                              </m:d>
                                            </m:e>
                                            <m:sup>
                                              <m:r>
                                                <a:rPr lang="en-US" sz="1800" b="0" i="1" smtClean="0">
                                                  <a:latin typeface="Cambria Math" panose="02040503050406030204" pitchFamily="18" charset="0"/>
                                                </a:rPr>
                                                <m:t>2</m:t>
                                              </m:r>
                                            </m:sup>
                                          </m:sSup>
                                        </m:e>
                                      </m:groupChr>
                                    </m:e>
                                    <m:lim>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𝐵</m:t>
                                          </m:r>
                                        </m:e>
                                        <m:sup>
                                          <m:r>
                                            <a:rPr lang="en-US" sz="1800" b="0" i="1" smtClean="0">
                                              <a:latin typeface="Cambria Math" panose="02040503050406030204" pitchFamily="18" charset="0"/>
                                            </a:rPr>
                                            <m:t>2</m:t>
                                          </m:r>
                                        </m:sup>
                                      </m:sSup>
                                    </m:lim>
                                  </m:limLow>
                                </m:e>
                              </m:d>
                            </m:oMath>
                          </a14:m>
                          <a:endParaRPr dirty="0"/>
                        </a:p>
                      </a:txBody>
                      <a:tcPr/>
                    </a:tc>
                    <a:tc rowSpan="2">
                      <a:txBody>
                        <a:bodyPr/>
                        <a:lstStyle/>
                        <a:p>
                          <a:pPr algn="l">
                            <a:defRPr sz="1100" b="1"/>
                          </a:pPr>
                          <a14:m>
                            <m:oMath xmlns:m="http://schemas.openxmlformats.org/officeDocument/2006/math">
                              <m:sSup>
                                <m:sSupPr>
                                  <m:ctrlPr>
                                    <a:rPr lang="ar-AE" sz="1600" b="0" i="1">
                                      <a:latin typeface="Cambria Math" panose="02040503050406030204" pitchFamily="18" charset="0"/>
                                    </a:rPr>
                                  </m:ctrlPr>
                                </m:sSupPr>
                                <m:e>
                                  <m:r>
                                    <a:rPr lang="ar-AE" sz="1600" b="0" i="1" smtClean="0">
                                      <a:latin typeface="Cambria Math"/>
                                    </a:rPr>
                                    <m:t>𝐴</m:t>
                                  </m:r>
                                </m:e>
                                <m:sup>
                                  <m:r>
                                    <a:rPr lang="ar-AE" sz="1600" b="0" i="1" smtClean="0">
                                      <a:latin typeface="Cambria Math"/>
                                    </a:rPr>
                                    <m:t>3</m:t>
                                  </m:r>
                                </m:sup>
                              </m:sSup>
                              <m:r>
                                <a:rPr lang="ar-AE" sz="1600" b="0" smtClean="0">
                                  <a:latin typeface="Cambria Math"/>
                                </a:rPr>
                                <m:t>+</m:t>
                              </m:r>
                              <m:sSup>
                                <m:sSupPr>
                                  <m:ctrlPr>
                                    <a:rPr lang="ar-AE" sz="1600" b="0" i="1">
                                      <a:latin typeface="Cambria Math" panose="02040503050406030204" pitchFamily="18" charset="0"/>
                                    </a:rPr>
                                  </m:ctrlPr>
                                </m:sSupPr>
                                <m:e>
                                  <m:r>
                                    <a:rPr lang="ar-AE" sz="1600" b="0" i="1" smtClean="0">
                                      <a:latin typeface="Cambria Math"/>
                                    </a:rPr>
                                    <m:t>𝐵</m:t>
                                  </m:r>
                                </m:e>
                                <m:sup>
                                  <m:r>
                                    <a:rPr lang="ar-AE" sz="1600" b="0" i="1" smtClean="0">
                                      <a:latin typeface="Cambria Math"/>
                                    </a:rPr>
                                    <m:t>3</m:t>
                                  </m:r>
                                </m:sup>
                              </m:sSup>
                            </m:oMath>
                          </a14:m>
                          <a:r>
                            <a:rPr lang="en-US" sz="1600" b="0" i="1" dirty="0">
                              <a:latin typeface="Cambria Math" panose="02040503050406030204" pitchFamily="18" charset="0"/>
                            </a:rPr>
                            <a:t> </a:t>
                          </a:r>
                          <a:endParaRPr lang="ar-AE" sz="1600" b="0" i="1" dirty="0">
                            <a:latin typeface="Cambria Math" panose="02040503050406030204" pitchFamily="18" charset="0"/>
                          </a:endParaRPr>
                        </a:p>
                        <a:p>
                          <a:pPr algn="l">
                            <a:defRPr sz="1100" b="1"/>
                          </a:pPr>
                          <a:r>
                            <a:rPr lang="en-US" sz="1600" b="0" i="0" kern="1200" dirty="0">
                              <a:solidFill>
                                <a:schemeClr val="tx1"/>
                              </a:solidFill>
                              <a:effectLst/>
                              <a:latin typeface="+mn-lt"/>
                              <a:ea typeface="+mn-ea"/>
                              <a:cs typeface="+mn-cs"/>
                            </a:rPr>
                            <a:t> </a:t>
                          </a:r>
                          <a14:m>
                            <m:oMath xmlns:m="http://schemas.openxmlformats.org/officeDocument/2006/math">
                              <m:r>
                                <a:rPr lang="ar-AE" sz="1600" b="0" smtClean="0">
                                  <a:latin typeface="Cambria Math"/>
                                </a:rPr>
                                <m:t>=</m:t>
                              </m:r>
                              <m:d>
                                <m:dPr>
                                  <m:ctrlPr>
                                    <a:rPr lang="ar-AE" sz="1600" b="0" i="1">
                                      <a:latin typeface="Cambria Math" panose="02040503050406030204" pitchFamily="18" charset="0"/>
                                    </a:rPr>
                                  </m:ctrlPr>
                                </m:dPr>
                                <m:e>
                                  <m:r>
                                    <a:rPr lang="ar-AE" sz="1600" b="0" i="1" smtClean="0">
                                      <a:latin typeface="Cambria Math"/>
                                    </a:rPr>
                                    <m:t>𝐴</m:t>
                                  </m:r>
                                  <m:r>
                                    <a:rPr lang="ar-AE" sz="1600" b="0" smtClean="0">
                                      <a:latin typeface="Cambria Math"/>
                                    </a:rPr>
                                    <m:t>+</m:t>
                                  </m:r>
                                  <m:r>
                                    <a:rPr lang="ar-AE" sz="1600" b="0" i="1" smtClean="0">
                                      <a:latin typeface="Cambria Math"/>
                                    </a:rPr>
                                    <m:t>𝐵</m:t>
                                  </m:r>
                                </m:e>
                              </m:d>
                              <m:d>
                                <m:dPr>
                                  <m:ctrlPr>
                                    <a:rPr lang="ar-AE" sz="1600" b="0" i="1">
                                      <a:latin typeface="Cambria Math" panose="02040503050406030204" pitchFamily="18" charset="0"/>
                                    </a:rPr>
                                  </m:ctrlPr>
                                </m:dPr>
                                <m:e>
                                  <m:sSup>
                                    <m:sSupPr>
                                      <m:ctrlPr>
                                        <a:rPr lang="ar-AE" sz="1600" b="0" i="1">
                                          <a:latin typeface="Cambria Math" panose="02040503050406030204" pitchFamily="18" charset="0"/>
                                        </a:rPr>
                                      </m:ctrlPr>
                                    </m:sSupPr>
                                    <m:e>
                                      <m:r>
                                        <a:rPr lang="ar-AE" sz="1600" b="0" i="1" smtClean="0">
                                          <a:latin typeface="Cambria Math"/>
                                        </a:rPr>
                                        <m:t>𝐴</m:t>
                                      </m:r>
                                    </m:e>
                                    <m:sup>
                                      <m:r>
                                        <a:rPr lang="ar-AE" sz="1600" b="0" i="1" smtClean="0">
                                          <a:latin typeface="Cambria Math"/>
                                        </a:rPr>
                                        <m:t>2</m:t>
                                      </m:r>
                                    </m:sup>
                                  </m:sSup>
                                  <m:r>
                                    <a:rPr lang="ar-AE" sz="1600" b="0" smtClean="0">
                                      <a:latin typeface="Cambria Math"/>
                                    </a:rPr>
                                    <m:t>−</m:t>
                                  </m:r>
                                  <m:r>
                                    <a:rPr lang="ar-AE" sz="1600" b="0" i="1" smtClean="0">
                                      <a:latin typeface="Cambria Math"/>
                                    </a:rPr>
                                    <m:t>𝐴𝐵</m:t>
                                  </m:r>
                                  <m:r>
                                    <a:rPr lang="ar-AE" sz="1600" b="0" smtClean="0">
                                      <a:latin typeface="Cambria Math"/>
                                    </a:rPr>
                                    <m:t>+</m:t>
                                  </m:r>
                                  <m:sSup>
                                    <m:sSupPr>
                                      <m:ctrlPr>
                                        <a:rPr lang="ar-AE" sz="1600" b="0" i="1">
                                          <a:latin typeface="Cambria Math" panose="02040503050406030204" pitchFamily="18" charset="0"/>
                                        </a:rPr>
                                      </m:ctrlPr>
                                    </m:sSupPr>
                                    <m:e>
                                      <m:r>
                                        <a:rPr lang="ar-AE" sz="1600" b="0" i="1" smtClean="0">
                                          <a:latin typeface="Cambria Math"/>
                                        </a:rPr>
                                        <m:t>𝐵</m:t>
                                      </m:r>
                                    </m:e>
                                    <m:sup>
                                      <m:r>
                                        <a:rPr lang="ar-AE" sz="1600" b="0" i="1" smtClean="0">
                                          <a:latin typeface="Cambria Math"/>
                                        </a:rPr>
                                        <m:t>2</m:t>
                                      </m:r>
                                    </m:sup>
                                  </m:sSup>
                                </m:e>
                              </m:d>
                            </m:oMath>
                          </a14:m>
                          <a:r>
                            <a:rPr lang="en-US" sz="1600" b="0" dirty="0"/>
                            <a:t> </a:t>
                          </a:r>
                          <a:endParaRPr sz="1600" b="0" dirty="0"/>
                        </a:p>
                      </a:txBody>
                      <a:tcPr/>
                    </a:tc>
                    <a:extLst>
                      <a:ext uri="{0D108BD9-81ED-4DB2-BD59-A6C34878D82A}">
                        <a16:rowId xmlns:a16="http://schemas.microsoft.com/office/drawing/2014/main" val="4050939971"/>
                      </a:ext>
                    </a:extLst>
                  </a:tr>
                  <a:tr h="370840">
                    <a:tc>
                      <a:txBody>
                        <a:bodyPr/>
                        <a:lstStyle/>
                        <a:p>
                          <a:pPr algn="l">
                            <a:defRPr sz="1800"/>
                          </a:pPr>
                          <a:r>
                            <a:rPr dirty="0"/>
                            <a:t>​</a:t>
                          </a:r>
                          <a:r>
                            <a:rPr lang="en-US" sz="1800" b="0" i="0" kern="1200" dirty="0">
                              <a:solidFill>
                                <a:schemeClr val="tx1"/>
                              </a:solidFill>
                              <a:effectLst/>
                              <a:latin typeface="+mn-lt"/>
                              <a:ea typeface="+mn-ea"/>
                              <a:cs typeface="+mn-cs"/>
                            </a:rPr>
                            <a:t> </a:t>
                          </a:r>
                          <a14:m>
                            <m:oMath xmlns:m="http://schemas.openxmlformats.org/officeDocument/2006/math">
                              <m:r>
                                <a:rPr sz="1800">
                                  <a:latin typeface="Cambria Math"/>
                                </a:rPr>
                                <m:t>=</m:t>
                              </m:r>
                              <m:d>
                                <m:dPr>
                                  <m:ctrlPr>
                                    <a:rPr sz="1800" i="1">
                                      <a:latin typeface="Cambria Math" panose="02040503050406030204" pitchFamily="18" charset="0"/>
                                    </a:rPr>
                                  </m:ctrlPr>
                                </m:dPr>
                                <m:e>
                                  <m:r>
                                    <a:rPr sz="1800">
                                      <a:latin typeface="Cambria Math"/>
                                    </a:rPr>
                                    <m:t>3</m:t>
                                  </m:r>
                                  <m:sSup>
                                    <m:sSupPr>
                                      <m:ctrlPr>
                                        <a:rPr sz="1800" i="1">
                                          <a:latin typeface="Cambria Math" panose="02040503050406030204" pitchFamily="18" charset="0"/>
                                        </a:rPr>
                                      </m:ctrlPr>
                                    </m:sSupPr>
                                    <m:e>
                                      <m:r>
                                        <a:rPr sz="1800">
                                          <a:latin typeface="Cambria Math"/>
                                        </a:rPr>
                                        <m:t>𝑎</m:t>
                                      </m:r>
                                    </m:e>
                                    <m:sup>
                                      <m:r>
                                        <a:rPr sz="1800">
                                          <a:latin typeface="Cambria Math"/>
                                        </a:rPr>
                                        <m:t>2</m:t>
                                      </m:r>
                                    </m:sup>
                                  </m:sSup>
                                  <m:sSup>
                                    <m:sSupPr>
                                      <m:ctrlPr>
                                        <a:rPr sz="1800" i="1">
                                          <a:latin typeface="Cambria Math" panose="02040503050406030204" pitchFamily="18" charset="0"/>
                                        </a:rPr>
                                      </m:ctrlPr>
                                    </m:sSupPr>
                                    <m:e>
                                      <m:r>
                                        <a:rPr sz="1800">
                                          <a:latin typeface="Cambria Math"/>
                                        </a:rPr>
                                        <m:t>𝑏</m:t>
                                      </m:r>
                                    </m:e>
                                    <m:sup>
                                      <m:r>
                                        <a:rPr sz="1800">
                                          <a:latin typeface="Cambria Math"/>
                                        </a:rPr>
                                        <m:t>4</m:t>
                                      </m:r>
                                    </m:sup>
                                  </m:sSup>
                                  <m:r>
                                    <a:rPr sz="1800">
                                      <a:latin typeface="Cambria Math"/>
                                    </a:rPr>
                                    <m:t>+</m:t>
                                  </m:r>
                                  <m:r>
                                    <a:rPr sz="1800">
                                      <a:latin typeface="Cambria Math"/>
                                    </a:rPr>
                                    <m:t>𝑐</m:t>
                                  </m:r>
                                </m:e>
                              </m:d>
                              <m:d>
                                <m:dPr>
                                  <m:ctrlPr>
                                    <a:rPr sz="1800" i="1">
                                      <a:latin typeface="Cambria Math" panose="02040503050406030204" pitchFamily="18" charset="0"/>
                                    </a:rPr>
                                  </m:ctrlPr>
                                </m:dPr>
                                <m:e>
                                  <m:r>
                                    <a:rPr sz="1800">
                                      <a:latin typeface="Cambria Math"/>
                                    </a:rPr>
                                    <m:t>9</m:t>
                                  </m:r>
                                  <m:sSup>
                                    <m:sSupPr>
                                      <m:ctrlPr>
                                        <a:rPr sz="1800" i="1">
                                          <a:latin typeface="Cambria Math" panose="02040503050406030204" pitchFamily="18" charset="0"/>
                                        </a:rPr>
                                      </m:ctrlPr>
                                    </m:sSupPr>
                                    <m:e>
                                      <m:r>
                                        <a:rPr sz="1800">
                                          <a:latin typeface="Cambria Math"/>
                                        </a:rPr>
                                        <m:t>𝑎</m:t>
                                      </m:r>
                                    </m:e>
                                    <m:sup>
                                      <m:r>
                                        <a:rPr sz="1800">
                                          <a:latin typeface="Cambria Math"/>
                                        </a:rPr>
                                        <m:t>4</m:t>
                                      </m:r>
                                    </m:sup>
                                  </m:sSup>
                                  <m:sSup>
                                    <m:sSupPr>
                                      <m:ctrlPr>
                                        <a:rPr sz="1800" i="1">
                                          <a:latin typeface="Cambria Math" panose="02040503050406030204" pitchFamily="18" charset="0"/>
                                        </a:rPr>
                                      </m:ctrlPr>
                                    </m:sSupPr>
                                    <m:e>
                                      <m:r>
                                        <a:rPr sz="1800">
                                          <a:latin typeface="Cambria Math"/>
                                        </a:rPr>
                                        <m:t>𝑏</m:t>
                                      </m:r>
                                    </m:e>
                                    <m:sup>
                                      <m:r>
                                        <a:rPr sz="1800">
                                          <a:latin typeface="Cambria Math"/>
                                        </a:rPr>
                                        <m:t>8</m:t>
                                      </m:r>
                                    </m:sup>
                                  </m:sSup>
                                  <m:r>
                                    <a:rPr sz="1800">
                                      <a:latin typeface="Cambria Math"/>
                                    </a:rPr>
                                    <m:t>−</m:t>
                                  </m:r>
                                  <m:r>
                                    <a:rPr sz="1800">
                                      <a:latin typeface="Cambria Math"/>
                                    </a:rPr>
                                    <m:t>3</m:t>
                                  </m:r>
                                  <m:sSup>
                                    <m:sSupPr>
                                      <m:ctrlPr>
                                        <a:rPr sz="1800" i="1">
                                          <a:latin typeface="Cambria Math" panose="02040503050406030204" pitchFamily="18" charset="0"/>
                                        </a:rPr>
                                      </m:ctrlPr>
                                    </m:sSupPr>
                                    <m:e>
                                      <m:r>
                                        <a:rPr sz="1800">
                                          <a:latin typeface="Cambria Math"/>
                                        </a:rPr>
                                        <m:t>𝑎</m:t>
                                      </m:r>
                                    </m:e>
                                    <m:sup>
                                      <m:r>
                                        <a:rPr sz="1800">
                                          <a:latin typeface="Cambria Math"/>
                                        </a:rPr>
                                        <m:t>2</m:t>
                                      </m:r>
                                    </m:sup>
                                  </m:sSup>
                                  <m:sSup>
                                    <m:sSupPr>
                                      <m:ctrlPr>
                                        <a:rPr sz="1800" i="1">
                                          <a:latin typeface="Cambria Math" panose="02040503050406030204" pitchFamily="18" charset="0"/>
                                        </a:rPr>
                                      </m:ctrlPr>
                                    </m:sSupPr>
                                    <m:e>
                                      <m:r>
                                        <a:rPr sz="1800">
                                          <a:latin typeface="Cambria Math"/>
                                        </a:rPr>
                                        <m:t>𝑏</m:t>
                                      </m:r>
                                    </m:e>
                                    <m:sup>
                                      <m:r>
                                        <a:rPr sz="1800">
                                          <a:latin typeface="Cambria Math"/>
                                        </a:rPr>
                                        <m:t>4</m:t>
                                      </m:r>
                                    </m:sup>
                                  </m:sSup>
                                  <m:r>
                                    <a:rPr sz="1800">
                                      <a:latin typeface="Cambria Math"/>
                                    </a:rPr>
                                    <m:t>𝑐</m:t>
                                  </m:r>
                                  <m:r>
                                    <a:rPr sz="1800">
                                      <a:latin typeface="Cambria Math"/>
                                    </a:rPr>
                                    <m:t>+</m:t>
                                  </m:r>
                                  <m:sSup>
                                    <m:sSupPr>
                                      <m:ctrlPr>
                                        <a:rPr sz="1800" i="1">
                                          <a:latin typeface="Cambria Math" panose="02040503050406030204" pitchFamily="18" charset="0"/>
                                        </a:rPr>
                                      </m:ctrlPr>
                                    </m:sSupPr>
                                    <m:e>
                                      <m:r>
                                        <a:rPr sz="1800">
                                          <a:latin typeface="Cambria Math"/>
                                        </a:rPr>
                                        <m:t>𝑐</m:t>
                                      </m:r>
                                    </m:e>
                                    <m:sup>
                                      <m:r>
                                        <a:rPr sz="1800">
                                          <a:latin typeface="Cambria Math"/>
                                        </a:rPr>
                                        <m:t>2</m:t>
                                      </m:r>
                                    </m:sup>
                                  </m:sSup>
                                </m:e>
                              </m:d>
                            </m:oMath>
                          </a14:m>
                          <a:endParaRPr dirty="0"/>
                        </a:p>
                      </a:txBody>
                      <a:tcPr/>
                    </a:tc>
                    <a:tc vMerge="1">
                      <a:txBody>
                        <a:bodyPr/>
                        <a:lstStyle/>
                        <a:p>
                          <a:pPr algn="l"/>
                          <a:endParaRPr sz="18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9A6E3489-C269-4975-A54A-7E13BDCCC226}"/>
                  </a:ext>
                </a:extLst>
              </p:cNvPr>
              <p:cNvGraphicFramePr>
                <a:graphicFrameLocks/>
              </p:cNvGraphicFramePr>
              <p:nvPr>
                <p:extLst>
                  <p:ext uri="{D42A27DB-BD31-4B8C-83A1-F6EECF244321}">
                    <p14:modId xmlns:p14="http://schemas.microsoft.com/office/powerpoint/2010/main" val="405716896"/>
                  </p:ext>
                </p:extLst>
              </p:nvPr>
            </p:nvGraphicFramePr>
            <p:xfrm>
              <a:off x="914400" y="1126374"/>
              <a:ext cx="7895527" cy="1703007"/>
            </p:xfrm>
            <a:graphic>
              <a:graphicData uri="http://schemas.openxmlformats.org/drawingml/2006/table">
                <a:tbl>
                  <a:tblPr firstRow="1" bandRow="1">
                    <a:tableStyleId>{2D5ABB26-0587-4C30-8999-92F81FD0307C}</a:tableStyleId>
                  </a:tblPr>
                  <a:tblGrid>
                    <a:gridCol w="5152581">
                      <a:extLst>
                        <a:ext uri="{9D8B030D-6E8A-4147-A177-3AD203B41FA5}">
                          <a16:colId xmlns:a16="http://schemas.microsoft.com/office/drawing/2014/main" val="20000"/>
                        </a:ext>
                      </a:extLst>
                    </a:gridCol>
                    <a:gridCol w="2742946">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t="-8197" r="-53191" b="-383607"/>
                          </a:stretch>
                        </a:blipFill>
                      </a:tcPr>
                    </a:tc>
                    <a:tc>
                      <a:txBody>
                        <a:bodyPr/>
                        <a:lstStyle/>
                        <a:p>
                          <a:pPr algn="l">
                            <a:defRPr b="1"/>
                          </a:pPr>
                          <a:r>
                            <a:rPr lang="en-US" sz="1600" b="0" dirty="0"/>
                            <a:t>A sum of two cubes</a:t>
                          </a:r>
                          <a:endParaRPr sz="1600" b="0" dirty="0"/>
                        </a:p>
                      </a:txBody>
                      <a:tcPr anchor="ctr"/>
                    </a:tc>
                    <a:extLst>
                      <a:ext uri="{0D108BD9-81ED-4DB2-BD59-A6C34878D82A}">
                        <a16:rowId xmlns:a16="http://schemas.microsoft.com/office/drawing/2014/main" val="10000"/>
                      </a:ext>
                    </a:extLst>
                  </a:tr>
                  <a:tr h="370840">
                    <a:tc>
                      <a:txBody>
                        <a:bodyPr/>
                        <a:lstStyle/>
                        <a:p>
                          <a:endParaRPr lang="en-US"/>
                        </a:p>
                      </a:txBody>
                      <a:tcPr>
                        <a:blipFill>
                          <a:blip r:embed="rId2"/>
                          <a:stretch>
                            <a:fillRect t="-108197" r="-53191" b="-283607"/>
                          </a:stretch>
                        </a:blipFill>
                      </a:tcPr>
                    </a:tc>
                    <a:tc>
                      <a:txBody>
                        <a:bodyPr/>
                        <a:lstStyle/>
                        <a:p>
                          <a:endParaRPr lang="en-US"/>
                        </a:p>
                      </a:txBody>
                      <a:tcPr anchor="ctr">
                        <a:blipFill>
                          <a:blip r:embed="rId2"/>
                          <a:stretch>
                            <a:fillRect l="-188000" t="-108197" b="-283607"/>
                          </a:stretch>
                        </a:blipFill>
                      </a:tcPr>
                    </a:tc>
                    <a:extLst>
                      <a:ext uri="{0D108BD9-81ED-4DB2-BD59-A6C34878D82A}">
                        <a16:rowId xmlns:a16="http://schemas.microsoft.com/office/drawing/2014/main" val="10001"/>
                      </a:ext>
                    </a:extLst>
                  </a:tr>
                  <a:tr h="590487">
                    <a:tc>
                      <a:txBody>
                        <a:bodyPr/>
                        <a:lstStyle/>
                        <a:p>
                          <a:endParaRPr lang="en-US"/>
                        </a:p>
                      </a:txBody>
                      <a:tcPr>
                        <a:blipFill>
                          <a:blip r:embed="rId2"/>
                          <a:stretch>
                            <a:fillRect t="-129592" r="-53191" b="-76531"/>
                          </a:stretch>
                        </a:blipFill>
                      </a:tcPr>
                    </a:tc>
                    <a:tc rowSpan="2">
                      <a:txBody>
                        <a:bodyPr/>
                        <a:lstStyle/>
                        <a:p>
                          <a:endParaRPr lang="en-US"/>
                        </a:p>
                      </a:txBody>
                      <a:tcPr>
                        <a:blipFill>
                          <a:blip r:embed="rId2"/>
                          <a:stretch>
                            <a:fillRect l="-188000" t="-79874" b="-8805"/>
                          </a:stretch>
                        </a:blipFill>
                      </a:tcPr>
                    </a:tc>
                    <a:extLst>
                      <a:ext uri="{0D108BD9-81ED-4DB2-BD59-A6C34878D82A}">
                        <a16:rowId xmlns:a16="http://schemas.microsoft.com/office/drawing/2014/main" val="4050939971"/>
                      </a:ext>
                    </a:extLst>
                  </a:tr>
                  <a:tr h="370840">
                    <a:tc>
                      <a:txBody>
                        <a:bodyPr/>
                        <a:lstStyle/>
                        <a:p>
                          <a:endParaRPr lang="en-US"/>
                        </a:p>
                      </a:txBody>
                      <a:tcPr>
                        <a:blipFill>
                          <a:blip r:embed="rId2"/>
                          <a:stretch>
                            <a:fillRect t="-368852" r="-53191" b="-22951"/>
                          </a:stretch>
                        </a:blipFill>
                      </a:tcPr>
                    </a:tc>
                    <a:tc vMerge="1">
                      <a:txBody>
                        <a:bodyPr/>
                        <a:lstStyle/>
                        <a:p>
                          <a:pPr algn="l"/>
                          <a:endParaRPr sz="18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Factoring Special Binomials</a:t>
            </a:r>
            <a:r>
              <a:rPr lang="en-US" dirty="0"/>
              <a:t>—Slide 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1DEABA0C-CEB0-4392-ACFD-5CC9397C3C97}"/>
                  </a:ext>
                </a:extLst>
              </p:cNvPr>
              <p:cNvGraphicFramePr>
                <a:graphicFrameLocks/>
              </p:cNvGraphicFramePr>
              <p:nvPr>
                <p:extLst>
                  <p:ext uri="{D42A27DB-BD31-4B8C-83A1-F6EECF244321}">
                    <p14:modId xmlns:p14="http://schemas.microsoft.com/office/powerpoint/2010/main" val="1948885003"/>
                  </p:ext>
                </p:extLst>
              </p:nvPr>
            </p:nvGraphicFramePr>
            <p:xfrm>
              <a:off x="838200" y="1113836"/>
              <a:ext cx="7920292" cy="1624203"/>
            </p:xfrm>
            <a:graphic>
              <a:graphicData uri="http://schemas.openxmlformats.org/drawingml/2006/table">
                <a:tbl>
                  <a:tblPr firstRow="1" bandRow="1">
                    <a:tableStyleId>{2D5ABB26-0587-4C30-8999-92F81FD0307C}</a:tableStyleId>
                  </a:tblPr>
                  <a:tblGrid>
                    <a:gridCol w="4853559">
                      <a:extLst>
                        <a:ext uri="{9D8B030D-6E8A-4147-A177-3AD203B41FA5}">
                          <a16:colId xmlns:a16="http://schemas.microsoft.com/office/drawing/2014/main" val="20000"/>
                        </a:ext>
                      </a:extLst>
                    </a:gridCol>
                    <a:gridCol w="3066733">
                      <a:extLst>
                        <a:ext uri="{9D8B030D-6E8A-4147-A177-3AD203B41FA5}">
                          <a16:colId xmlns:a16="http://schemas.microsoft.com/office/drawing/2014/main" val="20001"/>
                        </a:ext>
                      </a:extLst>
                    </a:gridCol>
                  </a:tblGrid>
                  <a:tr h="370840">
                    <a:tc>
                      <a:txBody>
                        <a:bodyPr/>
                        <a:lstStyle/>
                        <a:p>
                          <a:pPr algn="l">
                            <a:defRPr sz="1800"/>
                          </a:pPr>
                          <a:r>
                            <a:rPr sz="2000" dirty="0"/>
                            <a:t>​</a:t>
                          </a:r>
                          <a14:m>
                            <m:oMath xmlns:m="http://schemas.openxmlformats.org/officeDocument/2006/math">
                              <m:r>
                                <a:rPr sz="2000">
                                  <a:latin typeface="Cambria Math"/>
                                </a:rPr>
                                <m:t>125</m:t>
                              </m:r>
                              <m:sSup>
                                <m:sSupPr>
                                  <m:ctrlPr>
                                    <a:rPr sz="2000" i="1">
                                      <a:latin typeface="Cambria Math" panose="02040503050406030204" pitchFamily="18" charset="0"/>
                                    </a:rPr>
                                  </m:ctrlPr>
                                </m:sSupPr>
                                <m:e>
                                  <m:r>
                                    <a:rPr sz="2000">
                                      <a:latin typeface="Cambria Math"/>
                                    </a:rPr>
                                    <m:t>𝑦</m:t>
                                  </m:r>
                                </m:e>
                                <m:sup>
                                  <m:r>
                                    <a:rPr sz="2000">
                                      <a:latin typeface="Cambria Math"/>
                                    </a:rPr>
                                    <m:t>3</m:t>
                                  </m:r>
                                </m:sup>
                              </m:sSup>
                              <m:r>
                                <a:rPr sz="2000">
                                  <a:latin typeface="Cambria Math"/>
                                </a:rPr>
                                <m:t>−</m:t>
                              </m:r>
                              <m:r>
                                <a:rPr sz="2000">
                                  <a:latin typeface="Cambria Math"/>
                                </a:rPr>
                                <m:t>8</m:t>
                              </m:r>
                              <m:sSup>
                                <m:sSupPr>
                                  <m:ctrlPr>
                                    <a:rPr sz="2000" i="1">
                                      <a:latin typeface="Cambria Math" panose="02040503050406030204" pitchFamily="18" charset="0"/>
                                    </a:rPr>
                                  </m:ctrlPr>
                                </m:sSupPr>
                                <m:e>
                                  <m:r>
                                    <a:rPr sz="2000">
                                      <a:latin typeface="Cambria Math"/>
                                    </a:rPr>
                                    <m:t>𝑧</m:t>
                                  </m:r>
                                </m:e>
                                <m:sup>
                                  <m:r>
                                    <a:rPr sz="2000">
                                      <a:latin typeface="Cambria Math"/>
                                    </a:rPr>
                                    <m:t>3</m:t>
                                  </m:r>
                                </m:sup>
                              </m:sSup>
                            </m:oMath>
                          </a14:m>
                          <a:endParaRPr sz="2000" dirty="0"/>
                        </a:p>
                      </a:txBody>
                      <a:tcPr/>
                    </a:tc>
                    <a:tc>
                      <a:txBody>
                        <a:bodyPr/>
                        <a:lstStyle/>
                        <a:p>
                          <a:pPr algn="l">
                            <a:defRPr b="1"/>
                          </a:pPr>
                          <a:r>
                            <a:rPr lang="en-US" sz="1800" b="0" dirty="0"/>
                            <a:t>A difference of two cubes</a:t>
                          </a:r>
                          <a:endParaRPr sz="1800" b="0" dirty="0"/>
                        </a:p>
                      </a:txBody>
                      <a:tcPr anchor="ctr"/>
                    </a:tc>
                    <a:extLst>
                      <a:ext uri="{0D108BD9-81ED-4DB2-BD59-A6C34878D82A}">
                        <a16:rowId xmlns:a16="http://schemas.microsoft.com/office/drawing/2014/main" val="10000"/>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5</m:t>
                                      </m:r>
                                      <m:r>
                                        <a:rPr sz="2000">
                                          <a:latin typeface="Cambria Math"/>
                                        </a:rPr>
                                        <m:t>𝑦</m:t>
                                      </m:r>
                                    </m:e>
                                  </m:d>
                                </m:e>
                                <m:sup>
                                  <m:r>
                                    <a:rPr sz="2000">
                                      <a:latin typeface="Cambria Math"/>
                                    </a:rPr>
                                    <m:t>3</m:t>
                                  </m:r>
                                </m:sup>
                              </m:sSup>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2</m:t>
                                      </m:r>
                                      <m:r>
                                        <a:rPr sz="2000">
                                          <a:latin typeface="Cambria Math"/>
                                        </a:rPr>
                                        <m:t>𝑧</m:t>
                                      </m:r>
                                    </m:e>
                                  </m:d>
                                </m:e>
                                <m:sup>
                                  <m:r>
                                    <a:rPr sz="2000">
                                      <a:latin typeface="Cambria Math"/>
                                    </a:rPr>
                                    <m:t>3</m:t>
                                  </m:r>
                                </m:sup>
                              </m:sSup>
                            </m:oMath>
                          </a14:m>
                          <a:endParaRPr sz="2000" dirty="0"/>
                        </a:p>
                      </a:txBody>
                      <a:tcPr/>
                    </a:tc>
                    <a:tc>
                      <a:txBody>
                        <a:bodyPr/>
                        <a:lstStyle/>
                        <a:p>
                          <a:pPr algn="l">
                            <a:defRPr sz="1100" b="1"/>
                          </a:pPr>
                          <a14:m>
                            <m:oMath xmlns:m="http://schemas.openxmlformats.org/officeDocument/2006/math">
                              <m:r>
                                <a:rPr lang="en-US" sz="1800" b="0" i="1" smtClean="0">
                                  <a:latin typeface="Cambria Math"/>
                                </a:rPr>
                                <m:t>𝐴</m:t>
                              </m:r>
                              <m:r>
                                <a:rPr lang="en-US" sz="1800" b="0" smtClean="0">
                                  <a:latin typeface="Cambria Math"/>
                                </a:rPr>
                                <m:t>=</m:t>
                              </m:r>
                              <m:r>
                                <a:rPr lang="en-US" sz="1800" b="0" i="1" smtClean="0">
                                  <a:latin typeface="Cambria Math"/>
                                </a:rPr>
                                <m:t>5</m:t>
                              </m:r>
                              <m:r>
                                <a:rPr lang="en-US" sz="1800" b="0" i="1" smtClean="0">
                                  <a:latin typeface="Cambria Math"/>
                                </a:rPr>
                                <m:t>𝑦</m:t>
                              </m:r>
                            </m:oMath>
                          </a14:m>
                          <a:r>
                            <a:rPr sz="1800" b="0" dirty="0"/>
                            <a:t>, </a:t>
                          </a:r>
                          <a14:m>
                            <m:oMath xmlns:m="http://schemas.openxmlformats.org/officeDocument/2006/math">
                              <m:r>
                                <a:rPr lang="en-US" sz="1800" b="0" i="1" smtClean="0">
                                  <a:latin typeface="Cambria Math"/>
                                </a:rPr>
                                <m:t>𝐵</m:t>
                              </m:r>
                              <m:r>
                                <a:rPr lang="en-US" sz="1800" b="0" smtClean="0">
                                  <a:latin typeface="Cambria Math"/>
                                </a:rPr>
                                <m:t>=</m:t>
                              </m:r>
                              <m:r>
                                <a:rPr lang="en-US" sz="1800" b="0" i="1" smtClean="0">
                                  <a:latin typeface="Cambria Math"/>
                                </a:rPr>
                                <m:t>2</m:t>
                              </m:r>
                              <m:r>
                                <a:rPr lang="en-US" sz="1800" b="0" i="1" smtClean="0">
                                  <a:latin typeface="Cambria Math"/>
                                </a:rPr>
                                <m:t>𝑧</m:t>
                              </m:r>
                            </m:oMath>
                          </a14:m>
                          <a:endParaRPr sz="1800" b="0" dirty="0"/>
                        </a:p>
                      </a:txBody>
                      <a:tcPr anchor="ctr"/>
                    </a:tc>
                    <a:extLst>
                      <a:ext uri="{0D108BD9-81ED-4DB2-BD59-A6C34878D82A}">
                        <a16:rowId xmlns:a16="http://schemas.microsoft.com/office/drawing/2014/main" val="10001"/>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5</m:t>
                                  </m:r>
                                  <m:r>
                                    <a:rPr sz="2000">
                                      <a:latin typeface="Cambria Math"/>
                                    </a:rPr>
                                    <m:t>𝑦</m:t>
                                  </m:r>
                                  <m:r>
                                    <a:rPr sz="2000">
                                      <a:latin typeface="Cambria Math"/>
                                    </a:rPr>
                                    <m:t>−</m:t>
                                  </m:r>
                                  <m:r>
                                    <a:rPr sz="2000">
                                      <a:latin typeface="Cambria Math"/>
                                    </a:rPr>
                                    <m:t>2</m:t>
                                  </m:r>
                                  <m:r>
                                    <a:rPr sz="2000">
                                      <a:latin typeface="Cambria Math"/>
                                    </a:rPr>
                                    <m:t>𝑧</m:t>
                                  </m:r>
                                </m:e>
                              </m:d>
                              <m:d>
                                <m:dPr>
                                  <m:ctrlPr>
                                    <a:rPr sz="2000" i="1">
                                      <a:latin typeface="Cambria Math" panose="02040503050406030204" pitchFamily="18" charset="0"/>
                                    </a:rPr>
                                  </m:ctrlPr>
                                </m:dPr>
                                <m:e>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5</m:t>
                                          </m:r>
                                          <m:r>
                                            <a:rPr sz="2000">
                                              <a:latin typeface="Cambria Math"/>
                                            </a:rPr>
                                            <m:t>𝑦</m:t>
                                          </m:r>
                                        </m:e>
                                      </m:d>
                                    </m:e>
                                    <m:sup>
                                      <m:r>
                                        <a:rPr sz="2000">
                                          <a:latin typeface="Cambria Math"/>
                                        </a:rPr>
                                        <m:t>2</m:t>
                                      </m:r>
                                    </m:sup>
                                  </m:sSup>
                                  <m:r>
                                    <a:rPr sz="2000">
                                      <a:latin typeface="Cambria Math"/>
                                    </a:rPr>
                                    <m:t>+</m:t>
                                  </m:r>
                                  <m:d>
                                    <m:dPr>
                                      <m:ctrlPr>
                                        <a:rPr sz="2000" i="1">
                                          <a:latin typeface="Cambria Math" panose="02040503050406030204" pitchFamily="18" charset="0"/>
                                        </a:rPr>
                                      </m:ctrlPr>
                                    </m:dPr>
                                    <m:e>
                                      <m:r>
                                        <a:rPr sz="2000">
                                          <a:latin typeface="Cambria Math"/>
                                        </a:rPr>
                                        <m:t>5</m:t>
                                      </m:r>
                                      <m:r>
                                        <a:rPr sz="2000">
                                          <a:latin typeface="Cambria Math"/>
                                        </a:rPr>
                                        <m:t>𝑦</m:t>
                                      </m:r>
                                    </m:e>
                                  </m:d>
                                  <m:d>
                                    <m:dPr>
                                      <m:ctrlPr>
                                        <a:rPr sz="2000" i="1">
                                          <a:latin typeface="Cambria Math" panose="02040503050406030204" pitchFamily="18" charset="0"/>
                                        </a:rPr>
                                      </m:ctrlPr>
                                    </m:dPr>
                                    <m:e>
                                      <m:r>
                                        <a:rPr sz="2000">
                                          <a:latin typeface="Cambria Math"/>
                                        </a:rPr>
                                        <m:t>2</m:t>
                                      </m:r>
                                      <m:r>
                                        <a:rPr sz="2000">
                                          <a:latin typeface="Cambria Math"/>
                                        </a:rPr>
                                        <m:t>𝑧</m:t>
                                      </m:r>
                                    </m:e>
                                  </m:d>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2</m:t>
                                          </m:r>
                                          <m:r>
                                            <a:rPr sz="2000">
                                              <a:latin typeface="Cambria Math"/>
                                            </a:rPr>
                                            <m:t>𝑧</m:t>
                                          </m:r>
                                        </m:e>
                                      </m:d>
                                    </m:e>
                                    <m:sup>
                                      <m:r>
                                        <a:rPr sz="2000">
                                          <a:latin typeface="Cambria Math"/>
                                        </a:rPr>
                                        <m:t>2</m:t>
                                      </m:r>
                                    </m:sup>
                                  </m:sSup>
                                </m:e>
                              </m:d>
                            </m:oMath>
                          </a14:m>
                          <a:endParaRPr sz="2000" dirty="0"/>
                        </a:p>
                      </a:txBody>
                      <a:tcPr/>
                    </a:tc>
                    <a:tc rowSpan="2">
                      <a:txBody>
                        <a:bodyPr/>
                        <a:lstStyle/>
                        <a:p>
                          <a:pPr algn="l">
                            <a:defRPr sz="1100" b="1"/>
                          </a:pPr>
                          <a14:m>
                            <m:oMath xmlns:m="http://schemas.openxmlformats.org/officeDocument/2006/math">
                              <m:sSup>
                                <m:sSupPr>
                                  <m:ctrlPr>
                                    <a:rPr lang="ar-AE" sz="1800" b="0" i="1" smtClean="0">
                                      <a:latin typeface="Cambria Math" panose="02040503050406030204" pitchFamily="18" charset="0"/>
                                    </a:rPr>
                                  </m:ctrlPr>
                                </m:sSupPr>
                                <m:e>
                                  <m:r>
                                    <a:rPr lang="ar-AE" sz="1800" b="0" i="1" smtClean="0">
                                      <a:latin typeface="Cambria Math"/>
                                    </a:rPr>
                                    <m:t>𝐴</m:t>
                                  </m:r>
                                </m:e>
                                <m:sup>
                                  <m:r>
                                    <a:rPr lang="ar-AE" sz="1800" b="0" i="1" smtClean="0">
                                      <a:latin typeface="Cambria Math"/>
                                    </a:rPr>
                                    <m:t>3</m:t>
                                  </m:r>
                                </m:sup>
                              </m:sSup>
                              <m:r>
                                <a:rPr lang="ar-AE" sz="1800" b="0" smtClean="0">
                                  <a:latin typeface="Cambria Math"/>
                                </a:rPr>
                                <m:t>−</m:t>
                              </m:r>
                              <m:sSup>
                                <m:sSupPr>
                                  <m:ctrlPr>
                                    <a:rPr lang="ar-AE" sz="1800" b="0" i="1">
                                      <a:latin typeface="Cambria Math" panose="02040503050406030204" pitchFamily="18" charset="0"/>
                                    </a:rPr>
                                  </m:ctrlPr>
                                </m:sSupPr>
                                <m:e>
                                  <m:r>
                                    <a:rPr lang="ar-AE" sz="1800" b="0" i="1" smtClean="0">
                                      <a:latin typeface="Cambria Math"/>
                                    </a:rPr>
                                    <m:t>𝐵</m:t>
                                  </m:r>
                                </m:e>
                                <m:sup>
                                  <m:r>
                                    <a:rPr lang="ar-AE" sz="1800" b="0" i="1" smtClean="0">
                                      <a:latin typeface="Cambria Math"/>
                                    </a:rPr>
                                    <m:t>3</m:t>
                                  </m:r>
                                </m:sup>
                              </m:sSup>
                            </m:oMath>
                          </a14:m>
                          <a:r>
                            <a:rPr lang="en-US" sz="1800" b="0" i="1" dirty="0">
                              <a:latin typeface="Cambria Math" panose="02040503050406030204" pitchFamily="18" charset="0"/>
                            </a:rPr>
                            <a:t> </a:t>
                          </a:r>
                          <a:br>
                            <a:rPr lang="ar-AE" sz="1800" b="0" i="1" dirty="0">
                              <a:latin typeface="Cambria Math" panose="02040503050406030204" pitchFamily="18" charset="0"/>
                            </a:rPr>
                          </a:br>
                          <a:r>
                            <a:rPr lang="en-US" sz="1800" b="0" i="0" kern="1200" dirty="0">
                              <a:solidFill>
                                <a:schemeClr val="tx1"/>
                              </a:solidFill>
                              <a:effectLst/>
                              <a:latin typeface="+mn-lt"/>
                              <a:ea typeface="+mn-ea"/>
                              <a:cs typeface="+mn-cs"/>
                            </a:rPr>
                            <a:t> </a:t>
                          </a:r>
                          <a14:m>
                            <m:oMath xmlns:m="http://schemas.openxmlformats.org/officeDocument/2006/math">
                              <m:r>
                                <a:rPr lang="ar-AE" sz="1800" b="0" smtClean="0">
                                  <a:latin typeface="Cambria Math"/>
                                </a:rPr>
                                <m:t>=</m:t>
                              </m:r>
                              <m:d>
                                <m:dPr>
                                  <m:ctrlPr>
                                    <a:rPr lang="ar-AE" sz="1800" b="0" i="1">
                                      <a:latin typeface="Cambria Math" panose="02040503050406030204" pitchFamily="18" charset="0"/>
                                    </a:rPr>
                                  </m:ctrlPr>
                                </m:dPr>
                                <m:e>
                                  <m:r>
                                    <a:rPr lang="ar-AE" sz="1800" b="0" i="1" smtClean="0">
                                      <a:latin typeface="Cambria Math"/>
                                    </a:rPr>
                                    <m:t>𝐴</m:t>
                                  </m:r>
                                  <m:r>
                                    <a:rPr lang="ar-AE" sz="1800" b="0" smtClean="0">
                                      <a:latin typeface="Cambria Math"/>
                                    </a:rPr>
                                    <m:t>−</m:t>
                                  </m:r>
                                  <m:r>
                                    <a:rPr lang="ar-AE" sz="1800" b="0" i="1" smtClean="0">
                                      <a:latin typeface="Cambria Math"/>
                                    </a:rPr>
                                    <m:t>𝐵</m:t>
                                  </m:r>
                                </m:e>
                              </m:d>
                              <m:d>
                                <m:dPr>
                                  <m:ctrlPr>
                                    <a:rPr lang="ar-AE" sz="1800" b="0" i="1">
                                      <a:latin typeface="Cambria Math" panose="02040503050406030204" pitchFamily="18" charset="0"/>
                                    </a:rPr>
                                  </m:ctrlPr>
                                </m:dPr>
                                <m:e>
                                  <m:sSup>
                                    <m:sSupPr>
                                      <m:ctrlPr>
                                        <a:rPr lang="ar-AE" sz="1800" b="0" i="1">
                                          <a:latin typeface="Cambria Math" panose="02040503050406030204" pitchFamily="18" charset="0"/>
                                        </a:rPr>
                                      </m:ctrlPr>
                                    </m:sSupPr>
                                    <m:e>
                                      <m:r>
                                        <a:rPr lang="ar-AE" sz="1800" b="0" i="1" smtClean="0">
                                          <a:latin typeface="Cambria Math"/>
                                        </a:rPr>
                                        <m:t>𝐴</m:t>
                                      </m:r>
                                    </m:e>
                                    <m:sup>
                                      <m:r>
                                        <a:rPr lang="ar-AE" sz="1800" b="0" i="1" smtClean="0">
                                          <a:latin typeface="Cambria Math"/>
                                        </a:rPr>
                                        <m:t>2</m:t>
                                      </m:r>
                                    </m:sup>
                                  </m:sSup>
                                  <m:r>
                                    <a:rPr lang="ar-AE" sz="1800" b="0" smtClean="0">
                                      <a:latin typeface="Cambria Math"/>
                                    </a:rPr>
                                    <m:t>+</m:t>
                                  </m:r>
                                  <m:r>
                                    <a:rPr lang="ar-AE" sz="1800" b="0" i="1" smtClean="0">
                                      <a:latin typeface="Cambria Math"/>
                                    </a:rPr>
                                    <m:t>𝐴𝐵</m:t>
                                  </m:r>
                                  <m:r>
                                    <a:rPr lang="ar-AE" sz="1800" b="0" smtClean="0">
                                      <a:latin typeface="Cambria Math"/>
                                    </a:rPr>
                                    <m:t>+</m:t>
                                  </m:r>
                                  <m:sSup>
                                    <m:sSupPr>
                                      <m:ctrlPr>
                                        <a:rPr lang="ar-AE" sz="1800" b="0" i="1">
                                          <a:latin typeface="Cambria Math" panose="02040503050406030204" pitchFamily="18" charset="0"/>
                                        </a:rPr>
                                      </m:ctrlPr>
                                    </m:sSupPr>
                                    <m:e>
                                      <m:r>
                                        <a:rPr lang="ar-AE" sz="1800" b="0" i="1" smtClean="0">
                                          <a:latin typeface="Cambria Math"/>
                                        </a:rPr>
                                        <m:t>𝐵</m:t>
                                      </m:r>
                                    </m:e>
                                    <m:sup>
                                      <m:r>
                                        <a:rPr lang="ar-AE" sz="1800" b="0" i="1" smtClean="0">
                                          <a:latin typeface="Cambria Math"/>
                                        </a:rPr>
                                        <m:t>2</m:t>
                                      </m:r>
                                    </m:sup>
                                  </m:sSup>
                                </m:e>
                              </m:d>
                            </m:oMath>
                          </a14:m>
                          <a:r>
                            <a:rPr lang="en-US" sz="1800" b="0" dirty="0"/>
                            <a:t> </a:t>
                          </a:r>
                          <a:endParaRPr sz="1800" b="0" dirty="0"/>
                        </a:p>
                      </a:txBody>
                      <a:tcPr/>
                    </a:tc>
                    <a:extLst>
                      <a:ext uri="{0D108BD9-81ED-4DB2-BD59-A6C34878D82A}">
                        <a16:rowId xmlns:a16="http://schemas.microsoft.com/office/drawing/2014/main" val="10002"/>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5</m:t>
                                  </m:r>
                                  <m:r>
                                    <a:rPr sz="2000">
                                      <a:latin typeface="Cambria Math"/>
                                    </a:rPr>
                                    <m:t>𝑦</m:t>
                                  </m:r>
                                  <m:r>
                                    <a:rPr sz="2000">
                                      <a:latin typeface="Cambria Math"/>
                                    </a:rPr>
                                    <m:t>−</m:t>
                                  </m:r>
                                  <m:r>
                                    <a:rPr sz="2000">
                                      <a:latin typeface="Cambria Math"/>
                                    </a:rPr>
                                    <m:t>2</m:t>
                                  </m:r>
                                  <m:r>
                                    <a:rPr sz="2000">
                                      <a:latin typeface="Cambria Math"/>
                                    </a:rPr>
                                    <m:t>𝑧</m:t>
                                  </m:r>
                                </m:e>
                              </m:d>
                              <m:d>
                                <m:dPr>
                                  <m:ctrlPr>
                                    <a:rPr sz="2000" i="1">
                                      <a:latin typeface="Cambria Math" panose="02040503050406030204" pitchFamily="18" charset="0"/>
                                    </a:rPr>
                                  </m:ctrlPr>
                                </m:dPr>
                                <m:e>
                                  <m:r>
                                    <a:rPr sz="2000">
                                      <a:latin typeface="Cambria Math"/>
                                    </a:rPr>
                                    <m:t>25</m:t>
                                  </m:r>
                                  <m:sSup>
                                    <m:sSupPr>
                                      <m:ctrlPr>
                                        <a:rPr sz="2000" i="1">
                                          <a:latin typeface="Cambria Math" panose="02040503050406030204" pitchFamily="18" charset="0"/>
                                        </a:rPr>
                                      </m:ctrlPr>
                                    </m:sSupPr>
                                    <m:e>
                                      <m:r>
                                        <a:rPr sz="2000">
                                          <a:latin typeface="Cambria Math"/>
                                        </a:rPr>
                                        <m:t>𝑦</m:t>
                                      </m:r>
                                    </m:e>
                                    <m:sup>
                                      <m:r>
                                        <a:rPr sz="2000">
                                          <a:latin typeface="Cambria Math"/>
                                        </a:rPr>
                                        <m:t>2</m:t>
                                      </m:r>
                                    </m:sup>
                                  </m:sSup>
                                  <m:r>
                                    <a:rPr sz="2000">
                                      <a:latin typeface="Cambria Math"/>
                                    </a:rPr>
                                    <m:t>+</m:t>
                                  </m:r>
                                  <m:r>
                                    <a:rPr sz="2000">
                                      <a:latin typeface="Cambria Math"/>
                                    </a:rPr>
                                    <m:t>10</m:t>
                                  </m:r>
                                  <m:r>
                                    <a:rPr sz="2000">
                                      <a:latin typeface="Cambria Math"/>
                                    </a:rPr>
                                    <m:t>𝑦𝑧</m:t>
                                  </m:r>
                                  <m:r>
                                    <a:rPr sz="2000">
                                      <a:latin typeface="Cambria Math"/>
                                    </a:rPr>
                                    <m:t>+</m:t>
                                  </m:r>
                                  <m:r>
                                    <a:rPr sz="2000">
                                      <a:latin typeface="Cambria Math"/>
                                    </a:rPr>
                                    <m:t>4</m:t>
                                  </m:r>
                                  <m:sSup>
                                    <m:sSupPr>
                                      <m:ctrlPr>
                                        <a:rPr sz="2000" i="1">
                                          <a:latin typeface="Cambria Math" panose="02040503050406030204" pitchFamily="18" charset="0"/>
                                        </a:rPr>
                                      </m:ctrlPr>
                                    </m:sSupPr>
                                    <m:e>
                                      <m:r>
                                        <a:rPr sz="2000">
                                          <a:latin typeface="Cambria Math"/>
                                        </a:rPr>
                                        <m:t>𝑧</m:t>
                                      </m:r>
                                    </m:e>
                                    <m:sup>
                                      <m:r>
                                        <a:rPr sz="2000">
                                          <a:latin typeface="Cambria Math"/>
                                        </a:rPr>
                                        <m:t>2</m:t>
                                      </m:r>
                                    </m:sup>
                                  </m:sSup>
                                </m:e>
                              </m:d>
                            </m:oMath>
                          </a14:m>
                          <a:endParaRPr sz="2000" dirty="0"/>
                        </a:p>
                      </a:txBody>
                      <a:tcPr/>
                    </a:tc>
                    <a:tc vMerge="1">
                      <a:txBody>
                        <a:bodyPr/>
                        <a:lstStyle/>
                        <a:p>
                          <a:pPr algn="l"/>
                          <a:endParaRPr sz="18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1DEABA0C-CEB0-4392-ACFD-5CC9397C3C97}"/>
                  </a:ext>
                </a:extLst>
              </p:cNvPr>
              <p:cNvGraphicFramePr>
                <a:graphicFrameLocks/>
              </p:cNvGraphicFramePr>
              <p:nvPr>
                <p:extLst>
                  <p:ext uri="{D42A27DB-BD31-4B8C-83A1-F6EECF244321}">
                    <p14:modId xmlns:p14="http://schemas.microsoft.com/office/powerpoint/2010/main" val="1948885003"/>
                  </p:ext>
                </p:extLst>
              </p:nvPr>
            </p:nvGraphicFramePr>
            <p:xfrm>
              <a:off x="838200" y="1113836"/>
              <a:ext cx="7920292" cy="1624203"/>
            </p:xfrm>
            <a:graphic>
              <a:graphicData uri="http://schemas.openxmlformats.org/drawingml/2006/table">
                <a:tbl>
                  <a:tblPr firstRow="1" bandRow="1">
                    <a:tableStyleId>{2D5ABB26-0587-4C30-8999-92F81FD0307C}</a:tableStyleId>
                  </a:tblPr>
                  <a:tblGrid>
                    <a:gridCol w="4853559">
                      <a:extLst>
                        <a:ext uri="{9D8B030D-6E8A-4147-A177-3AD203B41FA5}">
                          <a16:colId xmlns:a16="http://schemas.microsoft.com/office/drawing/2014/main" val="20000"/>
                        </a:ext>
                      </a:extLst>
                    </a:gridCol>
                    <a:gridCol w="3066733">
                      <a:extLst>
                        <a:ext uri="{9D8B030D-6E8A-4147-A177-3AD203B41FA5}">
                          <a16:colId xmlns:a16="http://schemas.microsoft.com/office/drawing/2014/main" val="20001"/>
                        </a:ext>
                      </a:extLst>
                    </a:gridCol>
                  </a:tblGrid>
                  <a:tr h="396240">
                    <a:tc>
                      <a:txBody>
                        <a:bodyPr/>
                        <a:lstStyle/>
                        <a:p>
                          <a:endParaRPr lang="en-US"/>
                        </a:p>
                      </a:txBody>
                      <a:tcPr>
                        <a:blipFill>
                          <a:blip r:embed="rId2"/>
                          <a:stretch>
                            <a:fillRect t="-7692" r="-63112" b="-338462"/>
                          </a:stretch>
                        </a:blipFill>
                      </a:tcPr>
                    </a:tc>
                    <a:tc>
                      <a:txBody>
                        <a:bodyPr/>
                        <a:lstStyle/>
                        <a:p>
                          <a:pPr algn="l">
                            <a:defRPr b="1"/>
                          </a:pPr>
                          <a:r>
                            <a:rPr lang="en-US" sz="1800" b="0" dirty="0"/>
                            <a:t>A difference of two cubes</a:t>
                          </a:r>
                          <a:endParaRPr sz="1800" b="0" dirty="0"/>
                        </a:p>
                      </a:txBody>
                      <a:tcPr anchor="ctr"/>
                    </a:tc>
                    <a:extLst>
                      <a:ext uri="{0D108BD9-81ED-4DB2-BD59-A6C34878D82A}">
                        <a16:rowId xmlns:a16="http://schemas.microsoft.com/office/drawing/2014/main" val="10000"/>
                      </a:ext>
                    </a:extLst>
                  </a:tr>
                  <a:tr h="396240">
                    <a:tc>
                      <a:txBody>
                        <a:bodyPr/>
                        <a:lstStyle/>
                        <a:p>
                          <a:endParaRPr lang="en-US"/>
                        </a:p>
                      </a:txBody>
                      <a:tcPr>
                        <a:blipFill>
                          <a:blip r:embed="rId2"/>
                          <a:stretch>
                            <a:fillRect t="-106061" r="-63112" b="-233333"/>
                          </a:stretch>
                        </a:blipFill>
                      </a:tcPr>
                    </a:tc>
                    <a:tc>
                      <a:txBody>
                        <a:bodyPr/>
                        <a:lstStyle/>
                        <a:p>
                          <a:endParaRPr lang="en-US"/>
                        </a:p>
                      </a:txBody>
                      <a:tcPr anchor="ctr">
                        <a:blipFill>
                          <a:blip r:embed="rId2"/>
                          <a:stretch>
                            <a:fillRect l="-158449" t="-106061" b="-233333"/>
                          </a:stretch>
                        </a:blipFill>
                      </a:tcPr>
                    </a:tc>
                    <a:extLst>
                      <a:ext uri="{0D108BD9-81ED-4DB2-BD59-A6C34878D82A}">
                        <a16:rowId xmlns:a16="http://schemas.microsoft.com/office/drawing/2014/main" val="10001"/>
                      </a:ext>
                    </a:extLst>
                  </a:tr>
                  <a:tr h="435483">
                    <a:tc>
                      <a:txBody>
                        <a:bodyPr/>
                        <a:lstStyle/>
                        <a:p>
                          <a:endParaRPr lang="en-US"/>
                        </a:p>
                      </a:txBody>
                      <a:tcPr>
                        <a:blipFill>
                          <a:blip r:embed="rId2"/>
                          <a:stretch>
                            <a:fillRect t="-188889" r="-63112" b="-113889"/>
                          </a:stretch>
                        </a:blipFill>
                      </a:tcPr>
                    </a:tc>
                    <a:tc rowSpan="2">
                      <a:txBody>
                        <a:bodyPr/>
                        <a:lstStyle/>
                        <a:p>
                          <a:endParaRPr lang="en-US"/>
                        </a:p>
                      </a:txBody>
                      <a:tcPr>
                        <a:blipFill>
                          <a:blip r:embed="rId2"/>
                          <a:stretch>
                            <a:fillRect l="-158449" t="-99270" b="-12409"/>
                          </a:stretch>
                        </a:blipFill>
                      </a:tcPr>
                    </a:tc>
                    <a:extLst>
                      <a:ext uri="{0D108BD9-81ED-4DB2-BD59-A6C34878D82A}">
                        <a16:rowId xmlns:a16="http://schemas.microsoft.com/office/drawing/2014/main" val="10002"/>
                      </a:ext>
                    </a:extLst>
                  </a:tr>
                  <a:tr h="396240">
                    <a:tc>
                      <a:txBody>
                        <a:bodyPr/>
                        <a:lstStyle/>
                        <a:p>
                          <a:endParaRPr lang="en-US"/>
                        </a:p>
                      </a:txBody>
                      <a:tcPr>
                        <a:blipFill>
                          <a:blip r:embed="rId2"/>
                          <a:stretch>
                            <a:fillRect t="-320000" r="-63112" b="-26154"/>
                          </a:stretch>
                        </a:blipFill>
                      </a:tcPr>
                    </a:tc>
                    <a:tc vMerge="1">
                      <a:txBody>
                        <a:bodyPr/>
                        <a:lstStyle/>
                        <a:p>
                          <a:pPr algn="l"/>
                          <a:endParaRPr sz="18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Factoring Special Binomials</a:t>
            </a:r>
            <a:r>
              <a:rPr lang="en-US" dirty="0"/>
              <a:t>—Slide 5</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4"/>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C727CD43-C08C-4D05-B819-85A875335564}"/>
                  </a:ext>
                </a:extLst>
              </p:cNvPr>
              <p:cNvGraphicFramePr>
                <a:graphicFrameLocks/>
              </p:cNvGraphicFramePr>
              <p:nvPr>
                <p:extLst>
                  <p:ext uri="{D42A27DB-BD31-4B8C-83A1-F6EECF244321}">
                    <p14:modId xmlns:p14="http://schemas.microsoft.com/office/powerpoint/2010/main" val="3487437123"/>
                  </p:ext>
                </p:extLst>
              </p:nvPr>
            </p:nvGraphicFramePr>
            <p:xfrm>
              <a:off x="838200" y="1105523"/>
              <a:ext cx="8001000" cy="2011680"/>
            </p:xfrm>
            <a:graphic>
              <a:graphicData uri="http://schemas.openxmlformats.org/drawingml/2006/table">
                <a:tbl>
                  <a:tblPr firstRow="1" bandRow="1">
                    <a:tableStyleId>{2D5ABB26-0587-4C30-8999-92F81FD0307C}</a:tableStyleId>
                  </a:tblPr>
                  <a:tblGrid>
                    <a:gridCol w="55626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tblGrid>
                  <a:tr h="370840">
                    <a:tc>
                      <a:txBody>
                        <a:bodyPr/>
                        <a:lstStyle/>
                        <a:p>
                          <a:pPr algn="l">
                            <a:defRPr sz="1800"/>
                          </a:pPr>
                          <a:r>
                            <a:rPr sz="2000" dirty="0"/>
                            <a:t>​</a:t>
                          </a:r>
                          <a14:m>
                            <m:oMath xmlns:m="http://schemas.openxmlformats.org/officeDocument/2006/math">
                              <m:r>
                                <a:rPr sz="2000">
                                  <a:latin typeface="Cambria Math"/>
                                </a:rPr>
                                <m:t>64</m:t>
                              </m:r>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e>
                                <m:sup>
                                  <m:r>
                                    <a:rPr sz="2000">
                                      <a:latin typeface="Cambria Math"/>
                                    </a:rPr>
                                    <m:t>3</m:t>
                                  </m:r>
                                </m:sup>
                              </m:sSup>
                            </m:oMath>
                          </a14:m>
                          <a:endParaRPr sz="2000" dirty="0"/>
                        </a:p>
                      </a:txBody>
                      <a:tcPr/>
                    </a:tc>
                    <a:tc rowSpan="4">
                      <a:txBody>
                        <a:bodyPr/>
                        <a:lstStyle/>
                        <a:p>
                          <a:pPr algn="l">
                            <a:defRPr b="1"/>
                          </a:pPr>
                          <a:r>
                            <a:rPr lang="en-US" b="0" dirty="0"/>
                            <a:t>In this difference of two cubes, the second cube is itself a binomial. But the factoring pattern still applies, leading to the final factored form of the original binomial.</a:t>
                          </a:r>
                          <a:endParaRPr b="0" dirty="0"/>
                        </a:p>
                      </a:txBody>
                      <a:tcPr/>
                    </a:tc>
                    <a:extLst>
                      <a:ext uri="{0D108BD9-81ED-4DB2-BD59-A6C34878D82A}">
                        <a16:rowId xmlns:a16="http://schemas.microsoft.com/office/drawing/2014/main" val="10000"/>
                      </a:ext>
                    </a:extLst>
                  </a:tr>
                  <a:tr h="370840">
                    <a:tc>
                      <a:txBody>
                        <a:bodyPr/>
                        <a:lstStyle/>
                        <a:p>
                          <a:pPr algn="l">
                            <a:defRPr sz="1800"/>
                          </a:pPr>
                          <a:r>
                            <a:rPr lang="en-US" sz="2000" b="0" i="0" kern="1200" dirty="0">
                              <a:solidFill>
                                <a:schemeClr val="tx1"/>
                              </a:solidFill>
                              <a:effectLst/>
                              <a:latin typeface="+mn-lt"/>
                              <a:ea typeface="+mn-ea"/>
                              <a:cs typeface="+mn-cs"/>
                            </a:rPr>
                            <a:t> </a:t>
                          </a:r>
                          <a:r>
                            <a:rPr sz="2000" dirty="0"/>
                            <a:t>​</a:t>
                          </a:r>
                          <a14:m>
                            <m:oMath xmlns:m="http://schemas.openxmlformats.org/officeDocument/2006/math">
                              <m:r>
                                <a:rPr sz="2000">
                                  <a:latin typeface="Cambria Math"/>
                                </a:rPr>
                                <m:t>=</m:t>
                              </m:r>
                              <m:sSup>
                                <m:sSupPr>
                                  <m:ctrlPr>
                                    <a:rPr sz="2000" i="1">
                                      <a:latin typeface="Cambria Math" panose="02040503050406030204" pitchFamily="18" charset="0"/>
                                    </a:rPr>
                                  </m:ctrlPr>
                                </m:sSupPr>
                                <m:e>
                                  <m:r>
                                    <a:rPr sz="2000">
                                      <a:latin typeface="Cambria Math"/>
                                    </a:rPr>
                                    <m:t>4</m:t>
                                  </m:r>
                                </m:e>
                                <m:sup>
                                  <m:r>
                                    <a:rPr sz="2000">
                                      <a:latin typeface="Cambria Math"/>
                                    </a:rPr>
                                    <m:t>3</m:t>
                                  </m:r>
                                </m:sup>
                              </m:sSup>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e>
                                <m:sup>
                                  <m:r>
                                    <a:rPr sz="2000">
                                      <a:latin typeface="Cambria Math"/>
                                    </a:rPr>
                                    <m:t>3</m:t>
                                  </m:r>
                                </m:sup>
                              </m:sSup>
                            </m:oMath>
                          </a14:m>
                          <a:endParaRPr sz="2000" dirty="0"/>
                        </a:p>
                      </a:txBody>
                      <a:tcPr/>
                    </a:tc>
                    <a:tc vMerge="1">
                      <a:txBody>
                        <a:bodyPr/>
                        <a:lstStyle/>
                        <a:p>
                          <a:pPr algn="l"/>
                          <a:endParaRPr/>
                        </a:p>
                      </a:txBody>
                      <a:tcPr/>
                    </a:tc>
                    <a:extLst>
                      <a:ext uri="{0D108BD9-81ED-4DB2-BD59-A6C34878D82A}">
                        <a16:rowId xmlns:a16="http://schemas.microsoft.com/office/drawing/2014/main" val="10001"/>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4</m:t>
                                  </m:r>
                                  <m:r>
                                    <a:rPr sz="2000">
                                      <a:latin typeface="Cambria Math"/>
                                    </a:rPr>
                                    <m:t>−</m:t>
                                  </m:r>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e>
                              </m:d>
                              <m:d>
                                <m:dPr>
                                  <m:ctrlPr>
                                    <a:rPr sz="2000" i="1">
                                      <a:latin typeface="Cambria Math" panose="02040503050406030204" pitchFamily="18" charset="0"/>
                                    </a:rPr>
                                  </m:ctrlPr>
                                </m:dPr>
                                <m:e>
                                  <m:sSup>
                                    <m:sSupPr>
                                      <m:ctrlPr>
                                        <a:rPr sz="2000" i="1">
                                          <a:latin typeface="Cambria Math" panose="02040503050406030204" pitchFamily="18" charset="0"/>
                                        </a:rPr>
                                      </m:ctrlPr>
                                    </m:sSupPr>
                                    <m:e>
                                      <m:r>
                                        <a:rPr sz="2000">
                                          <a:latin typeface="Cambria Math"/>
                                        </a:rPr>
                                        <m:t>4</m:t>
                                      </m:r>
                                    </m:e>
                                    <m:sup>
                                      <m:r>
                                        <a:rPr sz="2000">
                                          <a:latin typeface="Cambria Math"/>
                                        </a:rPr>
                                        <m:t>2</m:t>
                                      </m:r>
                                    </m:sup>
                                  </m:sSup>
                                  <m:r>
                                    <a:rPr sz="2000">
                                      <a:latin typeface="Cambria Math"/>
                                    </a:rPr>
                                    <m:t>+</m:t>
                                  </m:r>
                                  <m:r>
                                    <a:rPr sz="2000">
                                      <a:latin typeface="Cambria Math"/>
                                    </a:rPr>
                                    <m:t>4</m:t>
                                  </m:r>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r>
                                    <a:rPr sz="2000">
                                      <a:latin typeface="Cambria Math"/>
                                    </a:rPr>
                                    <m:t>+</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𝑥</m:t>
                                          </m:r>
                                          <m:r>
                                            <a:rPr sz="2000">
                                              <a:latin typeface="Cambria Math"/>
                                            </a:rPr>
                                            <m:t>+</m:t>
                                          </m:r>
                                          <m:r>
                                            <a:rPr sz="2000">
                                              <a:latin typeface="Cambria Math"/>
                                            </a:rPr>
                                            <m:t>𝑦</m:t>
                                          </m:r>
                                        </m:e>
                                      </m:d>
                                    </m:e>
                                    <m:sup>
                                      <m:r>
                                        <a:rPr sz="2000">
                                          <a:latin typeface="Cambria Math"/>
                                        </a:rPr>
                                        <m:t>2</m:t>
                                      </m:r>
                                    </m:sup>
                                  </m:sSup>
                                </m:e>
                              </m:d>
                            </m:oMath>
                          </a14:m>
                          <a:endParaRPr sz="2000" dirty="0"/>
                        </a:p>
                      </a:txBody>
                      <a:tcPr/>
                    </a:tc>
                    <a:tc vMerge="1">
                      <a:txBody>
                        <a:bodyPr/>
                        <a:lstStyle/>
                        <a:p>
                          <a:pPr algn="l"/>
                          <a:endParaRPr/>
                        </a:p>
                      </a:txBody>
                      <a:tcPr/>
                    </a:tc>
                    <a:extLst>
                      <a:ext uri="{0D108BD9-81ED-4DB2-BD59-A6C34878D82A}">
                        <a16:rowId xmlns:a16="http://schemas.microsoft.com/office/drawing/2014/main" val="10002"/>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4</m:t>
                                  </m:r>
                                  <m:r>
                                    <a:rPr sz="2000">
                                      <a:latin typeface="Cambria Math"/>
                                    </a:rPr>
                                    <m:t>−</m:t>
                                  </m:r>
                                  <m:r>
                                    <a:rPr sz="2000">
                                      <a:latin typeface="Cambria Math"/>
                                    </a:rPr>
                                    <m:t>𝑥</m:t>
                                  </m:r>
                                  <m:r>
                                    <a:rPr sz="2000">
                                      <a:latin typeface="Cambria Math"/>
                                    </a:rPr>
                                    <m:t>−</m:t>
                                  </m:r>
                                  <m:r>
                                    <a:rPr sz="2000">
                                      <a:latin typeface="Cambria Math"/>
                                    </a:rPr>
                                    <m:t>𝑦</m:t>
                                  </m:r>
                                </m:e>
                              </m:d>
                              <m:d>
                                <m:dPr>
                                  <m:ctrlPr>
                                    <a:rPr sz="2000" i="1">
                                      <a:latin typeface="Cambria Math" panose="02040503050406030204" pitchFamily="18" charset="0"/>
                                    </a:rPr>
                                  </m:ctrlPr>
                                </m:dPr>
                                <m:e>
                                  <m:r>
                                    <a:rPr sz="2000">
                                      <a:latin typeface="Cambria Math"/>
                                    </a:rPr>
                                    <m:t>16</m:t>
                                  </m:r>
                                  <m:r>
                                    <a:rPr sz="2000">
                                      <a:latin typeface="Cambria Math"/>
                                    </a:rPr>
                                    <m:t>+</m:t>
                                  </m:r>
                                  <m:r>
                                    <a:rPr sz="2000">
                                      <a:latin typeface="Cambria Math"/>
                                    </a:rPr>
                                    <m:t>4</m:t>
                                  </m:r>
                                  <m:r>
                                    <a:rPr sz="2000">
                                      <a:latin typeface="Cambria Math"/>
                                    </a:rPr>
                                    <m:t>𝑥</m:t>
                                  </m:r>
                                  <m:r>
                                    <a:rPr sz="2000">
                                      <a:latin typeface="Cambria Math"/>
                                    </a:rPr>
                                    <m:t>+</m:t>
                                  </m:r>
                                  <m:r>
                                    <a:rPr sz="2000">
                                      <a:latin typeface="Cambria Math"/>
                                    </a:rPr>
                                    <m:t>4</m:t>
                                  </m:r>
                                  <m:r>
                                    <a:rPr sz="2000">
                                      <a:latin typeface="Cambria Math"/>
                                    </a:rPr>
                                    <m:t>𝑦</m:t>
                                  </m:r>
                                  <m:r>
                                    <a:rPr sz="2000">
                                      <a:latin typeface="Cambria Math"/>
                                    </a:rPr>
                                    <m:t>+</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r>
                                    <a:rPr sz="2000">
                                      <a:latin typeface="Cambria Math"/>
                                    </a:rPr>
                                    <m:t>+</m:t>
                                  </m:r>
                                  <m:r>
                                    <a:rPr sz="2000">
                                      <a:latin typeface="Cambria Math"/>
                                    </a:rPr>
                                    <m:t>2</m:t>
                                  </m:r>
                                  <m:r>
                                    <a:rPr sz="2000">
                                      <a:latin typeface="Cambria Math"/>
                                    </a:rPr>
                                    <m:t>𝑥𝑦</m:t>
                                  </m:r>
                                  <m:r>
                                    <a:rPr sz="2000">
                                      <a:latin typeface="Cambria Math"/>
                                    </a:rPr>
                                    <m:t>+</m:t>
                                  </m:r>
                                  <m:sSup>
                                    <m:sSupPr>
                                      <m:ctrlPr>
                                        <a:rPr sz="2000" i="1">
                                          <a:latin typeface="Cambria Math" panose="02040503050406030204" pitchFamily="18" charset="0"/>
                                        </a:rPr>
                                      </m:ctrlPr>
                                    </m:sSupPr>
                                    <m:e>
                                      <m:r>
                                        <a:rPr sz="2000">
                                          <a:latin typeface="Cambria Math"/>
                                        </a:rPr>
                                        <m:t>𝑦</m:t>
                                      </m:r>
                                    </m:e>
                                    <m:sup>
                                      <m:r>
                                        <a:rPr sz="2000">
                                          <a:latin typeface="Cambria Math"/>
                                        </a:rPr>
                                        <m:t>2</m:t>
                                      </m:r>
                                    </m:sup>
                                  </m:sSup>
                                </m:e>
                              </m:d>
                            </m:oMath>
                          </a14:m>
                          <a:endParaRPr sz="2000" dirty="0"/>
                        </a:p>
                      </a:txBody>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C727CD43-C08C-4D05-B819-85A875335564}"/>
                  </a:ext>
                </a:extLst>
              </p:cNvPr>
              <p:cNvGraphicFramePr>
                <a:graphicFrameLocks/>
              </p:cNvGraphicFramePr>
              <p:nvPr>
                <p:extLst>
                  <p:ext uri="{D42A27DB-BD31-4B8C-83A1-F6EECF244321}">
                    <p14:modId xmlns:p14="http://schemas.microsoft.com/office/powerpoint/2010/main" val="3487437123"/>
                  </p:ext>
                </p:extLst>
              </p:nvPr>
            </p:nvGraphicFramePr>
            <p:xfrm>
              <a:off x="838200" y="1105523"/>
              <a:ext cx="8001000" cy="2011680"/>
            </p:xfrm>
            <a:graphic>
              <a:graphicData uri="http://schemas.openxmlformats.org/drawingml/2006/table">
                <a:tbl>
                  <a:tblPr firstRow="1" bandRow="1">
                    <a:tableStyleId>{2D5ABB26-0587-4C30-8999-92F81FD0307C}</a:tableStyleId>
                  </a:tblPr>
                  <a:tblGrid>
                    <a:gridCol w="55626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tblGrid>
                  <a:tr h="396240">
                    <a:tc>
                      <a:txBody>
                        <a:bodyPr/>
                        <a:lstStyle/>
                        <a:p>
                          <a:endParaRPr lang="en-US"/>
                        </a:p>
                      </a:txBody>
                      <a:tcPr>
                        <a:blipFill>
                          <a:blip r:embed="rId2"/>
                          <a:stretch>
                            <a:fillRect t="-7692" r="-43812" b="-432308"/>
                          </a:stretch>
                        </a:blipFill>
                      </a:tcPr>
                    </a:tc>
                    <a:tc rowSpan="4">
                      <a:txBody>
                        <a:bodyPr/>
                        <a:lstStyle/>
                        <a:p>
                          <a:pPr algn="l">
                            <a:defRPr b="1"/>
                          </a:pPr>
                          <a:r>
                            <a:rPr lang="en-US" b="0" dirty="0"/>
                            <a:t>In this difference of two cubes, the second cube is itself a binomial. But the factoring pattern still applies, leading to the final factored form of the original binomial.</a:t>
                          </a:r>
                          <a:endParaRPr b="0" dirty="0"/>
                        </a:p>
                      </a:txBody>
                      <a:tcPr/>
                    </a:tc>
                    <a:extLst>
                      <a:ext uri="{0D108BD9-81ED-4DB2-BD59-A6C34878D82A}">
                        <a16:rowId xmlns:a16="http://schemas.microsoft.com/office/drawing/2014/main" val="10000"/>
                      </a:ext>
                    </a:extLst>
                  </a:tr>
                  <a:tr h="396240">
                    <a:tc>
                      <a:txBody>
                        <a:bodyPr/>
                        <a:lstStyle/>
                        <a:p>
                          <a:endParaRPr lang="en-US"/>
                        </a:p>
                      </a:txBody>
                      <a:tcPr>
                        <a:blipFill>
                          <a:blip r:embed="rId2"/>
                          <a:stretch>
                            <a:fillRect t="-107692" r="-43812" b="-332308"/>
                          </a:stretch>
                        </a:blipFill>
                      </a:tcPr>
                    </a:tc>
                    <a:tc vMerge="1">
                      <a:txBody>
                        <a:bodyPr/>
                        <a:lstStyle/>
                        <a:p>
                          <a:pPr algn="l"/>
                          <a:endParaRPr/>
                        </a:p>
                      </a:txBody>
                      <a:tcPr/>
                    </a:tc>
                    <a:extLst>
                      <a:ext uri="{0D108BD9-81ED-4DB2-BD59-A6C34878D82A}">
                        <a16:rowId xmlns:a16="http://schemas.microsoft.com/office/drawing/2014/main" val="10001"/>
                      </a:ext>
                    </a:extLst>
                  </a:tr>
                  <a:tr h="435483">
                    <a:tc>
                      <a:txBody>
                        <a:bodyPr/>
                        <a:lstStyle/>
                        <a:p>
                          <a:endParaRPr lang="en-US"/>
                        </a:p>
                      </a:txBody>
                      <a:tcPr>
                        <a:blipFill>
                          <a:blip r:embed="rId2"/>
                          <a:stretch>
                            <a:fillRect t="-187500" r="-43812" b="-200000"/>
                          </a:stretch>
                        </a:blipFill>
                      </a:tcPr>
                    </a:tc>
                    <a:tc vMerge="1">
                      <a:txBody>
                        <a:bodyPr/>
                        <a:lstStyle/>
                        <a:p>
                          <a:pPr algn="l"/>
                          <a:endParaRPr/>
                        </a:p>
                      </a:txBody>
                      <a:tcPr/>
                    </a:tc>
                    <a:extLst>
                      <a:ext uri="{0D108BD9-81ED-4DB2-BD59-A6C34878D82A}">
                        <a16:rowId xmlns:a16="http://schemas.microsoft.com/office/drawing/2014/main" val="10002"/>
                      </a:ext>
                    </a:extLst>
                  </a:tr>
                  <a:tr h="783717">
                    <a:tc>
                      <a:txBody>
                        <a:bodyPr/>
                        <a:lstStyle/>
                        <a:p>
                          <a:endParaRPr lang="en-US"/>
                        </a:p>
                      </a:txBody>
                      <a:tcPr>
                        <a:blipFill>
                          <a:blip r:embed="rId2"/>
                          <a:stretch>
                            <a:fillRect t="-160465" r="-43812" b="-11628"/>
                          </a:stretch>
                        </a:blipFill>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4</a:t>
            </a:r>
            <a:r>
              <a:rPr dirty="0"/>
              <a:t>: Factoring a Trinomial</a:t>
            </a:r>
            <a:r>
              <a:rPr lang="en-US" dirty="0"/>
              <a:t>—Slide 1</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sz="2800" dirty="0"/>
                  <a:t>To factor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12</m:t>
                    </m:r>
                  </m:oMath>
                </a14:m>
                <a:r>
                  <a:rPr lang="ar-AE" sz="2800" dirty="0"/>
                  <a:t> </a:t>
                </a:r>
                <a:r>
                  <a:rPr lang="en-US" sz="2800" dirty="0"/>
                  <a:t>we can begin by writing </a:t>
                </a:r>
                <a:br>
                  <a:rPr lang="en-US" i="1" dirty="0">
                    <a:latin typeface="Cambria Math" panose="02040503050406030204" pitchFamily="18" charset="0"/>
                  </a:rPr>
                </a:b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12</m:t>
                    </m:r>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borderBox>
                          <m:borderBoxPr>
                            <m:ctrlPr>
                              <a:rPr lang="ar-AE" i="1" smtClean="0">
                                <a:latin typeface="Cambria Math" panose="02040503050406030204" pitchFamily="18" charset="0"/>
                              </a:rPr>
                            </m:ctrlPr>
                          </m:borderBoxPr>
                          <m:e>
                            <m:r>
                              <a:rPr lang="ar-AE" b="0" i="1" smtClean="0">
                                <a:latin typeface="Cambria Math" panose="02040503050406030204" pitchFamily="18" charset="0"/>
                              </a:rPr>
                              <m:t>?</m:t>
                            </m:r>
                          </m:e>
                        </m:borderBox>
                      </m:e>
                    </m:d>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borderBox>
                          <m:borderBoxPr>
                            <m:ctrlPr>
                              <a:rPr lang="ar-AE" i="1">
                                <a:latin typeface="Cambria Math" panose="02040503050406030204" pitchFamily="18" charset="0"/>
                              </a:rPr>
                            </m:ctrlPr>
                          </m:borderBoxPr>
                          <m:e>
                            <m:r>
                              <a:rPr lang="ar-AE" i="1">
                                <a:latin typeface="Cambria Math" panose="02040503050406030204" pitchFamily="18" charset="0"/>
                              </a:rPr>
                              <m:t>?</m:t>
                            </m:r>
                          </m:e>
                        </m:borderBox>
                      </m:e>
                    </m:d>
                  </m:oMath>
                </a14:m>
                <a:r>
                  <a:rPr lang="ar-AE" sz="2800" dirty="0"/>
                  <a:t> </a:t>
                </a:r>
                <a:r>
                  <a:rPr lang="en-US" sz="2800" dirty="0"/>
                  <a:t>and then try to find two integers to replace the question marks. </a:t>
                </a:r>
              </a:p>
              <a:p>
                <a:pPr>
                  <a:defRPr sz="2800"/>
                </a:pPr>
                <a:endParaRPr lang="en-US" dirty="0"/>
              </a:p>
              <a:p>
                <a:pPr>
                  <a:defRPr sz="2800"/>
                </a:pPr>
                <a:r>
                  <a:rPr lang="en-US" sz="2800" dirty="0"/>
                  <a:t>The two integers we seek must have a product of </a:t>
                </a:r>
                <a:r>
                  <a:rPr lang="en-US" sz="2800" dirty="0">
                    <a:latin typeface="Cambria Math" panose="02040503050406030204" pitchFamily="18" charset="0"/>
                    <a:ea typeface="Cambria Math" panose="02040503050406030204" pitchFamily="18" charset="0"/>
                  </a:rPr>
                  <a:t>−12</a:t>
                </a:r>
                <a:r>
                  <a:rPr lang="en-US" sz="2800" dirty="0"/>
                  <a:t>, and the fact that the product is negative means that one integer must be positive and one negative. </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667"/>
                </a:stretch>
              </a:blipFill>
            </p:spPr>
            <p:txBody>
              <a:bodyPr/>
              <a:lstStyle/>
              <a:p>
                <a:r>
                  <a:rPr lang="en-US">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8E464-257E-FFE5-1827-2E33B17550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34EDBD-68C6-0C4C-BEC5-82EDACCCC2B5}"/>
              </a:ext>
            </a:extLst>
          </p:cNvPr>
          <p:cNvSpPr>
            <a:spLocks noGrp="1"/>
          </p:cNvSpPr>
          <p:nvPr>
            <p:ph type="title"/>
          </p:nvPr>
        </p:nvSpPr>
        <p:spPr/>
        <p:txBody>
          <a:bodyPr>
            <a:normAutofit/>
          </a:bodyPr>
          <a:lstStyle/>
          <a:p>
            <a:r>
              <a:rPr dirty="0"/>
              <a:t>Example </a:t>
            </a:r>
            <a:r>
              <a:rPr lang="en-US" dirty="0"/>
              <a:t>4</a:t>
            </a:r>
            <a:r>
              <a:rPr dirty="0"/>
              <a:t>: Factoring a Trinomial</a:t>
            </a:r>
            <a:r>
              <a:rPr lang="en-US" dirty="0"/>
              <a:t>—Slide 2</a:t>
            </a:r>
            <a:endParaRPr dirty="0"/>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8E5C1369-298C-1EB0-560F-D93199C76707}"/>
                  </a:ext>
                </a:extLst>
              </p:cNvPr>
              <p:cNvSpPr>
                <a:spLocks noGrp="1"/>
              </p:cNvSpPr>
              <p:nvPr>
                <p:ph type="body" sz="quarter" idx="10"/>
              </p:nvPr>
            </p:nvSpPr>
            <p:spPr/>
            <p:txBody>
              <a:bodyPr>
                <a:normAutofit/>
              </a:bodyPr>
              <a:lstStyle/>
              <a:p>
                <a:pPr>
                  <a:defRPr sz="2800"/>
                </a:pPr>
                <a:r>
                  <a:rPr lang="en-US" sz="2800" dirty="0"/>
                  <a:t>The only possibilities are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1</m:t>
                    </m:r>
                    <m:r>
                      <a:rPr lang="en-US">
                        <a:latin typeface="Cambria Math" panose="02040503050406030204" pitchFamily="18" charset="0"/>
                      </a:rPr>
                      <m:t>,−</m:t>
                    </m:r>
                    <m:r>
                      <a:rPr lang="en-US">
                        <a:latin typeface="Cambria Math" panose="02040503050406030204" pitchFamily="18" charset="0"/>
                      </a:rPr>
                      <m:t>12</m:t>
                    </m:r>
                    <m:r>
                      <a:rPr lang="en-US">
                        <a:latin typeface="Cambria Math" panose="02040503050406030204" pitchFamily="18" charset="0"/>
                      </a:rPr>
                      <m:t>}</m:t>
                    </m:r>
                  </m:oMath>
                </a14:m>
                <a:r>
                  <a:rPr lang="en-US" sz="2800" dirty="0"/>
                  <a: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1</m:t>
                    </m:r>
                    <m:r>
                      <a:rPr lang="en-US">
                        <a:latin typeface="Cambria Math" panose="02040503050406030204" pitchFamily="18" charset="0"/>
                      </a:rPr>
                      <m:t>,</m:t>
                    </m:r>
                    <m:r>
                      <a:rPr lang="en-US">
                        <a:latin typeface="Cambria Math" panose="02040503050406030204" pitchFamily="18" charset="0"/>
                      </a:rPr>
                      <m:t>12</m:t>
                    </m:r>
                    <m:r>
                      <a:rPr lang="en-US">
                        <a:latin typeface="Cambria Math" panose="02040503050406030204" pitchFamily="18" charset="0"/>
                      </a:rPr>
                      <m:t>}</m:t>
                    </m:r>
                  </m:oMath>
                </a14:m>
                <a:r>
                  <a:rPr lang="en-US" sz="2800" dirty="0"/>
                  <a: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2</m:t>
                    </m:r>
                    <m:r>
                      <a:rPr lang="en-US">
                        <a:latin typeface="Cambria Math" panose="02040503050406030204" pitchFamily="18" charset="0"/>
                      </a:rPr>
                      <m:t>,−</m:t>
                    </m:r>
                    <m:r>
                      <a:rPr lang="en-US">
                        <a:latin typeface="Cambria Math" panose="02040503050406030204" pitchFamily="18" charset="0"/>
                      </a:rPr>
                      <m:t>6</m:t>
                    </m:r>
                    <m:r>
                      <a:rPr lang="en-US">
                        <a:latin typeface="Cambria Math" panose="02040503050406030204" pitchFamily="18" charset="0"/>
                      </a:rPr>
                      <m:t>}</m:t>
                    </m:r>
                  </m:oMath>
                </a14:m>
                <a:r>
                  <a:rPr lang="en-US" sz="2800" dirty="0"/>
                  <a: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2</m:t>
                    </m:r>
                    <m:r>
                      <a:rPr lang="en-US">
                        <a:latin typeface="Cambria Math" panose="02040503050406030204" pitchFamily="18" charset="0"/>
                      </a:rPr>
                      <m:t>,</m:t>
                    </m:r>
                    <m:r>
                      <a:rPr lang="en-US">
                        <a:latin typeface="Cambria Math" panose="02040503050406030204" pitchFamily="18" charset="0"/>
                      </a:rPr>
                      <m:t>6</m:t>
                    </m:r>
                    <m:r>
                      <a:rPr lang="en-US">
                        <a:latin typeface="Cambria Math" panose="02040503050406030204" pitchFamily="18" charset="0"/>
                      </a:rPr>
                      <m:t>}</m:t>
                    </m:r>
                  </m:oMath>
                </a14:m>
                <a:r>
                  <a:rPr lang="en-US" sz="2800" dirty="0"/>
                  <a: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3</m:t>
                    </m:r>
                    <m:r>
                      <a:rPr lang="en-US">
                        <a:latin typeface="Cambria Math" panose="02040503050406030204" pitchFamily="18" charset="0"/>
                      </a:rPr>
                      <m:t>,−</m:t>
                    </m:r>
                    <m:r>
                      <a:rPr lang="en-US">
                        <a:latin typeface="Cambria Math" panose="02040503050406030204" pitchFamily="18" charset="0"/>
                      </a:rPr>
                      <m:t>4</m:t>
                    </m:r>
                    <m:r>
                      <a:rPr lang="en-US">
                        <a:latin typeface="Cambria Math" panose="02040503050406030204" pitchFamily="18" charset="0"/>
                      </a:rPr>
                      <m:t>}</m:t>
                    </m:r>
                  </m:oMath>
                </a14:m>
                <a:r>
                  <a:rPr lang="en-US" sz="2800" dirty="0"/>
                  <a:t>, and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3</m:t>
                    </m:r>
                    <m:r>
                      <a:rPr lang="en-US">
                        <a:latin typeface="Cambria Math" panose="02040503050406030204" pitchFamily="18" charset="0"/>
                      </a:rPr>
                      <m:t>,</m:t>
                    </m:r>
                    <m:r>
                      <a:rPr lang="en-US">
                        <a:latin typeface="Cambria Math" panose="02040503050406030204" pitchFamily="18" charset="0"/>
                      </a:rPr>
                      <m:t>4</m:t>
                    </m:r>
                    <m:r>
                      <a:rPr lang="en-US">
                        <a:latin typeface="Cambria Math" panose="02040503050406030204" pitchFamily="18" charset="0"/>
                      </a:rPr>
                      <m:t>}</m:t>
                    </m:r>
                  </m:oMath>
                </a14:m>
                <a:r>
                  <a:rPr lang="en-US" sz="2800" dirty="0"/>
                  <a:t>, and when we add the requirement that the sum must be </a:t>
                </a:r>
                <a:r>
                  <a:rPr lang="en-US" sz="2800" dirty="0">
                    <a:latin typeface="Cambria Math"/>
                  </a:rPr>
                  <a:t>1</a:t>
                </a:r>
                <a:r>
                  <a:rPr lang="en-US" sz="2800" dirty="0"/>
                  <a:t>, we are left with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3</m:t>
                    </m:r>
                    <m:r>
                      <a:rPr lang="en-US">
                        <a:latin typeface="Cambria Math" panose="02040503050406030204" pitchFamily="18" charset="0"/>
                      </a:rPr>
                      <m:t>,</m:t>
                    </m:r>
                    <m:r>
                      <a:rPr lang="en-US">
                        <a:latin typeface="Cambria Math" panose="02040503050406030204" pitchFamily="18" charset="0"/>
                      </a:rPr>
                      <m:t>4</m:t>
                    </m:r>
                    <m:r>
                      <a:rPr lang="en-US">
                        <a:latin typeface="Cambria Math" panose="02040503050406030204" pitchFamily="18" charset="0"/>
                      </a:rPr>
                      <m:t>}</m:t>
                    </m:r>
                  </m:oMath>
                </a14:m>
                <a:r>
                  <a:rPr lang="en-US" sz="2800" dirty="0"/>
                  <a:t>. Thus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12</m:t>
                    </m:r>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3</m:t>
                        </m:r>
                      </m:e>
                    </m:d>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4</m:t>
                        </m:r>
                      </m:e>
                    </m:d>
                  </m:oMath>
                </a14:m>
                <a:r>
                  <a:rPr lang="ar-AE" sz="2800" dirty="0"/>
                  <a:t>.</a:t>
                </a:r>
                <a:endParaRPr sz="2800" dirty="0"/>
              </a:p>
            </p:txBody>
          </p:sp>
        </mc:Choice>
        <mc:Fallback>
          <p:sp>
            <p:nvSpPr>
              <p:cNvPr id="3" name="Text Placeholder 2">
                <a:extLst>
                  <a:ext uri="{FF2B5EF4-FFF2-40B4-BE49-F238E27FC236}">
                    <a16:creationId xmlns:a16="http://schemas.microsoft.com/office/drawing/2014/main" id="{8E5C1369-298C-1EB0-560F-D93199C76707}"/>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2206468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1</a:t>
            </a:r>
            <a:r>
              <a:rPr dirty="0"/>
              <a:t>: Factoring Out the Greatest Common Factor</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a:t>Factor each polynomial by factoring out the greatest common factor.</a:t>
                </a:r>
              </a:p>
              <a:p>
                <a:pPr marL="514350" indent="-514350">
                  <a:buFont typeface="+mj-lt"/>
                  <a:buAutoNum type="alphaLcPeriod"/>
                  <a:defRPr sz="2800"/>
                </a:pPr>
                <a:r>
                  <a:t>​</a:t>
                </a:r>
                <a14:m>
                  <m:oMath xmlns:m="http://schemas.openxmlformats.org/officeDocument/2006/math">
                    <m:r>
                      <a:rPr>
                        <a:latin typeface="Cambria Math" panose="02040503050406030204" pitchFamily="18" charset="0"/>
                      </a:rPr>
                      <m:t>12</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5</m:t>
                        </m:r>
                      </m:sup>
                    </m:sSup>
                    <m:r>
                      <a:rPr>
                        <a:latin typeface="Cambria Math" panose="02040503050406030204" pitchFamily="18" charset="0"/>
                      </a:rPr>
                      <m:t>−4</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+8</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3</m:t>
                        </m:r>
                      </m:sup>
                    </m:sSup>
                    <m:sSup>
                      <m:sSupPr>
                        <m:ctrlPr>
                          <a:rPr i="1">
                            <a:latin typeface="Cambria Math" panose="02040503050406030204" pitchFamily="18" charset="0"/>
                          </a:rPr>
                        </m:ctrlPr>
                      </m:sSupPr>
                      <m:e>
                        <m:r>
                          <a:rPr>
                            <a:latin typeface="Cambria Math" panose="02040503050406030204" pitchFamily="18" charset="0"/>
                          </a:rPr>
                          <m:t>𝑧</m:t>
                        </m:r>
                      </m:e>
                      <m:sup>
                        <m:r>
                          <a:rPr>
                            <a:latin typeface="Cambria Math" panose="02040503050406030204" pitchFamily="18" charset="0"/>
                          </a:rPr>
                          <m:t>3</m:t>
                        </m:r>
                      </m:sup>
                    </m:sSup>
                  </m:oMath>
                </a14:m>
                <a:endParaRPr/>
              </a:p>
              <a:p>
                <a:pPr marL="514350" indent="-514350">
                  <a:buFont typeface="+mj-lt"/>
                  <a:buAutoNum type="alphaLcPeriod" startAt="2"/>
                  <a:defRPr sz="2800"/>
                </a:pPr>
                <a:r>
                  <a:t>​</a:t>
                </a:r>
                <a14:m>
                  <m:oMath xmlns:m="http://schemas.openxmlformats.org/officeDocument/2006/math">
                    <m:r>
                      <a:rPr>
                        <a:latin typeface="Cambria Math" panose="02040503050406030204" pitchFamily="18" charset="0"/>
                      </a:rPr>
                      <m:t>−24</m:t>
                    </m:r>
                    <m:r>
                      <a:rPr>
                        <a:latin typeface="Cambria Math" panose="02040503050406030204" pitchFamily="18" charset="0"/>
                      </a:rPr>
                      <m:t>𝑎</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+60</m:t>
                    </m:r>
                    <m:r>
                      <a:rPr>
                        <a:latin typeface="Cambria Math" panose="02040503050406030204" pitchFamily="18" charset="0"/>
                      </a:rPr>
                      <m:t>𝑎</m:t>
                    </m:r>
                  </m:oMath>
                </a14:m>
                <a:endParaRPr/>
              </a:p>
              <a:p>
                <a:pPr marL="514350" indent="-514350">
                  <a:buFont typeface="+mj-lt"/>
                  <a:buAutoNum type="alphaLcPeriod" startAt="3"/>
                  <a:defRPr sz="2800"/>
                </a:pPr>
                <a:r>
                  <a:t>​</a:t>
                </a:r>
                <a14:m>
                  <m:oMath xmlns:m="http://schemas.openxmlformats.org/officeDocument/2006/math">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𝑏</m:t>
                        </m:r>
                      </m:e>
                    </m:d>
                    <m:r>
                      <a:rPr>
                        <a:latin typeface="Cambria Math" panose="02040503050406030204" pitchFamily="18" charset="0"/>
                      </a:rPr>
                      <m:t>−3</m:t>
                    </m:r>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𝑏</m:t>
                        </m:r>
                      </m:e>
                    </m:d>
                  </m:oMath>
                </a14:m>
                <a:endParaRPr/>
              </a:p>
              <a:p>
                <a:pPr marL="514350" indent="-514350">
                  <a:buFont typeface="+mj-lt"/>
                  <a:buAutoNum type="alphaLcPeriod" startAt="4"/>
                  <a:defRPr sz="2800"/>
                </a:pPr>
                <a:r>
                  <a:t>​</a:t>
                </a:r>
                <a14:m>
                  <m:oMath xmlns:m="http://schemas.openxmlformats.org/officeDocument/2006/math">
                    <m:sSup>
                      <m:sSupPr>
                        <m:ctrlPr>
                          <a:rPr i="1">
                            <a:latin typeface="Cambria Math" panose="02040503050406030204" pitchFamily="18" charset="0"/>
                          </a:rPr>
                        </m:ctrlPr>
                      </m:sSupPr>
                      <m:e>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𝑦</m:t>
                            </m:r>
                          </m:e>
                        </m:d>
                      </m:e>
                      <m:sup>
                        <m:r>
                          <a:rPr>
                            <a:latin typeface="Cambria Math" panose="02040503050406030204" pitchFamily="18" charset="0"/>
                          </a:rPr>
                          <m:t>3</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3</m:t>
                        </m:r>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𝑦</m:t>
                            </m:r>
                          </m:e>
                        </m:d>
                      </m:e>
                      <m:sup>
                        <m:r>
                          <a:rPr>
                            <a:latin typeface="Cambria Math" panose="02040503050406030204" pitchFamily="18" charset="0"/>
                          </a:rPr>
                          <m:t>2</m:t>
                        </m:r>
                      </m:sup>
                    </m:sSup>
                  </m:oMath>
                </a14:m>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Factoring a Trinomial by Grouping</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To factor the trinomial </a:t>
                </a:r>
                <a14:m>
                  <m:oMath xmlns:m="http://schemas.openxmlformats.org/officeDocument/2006/math">
                    <m:r>
                      <a:rPr lang="en-US">
                        <a:latin typeface="Cambria Math" panose="02040503050406030204" pitchFamily="18" charset="0"/>
                      </a:rPr>
                      <m:t>𝑎</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𝑏𝑥</m:t>
                    </m:r>
                    <m:r>
                      <a:rPr lang="ar-AE">
                        <a:latin typeface="Cambria Math" panose="02040503050406030204" pitchFamily="18" charset="0"/>
                      </a:rPr>
                      <m:t>+</m:t>
                    </m:r>
                    <m:r>
                      <a:rPr lang="ar-AE">
                        <a:latin typeface="Cambria Math" panose="02040503050406030204" pitchFamily="18" charset="0"/>
                      </a:rPr>
                      <m:t>𝑐</m:t>
                    </m:r>
                  </m:oMath>
                </a14:m>
                <a:r>
                  <a:rPr lang="en-US" sz="2800" dirty="0"/>
                  <a:t>,</a:t>
                </a:r>
                <a:r>
                  <a:rPr lang="ar-AE" sz="2800" dirty="0"/>
                  <a:t> </a:t>
                </a:r>
                <a:r>
                  <a:rPr lang="en-US" sz="2800" dirty="0"/>
                  <a:t>perform the following steps.</a:t>
                </a:r>
              </a:p>
              <a:p>
                <a:pPr>
                  <a:defRPr sz="2800"/>
                </a:pPr>
                <a:r>
                  <a:rPr lang="en-US" b="1" dirty="0"/>
                  <a:t>Step 1:</a:t>
                </a:r>
                <a:r>
                  <a:rPr lang="en-US" dirty="0"/>
                  <a:t> Multiply </a:t>
                </a:r>
                <a:r>
                  <a:rPr lang="en-US" i="1" dirty="0"/>
                  <a:t>a</a:t>
                </a:r>
                <a:r>
                  <a:rPr lang="en-US" dirty="0"/>
                  <a:t> </a:t>
                </a:r>
                <a:r>
                  <a:rPr lang="en-US" sz="2800" dirty="0"/>
                  <a:t>and </a:t>
                </a:r>
                <a:r>
                  <a:rPr lang="en-US" sz="2800" i="1" dirty="0"/>
                  <a:t>c</a:t>
                </a:r>
                <a:r>
                  <a:rPr lang="en-US" sz="2800" dirty="0"/>
                  <a:t>.</a:t>
                </a:r>
              </a:p>
              <a:p>
                <a:pPr>
                  <a:defRPr sz="2800"/>
                </a:pPr>
                <a:r>
                  <a:rPr lang="en-US" b="1" dirty="0"/>
                  <a:t>Step 2: </a:t>
                </a:r>
                <a:r>
                  <a:rPr lang="en-US" dirty="0"/>
                  <a:t>Factor </a:t>
                </a:r>
                <a:r>
                  <a:rPr lang="en-US" i="1" dirty="0"/>
                  <a:t>ac</a:t>
                </a:r>
                <a:r>
                  <a:rPr lang="en-US" dirty="0"/>
                  <a:t> </a:t>
                </a:r>
                <a:r>
                  <a:rPr lang="en-US" sz="2800" dirty="0"/>
                  <a:t>into two integers whose sum is </a:t>
                </a:r>
                <a:r>
                  <a:rPr lang="en-US" sz="2800" i="1" dirty="0"/>
                  <a:t>b</a:t>
                </a:r>
                <a:r>
                  <a:rPr lang="en-US" sz="2800" dirty="0"/>
                  <a:t>. If no such factors exist, the trinomial is irreducible over the integers.</a:t>
                </a:r>
              </a:p>
              <a:p>
                <a:pPr>
                  <a:defRPr sz="2800"/>
                </a:pPr>
                <a:r>
                  <a:rPr lang="en-US" b="1" dirty="0"/>
                  <a:t>Step 3: </a:t>
                </a:r>
                <a:r>
                  <a:rPr lang="en-US" dirty="0"/>
                  <a:t>Rewrite </a:t>
                </a:r>
                <a:r>
                  <a:rPr lang="en-US" i="1" dirty="0"/>
                  <a:t>b</a:t>
                </a:r>
                <a:r>
                  <a:rPr lang="en-US" dirty="0"/>
                  <a:t> in the trinomial with the sum found in Step 2 and distribute. The resulting polynomial of four terms may now be factored by grouping.</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1356" r="-2140"/>
                </a:stretch>
              </a:blipFill>
            </p:spPr>
            <p:txBody>
              <a:bodyPr/>
              <a:lstStyle/>
              <a:p>
                <a:r>
                  <a:rPr lang="en-US">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5</a:t>
            </a:r>
            <a:r>
              <a:rPr dirty="0"/>
              <a:t>: Factoring a Trinomial by Grouping</a:t>
            </a:r>
            <a:r>
              <a:rPr lang="en-US" dirty="0"/>
              <a:t>—Slide 1</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sz="2800" dirty="0"/>
                  <a:t>To factor the trinomial </a:t>
                </a:r>
                <a14:m>
                  <m:oMath xmlns:m="http://schemas.openxmlformats.org/officeDocument/2006/math">
                    <m:r>
                      <a:rPr>
                        <a:latin typeface="Cambria Math" panose="02040503050406030204" pitchFamily="18" charset="0"/>
                      </a:rPr>
                      <m:t>6</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𝑥</m:t>
                    </m:r>
                    <m:r>
                      <a:rPr>
                        <a:latin typeface="Cambria Math" panose="02040503050406030204" pitchFamily="18" charset="0"/>
                      </a:rPr>
                      <m:t>−12</m:t>
                    </m:r>
                  </m:oMath>
                </a14:m>
                <a:r>
                  <a:rPr sz="2800" dirty="0"/>
                  <a:t> by trial and error, we would begin by noting that if it can be factored, the factors must be of the form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m:t>
                        </m:r>
                        <m:borderBox>
                          <m:borderBoxPr>
                            <m:ctrlPr>
                              <a:rPr lang="ar-AE" i="1">
                                <a:latin typeface="Cambria Math" panose="02040503050406030204" pitchFamily="18" charset="0"/>
                              </a:rPr>
                            </m:ctrlPr>
                          </m:borderBoxPr>
                          <m:e>
                            <m:r>
                              <a:rPr lang="ar-AE" i="1">
                                <a:latin typeface="Cambria Math" panose="02040503050406030204" pitchFamily="18" charset="0"/>
                              </a:rPr>
                              <m:t>?</m:t>
                            </m:r>
                          </m:e>
                        </m:borderBox>
                      </m:e>
                    </m:d>
                    <m:d>
                      <m:dPr>
                        <m:ctrlPr>
                          <a:rPr i="1">
                            <a:latin typeface="Cambria Math" panose="02040503050406030204" pitchFamily="18" charset="0"/>
                          </a:rPr>
                        </m:ctrlPr>
                      </m:dPr>
                      <m:e>
                        <m:r>
                          <a:rPr>
                            <a:latin typeface="Cambria Math" panose="02040503050406030204" pitchFamily="18" charset="0"/>
                          </a:rPr>
                          <m:t>6</m:t>
                        </m:r>
                        <m:r>
                          <a:rPr>
                            <a:latin typeface="Cambria Math" panose="02040503050406030204" pitchFamily="18" charset="0"/>
                          </a:rPr>
                          <m:t>𝑥</m:t>
                        </m:r>
                        <m:r>
                          <a:rPr>
                            <a:latin typeface="Cambria Math" panose="02040503050406030204" pitchFamily="18" charset="0"/>
                          </a:rPr>
                          <m:t>+</m:t>
                        </m:r>
                        <m:borderBox>
                          <m:borderBoxPr>
                            <m:ctrlPr>
                              <a:rPr lang="ar-AE" i="1">
                                <a:latin typeface="Cambria Math" panose="02040503050406030204" pitchFamily="18" charset="0"/>
                              </a:rPr>
                            </m:ctrlPr>
                          </m:borderBoxPr>
                          <m:e>
                            <m:r>
                              <a:rPr lang="ar-AE" i="1">
                                <a:latin typeface="Cambria Math" panose="02040503050406030204" pitchFamily="18" charset="0"/>
                              </a:rPr>
                              <m:t>?</m:t>
                            </m:r>
                          </m:e>
                        </m:borderBox>
                      </m:e>
                    </m:d>
                  </m:oMath>
                </a14:m>
                <a:r>
                  <a:rPr sz="2800" dirty="0"/>
                  <a:t> or</a:t>
                </a:r>
                <a:r>
                  <a:rPr lang="en-US" sz="2800" dirty="0"/>
                  <a:t> </a:t>
                </a:r>
                <a:br>
                  <a:rPr lang="en-US" sz="2800" dirty="0"/>
                </a:b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2</m:t>
                        </m:r>
                        <m:r>
                          <a:rPr>
                            <a:latin typeface="Cambria Math" panose="02040503050406030204" pitchFamily="18" charset="0"/>
                          </a:rPr>
                          <m:t>𝑥</m:t>
                        </m:r>
                        <m:r>
                          <a:rPr>
                            <a:latin typeface="Cambria Math" panose="02040503050406030204" pitchFamily="18" charset="0"/>
                          </a:rPr>
                          <m:t>+</m:t>
                        </m:r>
                        <m:borderBox>
                          <m:borderBoxPr>
                            <m:ctrlPr>
                              <a:rPr lang="ar-AE" i="1">
                                <a:latin typeface="Cambria Math" panose="02040503050406030204" pitchFamily="18" charset="0"/>
                              </a:rPr>
                            </m:ctrlPr>
                          </m:borderBoxPr>
                          <m:e>
                            <m:r>
                              <a:rPr lang="ar-AE" i="1">
                                <a:latin typeface="Cambria Math" panose="02040503050406030204" pitchFamily="18" charset="0"/>
                              </a:rPr>
                              <m:t>?</m:t>
                            </m:r>
                          </m:e>
                        </m:borderBox>
                      </m:e>
                    </m:d>
                    <m:d>
                      <m:dPr>
                        <m:ctrlPr>
                          <a:rPr i="1">
                            <a:latin typeface="Cambria Math" panose="02040503050406030204" pitchFamily="18" charset="0"/>
                          </a:rPr>
                        </m:ctrlPr>
                      </m:dPr>
                      <m:e>
                        <m:r>
                          <a:rPr>
                            <a:latin typeface="Cambria Math" panose="02040503050406030204" pitchFamily="18" charset="0"/>
                          </a:rPr>
                          <m:t>3</m:t>
                        </m:r>
                        <m:r>
                          <a:rPr>
                            <a:latin typeface="Cambria Math" panose="02040503050406030204" pitchFamily="18" charset="0"/>
                          </a:rPr>
                          <m:t>𝑥</m:t>
                        </m:r>
                        <m:r>
                          <a:rPr>
                            <a:latin typeface="Cambria Math" panose="02040503050406030204" pitchFamily="18" charset="0"/>
                          </a:rPr>
                          <m:t>+</m:t>
                        </m:r>
                        <m:borderBox>
                          <m:borderBoxPr>
                            <m:ctrlPr>
                              <a:rPr lang="ar-AE" i="1">
                                <a:latin typeface="Cambria Math" panose="02040503050406030204" pitchFamily="18" charset="0"/>
                              </a:rPr>
                            </m:ctrlPr>
                          </m:borderBoxPr>
                          <m:e>
                            <m:r>
                              <a:rPr lang="ar-AE" i="1">
                                <a:latin typeface="Cambria Math" panose="02040503050406030204" pitchFamily="18" charset="0"/>
                              </a:rPr>
                              <m:t>?</m:t>
                            </m:r>
                          </m:e>
                        </m:borderBox>
                      </m:e>
                    </m:d>
                  </m:oMath>
                </a14:m>
                <a:r>
                  <a:rPr sz="2800" dirty="0"/>
                  <a:t>. </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815"/>
                </a:stretch>
              </a:blipFill>
            </p:spPr>
            <p:txBody>
              <a:bodyPr/>
              <a:lstStyle/>
              <a:p>
                <a:r>
                  <a:rPr lang="en-US">
                    <a:noFill/>
                  </a:rPr>
                  <a:t> </a:t>
                </a:r>
              </a:p>
            </p:txBody>
          </p:sp>
        </mc:Fallback>
      </mc:AlternateContent>
    </p:spTree>
    <p:extLst>
      <p:ext uri="{BB962C8B-B14F-4D97-AF65-F5344CB8AC3E}">
        <p14:creationId xmlns:p14="http://schemas.microsoft.com/office/powerpoint/2010/main" val="1280391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5850A-37A9-4D60-90C9-E93C984798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AF869F-CF68-9887-6EEB-A2E7A25882CF}"/>
              </a:ext>
            </a:extLst>
          </p:cNvPr>
          <p:cNvSpPr>
            <a:spLocks noGrp="1"/>
          </p:cNvSpPr>
          <p:nvPr>
            <p:ph type="title"/>
          </p:nvPr>
        </p:nvSpPr>
        <p:spPr/>
        <p:txBody>
          <a:bodyPr>
            <a:normAutofit/>
          </a:bodyPr>
          <a:lstStyle/>
          <a:p>
            <a:r>
              <a:rPr dirty="0"/>
              <a:t>Example </a:t>
            </a:r>
            <a:r>
              <a:rPr lang="en-US" dirty="0"/>
              <a:t>5</a:t>
            </a:r>
            <a:r>
              <a:rPr dirty="0"/>
              <a:t>: Factoring a Trinomial by Grouping</a:t>
            </a:r>
            <a:r>
              <a:rPr lang="en-US" dirty="0"/>
              <a:t>—Slide 2</a:t>
            </a:r>
            <a:endParaRPr dirty="0"/>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8127DF86-CFAB-4596-0C97-F07F9DE8927F}"/>
                  </a:ext>
                </a:extLst>
              </p:cNvPr>
              <p:cNvSpPr>
                <a:spLocks noGrp="1"/>
              </p:cNvSpPr>
              <p:nvPr>
                <p:ph type="body" sz="quarter" idx="10"/>
              </p:nvPr>
            </p:nvSpPr>
            <p:spPr/>
            <p:txBody>
              <a:bodyPr>
                <a:normAutofit/>
              </a:bodyPr>
              <a:lstStyle/>
              <a:p>
                <a:pPr>
                  <a:defRPr sz="2800"/>
                </a:pPr>
                <a:r>
                  <a:rPr sz="2800" dirty="0"/>
                  <a:t>If we use the grouping method, we form the product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6</m:t>
                        </m:r>
                      </m:e>
                    </m:d>
                    <m:d>
                      <m:dPr>
                        <m:ctrlPr>
                          <a:rPr i="1">
                            <a:latin typeface="Cambria Math" panose="02040503050406030204" pitchFamily="18" charset="0"/>
                          </a:rPr>
                        </m:ctrlPr>
                      </m:dPr>
                      <m:e>
                        <m:r>
                          <a:rPr>
                            <a:latin typeface="Cambria Math" panose="02040503050406030204" pitchFamily="18" charset="0"/>
                          </a:rPr>
                          <m:t>−12</m:t>
                        </m:r>
                      </m:e>
                    </m:d>
                    <m:r>
                      <a:rPr>
                        <a:latin typeface="Cambria Math" panose="02040503050406030204" pitchFamily="18" charset="0"/>
                      </a:rPr>
                      <m:t>=−72</m:t>
                    </m:r>
                  </m:oMath>
                </a14:m>
                <a:r>
                  <a:rPr sz="2800" dirty="0"/>
                  <a:t> and then factor</a:t>
                </a:r>
                <a:r>
                  <a:rPr lang="en-US" sz="2800" dirty="0"/>
                  <a:t> </a:t>
                </a:r>
                <a:r>
                  <a:rPr lang="en-US" sz="2800" dirty="0">
                    <a:latin typeface="Cambria Math" panose="02040503050406030204" pitchFamily="18" charset="0"/>
                    <a:ea typeface="Cambria Math" panose="02040503050406030204" pitchFamily="18" charset="0"/>
                  </a:rPr>
                  <a:t>−72</a:t>
                </a:r>
                <a:r>
                  <a:rPr sz="2800" dirty="0">
                    <a:latin typeface="Cambria Math" panose="02040503050406030204" pitchFamily="18" charset="0"/>
                    <a:ea typeface="Cambria Math" panose="02040503050406030204" pitchFamily="18" charset="0"/>
                  </a:rPr>
                  <a:t> </a:t>
                </a:r>
                <a:r>
                  <a:rPr sz="2800" dirty="0"/>
                  <a:t>into two integers whose sum is</a:t>
                </a:r>
                <a:r>
                  <a:rPr lang="en-US" sz="2800" dirty="0"/>
                  <a:t> </a:t>
                </a:r>
                <a:r>
                  <a:rPr lang="en-US" sz="2800" dirty="0">
                    <a:latin typeface="Cambria Math" panose="02040503050406030204" pitchFamily="18" charset="0"/>
                    <a:ea typeface="Cambria Math" panose="02040503050406030204" pitchFamily="18" charset="0"/>
                  </a:rPr>
                  <a:t>−1</a:t>
                </a:r>
                <a:r>
                  <a:rPr sz="2800" dirty="0"/>
                  <a:t>. </a:t>
                </a:r>
                <a:endParaRPr lang="en-US" sz="2800" dirty="0"/>
              </a:p>
              <a:p>
                <a:pPr>
                  <a:defRPr sz="2800"/>
                </a:pPr>
                <a:endParaRPr lang="en-US" dirty="0"/>
              </a:p>
              <a:p>
                <a:pPr>
                  <a:defRPr sz="2800"/>
                </a:pPr>
                <a:r>
                  <a:rPr sz="2800" dirty="0"/>
                  <a:t>The two numbers</a:t>
                </a:r>
                <a:r>
                  <a:rPr lang="en-US" sz="2800" dirty="0"/>
                  <a:t> </a:t>
                </a:r>
                <a:r>
                  <a:rPr lang="en-US" sz="2800" dirty="0">
                    <a:latin typeface="Cambria Math" panose="02040503050406030204" pitchFamily="18" charset="0"/>
                    <a:ea typeface="Cambria Math" panose="02040503050406030204" pitchFamily="18" charset="0"/>
                  </a:rPr>
                  <a:t>−9</a:t>
                </a:r>
                <a:r>
                  <a:rPr sz="2800" dirty="0">
                    <a:latin typeface="Cambria Math" panose="02040503050406030204" pitchFamily="18" charset="0"/>
                    <a:ea typeface="Cambria Math" panose="02040503050406030204" pitchFamily="18" charset="0"/>
                  </a:rPr>
                  <a:t> </a:t>
                </a:r>
                <a:r>
                  <a:rPr sz="2800" dirty="0"/>
                  <a:t>and </a:t>
                </a:r>
                <a:r>
                  <a:rPr sz="2800" dirty="0">
                    <a:latin typeface="Cambria Math"/>
                  </a:rPr>
                  <a:t>8</a:t>
                </a:r>
                <a:r>
                  <a:rPr sz="2800" dirty="0"/>
                  <a:t> work, so we write </a:t>
                </a:r>
                <a:br>
                  <a:rPr lang="en-US" sz="2400" dirty="0">
                    <a:latin typeface="Cambria Math" panose="02040503050406030204" pitchFamily="18" charset="0"/>
                  </a:rPr>
                </a:br>
                <a14:m>
                  <m:oMath xmlns:m="http://schemas.openxmlformats.org/officeDocument/2006/math">
                    <m:r>
                      <a:rPr sz="2300">
                        <a:latin typeface="Cambria Math" panose="02040503050406030204" pitchFamily="18" charset="0"/>
                      </a:rPr>
                      <m:t>6</m:t>
                    </m:r>
                    <m:sSup>
                      <m:sSupPr>
                        <m:ctrlPr>
                          <a:rPr sz="2300" i="1">
                            <a:latin typeface="Cambria Math" panose="02040503050406030204" pitchFamily="18" charset="0"/>
                          </a:rPr>
                        </m:ctrlPr>
                      </m:sSupPr>
                      <m:e>
                        <m:r>
                          <a:rPr sz="2300">
                            <a:latin typeface="Cambria Math" panose="02040503050406030204" pitchFamily="18" charset="0"/>
                          </a:rPr>
                          <m:t>𝑥</m:t>
                        </m:r>
                      </m:e>
                      <m:sup>
                        <m:r>
                          <a:rPr sz="2300">
                            <a:latin typeface="Cambria Math" panose="02040503050406030204" pitchFamily="18" charset="0"/>
                          </a:rPr>
                          <m:t>2</m:t>
                        </m:r>
                      </m:sup>
                    </m:sSup>
                    <m:r>
                      <a:rPr sz="2300">
                        <a:latin typeface="Cambria Math" panose="02040503050406030204" pitchFamily="18" charset="0"/>
                      </a:rPr>
                      <m:t>−</m:t>
                    </m:r>
                    <m:r>
                      <a:rPr sz="2300">
                        <a:latin typeface="Cambria Math" panose="02040503050406030204" pitchFamily="18" charset="0"/>
                      </a:rPr>
                      <m:t>𝑥</m:t>
                    </m:r>
                    <m:r>
                      <a:rPr sz="2300">
                        <a:latin typeface="Cambria Math" panose="02040503050406030204" pitchFamily="18" charset="0"/>
                      </a:rPr>
                      <m:t>−12=6</m:t>
                    </m:r>
                    <m:sSup>
                      <m:sSupPr>
                        <m:ctrlPr>
                          <a:rPr sz="2300" i="1">
                            <a:latin typeface="Cambria Math" panose="02040503050406030204" pitchFamily="18" charset="0"/>
                          </a:rPr>
                        </m:ctrlPr>
                      </m:sSupPr>
                      <m:e>
                        <m:r>
                          <a:rPr sz="2300">
                            <a:latin typeface="Cambria Math" panose="02040503050406030204" pitchFamily="18" charset="0"/>
                          </a:rPr>
                          <m:t>𝑥</m:t>
                        </m:r>
                      </m:e>
                      <m:sup>
                        <m:r>
                          <a:rPr sz="2300">
                            <a:latin typeface="Cambria Math" panose="02040503050406030204" pitchFamily="18" charset="0"/>
                          </a:rPr>
                          <m:t>2</m:t>
                        </m:r>
                      </m:sup>
                    </m:sSup>
                    <m:r>
                      <a:rPr sz="2300">
                        <a:latin typeface="Cambria Math" panose="02040503050406030204" pitchFamily="18" charset="0"/>
                      </a:rPr>
                      <m:t>+</m:t>
                    </m:r>
                    <m:d>
                      <m:dPr>
                        <m:ctrlPr>
                          <a:rPr sz="2300" i="1">
                            <a:latin typeface="Cambria Math" panose="02040503050406030204" pitchFamily="18" charset="0"/>
                          </a:rPr>
                        </m:ctrlPr>
                      </m:dPr>
                      <m:e>
                        <m:r>
                          <a:rPr sz="2300">
                            <a:latin typeface="Cambria Math" panose="02040503050406030204" pitchFamily="18" charset="0"/>
                          </a:rPr>
                          <m:t>−9+8</m:t>
                        </m:r>
                      </m:e>
                    </m:d>
                    <m:r>
                      <a:rPr sz="2300">
                        <a:latin typeface="Cambria Math" panose="02040503050406030204" pitchFamily="18" charset="0"/>
                      </a:rPr>
                      <m:t>𝑥</m:t>
                    </m:r>
                    <m:r>
                      <a:rPr sz="2300">
                        <a:latin typeface="Cambria Math" panose="02040503050406030204" pitchFamily="18" charset="0"/>
                      </a:rPr>
                      <m:t>−12=6</m:t>
                    </m:r>
                    <m:sSup>
                      <m:sSupPr>
                        <m:ctrlPr>
                          <a:rPr sz="2300" i="1">
                            <a:latin typeface="Cambria Math" panose="02040503050406030204" pitchFamily="18" charset="0"/>
                          </a:rPr>
                        </m:ctrlPr>
                      </m:sSupPr>
                      <m:e>
                        <m:r>
                          <a:rPr sz="2300">
                            <a:latin typeface="Cambria Math" panose="02040503050406030204" pitchFamily="18" charset="0"/>
                          </a:rPr>
                          <m:t>𝑥</m:t>
                        </m:r>
                      </m:e>
                      <m:sup>
                        <m:r>
                          <a:rPr sz="2300">
                            <a:latin typeface="Cambria Math" panose="02040503050406030204" pitchFamily="18" charset="0"/>
                          </a:rPr>
                          <m:t>2</m:t>
                        </m:r>
                      </m:sup>
                    </m:sSup>
                    <m:r>
                      <a:rPr sz="2300">
                        <a:latin typeface="Cambria Math" panose="02040503050406030204" pitchFamily="18" charset="0"/>
                      </a:rPr>
                      <m:t>−9</m:t>
                    </m:r>
                    <m:r>
                      <a:rPr sz="2300">
                        <a:latin typeface="Cambria Math" panose="02040503050406030204" pitchFamily="18" charset="0"/>
                      </a:rPr>
                      <m:t>𝑥</m:t>
                    </m:r>
                    <m:r>
                      <a:rPr sz="2300">
                        <a:latin typeface="Cambria Math" panose="02040503050406030204" pitchFamily="18" charset="0"/>
                      </a:rPr>
                      <m:t>+8</m:t>
                    </m:r>
                    <m:r>
                      <a:rPr sz="2300">
                        <a:latin typeface="Cambria Math" panose="02040503050406030204" pitchFamily="18" charset="0"/>
                      </a:rPr>
                      <m:t>𝑥</m:t>
                    </m:r>
                    <m:r>
                      <a:rPr sz="2300">
                        <a:latin typeface="Cambria Math" panose="02040503050406030204" pitchFamily="18" charset="0"/>
                      </a:rPr>
                      <m:t>−12</m:t>
                    </m:r>
                  </m:oMath>
                </a14:m>
                <a:r>
                  <a:rPr sz="2800" dirty="0"/>
                  <a:t>. </a:t>
                </a:r>
                <a:endParaRPr lang="en-US" sz="2800" dirty="0"/>
              </a:p>
              <a:p>
                <a:pPr>
                  <a:defRPr sz="2800"/>
                </a:pPr>
                <a:endParaRPr lang="en-US" dirty="0"/>
              </a:p>
              <a:p>
                <a:pPr>
                  <a:defRPr sz="2800"/>
                </a:pPr>
                <a:r>
                  <a:rPr lang="en-US" sz="2800" dirty="0"/>
                  <a:t>Now </a:t>
                </a:r>
                <a:r>
                  <a:rPr sz="2800" dirty="0"/>
                  <a:t>proceed by grouping.</a:t>
                </a:r>
              </a:p>
              <a:p>
                <a:pPr/>
                <a14:m>
                  <m:oMathPara xmlns:m="http://schemas.openxmlformats.org/officeDocument/2006/math">
                    <m:oMathParaPr>
                      <m:jc m:val="centerGroup"/>
                    </m:oMathParaPr>
                    <m:oMath xmlns:m="http://schemas.openxmlformats.org/officeDocument/2006/math">
                      <m:r>
                        <a:rPr>
                          <a:latin typeface="Cambria Math" panose="02040503050406030204" pitchFamily="18" charset="0"/>
                        </a:rPr>
                        <m:t>6</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−9</m:t>
                      </m:r>
                      <m:r>
                        <a:rPr>
                          <a:latin typeface="Cambria Math" panose="02040503050406030204" pitchFamily="18" charset="0"/>
                        </a:rPr>
                        <m:t>𝑥</m:t>
                      </m:r>
                      <m:r>
                        <a:rPr>
                          <a:latin typeface="Cambria Math" panose="02040503050406030204" pitchFamily="18" charset="0"/>
                        </a:rPr>
                        <m:t>+8</m:t>
                      </m:r>
                      <m:r>
                        <a:rPr>
                          <a:latin typeface="Cambria Math" panose="02040503050406030204" pitchFamily="18" charset="0"/>
                        </a:rPr>
                        <m:t>𝑥</m:t>
                      </m:r>
                      <m:r>
                        <a:rPr>
                          <a:latin typeface="Cambria Math" panose="02040503050406030204" pitchFamily="18" charset="0"/>
                        </a:rPr>
                        <m:t>−12=3</m:t>
                      </m:r>
                      <m:r>
                        <a:rPr>
                          <a:latin typeface="Cambria Math" panose="02040503050406030204" pitchFamily="18" charset="0"/>
                        </a:rPr>
                        <m:t>𝑥</m:t>
                      </m:r>
                      <m:d>
                        <m:dPr>
                          <m:ctrlPr>
                            <a:rPr i="1">
                              <a:latin typeface="Cambria Math" panose="02040503050406030204" pitchFamily="18" charset="0"/>
                            </a:rPr>
                          </m:ctrlPr>
                        </m:dPr>
                        <m:e>
                          <m:r>
                            <a:rPr>
                              <a:latin typeface="Cambria Math" panose="02040503050406030204" pitchFamily="18" charset="0"/>
                            </a:rPr>
                            <m:t>2</m:t>
                          </m:r>
                          <m:r>
                            <a:rPr>
                              <a:latin typeface="Cambria Math" panose="02040503050406030204" pitchFamily="18" charset="0"/>
                            </a:rPr>
                            <m:t>𝑥</m:t>
                          </m:r>
                          <m:r>
                            <a:rPr>
                              <a:latin typeface="Cambria Math" panose="02040503050406030204" pitchFamily="18" charset="0"/>
                            </a:rPr>
                            <m:t>−3</m:t>
                          </m:r>
                        </m:e>
                      </m:d>
                      <m:r>
                        <a:rPr>
                          <a:latin typeface="Cambria Math" panose="02040503050406030204" pitchFamily="18" charset="0"/>
                        </a:rPr>
                        <m:t>+4</m:t>
                      </m:r>
                      <m:d>
                        <m:dPr>
                          <m:ctrlPr>
                            <a:rPr i="1">
                              <a:latin typeface="Cambria Math" panose="02040503050406030204" pitchFamily="18" charset="0"/>
                            </a:rPr>
                          </m:ctrlPr>
                        </m:dPr>
                        <m:e>
                          <m:r>
                            <a:rPr>
                              <a:latin typeface="Cambria Math" panose="02040503050406030204" pitchFamily="18" charset="0"/>
                            </a:rPr>
                            <m:t>2</m:t>
                          </m:r>
                          <m:r>
                            <a:rPr>
                              <a:latin typeface="Cambria Math" panose="02040503050406030204" pitchFamily="18" charset="0"/>
                            </a:rPr>
                            <m:t>𝑥</m:t>
                          </m:r>
                          <m:r>
                            <a:rPr>
                              <a:latin typeface="Cambria Math" panose="02040503050406030204" pitchFamily="18" charset="0"/>
                            </a:rPr>
                            <m:t>−3</m:t>
                          </m:r>
                        </m:e>
                      </m:d>
                    </m:oMath>
                    <m:oMath xmlns:m="http://schemas.openxmlformats.org/officeDocument/2006/math">
                      <m:phant>
                        <m:phantPr>
                          <m:show m:val="off"/>
                          <m:ctrlPr>
                            <a:rPr i="1">
                              <a:latin typeface="Cambria Math" panose="02040503050406030204" pitchFamily="18" charset="0"/>
                            </a:rPr>
                          </m:ctrlPr>
                        </m:phantPr>
                        <m:e>
                          <m:r>
                            <a:rPr>
                              <a:latin typeface="Cambria Math" panose="02040503050406030204" pitchFamily="18" charset="0"/>
                            </a:rPr>
                            <m:t>6</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−9</m:t>
                          </m:r>
                          <m:r>
                            <a:rPr>
                              <a:latin typeface="Cambria Math" panose="02040503050406030204" pitchFamily="18" charset="0"/>
                            </a:rPr>
                            <m:t>𝑥</m:t>
                          </m:r>
                          <m:r>
                            <a:rPr>
                              <a:latin typeface="Cambria Math" panose="02040503050406030204" pitchFamily="18" charset="0"/>
                            </a:rPr>
                            <m:t>+8</m:t>
                          </m:r>
                          <m:r>
                            <a:rPr>
                              <a:latin typeface="Cambria Math" panose="02040503050406030204" pitchFamily="18" charset="0"/>
                            </a:rPr>
                            <m:t>𝑥</m:t>
                          </m:r>
                          <m:r>
                            <a:rPr>
                              <a:latin typeface="Cambria Math" panose="02040503050406030204" pitchFamily="18" charset="0"/>
                            </a:rPr>
                            <m:t>−12</m:t>
                          </m:r>
                        </m:e>
                      </m:phant>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2</m:t>
                          </m:r>
                          <m:r>
                            <a:rPr>
                              <a:latin typeface="Cambria Math" panose="02040503050406030204" pitchFamily="18" charset="0"/>
                            </a:rPr>
                            <m:t>𝑥</m:t>
                          </m:r>
                          <m:r>
                            <a:rPr>
                              <a:latin typeface="Cambria Math" panose="02040503050406030204" pitchFamily="18" charset="0"/>
                            </a:rPr>
                            <m:t>−3</m:t>
                          </m:r>
                        </m:e>
                      </m:d>
                      <m:d>
                        <m:dPr>
                          <m:ctrlPr>
                            <a:rPr i="1">
                              <a:latin typeface="Cambria Math" panose="02040503050406030204" pitchFamily="18" charset="0"/>
                            </a:rPr>
                          </m:ctrlPr>
                        </m:dPr>
                        <m:e>
                          <m:r>
                            <a:rPr>
                              <a:latin typeface="Cambria Math" panose="02040503050406030204" pitchFamily="18" charset="0"/>
                            </a:rPr>
                            <m:t>3</m:t>
                          </m:r>
                          <m:r>
                            <a:rPr>
                              <a:latin typeface="Cambria Math" panose="02040503050406030204" pitchFamily="18" charset="0"/>
                            </a:rPr>
                            <m:t>𝑥</m:t>
                          </m:r>
                          <m:r>
                            <a:rPr>
                              <a:latin typeface="Cambria Math" panose="02040503050406030204" pitchFamily="18" charset="0"/>
                            </a:rPr>
                            <m:t>+4</m:t>
                          </m:r>
                        </m:e>
                      </m:d>
                    </m:oMath>
                  </m:oMathPara>
                </a14:m>
                <a:endParaRPr sz="2800" dirty="0"/>
              </a:p>
              <a:p>
                <a:endParaRPr sz="2800" dirty="0"/>
              </a:p>
            </p:txBody>
          </p:sp>
        </mc:Choice>
        <mc:Fallback>
          <p:sp>
            <p:nvSpPr>
              <p:cNvPr id="3" name="Text Placeholder 2">
                <a:extLst>
                  <a:ext uri="{FF2B5EF4-FFF2-40B4-BE49-F238E27FC236}">
                    <a16:creationId xmlns:a16="http://schemas.microsoft.com/office/drawing/2014/main" id="{8127DF86-CFAB-4596-0C97-F07F9DE8927F}"/>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17434669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Perfect Square Trinomials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In the following</a:t>
                </a:r>
                <a:r>
                  <a:rPr lang="en-US" sz="2800" dirty="0"/>
                  <a:t> equations</a:t>
                </a:r>
                <a:r>
                  <a:rPr sz="2800" dirty="0"/>
                  <a:t>, </a:t>
                </a:r>
                <a14:m>
                  <m:oMath xmlns:m="http://schemas.openxmlformats.org/officeDocument/2006/math">
                    <m:r>
                      <a:rPr>
                        <a:latin typeface="Cambria Math" panose="02040503050406030204" pitchFamily="18" charset="0"/>
                      </a:rPr>
                      <m:t>𝐴</m:t>
                    </m:r>
                  </m:oMath>
                </a14:m>
                <a:r>
                  <a:rPr sz="2800" dirty="0"/>
                  <a:t> and </a:t>
                </a:r>
                <a14:m>
                  <m:oMath xmlns:m="http://schemas.openxmlformats.org/officeDocument/2006/math">
                    <m:r>
                      <a:rPr>
                        <a:latin typeface="Cambria Math" panose="02040503050406030204" pitchFamily="18" charset="0"/>
                      </a:rPr>
                      <m:t>𝐵</m:t>
                    </m:r>
                  </m:oMath>
                </a14:m>
                <a:r>
                  <a:rPr sz="2800" dirty="0"/>
                  <a:t> represent algebraic expressions.</a:t>
                </a:r>
              </a:p>
              <a:p>
                <a:pPr algn="ctr">
                  <a:defRPr sz="2800"/>
                </a:pPr>
                <a14:m>
                  <m:oMathPara xmlns:m="http://schemas.openxmlformats.org/officeDocument/2006/math">
                    <m:oMathParaPr>
                      <m:jc m:val="centerGroup"/>
                    </m:oMathParaPr>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2</m:t>
                          </m:r>
                        </m:sup>
                      </m:sSup>
                      <m:r>
                        <a:rPr>
                          <a:latin typeface="Cambria Math" panose="02040503050406030204" pitchFamily="18" charset="0"/>
                        </a:rPr>
                        <m:t>+2</m:t>
                      </m:r>
                      <m:r>
                        <a:rPr>
                          <a:latin typeface="Cambria Math" panose="02040503050406030204" pitchFamily="18" charset="0"/>
                        </a:rPr>
                        <m:t>𝐴𝐵</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𝐵</m:t>
                          </m:r>
                        </m:e>
                        <m:sup>
                          <m:r>
                            <a:rPr>
                              <a:latin typeface="Cambria Math" panose="02040503050406030204" pitchFamily="18" charset="0"/>
                            </a:rPr>
                            <m:t>2</m:t>
                          </m:r>
                        </m:sup>
                      </m:sSup>
                      <m:r>
                        <a:rPr>
                          <a:latin typeface="Cambria Math" panose="02040503050406030204" pitchFamily="18" charset="0"/>
                        </a:rPr>
                        <m:t>=</m:t>
                      </m:r>
                      <m:sSup>
                        <m:sSupPr>
                          <m:ctrlPr>
                            <a:rPr i="1">
                              <a:latin typeface="Cambria Math" panose="02040503050406030204" pitchFamily="18" charset="0"/>
                            </a:rPr>
                          </m:ctrlPr>
                        </m:sSupPr>
                        <m:e>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e>
                        <m:sup>
                          <m:r>
                            <a:rPr>
                              <a:latin typeface="Cambria Math" panose="02040503050406030204" pitchFamily="18" charset="0"/>
                            </a:rPr>
                            <m:t>2</m:t>
                          </m:r>
                        </m:sup>
                      </m:sSup>
                    </m:oMath>
                  </m:oMathPara>
                </a14:m>
                <a:endParaRPr sz="2800" dirty="0"/>
              </a:p>
              <a:p>
                <a:pPr algn="ctr">
                  <a:defRPr sz="2800"/>
                </a:pPr>
                <a14:m>
                  <m:oMathPara xmlns:m="http://schemas.openxmlformats.org/officeDocument/2006/math">
                    <m:oMathParaPr>
                      <m:jc m:val="centerGroup"/>
                    </m:oMathParaPr>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𝐴</m:t>
                          </m:r>
                        </m:e>
                        <m:sup>
                          <m:r>
                            <a:rPr>
                              <a:latin typeface="Cambria Math" panose="02040503050406030204" pitchFamily="18" charset="0"/>
                            </a:rPr>
                            <m:t>2</m:t>
                          </m:r>
                        </m:sup>
                      </m:sSup>
                      <m:r>
                        <a:rPr>
                          <a:latin typeface="Cambria Math" panose="02040503050406030204" pitchFamily="18" charset="0"/>
                        </a:rPr>
                        <m:t>−2</m:t>
                      </m:r>
                      <m:r>
                        <a:rPr>
                          <a:latin typeface="Cambria Math" panose="02040503050406030204" pitchFamily="18" charset="0"/>
                        </a:rPr>
                        <m:t>𝐴𝐵</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𝐵</m:t>
                          </m:r>
                        </m:e>
                        <m:sup>
                          <m:r>
                            <a:rPr>
                              <a:latin typeface="Cambria Math" panose="02040503050406030204" pitchFamily="18" charset="0"/>
                            </a:rPr>
                            <m:t>2</m:t>
                          </m:r>
                        </m:sup>
                      </m:sSup>
                      <m:r>
                        <a:rPr>
                          <a:latin typeface="Cambria Math" panose="02040503050406030204" pitchFamily="18" charset="0"/>
                        </a:rPr>
                        <m:t>=</m:t>
                      </m:r>
                      <m:sSup>
                        <m:sSupPr>
                          <m:ctrlPr>
                            <a:rPr i="1">
                              <a:latin typeface="Cambria Math" panose="02040503050406030204" pitchFamily="18" charset="0"/>
                            </a:rPr>
                          </m:ctrlPr>
                        </m:sSupPr>
                        <m:e>
                          <m:d>
                            <m:dPr>
                              <m:ctrlPr>
                                <a:rPr i="1">
                                  <a:latin typeface="Cambria Math" panose="02040503050406030204" pitchFamily="18" charset="0"/>
                                </a:rPr>
                              </m:ctrlPr>
                            </m:dPr>
                            <m:e>
                              <m:r>
                                <a:rPr>
                                  <a:latin typeface="Cambria Math" panose="02040503050406030204" pitchFamily="18" charset="0"/>
                                </a:rPr>
                                <m:t>𝐴</m:t>
                              </m:r>
                              <m:r>
                                <a:rPr>
                                  <a:latin typeface="Cambria Math" panose="02040503050406030204" pitchFamily="18" charset="0"/>
                                </a:rPr>
                                <m:t>−</m:t>
                              </m:r>
                              <m:r>
                                <a:rPr>
                                  <a:latin typeface="Cambria Math" panose="02040503050406030204" pitchFamily="18" charset="0"/>
                                </a:rPr>
                                <m:t>𝐵</m:t>
                              </m:r>
                            </m:e>
                          </m:d>
                        </m:e>
                        <m:sup>
                          <m:r>
                            <a:rPr>
                              <a:latin typeface="Cambria Math" panose="02040503050406030204" pitchFamily="18" charset="0"/>
                            </a:rPr>
                            <m:t>2</m:t>
                          </m:r>
                        </m:sup>
                      </m:sSup>
                    </m:oMath>
                  </m:oMathPara>
                </a14:m>
                <a:endParaRPr sz="28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1255"/>
                </a:stretch>
              </a:blipFill>
            </p:spPr>
            <p:txBody>
              <a:bodyPr/>
              <a:lstStyle/>
              <a:p>
                <a:r>
                  <a:rPr lang="en-IN">
                    <a:noFill/>
                  </a:rPr>
                  <a:t> </a:t>
                </a:r>
              </a:p>
            </p:txBody>
          </p:sp>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6</a:t>
            </a:r>
            <a:r>
              <a:rPr dirty="0"/>
              <a:t>: Perfect Square Trinomials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Factor the algebraic expression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10</m:t>
                    </m:r>
                    <m:r>
                      <a:rPr>
                        <a:latin typeface="Cambria Math" panose="02040503050406030204" pitchFamily="18" charset="0"/>
                      </a:rPr>
                      <m:t>𝑥</m:t>
                    </m:r>
                    <m:r>
                      <a:rPr>
                        <a:latin typeface="Cambria Math" panose="02040503050406030204" pitchFamily="18" charset="0"/>
                      </a:rPr>
                      <m:t>+</m:t>
                    </m:r>
                    <m:r>
                      <a:rPr>
                        <a:latin typeface="Cambria Math" panose="02040503050406030204" pitchFamily="18" charset="0"/>
                      </a:rPr>
                      <m:t>25</m:t>
                    </m:r>
                  </m:oMath>
                </a14:m>
                <a:r>
                  <a:rPr sz="280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6</a:t>
            </a:r>
            <a:r>
              <a:rPr dirty="0"/>
              <a:t>: Perfect Square Trinomial</a:t>
            </a:r>
            <a:r>
              <a:rPr lang="en-US" dirty="0"/>
              <a:t>s—Slide 2</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b="1" dirty="0"/>
                  <a:t>Solution</a:t>
                </a:r>
              </a:p>
              <a:p>
                <a:pPr>
                  <a:defRPr sz="2800"/>
                </a:pPr>
                <a:r>
                  <a:rPr lang="en-US" sz="2800" dirty="0"/>
                  <a:t>The expression appears to be in the form of a perfect square trinomial, but we need to check that the value of the middle term follows the pattern</a:t>
                </a:r>
                <a:br>
                  <a:rPr lang="en-US" i="1" dirty="0">
                    <a:latin typeface="Cambria Math" panose="02040503050406030204" pitchFamily="18" charset="0"/>
                  </a:rPr>
                </a:b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𝐴</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2</m:t>
                    </m:r>
                    <m:r>
                      <a:rPr lang="ar-AE">
                        <a:latin typeface="Cambria Math" panose="02040503050406030204" pitchFamily="18" charset="0"/>
                      </a:rPr>
                      <m:t>𝐴𝐵</m:t>
                    </m:r>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𝐵</m:t>
                        </m:r>
                      </m:e>
                      <m:sup>
                        <m:r>
                          <a:rPr lang="ar-AE">
                            <a:latin typeface="Cambria Math" panose="02040503050406030204" pitchFamily="18" charset="0"/>
                          </a:rPr>
                          <m:t>2</m:t>
                        </m:r>
                      </m:sup>
                    </m:sSup>
                    <m:r>
                      <a:rPr lang="ar-AE">
                        <a:latin typeface="Cambria Math" panose="02040503050406030204" pitchFamily="18" charset="0"/>
                      </a:rPr>
                      <m:t>=</m:t>
                    </m:r>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𝐴</m:t>
                            </m:r>
                            <m:r>
                              <a:rPr lang="ar-AE">
                                <a:latin typeface="Cambria Math" panose="02040503050406030204" pitchFamily="18" charset="0"/>
                              </a:rPr>
                              <m:t>+</m:t>
                            </m:r>
                            <m:r>
                              <a:rPr lang="ar-AE">
                                <a:latin typeface="Cambria Math" panose="02040503050406030204" pitchFamily="18" charset="0"/>
                              </a:rPr>
                              <m:t>𝐵</m:t>
                            </m:r>
                          </m:e>
                        </m:d>
                      </m:e>
                      <m:sup>
                        <m:r>
                          <a:rPr lang="ar-AE">
                            <a:latin typeface="Cambria Math" panose="02040503050406030204" pitchFamily="18" charset="0"/>
                          </a:rPr>
                          <m:t>2</m:t>
                        </m:r>
                      </m:sup>
                    </m:sSup>
                  </m:oMath>
                </a14:m>
                <a:r>
                  <a:rPr lang="ar-AE" sz="2800" dirty="0"/>
                  <a:t> . </a:t>
                </a:r>
                <a:r>
                  <a:rPr lang="en-US" sz="2800" dirty="0"/>
                  <a:t>Taking </a:t>
                </a:r>
                <a:r>
                  <a:rPr lang="en-US" sz="2800" i="1" dirty="0"/>
                  <a:t>A</a:t>
                </a:r>
                <a:r>
                  <a:rPr lang="en-US" sz="2800" dirty="0"/>
                  <a:t> </a:t>
                </a:r>
                <a:r>
                  <a:rPr lang="en-US" sz="2800" dirty="0">
                    <a:latin typeface="Cambria Math" panose="02040503050406030204" pitchFamily="18" charset="0"/>
                    <a:ea typeface="Cambria Math" panose="02040503050406030204" pitchFamily="18" charset="0"/>
                  </a:rPr>
                  <a:t>=</a:t>
                </a:r>
                <a:r>
                  <a:rPr lang="en-US" sz="2800" dirty="0"/>
                  <a:t> </a:t>
                </a:r>
                <a:r>
                  <a:rPr lang="en-US" sz="2800" i="1" dirty="0"/>
                  <a:t>x</a:t>
                </a:r>
                <a:r>
                  <a:rPr lang="en-US" sz="2800" dirty="0"/>
                  <a:t> and </a:t>
                </a:r>
                <a:r>
                  <a:rPr lang="en-US" sz="2800" i="1" dirty="0"/>
                  <a:t>B</a:t>
                </a:r>
                <a:r>
                  <a:rPr lang="en-US" sz="2800" dirty="0"/>
                  <a:t> </a:t>
                </a:r>
                <a:r>
                  <a:rPr lang="en-US" sz="2800" dirty="0">
                    <a:latin typeface="Cambria Math" panose="02040503050406030204" pitchFamily="18" charset="0"/>
                    <a:ea typeface="Cambria Math" panose="02040503050406030204" pitchFamily="18" charset="0"/>
                  </a:rPr>
                  <a:t>= 5</a:t>
                </a:r>
                <a:r>
                  <a:rPr lang="en-US" sz="2800" dirty="0"/>
                  <a:t>, we find that </a:t>
                </a:r>
                <a14:m>
                  <m:oMath xmlns:m="http://schemas.openxmlformats.org/officeDocument/2006/math">
                    <m:r>
                      <a:rPr lang="en-US">
                        <a:latin typeface="Cambria Math" panose="02040503050406030204" pitchFamily="18" charset="0"/>
                      </a:rPr>
                      <m:t>2</m:t>
                    </m:r>
                    <m:r>
                      <a:rPr lang="en-US">
                        <a:latin typeface="Cambria Math" panose="02040503050406030204" pitchFamily="18" charset="0"/>
                      </a:rPr>
                      <m:t>𝐴𝐵</m:t>
                    </m:r>
                    <m:r>
                      <a:rPr lang="en-US">
                        <a:latin typeface="Cambria Math" panose="02040503050406030204" pitchFamily="18" charset="0"/>
                      </a:rPr>
                      <m:t>=</m:t>
                    </m:r>
                    <m:r>
                      <a:rPr lang="en-US">
                        <a:latin typeface="Cambria Math" panose="02040503050406030204" pitchFamily="18" charset="0"/>
                      </a:rPr>
                      <m:t>10</m:t>
                    </m:r>
                    <m:r>
                      <a:rPr lang="en-US">
                        <a:latin typeface="Cambria Math" panose="02040503050406030204" pitchFamily="18" charset="0"/>
                      </a:rPr>
                      <m:t>𝑥</m:t>
                    </m:r>
                  </m:oMath>
                </a14:m>
                <a:r>
                  <a:rPr lang="en-US" sz="2800" dirty="0"/>
                  <a:t>, so the expression does match the form of a perfect square trinomial.</a:t>
                </a:r>
              </a:p>
              <a:p>
                <a:pPr>
                  <a:defRPr sz="2800"/>
                </a:pPr>
                <a:r>
                  <a:rPr lang="en-US" sz="2800" dirty="0"/>
                  <a:t>Thus, the factored form of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10</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25</m:t>
                    </m:r>
                    <m:r>
                      <a:rPr lang="ar-AE">
                        <a:latin typeface="Cambria Math" panose="02040503050406030204" pitchFamily="18" charset="0"/>
                      </a:rPr>
                      <m:t>=</m:t>
                    </m:r>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5</m:t>
                            </m:r>
                          </m:e>
                        </m:d>
                      </m:e>
                      <m:sup>
                        <m:r>
                          <a:rPr lang="ar-AE">
                            <a:latin typeface="Cambria Math" panose="02040503050406030204" pitchFamily="18" charset="0"/>
                          </a:rPr>
                          <m:t>2</m:t>
                        </m:r>
                      </m:sup>
                    </m:sSup>
                  </m:oMath>
                </a14:m>
                <a:r>
                  <a:rPr lang="en-US" sz="2800" dirty="0"/>
                  <a:t>,</a:t>
                </a:r>
                <a:r>
                  <a:rPr lang="ar-AE" sz="2800" dirty="0"/>
                  <a:t> </a:t>
                </a:r>
                <a:r>
                  <a:rPr lang="en-US" sz="2800" dirty="0"/>
                  <a:t>and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10</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25</m:t>
                    </m:r>
                  </m:oMath>
                </a14:m>
                <a:r>
                  <a:rPr lang="ar-AE" sz="2800" dirty="0"/>
                  <a:t> </a:t>
                </a:r>
                <a:r>
                  <a:rPr lang="en-US" sz="2800" dirty="0"/>
                  <a:t>is a perfect square trinomial.</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04"/>
                </a:stretch>
              </a:blipFill>
            </p:spPr>
            <p:txBody>
              <a:bodyPr/>
              <a:lstStyle/>
              <a:p>
                <a:r>
                  <a:rPr lang="en-US">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7</a:t>
            </a:r>
            <a:r>
              <a:rPr dirty="0"/>
              <a:t>: Factoring Expressions with </a:t>
            </a:r>
            <a:r>
              <a:rPr dirty="0" err="1"/>
              <a:t>Noninteger</a:t>
            </a:r>
            <a:r>
              <a:rPr dirty="0"/>
              <a:t> Rational Exponents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Factor each of the following algebraic expressions.</a:t>
                </a:r>
              </a:p>
              <a:p>
                <a:pPr marL="514350" indent="-514350">
                  <a:buFont typeface="+mj-lt"/>
                  <a:buAutoNum type="alphaLcPeriod"/>
                  <a:defRPr sz="2800"/>
                </a:pPr>
                <a:r>
                  <a:rPr dirty="0"/>
                  <a:t>​</a:t>
                </a:r>
                <a14:m>
                  <m:oMath xmlns:m="http://schemas.openxmlformats.org/officeDocument/2006/math">
                    <m:r>
                      <a:rPr>
                        <a:latin typeface="Cambria Math" panose="02040503050406030204" pitchFamily="18" charset="0"/>
                      </a:rPr>
                      <m:t>3</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2</m:t>
                            </m:r>
                          </m:num>
                          <m:den>
                            <m:r>
                              <a:rPr>
                                <a:latin typeface="Cambria Math" panose="02040503050406030204" pitchFamily="18" charset="0"/>
                              </a:rPr>
                              <m:t>3</m:t>
                            </m:r>
                          </m:den>
                        </m:f>
                      </m:sup>
                    </m:sSup>
                    <m:r>
                      <a:rPr>
                        <a:latin typeface="Cambria Math" panose="02040503050406030204" pitchFamily="18" charset="0"/>
                      </a:rPr>
                      <m:t>−</m:t>
                    </m:r>
                    <m:r>
                      <a:rPr>
                        <a:latin typeface="Cambria Math" panose="02040503050406030204" pitchFamily="18" charset="0"/>
                      </a:rPr>
                      <m:t>6</m:t>
                    </m:r>
                    <m:sSup>
                      <m:sSupPr>
                        <m:ctrlPr>
                          <a:rPr i="1">
                            <a:latin typeface="Cambria Math" panose="02040503050406030204" pitchFamily="18" charset="0"/>
                          </a:rPr>
                        </m:ctrlPr>
                      </m:sSupPr>
                      <m:e>
                        <m:r>
                          <a:rPr>
                            <a:latin typeface="Cambria Math" panose="02040503050406030204" pitchFamily="18" charset="0"/>
                          </a:rPr>
                          <m:t>𝑥</m:t>
                        </m:r>
                      </m:e>
                      <m:sup>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3</m:t>
                            </m:r>
                          </m:den>
                        </m:f>
                      </m:sup>
                    </m:sSup>
                    <m:r>
                      <a:rPr>
                        <a:latin typeface="Cambria Math" panose="02040503050406030204" pitchFamily="18" charset="0"/>
                      </a:rPr>
                      <m:t>+</m:t>
                    </m:r>
                    <m:r>
                      <a:rPr>
                        <a:latin typeface="Cambria Math" panose="02040503050406030204" pitchFamily="18" charset="0"/>
                      </a:rPr>
                      <m:t>3</m:t>
                    </m:r>
                    <m:sSup>
                      <m:sSupPr>
                        <m:ctrlPr>
                          <a:rPr i="1">
                            <a:latin typeface="Cambria Math" panose="02040503050406030204" pitchFamily="18" charset="0"/>
                          </a:rPr>
                        </m:ctrlPr>
                      </m:sSupPr>
                      <m:e>
                        <m:r>
                          <a:rPr>
                            <a:latin typeface="Cambria Math" panose="02040503050406030204" pitchFamily="18" charset="0"/>
                          </a:rPr>
                          <m:t>𝑥</m:t>
                        </m:r>
                      </m:e>
                      <m:sup>
                        <m:f>
                          <m:fPr>
                            <m:ctrlPr>
                              <a:rPr i="1">
                                <a:latin typeface="Cambria Math" panose="02040503050406030204" pitchFamily="18" charset="0"/>
                              </a:rPr>
                            </m:ctrlPr>
                          </m:fPr>
                          <m:num>
                            <m:r>
                              <a:rPr>
                                <a:latin typeface="Cambria Math" panose="02040503050406030204" pitchFamily="18" charset="0"/>
                              </a:rPr>
                              <m:t>4</m:t>
                            </m:r>
                          </m:num>
                          <m:den>
                            <m:r>
                              <a:rPr>
                                <a:latin typeface="Cambria Math" panose="02040503050406030204" pitchFamily="18" charset="0"/>
                              </a:rPr>
                              <m:t>3</m:t>
                            </m:r>
                          </m:den>
                        </m:f>
                      </m:sup>
                    </m:sSup>
                  </m:oMath>
                </a14:m>
                <a:endParaRPr dirty="0"/>
              </a:p>
              <a:p>
                <a:pPr marL="514350" indent="-514350">
                  <a:buFont typeface="+mj-lt"/>
                  <a:buAutoNum type="alphaLcPeriod" startAt="2"/>
                  <a:defRPr sz="2800"/>
                </a:pPr>
                <a:r>
                  <a:rPr dirty="0"/>
                  <a:t>​</a:t>
                </a:r>
                <a14:m>
                  <m:oMath xmlns:m="http://schemas.openxmlformats.org/officeDocument/2006/math">
                    <m:sSup>
                      <m:sSupPr>
                        <m:ctrlPr>
                          <a:rPr i="1">
                            <a:latin typeface="Cambria Math" panose="02040503050406030204" pitchFamily="18" charset="0"/>
                          </a:rPr>
                        </m:ctrlPr>
                      </m:sSupPr>
                      <m:e>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m:t>
                            </m:r>
                            <m:r>
                              <a:rPr>
                                <a:latin typeface="Cambria Math" panose="02040503050406030204" pitchFamily="18" charset="0"/>
                              </a:rPr>
                              <m:t>1</m:t>
                            </m:r>
                          </m:e>
                        </m:d>
                      </m:e>
                      <m:sup>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2</m:t>
                            </m:r>
                          </m:den>
                        </m:f>
                      </m:sup>
                    </m:sSup>
                    <m:r>
                      <a:rPr>
                        <a:latin typeface="Cambria Math" panose="02040503050406030204" pitchFamily="18" charset="0"/>
                      </a:rPr>
                      <m:t>−</m:t>
                    </m:r>
                    <m:sSup>
                      <m:sSupPr>
                        <m:ctrlPr>
                          <a:rPr i="1">
                            <a:latin typeface="Cambria Math" panose="02040503050406030204" pitchFamily="18" charset="0"/>
                          </a:rPr>
                        </m:ctrlPr>
                      </m:sSupPr>
                      <m:e>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m:t>
                            </m:r>
                            <m:r>
                              <a:rPr>
                                <a:latin typeface="Cambria Math" panose="02040503050406030204" pitchFamily="18" charset="0"/>
                              </a:rPr>
                              <m:t>1</m:t>
                            </m:r>
                          </m:e>
                        </m:d>
                      </m:e>
                      <m:sup>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2</m:t>
                            </m:r>
                          </m:den>
                        </m:f>
                      </m:sup>
                    </m:sSup>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7</a:t>
            </a:r>
            <a:r>
              <a:rPr dirty="0"/>
              <a:t>: Factoring Expressions with </a:t>
            </a:r>
            <a:r>
              <a:rPr dirty="0" err="1"/>
              <a:t>Noninteger</a:t>
            </a:r>
            <a:r>
              <a:rPr dirty="0"/>
              <a:t> Rational Exponents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8166400A-39FE-496A-86ED-95F84C160282}"/>
                  </a:ext>
                </a:extLst>
              </p:cNvPr>
              <p:cNvGraphicFramePr>
                <a:graphicFrameLocks/>
              </p:cNvGraphicFramePr>
              <p:nvPr>
                <p:extLst>
                  <p:ext uri="{D42A27DB-BD31-4B8C-83A1-F6EECF244321}">
                    <p14:modId xmlns:p14="http://schemas.microsoft.com/office/powerpoint/2010/main" val="1550527878"/>
                  </p:ext>
                </p:extLst>
              </p:nvPr>
            </p:nvGraphicFramePr>
            <p:xfrm>
              <a:off x="838200" y="1481052"/>
              <a:ext cx="7924800" cy="2895600"/>
            </p:xfrm>
            <a:graphic>
              <a:graphicData uri="http://schemas.openxmlformats.org/drawingml/2006/table">
                <a:tbl>
                  <a:tblPr firstRow="1" bandRow="1">
                    <a:tableStyleId>{2D5ABB26-0587-4C30-8999-92F81FD0307C}</a:tableStyleId>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579120">
                    <a:tc>
                      <a:txBody>
                        <a:bodyPr/>
                        <a:lstStyle/>
                        <a:p>
                          <a:pPr algn="l">
                            <a:defRPr sz="1800"/>
                          </a:pPr>
                          <a:r>
                            <a:rPr sz="2200" dirty="0"/>
                            <a:t>​</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r>
                                <a:rPr sz="2200">
                                  <a:latin typeface="Cambria Math"/>
                                </a:rPr>
                                <m:t>−6</m:t>
                              </m:r>
                              <m:sSup>
                                <m:sSupPr>
                                  <m:ctrlPr>
                                    <a:rPr sz="2200" i="1">
                                      <a:latin typeface="Cambria Math" panose="02040503050406030204" pitchFamily="18" charset="0"/>
                                    </a:rPr>
                                  </m:ctrlPr>
                                </m:sSupPr>
                                <m:e>
                                  <m:r>
                                    <a:rPr sz="2200">
                                      <a:latin typeface="Cambria Math"/>
                                    </a:rPr>
                                    <m:t>𝑥</m:t>
                                  </m:r>
                                </m:e>
                                <m:sup>
                                  <m:f>
                                    <m:fPr>
                                      <m:ctrlPr>
                                        <a:rPr sz="2200" i="1">
                                          <a:latin typeface="Cambria Math" panose="02040503050406030204" pitchFamily="18" charset="0"/>
                                        </a:rPr>
                                      </m:ctrlPr>
                                    </m:fPr>
                                    <m:num>
                                      <m:r>
                                        <a:rPr sz="2200">
                                          <a:latin typeface="Cambria Math"/>
                                        </a:rPr>
                                        <m:t>1</m:t>
                                      </m:r>
                                    </m:num>
                                    <m:den>
                                      <m:r>
                                        <a:rPr sz="2200">
                                          <a:latin typeface="Cambria Math"/>
                                        </a:rPr>
                                        <m:t>3</m:t>
                                      </m:r>
                                    </m:den>
                                  </m:f>
                                </m:sup>
                              </m:sSup>
                              <m:r>
                                <a:rPr sz="2200">
                                  <a:latin typeface="Cambria Math"/>
                                </a:rPr>
                                <m:t>+3</m:t>
                              </m:r>
                              <m:sSup>
                                <m:sSupPr>
                                  <m:ctrlPr>
                                    <a:rPr sz="2200" i="1">
                                      <a:latin typeface="Cambria Math" panose="02040503050406030204" pitchFamily="18" charset="0"/>
                                    </a:rPr>
                                  </m:ctrlPr>
                                </m:sSupPr>
                                <m:e>
                                  <m:r>
                                    <a:rPr sz="2200">
                                      <a:latin typeface="Cambria Math"/>
                                    </a:rPr>
                                    <m:t>𝑥</m:t>
                                  </m:r>
                                </m:e>
                                <m:sup>
                                  <m:f>
                                    <m:fPr>
                                      <m:ctrlPr>
                                        <a:rPr sz="2200" i="1">
                                          <a:latin typeface="Cambria Math" panose="02040503050406030204" pitchFamily="18" charset="0"/>
                                        </a:rPr>
                                      </m:ctrlPr>
                                    </m:fPr>
                                    <m:num>
                                      <m:r>
                                        <a:rPr sz="2200">
                                          <a:latin typeface="Cambria Math"/>
                                        </a:rPr>
                                        <m:t>4</m:t>
                                      </m:r>
                                    </m:num>
                                    <m:den>
                                      <m:r>
                                        <a:rPr sz="2200">
                                          <a:latin typeface="Cambria Math"/>
                                        </a:rPr>
                                        <m:t>3</m:t>
                                      </m:r>
                                    </m:den>
                                  </m:f>
                                </m:sup>
                              </m:sSup>
                            </m:oMath>
                          </a14:m>
                          <a:endParaRPr sz="2200" dirty="0"/>
                        </a:p>
                      </a:txBody>
                      <a:tcPr/>
                    </a:tc>
                    <a:tc rowSpan="5">
                      <a:txBody>
                        <a:bodyPr/>
                        <a:lstStyle/>
                        <a:p>
                          <a:pPr algn="l">
                            <a:defRPr sz="1100" b="1"/>
                          </a:pPr>
                          <a:r>
                            <a:rPr lang="en-US" sz="1800" b="0" dirty="0"/>
                            <a:t>We start by factoring </a:t>
                          </a:r>
                          <a:r>
                            <a:rPr sz="1800" b="0" dirty="0"/>
                            <a:t>out </a:t>
                          </a:r>
                          <a14:m>
                            <m:oMath xmlns:m="http://schemas.openxmlformats.org/officeDocument/2006/math">
                              <m:r>
                                <a:rPr lang="en-US" sz="1800" b="0" i="1" smtClean="0">
                                  <a:latin typeface="Cambria Math"/>
                                </a:rPr>
                                <m:t>3</m:t>
                              </m:r>
                              <m:sSup>
                                <m:sSupPr>
                                  <m:ctrlPr>
                                    <a:rPr sz="1800" b="0" i="1">
                                      <a:latin typeface="Cambria Math" panose="02040503050406030204" pitchFamily="18" charset="0"/>
                                    </a:rPr>
                                  </m:ctrlPr>
                                </m:sSupPr>
                                <m:e>
                                  <m:r>
                                    <a:rPr lang="en-US" sz="1800" b="0" i="1" smtClean="0">
                                      <a:latin typeface="Cambria Math"/>
                                    </a:rPr>
                                    <m:t>𝑥</m:t>
                                  </m:r>
                                </m:e>
                                <m:sup>
                                  <m:r>
                                    <a:rPr lang="en-US" sz="1800" b="0" smtClean="0">
                                      <a:latin typeface="Cambria Math"/>
                                    </a:rPr>
                                    <m:t>−</m:t>
                                  </m:r>
                                  <m:f>
                                    <m:fPr>
                                      <m:ctrlPr>
                                        <a:rPr sz="1800" b="0" i="1">
                                          <a:latin typeface="Cambria Math" panose="02040503050406030204" pitchFamily="18" charset="0"/>
                                        </a:rPr>
                                      </m:ctrlPr>
                                    </m:fPr>
                                    <m:num>
                                      <m:r>
                                        <a:rPr lang="en-US" sz="1800" b="0" i="1" smtClean="0">
                                          <a:latin typeface="Cambria Math"/>
                                        </a:rPr>
                                        <m:t>2</m:t>
                                      </m:r>
                                    </m:num>
                                    <m:den>
                                      <m:r>
                                        <a:rPr lang="en-US" sz="1800" b="0" i="1" smtClean="0">
                                          <a:latin typeface="Cambria Math"/>
                                        </a:rPr>
                                        <m:t>3</m:t>
                                      </m:r>
                                    </m:den>
                                  </m:f>
                                </m:sup>
                              </m:sSup>
                            </m:oMath>
                          </a14:m>
                          <a:r>
                            <a:rPr sz="1800" b="0" dirty="0"/>
                            <a:t>. Note that we use the properties of exponents to obtain the terms in the second factor.</a:t>
                          </a:r>
                          <a:br>
                            <a:rPr lang="en-US" sz="1800" b="0" dirty="0"/>
                          </a:br>
                          <a:endParaRPr sz="1800" b="0" dirty="0"/>
                        </a:p>
                        <a:p>
                          <a:pPr algn="l">
                            <a:defRPr sz="1800" b="1"/>
                          </a:pPr>
                          <a:r>
                            <a:rPr sz="1800" b="0" dirty="0"/>
                            <a:t>We notice that the second factor is a second-degree trinomial, which is itself factorable. In fact, it is an example of a perfect square trinomial.</a:t>
                          </a:r>
                        </a:p>
                      </a:txBody>
                      <a:tcPr/>
                    </a:tc>
                    <a:extLst>
                      <a:ext uri="{0D108BD9-81ED-4DB2-BD59-A6C34878D82A}">
                        <a16:rowId xmlns:a16="http://schemas.microsoft.com/office/drawing/2014/main" val="10000"/>
                      </a:ext>
                    </a:extLst>
                  </a:tr>
                  <a:tr h="57912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d>
                                <m:dPr>
                                  <m:ctrlPr>
                                    <a:rPr sz="2200" i="1">
                                      <a:latin typeface="Cambria Math" panose="02040503050406030204" pitchFamily="18" charset="0"/>
                                    </a:rPr>
                                  </m:ctrlPr>
                                </m:dPr>
                                <m:e>
                                  <m:r>
                                    <a:rPr sz="2200">
                                      <a:latin typeface="Cambria Math"/>
                                    </a:rPr>
                                    <m:t>1−2</m:t>
                                  </m:r>
                                  <m:r>
                                    <a:rPr sz="2200">
                                      <a:latin typeface="Cambria Math"/>
                                    </a:rPr>
                                    <m:t>𝑥</m:t>
                                  </m:r>
                                  <m:r>
                                    <a:rPr sz="2200">
                                      <a:latin typeface="Cambria Math"/>
                                    </a:rPr>
                                    <m:t>+</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e>
                              </m:d>
                            </m:oMath>
                          </a14:m>
                          <a:endParaRPr sz="2200" dirty="0"/>
                        </a:p>
                      </a:txBody>
                      <a:tcPr/>
                    </a:tc>
                    <a:tc vMerge="1">
                      <a:txBody>
                        <a:bodyPr/>
                        <a:lstStyle/>
                        <a:p>
                          <a:pPr algn="l"/>
                          <a:endParaRPr sz="1800" b="0" dirty="0"/>
                        </a:p>
                      </a:txBody>
                      <a:tcPr/>
                    </a:tc>
                    <a:extLst>
                      <a:ext uri="{0D108BD9-81ED-4DB2-BD59-A6C34878D82A}">
                        <a16:rowId xmlns:a16="http://schemas.microsoft.com/office/drawing/2014/main" val="10001"/>
                      </a:ext>
                    </a:extLst>
                  </a:tr>
                  <a:tr h="57912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−2</m:t>
                                  </m:r>
                                  <m:r>
                                    <a:rPr sz="2200">
                                      <a:latin typeface="Cambria Math"/>
                                    </a:rPr>
                                    <m:t>𝑥</m:t>
                                  </m:r>
                                  <m:r>
                                    <a:rPr sz="2200">
                                      <a:latin typeface="Cambria Math"/>
                                    </a:rPr>
                                    <m:t>+1</m:t>
                                  </m:r>
                                </m:e>
                              </m:d>
                            </m:oMath>
                          </a14:m>
                          <a:endParaRPr sz="2200" dirty="0"/>
                        </a:p>
                      </a:txBody>
                      <a:tcPr/>
                    </a:tc>
                    <a:tc vMerge="1">
                      <a:txBody>
                        <a:bodyPr/>
                        <a:lstStyle/>
                        <a:p>
                          <a:pPr algn="l">
                            <a:defRPr sz="1800" b="1"/>
                          </a:pPr>
                          <a:endParaRPr sz="1800" b="0" dirty="0"/>
                        </a:p>
                      </a:txBody>
                      <a:tcPr/>
                    </a:tc>
                    <a:extLst>
                      <a:ext uri="{0D108BD9-81ED-4DB2-BD59-A6C34878D82A}">
                        <a16:rowId xmlns:a16="http://schemas.microsoft.com/office/drawing/2014/main" val="10002"/>
                      </a:ext>
                    </a:extLst>
                  </a:tr>
                  <a:tr h="57912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d>
                                <m:dPr>
                                  <m:ctrlPr>
                                    <a:rPr sz="2200" i="1">
                                      <a:latin typeface="Cambria Math" panose="02040503050406030204" pitchFamily="18" charset="0"/>
                                    </a:rPr>
                                  </m:ctrlPr>
                                </m:dPr>
                                <m:e>
                                  <m:r>
                                    <a:rPr sz="2200">
                                      <a:latin typeface="Cambria Math"/>
                                    </a:rPr>
                                    <m:t>𝑥</m:t>
                                  </m:r>
                                  <m:r>
                                    <a:rPr sz="2200">
                                      <a:latin typeface="Cambria Math"/>
                                    </a:rPr>
                                    <m:t>−1</m:t>
                                  </m:r>
                                </m:e>
                              </m:d>
                              <m:d>
                                <m:dPr>
                                  <m:ctrlPr>
                                    <a:rPr sz="2200" i="1">
                                      <a:latin typeface="Cambria Math" panose="02040503050406030204" pitchFamily="18" charset="0"/>
                                    </a:rPr>
                                  </m:ctrlPr>
                                </m:dPr>
                                <m:e>
                                  <m:r>
                                    <a:rPr sz="2200">
                                      <a:latin typeface="Cambria Math"/>
                                    </a:rPr>
                                    <m:t>𝑥</m:t>
                                  </m:r>
                                  <m:r>
                                    <a:rPr sz="2200">
                                      <a:latin typeface="Cambria Math"/>
                                    </a:rPr>
                                    <m:t>−1</m:t>
                                  </m:r>
                                </m:e>
                              </m:d>
                            </m:oMath>
                          </a14:m>
                          <a:endParaRPr sz="2200" dirty="0"/>
                        </a:p>
                      </a:txBody>
                      <a:tcPr/>
                    </a:tc>
                    <a:tc vMerge="1">
                      <a:txBody>
                        <a:bodyPr/>
                        <a:lstStyle/>
                        <a:p>
                          <a:pPr algn="l"/>
                          <a:endParaRPr sz="1800" b="0"/>
                        </a:p>
                      </a:txBody>
                      <a:tcPr/>
                    </a:tc>
                    <a:extLst>
                      <a:ext uri="{0D108BD9-81ED-4DB2-BD59-A6C34878D82A}">
                        <a16:rowId xmlns:a16="http://schemas.microsoft.com/office/drawing/2014/main" val="10003"/>
                      </a:ext>
                    </a:extLst>
                  </a:tr>
                  <a:tr h="57912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=3</m:t>
                              </m:r>
                              <m:sSup>
                                <m:sSupPr>
                                  <m:ctrlPr>
                                    <a:rPr sz="2200" i="1">
                                      <a:latin typeface="Cambria Math" panose="02040503050406030204" pitchFamily="18" charset="0"/>
                                    </a:rPr>
                                  </m:ctrlPr>
                                </m:sSupPr>
                                <m:e>
                                  <m:r>
                                    <a:rPr sz="2200">
                                      <a:latin typeface="Cambria Math"/>
                                    </a:rPr>
                                    <m:t>𝑥</m:t>
                                  </m:r>
                                </m:e>
                                <m:sup>
                                  <m:r>
                                    <a:rPr sz="2200">
                                      <a:latin typeface="Cambria Math"/>
                                    </a:rPr>
                                    <m:t>−</m:t>
                                  </m:r>
                                  <m:f>
                                    <m:fPr>
                                      <m:ctrlPr>
                                        <a:rPr sz="2200" i="1">
                                          <a:latin typeface="Cambria Math" panose="02040503050406030204" pitchFamily="18" charset="0"/>
                                        </a:rPr>
                                      </m:ctrlPr>
                                    </m:fPr>
                                    <m:num>
                                      <m:r>
                                        <a:rPr sz="2200">
                                          <a:latin typeface="Cambria Math"/>
                                        </a:rPr>
                                        <m:t>2</m:t>
                                      </m:r>
                                    </m:num>
                                    <m:den>
                                      <m:r>
                                        <a:rPr sz="2200">
                                          <a:latin typeface="Cambria Math"/>
                                        </a:rPr>
                                        <m:t>3</m:t>
                                      </m:r>
                                    </m:den>
                                  </m:f>
                                </m:sup>
                              </m:sSup>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−1</m:t>
                                      </m:r>
                                    </m:e>
                                  </m:d>
                                </m:e>
                                <m:sup>
                                  <m:r>
                                    <a:rPr sz="2200">
                                      <a:latin typeface="Cambria Math"/>
                                    </a:rPr>
                                    <m:t>2</m:t>
                                  </m:r>
                                </m:sup>
                              </m:sSup>
                            </m:oMath>
                          </a14:m>
                          <a:endParaRPr sz="2200" dirty="0"/>
                        </a:p>
                      </a:txBody>
                      <a:tcPr/>
                    </a:tc>
                    <a:tc vMerge="1">
                      <a:txBody>
                        <a:bodyPr/>
                        <a:lstStyle/>
                        <a:p>
                          <a:pPr algn="l"/>
                          <a:endParaRPr sz="1800" b="0"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a:extLst>
                  <a:ext uri="{FF2B5EF4-FFF2-40B4-BE49-F238E27FC236}">
                    <a16:creationId xmlns:a16="http://schemas.microsoft.com/office/drawing/2014/main" id="{8166400A-39FE-496A-86ED-95F84C160282}"/>
                  </a:ext>
                </a:extLst>
              </p:cNvPr>
              <p:cNvGraphicFramePr>
                <a:graphicFrameLocks/>
              </p:cNvGraphicFramePr>
              <p:nvPr>
                <p:extLst>
                  <p:ext uri="{D42A27DB-BD31-4B8C-83A1-F6EECF244321}">
                    <p14:modId xmlns:p14="http://schemas.microsoft.com/office/powerpoint/2010/main" val="1550527878"/>
                  </p:ext>
                </p:extLst>
              </p:nvPr>
            </p:nvGraphicFramePr>
            <p:xfrm>
              <a:off x="838200" y="1481052"/>
              <a:ext cx="7924800" cy="2895600"/>
            </p:xfrm>
            <a:graphic>
              <a:graphicData uri="http://schemas.openxmlformats.org/drawingml/2006/table">
                <a:tbl>
                  <a:tblPr firstRow="1" bandRow="1">
                    <a:tableStyleId>{2D5ABB26-0587-4C30-8999-92F81FD0307C}</a:tableStyleId>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579120">
                    <a:tc>
                      <a:txBody>
                        <a:bodyPr/>
                        <a:lstStyle/>
                        <a:p>
                          <a:endParaRPr lang="en-US"/>
                        </a:p>
                      </a:txBody>
                      <a:tcPr>
                        <a:blipFill>
                          <a:blip r:embed="rId2"/>
                          <a:stretch>
                            <a:fillRect r="-99846" b="-417895"/>
                          </a:stretch>
                        </a:blipFill>
                      </a:tcPr>
                    </a:tc>
                    <a:tc rowSpan="5">
                      <a:txBody>
                        <a:bodyPr/>
                        <a:lstStyle/>
                        <a:p>
                          <a:endParaRPr lang="en-US"/>
                        </a:p>
                      </a:txBody>
                      <a:tcPr>
                        <a:blipFill>
                          <a:blip r:embed="rId2"/>
                          <a:stretch>
                            <a:fillRect l="-100154" b="-3361"/>
                          </a:stretch>
                        </a:blipFill>
                      </a:tcPr>
                    </a:tc>
                    <a:extLst>
                      <a:ext uri="{0D108BD9-81ED-4DB2-BD59-A6C34878D82A}">
                        <a16:rowId xmlns:a16="http://schemas.microsoft.com/office/drawing/2014/main" val="10000"/>
                      </a:ext>
                    </a:extLst>
                  </a:tr>
                  <a:tr h="579120">
                    <a:tc>
                      <a:txBody>
                        <a:bodyPr/>
                        <a:lstStyle/>
                        <a:p>
                          <a:endParaRPr lang="en-US"/>
                        </a:p>
                      </a:txBody>
                      <a:tcPr>
                        <a:blipFill>
                          <a:blip r:embed="rId2"/>
                          <a:stretch>
                            <a:fillRect t="-100000" r="-99846" b="-317895"/>
                          </a:stretch>
                        </a:blipFill>
                      </a:tcPr>
                    </a:tc>
                    <a:tc vMerge="1">
                      <a:txBody>
                        <a:bodyPr/>
                        <a:lstStyle/>
                        <a:p>
                          <a:pPr algn="l"/>
                          <a:endParaRPr sz="1800" b="0" dirty="0"/>
                        </a:p>
                      </a:txBody>
                      <a:tcPr/>
                    </a:tc>
                    <a:extLst>
                      <a:ext uri="{0D108BD9-81ED-4DB2-BD59-A6C34878D82A}">
                        <a16:rowId xmlns:a16="http://schemas.microsoft.com/office/drawing/2014/main" val="10001"/>
                      </a:ext>
                    </a:extLst>
                  </a:tr>
                  <a:tr h="579120">
                    <a:tc>
                      <a:txBody>
                        <a:bodyPr/>
                        <a:lstStyle/>
                        <a:p>
                          <a:endParaRPr lang="en-US"/>
                        </a:p>
                      </a:txBody>
                      <a:tcPr>
                        <a:blipFill>
                          <a:blip r:embed="rId2"/>
                          <a:stretch>
                            <a:fillRect t="-197917" r="-99846" b="-214583"/>
                          </a:stretch>
                        </a:blipFill>
                      </a:tcPr>
                    </a:tc>
                    <a:tc vMerge="1">
                      <a:txBody>
                        <a:bodyPr/>
                        <a:lstStyle/>
                        <a:p>
                          <a:pPr algn="l">
                            <a:defRPr sz="1800" b="1"/>
                          </a:pPr>
                          <a:endParaRPr sz="1800" b="0" dirty="0"/>
                        </a:p>
                      </a:txBody>
                      <a:tcPr/>
                    </a:tc>
                    <a:extLst>
                      <a:ext uri="{0D108BD9-81ED-4DB2-BD59-A6C34878D82A}">
                        <a16:rowId xmlns:a16="http://schemas.microsoft.com/office/drawing/2014/main" val="10002"/>
                      </a:ext>
                    </a:extLst>
                  </a:tr>
                  <a:tr h="579120">
                    <a:tc>
                      <a:txBody>
                        <a:bodyPr/>
                        <a:lstStyle/>
                        <a:p>
                          <a:endParaRPr lang="en-US"/>
                        </a:p>
                      </a:txBody>
                      <a:tcPr>
                        <a:blipFill>
                          <a:blip r:embed="rId2"/>
                          <a:stretch>
                            <a:fillRect t="-301053" r="-99846" b="-116842"/>
                          </a:stretch>
                        </a:blipFill>
                      </a:tcPr>
                    </a:tc>
                    <a:tc vMerge="1">
                      <a:txBody>
                        <a:bodyPr/>
                        <a:lstStyle/>
                        <a:p>
                          <a:pPr algn="l"/>
                          <a:endParaRPr sz="1800" b="0"/>
                        </a:p>
                      </a:txBody>
                      <a:tcPr/>
                    </a:tc>
                    <a:extLst>
                      <a:ext uri="{0D108BD9-81ED-4DB2-BD59-A6C34878D82A}">
                        <a16:rowId xmlns:a16="http://schemas.microsoft.com/office/drawing/2014/main" val="10003"/>
                      </a:ext>
                    </a:extLst>
                  </a:tr>
                  <a:tr h="579120">
                    <a:tc>
                      <a:txBody>
                        <a:bodyPr/>
                        <a:lstStyle/>
                        <a:p>
                          <a:endParaRPr lang="en-US"/>
                        </a:p>
                      </a:txBody>
                      <a:tcPr>
                        <a:blipFill>
                          <a:blip r:embed="rId2"/>
                          <a:stretch>
                            <a:fillRect t="-401053" r="-99846" b="-16842"/>
                          </a:stretch>
                        </a:blipFill>
                      </a:tcPr>
                    </a:tc>
                    <a:tc vMerge="1">
                      <a:txBody>
                        <a:bodyPr/>
                        <a:lstStyle/>
                        <a:p>
                          <a:pPr algn="l"/>
                          <a:endParaRPr sz="1800" b="0"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7</a:t>
            </a:r>
            <a:r>
              <a:rPr dirty="0"/>
              <a:t>: Factoring Expressions with </a:t>
            </a:r>
            <a:r>
              <a:rPr dirty="0" err="1"/>
              <a:t>Noninteger</a:t>
            </a:r>
            <a:r>
              <a:rPr dirty="0"/>
              <a:t> Rational Exponents</a:t>
            </a:r>
            <a:r>
              <a:rPr lang="en-US" dirty="0"/>
              <a:t>—Slide 3</a:t>
            </a:r>
            <a:endParaRPr dirty="0"/>
          </a:p>
        </p:txBody>
      </p:sp>
      <p:sp>
        <p:nvSpPr>
          <p:cNvPr id="3" name="Text Placeholder 2"/>
          <p:cNvSpPr>
            <a:spLocks noGrp="1"/>
          </p:cNvSpPr>
          <p:nvPr>
            <p:ph type="body" sz="quarter" idx="10"/>
          </p:nvPr>
        </p:nvSpPr>
        <p:spPr>
          <a:xfrm>
            <a:off x="457200" y="1143000"/>
            <a:ext cx="8229600" cy="4853354"/>
          </a:xfrm>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E2C22854-C0AF-4133-8632-E7EDEDE669FD}"/>
                  </a:ext>
                </a:extLst>
              </p:cNvPr>
              <p:cNvGraphicFramePr>
                <a:graphicFrameLocks/>
              </p:cNvGraphicFramePr>
              <p:nvPr>
                <p:extLst>
                  <p:ext uri="{D42A27DB-BD31-4B8C-83A1-F6EECF244321}">
                    <p14:modId xmlns:p14="http://schemas.microsoft.com/office/powerpoint/2010/main" val="2702114136"/>
                  </p:ext>
                </p:extLst>
              </p:nvPr>
            </p:nvGraphicFramePr>
            <p:xfrm>
              <a:off x="914400" y="1075113"/>
              <a:ext cx="7772400" cy="1648779"/>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−1</m:t>
                                      </m:r>
                                    </m:e>
                                  </m:d>
                                </m:e>
                                <m:sup>
                                  <m:f>
                                    <m:fPr>
                                      <m:ctrlPr>
                                        <a:rPr sz="2200" i="1">
                                          <a:latin typeface="Cambria Math" panose="02040503050406030204" pitchFamily="18" charset="0"/>
                                        </a:rPr>
                                      </m:ctrlPr>
                                    </m:fPr>
                                    <m:num>
                                      <m:r>
                                        <a:rPr sz="2200">
                                          <a:latin typeface="Cambria Math"/>
                                        </a:rPr>
                                        <m:t>1</m:t>
                                      </m:r>
                                    </m:num>
                                    <m:den>
                                      <m:r>
                                        <a:rPr sz="2200">
                                          <a:latin typeface="Cambria Math"/>
                                        </a:rPr>
                                        <m:t>2</m:t>
                                      </m:r>
                                    </m:den>
                                  </m:f>
                                </m:sup>
                              </m:sSup>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−1</m:t>
                                      </m:r>
                                    </m:e>
                                  </m:d>
                                </m:e>
                                <m:sup>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sup>
                              </m:sSup>
                            </m:oMath>
                          </a14:m>
                          <a:endParaRPr sz="2200" dirty="0"/>
                        </a:p>
                      </a:txBody>
                      <a:tcPr/>
                    </a:tc>
                    <a:tc rowSpan="3">
                      <a:txBody>
                        <a:bodyPr/>
                        <a:lstStyle/>
                        <a:p>
                          <a:pPr algn="l">
                            <a:defRPr sz="1100" b="1"/>
                          </a:pPr>
                          <a:r>
                            <a:rPr sz="1800" b="0" dirty="0"/>
                            <a:t>In this example we factor out </a:t>
                          </a:r>
                          <a14:m>
                            <m:oMath xmlns:m="http://schemas.openxmlformats.org/officeDocument/2006/math">
                              <m:sSup>
                                <m:sSupPr>
                                  <m:ctrlPr>
                                    <a:rPr sz="1800" b="0" i="1">
                                      <a:latin typeface="Cambria Math" panose="02040503050406030204" pitchFamily="18" charset="0"/>
                                    </a:rPr>
                                  </m:ctrlPr>
                                </m:sSupPr>
                                <m:e>
                                  <m:d>
                                    <m:dPr>
                                      <m:ctrlPr>
                                        <a:rPr sz="1800" b="0" i="1">
                                          <a:latin typeface="Cambria Math" panose="02040503050406030204" pitchFamily="18" charset="0"/>
                                        </a:rPr>
                                      </m:ctrlPr>
                                    </m:dPr>
                                    <m:e>
                                      <m:r>
                                        <a:rPr lang="en-US" sz="1800" b="0" i="1" smtClean="0">
                                          <a:latin typeface="Cambria Math"/>
                                        </a:rPr>
                                        <m:t>𝑥</m:t>
                                      </m:r>
                                      <m:r>
                                        <a:rPr lang="en-US" sz="1800" b="0" smtClean="0">
                                          <a:latin typeface="Cambria Math"/>
                                        </a:rPr>
                                        <m:t>−</m:t>
                                      </m:r>
                                      <m:r>
                                        <a:rPr lang="en-US" sz="1800" b="0" i="1" smtClean="0">
                                          <a:latin typeface="Cambria Math"/>
                                        </a:rPr>
                                        <m:t>1</m:t>
                                      </m:r>
                                    </m:e>
                                  </m:d>
                                </m:e>
                                <m:sup>
                                  <m:r>
                                    <a:rPr lang="en-US" sz="1800" b="0" smtClean="0">
                                      <a:latin typeface="Cambria Math"/>
                                    </a:rPr>
                                    <m:t>−</m:t>
                                  </m:r>
                                  <m:f>
                                    <m:fPr>
                                      <m:ctrlPr>
                                        <a:rPr sz="1800" b="0" i="1">
                                          <a:latin typeface="Cambria Math" panose="02040503050406030204" pitchFamily="18" charset="0"/>
                                        </a:rPr>
                                      </m:ctrlPr>
                                    </m:fPr>
                                    <m:num>
                                      <m:r>
                                        <a:rPr lang="en-US" sz="1800" b="0" i="1" smtClean="0">
                                          <a:latin typeface="Cambria Math"/>
                                        </a:rPr>
                                        <m:t>1</m:t>
                                      </m:r>
                                    </m:num>
                                    <m:den>
                                      <m:r>
                                        <a:rPr lang="en-US" sz="1800" b="0" i="1" smtClean="0">
                                          <a:latin typeface="Cambria Math"/>
                                        </a:rPr>
                                        <m:t>2</m:t>
                                      </m:r>
                                    </m:den>
                                  </m:f>
                                </m:sup>
                              </m:sSup>
                            </m:oMath>
                          </a14:m>
                          <a:r>
                            <a:rPr sz="1800" b="0" dirty="0"/>
                            <a:t> again using the properties of exponents to obtain the terms in the second factor.</a:t>
                          </a:r>
                        </a:p>
                      </a:txBody>
                      <a:tcPr/>
                    </a:tc>
                    <a:extLst>
                      <a:ext uri="{0D108BD9-81ED-4DB2-BD59-A6C34878D82A}">
                        <a16:rowId xmlns:a16="http://schemas.microsoft.com/office/drawing/2014/main" val="10000"/>
                      </a:ext>
                    </a:extLst>
                  </a:tr>
                  <a:tr h="322528">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1</m:t>
                                      </m:r>
                                    </m:e>
                                  </m:d>
                                </m:e>
                                <m:sup>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sup>
                              </m:sSup>
                              <m:d>
                                <m:dPr>
                                  <m:begChr m:val="["/>
                                  <m:endChr m:val="]"/>
                                  <m:ctrlPr>
                                    <a:rPr lang="en-US" sz="2200" i="1" smtClean="0">
                                      <a:latin typeface="Cambria Math" panose="02040503050406030204" pitchFamily="18" charset="0"/>
                                    </a:rPr>
                                  </m:ctrlPr>
                                </m:dPr>
                                <m:e>
                                  <m:d>
                                    <m:dPr>
                                      <m:ctrlPr>
                                        <a:rPr lang="ar-AE" sz="2200" i="1" smtClean="0">
                                          <a:latin typeface="Cambria Math" panose="02040503050406030204" pitchFamily="18" charset="0"/>
                                        </a:rPr>
                                      </m:ctrlPr>
                                    </m:dPr>
                                    <m:e>
                                      <m:r>
                                        <a:rPr lang="ar-AE" sz="2200">
                                          <a:latin typeface="Cambria Math"/>
                                        </a:rPr>
                                        <m:t>𝑥</m:t>
                                      </m:r>
                                      <m:r>
                                        <a:rPr lang="ar-AE" sz="2200">
                                          <a:latin typeface="Cambria Math"/>
                                        </a:rPr>
                                        <m:t>−</m:t>
                                      </m:r>
                                      <m:r>
                                        <a:rPr lang="ar-AE" sz="2200">
                                          <a:latin typeface="Cambria Math"/>
                                        </a:rPr>
                                        <m:t>1</m:t>
                                      </m:r>
                                    </m:e>
                                  </m:d>
                                  <m:r>
                                    <a:rPr lang="ar-AE" sz="2200">
                                      <a:latin typeface="Cambria Math"/>
                                    </a:rPr>
                                    <m:t>−</m:t>
                                  </m:r>
                                  <m:r>
                                    <a:rPr lang="ar-AE" sz="2200">
                                      <a:latin typeface="Cambria Math"/>
                                    </a:rPr>
                                    <m:t>1</m:t>
                                  </m:r>
                                </m:e>
                              </m:d>
                            </m:oMath>
                          </a14:m>
                          <a:endParaRPr sz="2200" dirty="0"/>
                        </a:p>
                      </a:txBody>
                      <a:tcPr/>
                    </a:tc>
                    <a:tc vMerge="1">
                      <a:txBody>
                        <a:bodyPr/>
                        <a:lstStyle/>
                        <a:p>
                          <a:pPr algn="l">
                            <a:defRPr sz="1100" b="1"/>
                          </a:pPr>
                          <a:endParaRPr sz="1800" b="0" dirty="0"/>
                        </a:p>
                      </a:txBody>
                      <a:tcP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1</m:t>
                                      </m:r>
                                    </m:e>
                                  </m:d>
                                </m:e>
                                <m:sup>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sup>
                              </m:sSup>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2</m:t>
                                  </m:r>
                                </m:e>
                              </m:d>
                            </m:oMath>
                          </a14:m>
                          <a:endParaRPr sz="2200" dirty="0"/>
                        </a:p>
                      </a:txBody>
                      <a:tcPr/>
                    </a:tc>
                    <a:tc vMerge="1">
                      <a:txBody>
                        <a:bodyPr/>
                        <a:lstStyle/>
                        <a:p>
                          <a:pPr algn="l"/>
                          <a:endParaRPr sz="1800"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a:extLst>
                  <a:ext uri="{FF2B5EF4-FFF2-40B4-BE49-F238E27FC236}">
                    <a16:creationId xmlns:a16="http://schemas.microsoft.com/office/drawing/2014/main" id="{E2C22854-C0AF-4133-8632-E7EDEDE669FD}"/>
                  </a:ext>
                </a:extLst>
              </p:cNvPr>
              <p:cNvGraphicFramePr>
                <a:graphicFrameLocks/>
              </p:cNvGraphicFramePr>
              <p:nvPr>
                <p:extLst>
                  <p:ext uri="{D42A27DB-BD31-4B8C-83A1-F6EECF244321}">
                    <p14:modId xmlns:p14="http://schemas.microsoft.com/office/powerpoint/2010/main" val="2702114136"/>
                  </p:ext>
                </p:extLst>
              </p:nvPr>
            </p:nvGraphicFramePr>
            <p:xfrm>
              <a:off x="914400" y="1075113"/>
              <a:ext cx="7772400" cy="1648779"/>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549593">
                    <a:tc>
                      <a:txBody>
                        <a:bodyPr/>
                        <a:lstStyle/>
                        <a:p>
                          <a:endParaRPr lang="en-US"/>
                        </a:p>
                      </a:txBody>
                      <a:tcPr>
                        <a:blipFill>
                          <a:blip r:embed="rId2"/>
                          <a:stretch>
                            <a:fillRect r="-99843" b="-223333"/>
                          </a:stretch>
                        </a:blipFill>
                      </a:tcPr>
                    </a:tc>
                    <a:tc rowSpan="3">
                      <a:txBody>
                        <a:bodyPr/>
                        <a:lstStyle/>
                        <a:p>
                          <a:endParaRPr lang="en-US"/>
                        </a:p>
                      </a:txBody>
                      <a:tcPr>
                        <a:blipFill>
                          <a:blip r:embed="rId2"/>
                          <a:stretch>
                            <a:fillRect l="-100157" b="-7380"/>
                          </a:stretch>
                        </a:blipFill>
                      </a:tcPr>
                    </a:tc>
                    <a:extLst>
                      <a:ext uri="{0D108BD9-81ED-4DB2-BD59-A6C34878D82A}">
                        <a16:rowId xmlns:a16="http://schemas.microsoft.com/office/drawing/2014/main" val="10000"/>
                      </a:ext>
                    </a:extLst>
                  </a:tr>
                  <a:tr h="549593">
                    <a:tc>
                      <a:txBody>
                        <a:bodyPr/>
                        <a:lstStyle/>
                        <a:p>
                          <a:endParaRPr lang="en-US"/>
                        </a:p>
                      </a:txBody>
                      <a:tcPr>
                        <a:blipFill>
                          <a:blip r:embed="rId2"/>
                          <a:stretch>
                            <a:fillRect t="-98901" r="-99843" b="-120879"/>
                          </a:stretch>
                        </a:blipFill>
                      </a:tcPr>
                    </a:tc>
                    <a:tc vMerge="1">
                      <a:txBody>
                        <a:bodyPr/>
                        <a:lstStyle/>
                        <a:p>
                          <a:pPr algn="l">
                            <a:defRPr sz="1100" b="1"/>
                          </a:pPr>
                          <a:endParaRPr sz="1800" b="0" dirty="0"/>
                        </a:p>
                      </a:txBody>
                      <a:tcPr/>
                    </a:tc>
                    <a:extLst>
                      <a:ext uri="{0D108BD9-81ED-4DB2-BD59-A6C34878D82A}">
                        <a16:rowId xmlns:a16="http://schemas.microsoft.com/office/drawing/2014/main" val="10001"/>
                      </a:ext>
                    </a:extLst>
                  </a:tr>
                  <a:tr h="549593">
                    <a:tc>
                      <a:txBody>
                        <a:bodyPr/>
                        <a:lstStyle/>
                        <a:p>
                          <a:endParaRPr lang="en-US"/>
                        </a:p>
                      </a:txBody>
                      <a:tcPr>
                        <a:blipFill>
                          <a:blip r:embed="rId2"/>
                          <a:stretch>
                            <a:fillRect t="-201111" r="-99843" b="-22222"/>
                          </a:stretch>
                        </a:blipFill>
                      </a:tcPr>
                    </a:tc>
                    <a:tc vMerge="1">
                      <a:txBody>
                        <a:bodyPr/>
                        <a:lstStyle/>
                        <a:p>
                          <a:pPr algn="l"/>
                          <a:endParaRPr sz="1800" b="0"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Factoring Out the Greatest Common Factor</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FA27444B-29BC-4DBA-AAC2-20B91FE281A0}"/>
                  </a:ext>
                </a:extLst>
              </p:cNvPr>
              <p:cNvGraphicFramePr>
                <a:graphicFrameLocks/>
              </p:cNvGraphicFramePr>
              <p:nvPr>
                <p:extLst>
                  <p:ext uri="{D42A27DB-BD31-4B8C-83A1-F6EECF244321}">
                    <p14:modId xmlns:p14="http://schemas.microsoft.com/office/powerpoint/2010/main" val="623637098"/>
                  </p:ext>
                </p:extLst>
              </p:nvPr>
            </p:nvGraphicFramePr>
            <p:xfrm>
              <a:off x="838200" y="1625139"/>
              <a:ext cx="7848600" cy="1737360"/>
            </p:xfrm>
            <a:graphic>
              <a:graphicData uri="http://schemas.openxmlformats.org/drawingml/2006/table">
                <a:tbl>
                  <a:tblPr firstRow="1" bandRow="1">
                    <a:tableStyleId>{2D5ABB26-0587-4C30-8999-92F81FD0307C}</a:tableStyleId>
                  </a:tblPr>
                  <a:tblGrid>
                    <a:gridCol w="5130102">
                      <a:extLst>
                        <a:ext uri="{9D8B030D-6E8A-4147-A177-3AD203B41FA5}">
                          <a16:colId xmlns:a16="http://schemas.microsoft.com/office/drawing/2014/main" val="20000"/>
                        </a:ext>
                      </a:extLst>
                    </a:gridCol>
                    <a:gridCol w="2718498">
                      <a:extLst>
                        <a:ext uri="{9D8B030D-6E8A-4147-A177-3AD203B41FA5}">
                          <a16:colId xmlns:a16="http://schemas.microsoft.com/office/drawing/2014/main" val="20001"/>
                        </a:ext>
                      </a:extLst>
                    </a:gridCol>
                  </a:tblGrid>
                  <a:tr h="370840">
                    <a:tc>
                      <a:txBody>
                        <a:bodyPr/>
                        <a:lstStyle/>
                        <a:p>
                          <a:pPr algn="l">
                            <a:defRPr sz="1800"/>
                          </a:pPr>
                          <a:r>
                            <a:rPr sz="2000" dirty="0"/>
                            <a:t>​</a:t>
                          </a:r>
                          <a14:m>
                            <m:oMath xmlns:m="http://schemas.openxmlformats.org/officeDocument/2006/math">
                              <m:r>
                                <a:rPr sz="2000">
                                  <a:latin typeface="Cambria Math"/>
                                </a:rPr>
                                <m:t>12</m:t>
                              </m:r>
                              <m:sSup>
                                <m:sSupPr>
                                  <m:ctrlPr>
                                    <a:rPr sz="2000" i="1">
                                      <a:latin typeface="Cambria Math" panose="02040503050406030204" pitchFamily="18" charset="0"/>
                                    </a:rPr>
                                  </m:ctrlPr>
                                </m:sSupPr>
                                <m:e>
                                  <m:r>
                                    <a:rPr sz="2000">
                                      <a:latin typeface="Cambria Math"/>
                                    </a:rPr>
                                    <m:t>𝑥</m:t>
                                  </m:r>
                                </m:e>
                                <m:sup>
                                  <m:r>
                                    <a:rPr sz="2000">
                                      <a:latin typeface="Cambria Math"/>
                                    </a:rPr>
                                    <m:t>5</m:t>
                                  </m:r>
                                </m:sup>
                              </m:sSup>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r>
                                <a:rPr sz="2000">
                                  <a:latin typeface="Cambria Math"/>
                                </a:rPr>
                                <m:t>+8</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sSup>
                                <m:sSupPr>
                                  <m:ctrlPr>
                                    <a:rPr sz="2000" i="1">
                                      <a:latin typeface="Cambria Math" panose="02040503050406030204" pitchFamily="18" charset="0"/>
                                    </a:rPr>
                                  </m:ctrlPr>
                                </m:sSupPr>
                                <m:e>
                                  <m:r>
                                    <a:rPr sz="2000">
                                      <a:latin typeface="Cambria Math"/>
                                    </a:rPr>
                                    <m:t>𝑧</m:t>
                                  </m:r>
                                </m:e>
                                <m:sup>
                                  <m:r>
                                    <a:rPr sz="2000">
                                      <a:latin typeface="Cambria Math"/>
                                    </a:rPr>
                                    <m:t>3</m:t>
                                  </m:r>
                                </m:sup>
                              </m:sSup>
                            </m:oMath>
                          </a14:m>
                          <a:endParaRPr sz="2000" dirty="0"/>
                        </a:p>
                      </a:txBody>
                      <a:tcPr/>
                    </a:tc>
                    <a:tc rowSpan="3">
                      <a:txBody>
                        <a:bodyPr/>
                        <a:lstStyle/>
                        <a:p>
                          <a:pPr algn="l">
                            <a:defRPr sz="1100" b="1"/>
                          </a:pPr>
                          <a:r>
                            <a:rPr lang="en-US" sz="1800" b="0" dirty="0"/>
                            <a:t>The greatest common factor is</a:t>
                          </a:r>
                          <a:r>
                            <a:rPr sz="1800" b="0" dirty="0"/>
                            <a:t> </a:t>
                          </a:r>
                          <a14:m>
                            <m:oMath xmlns:m="http://schemas.openxmlformats.org/officeDocument/2006/math">
                              <m:r>
                                <a:rPr lang="en-US" sz="1800" b="0" i="1" smtClean="0">
                                  <a:latin typeface="Cambria Math"/>
                                </a:rPr>
                                <m:t>4</m:t>
                              </m:r>
                              <m:sSup>
                                <m:sSupPr>
                                  <m:ctrlPr>
                                    <a:rPr sz="1800" b="0" i="1">
                                      <a:latin typeface="Cambria Math" panose="02040503050406030204" pitchFamily="18" charset="0"/>
                                    </a:rPr>
                                  </m:ctrlPr>
                                </m:sSupPr>
                                <m:e>
                                  <m:r>
                                    <a:rPr lang="en-US" sz="1800" b="0" i="1" smtClean="0">
                                      <a:latin typeface="Cambria Math"/>
                                    </a:rPr>
                                    <m:t>𝑥</m:t>
                                  </m:r>
                                </m:e>
                                <m:sup>
                                  <m:r>
                                    <a:rPr lang="en-US" sz="1800" b="0" i="1" smtClean="0">
                                      <a:latin typeface="Cambria Math"/>
                                    </a:rPr>
                                    <m:t>2</m:t>
                                  </m:r>
                                </m:sup>
                              </m:sSup>
                            </m:oMath>
                          </a14:m>
                          <a:r>
                            <a:rPr sz="1800" b="0" dirty="0"/>
                            <a:t>. Applying the distributive property in reverse leads to the factored form of this degree </a:t>
                          </a:r>
                          <a:r>
                            <a:rPr sz="1800" b="0" dirty="0">
                              <a:latin typeface="Cambria Math"/>
                            </a:rPr>
                            <a:t>6</a:t>
                          </a:r>
                          <a:r>
                            <a:rPr sz="1800" b="0" dirty="0"/>
                            <a:t> trinomial.</a:t>
                          </a:r>
                        </a:p>
                      </a:txBody>
                      <a:tcPr/>
                    </a:tc>
                    <a:extLst>
                      <a:ext uri="{0D108BD9-81ED-4DB2-BD59-A6C34878D82A}">
                        <a16:rowId xmlns:a16="http://schemas.microsoft.com/office/drawing/2014/main" val="10000"/>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d>
                              <m:d>
                                <m:dPr>
                                  <m:ctrlPr>
                                    <a:rPr sz="2000" i="1">
                                      <a:latin typeface="Cambria Math" panose="02040503050406030204" pitchFamily="18" charset="0"/>
                                    </a:rPr>
                                  </m:ctrlPr>
                                </m:dPr>
                                <m:e>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e>
                              </m:d>
                              <m:r>
                                <a:rPr sz="2000">
                                  <a:latin typeface="Cambria Math"/>
                                </a:rPr>
                                <m:t>+</m:t>
                              </m:r>
                              <m:d>
                                <m:dPr>
                                  <m:ctrlPr>
                                    <a:rPr sz="2000" i="1">
                                      <a:latin typeface="Cambria Math" panose="02040503050406030204" pitchFamily="18" charset="0"/>
                                    </a:rPr>
                                  </m:ctrlPr>
                                </m:dPr>
                                <m:e>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d>
                              <m:d>
                                <m:dPr>
                                  <m:ctrlPr>
                                    <a:rPr sz="2000" i="1">
                                      <a:latin typeface="Cambria Math" panose="02040503050406030204" pitchFamily="18" charset="0"/>
                                    </a:rPr>
                                  </m:ctrlPr>
                                </m:dPr>
                                <m:e>
                                  <m:r>
                                    <a:rPr sz="2000">
                                      <a:latin typeface="Cambria Math"/>
                                    </a:rPr>
                                    <m:t>−1</m:t>
                                  </m:r>
                                </m:e>
                              </m:d>
                              <m:r>
                                <a:rPr sz="2000">
                                  <a:latin typeface="Cambria Math"/>
                                </a:rPr>
                                <m:t>+</m:t>
                              </m:r>
                              <m:d>
                                <m:dPr>
                                  <m:ctrlPr>
                                    <a:rPr sz="2000" i="1">
                                      <a:latin typeface="Cambria Math" panose="02040503050406030204" pitchFamily="18" charset="0"/>
                                    </a:rPr>
                                  </m:ctrlPr>
                                </m:dPr>
                                <m:e>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d>
                              <m:d>
                                <m:dPr>
                                  <m:ctrlPr>
                                    <a:rPr sz="2000" i="1">
                                      <a:latin typeface="Cambria Math" panose="02040503050406030204" pitchFamily="18" charset="0"/>
                                    </a:rPr>
                                  </m:ctrlPr>
                                </m:dPr>
                                <m:e>
                                  <m:r>
                                    <a:rPr sz="2000">
                                      <a:latin typeface="Cambria Math"/>
                                    </a:rPr>
                                    <m:t>2</m:t>
                                  </m:r>
                                  <m:r>
                                    <a:rPr sz="2000">
                                      <a:latin typeface="Cambria Math"/>
                                    </a:rPr>
                                    <m:t>𝑥</m:t>
                                  </m:r>
                                  <m:sSup>
                                    <m:sSupPr>
                                      <m:ctrlPr>
                                        <a:rPr sz="2000" i="1">
                                          <a:latin typeface="Cambria Math" panose="02040503050406030204" pitchFamily="18" charset="0"/>
                                        </a:rPr>
                                      </m:ctrlPr>
                                    </m:sSupPr>
                                    <m:e>
                                      <m:r>
                                        <a:rPr sz="2000">
                                          <a:latin typeface="Cambria Math"/>
                                        </a:rPr>
                                        <m:t>𝑧</m:t>
                                      </m:r>
                                    </m:e>
                                    <m:sup>
                                      <m:r>
                                        <a:rPr sz="2000">
                                          <a:latin typeface="Cambria Math"/>
                                        </a:rPr>
                                        <m:t>3</m:t>
                                      </m:r>
                                    </m:sup>
                                  </m:sSup>
                                </m:e>
                              </m:d>
                            </m:oMath>
                          </a14:m>
                          <a:endParaRPr sz="2000" dirty="0"/>
                        </a:p>
                      </a:txBody>
                      <a:tcPr/>
                    </a:tc>
                    <a:tc vMerge="1">
                      <a:txBody>
                        <a:bodyPr/>
                        <a:lstStyle/>
                        <a:p>
                          <a:pPr algn="l">
                            <a:defRPr sz="1100" b="1"/>
                          </a:pPr>
                          <a:endParaRPr sz="1800" b="0" dirty="0"/>
                        </a:p>
                      </a:txBody>
                      <a:tcPr/>
                    </a:tc>
                    <a:extLst>
                      <a:ext uri="{0D108BD9-81ED-4DB2-BD59-A6C34878D82A}">
                        <a16:rowId xmlns:a16="http://schemas.microsoft.com/office/drawing/2014/main" val="10001"/>
                      </a:ext>
                    </a:extLst>
                  </a:tr>
                  <a:tr h="370840">
                    <a:tc>
                      <a:txBody>
                        <a:bodyPr/>
                        <a:lstStyle/>
                        <a:p>
                          <a:pPr algn="l">
                            <a:defRPr sz="1800"/>
                          </a:pPr>
                          <a:r>
                            <a:rPr sz="2000" dirty="0"/>
                            <a:t>​</a:t>
                          </a:r>
                          <a:r>
                            <a:rPr lang="en-US" sz="2000" b="0" i="0" kern="1200" dirty="0">
                              <a:solidFill>
                                <a:schemeClr val="tx1"/>
                              </a:solidFill>
                              <a:effectLst/>
                              <a:latin typeface="+mn-lt"/>
                              <a:ea typeface="+mn-ea"/>
                              <a:cs typeface="+mn-cs"/>
                            </a:rPr>
                            <a:t> </a:t>
                          </a:r>
                          <a14:m>
                            <m:oMath xmlns:m="http://schemas.openxmlformats.org/officeDocument/2006/math">
                              <m:r>
                                <a:rPr sz="2000">
                                  <a:latin typeface="Cambria Math"/>
                                </a:rPr>
                                <m:t>=</m:t>
                              </m:r>
                              <m:d>
                                <m:dPr>
                                  <m:ctrlPr>
                                    <a:rPr sz="2000" i="1">
                                      <a:latin typeface="Cambria Math" panose="02040503050406030204" pitchFamily="18" charset="0"/>
                                    </a:rPr>
                                  </m:ctrlPr>
                                </m:dPr>
                                <m:e>
                                  <m:r>
                                    <a:rPr sz="2000">
                                      <a:latin typeface="Cambria Math"/>
                                    </a:rPr>
                                    <m:t>4</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d>
                              <m:d>
                                <m:dPr>
                                  <m:ctrlPr>
                                    <a:rPr sz="2000" i="1">
                                      <a:latin typeface="Cambria Math" panose="02040503050406030204" pitchFamily="18" charset="0"/>
                                    </a:rPr>
                                  </m:ctrlPr>
                                </m:dPr>
                                <m:e>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r>
                                    <a:rPr sz="2000">
                                      <a:latin typeface="Cambria Math"/>
                                    </a:rPr>
                                    <m:t>−1+2</m:t>
                                  </m:r>
                                  <m:r>
                                    <a:rPr sz="2000">
                                      <a:latin typeface="Cambria Math"/>
                                    </a:rPr>
                                    <m:t>𝑥</m:t>
                                  </m:r>
                                  <m:sSup>
                                    <m:sSupPr>
                                      <m:ctrlPr>
                                        <a:rPr sz="2000" i="1">
                                          <a:latin typeface="Cambria Math" panose="02040503050406030204" pitchFamily="18" charset="0"/>
                                        </a:rPr>
                                      </m:ctrlPr>
                                    </m:sSupPr>
                                    <m:e>
                                      <m:r>
                                        <a:rPr sz="2000">
                                          <a:latin typeface="Cambria Math"/>
                                        </a:rPr>
                                        <m:t>𝑧</m:t>
                                      </m:r>
                                    </m:e>
                                    <m:sup>
                                      <m:r>
                                        <a:rPr sz="2000">
                                          <a:latin typeface="Cambria Math"/>
                                        </a:rPr>
                                        <m:t>3</m:t>
                                      </m:r>
                                    </m:sup>
                                  </m:sSup>
                                </m:e>
                              </m:d>
                            </m:oMath>
                          </a14:m>
                          <a:endParaRPr sz="2000" dirty="0"/>
                        </a:p>
                      </a:txBody>
                      <a:tcPr/>
                    </a:tc>
                    <a:tc vMerge="1">
                      <a:txBody>
                        <a:bodyPr/>
                        <a:lstStyle/>
                        <a:p>
                          <a:pPr algn="l"/>
                          <a:endParaRPr sz="1800"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a:extLst>
                  <a:ext uri="{FF2B5EF4-FFF2-40B4-BE49-F238E27FC236}">
                    <a16:creationId xmlns:a16="http://schemas.microsoft.com/office/drawing/2014/main" id="{FA27444B-29BC-4DBA-AAC2-20B91FE281A0}"/>
                  </a:ext>
                </a:extLst>
              </p:cNvPr>
              <p:cNvGraphicFramePr>
                <a:graphicFrameLocks/>
              </p:cNvGraphicFramePr>
              <p:nvPr>
                <p:extLst>
                  <p:ext uri="{D42A27DB-BD31-4B8C-83A1-F6EECF244321}">
                    <p14:modId xmlns:p14="http://schemas.microsoft.com/office/powerpoint/2010/main" val="623637098"/>
                  </p:ext>
                </p:extLst>
              </p:nvPr>
            </p:nvGraphicFramePr>
            <p:xfrm>
              <a:off x="838200" y="1625139"/>
              <a:ext cx="7848600" cy="1737360"/>
            </p:xfrm>
            <a:graphic>
              <a:graphicData uri="http://schemas.openxmlformats.org/drawingml/2006/table">
                <a:tbl>
                  <a:tblPr firstRow="1" bandRow="1">
                    <a:tableStyleId>{2D5ABB26-0587-4C30-8999-92F81FD0307C}</a:tableStyleId>
                  </a:tblPr>
                  <a:tblGrid>
                    <a:gridCol w="5130102">
                      <a:extLst>
                        <a:ext uri="{9D8B030D-6E8A-4147-A177-3AD203B41FA5}">
                          <a16:colId xmlns:a16="http://schemas.microsoft.com/office/drawing/2014/main" val="20000"/>
                        </a:ext>
                      </a:extLst>
                    </a:gridCol>
                    <a:gridCol w="2718498">
                      <a:extLst>
                        <a:ext uri="{9D8B030D-6E8A-4147-A177-3AD203B41FA5}">
                          <a16:colId xmlns:a16="http://schemas.microsoft.com/office/drawing/2014/main" val="20001"/>
                        </a:ext>
                      </a:extLst>
                    </a:gridCol>
                  </a:tblGrid>
                  <a:tr h="399733">
                    <a:tc>
                      <a:txBody>
                        <a:bodyPr/>
                        <a:lstStyle/>
                        <a:p>
                          <a:endParaRPr lang="en-US"/>
                        </a:p>
                      </a:txBody>
                      <a:tcPr>
                        <a:blipFill>
                          <a:blip r:embed="rId2"/>
                          <a:stretch>
                            <a:fillRect t="-7576" r="-52969" b="-357576"/>
                          </a:stretch>
                        </a:blipFill>
                      </a:tcPr>
                    </a:tc>
                    <a:tc rowSpan="3">
                      <a:txBody>
                        <a:bodyPr/>
                        <a:lstStyle/>
                        <a:p>
                          <a:endParaRPr lang="en-US"/>
                        </a:p>
                      </a:txBody>
                      <a:tcPr>
                        <a:blipFill>
                          <a:blip r:embed="rId2"/>
                          <a:stretch>
                            <a:fillRect l="-188789" t="-1748" b="-5594"/>
                          </a:stretch>
                        </a:blipFill>
                      </a:tcPr>
                    </a:tc>
                    <a:extLst>
                      <a:ext uri="{0D108BD9-81ED-4DB2-BD59-A6C34878D82A}">
                        <a16:rowId xmlns:a16="http://schemas.microsoft.com/office/drawing/2014/main" val="10000"/>
                      </a:ext>
                    </a:extLst>
                  </a:tr>
                  <a:tr h="396240">
                    <a:tc>
                      <a:txBody>
                        <a:bodyPr/>
                        <a:lstStyle/>
                        <a:p>
                          <a:endParaRPr lang="en-US"/>
                        </a:p>
                      </a:txBody>
                      <a:tcPr>
                        <a:blipFill>
                          <a:blip r:embed="rId2"/>
                          <a:stretch>
                            <a:fillRect t="-109231" r="-52969" b="-263077"/>
                          </a:stretch>
                        </a:blipFill>
                      </a:tcPr>
                    </a:tc>
                    <a:tc vMerge="1">
                      <a:txBody>
                        <a:bodyPr/>
                        <a:lstStyle/>
                        <a:p>
                          <a:pPr algn="l">
                            <a:defRPr sz="1100" b="1"/>
                          </a:pPr>
                          <a:endParaRPr sz="1800" b="0" dirty="0"/>
                        </a:p>
                      </a:txBody>
                      <a:tcPr/>
                    </a:tc>
                    <a:extLst>
                      <a:ext uri="{0D108BD9-81ED-4DB2-BD59-A6C34878D82A}">
                        <a16:rowId xmlns:a16="http://schemas.microsoft.com/office/drawing/2014/main" val="10001"/>
                      </a:ext>
                    </a:extLst>
                  </a:tr>
                  <a:tr h="941387">
                    <a:tc>
                      <a:txBody>
                        <a:bodyPr/>
                        <a:lstStyle/>
                        <a:p>
                          <a:endParaRPr lang="en-US"/>
                        </a:p>
                      </a:txBody>
                      <a:tcPr>
                        <a:blipFill>
                          <a:blip r:embed="rId2"/>
                          <a:stretch>
                            <a:fillRect t="-87742" r="-52969" b="-10323"/>
                          </a:stretch>
                        </a:blipFill>
                      </a:tcPr>
                    </a:tc>
                    <a:tc vMerge="1">
                      <a:txBody>
                        <a:bodyPr/>
                        <a:lstStyle/>
                        <a:p>
                          <a:pPr algn="l"/>
                          <a:endParaRPr sz="1800" b="0"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Factoring Out the Greatest Common Factor</a:t>
            </a:r>
            <a:r>
              <a:rPr lang="en-US" dirty="0"/>
              <a:t>—Slide 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t>​</a:t>
            </a:r>
          </a:p>
        </p:txBody>
      </p:sp>
      <mc:AlternateContent xmlns:mc="http://schemas.openxmlformats.org/markup-compatibility/2006">
        <mc:Choice xmlns:a14="http://schemas.microsoft.com/office/drawing/2010/main" Requires="a14">
          <p:graphicFrame>
            <p:nvGraphicFramePr>
              <p:cNvPr id="4" name="Table Placeholder 2">
                <a:extLst>
                  <a:ext uri="{FF2B5EF4-FFF2-40B4-BE49-F238E27FC236}">
                    <a16:creationId xmlns:a16="http://schemas.microsoft.com/office/drawing/2014/main" id="{CA5EE857-1AC1-4750-B8B9-9118A4BF57C7}"/>
                  </a:ext>
                </a:extLst>
              </p:cNvPr>
              <p:cNvGraphicFramePr>
                <a:graphicFrameLocks/>
              </p:cNvGraphicFramePr>
              <p:nvPr>
                <p:extLst>
                  <p:ext uri="{D42A27DB-BD31-4B8C-83A1-F6EECF244321}">
                    <p14:modId xmlns:p14="http://schemas.microsoft.com/office/powerpoint/2010/main" val="2600377084"/>
                  </p:ext>
                </p:extLst>
              </p:nvPr>
            </p:nvGraphicFramePr>
            <p:xfrm>
              <a:off x="838200" y="1088897"/>
              <a:ext cx="8072628" cy="1463040"/>
            </p:xfrm>
            <a:graphic>
              <a:graphicData uri="http://schemas.openxmlformats.org/drawingml/2006/table">
                <a:tbl>
                  <a:tblPr firstRow="1" bandRow="1">
                    <a:tableStyleId>{2D5ABB26-0587-4C30-8999-92F81FD0307C}</a:tableStyleId>
                  </a:tblPr>
                  <a:tblGrid>
                    <a:gridCol w="4262628">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r>
                                <a:rPr sz="2200">
                                  <a:latin typeface="Cambria Math"/>
                                </a:rPr>
                                <m:t>−24</m:t>
                              </m:r>
                              <m:r>
                                <a:rPr sz="2200">
                                  <a:latin typeface="Cambria Math"/>
                                </a:rPr>
                                <m:t>𝑎</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+60</m:t>
                              </m:r>
                              <m:r>
                                <a:rPr sz="2200">
                                  <a:latin typeface="Cambria Math"/>
                                </a:rPr>
                                <m:t>𝑎</m:t>
                              </m:r>
                            </m:oMath>
                          </a14:m>
                          <a:endParaRPr sz="2200" dirty="0"/>
                        </a:p>
                      </a:txBody>
                      <a:tcPr/>
                    </a:tc>
                    <a:tc rowSpan="3">
                      <a:txBody>
                        <a:bodyPr/>
                        <a:lstStyle/>
                        <a:p>
                          <a:pPr algn="l">
                            <a:defRPr sz="1100" b="1"/>
                          </a:pPr>
                          <a:r>
                            <a:rPr lang="en-US" sz="1800" b="0" dirty="0"/>
                            <a:t>An alternative form of the final answer is </a:t>
                          </a:r>
                          <a14:m>
                            <m:oMath xmlns:m="http://schemas.openxmlformats.org/officeDocument/2006/math">
                              <m:r>
                                <a:rPr lang="en-US" sz="1800" b="0" i="1" smtClean="0">
                                  <a:latin typeface="Cambria Math"/>
                                </a:rPr>
                                <m:t>12</m:t>
                              </m:r>
                              <m:r>
                                <a:rPr lang="en-US" sz="1800" b="0" i="1" smtClean="0">
                                  <a:latin typeface="Cambria Math"/>
                                </a:rPr>
                                <m:t>𝑎</m:t>
                              </m:r>
                              <m:d>
                                <m:dPr>
                                  <m:ctrlPr>
                                    <a:rPr lang="ar-AE" sz="1800" b="0" i="1">
                                      <a:latin typeface="Cambria Math" panose="02040503050406030204" pitchFamily="18" charset="0"/>
                                    </a:rPr>
                                  </m:ctrlPr>
                                </m:dPr>
                                <m:e>
                                  <m:r>
                                    <a:rPr lang="ar-AE" sz="1800" b="0" smtClean="0">
                                      <a:latin typeface="Cambria Math"/>
                                    </a:rPr>
                                    <m:t>−</m:t>
                                  </m:r>
                                  <m:r>
                                    <a:rPr lang="ar-AE" sz="1800" b="0" i="1" smtClean="0">
                                      <a:latin typeface="Cambria Math"/>
                                    </a:rPr>
                                    <m:t>2</m:t>
                                  </m:r>
                                  <m:sSup>
                                    <m:sSupPr>
                                      <m:ctrlPr>
                                        <a:rPr lang="ar-AE" sz="1800" b="0" i="1">
                                          <a:latin typeface="Cambria Math" panose="02040503050406030204" pitchFamily="18" charset="0"/>
                                        </a:rPr>
                                      </m:ctrlPr>
                                    </m:sSupPr>
                                    <m:e>
                                      <m:r>
                                        <a:rPr lang="ar-AE" sz="1800" b="0" i="1" smtClean="0">
                                          <a:latin typeface="Cambria Math"/>
                                        </a:rPr>
                                        <m:t>𝑥</m:t>
                                      </m:r>
                                    </m:e>
                                    <m:sup>
                                      <m:r>
                                        <a:rPr lang="ar-AE" sz="1800" b="0" i="1" smtClean="0">
                                          <a:latin typeface="Cambria Math"/>
                                        </a:rPr>
                                        <m:t>2</m:t>
                                      </m:r>
                                    </m:sup>
                                  </m:sSup>
                                  <m:r>
                                    <a:rPr lang="ar-AE" sz="1800" b="0" smtClean="0">
                                      <a:latin typeface="Cambria Math"/>
                                    </a:rPr>
                                    <m:t>+</m:t>
                                  </m:r>
                                  <m:r>
                                    <a:rPr lang="ar-AE" sz="1800" b="0" i="1" smtClean="0">
                                      <a:latin typeface="Cambria Math"/>
                                    </a:rPr>
                                    <m:t>5</m:t>
                                  </m:r>
                                </m:e>
                              </m:d>
                            </m:oMath>
                          </a14:m>
                          <a:r>
                            <a:rPr lang="ar-AE" sz="1800" b="0" dirty="0"/>
                            <a:t>. </a:t>
                          </a:r>
                          <a:r>
                            <a:rPr lang="en-US" sz="1800" b="0" dirty="0"/>
                            <a:t>We would have obtained this answer if we had factored out </a:t>
                          </a:r>
                          <a:r>
                            <a:rPr lang="en-US" sz="1800" b="0" i="0" dirty="0"/>
                            <a:t>12</a:t>
                          </a:r>
                          <a:r>
                            <a:rPr lang="en-US" sz="1800" b="0" i="1" dirty="0"/>
                            <a:t>a</a:t>
                          </a:r>
                          <a:r>
                            <a:rPr lang="en-US" sz="1800" b="0" i="1" baseline="0" dirty="0"/>
                            <a:t> </a:t>
                          </a:r>
                          <a:r>
                            <a:rPr lang="en-US" sz="1800" b="0" i="0" dirty="0"/>
                            <a:t>initially</a:t>
                          </a:r>
                          <a:r>
                            <a:rPr lang="en-US" sz="1800" b="0" dirty="0"/>
                            <a:t>. These two answers are equivalent.</a:t>
                          </a:r>
                          <a:endParaRPr sz="1800" b="0" dirty="0"/>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4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m:t>
                                  </m:r>
                                  <m:r>
                                    <a:rPr sz="2200">
                                      <a:latin typeface="Cambria Math"/>
                                    </a:rPr>
                                    <m:t>12</m:t>
                                  </m:r>
                                  <m:r>
                                    <a:rPr sz="2200">
                                      <a:latin typeface="Cambria Math"/>
                                    </a:rPr>
                                    <m:t>𝑎</m:t>
                                  </m:r>
                                </m:e>
                              </m:d>
                              <m:d>
                                <m:dPr>
                                  <m:ctrlPr>
                                    <a:rPr sz="2200" i="1">
                                      <a:latin typeface="Cambria Math" panose="02040503050406030204" pitchFamily="18" charset="0"/>
                                    </a:rPr>
                                  </m:ctrlPr>
                                </m:dPr>
                                <m:e>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e>
                              </m:d>
                              <m:r>
                                <a:rPr sz="2200">
                                  <a:latin typeface="Cambria Math"/>
                                </a:rPr>
                                <m:t>+</m:t>
                              </m:r>
                              <m:d>
                                <m:dPr>
                                  <m:ctrlPr>
                                    <a:rPr sz="2200" i="1">
                                      <a:latin typeface="Cambria Math" panose="02040503050406030204" pitchFamily="18" charset="0"/>
                                    </a:rPr>
                                  </m:ctrlPr>
                                </m:dPr>
                                <m:e>
                                  <m:r>
                                    <a:rPr sz="2200">
                                      <a:latin typeface="Cambria Math"/>
                                    </a:rPr>
                                    <m:t>−</m:t>
                                  </m:r>
                                  <m:r>
                                    <a:rPr sz="2200">
                                      <a:latin typeface="Cambria Math"/>
                                    </a:rPr>
                                    <m:t>12</m:t>
                                  </m:r>
                                  <m:r>
                                    <a:rPr sz="2200">
                                      <a:latin typeface="Cambria Math"/>
                                    </a:rPr>
                                    <m:t>𝑎</m:t>
                                  </m:r>
                                </m:e>
                              </m:d>
                              <m:d>
                                <m:dPr>
                                  <m:ctrlPr>
                                    <a:rPr sz="2200" i="1">
                                      <a:latin typeface="Cambria Math" panose="02040503050406030204" pitchFamily="18" charset="0"/>
                                    </a:rPr>
                                  </m:ctrlPr>
                                </m:dPr>
                                <m:e>
                                  <m:r>
                                    <a:rPr sz="2200">
                                      <a:latin typeface="Cambria Math"/>
                                    </a:rPr>
                                    <m:t>−</m:t>
                                  </m:r>
                                  <m:r>
                                    <a:rPr sz="2200">
                                      <a:latin typeface="Cambria Math"/>
                                    </a:rPr>
                                    <m:t>5</m:t>
                                  </m:r>
                                </m:e>
                              </m:d>
                            </m:oMath>
                          </a14:m>
                          <a:endParaRPr sz="2200" dirty="0"/>
                        </a:p>
                      </a:txBody>
                      <a:tcPr/>
                    </a:tc>
                    <a:tc vMerge="1">
                      <a:txBody>
                        <a:bodyPr/>
                        <a:lstStyle/>
                        <a:p>
                          <a:pPr algn="l">
                            <a:defRPr sz="1100" b="1"/>
                          </a:pPr>
                          <a:endParaRPr sz="1800" b="0" dirty="0"/>
                        </a:p>
                      </a:txBody>
                      <a:tcPr/>
                    </a:tc>
                    <a:extLst>
                      <a:ext uri="{0D108BD9-81ED-4DB2-BD59-A6C34878D82A}">
                        <a16:rowId xmlns:a16="http://schemas.microsoft.com/office/drawing/2014/main" val="10001"/>
                      </a:ext>
                    </a:extLst>
                  </a:tr>
                  <a:tr h="370840">
                    <a:tc>
                      <a:txBody>
                        <a:bodyPr/>
                        <a:lstStyle/>
                        <a:p>
                          <a:pPr algn="l">
                            <a:defRPr sz="1800"/>
                          </a:pPr>
                          <a:r>
                            <a:rPr sz="2200" dirty="0"/>
                            <a:t>​</a:t>
                          </a:r>
                          <a:r>
                            <a:rPr lang="en-US" sz="24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12</m:t>
                              </m:r>
                              <m:r>
                                <a:rPr sz="2200">
                                  <a:latin typeface="Cambria Math"/>
                                </a:rPr>
                                <m:t>𝑎</m:t>
                              </m:r>
                              <m:d>
                                <m:dPr>
                                  <m:ctrlPr>
                                    <a:rPr sz="2200" i="1">
                                      <a:latin typeface="Cambria Math" panose="02040503050406030204" pitchFamily="18" charset="0"/>
                                    </a:rPr>
                                  </m:ctrlPr>
                                </m:dPr>
                                <m:e>
                                  <m:r>
                                    <a:rPr sz="2200">
                                      <a:latin typeface="Cambria Math"/>
                                    </a:rPr>
                                    <m:t>2</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5</m:t>
                                  </m:r>
                                </m:e>
                              </m:d>
                            </m:oMath>
                          </a14:m>
                          <a:endParaRPr sz="2200" dirty="0"/>
                        </a:p>
                      </a:txBody>
                      <a:tcPr/>
                    </a:tc>
                    <a:tc vMerge="1">
                      <a:txBody>
                        <a:bodyPr/>
                        <a:lstStyle/>
                        <a:p>
                          <a:pPr algn="l"/>
                          <a:endParaRPr sz="1800" b="0" dirty="0"/>
                        </a:p>
                      </a:txBody>
                      <a:tcPr/>
                    </a:tc>
                    <a:extLst>
                      <a:ext uri="{0D108BD9-81ED-4DB2-BD59-A6C34878D82A}">
                        <a16:rowId xmlns:a16="http://schemas.microsoft.com/office/drawing/2014/main" val="10002"/>
                      </a:ext>
                    </a:extLst>
                  </a:tr>
                </a:tbl>
              </a:graphicData>
            </a:graphic>
          </p:graphicFrame>
        </mc:Choice>
        <mc:Fallback>
          <p:graphicFrame>
            <p:nvGraphicFramePr>
              <p:cNvPr id="4" name="Table Placeholder 2">
                <a:extLst>
                  <a:ext uri="{FF2B5EF4-FFF2-40B4-BE49-F238E27FC236}">
                    <a16:creationId xmlns:a16="http://schemas.microsoft.com/office/drawing/2014/main" id="{CA5EE857-1AC1-4750-B8B9-9118A4BF57C7}"/>
                  </a:ext>
                </a:extLst>
              </p:cNvPr>
              <p:cNvGraphicFramePr>
                <a:graphicFrameLocks/>
              </p:cNvGraphicFramePr>
              <p:nvPr>
                <p:extLst>
                  <p:ext uri="{D42A27DB-BD31-4B8C-83A1-F6EECF244321}">
                    <p14:modId xmlns:p14="http://schemas.microsoft.com/office/powerpoint/2010/main" val="2600377084"/>
                  </p:ext>
                </p:extLst>
              </p:nvPr>
            </p:nvGraphicFramePr>
            <p:xfrm>
              <a:off x="838200" y="1088897"/>
              <a:ext cx="8072628" cy="1463040"/>
            </p:xfrm>
            <a:graphic>
              <a:graphicData uri="http://schemas.openxmlformats.org/drawingml/2006/table">
                <a:tbl>
                  <a:tblPr firstRow="1" bandRow="1">
                    <a:tableStyleId>{2D5ABB26-0587-4C30-8999-92F81FD0307C}</a:tableStyleId>
                  </a:tblPr>
                  <a:tblGrid>
                    <a:gridCol w="4262628">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8571" r="-89286" b="-267143"/>
                          </a:stretch>
                        </a:blipFill>
                      </a:tcPr>
                    </a:tc>
                    <a:tc rowSpan="3">
                      <a:txBody>
                        <a:bodyPr/>
                        <a:lstStyle/>
                        <a:p>
                          <a:endParaRPr lang="en-US"/>
                        </a:p>
                      </a:txBody>
                      <a:tcPr>
                        <a:blipFill>
                          <a:blip r:embed="rId2"/>
                          <a:stretch>
                            <a:fillRect l="-112000" t="-2490" b="-6639"/>
                          </a:stretch>
                        </a:blipFill>
                      </a:tcPr>
                    </a:tc>
                    <a:extLst>
                      <a:ext uri="{0D108BD9-81ED-4DB2-BD59-A6C34878D82A}">
                        <a16:rowId xmlns:a16="http://schemas.microsoft.com/office/drawing/2014/main" val="10000"/>
                      </a:ext>
                    </a:extLst>
                  </a:tr>
                  <a:tr h="457200">
                    <a:tc>
                      <a:txBody>
                        <a:bodyPr/>
                        <a:lstStyle/>
                        <a:p>
                          <a:endParaRPr lang="en-US"/>
                        </a:p>
                      </a:txBody>
                      <a:tcPr>
                        <a:blipFill>
                          <a:blip r:embed="rId2"/>
                          <a:stretch>
                            <a:fillRect t="-100000" r="-89286" b="-146053"/>
                          </a:stretch>
                        </a:blipFill>
                      </a:tcPr>
                    </a:tc>
                    <a:tc vMerge="1">
                      <a:txBody>
                        <a:bodyPr/>
                        <a:lstStyle/>
                        <a:p>
                          <a:pPr algn="l">
                            <a:defRPr sz="1100" b="1"/>
                          </a:pPr>
                          <a:endParaRPr sz="1800" b="0" dirty="0"/>
                        </a:p>
                      </a:txBody>
                      <a:tcPr/>
                    </a:tc>
                    <a:extLst>
                      <a:ext uri="{0D108BD9-81ED-4DB2-BD59-A6C34878D82A}">
                        <a16:rowId xmlns:a16="http://schemas.microsoft.com/office/drawing/2014/main" val="10001"/>
                      </a:ext>
                    </a:extLst>
                  </a:tr>
                  <a:tr h="579120">
                    <a:tc>
                      <a:txBody>
                        <a:bodyPr/>
                        <a:lstStyle/>
                        <a:p>
                          <a:endParaRPr lang="en-US"/>
                        </a:p>
                      </a:txBody>
                      <a:tcPr>
                        <a:blipFill>
                          <a:blip r:embed="rId2"/>
                          <a:stretch>
                            <a:fillRect t="-160000" r="-89286" b="-16842"/>
                          </a:stretch>
                        </a:blipFill>
                      </a:tcPr>
                    </a:tc>
                    <a:tc vMerge="1">
                      <a:txBody>
                        <a:bodyPr/>
                        <a:lstStyle/>
                        <a:p>
                          <a:pPr algn="l"/>
                          <a:endParaRPr sz="1800" b="0"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Factoring Out the Greatest Common Factor</a:t>
            </a:r>
            <a:r>
              <a:rPr lang="en-US" dirty="0"/>
              <a:t>—Slide 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3001B1B0-D328-4E23-8BE9-E46A4F002CBD}"/>
                  </a:ext>
                </a:extLst>
              </p:cNvPr>
              <p:cNvGraphicFramePr>
                <a:graphicFrameLocks/>
              </p:cNvGraphicFramePr>
              <p:nvPr>
                <p:extLst>
                  <p:ext uri="{D42A27DB-BD31-4B8C-83A1-F6EECF244321}">
                    <p14:modId xmlns:p14="http://schemas.microsoft.com/office/powerpoint/2010/main" val="942196899"/>
                  </p:ext>
                </p:extLst>
              </p:nvPr>
            </p:nvGraphicFramePr>
            <p:xfrm>
              <a:off x="838200" y="1088897"/>
              <a:ext cx="7848600" cy="170688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r>
                                <a:rPr sz="2200">
                                  <a:latin typeface="Cambria Math"/>
                                </a:rPr>
                                <m:t>−</m:t>
                              </m:r>
                              <m:r>
                                <a:rPr sz="2200">
                                  <a:latin typeface="Cambria Math"/>
                                </a:rPr>
                                <m:t>3</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oMath>
                          </a14:m>
                          <a:endParaRPr sz="2200" dirty="0"/>
                        </a:p>
                      </a:txBody>
                      <a:tcPr/>
                    </a:tc>
                    <a:tc rowSpan="4">
                      <a:txBody>
                        <a:bodyPr/>
                        <a:lstStyle/>
                        <a:p>
                          <a:pPr algn="l">
                            <a:defRPr sz="1100" b="1"/>
                          </a:pPr>
                          <a:r>
                            <a:rPr sz="1800" b="0" dirty="0"/>
                            <a:t>In factoring out the greatest common factor</a:t>
                          </a:r>
                          <a:r>
                            <a:rPr lang="en-US" sz="1800" b="0" baseline="0" dirty="0"/>
                            <a:t> </a:t>
                          </a:r>
                          <a:r>
                            <a:rPr lang="en-US" sz="1800" b="0" i="1" baseline="0" dirty="0"/>
                            <a:t>a</a:t>
                          </a:r>
                          <a:r>
                            <a:rPr lang="en-US" sz="1800" b="0" baseline="30000" dirty="0"/>
                            <a:t>2</a:t>
                          </a:r>
                          <a:r>
                            <a:rPr lang="en-US" sz="1800" b="0" baseline="0" dirty="0"/>
                            <a:t> − </a:t>
                          </a:r>
                          <a:r>
                            <a:rPr lang="en-US" sz="1800" b="0" i="1" baseline="0" dirty="0"/>
                            <a:t>b</a:t>
                          </a:r>
                          <a:r>
                            <a:rPr sz="1800" b="0" dirty="0"/>
                            <a:t>, remember that it is being multiplied first by </a:t>
                          </a:r>
                          <a:r>
                            <a:rPr sz="1800" b="0" dirty="0">
                              <a:latin typeface="Cambria Math"/>
                            </a:rPr>
                            <a:t>1</a:t>
                          </a:r>
                          <a:r>
                            <a:rPr sz="1800" b="0" dirty="0"/>
                            <a:t> and then </a:t>
                          </a:r>
                          <a:br>
                            <a:rPr lang="en-US" sz="1800" b="0" dirty="0"/>
                          </a:br>
                          <a:r>
                            <a:rPr sz="1800" b="0" dirty="0"/>
                            <a:t>by</a:t>
                          </a:r>
                          <a:r>
                            <a:rPr lang="en-US" sz="1800" b="0" baseline="0" dirty="0"/>
                            <a:t> −</a:t>
                          </a:r>
                          <a:r>
                            <a:rPr lang="en-US" sz="1800" b="0" baseline="0" dirty="0">
                              <a:latin typeface="Cambria Math" panose="02040503050406030204" pitchFamily="18" charset="0"/>
                              <a:ea typeface="Cambria Math" panose="02040503050406030204" pitchFamily="18" charset="0"/>
                            </a:rPr>
                            <a:t>3</a:t>
                          </a:r>
                          <a:r>
                            <a:rPr sz="1800" b="0" dirty="0"/>
                            <a:t>. One common source of error in factoring is to forget factors of </a:t>
                          </a:r>
                          <a:r>
                            <a:rPr sz="1800" b="0" dirty="0">
                              <a:latin typeface="Cambria Math"/>
                            </a:rPr>
                            <a:t>1</a:t>
                          </a:r>
                          <a:r>
                            <a:rPr sz="1800" b="0" dirty="0"/>
                            <a:t>.</a:t>
                          </a:r>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d>
                                <m:dPr>
                                  <m:ctrlPr>
                                    <a:rPr sz="2200" i="1">
                                      <a:latin typeface="Cambria Math" panose="02040503050406030204" pitchFamily="18" charset="0"/>
                                    </a:rPr>
                                  </m:ctrlPr>
                                </m:dPr>
                                <m:e>
                                  <m:r>
                                    <a:rPr sz="2200">
                                      <a:latin typeface="Cambria Math"/>
                                    </a:rPr>
                                    <m:t>1</m:t>
                                  </m:r>
                                </m:e>
                              </m:d>
                              <m:r>
                                <a:rPr sz="2200">
                                  <a:latin typeface="Cambria Math"/>
                                </a:rPr>
                                <m:t>+</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d>
                                <m:dPr>
                                  <m:ctrlPr>
                                    <a:rPr sz="2200" i="1">
                                      <a:latin typeface="Cambria Math" panose="02040503050406030204" pitchFamily="18" charset="0"/>
                                    </a:rPr>
                                  </m:ctrlPr>
                                </m:dPr>
                                <m:e>
                                  <m:r>
                                    <a:rPr sz="2200">
                                      <a:latin typeface="Cambria Math"/>
                                    </a:rPr>
                                    <m:t>−</m:t>
                                  </m:r>
                                  <m:r>
                                    <a:rPr sz="2200">
                                      <a:latin typeface="Cambria Math"/>
                                    </a:rPr>
                                    <m:t>3</m:t>
                                  </m:r>
                                </m:e>
                              </m:d>
                            </m:oMath>
                          </a14:m>
                          <a:endParaRPr sz="2200" dirty="0"/>
                        </a:p>
                      </a:txBody>
                      <a:tcPr/>
                    </a:tc>
                    <a:tc vMerge="1">
                      <a:txBody>
                        <a:bodyPr/>
                        <a:lstStyle/>
                        <a:p>
                          <a:pPr algn="l">
                            <a:defRPr sz="1100" b="1"/>
                          </a:pPr>
                          <a:endParaRPr sz="1800" b="0" dirty="0"/>
                        </a:p>
                      </a:txBody>
                      <a:tcPr/>
                    </a:tc>
                    <a:extLst>
                      <a:ext uri="{0D108BD9-81ED-4DB2-BD59-A6C34878D82A}">
                        <a16:rowId xmlns:a16="http://schemas.microsoft.com/office/drawing/2014/main" val="10001"/>
                      </a:ext>
                    </a:extLst>
                  </a:tr>
                  <a:tr h="133997">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d>
                                <m:dPr>
                                  <m:ctrlPr>
                                    <a:rPr sz="2200" i="1">
                                      <a:latin typeface="Cambria Math" panose="02040503050406030204" pitchFamily="18" charset="0"/>
                                    </a:rPr>
                                  </m:ctrlPr>
                                </m:dPr>
                                <m:e>
                                  <m:r>
                                    <a:rPr sz="2200">
                                      <a:latin typeface="Cambria Math"/>
                                    </a:rPr>
                                    <m:t>1</m:t>
                                  </m:r>
                                  <m:r>
                                    <a:rPr sz="2200">
                                      <a:latin typeface="Cambria Math"/>
                                    </a:rPr>
                                    <m:t>−</m:t>
                                  </m:r>
                                  <m:r>
                                    <a:rPr sz="2200">
                                      <a:latin typeface="Cambria Math"/>
                                    </a:rPr>
                                    <m:t>3</m:t>
                                  </m:r>
                                </m:e>
                              </m:d>
                            </m:oMath>
                          </a14:m>
                          <a:endParaRPr sz="2200" dirty="0"/>
                        </a:p>
                      </a:txBody>
                      <a:tcPr/>
                    </a:tc>
                    <a:tc vMerge="1">
                      <a:txBody>
                        <a:bodyPr/>
                        <a:lstStyle/>
                        <a:p>
                          <a:pPr algn="l"/>
                          <a:endParaRPr sz="1800" b="0"/>
                        </a:p>
                      </a:txBody>
                      <a:tcPr/>
                    </a:tc>
                    <a:extLst>
                      <a:ext uri="{0D108BD9-81ED-4DB2-BD59-A6C34878D82A}">
                        <a16:rowId xmlns:a16="http://schemas.microsoft.com/office/drawing/2014/main" val="10002"/>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2</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𝑎</m:t>
                                      </m:r>
                                    </m:e>
                                    <m:sup>
                                      <m:r>
                                        <a:rPr sz="2200">
                                          <a:latin typeface="Cambria Math"/>
                                        </a:rPr>
                                        <m:t>2</m:t>
                                      </m:r>
                                    </m:sup>
                                  </m:sSup>
                                  <m:r>
                                    <a:rPr sz="2200">
                                      <a:latin typeface="Cambria Math"/>
                                    </a:rPr>
                                    <m:t>−</m:t>
                                  </m:r>
                                  <m:r>
                                    <a:rPr sz="2200">
                                      <a:latin typeface="Cambria Math"/>
                                    </a:rPr>
                                    <m:t>𝑏</m:t>
                                  </m:r>
                                </m:e>
                              </m:d>
                            </m:oMath>
                          </a14:m>
                          <a:endParaRPr sz="2200" dirty="0"/>
                        </a:p>
                      </a:txBody>
                      <a:tcPr/>
                    </a:tc>
                    <a:tc vMerge="1">
                      <a:txBody>
                        <a:bodyPr/>
                        <a:lstStyle/>
                        <a:p>
                          <a:pPr algn="l"/>
                          <a:endParaRPr sz="18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3001B1B0-D328-4E23-8BE9-E46A4F002CBD}"/>
                  </a:ext>
                </a:extLst>
              </p:cNvPr>
              <p:cNvGraphicFramePr>
                <a:graphicFrameLocks/>
              </p:cNvGraphicFramePr>
              <p:nvPr>
                <p:extLst>
                  <p:ext uri="{D42A27DB-BD31-4B8C-83A1-F6EECF244321}">
                    <p14:modId xmlns:p14="http://schemas.microsoft.com/office/powerpoint/2010/main" val="942196899"/>
                  </p:ext>
                </p:extLst>
              </p:nvPr>
            </p:nvGraphicFramePr>
            <p:xfrm>
              <a:off x="838200" y="1088897"/>
              <a:ext cx="7848600" cy="170688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8571" r="-90815" b="-330000"/>
                          </a:stretch>
                        </a:blipFill>
                      </a:tcPr>
                    </a:tc>
                    <a:tc rowSpan="4">
                      <a:txBody>
                        <a:bodyPr/>
                        <a:lstStyle/>
                        <a:p>
                          <a:pPr algn="l">
                            <a:defRPr sz="1100" b="1"/>
                          </a:pPr>
                          <a:r>
                            <a:rPr sz="1800" b="0" dirty="0"/>
                            <a:t>In factoring out the greatest common factor</a:t>
                          </a:r>
                          <a:r>
                            <a:rPr lang="en-US" sz="1800" b="0" baseline="0" dirty="0"/>
                            <a:t> </a:t>
                          </a:r>
                          <a:r>
                            <a:rPr lang="en-US" sz="1800" b="0" i="1" baseline="0" dirty="0"/>
                            <a:t>a</a:t>
                          </a:r>
                          <a:r>
                            <a:rPr lang="en-US" sz="1800" b="0" baseline="30000" dirty="0"/>
                            <a:t>2</a:t>
                          </a:r>
                          <a:r>
                            <a:rPr lang="en-US" sz="1800" b="0" baseline="0" dirty="0"/>
                            <a:t> − </a:t>
                          </a:r>
                          <a:r>
                            <a:rPr lang="en-US" sz="1800" b="0" i="1" baseline="0" dirty="0"/>
                            <a:t>b</a:t>
                          </a:r>
                          <a:r>
                            <a:rPr sz="1800" b="0" dirty="0"/>
                            <a:t>, remember that it is being multiplied first by </a:t>
                          </a:r>
                          <a:r>
                            <a:rPr sz="1800" b="0" dirty="0">
                              <a:latin typeface="Cambria Math"/>
                            </a:rPr>
                            <a:t>1</a:t>
                          </a:r>
                          <a:r>
                            <a:rPr sz="1800" b="0" dirty="0"/>
                            <a:t> and then </a:t>
                          </a:r>
                          <a:br>
                            <a:rPr lang="en-US" sz="1800" b="0" dirty="0"/>
                          </a:br>
                          <a:r>
                            <a:rPr sz="1800" b="0" dirty="0"/>
                            <a:t>by</a:t>
                          </a:r>
                          <a:r>
                            <a:rPr lang="en-US" sz="1800" b="0" baseline="0" dirty="0"/>
                            <a:t> −</a:t>
                          </a:r>
                          <a:r>
                            <a:rPr lang="en-US" sz="1800" b="0" baseline="0" dirty="0">
                              <a:latin typeface="Cambria Math" panose="02040503050406030204" pitchFamily="18" charset="0"/>
                              <a:ea typeface="Cambria Math" panose="02040503050406030204" pitchFamily="18" charset="0"/>
                            </a:rPr>
                            <a:t>3</a:t>
                          </a:r>
                          <a:r>
                            <a:rPr sz="1800" b="0" dirty="0"/>
                            <a:t>. One common source of error in factoring is to forget factors of </a:t>
                          </a:r>
                          <a:r>
                            <a:rPr sz="1800" b="0" dirty="0">
                              <a:latin typeface="Cambria Math"/>
                            </a:rPr>
                            <a:t>1</a:t>
                          </a:r>
                          <a:r>
                            <a:rPr sz="1800" b="0" dirty="0"/>
                            <a:t>.</a:t>
                          </a:r>
                        </a:p>
                      </a:txBody>
                      <a:tcPr/>
                    </a:tc>
                    <a:extLst>
                      <a:ext uri="{0D108BD9-81ED-4DB2-BD59-A6C34878D82A}">
                        <a16:rowId xmlns:a16="http://schemas.microsoft.com/office/drawing/2014/main" val="10000"/>
                      </a:ext>
                    </a:extLst>
                  </a:tr>
                  <a:tr h="426720">
                    <a:tc>
                      <a:txBody>
                        <a:bodyPr/>
                        <a:lstStyle/>
                        <a:p>
                          <a:endParaRPr lang="en-US"/>
                        </a:p>
                      </a:txBody>
                      <a:tcPr>
                        <a:blipFill>
                          <a:blip r:embed="rId2"/>
                          <a:stretch>
                            <a:fillRect t="-107042" r="-90815" b="-225352"/>
                          </a:stretch>
                        </a:blipFill>
                      </a:tcPr>
                    </a:tc>
                    <a:tc vMerge="1">
                      <a:txBody>
                        <a:bodyPr/>
                        <a:lstStyle/>
                        <a:p>
                          <a:pPr algn="l">
                            <a:defRPr sz="1100" b="1"/>
                          </a:pPr>
                          <a:endParaRPr sz="1800" b="0" dirty="0"/>
                        </a:p>
                      </a:txBody>
                      <a:tcPr/>
                    </a:tc>
                    <a:extLst>
                      <a:ext uri="{0D108BD9-81ED-4DB2-BD59-A6C34878D82A}">
                        <a16:rowId xmlns:a16="http://schemas.microsoft.com/office/drawing/2014/main" val="10001"/>
                      </a:ext>
                    </a:extLst>
                  </a:tr>
                  <a:tr h="426720">
                    <a:tc>
                      <a:txBody>
                        <a:bodyPr/>
                        <a:lstStyle/>
                        <a:p>
                          <a:endParaRPr lang="en-US"/>
                        </a:p>
                      </a:txBody>
                      <a:tcPr>
                        <a:blipFill>
                          <a:blip r:embed="rId2"/>
                          <a:stretch>
                            <a:fillRect t="-210000" r="-90815" b="-128571"/>
                          </a:stretch>
                        </a:blipFill>
                      </a:tcPr>
                    </a:tc>
                    <a:tc vMerge="1">
                      <a:txBody>
                        <a:bodyPr/>
                        <a:lstStyle/>
                        <a:p>
                          <a:pPr algn="l"/>
                          <a:endParaRPr sz="1800" b="0"/>
                        </a:p>
                      </a:txBody>
                      <a:tcPr/>
                    </a:tc>
                    <a:extLst>
                      <a:ext uri="{0D108BD9-81ED-4DB2-BD59-A6C34878D82A}">
                        <a16:rowId xmlns:a16="http://schemas.microsoft.com/office/drawing/2014/main" val="10002"/>
                      </a:ext>
                    </a:extLst>
                  </a:tr>
                  <a:tr h="426720">
                    <a:tc>
                      <a:txBody>
                        <a:bodyPr/>
                        <a:lstStyle/>
                        <a:p>
                          <a:endParaRPr lang="en-US"/>
                        </a:p>
                      </a:txBody>
                      <a:tcPr>
                        <a:blipFill>
                          <a:blip r:embed="rId2"/>
                          <a:stretch>
                            <a:fillRect t="-310000" r="-90815" b="-28571"/>
                          </a:stretch>
                        </a:blipFill>
                      </a:tcPr>
                    </a:tc>
                    <a:tc vMerge="1">
                      <a:txBody>
                        <a:bodyPr/>
                        <a:lstStyle/>
                        <a:p>
                          <a:pPr algn="l"/>
                          <a:endParaRPr sz="18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Factoring Out the Greatest Common Factor</a:t>
            </a:r>
            <a:r>
              <a:rPr lang="en-US" dirty="0"/>
              <a:t>—Slide 5</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4"/>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9A598F64-F2D3-4020-99CD-C038EC0BBF4A}"/>
                  </a:ext>
                </a:extLst>
              </p:cNvPr>
              <p:cNvGraphicFramePr>
                <a:graphicFrameLocks/>
              </p:cNvGraphicFramePr>
              <p:nvPr>
                <p:extLst>
                  <p:ext uri="{D42A27DB-BD31-4B8C-83A1-F6EECF244321}">
                    <p14:modId xmlns:p14="http://schemas.microsoft.com/office/powerpoint/2010/main" val="1014909213"/>
                  </p:ext>
                </p:extLst>
              </p:nvPr>
            </p:nvGraphicFramePr>
            <p:xfrm>
              <a:off x="838200" y="1088897"/>
              <a:ext cx="8114792" cy="1280160"/>
            </p:xfrm>
            <a:graphic>
              <a:graphicData uri="http://schemas.openxmlformats.org/drawingml/2006/table">
                <a:tbl>
                  <a:tblPr firstRow="1" bandRow="1">
                    <a:tableStyleId>{2D5ABB26-0587-4C30-8999-92F81FD0307C}</a:tableStyleId>
                  </a:tblPr>
                  <a:tblGrid>
                    <a:gridCol w="4609592">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370840">
                    <a:tc>
                      <a:txBody>
                        <a:bodyPr/>
                        <a:lstStyle/>
                        <a:p>
                          <a:pPr algn="l">
                            <a:defRPr sz="1800"/>
                          </a:pPr>
                          <a:r>
                            <a:rPr sz="2200"/>
                            <a:t>​</a:t>
                          </a:r>
                          <a14:m>
                            <m:oMath xmlns:m="http://schemas.openxmlformats.org/officeDocument/2006/math">
                              <m:sSup>
                                <m:sSupPr>
                                  <m:ctrlPr>
                                    <a:rPr sz="2200" i="1">
                                      <a:latin typeface="Cambria Math" panose="02040503050406030204" pitchFamily="18" charset="0"/>
                                    </a:rPr>
                                  </m:ctrlPr>
                                </m:sSupPr>
                                <m:e>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3</m:t>
                                  </m:r>
                                </m:sup>
                              </m:sSup>
                              <m:r>
                                <a:rPr sz="2200">
                                  <a:latin typeface="Cambria Math"/>
                                </a:rPr>
                                <m:t>+</m:t>
                              </m:r>
                              <m:sSup>
                                <m:sSupPr>
                                  <m:ctrlPr>
                                    <a:rPr sz="2200" i="1">
                                      <a:latin typeface="Cambria Math" panose="02040503050406030204" pitchFamily="18" charset="0"/>
                                    </a:rPr>
                                  </m:ctrlPr>
                                </m:sSupPr>
                                <m:e>
                                  <m:r>
                                    <a:rPr sz="2200">
                                      <a:latin typeface="Cambria Math"/>
                                    </a:rPr>
                                    <m:t>3</m:t>
                                  </m:r>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2</m:t>
                                  </m:r>
                                </m:sup>
                              </m:sSup>
                            </m:oMath>
                          </a14:m>
                          <a:endParaRPr sz="2200"/>
                        </a:p>
                      </a:txBody>
                      <a:tcPr/>
                    </a:tc>
                    <a:tc rowSpan="3">
                      <a:txBody>
                        <a:bodyPr/>
                        <a:lstStyle/>
                        <a:p>
                          <a:pPr algn="l">
                            <a:defRPr sz="1100" b="1"/>
                          </a:pPr>
                          <a:r>
                            <a:rPr sz="2000" b="0" dirty="0"/>
                            <a:t>The greatest common factor is </a:t>
                          </a:r>
                          <a14:m>
                            <m:oMath xmlns:m="http://schemas.openxmlformats.org/officeDocument/2006/math">
                              <m:sSup>
                                <m:sSupPr>
                                  <m:ctrlPr>
                                    <a:rPr sz="2000" b="0" i="1">
                                      <a:latin typeface="Cambria Math" panose="02040503050406030204" pitchFamily="18" charset="0"/>
                                    </a:rPr>
                                  </m:ctrlPr>
                                </m:sSupPr>
                                <m:e>
                                  <m:d>
                                    <m:dPr>
                                      <m:ctrlPr>
                                        <a:rPr sz="2000" b="0" i="1">
                                          <a:latin typeface="Cambria Math" panose="02040503050406030204" pitchFamily="18" charset="0"/>
                                        </a:rPr>
                                      </m:ctrlPr>
                                    </m:dPr>
                                    <m:e>
                                      <m:sSup>
                                        <m:sSupPr>
                                          <m:ctrlPr>
                                            <a:rPr sz="2000" b="0" i="1">
                                              <a:latin typeface="Cambria Math" panose="02040503050406030204" pitchFamily="18" charset="0"/>
                                            </a:rPr>
                                          </m:ctrlPr>
                                        </m:sSupPr>
                                        <m:e>
                                          <m:r>
                                            <a:rPr lang="en-US" sz="2000" b="0" i="1" smtClean="0">
                                              <a:latin typeface="Cambria Math"/>
                                            </a:rPr>
                                            <m:t>𝑥</m:t>
                                          </m:r>
                                        </m:e>
                                        <m:sup>
                                          <m:r>
                                            <a:rPr lang="en-US" sz="2000" b="0" i="1" smtClean="0">
                                              <a:latin typeface="Cambria Math"/>
                                            </a:rPr>
                                            <m:t>2</m:t>
                                          </m:r>
                                        </m:sup>
                                      </m:sSup>
                                      <m:r>
                                        <a:rPr lang="en-US" sz="2000" b="0" smtClean="0">
                                          <a:latin typeface="Cambria Math"/>
                                        </a:rPr>
                                        <m:t>+</m:t>
                                      </m:r>
                                      <m:r>
                                        <a:rPr lang="en-US" sz="2000" b="0" i="1" smtClean="0">
                                          <a:latin typeface="Cambria Math"/>
                                        </a:rPr>
                                        <m:t>𝑦</m:t>
                                      </m:r>
                                    </m:e>
                                  </m:d>
                                </m:e>
                                <m:sup>
                                  <m:r>
                                    <a:rPr lang="en-US" sz="2000" b="0" i="1" smtClean="0">
                                      <a:latin typeface="Cambria Math"/>
                                    </a:rPr>
                                    <m:t>2</m:t>
                                  </m:r>
                                </m:sup>
                              </m:sSup>
                            </m:oMath>
                          </a14:m>
                          <a:r>
                            <a:rPr sz="2000" b="0" dirty="0"/>
                            <a:t>.</a:t>
                          </a:r>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2</m:t>
                                  </m:r>
                                </m:sup>
                              </m:sSup>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r>
                                <a:rPr sz="2200">
                                  <a:latin typeface="Cambria Math"/>
                                </a:rPr>
                                <m:t>+3</m:t>
                              </m:r>
                              <m:sSup>
                                <m:sSupPr>
                                  <m:ctrlPr>
                                    <a:rPr sz="2200" i="1">
                                      <a:latin typeface="Cambria Math" panose="02040503050406030204" pitchFamily="18" charset="0"/>
                                    </a:rPr>
                                  </m:ctrlPr>
                                </m:sSupPr>
                                <m:e>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2</m:t>
                                  </m:r>
                                </m:sup>
                              </m:sSup>
                            </m:oMath>
                          </a14:m>
                          <a:endParaRPr sz="2200" dirty="0"/>
                        </a:p>
                      </a:txBody>
                      <a:tcPr/>
                    </a:tc>
                    <a:tc vMerge="1">
                      <a:txBody>
                        <a:bodyPr/>
                        <a:lstStyle/>
                        <a:p>
                          <a:pPr algn="l">
                            <a:defRPr sz="1100" b="1"/>
                          </a:pPr>
                          <a:endParaRPr sz="2000" b="0" dirty="0"/>
                        </a:p>
                      </a:txBody>
                      <a:tcP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e>
                                  </m:d>
                                </m:e>
                                <m:sup>
                                  <m:r>
                                    <a:rPr sz="2200">
                                      <a:latin typeface="Cambria Math"/>
                                    </a:rPr>
                                    <m:t>2</m:t>
                                  </m:r>
                                </m:sup>
                              </m:sSup>
                              <m:d>
                                <m:dPr>
                                  <m:ctrlPr>
                                    <a:rPr sz="2200" i="1">
                                      <a:latin typeface="Cambria Math" panose="02040503050406030204" pitchFamily="18" charset="0"/>
                                    </a:rPr>
                                  </m:ctrlPr>
                                </m:dPr>
                                <m:e>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r>
                                    <a:rPr sz="2200">
                                      <a:latin typeface="Cambria Math"/>
                                    </a:rPr>
                                    <m:t>+3</m:t>
                                  </m:r>
                                </m:e>
                              </m:d>
                            </m:oMath>
                          </a14:m>
                          <a:endParaRPr sz="2200" dirty="0"/>
                        </a:p>
                      </a:txBody>
                      <a:tcPr/>
                    </a:tc>
                    <a:tc vMerge="1">
                      <a:txBody>
                        <a:bodyPr/>
                        <a:lstStyle/>
                        <a:p>
                          <a:pPr algn="l"/>
                          <a:endParaRPr sz="2000"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a:extLst>
                  <a:ext uri="{FF2B5EF4-FFF2-40B4-BE49-F238E27FC236}">
                    <a16:creationId xmlns:a16="http://schemas.microsoft.com/office/drawing/2014/main" id="{9A598F64-F2D3-4020-99CD-C038EC0BBF4A}"/>
                  </a:ext>
                </a:extLst>
              </p:cNvPr>
              <p:cNvGraphicFramePr>
                <a:graphicFrameLocks/>
              </p:cNvGraphicFramePr>
              <p:nvPr>
                <p:extLst>
                  <p:ext uri="{D42A27DB-BD31-4B8C-83A1-F6EECF244321}">
                    <p14:modId xmlns:p14="http://schemas.microsoft.com/office/powerpoint/2010/main" val="1014909213"/>
                  </p:ext>
                </p:extLst>
              </p:nvPr>
            </p:nvGraphicFramePr>
            <p:xfrm>
              <a:off x="838200" y="1088897"/>
              <a:ext cx="8114792" cy="1280160"/>
            </p:xfrm>
            <a:graphic>
              <a:graphicData uri="http://schemas.openxmlformats.org/drawingml/2006/table">
                <a:tbl>
                  <a:tblPr firstRow="1" bandRow="1">
                    <a:tableStyleId>{2D5ABB26-0587-4C30-8999-92F81FD0307C}</a:tableStyleId>
                  </a:tblPr>
                  <a:tblGrid>
                    <a:gridCol w="4609592">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8571" r="-75958" b="-230000"/>
                          </a:stretch>
                        </a:blipFill>
                      </a:tcPr>
                    </a:tc>
                    <a:tc rowSpan="3">
                      <a:txBody>
                        <a:bodyPr/>
                        <a:lstStyle/>
                        <a:p>
                          <a:endParaRPr lang="en-US"/>
                        </a:p>
                      </a:txBody>
                      <a:tcPr>
                        <a:blipFill>
                          <a:blip r:embed="rId2"/>
                          <a:stretch>
                            <a:fillRect l="-131652" t="-2844" b="-9479"/>
                          </a:stretch>
                        </a:blipFill>
                      </a:tcPr>
                    </a:tc>
                    <a:extLst>
                      <a:ext uri="{0D108BD9-81ED-4DB2-BD59-A6C34878D82A}">
                        <a16:rowId xmlns:a16="http://schemas.microsoft.com/office/drawing/2014/main" val="10000"/>
                      </a:ext>
                    </a:extLst>
                  </a:tr>
                  <a:tr h="426720">
                    <a:tc>
                      <a:txBody>
                        <a:bodyPr/>
                        <a:lstStyle/>
                        <a:p>
                          <a:endParaRPr lang="en-US"/>
                        </a:p>
                      </a:txBody>
                      <a:tcPr>
                        <a:blipFill>
                          <a:blip r:embed="rId2"/>
                          <a:stretch>
                            <a:fillRect t="-107042" r="-75958" b="-126761"/>
                          </a:stretch>
                        </a:blipFill>
                      </a:tcPr>
                    </a:tc>
                    <a:tc vMerge="1">
                      <a:txBody>
                        <a:bodyPr/>
                        <a:lstStyle/>
                        <a:p>
                          <a:pPr algn="l">
                            <a:defRPr sz="1100" b="1"/>
                          </a:pPr>
                          <a:endParaRPr sz="2000" b="0" dirty="0"/>
                        </a:p>
                      </a:txBody>
                      <a:tcPr/>
                    </a:tc>
                    <a:extLst>
                      <a:ext uri="{0D108BD9-81ED-4DB2-BD59-A6C34878D82A}">
                        <a16:rowId xmlns:a16="http://schemas.microsoft.com/office/drawing/2014/main" val="10001"/>
                      </a:ext>
                    </a:extLst>
                  </a:tr>
                  <a:tr h="426720">
                    <a:tc>
                      <a:txBody>
                        <a:bodyPr/>
                        <a:lstStyle/>
                        <a:p>
                          <a:endParaRPr lang="en-US"/>
                        </a:p>
                      </a:txBody>
                      <a:tcPr>
                        <a:blipFill>
                          <a:blip r:embed="rId2"/>
                          <a:stretch>
                            <a:fillRect t="-210000" r="-75958" b="-28571"/>
                          </a:stretch>
                        </a:blipFill>
                      </a:tcPr>
                    </a:tc>
                    <a:tc vMerge="1">
                      <a:txBody>
                        <a:bodyPr/>
                        <a:lstStyle/>
                        <a:p>
                          <a:pPr algn="l"/>
                          <a:endParaRPr sz="2000" b="0"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2</a:t>
            </a:r>
            <a:r>
              <a:rPr dirty="0"/>
              <a:t>: Factoring by Grouping</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a:t>Factor each polynomial by grouping.</a:t>
                </a:r>
              </a:p>
              <a:p>
                <a:pPr marL="514350" indent="-514350">
                  <a:buFont typeface="+mj-lt"/>
                  <a:buAutoNum type="alphaLcPeriod"/>
                  <a:defRPr sz="2800"/>
                </a:pPr>
                <a:r>
                  <a:t>​</a:t>
                </a:r>
                <a14:m>
                  <m:oMath xmlns:m="http://schemas.openxmlformats.org/officeDocument/2006/math">
                    <m:r>
                      <a:rPr>
                        <a:latin typeface="Cambria Math" panose="02040503050406030204" pitchFamily="18" charset="0"/>
                      </a:rPr>
                      <m:t>6</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𝑦</m:t>
                    </m:r>
                    <m:r>
                      <a:rPr>
                        <a:latin typeface="Cambria Math" panose="02040503050406030204" pitchFamily="18" charset="0"/>
                      </a:rPr>
                      <m:t>+2</m:t>
                    </m:r>
                    <m:r>
                      <a:rPr>
                        <a:latin typeface="Cambria Math" panose="02040503050406030204" pitchFamily="18" charset="0"/>
                      </a:rPr>
                      <m:t>𝑥</m:t>
                    </m:r>
                    <m:r>
                      <a:rPr>
                        <a:latin typeface="Cambria Math" panose="02040503050406030204" pitchFamily="18" charset="0"/>
                      </a:rPr>
                      <m:t>−3</m:t>
                    </m:r>
                    <m:r>
                      <a:rPr>
                        <a:latin typeface="Cambria Math" panose="02040503050406030204" pitchFamily="18" charset="0"/>
                      </a:rPr>
                      <m:t>𝑥𝑦</m:t>
                    </m:r>
                  </m:oMath>
                </a14:m>
                <a:endParaRPr/>
              </a:p>
              <a:p>
                <a:pPr marL="514350" indent="-514350">
                  <a:buFont typeface="+mj-lt"/>
                  <a:buAutoNum type="alphaLcPeriod" startAt="2"/>
                  <a:defRPr sz="2800"/>
                </a:pPr>
                <a:r>
                  <a:t>​</a:t>
                </a:r>
                <a14:m>
                  <m:oMath xmlns:m="http://schemas.openxmlformats.org/officeDocument/2006/math">
                    <m:r>
                      <a:rPr>
                        <a:latin typeface="Cambria Math" panose="02040503050406030204" pitchFamily="18" charset="0"/>
                      </a:rPr>
                      <m:t>𝑎𝑥</m:t>
                    </m:r>
                    <m:r>
                      <a:rPr>
                        <a:latin typeface="Cambria Math" panose="02040503050406030204" pitchFamily="18" charset="0"/>
                      </a:rPr>
                      <m:t>−</m:t>
                    </m:r>
                    <m:r>
                      <a:rPr>
                        <a:latin typeface="Cambria Math" panose="02040503050406030204" pitchFamily="18" charset="0"/>
                      </a:rPr>
                      <m:t>𝑎𝑦</m:t>
                    </m:r>
                    <m:r>
                      <a:rPr>
                        <a:latin typeface="Cambria Math" panose="02040503050406030204" pitchFamily="18" charset="0"/>
                      </a:rPr>
                      <m:t>−</m:t>
                    </m:r>
                    <m:r>
                      <a:rPr>
                        <a:latin typeface="Cambria Math" panose="02040503050406030204" pitchFamily="18" charset="0"/>
                      </a:rPr>
                      <m:t>𝑏𝑥</m:t>
                    </m:r>
                    <m:r>
                      <a:rPr>
                        <a:latin typeface="Cambria Math" panose="02040503050406030204" pitchFamily="18" charset="0"/>
                      </a:rPr>
                      <m:t>+</m:t>
                    </m:r>
                    <m:r>
                      <a:rPr>
                        <a:latin typeface="Cambria Math" panose="02040503050406030204" pitchFamily="18" charset="0"/>
                      </a:rPr>
                      <m:t>𝑏𝑦</m:t>
                    </m:r>
                  </m:oMath>
                </a14:m>
                <a:endParaRPr/>
              </a:p>
              <a:p>
                <a:pPr marL="514350" indent="-514350">
                  <a:buFont typeface="+mj-lt"/>
                  <a:buAutoNum type="alphaLcPeriod" startAt="3"/>
                  <a:defRPr sz="2800"/>
                </a:pPr>
                <a:r>
                  <a:t>​</a:t>
                </a:r>
                <a14:m>
                  <m:oMath xmlns:m="http://schemas.openxmlformats.org/officeDocument/2006/math">
                    <m:r>
                      <a:rPr>
                        <a:latin typeface="Cambria Math" panose="02040503050406030204" pitchFamily="18" charset="0"/>
                      </a:rPr>
                      <m:t>4</m:t>
                    </m:r>
                    <m:r>
                      <a:rPr>
                        <a:latin typeface="Cambria Math" panose="02040503050406030204" pitchFamily="18" charset="0"/>
                      </a:rPr>
                      <m:t>𝑥</m:t>
                    </m:r>
                    <m:r>
                      <a:rPr>
                        <a:latin typeface="Cambria Math" panose="02040503050406030204" pitchFamily="18" charset="0"/>
                      </a:rPr>
                      <m:t>−2</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−2</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3</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4</m:t>
                        </m:r>
                      </m:sup>
                    </m:sSup>
                  </m:oMath>
                </a14:m>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2</a:t>
            </a:r>
            <a:r>
              <a:rPr dirty="0"/>
              <a:t>: Factoring by Grouping</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3D8CEE2B-05E6-46FD-9A4E-77D4ADD9D722}"/>
                  </a:ext>
                </a:extLst>
              </p:cNvPr>
              <p:cNvGraphicFramePr>
                <a:graphicFrameLocks/>
              </p:cNvGraphicFramePr>
              <p:nvPr>
                <p:extLst>
                  <p:ext uri="{D42A27DB-BD31-4B8C-83A1-F6EECF244321}">
                    <p14:modId xmlns:p14="http://schemas.microsoft.com/office/powerpoint/2010/main" val="921779251"/>
                  </p:ext>
                </p:extLst>
              </p:nvPr>
            </p:nvGraphicFramePr>
            <p:xfrm>
              <a:off x="914400" y="1608513"/>
              <a:ext cx="7696200" cy="3383280"/>
            </p:xfrm>
            <a:graphic>
              <a:graphicData uri="http://schemas.openxmlformats.org/drawingml/2006/table">
                <a:tbl>
                  <a:tblPr firstRow="1" bandRow="1">
                    <a:tableStyleId>{2D5ABB26-0587-4C30-8999-92F81FD0307C}</a:tableStyleId>
                  </a:tblPr>
                  <a:tblGrid>
                    <a:gridCol w="3848100">
                      <a:extLst>
                        <a:ext uri="{9D8B030D-6E8A-4147-A177-3AD203B41FA5}">
                          <a16:colId xmlns:a16="http://schemas.microsoft.com/office/drawing/2014/main" val="20000"/>
                        </a:ext>
                      </a:extLst>
                    </a:gridCol>
                    <a:gridCol w="3848100">
                      <a:extLst>
                        <a:ext uri="{9D8B030D-6E8A-4147-A177-3AD203B41FA5}">
                          <a16:colId xmlns:a16="http://schemas.microsoft.com/office/drawing/2014/main" val="20001"/>
                        </a:ext>
                      </a:extLst>
                    </a:gridCol>
                  </a:tblGrid>
                  <a:tr h="307982">
                    <a:tc>
                      <a:txBody>
                        <a:bodyPr/>
                        <a:lstStyle/>
                        <a:p>
                          <a:pPr algn="l">
                            <a:defRPr sz="1800"/>
                          </a:pPr>
                          <a:r>
                            <a:rPr sz="2200" dirty="0"/>
                            <a:t>​</a:t>
                          </a:r>
                          <a14:m>
                            <m:oMath xmlns:m="http://schemas.openxmlformats.org/officeDocument/2006/math">
                              <m:r>
                                <a:rPr sz="2200">
                                  <a:latin typeface="Cambria Math"/>
                                </a:rPr>
                                <m:t>6</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m:t>
                              </m:r>
                              <m:r>
                                <a:rPr sz="2200">
                                  <a:latin typeface="Cambria Math"/>
                                </a:rPr>
                                <m:t>𝑦</m:t>
                              </m:r>
                              <m:r>
                                <a:rPr sz="2200">
                                  <a:latin typeface="Cambria Math"/>
                                </a:rPr>
                                <m:t>+2</m:t>
                              </m:r>
                              <m:r>
                                <a:rPr sz="2200">
                                  <a:latin typeface="Cambria Math"/>
                                </a:rPr>
                                <m:t>𝑥</m:t>
                              </m:r>
                              <m:r>
                                <a:rPr sz="2200">
                                  <a:latin typeface="Cambria Math"/>
                                </a:rPr>
                                <m:t>−3</m:t>
                              </m:r>
                              <m:r>
                                <a:rPr sz="2200">
                                  <a:latin typeface="Cambria Math"/>
                                </a:rPr>
                                <m:t>𝑥𝑦</m:t>
                              </m:r>
                            </m:oMath>
                          </a14:m>
                          <a:endParaRPr sz="2200" dirty="0"/>
                        </a:p>
                      </a:txBody>
                      <a:tcPr/>
                    </a:tc>
                    <a:tc rowSpan="5">
                      <a:txBody>
                        <a:bodyPr/>
                        <a:lstStyle/>
                        <a:p>
                          <a:pPr algn="l">
                            <a:defRPr sz="1100" b="1"/>
                          </a:pPr>
                          <a:r>
                            <a:rPr lang="en-US" sz="1800" b="0" dirty="0"/>
                            <a:t>The GCF of the four terms in the polynomial is </a:t>
                          </a:r>
                          <a:r>
                            <a:rPr lang="en-US" sz="1800" b="0" dirty="0">
                              <a:latin typeface="Cambria Math"/>
                            </a:rPr>
                            <a:t>1</a:t>
                          </a:r>
                          <a:r>
                            <a:rPr lang="en-US" sz="1800" b="0" dirty="0"/>
                            <a:t>, so the Greatest Common Factor method doesn't directly apply. The first and third terms have a GCF of</a:t>
                          </a:r>
                          <a:r>
                            <a:rPr lang="en-US" sz="1800" b="0" baseline="0" dirty="0"/>
                            <a:t> </a:t>
                          </a:r>
                          <a:r>
                            <a:rPr lang="en-US" sz="1800" b="0" baseline="0" dirty="0">
                              <a:latin typeface="Cambria Math" panose="02040503050406030204" pitchFamily="18" charset="0"/>
                              <a:ea typeface="Cambria Math" panose="02040503050406030204" pitchFamily="18" charset="0"/>
                            </a:rPr>
                            <a:t>2</a:t>
                          </a:r>
                          <a:r>
                            <a:rPr lang="en-US" sz="1800" b="0" i="1" baseline="0" dirty="0"/>
                            <a:t>x</a:t>
                          </a:r>
                          <a:r>
                            <a:rPr lang="en-US" sz="1800" b="0" dirty="0"/>
                            <a:t>, while the second and fourth have a GCF of </a:t>
                          </a:r>
                          <a:r>
                            <a:rPr lang="en-US" sz="1800" b="0" i="1" dirty="0"/>
                            <a:t>y</a:t>
                          </a:r>
                          <a:r>
                            <a:rPr lang="en-US" sz="1800" b="0" dirty="0"/>
                            <a:t>, so we group accordingly.</a:t>
                          </a:r>
                        </a:p>
                        <a:p>
                          <a:pPr algn="l">
                            <a:defRPr sz="1100" b="1"/>
                          </a:pPr>
                          <a:endParaRPr lang="en-US" sz="1800" b="0" dirty="0"/>
                        </a:p>
                        <a:p>
                          <a:pPr algn="l">
                            <a:defRPr sz="1100" b="1"/>
                          </a:pPr>
                          <a:r>
                            <a:rPr lang="en-US" sz="1800" b="0" dirty="0"/>
                            <a:t>After factoring the two groups, we notice that </a:t>
                          </a:r>
                          <a:r>
                            <a:rPr lang="en-US" sz="1800" b="0" dirty="0">
                              <a:latin typeface="Cambria Math" panose="02040503050406030204" pitchFamily="18" charset="0"/>
                              <a:ea typeface="Cambria Math" panose="02040503050406030204" pitchFamily="18" charset="0"/>
                            </a:rPr>
                            <a:t>3</a:t>
                          </a:r>
                          <a:r>
                            <a:rPr lang="en-US" sz="1800" b="0" i="1" dirty="0">
                              <a:latin typeface="+mn-lt"/>
                              <a:ea typeface="Cambria Math" panose="02040503050406030204" pitchFamily="18" charset="0"/>
                            </a:rPr>
                            <a:t>x</a:t>
                          </a:r>
                          <a:r>
                            <a:rPr lang="en-US" sz="1800" b="0" dirty="0">
                              <a:latin typeface="Cambria Math" panose="02040503050406030204" pitchFamily="18" charset="0"/>
                              <a:ea typeface="Cambria Math" panose="02040503050406030204" pitchFamily="18" charset="0"/>
                            </a:rPr>
                            <a:t> + 1 </a:t>
                          </a:r>
                          <a:r>
                            <a:rPr lang="en-US" sz="1800" b="0" dirty="0"/>
                            <a:t>and </a:t>
                          </a:r>
                          <a:r>
                            <a:rPr lang="en-US" sz="1800" b="0" dirty="0">
                              <a:latin typeface="Cambria Math" panose="02040503050406030204" pitchFamily="18" charset="0"/>
                              <a:ea typeface="Cambria Math" panose="02040503050406030204" pitchFamily="18" charset="0"/>
                            </a:rPr>
                            <a:t>−1 −  3</a:t>
                          </a:r>
                          <a:r>
                            <a:rPr lang="en-US" sz="1800" b="0" i="1" dirty="0">
                              <a:latin typeface="+mn-lt"/>
                              <a:ea typeface="Cambria Math" panose="02040503050406030204" pitchFamily="18" charset="0"/>
                            </a:rPr>
                            <a:t>x</a:t>
                          </a:r>
                          <a:r>
                            <a:rPr lang="en-US" sz="1800" b="0" dirty="0">
                              <a:latin typeface="Cambria Math" panose="02040503050406030204" pitchFamily="18" charset="0"/>
                              <a:ea typeface="Cambria Math" panose="02040503050406030204" pitchFamily="18" charset="0"/>
                            </a:rPr>
                            <a:t> </a:t>
                          </a:r>
                          <a:r>
                            <a:rPr lang="en-US" sz="1800" b="0" dirty="0"/>
                            <a:t>differ only by a minus sign (and the order). This means </a:t>
                          </a:r>
                          <a:r>
                            <a:rPr lang="en-US" sz="1800" b="0" dirty="0">
                              <a:latin typeface="Cambria Math" panose="02040503050406030204" pitchFamily="18" charset="0"/>
                              <a:ea typeface="Cambria Math" panose="02040503050406030204" pitchFamily="18" charset="0"/>
                            </a:rPr>
                            <a:t>3</a:t>
                          </a:r>
                          <a:r>
                            <a:rPr lang="en-US" sz="1800" b="0" i="1" dirty="0">
                              <a:latin typeface="+mn-lt"/>
                              <a:ea typeface="Cambria Math" panose="02040503050406030204" pitchFamily="18" charset="0"/>
                            </a:rPr>
                            <a:t>x</a:t>
                          </a:r>
                          <a:r>
                            <a:rPr lang="en-US" sz="1800" b="0" dirty="0">
                              <a:latin typeface="Cambria Math" panose="02040503050406030204" pitchFamily="18" charset="0"/>
                              <a:ea typeface="Cambria Math" panose="02040503050406030204" pitchFamily="18" charset="0"/>
                            </a:rPr>
                            <a:t> + 1 </a:t>
                          </a:r>
                          <a:r>
                            <a:rPr lang="en-US" sz="1800" b="0" dirty="0"/>
                            <a:t>can be factored out.</a:t>
                          </a:r>
                          <a:endParaRPr sz="1800" b="0" dirty="0"/>
                        </a:p>
                      </a:txBody>
                      <a:tcPr/>
                    </a:tc>
                    <a:extLst>
                      <a:ext uri="{0D108BD9-81ED-4DB2-BD59-A6C34878D82A}">
                        <a16:rowId xmlns:a16="http://schemas.microsoft.com/office/drawing/2014/main" val="10000"/>
                      </a:ext>
                    </a:extLst>
                  </a:tr>
                  <a:tr h="316420">
                    <a:tc>
                      <a:txBody>
                        <a:bodyPr/>
                        <a:lstStyle/>
                        <a:p>
                          <a:pPr algn="l">
                            <a:defRPr sz="1800"/>
                          </a:pPr>
                          <a:r>
                            <a:rPr lang="en-US" sz="2200" b="0" i="0" kern="1200" dirty="0">
                              <a:solidFill>
                                <a:schemeClr val="tx1"/>
                              </a:solidFill>
                              <a:effectLst/>
                              <a:latin typeface="+mn-lt"/>
                              <a:ea typeface="+mn-ea"/>
                              <a:cs typeface="+mn-cs"/>
                            </a:rPr>
                            <a:t> </a:t>
                          </a:r>
                          <a:r>
                            <a:rPr sz="2200" dirty="0"/>
                            <a:t>​</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6</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+2</m:t>
                                  </m:r>
                                  <m:r>
                                    <a:rPr sz="2200">
                                      <a:latin typeface="Cambria Math"/>
                                    </a:rPr>
                                    <m:t>𝑥</m:t>
                                  </m:r>
                                </m:e>
                              </m:d>
                              <m:r>
                                <a:rPr sz="2200">
                                  <a:latin typeface="Cambria Math"/>
                                </a:rPr>
                                <m:t>+</m:t>
                              </m:r>
                              <m:d>
                                <m:dPr>
                                  <m:ctrlPr>
                                    <a:rPr sz="2200" i="1">
                                      <a:latin typeface="Cambria Math" panose="02040503050406030204" pitchFamily="18" charset="0"/>
                                    </a:rPr>
                                  </m:ctrlPr>
                                </m:dPr>
                                <m:e>
                                  <m:r>
                                    <a:rPr sz="2200">
                                      <a:latin typeface="Cambria Math"/>
                                    </a:rPr>
                                    <m:t>−</m:t>
                                  </m:r>
                                  <m:r>
                                    <a:rPr sz="2200">
                                      <a:latin typeface="Cambria Math"/>
                                    </a:rPr>
                                    <m:t>𝑦</m:t>
                                  </m:r>
                                  <m:r>
                                    <a:rPr sz="2200">
                                      <a:latin typeface="Cambria Math"/>
                                    </a:rPr>
                                    <m:t>−3</m:t>
                                  </m:r>
                                  <m:r>
                                    <a:rPr sz="2200">
                                      <a:latin typeface="Cambria Math"/>
                                    </a:rPr>
                                    <m:t>𝑥𝑦</m:t>
                                  </m:r>
                                </m:e>
                              </m:d>
                            </m:oMath>
                          </a14:m>
                          <a:endParaRPr sz="2200" dirty="0"/>
                        </a:p>
                      </a:txBody>
                      <a:tcPr/>
                    </a:tc>
                    <a:tc vMerge="1">
                      <a:txBody>
                        <a:bodyPr/>
                        <a:lstStyle/>
                        <a:p>
                          <a:pPr algn="l">
                            <a:defRPr sz="1100" b="1"/>
                          </a:pPr>
                          <a:endParaRPr sz="1800" b="0" dirty="0"/>
                        </a:p>
                      </a:txBody>
                      <a:tcPr/>
                    </a:tc>
                    <a:extLst>
                      <a:ext uri="{0D108BD9-81ED-4DB2-BD59-A6C34878D82A}">
                        <a16:rowId xmlns:a16="http://schemas.microsoft.com/office/drawing/2014/main" val="10001"/>
                      </a:ext>
                    </a:extLst>
                  </a:tr>
                  <a:tr h="493616">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=2</m:t>
                              </m:r>
                              <m:r>
                                <a:rPr sz="2200">
                                  <a:latin typeface="Cambria Math"/>
                                </a:rPr>
                                <m:t>𝑥</m:t>
                              </m:r>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+1</m:t>
                                  </m:r>
                                </m:e>
                              </m:d>
                              <m:r>
                                <a:rPr sz="2200">
                                  <a:latin typeface="Cambria Math"/>
                                </a:rPr>
                                <m:t>+</m:t>
                              </m:r>
                              <m:r>
                                <a:rPr sz="2200">
                                  <a:latin typeface="Cambria Math"/>
                                </a:rPr>
                                <m:t>𝑦</m:t>
                              </m:r>
                              <m:d>
                                <m:dPr>
                                  <m:ctrlPr>
                                    <a:rPr sz="2200" i="1">
                                      <a:latin typeface="Cambria Math" panose="02040503050406030204" pitchFamily="18" charset="0"/>
                                    </a:rPr>
                                  </m:ctrlPr>
                                </m:dPr>
                                <m:e>
                                  <m:r>
                                    <a:rPr sz="2200">
                                      <a:latin typeface="Cambria Math"/>
                                    </a:rPr>
                                    <m:t>−1−3</m:t>
                                  </m:r>
                                  <m:r>
                                    <a:rPr sz="2200">
                                      <a:latin typeface="Cambria Math"/>
                                    </a:rPr>
                                    <m:t>𝑥</m:t>
                                  </m:r>
                                </m:e>
                              </m:d>
                            </m:oMath>
                          </a14:m>
                          <a:endParaRPr sz="2200" dirty="0"/>
                        </a:p>
                      </a:txBody>
                      <a:tcPr/>
                    </a:tc>
                    <a:tc vMerge="1">
                      <a:txBody>
                        <a:bodyPr/>
                        <a:lstStyle/>
                        <a:p>
                          <a:pPr algn="l">
                            <a:defRPr sz="1100" b="1"/>
                          </a:pPr>
                          <a:endParaRPr sz="1800" b="0" dirty="0"/>
                        </a:p>
                      </a:txBody>
                      <a:tcPr/>
                    </a:tc>
                    <a:extLst>
                      <a:ext uri="{0D108BD9-81ED-4DB2-BD59-A6C34878D82A}">
                        <a16:rowId xmlns:a16="http://schemas.microsoft.com/office/drawing/2014/main" val="10002"/>
                      </a:ext>
                    </a:extLst>
                  </a:tr>
                  <a:tr h="307982">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=2</m:t>
                              </m:r>
                              <m:r>
                                <a:rPr sz="2200">
                                  <a:latin typeface="Cambria Math"/>
                                </a:rPr>
                                <m:t>𝑥</m:t>
                              </m:r>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+1</m:t>
                                  </m:r>
                                </m:e>
                              </m:d>
                              <m:r>
                                <a:rPr sz="2200">
                                  <a:latin typeface="Cambria Math"/>
                                </a:rPr>
                                <m:t>−</m:t>
                              </m:r>
                              <m:r>
                                <a:rPr sz="2200">
                                  <a:latin typeface="Cambria Math"/>
                                </a:rPr>
                                <m:t>𝑦</m:t>
                              </m:r>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+1</m:t>
                                  </m:r>
                                </m:e>
                              </m:d>
                            </m:oMath>
                          </a14:m>
                          <a:endParaRPr sz="2200" dirty="0"/>
                        </a:p>
                      </a:txBody>
                      <a:tcPr/>
                    </a:tc>
                    <a:tc vMerge="1">
                      <a:txBody>
                        <a:bodyPr/>
                        <a:lstStyle/>
                        <a:p>
                          <a:pPr algn="l"/>
                          <a:endParaRPr sz="1800" b="0" dirty="0"/>
                        </a:p>
                      </a:txBody>
                      <a:tcPr/>
                    </a:tc>
                    <a:extLst>
                      <a:ext uri="{0D108BD9-81ED-4DB2-BD59-A6C34878D82A}">
                        <a16:rowId xmlns:a16="http://schemas.microsoft.com/office/drawing/2014/main" val="10003"/>
                      </a:ext>
                    </a:extLst>
                  </a:tr>
                  <a:tr h="307982">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+1</m:t>
                                  </m:r>
                                </m:e>
                              </m:d>
                              <m:d>
                                <m:dPr>
                                  <m:ctrlPr>
                                    <a:rPr sz="2200" i="1">
                                      <a:latin typeface="Cambria Math" panose="02040503050406030204" pitchFamily="18" charset="0"/>
                                    </a:rPr>
                                  </m:ctrlPr>
                                </m:dPr>
                                <m:e>
                                  <m:r>
                                    <a:rPr sz="2200">
                                      <a:latin typeface="Cambria Math"/>
                                    </a:rPr>
                                    <m:t>2</m:t>
                                  </m:r>
                                  <m:r>
                                    <a:rPr sz="2200">
                                      <a:latin typeface="Cambria Math"/>
                                    </a:rPr>
                                    <m:t>𝑥</m:t>
                                  </m:r>
                                  <m:r>
                                    <a:rPr sz="2200">
                                      <a:latin typeface="Cambria Math"/>
                                    </a:rPr>
                                    <m:t>−</m:t>
                                  </m:r>
                                  <m:r>
                                    <a:rPr sz="2200">
                                      <a:latin typeface="Cambria Math"/>
                                    </a:rPr>
                                    <m:t>𝑦</m:t>
                                  </m:r>
                                </m:e>
                              </m:d>
                            </m:oMath>
                          </a14:m>
                          <a:endParaRPr sz="2200" dirty="0"/>
                        </a:p>
                      </a:txBody>
                      <a:tcPr/>
                    </a:tc>
                    <a:tc vMerge="1">
                      <a:txBody>
                        <a:bodyPr/>
                        <a:lstStyle/>
                        <a:p>
                          <a:pPr algn="l"/>
                          <a:endParaRPr sz="1800" b="0"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a:extLst>
                  <a:ext uri="{FF2B5EF4-FFF2-40B4-BE49-F238E27FC236}">
                    <a16:creationId xmlns:a16="http://schemas.microsoft.com/office/drawing/2014/main" id="{3D8CEE2B-05E6-46FD-9A4E-77D4ADD9D722}"/>
                  </a:ext>
                </a:extLst>
              </p:cNvPr>
              <p:cNvGraphicFramePr>
                <a:graphicFrameLocks/>
              </p:cNvGraphicFramePr>
              <p:nvPr>
                <p:extLst>
                  <p:ext uri="{D42A27DB-BD31-4B8C-83A1-F6EECF244321}">
                    <p14:modId xmlns:p14="http://schemas.microsoft.com/office/powerpoint/2010/main" val="921779251"/>
                  </p:ext>
                </p:extLst>
              </p:nvPr>
            </p:nvGraphicFramePr>
            <p:xfrm>
              <a:off x="914400" y="1608513"/>
              <a:ext cx="7696200" cy="3383280"/>
            </p:xfrm>
            <a:graphic>
              <a:graphicData uri="http://schemas.openxmlformats.org/drawingml/2006/table">
                <a:tbl>
                  <a:tblPr firstRow="1" bandRow="1">
                    <a:tableStyleId>{2D5ABB26-0587-4C30-8999-92F81FD0307C}</a:tableStyleId>
                  </a:tblPr>
                  <a:tblGrid>
                    <a:gridCol w="3848100">
                      <a:extLst>
                        <a:ext uri="{9D8B030D-6E8A-4147-A177-3AD203B41FA5}">
                          <a16:colId xmlns:a16="http://schemas.microsoft.com/office/drawing/2014/main" val="20000"/>
                        </a:ext>
                      </a:extLst>
                    </a:gridCol>
                    <a:gridCol w="3848100">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8571" r="-99842" b="-717143"/>
                          </a:stretch>
                        </a:blipFill>
                      </a:tcPr>
                    </a:tc>
                    <a:tc rowSpan="5">
                      <a:txBody>
                        <a:bodyPr/>
                        <a:lstStyle/>
                        <a:p>
                          <a:pPr algn="l">
                            <a:defRPr sz="1100" b="1"/>
                          </a:pPr>
                          <a:r>
                            <a:rPr lang="en-US" sz="1800" b="0" dirty="0"/>
                            <a:t>The GCF of the four terms in the polynomial is </a:t>
                          </a:r>
                          <a:r>
                            <a:rPr lang="en-US" sz="1800" b="0" dirty="0">
                              <a:latin typeface="Cambria Math"/>
                            </a:rPr>
                            <a:t>1</a:t>
                          </a:r>
                          <a:r>
                            <a:rPr lang="en-US" sz="1800" b="0" dirty="0"/>
                            <a:t>, so the Greatest Common Factor method doesn't directly apply. The first and third terms have a GCF of</a:t>
                          </a:r>
                          <a:r>
                            <a:rPr lang="en-US" sz="1800" b="0" baseline="0" dirty="0"/>
                            <a:t> </a:t>
                          </a:r>
                          <a:r>
                            <a:rPr lang="en-US" sz="1800" b="0" baseline="0" dirty="0">
                              <a:latin typeface="Cambria Math" panose="02040503050406030204" pitchFamily="18" charset="0"/>
                              <a:ea typeface="Cambria Math" panose="02040503050406030204" pitchFamily="18" charset="0"/>
                            </a:rPr>
                            <a:t>2</a:t>
                          </a:r>
                          <a:r>
                            <a:rPr lang="en-US" sz="1800" b="0" i="1" baseline="0" dirty="0"/>
                            <a:t>x</a:t>
                          </a:r>
                          <a:r>
                            <a:rPr lang="en-US" sz="1800" b="0" dirty="0"/>
                            <a:t>, while the second and fourth have a GCF of </a:t>
                          </a:r>
                          <a:r>
                            <a:rPr lang="en-US" sz="1800" b="0" i="1" dirty="0"/>
                            <a:t>y</a:t>
                          </a:r>
                          <a:r>
                            <a:rPr lang="en-US" sz="1800" b="0" dirty="0"/>
                            <a:t>, so we group accordingly.</a:t>
                          </a:r>
                        </a:p>
                        <a:p>
                          <a:pPr algn="l">
                            <a:defRPr sz="1100" b="1"/>
                          </a:pPr>
                          <a:endParaRPr lang="en-US" sz="1800" b="0" dirty="0"/>
                        </a:p>
                        <a:p>
                          <a:pPr algn="l">
                            <a:defRPr sz="1100" b="1"/>
                          </a:pPr>
                          <a:r>
                            <a:rPr lang="en-US" sz="1800" b="0" dirty="0"/>
                            <a:t>After factoring the two groups, we notice that </a:t>
                          </a:r>
                          <a:r>
                            <a:rPr lang="en-US" sz="1800" b="0" dirty="0">
                              <a:latin typeface="Cambria Math" panose="02040503050406030204" pitchFamily="18" charset="0"/>
                              <a:ea typeface="Cambria Math" panose="02040503050406030204" pitchFamily="18" charset="0"/>
                            </a:rPr>
                            <a:t>3</a:t>
                          </a:r>
                          <a:r>
                            <a:rPr lang="en-US" sz="1800" b="0" i="1" dirty="0">
                              <a:latin typeface="+mn-lt"/>
                              <a:ea typeface="Cambria Math" panose="02040503050406030204" pitchFamily="18" charset="0"/>
                            </a:rPr>
                            <a:t>x</a:t>
                          </a:r>
                          <a:r>
                            <a:rPr lang="en-US" sz="1800" b="0" dirty="0">
                              <a:latin typeface="Cambria Math" panose="02040503050406030204" pitchFamily="18" charset="0"/>
                              <a:ea typeface="Cambria Math" panose="02040503050406030204" pitchFamily="18" charset="0"/>
                            </a:rPr>
                            <a:t> + 1 </a:t>
                          </a:r>
                          <a:r>
                            <a:rPr lang="en-US" sz="1800" b="0" dirty="0"/>
                            <a:t>and </a:t>
                          </a:r>
                          <a:r>
                            <a:rPr lang="en-US" sz="1800" b="0" dirty="0">
                              <a:latin typeface="Cambria Math" panose="02040503050406030204" pitchFamily="18" charset="0"/>
                              <a:ea typeface="Cambria Math" panose="02040503050406030204" pitchFamily="18" charset="0"/>
                            </a:rPr>
                            <a:t>−1 −  3</a:t>
                          </a:r>
                          <a:r>
                            <a:rPr lang="en-US" sz="1800" b="0" i="1" dirty="0">
                              <a:latin typeface="+mn-lt"/>
                              <a:ea typeface="Cambria Math" panose="02040503050406030204" pitchFamily="18" charset="0"/>
                            </a:rPr>
                            <a:t>x</a:t>
                          </a:r>
                          <a:r>
                            <a:rPr lang="en-US" sz="1800" b="0" dirty="0">
                              <a:latin typeface="Cambria Math" panose="02040503050406030204" pitchFamily="18" charset="0"/>
                              <a:ea typeface="Cambria Math" panose="02040503050406030204" pitchFamily="18" charset="0"/>
                            </a:rPr>
                            <a:t> </a:t>
                          </a:r>
                          <a:r>
                            <a:rPr lang="en-US" sz="1800" b="0" dirty="0"/>
                            <a:t>differ only by a minus sign (and the order). This means </a:t>
                          </a:r>
                          <a:r>
                            <a:rPr lang="en-US" sz="1800" b="0" dirty="0">
                              <a:latin typeface="Cambria Math" panose="02040503050406030204" pitchFamily="18" charset="0"/>
                              <a:ea typeface="Cambria Math" panose="02040503050406030204" pitchFamily="18" charset="0"/>
                            </a:rPr>
                            <a:t>3</a:t>
                          </a:r>
                          <a:r>
                            <a:rPr lang="en-US" sz="1800" b="0" i="1" dirty="0">
                              <a:latin typeface="+mn-lt"/>
                              <a:ea typeface="Cambria Math" panose="02040503050406030204" pitchFamily="18" charset="0"/>
                            </a:rPr>
                            <a:t>x</a:t>
                          </a:r>
                          <a:r>
                            <a:rPr lang="en-US" sz="1800" b="0" dirty="0">
                              <a:latin typeface="Cambria Math" panose="02040503050406030204" pitchFamily="18" charset="0"/>
                              <a:ea typeface="Cambria Math" panose="02040503050406030204" pitchFamily="18" charset="0"/>
                            </a:rPr>
                            <a:t> + 1 </a:t>
                          </a:r>
                          <a:r>
                            <a:rPr lang="en-US" sz="1800" b="0" dirty="0"/>
                            <a:t>can be factored out.</a:t>
                          </a:r>
                          <a:endParaRPr sz="1800" b="0" dirty="0"/>
                        </a:p>
                      </a:txBody>
                      <a:tcPr/>
                    </a:tc>
                    <a:extLst>
                      <a:ext uri="{0D108BD9-81ED-4DB2-BD59-A6C34878D82A}">
                        <a16:rowId xmlns:a16="http://schemas.microsoft.com/office/drawing/2014/main" val="10000"/>
                      </a:ext>
                    </a:extLst>
                  </a:tr>
                  <a:tr h="426720">
                    <a:tc>
                      <a:txBody>
                        <a:bodyPr/>
                        <a:lstStyle/>
                        <a:p>
                          <a:endParaRPr lang="en-US"/>
                        </a:p>
                      </a:txBody>
                      <a:tcPr>
                        <a:blipFill>
                          <a:blip r:embed="rId2"/>
                          <a:stretch>
                            <a:fillRect t="-108571" r="-99842" b="-617143"/>
                          </a:stretch>
                        </a:blipFill>
                      </a:tcPr>
                    </a:tc>
                    <a:tc vMerge="1">
                      <a:txBody>
                        <a:bodyPr/>
                        <a:lstStyle/>
                        <a:p>
                          <a:pPr algn="l">
                            <a:defRPr sz="1100" b="1"/>
                          </a:pPr>
                          <a:endParaRPr sz="1800" b="0" dirty="0"/>
                        </a:p>
                      </a:txBody>
                      <a:tcPr/>
                    </a:tc>
                    <a:extLst>
                      <a:ext uri="{0D108BD9-81ED-4DB2-BD59-A6C34878D82A}">
                        <a16:rowId xmlns:a16="http://schemas.microsoft.com/office/drawing/2014/main" val="10001"/>
                      </a:ext>
                    </a:extLst>
                  </a:tr>
                  <a:tr h="493616">
                    <a:tc>
                      <a:txBody>
                        <a:bodyPr/>
                        <a:lstStyle/>
                        <a:p>
                          <a:endParaRPr lang="en-US"/>
                        </a:p>
                      </a:txBody>
                      <a:tcPr>
                        <a:blipFill>
                          <a:blip r:embed="rId2"/>
                          <a:stretch>
                            <a:fillRect t="-180247" r="-99842" b="-433333"/>
                          </a:stretch>
                        </a:blipFill>
                      </a:tcPr>
                    </a:tc>
                    <a:tc vMerge="1">
                      <a:txBody>
                        <a:bodyPr/>
                        <a:lstStyle/>
                        <a:p>
                          <a:pPr algn="l">
                            <a:defRPr sz="1100" b="1"/>
                          </a:pPr>
                          <a:endParaRPr sz="1800" b="0" dirty="0"/>
                        </a:p>
                      </a:txBody>
                      <a:tcPr/>
                    </a:tc>
                    <a:extLst>
                      <a:ext uri="{0D108BD9-81ED-4DB2-BD59-A6C34878D82A}">
                        <a16:rowId xmlns:a16="http://schemas.microsoft.com/office/drawing/2014/main" val="10002"/>
                      </a:ext>
                    </a:extLst>
                  </a:tr>
                  <a:tr h="426720">
                    <a:tc>
                      <a:txBody>
                        <a:bodyPr/>
                        <a:lstStyle/>
                        <a:p>
                          <a:endParaRPr lang="en-US"/>
                        </a:p>
                      </a:txBody>
                      <a:tcPr>
                        <a:blipFill>
                          <a:blip r:embed="rId2"/>
                          <a:stretch>
                            <a:fillRect t="-324286" r="-99842" b="-401429"/>
                          </a:stretch>
                        </a:blipFill>
                      </a:tcPr>
                    </a:tc>
                    <a:tc vMerge="1">
                      <a:txBody>
                        <a:bodyPr/>
                        <a:lstStyle/>
                        <a:p>
                          <a:pPr algn="l"/>
                          <a:endParaRPr sz="1800" b="0" dirty="0"/>
                        </a:p>
                      </a:txBody>
                      <a:tcPr/>
                    </a:tc>
                    <a:extLst>
                      <a:ext uri="{0D108BD9-81ED-4DB2-BD59-A6C34878D82A}">
                        <a16:rowId xmlns:a16="http://schemas.microsoft.com/office/drawing/2014/main" val="10003"/>
                      </a:ext>
                    </a:extLst>
                  </a:tr>
                  <a:tr h="1609504">
                    <a:tc>
                      <a:txBody>
                        <a:bodyPr/>
                        <a:lstStyle/>
                        <a:p>
                          <a:endParaRPr lang="en-US"/>
                        </a:p>
                      </a:txBody>
                      <a:tcPr>
                        <a:blipFill>
                          <a:blip r:embed="rId2"/>
                          <a:stretch>
                            <a:fillRect t="-112075" r="-99842" b="-6038"/>
                          </a:stretch>
                        </a:blipFill>
                      </a:tcPr>
                    </a:tc>
                    <a:tc vMerge="1">
                      <a:txBody>
                        <a:bodyPr/>
                        <a:lstStyle/>
                        <a:p>
                          <a:pPr algn="l"/>
                          <a:endParaRPr sz="1800" b="0"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2</a:t>
            </a:r>
            <a:r>
              <a:rPr dirty="0"/>
              <a:t>: Factoring by Grouping</a:t>
            </a:r>
            <a:r>
              <a:rPr lang="en-US" dirty="0"/>
              <a:t>—Slide 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20565643-9AF7-43AE-B478-0C35BFF56479}"/>
                  </a:ext>
                </a:extLst>
              </p:cNvPr>
              <p:cNvGraphicFramePr>
                <a:graphicFrameLocks/>
              </p:cNvGraphicFramePr>
              <p:nvPr>
                <p:extLst>
                  <p:ext uri="{D42A27DB-BD31-4B8C-83A1-F6EECF244321}">
                    <p14:modId xmlns:p14="http://schemas.microsoft.com/office/powerpoint/2010/main" val="1199721909"/>
                  </p:ext>
                </p:extLst>
              </p:nvPr>
            </p:nvGraphicFramePr>
            <p:xfrm>
              <a:off x="838200" y="1088897"/>
              <a:ext cx="7848600" cy="1737360"/>
            </p:xfrm>
            <a:graphic>
              <a:graphicData uri="http://schemas.openxmlformats.org/drawingml/2006/table">
                <a:tbl>
                  <a:tblPr firstRow="1" bandRow="1">
                    <a:tableStyleId>{2D5ABB26-0587-4C30-8999-92F81FD0307C}</a:tableStyleId>
                  </a:tblPr>
                  <a:tblGrid>
                    <a:gridCol w="3227007">
                      <a:extLst>
                        <a:ext uri="{9D8B030D-6E8A-4147-A177-3AD203B41FA5}">
                          <a16:colId xmlns:a16="http://schemas.microsoft.com/office/drawing/2014/main" val="20000"/>
                        </a:ext>
                      </a:extLst>
                    </a:gridCol>
                    <a:gridCol w="4621593">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r>
                                <a:rPr sz="2200">
                                  <a:latin typeface="Cambria Math"/>
                                </a:rPr>
                                <m:t>𝑎𝑥</m:t>
                              </m:r>
                              <m:r>
                                <a:rPr sz="2200">
                                  <a:latin typeface="Cambria Math"/>
                                </a:rPr>
                                <m:t>−</m:t>
                              </m:r>
                              <m:r>
                                <a:rPr sz="2200">
                                  <a:latin typeface="Cambria Math"/>
                                </a:rPr>
                                <m:t>𝑎𝑦</m:t>
                              </m:r>
                              <m:r>
                                <a:rPr sz="2200">
                                  <a:latin typeface="Cambria Math"/>
                                </a:rPr>
                                <m:t>−</m:t>
                              </m:r>
                              <m:r>
                                <a:rPr sz="2200">
                                  <a:latin typeface="Cambria Math"/>
                                </a:rPr>
                                <m:t>𝑏𝑥</m:t>
                              </m:r>
                              <m:r>
                                <a:rPr sz="2200">
                                  <a:latin typeface="Cambria Math"/>
                                </a:rPr>
                                <m:t>+</m:t>
                              </m:r>
                              <m:r>
                                <a:rPr sz="2200">
                                  <a:latin typeface="Cambria Math"/>
                                </a:rPr>
                                <m:t>𝑏𝑦</m:t>
                              </m:r>
                            </m:oMath>
                          </a14:m>
                          <a:endParaRPr sz="2200" dirty="0"/>
                        </a:p>
                      </a:txBody>
                      <a:tcPr/>
                    </a:tc>
                    <a:tc rowSpan="3">
                      <a:txBody>
                        <a:bodyPr/>
                        <a:lstStyle/>
                        <a:p>
                          <a:pPr algn="l"/>
                          <a:r>
                            <a:rPr lang="en-US" dirty="0"/>
                            <a:t>The first two terms have a common factor, as do the last two, so we proceed accordingly. In this problem, we could also have grouped the first and third terms, and the second and fourth terms, and obtained the same result.</a:t>
                          </a:r>
                          <a:endParaRPr dirty="0"/>
                        </a:p>
                        <a:p>
                          <a:pPr algn="l">
                            <a:defRPr b="1"/>
                          </a:pPr>
                          <a:r>
                            <a:rPr dirty="0"/>
                            <a:t> </a:t>
                          </a:r>
                        </a:p>
                      </a:txBody>
                      <a:tcPr/>
                    </a:tc>
                    <a:extLst>
                      <a:ext uri="{0D108BD9-81ED-4DB2-BD59-A6C34878D82A}">
                        <a16:rowId xmlns:a16="http://schemas.microsoft.com/office/drawing/2014/main" val="10000"/>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r>
                                <a:rPr sz="2200">
                                  <a:latin typeface="Cambria Math"/>
                                </a:rPr>
                                <m:t>𝑎</m:t>
                              </m:r>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𝑦</m:t>
                                  </m:r>
                                </m:e>
                              </m:d>
                              <m:r>
                                <a:rPr sz="2200">
                                  <a:latin typeface="Cambria Math"/>
                                </a:rPr>
                                <m:t>−</m:t>
                              </m:r>
                              <m:r>
                                <a:rPr sz="2200">
                                  <a:latin typeface="Cambria Math"/>
                                </a:rPr>
                                <m:t>𝑏</m:t>
                              </m:r>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𝑦</m:t>
                                  </m:r>
                                </m:e>
                              </m:d>
                            </m:oMath>
                          </a14:m>
                          <a:endParaRPr sz="2200" dirty="0"/>
                        </a:p>
                      </a:txBody>
                      <a:tcPr/>
                    </a:tc>
                    <a:tc vMerge="1">
                      <a:txBody>
                        <a:bodyPr/>
                        <a:lstStyle/>
                        <a:p>
                          <a:pPr algn="l">
                            <a:defRPr b="1"/>
                          </a:pPr>
                          <a:endParaRPr/>
                        </a:p>
                      </a:txBody>
                      <a:tcPr/>
                    </a:tc>
                    <a:extLst>
                      <a:ext uri="{0D108BD9-81ED-4DB2-BD59-A6C34878D82A}">
                        <a16:rowId xmlns:a16="http://schemas.microsoft.com/office/drawing/2014/main" val="10001"/>
                      </a:ext>
                    </a:extLst>
                  </a:tr>
                  <a:tr h="370840">
                    <a:tc>
                      <a:txBody>
                        <a:bodyPr/>
                        <a:lstStyle/>
                        <a:p>
                          <a:pPr algn="l">
                            <a:defRPr sz="1800"/>
                          </a:pPr>
                          <a:r>
                            <a:rPr sz="2200" dirty="0"/>
                            <a:t>​</a:t>
                          </a:r>
                          <a:r>
                            <a:rPr lang="en-US" sz="2200" b="0" i="0" kern="1200" dirty="0">
                              <a:solidFill>
                                <a:schemeClr val="tx1"/>
                              </a:solidFill>
                              <a:effectLst/>
                              <a:latin typeface="+mn-lt"/>
                              <a:ea typeface="+mn-ea"/>
                              <a:cs typeface="+mn-cs"/>
                            </a:rPr>
                            <a:t> </a:t>
                          </a:r>
                          <a14:m>
                            <m:oMath xmlns:m="http://schemas.openxmlformats.org/officeDocument/2006/math">
                              <m:r>
                                <a:rPr sz="2200">
                                  <a:latin typeface="Cambria Math"/>
                                </a:rPr>
                                <m:t>=</m:t>
                              </m:r>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𝑦</m:t>
                                  </m:r>
                                </m:e>
                              </m:d>
                              <m:d>
                                <m:dPr>
                                  <m:ctrlPr>
                                    <a:rPr sz="2200" i="1">
                                      <a:latin typeface="Cambria Math" panose="02040503050406030204" pitchFamily="18" charset="0"/>
                                    </a:rPr>
                                  </m:ctrlPr>
                                </m:dPr>
                                <m:e>
                                  <m:r>
                                    <a:rPr sz="2200">
                                      <a:latin typeface="Cambria Math"/>
                                    </a:rPr>
                                    <m:t>𝑎</m:t>
                                  </m:r>
                                  <m:r>
                                    <a:rPr sz="2200">
                                      <a:latin typeface="Cambria Math"/>
                                    </a:rPr>
                                    <m:t>−</m:t>
                                  </m:r>
                                  <m:r>
                                    <a:rPr sz="2200">
                                      <a:latin typeface="Cambria Math"/>
                                    </a:rPr>
                                    <m:t>𝑏</m:t>
                                  </m:r>
                                </m:e>
                              </m:d>
                            </m:oMath>
                          </a14:m>
                          <a:endParaRPr sz="2200" dirty="0"/>
                        </a:p>
                      </a:txBody>
                      <a:tcPr/>
                    </a:tc>
                    <a:tc vMerge="1">
                      <a:txBody>
                        <a:bodyPr/>
                        <a:lstStyle/>
                        <a:p>
                          <a:pPr algn="l"/>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a:extLst>
                  <a:ext uri="{FF2B5EF4-FFF2-40B4-BE49-F238E27FC236}">
                    <a16:creationId xmlns:a16="http://schemas.microsoft.com/office/drawing/2014/main" id="{20565643-9AF7-43AE-B478-0C35BFF56479}"/>
                  </a:ext>
                </a:extLst>
              </p:cNvPr>
              <p:cNvGraphicFramePr>
                <a:graphicFrameLocks/>
              </p:cNvGraphicFramePr>
              <p:nvPr>
                <p:extLst>
                  <p:ext uri="{D42A27DB-BD31-4B8C-83A1-F6EECF244321}">
                    <p14:modId xmlns:p14="http://schemas.microsoft.com/office/powerpoint/2010/main" val="1199721909"/>
                  </p:ext>
                </p:extLst>
              </p:nvPr>
            </p:nvGraphicFramePr>
            <p:xfrm>
              <a:off x="838200" y="1088897"/>
              <a:ext cx="7848600" cy="1737360"/>
            </p:xfrm>
            <a:graphic>
              <a:graphicData uri="http://schemas.openxmlformats.org/drawingml/2006/table">
                <a:tbl>
                  <a:tblPr firstRow="1" bandRow="1">
                    <a:tableStyleId>{2D5ABB26-0587-4C30-8999-92F81FD0307C}</a:tableStyleId>
                  </a:tblPr>
                  <a:tblGrid>
                    <a:gridCol w="3227007">
                      <a:extLst>
                        <a:ext uri="{9D8B030D-6E8A-4147-A177-3AD203B41FA5}">
                          <a16:colId xmlns:a16="http://schemas.microsoft.com/office/drawing/2014/main" val="20000"/>
                        </a:ext>
                      </a:extLst>
                    </a:gridCol>
                    <a:gridCol w="4621593">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8571" r="-143019" b="-308571"/>
                          </a:stretch>
                        </a:blipFill>
                      </a:tcPr>
                    </a:tc>
                    <a:tc rowSpan="3">
                      <a:txBody>
                        <a:bodyPr/>
                        <a:lstStyle/>
                        <a:p>
                          <a:pPr algn="l"/>
                          <a:r>
                            <a:rPr lang="en-US" dirty="0"/>
                            <a:t>The first two terms have a common factor, as do the last two, so we proceed accordingly. In this problem, we could also have grouped the first and third terms, and the second and fourth terms, and obtained the same result.</a:t>
                          </a:r>
                          <a:endParaRPr dirty="0"/>
                        </a:p>
                        <a:p>
                          <a:pPr algn="l">
                            <a:defRPr b="1"/>
                          </a:pPr>
                          <a:r>
                            <a:rPr dirty="0"/>
                            <a:t> </a:t>
                          </a:r>
                        </a:p>
                      </a:txBody>
                      <a:tcPr/>
                    </a:tc>
                    <a:extLst>
                      <a:ext uri="{0D108BD9-81ED-4DB2-BD59-A6C34878D82A}">
                        <a16:rowId xmlns:a16="http://schemas.microsoft.com/office/drawing/2014/main" val="10000"/>
                      </a:ext>
                    </a:extLst>
                  </a:tr>
                  <a:tr h="426720">
                    <a:tc>
                      <a:txBody>
                        <a:bodyPr/>
                        <a:lstStyle/>
                        <a:p>
                          <a:endParaRPr lang="en-US"/>
                        </a:p>
                      </a:txBody>
                      <a:tcPr>
                        <a:blipFill>
                          <a:blip r:embed="rId2"/>
                          <a:stretch>
                            <a:fillRect t="-108571" r="-143019" b="-208571"/>
                          </a:stretch>
                        </a:blipFill>
                      </a:tcPr>
                    </a:tc>
                    <a:tc vMerge="1">
                      <a:txBody>
                        <a:bodyPr/>
                        <a:lstStyle/>
                        <a:p>
                          <a:pPr algn="l">
                            <a:defRPr b="1"/>
                          </a:pPr>
                          <a:endParaRPr/>
                        </a:p>
                      </a:txBody>
                      <a:tcPr/>
                    </a:tc>
                    <a:extLst>
                      <a:ext uri="{0D108BD9-81ED-4DB2-BD59-A6C34878D82A}">
                        <a16:rowId xmlns:a16="http://schemas.microsoft.com/office/drawing/2014/main" val="10001"/>
                      </a:ext>
                    </a:extLst>
                  </a:tr>
                  <a:tr h="883920">
                    <a:tc>
                      <a:txBody>
                        <a:bodyPr/>
                        <a:lstStyle/>
                        <a:p>
                          <a:endParaRPr lang="en-US"/>
                        </a:p>
                      </a:txBody>
                      <a:tcPr>
                        <a:blipFill>
                          <a:blip r:embed="rId2"/>
                          <a:stretch>
                            <a:fillRect t="-100000" r="-143019"/>
                          </a:stretch>
                        </a:blipFill>
                      </a:tcPr>
                    </a:tc>
                    <a:tc vMerge="1">
                      <a:txBody>
                        <a:bodyPr/>
                        <a:lstStyle/>
                        <a:p>
                          <a:pPr algn="l"/>
                          <a:endParaRPr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1061</TotalTime>
  <Words>1785</Words>
  <Application>Microsoft Office PowerPoint</Application>
  <PresentationFormat>On-screen Show (4:3)</PresentationFormat>
  <Paragraphs>164</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Courier New</vt:lpstr>
      <vt:lpstr>Cambria Math</vt:lpstr>
      <vt:lpstr>Arial</vt:lpstr>
      <vt:lpstr>Calibri</vt:lpstr>
      <vt:lpstr>Office Theme</vt:lpstr>
      <vt:lpstr>Section F.8</vt:lpstr>
      <vt:lpstr>Example 1: Factoring Out the Greatest Common Factor—Slide 1</vt:lpstr>
      <vt:lpstr>Example 1: Factoring Out the Greatest Common Factor—Slide 2</vt:lpstr>
      <vt:lpstr>Example 1: Factoring Out the Greatest Common Factor—Slide 3</vt:lpstr>
      <vt:lpstr>Example 1: Factoring Out the Greatest Common Factor—Slide 4</vt:lpstr>
      <vt:lpstr>Example 1: Factoring Out the Greatest Common Factor—Slide 5</vt:lpstr>
      <vt:lpstr>Example 2: Factoring by Grouping—Slide 1</vt:lpstr>
      <vt:lpstr>Example 2: Factoring by Grouping—Slide 2</vt:lpstr>
      <vt:lpstr>Example 2: Factoring by Grouping—Slide 3</vt:lpstr>
      <vt:lpstr>Example 2: Factoring by Grouping—Slide 4</vt:lpstr>
      <vt:lpstr>CAUTION!</vt:lpstr>
      <vt:lpstr>Formula: Factoring Special Binomials</vt:lpstr>
      <vt:lpstr>Example 3: Factoring Special Binomials—Slide 1</vt:lpstr>
      <vt:lpstr>Example 3: Factoring Special Binomials—Slide 2</vt:lpstr>
      <vt:lpstr>Example 3: Factoring Special Binomials—Slide 3</vt:lpstr>
      <vt:lpstr>Example 3: Factoring Special Binomials—Slide 4</vt:lpstr>
      <vt:lpstr>Example 3: Factoring Special Binomials—Slide 5</vt:lpstr>
      <vt:lpstr>Example 4: Factoring a Trinomial—Slide 1</vt:lpstr>
      <vt:lpstr>Example 4: Factoring a Trinomial—Slide 2</vt:lpstr>
      <vt:lpstr>Procedure: Factoring a Trinomial by Grouping</vt:lpstr>
      <vt:lpstr>Example 5: Factoring a Trinomial by Grouping—Slide 1</vt:lpstr>
      <vt:lpstr>Example 5: Factoring a Trinomial by Grouping—Slide 2</vt:lpstr>
      <vt:lpstr>Formula: Perfect Square Trinomials</vt:lpstr>
      <vt:lpstr>Example 6: Perfect Square Trinomials—Slide 1</vt:lpstr>
      <vt:lpstr>Example 6: Perfect Square Trinomials—Slide 2</vt:lpstr>
      <vt:lpstr>Example 7: Factoring Expressions with Noninteger Rational Exponents—Slide 1</vt:lpstr>
      <vt:lpstr>Example 7: Factoring Expressions with Noninteger Rational Exponents—Slide 2</vt:lpstr>
      <vt:lpstr>Example 7: Factoring Expressions with Noninteger Rational Exponents—Slide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Plus Integrated Review, 2nd Edition</dc:title>
  <dc:creator>Hawkes Learning</dc:creator>
  <cp:lastModifiedBy>Marvin Glover</cp:lastModifiedBy>
  <cp:revision>155</cp:revision>
  <dcterms:created xsi:type="dcterms:W3CDTF">2013-04-26T14:43:13Z</dcterms:created>
  <dcterms:modified xsi:type="dcterms:W3CDTF">2025-06-20T19:40:08Z</dcterms:modified>
</cp:coreProperties>
</file>