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  <p:sldId id="290" r:id="rId17"/>
    <p:sldId id="286" r:id="rId18"/>
    <p:sldId id="291" r:id="rId19"/>
    <p:sldId id="285" r:id="rId20"/>
    <p:sldId id="292" r:id="rId21"/>
    <p:sldId id="293" r:id="rId22"/>
    <p:sldId id="288" r:id="rId23"/>
    <p:sldId id="28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6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47.bin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3.emf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2.e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49.w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6.e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61.w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8.e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6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1.bin"/><Relationship Id="rId3" Type="http://schemas.openxmlformats.org/officeDocument/2006/relationships/image" Target="../media/image79.emf"/><Relationship Id="rId21" Type="http://schemas.openxmlformats.org/officeDocument/2006/relationships/image" Target="../media/image88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6.wmf"/><Relationship Id="rId25" Type="http://schemas.openxmlformats.org/officeDocument/2006/relationships/image" Target="../media/image90.wmf"/><Relationship Id="rId2" Type="http://schemas.openxmlformats.org/officeDocument/2006/relationships/oleObject" Target="../embeddings/oleObject79.bin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3.emf"/><Relationship Id="rId24" Type="http://schemas.openxmlformats.org/officeDocument/2006/relationships/oleObject" Target="../embeddings/oleObject90.bin"/><Relationship Id="rId5" Type="http://schemas.openxmlformats.org/officeDocument/2006/relationships/image" Target="../media/image80.emf"/><Relationship Id="rId15" Type="http://schemas.openxmlformats.org/officeDocument/2006/relationships/image" Target="../media/image85.wmf"/><Relationship Id="rId23" Type="http://schemas.openxmlformats.org/officeDocument/2006/relationships/image" Target="../media/image89.w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87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9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4.e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3.emf"/><Relationship Id="rId4" Type="http://schemas.openxmlformats.org/officeDocument/2006/relationships/oleObject" Target="../embeddings/oleObject93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oleObject" Target="../embeddings/oleObject103.bin"/><Relationship Id="rId26" Type="http://schemas.openxmlformats.org/officeDocument/2006/relationships/oleObject" Target="../embeddings/oleObject107.bin"/><Relationship Id="rId3" Type="http://schemas.openxmlformats.org/officeDocument/2006/relationships/image" Target="../media/image95.emf"/><Relationship Id="rId21" Type="http://schemas.openxmlformats.org/officeDocument/2006/relationships/image" Target="../media/image104.wmf"/><Relationship Id="rId7" Type="http://schemas.openxmlformats.org/officeDocument/2006/relationships/image" Target="../media/image97.e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02.wmf"/><Relationship Id="rId25" Type="http://schemas.openxmlformats.org/officeDocument/2006/relationships/image" Target="../media/image106.wmf"/><Relationship Id="rId33" Type="http://schemas.openxmlformats.org/officeDocument/2006/relationships/image" Target="../media/image110.wmf"/><Relationship Id="rId2" Type="http://schemas.openxmlformats.org/officeDocument/2006/relationships/oleObject" Target="../embeddings/oleObject95.bin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29" Type="http://schemas.openxmlformats.org/officeDocument/2006/relationships/image" Target="../media/image10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99.emf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5" Type="http://schemas.openxmlformats.org/officeDocument/2006/relationships/image" Target="../media/image96.e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28" Type="http://schemas.openxmlformats.org/officeDocument/2006/relationships/oleObject" Target="../embeddings/oleObject108.bin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103.emf"/><Relationship Id="rId31" Type="http://schemas.openxmlformats.org/officeDocument/2006/relationships/image" Target="../media/image109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8.e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107.wmf"/><Relationship Id="rId30" Type="http://schemas.openxmlformats.org/officeDocument/2006/relationships/oleObject" Target="../embeddings/oleObject109.bin"/><Relationship Id="rId8" Type="http://schemas.openxmlformats.org/officeDocument/2006/relationships/oleObject" Target="../embeddings/oleObject9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16.emf"/><Relationship Id="rId18" Type="http://schemas.openxmlformats.org/officeDocument/2006/relationships/oleObject" Target="../embeddings/oleObject119.bin"/><Relationship Id="rId26" Type="http://schemas.openxmlformats.org/officeDocument/2006/relationships/oleObject" Target="../embeddings/oleObject123.bin"/><Relationship Id="rId3" Type="http://schemas.openxmlformats.org/officeDocument/2006/relationships/image" Target="../media/image111.emf"/><Relationship Id="rId21" Type="http://schemas.openxmlformats.org/officeDocument/2006/relationships/image" Target="../media/image120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18.emf"/><Relationship Id="rId25" Type="http://schemas.openxmlformats.org/officeDocument/2006/relationships/image" Target="../media/image122.wmf"/><Relationship Id="rId2" Type="http://schemas.openxmlformats.org/officeDocument/2006/relationships/oleObject" Target="../embeddings/oleObject111.bin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5.emf"/><Relationship Id="rId24" Type="http://schemas.openxmlformats.org/officeDocument/2006/relationships/oleObject" Target="../embeddings/oleObject122.bin"/><Relationship Id="rId5" Type="http://schemas.openxmlformats.org/officeDocument/2006/relationships/image" Target="../media/image112.emf"/><Relationship Id="rId15" Type="http://schemas.openxmlformats.org/officeDocument/2006/relationships/image" Target="../media/image117.emf"/><Relationship Id="rId23" Type="http://schemas.openxmlformats.org/officeDocument/2006/relationships/image" Target="../media/image121.wmf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7.bin"/><Relationship Id="rId22" Type="http://schemas.openxmlformats.org/officeDocument/2006/relationships/oleObject" Target="../embeddings/oleObject121.bin"/><Relationship Id="rId27" Type="http://schemas.openxmlformats.org/officeDocument/2006/relationships/image" Target="../media/image1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emf"/><Relationship Id="rId4" Type="http://schemas.openxmlformats.org/officeDocument/2006/relationships/oleObject" Target="../embeddings/oleObject1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18" Type="http://schemas.openxmlformats.org/officeDocument/2006/relationships/image" Target="../media/image24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4.bin"/><Relationship Id="rId2" Type="http://schemas.openxmlformats.org/officeDocument/2006/relationships/oleObject" Target="../embeddings/oleObject16.bin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F.7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</a:t>
            </a:r>
            <a:r>
              <a:rPr lang="en-US" dirty="0">
                <a:solidFill>
                  <a:schemeClr val="accent1"/>
                </a:solidFill>
              </a:rPr>
              <a:t>Polynomial Long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6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592082"/>
              </p:ext>
            </p:extLst>
          </p:nvPr>
        </p:nvGraphicFramePr>
        <p:xfrm>
          <a:off x="2235200" y="1150938"/>
          <a:ext cx="143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825480" progId="Equation.DSMT4">
                  <p:embed/>
                </p:oleObj>
              </mc:Choice>
              <mc:Fallback>
                <p:oleObj name="Equation" r:id="rId2" imgW="1434960" imgH="82548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150938"/>
                        <a:ext cx="143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5360" imgH="914040" progId="Equation.DSMT4">
                  <p:embed/>
                </p:oleObj>
              </mc:Choice>
              <mc:Fallback>
                <p:oleObj name="Equation" r:id="rId4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360" imgH="301680" progId="Equation.DSMT4">
                  <p:embed/>
                </p:oleObj>
              </mc:Choice>
              <mc:Fallback>
                <p:oleObj name="Equation" r:id="rId6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8760" imgH="594000" progId="Equation.DSMT4">
                  <p:embed/>
                </p:oleObj>
              </mc:Choice>
              <mc:Fallback>
                <p:oleObj name="Equation" r:id="rId8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886680" progId="Equation.DSMT4">
                  <p:embed/>
                </p:oleObj>
              </mc:Choice>
              <mc:Fallback>
                <p:oleObj name="Equation" r:id="rId10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27400" imgH="447840" progId="Equation.DSMT4">
                  <p:embed/>
                </p:oleObj>
              </mc:Choice>
              <mc:Fallback>
                <p:oleObj name="Equation" r:id="rId12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1320" imgH="411120" progId="Equation.DSMT4">
                  <p:embed/>
                </p:oleObj>
              </mc:Choice>
              <mc:Fallback>
                <p:oleObj name="Equation" r:id="rId14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Polynomial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using the division algorithm.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69816"/>
              </p:ext>
            </p:extLst>
          </p:nvPr>
        </p:nvGraphicFramePr>
        <p:xfrm>
          <a:off x="1483685" y="1041564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61040" imgH="649080" progId="Equation.DSMT4">
                  <p:embed/>
                </p:oleObj>
              </mc:Choice>
              <mc:Fallback>
                <p:oleObj name="Equation" r:id="rId2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85" y="1041564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8977"/>
              </p:ext>
            </p:extLst>
          </p:nvPr>
        </p:nvGraphicFramePr>
        <p:xfrm>
          <a:off x="4159189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189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92946"/>
              </p:ext>
            </p:extLst>
          </p:nvPr>
        </p:nvGraphicFramePr>
        <p:xfrm>
          <a:off x="7316904" y="5440248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8640" imgH="447840" progId="Equation.DSMT4">
                  <p:embed/>
                </p:oleObj>
              </mc:Choice>
              <mc:Fallback>
                <p:oleObj name="Equation" r:id="rId6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04" y="5440248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73107"/>
              </p:ext>
            </p:extLst>
          </p:nvPr>
        </p:nvGraphicFramePr>
        <p:xfrm>
          <a:off x="2152157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9960" imgH="749520" progId="Equation.DSMT4">
                  <p:embed/>
                </p:oleObj>
              </mc:Choice>
              <mc:Fallback>
                <p:oleObj name="Equation" r:id="rId8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157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5423"/>
              </p:ext>
            </p:extLst>
          </p:nvPr>
        </p:nvGraphicFramePr>
        <p:xfrm>
          <a:off x="2833194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0320" imgH="557640" progId="Equation.DSMT4">
                  <p:embed/>
                </p:oleObj>
              </mc:Choice>
              <mc:Fallback>
                <p:oleObj name="Equation" r:id="rId10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49079"/>
              </p:ext>
            </p:extLst>
          </p:nvPr>
        </p:nvGraphicFramePr>
        <p:xfrm>
          <a:off x="3823794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920" imgH="447840" progId="Equation.DSMT4">
                  <p:embed/>
                </p:oleObj>
              </mc:Choice>
              <mc:Fallback>
                <p:oleObj name="Equation" r:id="rId12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794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4188"/>
              </p:ext>
            </p:extLst>
          </p:nvPr>
        </p:nvGraphicFramePr>
        <p:xfrm>
          <a:off x="3506294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0120" imgH="530280" progId="Equation.DSMT4">
                  <p:embed/>
                </p:oleObj>
              </mc:Choice>
              <mc:Fallback>
                <p:oleObj name="Equation" r:id="rId14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294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4961"/>
              </p:ext>
            </p:extLst>
          </p:nvPr>
        </p:nvGraphicFramePr>
        <p:xfrm>
          <a:off x="5112844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25" imgH="291973" progId="Equation.DSMT4">
                  <p:embed/>
                </p:oleObj>
              </mc:Choice>
              <mc:Fallback>
                <p:oleObj name="Equation" r:id="rId16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844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32041"/>
              </p:ext>
            </p:extLst>
          </p:nvPr>
        </p:nvGraphicFramePr>
        <p:xfrm>
          <a:off x="4724400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530280" progId="Equation.DSMT4">
                  <p:embed/>
                </p:oleObj>
              </mc:Choice>
              <mc:Fallback>
                <p:oleObj name="Equation" r:id="rId18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41155"/>
              </p:ext>
            </p:extLst>
          </p:nvPr>
        </p:nvGraphicFramePr>
        <p:xfrm>
          <a:off x="5802148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48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8389" y="5473317"/>
            <a:ext cx="7245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30775"/>
              </p:ext>
            </p:extLst>
          </p:nvPr>
        </p:nvGraphicFramePr>
        <p:xfrm>
          <a:off x="4705317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6000" imgH="264960" progId="Equation.DSMT4">
                  <p:embed/>
                </p:oleObj>
              </mc:Choice>
              <mc:Fallback>
                <p:oleObj name="Equation" r:id="rId22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17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83754"/>
              </p:ext>
            </p:extLst>
          </p:nvPr>
        </p:nvGraphicFramePr>
        <p:xfrm>
          <a:off x="5381592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279400" progId="Equation.DSMT4">
                  <p:embed/>
                </p:oleObj>
              </mc:Choice>
              <mc:Fallback>
                <p:oleObj name="Equation" r:id="rId24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592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2076C9-21C8-DF6F-8706-6164097448BD}"/>
              </a:ext>
            </a:extLst>
          </p:cNvPr>
          <p:cNvSpPr/>
          <p:nvPr/>
        </p:nvSpPr>
        <p:spPr>
          <a:xfrm>
            <a:off x="475757" y="2092903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Solution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Polynomial Long </a:t>
            </a:r>
            <a:r>
              <a:rPr lang="en-US" sz="3200" dirty="0">
                <a:solidFill>
                  <a:schemeClr val="accent1"/>
                </a:solidFill>
              </a:rPr>
              <a:t>Division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(Terms Missing)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Divide                                 using </a:t>
            </a:r>
            <a:r>
              <a:rPr lang="en-IN" dirty="0"/>
              <a:t>the division algorithm.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42019"/>
              </p:ext>
            </p:extLst>
          </p:nvPr>
        </p:nvGraphicFramePr>
        <p:xfrm>
          <a:off x="1574322" y="1090766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969120" progId="Equation.DSMT4">
                  <p:embed/>
                </p:oleObj>
              </mc:Choice>
              <mc:Fallback>
                <p:oleObj name="Equation" r:id="rId2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322" y="1090766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Polynomial Long Division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47358"/>
              </p:ext>
            </p:extLst>
          </p:nvPr>
        </p:nvGraphicFramePr>
        <p:xfrm>
          <a:off x="3624835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380835" progId="Equation.DSMT4">
                  <p:embed/>
                </p:oleObj>
              </mc:Choice>
              <mc:Fallback>
                <p:oleObj name="Equation" r:id="rId2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35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638800" y="4926181"/>
            <a:ext cx="299183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24281"/>
              </p:ext>
            </p:extLst>
          </p:nvPr>
        </p:nvGraphicFramePr>
        <p:xfrm>
          <a:off x="498587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2520" imgH="749520" progId="Equation.DSMT4">
                  <p:embed/>
                </p:oleObj>
              </mc:Choice>
              <mc:Fallback>
                <p:oleObj name="Equation" r:id="rId4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87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15186"/>
              </p:ext>
            </p:extLst>
          </p:nvPr>
        </p:nvGraphicFramePr>
        <p:xfrm>
          <a:off x="1662225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160" imgH="712800" progId="Equation.DSMT4">
                  <p:embed/>
                </p:oleObj>
              </mc:Choice>
              <mc:Fallback>
                <p:oleObj name="Equation" r:id="rId6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25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25454"/>
              </p:ext>
            </p:extLst>
          </p:nvPr>
        </p:nvGraphicFramePr>
        <p:xfrm>
          <a:off x="2756012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4800" imgH="447840" progId="Equation.DSMT4">
                  <p:embed/>
                </p:oleObj>
              </mc:Choice>
              <mc:Fallback>
                <p:oleObj name="Equation" r:id="rId8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12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51854"/>
              </p:ext>
            </p:extLst>
          </p:nvPr>
        </p:nvGraphicFramePr>
        <p:xfrm>
          <a:off x="2360725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7080" imgH="712800" progId="Equation.DSMT4">
                  <p:embed/>
                </p:oleObj>
              </mc:Choice>
              <mc:Fallback>
                <p:oleObj name="Equation" r:id="rId10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25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0208"/>
              </p:ext>
            </p:extLst>
          </p:nvPr>
        </p:nvGraphicFramePr>
        <p:xfrm>
          <a:off x="3435462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0280" imgH="447840" progId="Equation.DSMT4">
                  <p:embed/>
                </p:oleObj>
              </mc:Choice>
              <mc:Fallback>
                <p:oleObj name="Equation" r:id="rId12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462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59292"/>
              </p:ext>
            </p:extLst>
          </p:nvPr>
        </p:nvGraphicFramePr>
        <p:xfrm>
          <a:off x="3057637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6080" imgH="712800" progId="Equation.DSMT4">
                  <p:embed/>
                </p:oleObj>
              </mc:Choice>
              <mc:Fallback>
                <p:oleObj name="Equation" r:id="rId14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37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2544"/>
              </p:ext>
            </p:extLst>
          </p:nvPr>
        </p:nvGraphicFramePr>
        <p:xfrm>
          <a:off x="4289537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32840" imgH="264960" progId="Equation.DSMT4">
                  <p:embed/>
                </p:oleObj>
              </mc:Choice>
              <mc:Fallback>
                <p:oleObj name="Equation" r:id="rId16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537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83780"/>
              </p:ext>
            </p:extLst>
          </p:nvPr>
        </p:nvGraphicFramePr>
        <p:xfrm>
          <a:off x="4052539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41195" progId="Equation.DSMT4">
                  <p:embed/>
                </p:oleObj>
              </mc:Choice>
              <mc:Fallback>
                <p:oleObj name="Equation" r:id="rId18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539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8025"/>
              </p:ext>
            </p:extLst>
          </p:nvPr>
        </p:nvGraphicFramePr>
        <p:xfrm>
          <a:off x="4753087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1920" imgH="264960" progId="Equation.DSMT4">
                  <p:embed/>
                </p:oleObj>
              </mc:Choice>
              <mc:Fallback>
                <p:oleObj name="Equation" r:id="rId20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87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Polynomial Long Division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       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77835"/>
              </p:ext>
            </p:extLst>
          </p:nvPr>
        </p:nvGraphicFramePr>
        <p:xfrm>
          <a:off x="2247900" y="2195513"/>
          <a:ext cx="1562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25480" progId="Equation.DSMT4">
                  <p:embed/>
                </p:oleObj>
              </mc:Choice>
              <mc:Fallback>
                <p:oleObj name="Equation" r:id="rId2" imgW="1562040" imgH="82548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195513"/>
                        <a:ext cx="1562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B830F80-5C7D-E248-13CF-6479C2DE9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73667"/>
              </p:ext>
            </p:extLst>
          </p:nvPr>
        </p:nvGraphicFramePr>
        <p:xfrm>
          <a:off x="1389063" y="3233738"/>
          <a:ext cx="63642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62640" imgH="901440" progId="Equation.DSMT4">
                  <p:embed/>
                </p:oleObj>
              </mc:Choice>
              <mc:Fallback>
                <p:oleObj name="Equation" r:id="rId4" imgW="6362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9063" y="3233738"/>
                        <a:ext cx="63642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4F406B-0552-EEFA-586D-4B7D7CB3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</p:spPr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FE50924-D866-251E-40EA-7702D8BA696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1"/>
            <a:ext cx="82296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Although polynomial long division is a straightforward process, one common error is to forget to distribute the minus sign in each step as one polynomial is subtracted from the one above it. A good way to avoid this error is to put parentheses around the polynomial being subtracted.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4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4EFD-8E4F-8932-55B1-B784C77D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Synthetic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A565CC-0839-D659-2D7D-B88BCBE9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72000"/>
          </a:xfrm>
        </p:spPr>
        <p:txBody>
          <a:bodyPr/>
          <a:lstStyle/>
          <a:p>
            <a:r>
              <a:rPr lang="en-US" dirty="0"/>
              <a:t>Use synthetic division to write each expression in the</a:t>
            </a:r>
          </a:p>
          <a:p>
            <a:pPr>
              <a:lnSpc>
                <a:spcPct val="130000"/>
              </a:lnSpc>
            </a:pPr>
            <a:r>
              <a:rPr lang="en-US" dirty="0"/>
              <a:t>form            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        			b. </a:t>
            </a:r>
            <a:r>
              <a:rPr lang="en-US" b="1" dirty="0"/>
              <a:t>	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A8612A-672E-12C5-293B-E8B1F7B0A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34776"/>
              </p:ext>
            </p:extLst>
          </p:nvPr>
        </p:nvGraphicFramePr>
        <p:xfrm>
          <a:off x="1371600" y="1690864"/>
          <a:ext cx="82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3600" imgH="886680" progId="Equation.DSMT4">
                  <p:embed/>
                </p:oleObj>
              </mc:Choice>
              <mc:Fallback>
                <p:oleObj name="Equation" r:id="rId2" imgW="813600" imgH="886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90864"/>
                        <a:ext cx="825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0DB772-9E1D-24C5-B02A-292BCD51E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89203"/>
              </p:ext>
            </p:extLst>
          </p:nvPr>
        </p:nvGraphicFramePr>
        <p:xfrm>
          <a:off x="1066800" y="2602345"/>
          <a:ext cx="218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5840" imgH="905040" progId="Equation.DSMT4">
                  <p:embed/>
                </p:oleObj>
              </mc:Choice>
              <mc:Fallback>
                <p:oleObj name="Equation" r:id="rId4" imgW="2175840" imgH="905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02345"/>
                        <a:ext cx="218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613CB3-3AB5-25B1-E298-6CE40CDB6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77726"/>
              </p:ext>
            </p:extLst>
          </p:nvPr>
        </p:nvGraphicFramePr>
        <p:xfrm>
          <a:off x="5040745" y="2601913"/>
          <a:ext cx="309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0240" imgH="905040" progId="Equation.DSMT4">
                  <p:embed/>
                </p:oleObj>
              </mc:Choice>
              <mc:Fallback>
                <p:oleObj name="Equation" r:id="rId6" imgW="3090240" imgH="905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745" y="2601913"/>
                        <a:ext cx="3098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8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4C6BD-C36F-B30E-B9A9-E3734ACC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</p:spPr>
        <p:txBody>
          <a:bodyPr>
            <a:normAutofit/>
          </a:bodyPr>
          <a:lstStyle/>
          <a:p>
            <a:r>
              <a:rPr dirty="0"/>
              <a:t>Note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76ACECF-CD9A-6E11-88DF-5A796D26043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1"/>
            <a:ext cx="8229600" cy="990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Remember, unlike in long division, we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vertically aligned values of synthetic division.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2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72D8-A1DF-BF32-4B16-E16C6F2F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Synthetic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lang="en-IN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FEC5C9-F0B8-16A4-D4F2-E65CBD74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014"/>
              </p:ext>
            </p:extLst>
          </p:nvPr>
        </p:nvGraphicFramePr>
        <p:xfrm>
          <a:off x="1078345" y="3581400"/>
          <a:ext cx="5549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40400" imgH="905040" progId="Equation.DSMT4">
                  <p:embed/>
                </p:oleObj>
              </mc:Choice>
              <mc:Fallback>
                <p:oleObj name="Equation" r:id="rId2" imgW="5540400" imgH="905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345" y="3581400"/>
                        <a:ext cx="55499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B65D8B-91F5-93DA-042C-5FB3B7002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788875"/>
              </p:ext>
            </p:extLst>
          </p:nvPr>
        </p:nvGraphicFramePr>
        <p:xfrm>
          <a:off x="3286264" y="4572000"/>
          <a:ext cx="326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4760" imgH="886680" progId="Equation.DSMT4">
                  <p:embed/>
                </p:oleObj>
              </mc:Choice>
              <mc:Fallback>
                <p:oleObj name="Equation" r:id="rId4" imgW="3254760" imgH="886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264" y="4572000"/>
                        <a:ext cx="326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0BE64E-BFB6-EC95-B6B7-7944732B1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72000"/>
          </a:xfrm>
        </p:spPr>
        <p:txBody>
          <a:bodyPr/>
          <a:lstStyle/>
          <a:p>
            <a:r>
              <a:rPr lang="en-US" b="1" dirty="0"/>
              <a:t>Solution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  <a:tabLst>
                <a:tab pos="542925" algn="l"/>
              </a:tabLst>
            </a:pPr>
            <a:r>
              <a:rPr lang="en-US" dirty="0"/>
              <a:t> </a:t>
            </a:r>
            <a:r>
              <a:rPr lang="en-US" b="1" dirty="0"/>
              <a:t>	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E08366-91C3-654C-EF31-F84B9EFCC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805845"/>
            <a:ext cx="7620660" cy="144487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6C8217-97D0-737B-EB36-D0D24D967C02}"/>
              </a:ext>
            </a:extLst>
          </p:cNvPr>
          <p:cNvCxnSpPr>
            <a:cxnSpLocks/>
          </p:cNvCxnSpPr>
          <p:nvPr/>
        </p:nvCxnSpPr>
        <p:spPr>
          <a:xfrm>
            <a:off x="990600" y="2845278"/>
            <a:ext cx="3665327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7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C870D-BEF2-1ACA-FEF5-177619B7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DBBC-6D92-16E8-1256-0B82AA20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Synthetic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lang="en-IN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639C45-471A-6298-B16B-90482B239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07879"/>
              </p:ext>
            </p:extLst>
          </p:nvPr>
        </p:nvGraphicFramePr>
        <p:xfrm>
          <a:off x="2297043" y="2778125"/>
          <a:ext cx="309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0240" imgH="905040" progId="Equation.DSMT4">
                  <p:embed/>
                </p:oleObj>
              </mc:Choice>
              <mc:Fallback>
                <p:oleObj name="Equation" r:id="rId2" imgW="3090240" imgH="905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9ABFA4F-DF39-D4B0-74FD-601C8E53F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043" y="2778125"/>
                        <a:ext cx="3098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065239-5C1C-DF99-152C-42C8ACD429C2}"/>
              </a:ext>
            </a:extLst>
          </p:cNvPr>
          <p:cNvSpPr txBox="1"/>
          <p:nvPr/>
        </p:nvSpPr>
        <p:spPr>
          <a:xfrm>
            <a:off x="422564" y="1244600"/>
            <a:ext cx="56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C500F7B-325E-CA9B-2F29-4370D66FD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73613"/>
              </p:ext>
            </p:extLst>
          </p:nvPr>
        </p:nvGraphicFramePr>
        <p:xfrm>
          <a:off x="1101435" y="1253835"/>
          <a:ext cx="328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3120" imgH="466200" progId="Equation.DSMT4">
                  <p:embed/>
                </p:oleObj>
              </mc:Choice>
              <mc:Fallback>
                <p:oleObj name="Equation" r:id="rId4" imgW="3273120" imgH="466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2CA2194-4100-A565-21BB-A1FADD54A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435" y="1253835"/>
                        <a:ext cx="3289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29F524-3BFA-F32C-D428-8759D7F82A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700361"/>
              </p:ext>
            </p:extLst>
          </p:nvPr>
        </p:nvGraphicFramePr>
        <p:xfrm>
          <a:off x="1631808" y="1785581"/>
          <a:ext cx="2428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80880" progId="Equation.DSMT4">
                  <p:embed/>
                </p:oleObj>
              </mc:Choice>
              <mc:Fallback>
                <p:oleObj name="Equation" r:id="rId6" imgW="24120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926D6F1-20EF-52E7-D761-CA4381D7CA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808" y="1785581"/>
                        <a:ext cx="24288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F3F2BCD-8E56-2B0C-53C7-85D1E92F8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74692"/>
              </p:ext>
            </p:extLst>
          </p:nvPr>
        </p:nvGraphicFramePr>
        <p:xfrm>
          <a:off x="1658002" y="2358948"/>
          <a:ext cx="190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79360" progId="Equation.DSMT4">
                  <p:embed/>
                </p:oleObj>
              </mc:Choice>
              <mc:Fallback>
                <p:oleObj name="Equation" r:id="rId8" imgW="19044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909C576-BA23-BF2E-8725-61FEF2A9A1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002" y="2358948"/>
                        <a:ext cx="1905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FB84D4F-9D8D-9806-B672-F3EDD1F74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70578"/>
              </p:ext>
            </p:extLst>
          </p:nvPr>
        </p:nvGraphicFramePr>
        <p:xfrm>
          <a:off x="5475357" y="2784475"/>
          <a:ext cx="304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35160" imgH="886680" progId="Equation.DSMT4">
                  <p:embed/>
                </p:oleObj>
              </mc:Choice>
              <mc:Fallback>
                <p:oleObj name="Equation" r:id="rId10" imgW="3035160" imgH="886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7DA5968-89D3-F5A4-0C07-47378E721D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357" y="2784475"/>
                        <a:ext cx="304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B8728-A200-3545-C33A-408B6C8D540E}"/>
              </a:ext>
            </a:extLst>
          </p:cNvPr>
          <p:cNvCxnSpPr>
            <a:cxnSpLocks/>
          </p:cNvCxnSpPr>
          <p:nvPr/>
        </p:nvCxnSpPr>
        <p:spPr>
          <a:xfrm>
            <a:off x="990599" y="2247900"/>
            <a:ext cx="346692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0F88E37-23EA-2CCC-6A35-5BC2FE6F2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55166"/>
              </p:ext>
            </p:extLst>
          </p:nvPr>
        </p:nvGraphicFramePr>
        <p:xfrm>
          <a:off x="4180442" y="1852076"/>
          <a:ext cx="2174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91960" progId="Equation.DSMT4">
                  <p:embed/>
                </p:oleObj>
              </mc:Choice>
              <mc:Fallback>
                <p:oleObj name="Equation" r:id="rId12" imgW="2156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AD1417-7480-6CA1-6000-F0C46DC6D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442" y="1852076"/>
                        <a:ext cx="217488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D3082BF-3778-A5ED-000B-E5B16B157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05372"/>
              </p:ext>
            </p:extLst>
          </p:nvPr>
        </p:nvGraphicFramePr>
        <p:xfrm>
          <a:off x="3746847" y="1860155"/>
          <a:ext cx="1905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79360" progId="Equation.DSMT4">
                  <p:embed/>
                </p:oleObj>
              </mc:Choice>
              <mc:Fallback>
                <p:oleObj name="Equation" r:id="rId14" imgW="19044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87571E4-7C00-119A-1C9C-0D042D94F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847" y="1860155"/>
                        <a:ext cx="1905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A65D6E2-1043-241C-0A2F-6B0846F7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396716"/>
              </p:ext>
            </p:extLst>
          </p:nvPr>
        </p:nvGraphicFramePr>
        <p:xfrm>
          <a:off x="3038575" y="1867152"/>
          <a:ext cx="2174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380880" progId="Equation.DSMT4">
                  <p:embed/>
                </p:oleObj>
              </mc:Choice>
              <mc:Fallback>
                <p:oleObj name="Equation" r:id="rId16" imgW="21564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61096A-B964-60DD-9DCC-4BD12F211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575" y="1867152"/>
                        <a:ext cx="2174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48AE3F3-750F-763E-E1FA-9F4A7195F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613818"/>
              </p:ext>
            </p:extLst>
          </p:nvPr>
        </p:nvGraphicFramePr>
        <p:xfrm>
          <a:off x="2297043" y="1867152"/>
          <a:ext cx="2159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279360" progId="Equation.DSMT4">
                  <p:embed/>
                </p:oleObj>
              </mc:Choice>
              <mc:Fallback>
                <p:oleObj name="Equation" r:id="rId18" imgW="21564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6284697-060E-46D3-3467-ECBF647C6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043" y="1867152"/>
                        <a:ext cx="2159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EBDE911-CC35-C357-6F1F-C014B6B03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38270"/>
              </p:ext>
            </p:extLst>
          </p:nvPr>
        </p:nvGraphicFramePr>
        <p:xfrm>
          <a:off x="2309743" y="2365547"/>
          <a:ext cx="1905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291960" progId="Equation.DSMT4">
                  <p:embed/>
                </p:oleObj>
              </mc:Choice>
              <mc:Fallback>
                <p:oleObj name="Equation" r:id="rId20" imgW="190440" imgH="291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9DB10FE-CDFF-193E-8D86-4A41A0129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743" y="2365547"/>
                        <a:ext cx="1905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9710FAA-BB4A-4B09-AB9F-47E99570A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30145"/>
              </p:ext>
            </p:extLst>
          </p:nvPr>
        </p:nvGraphicFramePr>
        <p:xfrm>
          <a:off x="4194730" y="2379835"/>
          <a:ext cx="2032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279360" progId="Equation.DSMT4">
                  <p:embed/>
                </p:oleObj>
              </mc:Choice>
              <mc:Fallback>
                <p:oleObj name="Equation" r:id="rId22" imgW="203040" imgH="279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830C92F-50F8-E25E-17CA-90D1F0505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730" y="2379835"/>
                        <a:ext cx="2032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9085ACE-0D63-0F25-CFBF-5CF78FE43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08497"/>
              </p:ext>
            </p:extLst>
          </p:nvPr>
        </p:nvGraphicFramePr>
        <p:xfrm>
          <a:off x="3744551" y="2384888"/>
          <a:ext cx="2174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5640" imgH="291960" progId="Equation.DSMT4">
                  <p:embed/>
                </p:oleObj>
              </mc:Choice>
              <mc:Fallback>
                <p:oleObj name="Equation" r:id="rId24" imgW="215640" imgH="291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CE3DAA8-5CED-0BF0-0FBF-DC30615CD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551" y="2384888"/>
                        <a:ext cx="21748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2A4C586-31F8-2328-AC37-472E89245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61142"/>
              </p:ext>
            </p:extLst>
          </p:nvPr>
        </p:nvGraphicFramePr>
        <p:xfrm>
          <a:off x="3081612" y="2365480"/>
          <a:ext cx="1920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79360" progId="Equation.DSMT4">
                  <p:embed/>
                </p:oleObj>
              </mc:Choice>
              <mc:Fallback>
                <p:oleObj name="Equation" r:id="rId26" imgW="19044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1A3BCAA-EDCD-B213-10E1-91521D33F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612" y="2365480"/>
                        <a:ext cx="1920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02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812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monomial denominator by writing each fraction as the sum (or difference) of fractions.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10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914040" progId="Equation.DSMT4">
                  <p:embed/>
                </p:oleObj>
              </mc:Choice>
              <mc:Fallback>
                <p:oleObj name="Equation" r:id="rId2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914040" progId="Equation.DSMT4">
                  <p:embed/>
                </p:oleObj>
              </mc:Choice>
              <mc:Fallback>
                <p:oleObj name="Equation" r:id="rId2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6080" imgH="914040" progId="Equation.DSMT4">
                  <p:embed/>
                </p:oleObj>
              </mc:Choice>
              <mc:Fallback>
                <p:oleObj name="Equation" r:id="rId4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6240" imgH="914040" progId="Equation.DSMT4">
                  <p:embed/>
                </p:oleObj>
              </mc:Choice>
              <mc:Fallback>
                <p:oleObj name="Equation" r:id="rId6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8960" imgH="987120" progId="Equation.DSMT4">
                  <p:embed/>
                </p:oleObj>
              </mc:Choice>
              <mc:Fallback>
                <p:oleObj name="Equation" r:id="rId8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Remainder Theorem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280160"/>
            <a:ext cx="8229600" cy="121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bIns="1404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-127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a polynomial          is divided by            , then the </a:t>
            </a:r>
          </a:p>
          <a:p>
            <a:pPr marL="12700" marR="0" lvl="0" indent="-12700" algn="l" defTabSz="914400" rtl="0" eaLnBrk="0" fontAlgn="auto" latinLnBrk="0" hangingPunct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remainder will be        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61675" y="1295400"/>
          <a:ext cx="68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6440" imgH="585000" progId="Equation.DSMT4">
                  <p:embed/>
                </p:oleObj>
              </mc:Choice>
              <mc:Fallback>
                <p:oleObj name="Equation" r:id="rId2" imgW="676440" imgH="58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75" y="1295400"/>
                        <a:ext cx="685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45545" y="1295400"/>
          <a:ext cx="914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5040" imgH="585000" progId="Equation.DSMT4">
                  <p:embed/>
                </p:oleObj>
              </mc:Choice>
              <mc:Fallback>
                <p:oleObj name="Equation" r:id="rId4" imgW="905040" imgH="58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545" y="1295400"/>
                        <a:ext cx="914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55641" y="1890103"/>
          <a:ext cx="660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9080" imgH="585000" progId="Equation.DSMT4">
                  <p:embed/>
                </p:oleObj>
              </mc:Choice>
              <mc:Fallback>
                <p:oleObj name="Equation" r:id="rId6" imgW="649080" imgH="5850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641" y="1890103"/>
                        <a:ext cx="660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40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C46837B-8452-1EBA-00BA-06692B90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Example 6: Using the Remainder Theorem and Synthetic Division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205C5D6-F85A-8BAF-C3C1-F0B87CE51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97" y="1097280"/>
            <a:ext cx="8382000" cy="4892040"/>
          </a:xfrm>
        </p:spPr>
        <p:txBody>
          <a:bodyPr/>
          <a:lstStyle/>
          <a:p>
            <a:r>
              <a:rPr lang="en-US" dirty="0"/>
              <a:t>Use synthetic division to find           , given </a:t>
            </a:r>
          </a:p>
          <a:p>
            <a:r>
              <a:rPr lang="en-US" dirty="0"/>
              <a:t>                                                  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/>
              <a:t>Note:</a:t>
            </a:r>
            <a:r>
              <a:rPr lang="en-US" dirty="0"/>
              <a:t> To evaluate           , think of the divisor in the form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. That is, in the form            ,           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80000"/>
              </a:lnSpc>
            </a:pPr>
            <a:r>
              <a:rPr lang="nb-NO" dirty="0"/>
              <a:t>Thus,                    .</a:t>
            </a:r>
            <a:endParaRPr lang="en-US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F63CDCF-23E2-567B-B1E5-2CF25732F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95584"/>
              </p:ext>
            </p:extLst>
          </p:nvPr>
        </p:nvGraphicFramePr>
        <p:xfrm>
          <a:off x="4738255" y="109728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9960" imgH="585000" progId="Equation.DSMT4">
                  <p:embed/>
                </p:oleObj>
              </mc:Choice>
              <mc:Fallback>
                <p:oleObj name="Equation" r:id="rId2" imgW="849960" imgH="58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255" y="1097280"/>
                        <a:ext cx="86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CEA48D4-916B-7A2B-E5D8-9518741C7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70027"/>
              </p:ext>
            </p:extLst>
          </p:nvPr>
        </p:nvGraphicFramePr>
        <p:xfrm>
          <a:off x="555486" y="1581909"/>
          <a:ext cx="4051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41000" imgH="585000" progId="Equation.DSMT4">
                  <p:embed/>
                </p:oleObj>
              </mc:Choice>
              <mc:Fallback>
                <p:oleObj name="Equation" r:id="rId4" imgW="4041000" imgH="5850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86" y="1581909"/>
                        <a:ext cx="4051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A51FE57-A63E-E3E9-AEF9-1014FB2A0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42119"/>
              </p:ext>
            </p:extLst>
          </p:nvPr>
        </p:nvGraphicFramePr>
        <p:xfrm>
          <a:off x="3133586" y="2117546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9960" imgH="585000" progId="Equation.DSMT4">
                  <p:embed/>
                </p:oleObj>
              </mc:Choice>
              <mc:Fallback>
                <p:oleObj name="Equation" r:id="rId2" imgW="849960" imgH="5850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586" y="2117546"/>
                        <a:ext cx="86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D60F25A9-0EAE-5AC0-3A7B-390CA8E65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71820"/>
              </p:ext>
            </p:extLst>
          </p:nvPr>
        </p:nvGraphicFramePr>
        <p:xfrm>
          <a:off x="510792" y="2634036"/>
          <a:ext cx="2578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8960" imgH="639720" progId="Equation.DSMT4">
                  <p:embed/>
                </p:oleObj>
              </mc:Choice>
              <mc:Fallback>
                <p:oleObj name="Equation" r:id="rId6" imgW="2568960" imgH="639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92" y="2634036"/>
                        <a:ext cx="2578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3A0032B-0863-E1B2-39CB-4F5EC9158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11772"/>
              </p:ext>
            </p:extLst>
          </p:nvPr>
        </p:nvGraphicFramePr>
        <p:xfrm>
          <a:off x="6118086" y="2661999"/>
          <a:ext cx="914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5040" imgH="585000" progId="Equation.DSMT4">
                  <p:embed/>
                </p:oleObj>
              </mc:Choice>
              <mc:Fallback>
                <p:oleObj name="Equation" r:id="rId8" imgW="905040" imgH="585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086" y="2661999"/>
                        <a:ext cx="914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0050B0BF-CEA0-C835-FF29-1BE0BEDED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165699"/>
              </p:ext>
            </p:extLst>
          </p:nvPr>
        </p:nvGraphicFramePr>
        <p:xfrm>
          <a:off x="7162800" y="2794616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8320" imgH="264960" progId="Equation.DSMT4">
                  <p:embed/>
                </p:oleObj>
              </mc:Choice>
              <mc:Fallback>
                <p:oleObj name="Equation" r:id="rId10" imgW="868320" imgH="2649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94616"/>
                        <a:ext cx="876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64DFB85-78A6-91FA-1679-0A940FC54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56190"/>
              </p:ext>
            </p:extLst>
          </p:nvPr>
        </p:nvGraphicFramePr>
        <p:xfrm>
          <a:off x="557074" y="3940314"/>
          <a:ext cx="383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21400" imgH="466200" progId="Equation.DSMT4">
                  <p:embed/>
                </p:oleObj>
              </mc:Choice>
              <mc:Fallback>
                <p:oleObj name="Equation" r:id="rId12" imgW="3821400" imgH="466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74" y="3940314"/>
                        <a:ext cx="383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1D7756F-4859-6856-CD9B-54384CEDB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95887"/>
              </p:ext>
            </p:extLst>
          </p:nvPr>
        </p:nvGraphicFramePr>
        <p:xfrm>
          <a:off x="1742894" y="4561362"/>
          <a:ext cx="4079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91960" progId="Equation.DSMT4">
                  <p:embed/>
                </p:oleObj>
              </mc:Choice>
              <mc:Fallback>
                <p:oleObj name="Equation" r:id="rId14" imgW="406080" imgH="2919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894" y="4561362"/>
                        <a:ext cx="407987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310B466-8BE7-AA9F-EE73-3A9455126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06285"/>
              </p:ext>
            </p:extLst>
          </p:nvPr>
        </p:nvGraphicFramePr>
        <p:xfrm>
          <a:off x="1309479" y="4965066"/>
          <a:ext cx="1905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291960" progId="Equation.DSMT4">
                  <p:embed/>
                </p:oleObj>
              </mc:Choice>
              <mc:Fallback>
                <p:oleObj name="Equation" r:id="rId16" imgW="190440" imgH="2919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479" y="4965066"/>
                        <a:ext cx="1905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7C0EBCA2-A766-C234-1FD0-1A35B1BAE48E}"/>
              </a:ext>
            </a:extLst>
          </p:cNvPr>
          <p:cNvSpPr/>
          <p:nvPr/>
        </p:nvSpPr>
        <p:spPr>
          <a:xfrm>
            <a:off x="3940775" y="4915108"/>
            <a:ext cx="48872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C6452A-9985-ADD4-A102-197F50CCFCD7}"/>
              </a:ext>
            </a:extLst>
          </p:cNvPr>
          <p:cNvSpPr txBox="1"/>
          <p:nvPr/>
        </p:nvSpPr>
        <p:spPr>
          <a:xfrm>
            <a:off x="5170055" y="4907543"/>
            <a:ext cx="222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Remainder </a:t>
            </a:r>
            <a:r>
              <a:rPr lang="en-US" sz="2000" dirty="0">
                <a:solidFill>
                  <a:srgbClr val="008080"/>
                </a:solidFill>
                <a:latin typeface="Symbol" charset="2"/>
                <a:cs typeface="Symbol" charset="2"/>
              </a:rPr>
              <a:t>=</a:t>
            </a:r>
            <a:r>
              <a:rPr lang="en-US" sz="2000" dirty="0">
                <a:solidFill>
                  <a:srgbClr val="008080"/>
                </a:solidFill>
              </a:rPr>
              <a:t> </a:t>
            </a:r>
            <a:r>
              <a:rPr lang="en-US" sz="2000" i="1" dirty="0">
                <a:solidFill>
                  <a:srgbClr val="008080"/>
                </a:solidFill>
              </a:rPr>
              <a:t>P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dirty="0">
                <a:solidFill>
                  <a:srgbClr val="008080"/>
                </a:solidFill>
                <a:latin typeface="Symbol" charset="2"/>
              </a:rPr>
              <a:t>-</a:t>
            </a:r>
            <a:r>
              <a:rPr lang="en-US" sz="2000" dirty="0">
                <a:solidFill>
                  <a:srgbClr val="008080"/>
                </a:solidFill>
              </a:rPr>
              <a:t>3)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F5AB6E-FE1B-688C-B99F-72A7B5C30548}"/>
              </a:ext>
            </a:extLst>
          </p:cNvPr>
          <p:cNvCxnSpPr/>
          <p:nvPr/>
        </p:nvCxnSpPr>
        <p:spPr>
          <a:xfrm flipH="1">
            <a:off x="4572000" y="5143708"/>
            <a:ext cx="533400" cy="0"/>
          </a:xfrm>
          <a:prstGeom prst="straightConnector1">
            <a:avLst/>
          </a:prstGeom>
          <a:ln w="38100">
            <a:solidFill>
              <a:srgbClr val="00808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CA7C64F-CECA-5026-B3EA-6A049268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70252"/>
              </p:ext>
            </p:extLst>
          </p:nvPr>
        </p:nvGraphicFramePr>
        <p:xfrm>
          <a:off x="1404729" y="5300551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08400" imgH="585000" progId="Equation.DSMT4">
                  <p:embed/>
                </p:oleObj>
              </mc:Choice>
              <mc:Fallback>
                <p:oleObj name="Equation" r:id="rId18" imgW="1508400" imgH="5850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729" y="5300551"/>
                        <a:ext cx="1524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C78A8BFA-3237-1B5B-0740-FE3918DFC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68863"/>
              </p:ext>
            </p:extLst>
          </p:nvPr>
        </p:nvGraphicFramePr>
        <p:xfrm>
          <a:off x="3789057" y="4561096"/>
          <a:ext cx="5873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279360" progId="Equation.DSMT4">
                  <p:embed/>
                </p:oleObj>
              </mc:Choice>
              <mc:Fallback>
                <p:oleObj name="Equation" r:id="rId20" imgW="58392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941C2C2-BD4D-4BA4-8194-4963EC724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057" y="4561096"/>
                        <a:ext cx="5873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B36115D-C1A3-C613-1BE8-7E031E474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36101"/>
              </p:ext>
            </p:extLst>
          </p:nvPr>
        </p:nvGraphicFramePr>
        <p:xfrm>
          <a:off x="2431409" y="4562753"/>
          <a:ext cx="4857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380880" progId="Equation.DSMT4">
                  <p:embed/>
                </p:oleObj>
              </mc:Choice>
              <mc:Fallback>
                <p:oleObj name="Equation" r:id="rId22" imgW="482400" imgH="3808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D059507-39A2-478D-B944-FC3590075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409" y="4562753"/>
                        <a:ext cx="4857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8143B9E-ABD5-CC6E-822E-026730056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99541"/>
              </p:ext>
            </p:extLst>
          </p:nvPr>
        </p:nvGraphicFramePr>
        <p:xfrm>
          <a:off x="3179415" y="4557378"/>
          <a:ext cx="3825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80" imgH="279360" progId="Equation.DSMT4">
                  <p:embed/>
                </p:oleObj>
              </mc:Choice>
              <mc:Fallback>
                <p:oleObj name="Equation" r:id="rId24" imgW="380880" imgH="2793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9B510B1-A9D5-42B1-A778-7185027B6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415" y="4557378"/>
                        <a:ext cx="38258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8A2BA3-F4D3-55C0-CC2E-2AB2BC78512F}"/>
              </a:ext>
            </a:extLst>
          </p:cNvPr>
          <p:cNvCxnSpPr>
            <a:cxnSpLocks/>
          </p:cNvCxnSpPr>
          <p:nvPr/>
        </p:nvCxnSpPr>
        <p:spPr>
          <a:xfrm>
            <a:off x="1265099" y="4907543"/>
            <a:ext cx="3154501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7144CBFC-B3CF-0299-66A2-3A2F40EE9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8610"/>
              </p:ext>
            </p:extLst>
          </p:nvPr>
        </p:nvGraphicFramePr>
        <p:xfrm>
          <a:off x="1946888" y="4986814"/>
          <a:ext cx="1920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79360" progId="Equation.DSMT4">
                  <p:embed/>
                </p:oleObj>
              </mc:Choice>
              <mc:Fallback>
                <p:oleObj name="Equation" r:id="rId26" imgW="19044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4E1120E-9EEA-4F75-A9AE-167FCE4A3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888" y="4986814"/>
                        <a:ext cx="192088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3F5F9EC0-256B-8C95-1682-10D8B4304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4601"/>
              </p:ext>
            </p:extLst>
          </p:nvPr>
        </p:nvGraphicFramePr>
        <p:xfrm>
          <a:off x="3993844" y="4966654"/>
          <a:ext cx="3825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80" imgH="291960" progId="Equation.DSMT4">
                  <p:embed/>
                </p:oleObj>
              </mc:Choice>
              <mc:Fallback>
                <p:oleObj name="Equation" r:id="rId28" imgW="380880" imgH="2919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B7DA595-8F30-4558-ABC8-0E2267C5B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844" y="4966654"/>
                        <a:ext cx="382588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A5B73B15-2D94-9F82-31A1-C6FD248C6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87170"/>
              </p:ext>
            </p:extLst>
          </p:nvPr>
        </p:nvGraphicFramePr>
        <p:xfrm>
          <a:off x="3161242" y="4972209"/>
          <a:ext cx="3825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80" imgH="279360" progId="Equation.DSMT4">
                  <p:embed/>
                </p:oleObj>
              </mc:Choice>
              <mc:Fallback>
                <p:oleObj name="Equation" r:id="rId30" imgW="38088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8C050A3-8FB4-4E5D-8528-7CB6D8FD7D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242" y="4972209"/>
                        <a:ext cx="38258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DB41D9D3-6ADB-8166-21AD-215BFEEBB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513724"/>
              </p:ext>
            </p:extLst>
          </p:nvPr>
        </p:nvGraphicFramePr>
        <p:xfrm>
          <a:off x="2455654" y="4969719"/>
          <a:ext cx="4730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380880" progId="Equation.DSMT4">
                  <p:embed/>
                </p:oleObj>
              </mc:Choice>
              <mc:Fallback>
                <p:oleObj name="Equation" r:id="rId32" imgW="469800" imgH="380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666FA4E-0AD8-4C17-A5C3-BA7298B489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654" y="4969719"/>
                        <a:ext cx="4730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14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9AF328B-4018-5FA9-9B36-1D90ACC93D4C}"/>
              </a:ext>
            </a:extLst>
          </p:cNvPr>
          <p:cNvSpPr/>
          <p:nvPr/>
        </p:nvSpPr>
        <p:spPr>
          <a:xfrm flipV="1">
            <a:off x="990600" y="3569732"/>
            <a:ext cx="441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</a:t>
            </a:r>
            <a:endParaRPr lang="en-US" dirty="0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9A9B826-82B9-522F-3A10-2F9E7062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217"/>
            <a:ext cx="8229600" cy="879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Example 7</a:t>
            </a:r>
            <a:r>
              <a:rPr lang="en-US" sz="3200" dirty="0">
                <a:solidFill>
                  <a:schemeClr val="accent1"/>
                </a:solidFill>
              </a:rPr>
              <a:t>: </a:t>
            </a:r>
            <a:r>
              <a:rPr lang="en-US" dirty="0"/>
              <a:t>Using the Remainder Theorem and Synthetic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79EAA7FF-BFB8-DDD2-0D8E-2F93AA0C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1723"/>
            <a:ext cx="8229600" cy="4429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Use synthetic division to show that             is a factor of</a:t>
            </a:r>
          </a:p>
          <a:p>
            <a:pPr>
              <a:lnSpc>
                <a:spcPct val="110000"/>
              </a:lnSpc>
            </a:pPr>
            <a:r>
              <a:rPr lang="en-US" dirty="0"/>
              <a:t>                                               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Solution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>
              <a:lnSpc>
                <a:spcPct val="120000"/>
              </a:lnSpc>
            </a:pPr>
            <a:r>
              <a:rPr lang="en-US" dirty="0"/>
              <a:t>Thus, the remainder is                 and              </a:t>
            </a:r>
            <a:r>
              <a:rPr lang="en-US" b="1" dirty="0"/>
              <a:t>is a factor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of</a:t>
            </a: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1D34C010-DB52-8357-250C-6F65FCD56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96259"/>
              </p:ext>
            </p:extLst>
          </p:nvPr>
        </p:nvGraphicFramePr>
        <p:xfrm>
          <a:off x="631686" y="1765300"/>
          <a:ext cx="3746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9960" imgH="585000" progId="Equation.DSMT4">
                  <p:embed/>
                </p:oleObj>
              </mc:Choice>
              <mc:Fallback>
                <p:oleObj name="Equation" r:id="rId2" imgW="3729960" imgH="5850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86" y="1765300"/>
                        <a:ext cx="3746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7494C048-061E-0865-541D-3CEF64879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4622"/>
              </p:ext>
            </p:extLst>
          </p:nvPr>
        </p:nvGraphicFramePr>
        <p:xfrm>
          <a:off x="631686" y="2922241"/>
          <a:ext cx="335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36840" imgH="466200" progId="Equation.DSMT4">
                  <p:embed/>
                </p:oleObj>
              </mc:Choice>
              <mc:Fallback>
                <p:oleObj name="Equation" r:id="rId4" imgW="3336840" imgH="466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86" y="2922241"/>
                        <a:ext cx="3352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22C6F62-0BFD-7A5F-7D89-D6B28F1C3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7614"/>
              </p:ext>
            </p:extLst>
          </p:nvPr>
        </p:nvGraphicFramePr>
        <p:xfrm>
          <a:off x="1939925" y="3413801"/>
          <a:ext cx="2555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380880" progId="Equation.DSMT4">
                  <p:embed/>
                </p:oleObj>
              </mc:Choice>
              <mc:Fallback>
                <p:oleObj name="Equation" r:id="rId6" imgW="253800" imgH="3808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413801"/>
                        <a:ext cx="2555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73402E97-8458-1F4D-AB11-2463A4C8F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14464"/>
              </p:ext>
            </p:extLst>
          </p:nvPr>
        </p:nvGraphicFramePr>
        <p:xfrm>
          <a:off x="1153223" y="3993217"/>
          <a:ext cx="1905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79360" progId="Equation.DSMT4">
                  <p:embed/>
                </p:oleObj>
              </mc:Choice>
              <mc:Fallback>
                <p:oleObj name="Equation" r:id="rId8" imgW="190440" imgH="27936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23" y="3993217"/>
                        <a:ext cx="1905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Oval 62">
            <a:extLst>
              <a:ext uri="{FF2B5EF4-FFF2-40B4-BE49-F238E27FC236}">
                <a16:creationId xmlns:a16="http://schemas.microsoft.com/office/drawing/2014/main" id="{38ABC66C-F8EE-B44C-B34D-036279F1E014}"/>
              </a:ext>
            </a:extLst>
          </p:cNvPr>
          <p:cNvSpPr/>
          <p:nvPr/>
        </p:nvSpPr>
        <p:spPr>
          <a:xfrm>
            <a:off x="3686314" y="3908286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7420B5-A862-0B76-9EB6-68973736C0B5}"/>
              </a:ext>
            </a:extLst>
          </p:cNvPr>
          <p:cNvSpPr txBox="1"/>
          <p:nvPr/>
        </p:nvSpPr>
        <p:spPr>
          <a:xfrm>
            <a:off x="4861342" y="3889678"/>
            <a:ext cx="203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Remainder </a:t>
            </a:r>
            <a:r>
              <a:rPr lang="en-US" sz="2000" dirty="0">
                <a:solidFill>
                  <a:srgbClr val="008080"/>
                </a:solidFill>
                <a:latin typeface="Symbol" charset="2"/>
                <a:cs typeface="Symbol" charset="2"/>
              </a:rPr>
              <a:t>=</a:t>
            </a:r>
            <a:r>
              <a:rPr lang="en-US" sz="2000" dirty="0">
                <a:solidFill>
                  <a:srgbClr val="008080"/>
                </a:solidFill>
              </a:rPr>
              <a:t> </a:t>
            </a:r>
            <a:r>
              <a:rPr lang="en-US" sz="2000" i="1" dirty="0">
                <a:solidFill>
                  <a:srgbClr val="008080"/>
                </a:solidFill>
              </a:rPr>
              <a:t>P</a:t>
            </a:r>
            <a:r>
              <a:rPr lang="en-US" sz="2000" dirty="0">
                <a:solidFill>
                  <a:srgbClr val="008080"/>
                </a:solidFill>
              </a:rPr>
              <a:t>(6)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04ABAD8-0CFE-F13B-5087-D1703F581225}"/>
              </a:ext>
            </a:extLst>
          </p:cNvPr>
          <p:cNvCxnSpPr/>
          <p:nvPr/>
        </p:nvCxnSpPr>
        <p:spPr>
          <a:xfrm flipH="1">
            <a:off x="4263287" y="4125843"/>
            <a:ext cx="533400" cy="0"/>
          </a:xfrm>
          <a:prstGeom prst="straightConnector1">
            <a:avLst/>
          </a:prstGeom>
          <a:ln w="38100">
            <a:solidFill>
              <a:srgbClr val="00808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116C44C2-1FE0-66FC-5570-2744E2755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99014"/>
              </p:ext>
            </p:extLst>
          </p:nvPr>
        </p:nvGraphicFramePr>
        <p:xfrm>
          <a:off x="3973443" y="4487515"/>
          <a:ext cx="116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2000" imgH="585000" progId="Equation.DSMT4">
                  <p:embed/>
                </p:oleObj>
              </mc:Choice>
              <mc:Fallback>
                <p:oleObj name="Equation" r:id="rId10" imgW="1152000" imgH="5850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443" y="4487515"/>
                        <a:ext cx="1168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EF2E4132-71E9-0EC0-7E7B-EF171A49C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40418"/>
              </p:ext>
            </p:extLst>
          </p:nvPr>
        </p:nvGraphicFramePr>
        <p:xfrm>
          <a:off x="5859115" y="4460919"/>
          <a:ext cx="977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9120" imgH="585000" progId="Equation.DSMT4">
                  <p:embed/>
                </p:oleObj>
              </mc:Choice>
              <mc:Fallback>
                <p:oleObj name="Equation" r:id="rId12" imgW="969120" imgH="5850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115" y="4460919"/>
                        <a:ext cx="977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79EC7754-8A10-F35C-6319-2CA375C36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839480"/>
              </p:ext>
            </p:extLst>
          </p:nvPr>
        </p:nvGraphicFramePr>
        <p:xfrm>
          <a:off x="1033671" y="5029200"/>
          <a:ext cx="80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6240" imgH="585000" progId="Equation.DSMT4">
                  <p:embed/>
                </p:oleObj>
              </mc:Choice>
              <mc:Fallback>
                <p:oleObj name="Equation" r:id="rId14" imgW="786240" imgH="5850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71" y="5029200"/>
                        <a:ext cx="80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9D689F26-1B15-4EC7-CE0A-4B7EDC40F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20048"/>
              </p:ext>
            </p:extLst>
          </p:nvPr>
        </p:nvGraphicFramePr>
        <p:xfrm>
          <a:off x="5737086" y="1220301"/>
          <a:ext cx="92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40" imgH="585000" progId="Equation.DSMT4">
                  <p:embed/>
                </p:oleObj>
              </mc:Choice>
              <mc:Fallback>
                <p:oleObj name="Equation" r:id="rId16" imgW="914040" imgH="5850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86" y="1220301"/>
                        <a:ext cx="92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9CFC862-FCDB-C36B-6A1B-BAA2E8937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825662"/>
              </p:ext>
            </p:extLst>
          </p:nvPr>
        </p:nvGraphicFramePr>
        <p:xfrm>
          <a:off x="3589199" y="3412828"/>
          <a:ext cx="3952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380880" progId="Equation.DSMT4">
                  <p:embed/>
                </p:oleObj>
              </mc:Choice>
              <mc:Fallback>
                <p:oleObj name="Equation" r:id="rId18" imgW="393480" imgH="380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E8C5175-21CC-46BB-A221-15F722122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199" y="3412828"/>
                        <a:ext cx="39528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5FF5D4FE-315B-010C-A451-AAF2A782F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1586"/>
              </p:ext>
            </p:extLst>
          </p:nvPr>
        </p:nvGraphicFramePr>
        <p:xfrm>
          <a:off x="2537593" y="3412828"/>
          <a:ext cx="5873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291960" progId="Equation.DSMT4">
                  <p:embed/>
                </p:oleObj>
              </mc:Choice>
              <mc:Fallback>
                <p:oleObj name="Equation" r:id="rId20" imgW="583920" imgH="2919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735D82C-EED3-4876-A035-8CD1D96ED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593" y="3412828"/>
                        <a:ext cx="5873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D06B8D-7C89-464A-8CAF-D31DDBA72621}"/>
              </a:ext>
            </a:extLst>
          </p:cNvPr>
          <p:cNvCxnSpPr>
            <a:cxnSpLocks/>
          </p:cNvCxnSpPr>
          <p:nvPr/>
        </p:nvCxnSpPr>
        <p:spPr>
          <a:xfrm>
            <a:off x="1108786" y="3789031"/>
            <a:ext cx="3154501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F21D0F89-86AB-B872-4662-262867328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48515"/>
              </p:ext>
            </p:extLst>
          </p:nvPr>
        </p:nvGraphicFramePr>
        <p:xfrm>
          <a:off x="3775792" y="4007215"/>
          <a:ext cx="2159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291960" progId="Equation.DSMT4">
                  <p:embed/>
                </p:oleObj>
              </mc:Choice>
              <mc:Fallback>
                <p:oleObj name="Equation" r:id="rId22" imgW="215640" imgH="291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E41B977-441E-451E-94DA-2AFDA06CA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792" y="4007215"/>
                        <a:ext cx="2159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EB99B93D-9A80-8763-B38F-CEC912F47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35639"/>
              </p:ext>
            </p:extLst>
          </p:nvPr>
        </p:nvGraphicFramePr>
        <p:xfrm>
          <a:off x="2920180" y="4017012"/>
          <a:ext cx="2047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291960" progId="Equation.DSMT4">
                  <p:embed/>
                </p:oleObj>
              </mc:Choice>
              <mc:Fallback>
                <p:oleObj name="Equation" r:id="rId24" imgW="203040" imgH="2919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168314F-319A-4FFA-8572-7CF410006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180" y="4017012"/>
                        <a:ext cx="204788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BF23456F-8375-1B6B-1567-3F1EED965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01654"/>
              </p:ext>
            </p:extLst>
          </p:nvPr>
        </p:nvGraphicFramePr>
        <p:xfrm>
          <a:off x="1787525" y="4009097"/>
          <a:ext cx="4079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06080" imgH="291960" progId="Equation.DSMT4">
                  <p:embed/>
                </p:oleObj>
              </mc:Choice>
              <mc:Fallback>
                <p:oleObj name="Equation" r:id="rId26" imgW="406080" imgH="2919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894604A-C603-4BFF-90BF-AE46AC1EC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009097"/>
                        <a:ext cx="40798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01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0ACCB-D3E0-4209-0373-EEB9437F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Example 7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Using the Remainder Theorem and Synthetic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046B72-E3A9-A9FD-09E1-08787B7E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The coefficients in the quotient tell us that </a:t>
            </a:r>
          </a:p>
          <a:p>
            <a:r>
              <a:rPr lang="en-US" dirty="0"/>
              <a:t>                   is also a factor of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45A5E1-A0A9-8627-198A-6EA572C17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9524"/>
              </p:ext>
            </p:extLst>
          </p:nvPr>
        </p:nvGraphicFramePr>
        <p:xfrm>
          <a:off x="533400" y="1795671"/>
          <a:ext cx="1460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4320" imgH="393120" progId="Equation.DSMT4">
                  <p:embed/>
                </p:oleObj>
              </mc:Choice>
              <mc:Fallback>
                <p:oleObj name="Equation" r:id="rId2" imgW="1444320" imgH="393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95671"/>
                        <a:ext cx="1460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3DFE9F-3EF0-26D4-0EB1-4AD14F025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98340"/>
              </p:ext>
            </p:extLst>
          </p:nvPr>
        </p:nvGraphicFramePr>
        <p:xfrm>
          <a:off x="4625975" y="1785938"/>
          <a:ext cx="774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8520" imgH="585000" progId="Equation.DSMT4">
                  <p:embed/>
                </p:oleObj>
              </mc:Choice>
              <mc:Fallback>
                <p:oleObj name="Equation" r:id="rId4" imgW="758520" imgH="58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1785938"/>
                        <a:ext cx="774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6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939600" progId="Equation.DSMT4">
                  <p:embed/>
                </p:oleObj>
              </mc:Choice>
              <mc:Fallback>
                <p:oleObj name="Equation" r:id="rId2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9440" imgH="987120" progId="Equation.DSMT4">
                  <p:embed/>
                </p:oleObj>
              </mc:Choice>
              <mc:Fallback>
                <p:oleObj name="Equation" r:id="rId4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1320" imgH="466200" progId="Equation.DSMT4">
                  <p:embed/>
                </p:oleObj>
              </mc:Choice>
              <mc:Fallback>
                <p:oleObj name="Equation" r:id="rId6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Theorem: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85133"/>
              </p:ext>
            </p:extLst>
          </p:nvPr>
        </p:nvGraphicFramePr>
        <p:xfrm>
          <a:off x="3168650" y="1841500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7560" imgH="886680" progId="Equation.DSMT4">
                  <p:embed/>
                </p:oleObj>
              </mc:Choice>
              <mc:Fallback>
                <p:oleObj name="Equation" r:id="rId2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841500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                        using long </a:t>
            </a:r>
            <a:r>
              <a:rPr lang="en-US" sz="2800" dirty="0"/>
              <a:t>algorithm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Polynomial Long Division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36723"/>
              </p:ext>
            </p:extLst>
          </p:nvPr>
        </p:nvGraphicFramePr>
        <p:xfrm>
          <a:off x="15240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5360" imgH="914040" progId="Equation.DSMT4">
                  <p:embed/>
                </p:oleObj>
              </mc:Choice>
              <mc:Fallback>
                <p:oleObj name="Equation" r:id="rId2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5120" imgH="749520" progId="Equation.DSMT4">
                  <p:embed/>
                </p:oleObj>
              </mc:Choice>
              <mc:Fallback>
                <p:oleObj name="Equation" r:id="rId4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</a:t>
            </a:r>
            <a:r>
              <a:rPr lang="en-US" dirty="0">
                <a:solidFill>
                  <a:schemeClr val="accent1"/>
                </a:solidFill>
              </a:rPr>
              <a:t>Polynomial Long Division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Use a negative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712800" progId="Equation.DSMT4">
                  <p:embed/>
                </p:oleObj>
              </mc:Choice>
              <mc:Fallback>
                <p:oleObj name="Equation" r:id="rId2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5360" imgH="749520" progId="Equation.DSMT4">
                  <p:embed/>
                </p:oleObj>
              </mc:Choice>
              <mc:Fallback>
                <p:oleObj name="Equation" r:id="rId4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960" imgH="1384200" progId="Equation.DSMT4">
                  <p:embed/>
                </p:oleObj>
              </mc:Choice>
              <mc:Fallback>
                <p:oleObj name="Equation" r:id="rId8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5360" imgH="749520" progId="Equation.DSMT4">
                  <p:embed/>
                </p:oleObj>
              </mc:Choice>
              <mc:Fallback>
                <p:oleObj name="Equation" r:id="rId4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507246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12618"/>
            <a:ext cx="3288401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43877"/>
              </p:ext>
            </p:extLst>
          </p:nvPr>
        </p:nvGraphicFramePr>
        <p:xfrm>
          <a:off x="2590800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35286"/>
              </p:ext>
            </p:extLst>
          </p:nvPr>
        </p:nvGraphicFramePr>
        <p:xfrm>
          <a:off x="35052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1360" imgH="264960" progId="Equation.DSMT4">
                  <p:embed/>
                </p:oleObj>
              </mc:Choice>
              <mc:Fallback>
                <p:oleObj name="Equation" r:id="rId4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03826"/>
              </p:ext>
            </p:extLst>
          </p:nvPr>
        </p:nvGraphicFramePr>
        <p:xfrm>
          <a:off x="1714500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5360" imgH="749520" progId="Equation.DSMT4">
                  <p:embed/>
                </p:oleObj>
              </mc:Choice>
              <mc:Fallback>
                <p:oleObj name="Equation" r:id="rId6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2741"/>
              </p:ext>
            </p:extLst>
          </p:nvPr>
        </p:nvGraphicFramePr>
        <p:xfrm>
          <a:off x="3763962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2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25149"/>
              </p:ext>
            </p:extLst>
          </p:nvPr>
        </p:nvGraphicFramePr>
        <p:xfrm>
          <a:off x="2590800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120" imgH="557640" progId="Equation.DSMT4">
                  <p:embed/>
                </p:oleObj>
              </mc:Choice>
              <mc:Fallback>
                <p:oleObj name="Equation" r:id="rId10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6387"/>
              </p:ext>
            </p:extLst>
          </p:nvPr>
        </p:nvGraphicFramePr>
        <p:xfrm>
          <a:off x="3581400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264960" progId="Equation.DSMT4">
                  <p:embed/>
                </p:oleObj>
              </mc:Choice>
              <mc:Fallback>
                <p:oleObj name="Equation" r:id="rId12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50374"/>
              </p:ext>
            </p:extLst>
          </p:nvPr>
        </p:nvGraphicFramePr>
        <p:xfrm>
          <a:off x="1712912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25360" imgH="749520" progId="Equation.DSMT4">
                  <p:embed/>
                </p:oleObj>
              </mc:Choice>
              <mc:Fallback>
                <p:oleObj name="Equation" r:id="rId14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2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3312"/>
              </p:ext>
            </p:extLst>
          </p:nvPr>
        </p:nvGraphicFramePr>
        <p:xfrm>
          <a:off x="3778392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392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00820"/>
              </p:ext>
            </p:extLst>
          </p:nvPr>
        </p:nvGraphicFramePr>
        <p:xfrm>
          <a:off x="42672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3760" imgH="264960" progId="Equation.DSMT4">
                  <p:embed/>
                </p:oleObj>
              </mc:Choice>
              <mc:Fallback>
                <p:oleObj name="Equation" r:id="rId17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</a:t>
            </a:r>
            <a:r>
              <a:rPr lang="en-US" dirty="0">
                <a:solidFill>
                  <a:schemeClr val="accent1"/>
                </a:solidFill>
              </a:rPr>
              <a:t>Polynomial Long Division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</a:t>
            </a:r>
            <a:r>
              <a:rPr lang="en-US" dirty="0">
                <a:solidFill>
                  <a:schemeClr val="accent1"/>
                </a:solidFill>
              </a:rPr>
              <a:t>Polynomial Long Division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4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593896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6120" imgH="1343880" progId="Equation.DSMT4">
                  <p:embed/>
                </p:oleObj>
              </mc:Choice>
              <mc:Fallback>
                <p:oleObj name="Equation" r:id="rId2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3120" imgH="557640" progId="Equation.DSMT4">
                  <p:embed/>
                </p:oleObj>
              </mc:Choice>
              <mc:Fallback>
                <p:oleObj name="Equation" r:id="rId4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640" imgH="356400" progId="Equation.DSMT4">
                  <p:embed/>
                </p:oleObj>
              </mc:Choice>
              <mc:Fallback>
                <p:oleObj name="Equation" r:id="rId6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5360" imgH="749520" progId="Equation.DSMT4">
                  <p:embed/>
                </p:oleObj>
              </mc:Choice>
              <mc:Fallback>
                <p:oleObj name="Equation" r:id="rId8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negative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3120" imgH="557640" progId="Equation.DSMT4">
                  <p:embed/>
                </p:oleObj>
              </mc:Choice>
              <mc:Fallback>
                <p:oleObj name="Equation" r:id="rId4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720" imgH="356400" progId="Equation.DSMT4">
                  <p:embed/>
                </p:oleObj>
              </mc:Choice>
              <mc:Fallback>
                <p:oleObj name="Equation" r:id="rId14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5360" imgH="749520" progId="Equation.DSMT4">
                  <p:embed/>
                </p:oleObj>
              </mc:Choice>
              <mc:Fallback>
                <p:oleObj name="Equation" r:id="rId8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79360" progId="Equation.DSMT4">
                  <p:embed/>
                </p:oleObj>
              </mc:Choice>
              <mc:Fallback>
                <p:oleObj name="Equation" r:id="rId16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35" imgH="291973" progId="Equation.DSMT4">
                  <p:embed/>
                </p:oleObj>
              </mc:Choice>
              <mc:Fallback>
                <p:oleObj name="Equation" r:id="rId18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54000" imgH="545760" progId="Equation.DSMT4">
                  <p:embed/>
                </p:oleObj>
              </mc:Choice>
              <mc:Fallback>
                <p:oleObj name="Equation" r:id="rId19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</a:t>
            </a:r>
            <a:r>
              <a:rPr lang="en-US" dirty="0">
                <a:solidFill>
                  <a:schemeClr val="accent1"/>
                </a:solidFill>
              </a:rPr>
              <a:t>Polynomial Long Division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5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720" imgH="356400" progId="Equation.DSMT4">
                  <p:embed/>
                </p:oleObj>
              </mc:Choice>
              <mc:Fallback>
                <p:oleObj name="Equation" r:id="rId4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8160" imgH="530280" progId="Equation.DSMT4">
                  <p:embed/>
                </p:oleObj>
              </mc:Choice>
              <mc:Fallback>
                <p:oleObj name="Equation" r:id="rId6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9480" imgH="356400" progId="Equation.DSMT4">
                  <p:embed/>
                </p:oleObj>
              </mc:Choice>
              <mc:Fallback>
                <p:oleObj name="Equation" r:id="rId8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6840" imgH="264960" progId="Equation.DSMT4">
                  <p:embed/>
                </p:oleObj>
              </mc:Choice>
              <mc:Fallback>
                <p:oleObj name="Equation" r:id="rId14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0038" y="219801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Thus,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756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1_Office Theme</vt:lpstr>
      <vt:lpstr>Equation</vt:lpstr>
      <vt:lpstr>Section F.7</vt:lpstr>
      <vt:lpstr>Example 1: Dividing by a Monomial—Slide 1</vt:lpstr>
      <vt:lpstr>Example 1: Dividing by a Monomial—Slide 2</vt:lpstr>
      <vt:lpstr>Theorem: The Division Algorithm</vt:lpstr>
      <vt:lpstr>Example 2: Using Polynomial Long Division—Slide 1</vt:lpstr>
      <vt:lpstr>Example 2: Using Polynomial Long Division—Slide 2</vt:lpstr>
      <vt:lpstr>Example 2: Using Polynomial Long Division—Slide 3</vt:lpstr>
      <vt:lpstr>Example 2: Using Polynomial Long Division—Slide 4</vt:lpstr>
      <vt:lpstr>Example 2: Using Polynomial Long Division—Slide 5</vt:lpstr>
      <vt:lpstr>Example 2: Using Polynomial Long Division—Slide 6</vt:lpstr>
      <vt:lpstr>Example 3: Using Polynomial Long Division (Remainder 0)</vt:lpstr>
      <vt:lpstr>Example 4: Using Polynomial Long Division (Terms Missing)—Slide 1</vt:lpstr>
      <vt:lpstr>Example 4: Using Polynomial Long Division (Terms Missing)—Slide 2</vt:lpstr>
      <vt:lpstr>Example 4: Using Polynomial Long Division (Terms Missing)—Slide 3</vt:lpstr>
      <vt:lpstr>CAUTION!</vt:lpstr>
      <vt:lpstr>Example 5: Using Synthetic Division—Slide 1</vt:lpstr>
      <vt:lpstr>Note</vt:lpstr>
      <vt:lpstr>Example 5: Using Synthetic Division—Slide 2</vt:lpstr>
      <vt:lpstr>Example 5: Using Synthetic Division—Slide 3</vt:lpstr>
      <vt:lpstr>Theorem: The Remainder Theorem</vt:lpstr>
      <vt:lpstr>Example 6: Using the Remainder Theorem and Synthetic Division</vt:lpstr>
      <vt:lpstr>Example 7: Using the Remainder Theorem and Synthetic Division—Slide 1</vt:lpstr>
      <vt:lpstr>Example 7: Using the Remainder Theorem and Synthetic Division—Slide 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283</cp:revision>
  <dcterms:created xsi:type="dcterms:W3CDTF">2013-04-26T14:43:13Z</dcterms:created>
  <dcterms:modified xsi:type="dcterms:W3CDTF">2025-05-30T21:04:36Z</dcterms:modified>
</cp:coreProperties>
</file>